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85" r:id="rId4"/>
    <p:sldId id="288" r:id="rId5"/>
    <p:sldId id="295" r:id="rId6"/>
    <p:sldId id="297" r:id="rId7"/>
    <p:sldId id="296" r:id="rId8"/>
    <p:sldId id="287" r:id="rId9"/>
    <p:sldId id="289" r:id="rId10"/>
    <p:sldId id="290" r:id="rId11"/>
    <p:sldId id="291" r:id="rId12"/>
    <p:sldId id="292" r:id="rId13"/>
    <p:sldId id="294" r:id="rId14"/>
    <p:sldId id="293" r:id="rId15"/>
    <p:sldId id="299" r:id="rId16"/>
    <p:sldId id="283" r:id="rId17"/>
    <p:sldId id="269" r:id="rId18"/>
    <p:sldId id="284" r:id="rId19"/>
    <p:sldId id="298" r:id="rId20"/>
    <p:sldId id="300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outlineViewPr>
    <p:cViewPr>
      <p:scale>
        <a:sx n="33" d="100"/>
        <a:sy n="33" d="100"/>
      </p:scale>
      <p:origin x="0" y="-75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335F-8876-4756-9B10-F4DB720BFBA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A71E-2FEE-49BB-9057-33DF4301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Aker </a:t>
            </a:r>
            <a:r>
              <a:rPr lang="zh-CN" altLang="en-US" dirty="0"/>
              <a:t>说此比较无意义，因为</a:t>
            </a:r>
            <a:r>
              <a:rPr lang="en-US" altLang="zh-CN" dirty="0"/>
              <a:t>Test-Dataset</a:t>
            </a:r>
            <a:r>
              <a:rPr lang="zh-CN" altLang="en-US"/>
              <a:t>不同。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A71E-2FEE-49BB-9057-33DF430131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Aker </a:t>
            </a:r>
            <a:r>
              <a:rPr lang="zh-CN" altLang="en-US" dirty="0"/>
              <a:t>说此比较无意义，因为</a:t>
            </a:r>
            <a:r>
              <a:rPr lang="en-US" altLang="zh-CN" dirty="0"/>
              <a:t>Test-Dataset</a:t>
            </a:r>
            <a:r>
              <a:rPr lang="zh-CN" altLang="en-US"/>
              <a:t>不同。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A71E-2FEE-49BB-9057-33DF430131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Aker </a:t>
            </a:r>
            <a:r>
              <a:rPr lang="zh-CN" altLang="en-US" dirty="0"/>
              <a:t>说此比较无意义，因为</a:t>
            </a:r>
            <a:r>
              <a:rPr lang="en-US" altLang="zh-CN" dirty="0"/>
              <a:t>Test-Dataset</a:t>
            </a:r>
            <a:r>
              <a:rPr lang="zh-CN" altLang="en-US"/>
              <a:t>不同。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A71E-2FEE-49BB-9057-33DF430131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Aker </a:t>
            </a:r>
            <a:r>
              <a:rPr lang="zh-CN" altLang="en-US" dirty="0"/>
              <a:t>说此比较无意义，因为</a:t>
            </a:r>
            <a:r>
              <a:rPr lang="en-US" altLang="zh-CN" dirty="0"/>
              <a:t>Test-Dataset</a:t>
            </a:r>
            <a:r>
              <a:rPr lang="zh-CN" altLang="en-US"/>
              <a:t>不同。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A71E-2FEE-49BB-9057-33DF430131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493" y="778934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Group:</a:t>
            </a:r>
            <a:br>
              <a:rPr lang="de-DE" sz="5400" dirty="0"/>
            </a:br>
            <a:r>
              <a:rPr lang="de-DE" sz="5400" dirty="0"/>
              <a:t>Sentiment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/>
                        <a:t>Xuefeng</a:t>
                      </a:r>
                      <a:r>
                        <a:rPr lang="de-DE" sz="2400" dirty="0"/>
                        <a:t>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Marleen </a:t>
                      </a:r>
                      <a:r>
                        <a:rPr lang="de-DE" sz="2400" dirty="0" err="1"/>
                        <a:t>Matjeka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51046" y="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C75267-A657-4374-B4A0-508DA505DDE7}"/>
              </a:ext>
            </a:extLst>
          </p:cNvPr>
          <p:cNvSpPr txBox="1">
            <a:spLocks/>
          </p:cNvSpPr>
          <p:nvPr/>
        </p:nvSpPr>
        <p:spPr>
          <a:xfrm>
            <a:off x="374510" y="353943"/>
            <a:ext cx="11069630" cy="66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4. E-Fact-vs-Opinion-Articles `dataset.csv `Fact-vs-Opinion-Articles_dataset.csv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https://github.com/CarolineLiong/Fact-vs-Opinion-Articles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#357 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NON_FACTUAL or FACTUAL</a:t>
            </a:r>
          </a:p>
          <a:p>
            <a:pPr marL="0" indent="0">
              <a:buFont typeface="Arial"/>
              <a:buNone/>
            </a:pPr>
            <a:endParaRPr lang="en-US" sz="4300" dirty="0">
              <a:latin typeface="Slack-Lato"/>
            </a:endParaRP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5. F-Fact-Checker `train.csv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https://github.com/ongweekeong/Fact-Checker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#22501 Items.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-1 0 1 (-1 as Opinion)</a:t>
            </a:r>
          </a:p>
          <a:p>
            <a:pPr marL="0" indent="0">
              <a:buFont typeface="Arial"/>
              <a:buNone/>
            </a:pPr>
            <a:endParaRPr lang="en-US" sz="4300" dirty="0">
              <a:latin typeface="Slack-Lato"/>
            </a:endParaRP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9. K-</a:t>
            </a:r>
          </a:p>
          <a:p>
            <a:pPr marL="0" indent="0">
              <a:buFont typeface="Arial"/>
              <a:buNone/>
            </a:pPr>
            <a:r>
              <a:rPr lang="en-US" sz="4300" dirty="0" err="1">
                <a:latin typeface="Slack-Lato"/>
              </a:rPr>
              <a:t>subjectivity_classifier</a:t>
            </a:r>
            <a:r>
              <a:rPr lang="en-US" sz="4300" dirty="0">
                <a:latin typeface="Slack-Lato"/>
              </a:rPr>
              <a:t> `</a:t>
            </a:r>
            <a:r>
              <a:rPr lang="en-US" sz="4300" dirty="0" err="1">
                <a:latin typeface="Slack-Lato"/>
              </a:rPr>
              <a:t>subj_dataset</a:t>
            </a:r>
            <a:r>
              <a:rPr lang="en-US" sz="4300" dirty="0">
                <a:latin typeface="Slack-Lato"/>
              </a:rPr>
              <a:t> `opinionDataset.xlsx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https://github.com/fractalego/subjectivity_classifier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#9999 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0 1</a:t>
            </a:r>
            <a:endParaRPr lang="en-US" sz="28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728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51046" y="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C75267-A657-4374-B4A0-508DA505DDE7}"/>
              </a:ext>
            </a:extLst>
          </p:cNvPr>
          <p:cNvSpPr txBox="1">
            <a:spLocks/>
          </p:cNvSpPr>
          <p:nvPr/>
        </p:nvSpPr>
        <p:spPr>
          <a:xfrm>
            <a:off x="365083" y="819256"/>
            <a:ext cx="11069630" cy="87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>
                <a:latin typeface="Slack-Lato"/>
              </a:rPr>
              <a:t>opinion_fact_sentences.pickle</a:t>
            </a:r>
            <a:endParaRPr lang="en-US" sz="2800" dirty="0">
              <a:latin typeface="Slack-Lato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Slack-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45C35-5751-4E90-A139-50557009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08" y="1481147"/>
            <a:ext cx="978035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51046" y="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66C56-8566-43DA-8012-EC975470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64" y="1045500"/>
            <a:ext cx="7757160" cy="543912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9036FA8-A3C5-4120-9D1E-5D6B73EDEEB1}"/>
              </a:ext>
            </a:extLst>
          </p:cNvPr>
          <p:cNvSpPr txBox="1">
            <a:spLocks/>
          </p:cNvSpPr>
          <p:nvPr/>
        </p:nvSpPr>
        <p:spPr>
          <a:xfrm>
            <a:off x="251046" y="1413144"/>
            <a:ext cx="3433919" cy="314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Slack-Lato"/>
              </a:rPr>
              <a:t>Try to get </a:t>
            </a:r>
            <a:r>
              <a:rPr lang="en-US" sz="2800" dirty="0" err="1">
                <a:latin typeface="Slack-Lato"/>
              </a:rPr>
              <a:t>WiK</a:t>
            </a:r>
            <a:r>
              <a:rPr lang="en-US" altLang="zh-CN" sz="2800" dirty="0" err="1">
                <a:latin typeface="Slack-Lato"/>
              </a:rPr>
              <a:t>i</a:t>
            </a:r>
            <a:r>
              <a:rPr lang="en-US" altLang="zh-CN" sz="2800" dirty="0">
                <a:latin typeface="Slack-Lato"/>
              </a:rPr>
              <a:t> Articles and split into Sentences as Facts</a:t>
            </a:r>
            <a:endParaRPr lang="en-US" sz="2800" dirty="0">
              <a:latin typeface="Slack-Lato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Slack-Lato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06A573-378B-4BAD-B305-FD82A0C78F66}"/>
              </a:ext>
            </a:extLst>
          </p:cNvPr>
          <p:cNvSpPr txBox="1">
            <a:spLocks/>
          </p:cNvSpPr>
          <p:nvPr/>
        </p:nvSpPr>
        <p:spPr>
          <a:xfrm>
            <a:off x="2324942" y="4991240"/>
            <a:ext cx="3433919" cy="272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i="1" dirty="0">
                <a:solidFill>
                  <a:srgbClr val="FF0000"/>
                </a:solidFill>
                <a:latin typeface="Slack-Lato"/>
              </a:rPr>
              <a:t>Failed…</a:t>
            </a:r>
          </a:p>
          <a:p>
            <a:pPr marL="0" indent="0">
              <a:buFont typeface="Arial"/>
              <a:buNone/>
            </a:pPr>
            <a:endParaRPr lang="en-US" sz="2800" i="1" dirty="0">
              <a:solidFill>
                <a:srgbClr val="FF0000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92669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51046" y="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9036FA8-A3C5-4120-9D1E-5D6B73EDEEB1}"/>
              </a:ext>
            </a:extLst>
          </p:cNvPr>
          <p:cNvSpPr txBox="1">
            <a:spLocks/>
          </p:cNvSpPr>
          <p:nvPr/>
        </p:nvSpPr>
        <p:spPr>
          <a:xfrm>
            <a:off x="251046" y="1413144"/>
            <a:ext cx="3433919" cy="371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800" dirty="0">
                <a:latin typeface="Slack-Lato"/>
              </a:rPr>
              <a:t>Get </a:t>
            </a:r>
            <a:r>
              <a:rPr lang="en-US" sz="2800" dirty="0">
                <a:latin typeface="Slack-Lato"/>
              </a:rPr>
              <a:t>Opinions from 51 Data in Dataset </a:t>
            </a:r>
            <a:r>
              <a:rPr lang="en-US" altLang="zh-CN" sz="2800" dirty="0" err="1">
                <a:latin typeface="Slack-Lato"/>
              </a:rPr>
              <a:t>Opinosis</a:t>
            </a:r>
            <a:r>
              <a:rPr lang="en-US" altLang="zh-CN" sz="2800" dirty="0">
                <a:latin typeface="Slack-Lato"/>
              </a:rPr>
              <a:t> </a:t>
            </a:r>
            <a:endParaRPr lang="en-US" sz="2800" dirty="0">
              <a:latin typeface="Slack-Lato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Slack-La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EF65D-FB0F-4AE1-8C23-F47EF4FE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20" y="707886"/>
            <a:ext cx="5384237" cy="60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51046" y="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9036FA8-A3C5-4120-9D1E-5D6B73EDEEB1}"/>
              </a:ext>
            </a:extLst>
          </p:cNvPr>
          <p:cNvSpPr txBox="1">
            <a:spLocks/>
          </p:cNvSpPr>
          <p:nvPr/>
        </p:nvSpPr>
        <p:spPr>
          <a:xfrm>
            <a:off x="251046" y="1413144"/>
            <a:ext cx="3433919" cy="371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800" dirty="0">
                <a:latin typeface="Slack-Lato"/>
              </a:rPr>
              <a:t>Get </a:t>
            </a:r>
            <a:r>
              <a:rPr lang="en-US" sz="2800" dirty="0">
                <a:latin typeface="Slack-Lato"/>
              </a:rPr>
              <a:t>Opinions from Dataset </a:t>
            </a:r>
            <a:r>
              <a:rPr lang="en-US" altLang="zh-CN" sz="2800" dirty="0" err="1">
                <a:latin typeface="Slack-Lato"/>
              </a:rPr>
              <a:t>Opinosis</a:t>
            </a:r>
            <a:endParaRPr lang="en-US" sz="2800" dirty="0">
              <a:latin typeface="Slack-Lato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Slack-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64D73-5818-4D16-8EE6-E3CBF10B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46" y="707886"/>
            <a:ext cx="7543800" cy="611893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E22D6DF-61E1-4F5E-AD78-86EDC69B7914}"/>
              </a:ext>
            </a:extLst>
          </p:cNvPr>
          <p:cNvSpPr txBox="1">
            <a:spLocks/>
          </p:cNvSpPr>
          <p:nvPr/>
        </p:nvSpPr>
        <p:spPr>
          <a:xfrm>
            <a:off x="2417086" y="5448440"/>
            <a:ext cx="3433919" cy="1409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i="1" dirty="0">
                <a:solidFill>
                  <a:srgbClr val="FF0000"/>
                </a:solidFill>
                <a:latin typeface="Slack-Lato"/>
              </a:rPr>
              <a:t>Success</a:t>
            </a:r>
          </a:p>
          <a:p>
            <a:pPr marL="0" indent="0">
              <a:buFont typeface="Arial"/>
              <a:buNone/>
            </a:pPr>
            <a:endParaRPr lang="en-US" sz="2800" i="1" dirty="0">
              <a:solidFill>
                <a:srgbClr val="FF0000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60557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502939" y="329502"/>
            <a:ext cx="938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Basic Result Analysis</a:t>
            </a:r>
            <a:endParaRPr lang="en-GB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50421-2F53-437E-ADAA-99B84372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37389"/>
            <a:ext cx="10131425" cy="494863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lack-Lato"/>
              </a:rPr>
              <a:t>Opinion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Many Sentences that contain Opinions are classified as not Opinions.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Slack-Lato"/>
              </a:rPr>
              <a:t>- because if </a:t>
            </a:r>
            <a:r>
              <a:rPr lang="en-US" b="0" i="0" dirty="0" err="1">
                <a:effectLst/>
                <a:latin typeface="Slack-Lato"/>
              </a:rPr>
              <a:t>youre</a:t>
            </a:r>
            <a:r>
              <a:rPr lang="en-US" b="0" i="0" dirty="0">
                <a:effectLst/>
                <a:latin typeface="Slack-Lato"/>
              </a:rPr>
              <a:t> stupid enough to believe what the new </a:t>
            </a:r>
            <a:r>
              <a:rPr lang="en-US" b="0" i="0" dirty="0" err="1">
                <a:effectLst/>
                <a:latin typeface="Slack-Lato"/>
              </a:rPr>
              <a:t>york</a:t>
            </a:r>
            <a:r>
              <a:rPr lang="en-US" b="0" i="0" dirty="0">
                <a:effectLst/>
                <a:latin typeface="Slack-Lato"/>
              </a:rPr>
              <a:t> times publishes </a:t>
            </a:r>
            <a:r>
              <a:rPr lang="en-US" b="0" i="0" dirty="0" err="1">
                <a:effectLst/>
                <a:latin typeface="Slack-Lato"/>
              </a:rPr>
              <a:t>youre</a:t>
            </a:r>
            <a:r>
              <a:rPr lang="en-US" b="0" i="0" dirty="0">
                <a:effectLst/>
                <a:latin typeface="Slack-Lato"/>
              </a:rPr>
              <a:t> stupid enough to pay 300 for a </a:t>
            </a:r>
            <a:r>
              <a:rPr lang="en-US" b="0" i="0" dirty="0" err="1">
                <a:effectLst/>
                <a:latin typeface="Slack-Lato"/>
              </a:rPr>
              <a:t>tshirt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- or maybe </a:t>
            </a:r>
            <a:r>
              <a:rPr lang="en-US" b="0" i="0" dirty="0" err="1">
                <a:effectLst/>
                <a:latin typeface="Slack-Lato"/>
              </a:rPr>
              <a:t>cuba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- 2 going on his </a:t>
            </a:r>
            <a:r>
              <a:rPr lang="en-US" b="0" i="0" dirty="0" err="1">
                <a:effectLst/>
                <a:latin typeface="Slack-Lato"/>
              </a:rPr>
              <a:t>i</a:t>
            </a:r>
            <a:r>
              <a:rPr lang="en-US" b="0" i="0" dirty="0">
                <a:effectLst/>
                <a:latin typeface="Slack-Lato"/>
              </a:rPr>
              <a:t> hate capitalism give my corporate masters moolah tour of </a:t>
            </a:r>
            <a:r>
              <a:rPr lang="en-US" b="0" i="0" dirty="0" err="1">
                <a:effectLst/>
                <a:latin typeface="Slack-Lato"/>
              </a:rPr>
              <a:t>america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- httpswwwlewrockwellcomlrcblogrequestionsforthenextsupremecourtnominee  </a:t>
            </a:r>
            <a:r>
              <a:rPr lang="en-US" b="0" i="0" dirty="0" err="1">
                <a:effectLst/>
                <a:latin typeface="Slack-Lato"/>
              </a:rPr>
              <a:t>i</a:t>
            </a:r>
            <a:r>
              <a:rPr lang="en-US" b="0" i="0" dirty="0">
                <a:effectLst/>
                <a:latin typeface="Slack-Lato"/>
              </a:rPr>
              <a:t> am getting very interesting feedback from </a:t>
            </a:r>
            <a:r>
              <a:rPr lang="en-US" b="0" i="0" dirty="0" err="1">
                <a:effectLst/>
                <a:latin typeface="Slack-Lato"/>
              </a:rPr>
              <a:t>lrc</a:t>
            </a:r>
            <a:r>
              <a:rPr lang="en-US" b="0" i="0" dirty="0">
                <a:effectLst/>
                <a:latin typeface="Slack-Lato"/>
              </a:rPr>
              <a:t> readers on my earlier blog concerning national security questions to be asked to the next supreme court appointment of president trump</a:t>
            </a:r>
          </a:p>
          <a:p>
            <a:r>
              <a:rPr lang="en-US" b="0" i="0" dirty="0">
                <a:effectLst/>
                <a:latin typeface="Slack-Lato"/>
              </a:rPr>
              <a:t>Sentiment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Many not </a:t>
            </a:r>
            <a:r>
              <a:rPr lang="en-US" b="0" i="0" dirty="0" err="1">
                <a:effectLst/>
                <a:latin typeface="Slack-Lato"/>
              </a:rPr>
              <a:t>sentimentale</a:t>
            </a:r>
            <a:r>
              <a:rPr lang="en-US" b="0" i="0" dirty="0">
                <a:effectLst/>
                <a:latin typeface="Slack-Lato"/>
              </a:rPr>
              <a:t> Sentences are classified as </a:t>
            </a:r>
            <a:r>
              <a:rPr lang="en-US" dirty="0">
                <a:latin typeface="Slack-Lato"/>
              </a:rPr>
              <a:t>s</a:t>
            </a:r>
            <a:r>
              <a:rPr lang="en-US" altLang="zh-CN" b="0" i="0" dirty="0">
                <a:effectLst/>
                <a:latin typeface="Slack-Lato"/>
              </a:rPr>
              <a:t>entimental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- √ó former  </a:t>
            </a:r>
            <a:r>
              <a:rPr lang="en-US" b="0" i="0" dirty="0" err="1">
                <a:effectLst/>
                <a:latin typeface="Slack-Lato"/>
              </a:rPr>
              <a:t>american</a:t>
            </a:r>
            <a:r>
              <a:rPr lang="en-US" b="0" i="0" dirty="0">
                <a:effectLst/>
                <a:latin typeface="Slack-Lato"/>
              </a:rPr>
              <a:t> idol contestant found guilty of hitting bouncer during bar fight  palatine ill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- Sidney Crosby scored his first two goals of the season, including a dazzling overtime winner, as the Pittsburgh Penguins emerged with a 6-5 victory over the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649D1-36DE-4D92-96C8-4A85AD8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01" y="1194215"/>
            <a:ext cx="10913049" cy="223478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4"/>
                </a:solidFill>
              </a:rPr>
              <a:t>Filter the Items with Accuracy lower than a cert</a:t>
            </a:r>
            <a:r>
              <a:rPr lang="en-US" altLang="zh-CN" sz="2800" dirty="0" err="1">
                <a:solidFill>
                  <a:schemeClr val="accent4"/>
                </a:solidFill>
              </a:rPr>
              <a:t>ain</a:t>
            </a:r>
            <a:r>
              <a:rPr lang="en-GB" sz="2800" dirty="0">
                <a:solidFill>
                  <a:schemeClr val="accent4"/>
                </a:solidFill>
              </a:rPr>
              <a:t> threshold like 70% </a:t>
            </a:r>
          </a:p>
          <a:p>
            <a:r>
              <a:rPr lang="en-GB" sz="2800" dirty="0">
                <a:solidFill>
                  <a:schemeClr val="accent4"/>
                </a:solidFill>
              </a:rPr>
              <a:t>Get new results</a:t>
            </a:r>
            <a:endParaRPr lang="en-US" sz="4300" b="0" i="0" dirty="0">
              <a:solidFill>
                <a:schemeClr val="accent4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665825" y="699468"/>
            <a:ext cx="957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</a:t>
            </a:r>
            <a:r>
              <a:rPr lang="en-US" altLang="zh-CN" sz="4000" dirty="0"/>
              <a:t>R</a:t>
            </a:r>
            <a:r>
              <a:rPr lang="en-GB" sz="4000" dirty="0" err="1"/>
              <a:t>ight</a:t>
            </a:r>
            <a:r>
              <a:rPr lang="en-GB" sz="4000" dirty="0"/>
              <a:t> Classification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56C19-C486-4EF2-9534-587244AA170A}"/>
              </a:ext>
            </a:extLst>
          </p:cNvPr>
          <p:cNvSpPr txBox="1"/>
          <p:nvPr/>
        </p:nvSpPr>
        <p:spPr>
          <a:xfrm>
            <a:off x="3883841" y="2333685"/>
            <a:ext cx="85029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threshhold</a:t>
            </a:r>
            <a:r>
              <a:rPr lang="en-US" sz="2400" dirty="0"/>
              <a:t>: 0.7</a:t>
            </a:r>
          </a:p>
          <a:p>
            <a:r>
              <a:rPr lang="en-US" sz="2400" dirty="0"/>
              <a:t>Dropped Entries: 211</a:t>
            </a:r>
          </a:p>
          <a:p>
            <a:r>
              <a:rPr lang="en-US" sz="2400" dirty="0"/>
              <a:t>Remaining Entries: 2252 of 2463</a:t>
            </a:r>
          </a:p>
          <a:p>
            <a:r>
              <a:rPr lang="en-US" sz="2400" dirty="0"/>
              <a:t>	Used estimator: </a:t>
            </a:r>
            <a:r>
              <a:rPr lang="en-US" sz="2400" dirty="0" err="1"/>
              <a:t>BernoulliNB</a:t>
            </a:r>
            <a:endParaRPr lang="en-US" sz="2400" dirty="0"/>
          </a:p>
          <a:p>
            <a:r>
              <a:rPr lang="en-US" sz="2400" dirty="0"/>
              <a:t>	Used transformers: </a:t>
            </a:r>
            <a:r>
              <a:rPr lang="en-US" sz="2400" dirty="0" err="1"/>
              <a:t>TextToSentenceTransformer</a:t>
            </a:r>
            <a:r>
              <a:rPr lang="en-US" sz="2400" dirty="0"/>
              <a:t>, </a:t>
            </a:r>
            <a:r>
              <a:rPr lang="en-US" sz="2400" dirty="0" err="1"/>
              <a:t>BertTransformer</a:t>
            </a:r>
            <a:r>
              <a:rPr lang="en-US" sz="2400" dirty="0"/>
              <a:t>, </a:t>
            </a:r>
            <a:r>
              <a:rPr lang="en-US" sz="2400" dirty="0" err="1"/>
              <a:t>PreprocessorTransformer</a:t>
            </a:r>
            <a:r>
              <a:rPr lang="en-US" sz="2400" dirty="0"/>
              <a:t>, </a:t>
            </a:r>
            <a:r>
              <a:rPr lang="en-US" sz="2400" dirty="0" err="1"/>
              <a:t>SentimentOpinionValueCalculatorSingleValueTransformer</a:t>
            </a:r>
            <a:endParaRPr lang="en-US" sz="2400" dirty="0"/>
          </a:p>
          <a:p>
            <a:r>
              <a:rPr lang="en-US" sz="2400" dirty="0"/>
              <a:t>	Column: SUBJlang01</a:t>
            </a:r>
          </a:p>
          <a:p>
            <a:r>
              <a:rPr lang="en-US" sz="2400" dirty="0"/>
              <a:t>		Accuracy: 0.5559502664298401</a:t>
            </a:r>
          </a:p>
          <a:p>
            <a:r>
              <a:rPr lang="en-US" sz="2400" dirty="0"/>
              <a:t>		F1 Score: 0.5395316943642552</a:t>
            </a:r>
          </a:p>
          <a:p>
            <a:r>
              <a:rPr lang="en-US" sz="2400" dirty="0"/>
              <a:t>		Recall Score: 0.5559502664298401</a:t>
            </a:r>
          </a:p>
          <a:p>
            <a:r>
              <a:rPr lang="en-US" sz="2400" dirty="0"/>
              <a:t>		Precision Score: 0.5604902512351319</a:t>
            </a:r>
          </a:p>
        </p:txBody>
      </p:sp>
    </p:spTree>
    <p:extLst>
      <p:ext uri="{BB962C8B-B14F-4D97-AF65-F5344CB8AC3E}">
        <p14:creationId xmlns:p14="http://schemas.microsoft.com/office/powerpoint/2010/main" val="62980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-171450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Table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0A835E6-01F4-8A40-9FE9-D2B86D23E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91185"/>
              </p:ext>
            </p:extLst>
          </p:nvPr>
        </p:nvGraphicFramePr>
        <p:xfrm>
          <a:off x="777240" y="1394460"/>
          <a:ext cx="101314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15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778825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499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460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8292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3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333257" y="168298"/>
            <a:ext cx="938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right classification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29FBFEAA-28E1-4DA6-AC82-6857B5D7E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34728"/>
              </p:ext>
            </p:extLst>
          </p:nvPr>
        </p:nvGraphicFramePr>
        <p:xfrm>
          <a:off x="933901" y="1364088"/>
          <a:ext cx="10324198" cy="50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48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615349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706899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743462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8037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641332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643168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0.911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0.908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794742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0.68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0.65</a:t>
                      </a:r>
                    </a:p>
                    <a:p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0.68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0.63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819"/>
                  </a:ext>
                </a:extLst>
              </a:tr>
              <a:tr h="803768">
                <a:tc>
                  <a:txBody>
                    <a:bodyPr/>
                    <a:lstStyle/>
                    <a:p>
                      <a:r>
                        <a:rPr lang="de-DE" dirty="0"/>
                        <a:t>Opi</a:t>
                      </a:r>
                      <a:r>
                        <a:rPr lang="en-US" altLang="zh-CN" dirty="0"/>
                        <a:t>n</a:t>
                      </a:r>
                      <a:r>
                        <a:rPr lang="de-DE" dirty="0" err="1"/>
                        <a:t>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0.802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0.643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0.802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0.714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82924"/>
                  </a:ext>
                </a:extLst>
              </a:tr>
              <a:tr h="584183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64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502939" y="329502"/>
            <a:ext cx="9385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Right </a:t>
            </a:r>
            <a:r>
              <a:rPr lang="en-US" altLang="zh-CN" sz="4000" dirty="0"/>
              <a:t>C</a:t>
            </a:r>
            <a:r>
              <a:rPr lang="en-GB" sz="4000" dirty="0" err="1"/>
              <a:t>lassification</a:t>
            </a:r>
            <a:r>
              <a:rPr lang="en-GB" sz="4000" dirty="0"/>
              <a:t> </a:t>
            </a:r>
          </a:p>
          <a:p>
            <a:r>
              <a:rPr lang="en-GB" sz="4000" dirty="0"/>
              <a:t>with Different Classifiers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29FBFEAA-28E1-4DA6-AC82-6857B5D7E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945665"/>
              </p:ext>
            </p:extLst>
          </p:nvPr>
        </p:nvGraphicFramePr>
        <p:xfrm>
          <a:off x="1194385" y="1757671"/>
          <a:ext cx="9803229" cy="477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76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524615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3393524689"/>
                    </a:ext>
                  </a:extLst>
                </a:gridCol>
                <a:gridCol w="1372153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513725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339483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157234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10093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Threshold</a:t>
                      </a:r>
                    </a:p>
                    <a:p>
                      <a:pPr algn="ctr"/>
                      <a:r>
                        <a:rPr lang="de-DE" dirty="0"/>
                        <a:t>70% </a:t>
                      </a:r>
                    </a:p>
                    <a:p>
                      <a:pPr algn="ctr"/>
                      <a:r>
                        <a:rPr lang="de-DE" dirty="0"/>
                        <a:t>2463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Dropped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92596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8076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GaussianNB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102987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BernoulliNB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0. 56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0.56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0.54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99799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SVM/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0.78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0.79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0.78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0.78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5" y="1084082"/>
            <a:ext cx="10317606" cy="5373278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Apply our Model to MBFC </a:t>
            </a:r>
            <a:r>
              <a:rPr lang="en-US" altLang="zh-CN" sz="3200" dirty="0"/>
              <a:t>Dataset from Group 5</a:t>
            </a:r>
          </a:p>
          <a:p>
            <a:pPr marL="0" indent="0">
              <a:buNone/>
            </a:pPr>
            <a:r>
              <a:rPr lang="en-US" altLang="zh-CN" sz="3200" dirty="0"/>
              <a:t>With Different Thresholds</a:t>
            </a:r>
            <a:endParaRPr lang="en-GB" sz="3200" dirty="0"/>
          </a:p>
          <a:p>
            <a:r>
              <a:rPr lang="en-US" sz="3200" dirty="0"/>
              <a:t>Sort </a:t>
            </a:r>
            <a:r>
              <a:rPr lang="en-US" altLang="zh-CN" sz="3200" dirty="0"/>
              <a:t>Out All Sentiment Datasets  </a:t>
            </a:r>
            <a:endParaRPr lang="en-GB" sz="3200" dirty="0"/>
          </a:p>
          <a:p>
            <a:r>
              <a:rPr lang="en-GB" sz="3200" dirty="0"/>
              <a:t>Solve Problems of Old Opinion Datasets</a:t>
            </a:r>
          </a:p>
          <a:p>
            <a:r>
              <a:rPr lang="en-US" sz="3200" dirty="0"/>
              <a:t>Collect More </a:t>
            </a:r>
            <a:r>
              <a:rPr lang="en-US" altLang="zh-CN" sz="3200" dirty="0"/>
              <a:t>and S</a:t>
            </a:r>
            <a:r>
              <a:rPr lang="en-US" sz="3200" dirty="0"/>
              <a:t>ort </a:t>
            </a:r>
            <a:r>
              <a:rPr lang="en-US" altLang="zh-CN" sz="3200" dirty="0"/>
              <a:t>Out All </a:t>
            </a:r>
            <a:r>
              <a:rPr lang="en-GB" sz="3200" dirty="0"/>
              <a:t>New Opinion Datasets</a:t>
            </a:r>
          </a:p>
          <a:p>
            <a:r>
              <a:rPr lang="en-US" altLang="zh-CN" sz="3200" dirty="0"/>
              <a:t>Preprocess New Opinion Datasets</a:t>
            </a:r>
          </a:p>
          <a:p>
            <a:r>
              <a:rPr lang="en-US" altLang="zh-CN" sz="3200" dirty="0"/>
              <a:t>Basic Result Analysis</a:t>
            </a:r>
          </a:p>
          <a:p>
            <a:r>
              <a:rPr lang="en-GB" sz="3200" dirty="0"/>
              <a:t>Confidence Probability of Right </a:t>
            </a:r>
            <a:r>
              <a:rPr lang="en-US" altLang="zh-CN" sz="3200" dirty="0"/>
              <a:t>C</a:t>
            </a:r>
            <a:r>
              <a:rPr lang="en-GB" sz="3200" dirty="0" err="1"/>
              <a:t>lassification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with Different Classifiers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94649-88F6-4878-B309-03314B4C55A4}"/>
              </a:ext>
            </a:extLst>
          </p:cNvPr>
          <p:cNvSpPr txBox="1"/>
          <p:nvPr/>
        </p:nvSpPr>
        <p:spPr>
          <a:xfrm>
            <a:off x="292232" y="212103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</a:t>
            </a:r>
            <a:r>
              <a:rPr lang="en-US" altLang="zh-CN" sz="4000" dirty="0"/>
              <a:t>we did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502939" y="329502"/>
            <a:ext cx="9385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Right </a:t>
            </a:r>
            <a:r>
              <a:rPr lang="en-US" altLang="zh-CN" sz="4000" dirty="0"/>
              <a:t>C</a:t>
            </a:r>
            <a:r>
              <a:rPr lang="en-GB" sz="4000" dirty="0" err="1"/>
              <a:t>lassification</a:t>
            </a:r>
            <a:r>
              <a:rPr lang="en-GB" sz="4000" dirty="0"/>
              <a:t> </a:t>
            </a:r>
          </a:p>
          <a:p>
            <a:r>
              <a:rPr lang="en-GB" sz="4000" dirty="0"/>
              <a:t>with Different Classifiers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29FBFEAA-28E1-4DA6-AC82-6857B5D7E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74002"/>
              </p:ext>
            </p:extLst>
          </p:nvPr>
        </p:nvGraphicFramePr>
        <p:xfrm>
          <a:off x="1194385" y="1757671"/>
          <a:ext cx="9803229" cy="477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76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524615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383043">
                  <a:extLst>
                    <a:ext uri="{9D8B030D-6E8A-4147-A177-3AD203B41FA5}">
                      <a16:colId xmlns:a16="http://schemas.microsoft.com/office/drawing/2014/main" val="3393524689"/>
                    </a:ext>
                  </a:extLst>
                </a:gridCol>
                <a:gridCol w="1372153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513725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339483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157234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10093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Threshold</a:t>
                      </a:r>
                    </a:p>
                    <a:p>
                      <a:pPr algn="ctr"/>
                      <a:r>
                        <a:rPr lang="de-DE" dirty="0"/>
                        <a:t>80% </a:t>
                      </a:r>
                    </a:p>
                    <a:p>
                      <a:pPr algn="ctr"/>
                      <a:r>
                        <a:rPr lang="de-DE" dirty="0"/>
                        <a:t>2463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Dropped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92596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8076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GaussianNB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102987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BernoulliNB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0. 55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0.56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0.55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0.53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99799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SVM/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0.85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0.85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0.85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0.85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5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501176"/>
            <a:ext cx="10131425" cy="3649133"/>
          </a:xfrm>
        </p:spPr>
        <p:txBody>
          <a:bodyPr>
            <a:normAutofit/>
          </a:bodyPr>
          <a:lstStyle/>
          <a:p>
            <a:r>
              <a:rPr lang="en-US" sz="3600" dirty="0"/>
              <a:t>Sort </a:t>
            </a:r>
            <a:r>
              <a:rPr lang="en-US" altLang="zh-CN" sz="3600" dirty="0"/>
              <a:t>Out All Opinion Datasets  </a:t>
            </a:r>
            <a:endParaRPr lang="en-GB" sz="3600" dirty="0"/>
          </a:p>
          <a:p>
            <a:r>
              <a:rPr lang="en-US" altLang="zh-CN" sz="3600" dirty="0"/>
              <a:t>Merge, Split and Apply New Opinion Datasets</a:t>
            </a:r>
          </a:p>
          <a:p>
            <a:r>
              <a:rPr lang="en-US" altLang="zh-CN" sz="3600" dirty="0"/>
              <a:t>More Result Analysis</a:t>
            </a:r>
          </a:p>
          <a:p>
            <a:r>
              <a:rPr lang="en-US" altLang="zh-CN" sz="3600" dirty="0"/>
              <a:t>Continue Improving Our Baselines</a:t>
            </a:r>
          </a:p>
          <a:p>
            <a:pPr marL="0" indent="0">
              <a:buNone/>
            </a:pPr>
            <a:r>
              <a:rPr lang="en-GB" sz="3600" dirty="0"/>
              <a:t>with More Different Classifiers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F11DBE-A67F-4046-B568-768DCB65D187}"/>
              </a:ext>
            </a:extLst>
          </p:cNvPr>
          <p:cNvSpPr txBox="1"/>
          <p:nvPr/>
        </p:nvSpPr>
        <p:spPr>
          <a:xfrm>
            <a:off x="8112242" y="5335571"/>
            <a:ext cx="3507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New Manager:</a:t>
            </a:r>
          </a:p>
          <a:p>
            <a:r>
              <a:rPr lang="en-US" altLang="zh-CN" sz="3600" dirty="0"/>
              <a:t>Patrick Neumann </a:t>
            </a:r>
            <a:endParaRPr lang="de-DE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4296B5-02D9-4ED4-80D3-5C1EEC6ABBEE}"/>
              </a:ext>
            </a:extLst>
          </p:cNvPr>
          <p:cNvSpPr txBox="1"/>
          <p:nvPr/>
        </p:nvSpPr>
        <p:spPr>
          <a:xfrm>
            <a:off x="437768" y="608029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Next Week</a:t>
            </a:r>
            <a:endParaRPr lang="en-GB" sz="4000" b="1" i="1" dirty="0"/>
          </a:p>
        </p:txBody>
      </p:sp>
    </p:spTree>
    <p:extLst>
      <p:ext uri="{BB962C8B-B14F-4D97-AF65-F5344CB8AC3E}">
        <p14:creationId xmlns:p14="http://schemas.microsoft.com/office/powerpoint/2010/main" val="38004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675251" y="463797"/>
            <a:ext cx="1062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Apply our Model to MBFC </a:t>
            </a:r>
            <a:r>
              <a:rPr lang="en-US" altLang="zh-CN" sz="4000" dirty="0"/>
              <a:t>Dataset from Group 5</a:t>
            </a:r>
          </a:p>
          <a:p>
            <a:r>
              <a:rPr lang="en-US" altLang="zh-CN" sz="4000" dirty="0"/>
              <a:t>With Different Thresholds</a:t>
            </a:r>
            <a:endParaRPr lang="en-GB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81A36F-C6F4-4FF7-9976-3A6867E0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04" y="2054654"/>
            <a:ext cx="7498080" cy="1885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1678E9-9FC8-4C7F-8BB2-98D74859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0" y="4422350"/>
            <a:ext cx="7504533" cy="17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590410" y="99834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 </a:t>
            </a:r>
            <a:r>
              <a:rPr lang="en-US" altLang="zh-CN" sz="4000" dirty="0"/>
              <a:t>out Sentiment Datasets  </a:t>
            </a:r>
            <a:endParaRPr lang="en-GB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48C20-D355-47E9-9C1F-079C9887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93510"/>
            <a:ext cx="9410700" cy="5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5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12AA5D-008A-476B-8052-C71C3780F3B9}"/>
              </a:ext>
            </a:extLst>
          </p:cNvPr>
          <p:cNvSpPr txBox="1"/>
          <p:nvPr/>
        </p:nvSpPr>
        <p:spPr>
          <a:xfrm>
            <a:off x="643061" y="483109"/>
            <a:ext cx="823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Sort out New Opinion Datasets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C05F9B-F12D-4B62-B9FA-079B64BD791D}"/>
              </a:ext>
            </a:extLst>
          </p:cNvPr>
          <p:cNvSpPr txBox="1">
            <a:spLocks/>
          </p:cNvSpPr>
          <p:nvPr/>
        </p:nvSpPr>
        <p:spPr>
          <a:xfrm>
            <a:off x="904632" y="1591781"/>
            <a:ext cx="10131425" cy="403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find Datasets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differentiate/determine Opinion or Fact.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determine if a </a:t>
            </a:r>
            <a:r>
              <a:rPr lang="en-US" altLang="zh-CN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entence includes Opinions.</a:t>
            </a:r>
          </a:p>
          <a:p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lack-Lato"/>
              </a:rPr>
              <a:t>#Dataset Name- Source- how many Items-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29010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12AA5D-008A-476B-8052-C71C3780F3B9}"/>
              </a:ext>
            </a:extLst>
          </p:cNvPr>
          <p:cNvSpPr txBox="1"/>
          <p:nvPr/>
        </p:nvSpPr>
        <p:spPr>
          <a:xfrm>
            <a:off x="643060" y="483109"/>
            <a:ext cx="976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Solve Problems of Old Opinion Datasets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C05F9B-F12D-4B62-B9FA-079B64BD791D}"/>
              </a:ext>
            </a:extLst>
          </p:cNvPr>
          <p:cNvSpPr txBox="1">
            <a:spLocks/>
          </p:cNvSpPr>
          <p:nvPr/>
        </p:nvSpPr>
        <p:spPr>
          <a:xfrm>
            <a:off x="643060" y="2137357"/>
            <a:ext cx="10131425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Slack-Lato"/>
              </a:rPr>
              <a:t>in opinionDataset.xlsx</a:t>
            </a: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de-DE" sz="32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Rows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2214, 8176, 19242, 19932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4 Items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same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Sentences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but 2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them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has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Value 0, 2 Items </a:t>
            </a:r>
            <a:r>
              <a:rPr lang="de-DE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has</a:t>
            </a:r>
            <a:r>
              <a:rPr lang="de-DE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Value 1? </a:t>
            </a:r>
            <a:endParaRPr lang="en-US" sz="3200" dirty="0">
              <a:latin typeface="Slack-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DCD2B7-8FC0-417E-90A4-787D9D81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1614340"/>
            <a:ext cx="117424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12AA5D-008A-476B-8052-C71C3780F3B9}"/>
              </a:ext>
            </a:extLst>
          </p:cNvPr>
          <p:cNvSpPr txBox="1"/>
          <p:nvPr/>
        </p:nvSpPr>
        <p:spPr>
          <a:xfrm>
            <a:off x="643061" y="483109"/>
            <a:ext cx="823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Solve</a:t>
            </a:r>
            <a:r>
              <a:rPr lang="en-GB" sz="4000" dirty="0"/>
              <a:t> Opinion Datasets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C05F9B-F12D-4B62-B9FA-079B64BD791D}"/>
              </a:ext>
            </a:extLst>
          </p:cNvPr>
          <p:cNvSpPr txBox="1">
            <a:spLocks/>
          </p:cNvSpPr>
          <p:nvPr/>
        </p:nvSpPr>
        <p:spPr>
          <a:xfrm>
            <a:off x="904632" y="1591781"/>
            <a:ext cx="10131425" cy="403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find Datasets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differentiate/determine Opinion or Fact.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determine if a </a:t>
            </a:r>
            <a:r>
              <a:rPr lang="en-US" altLang="zh-CN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entence includes Opinions.</a:t>
            </a:r>
          </a:p>
          <a:p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lack-Lato"/>
              </a:rPr>
              <a:t>#Dataset Name- Source- how many Items-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81198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41619" y="174270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C75267-A657-4374-B4A0-508DA505DDE7}"/>
              </a:ext>
            </a:extLst>
          </p:cNvPr>
          <p:cNvSpPr txBox="1">
            <a:spLocks/>
          </p:cNvSpPr>
          <p:nvPr/>
        </p:nvSpPr>
        <p:spPr>
          <a:xfrm>
            <a:off x="497059" y="528212"/>
            <a:ext cx="10626570" cy="615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0. A- Group1_2_Sentences.xlsx `TrainingdataNew.xlsx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#3302Items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#For Sentiment: </a:t>
            </a:r>
          </a:p>
          <a:p>
            <a:pPr marL="0" indent="0">
              <a:buFont typeface="Arial"/>
              <a:buNone/>
            </a:pPr>
            <a:r>
              <a:rPr lang="en-US" sz="4300" dirty="0" err="1">
                <a:latin typeface="Slack-Lato"/>
              </a:rPr>
              <a:t>SUBJlang</a:t>
            </a:r>
            <a:r>
              <a:rPr lang="en-US" sz="4300" dirty="0">
                <a:latin typeface="Slack-Lato"/>
              </a:rPr>
              <a:t> 1 or 3 or 5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SUBJlang01 0 or 1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#For Opinion: </a:t>
            </a:r>
          </a:p>
          <a:p>
            <a:pPr marL="0" indent="0">
              <a:buFont typeface="Arial"/>
              <a:buNone/>
            </a:pPr>
            <a:r>
              <a:rPr lang="en-US" sz="4300" dirty="0" err="1">
                <a:latin typeface="Slack-Lato"/>
              </a:rPr>
              <a:t>SUBJopin</a:t>
            </a:r>
            <a:r>
              <a:rPr lang="en-US" sz="4300" dirty="0">
                <a:latin typeface="Slack-Lato"/>
              </a:rPr>
              <a:t>: 1 or 3 or 5 (or 0 with only 1 Item)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SUBJopin01: 0 or 1</a:t>
            </a:r>
          </a:p>
          <a:p>
            <a:pPr marL="0" indent="0">
              <a:buFont typeface="Arial"/>
              <a:buNone/>
            </a:pPr>
            <a:endParaRPr lang="en-US" sz="4300" dirty="0">
              <a:latin typeface="Slack-Lato"/>
            </a:endParaRP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1. B- </a:t>
            </a:r>
            <a:r>
              <a:rPr lang="en-US" sz="4300" dirty="0" err="1">
                <a:latin typeface="Slack-Lato"/>
              </a:rPr>
              <a:t>Opinosis</a:t>
            </a:r>
            <a:r>
              <a:rPr lang="en-US" sz="4300" dirty="0">
                <a:latin typeface="Slack-Lato"/>
              </a:rPr>
              <a:t> `OpinosisDataset1.0_0.zip `</a:t>
            </a:r>
            <a:r>
              <a:rPr lang="en-US" sz="4300" dirty="0" err="1">
                <a:latin typeface="Slack-Lato"/>
              </a:rPr>
              <a:t>opinosis</a:t>
            </a:r>
            <a:r>
              <a:rPr lang="en-US" sz="4300" dirty="0">
                <a:latin typeface="Slack-Lato"/>
              </a:rPr>
              <a:t>-topics `....txt.data`opinosis-topics.xlsx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http://kavita-ganesan.com/opinosis-opinion-dataset/#.YNGdT-j7RPY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#7253 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1 as Opinion</a:t>
            </a:r>
            <a:endParaRPr lang="en-US" sz="28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37154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260473" y="70575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Collect More </a:t>
            </a:r>
            <a:r>
              <a:rPr lang="en-US" altLang="zh-CN" sz="4000" dirty="0"/>
              <a:t>Opinion Datasets  </a:t>
            </a:r>
            <a:endParaRPr lang="en-GB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C75267-A657-4374-B4A0-508DA505DDE7}"/>
              </a:ext>
            </a:extLst>
          </p:cNvPr>
          <p:cNvSpPr txBox="1">
            <a:spLocks/>
          </p:cNvSpPr>
          <p:nvPr/>
        </p:nvSpPr>
        <p:spPr>
          <a:xfrm>
            <a:off x="497059" y="528212"/>
            <a:ext cx="10626570" cy="63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2. C-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opinion-or-fact-sentence-classifier `</a:t>
            </a:r>
            <a:r>
              <a:rPr lang="en-US" sz="4300" dirty="0" err="1">
                <a:latin typeface="Slack-Lato"/>
              </a:rPr>
              <a:t>opinion_fact_sentences.pickle</a:t>
            </a:r>
            <a:r>
              <a:rPr lang="en-US" sz="4300" dirty="0">
                <a:latin typeface="Slack-Lato"/>
              </a:rPr>
              <a:t> `opinion_fact_sentences.xlsx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https://github.com/espressoctopus/opinion-or-fact-sentence-classifier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I tried to decode the pickle-Document myself, but not so successful. 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Then I tried to directly get the </a:t>
            </a:r>
            <a:r>
              <a:rPr lang="en-US" sz="4300" dirty="0" err="1">
                <a:latin typeface="Slack-Lato"/>
              </a:rPr>
              <a:t>WiKi</a:t>
            </a:r>
            <a:r>
              <a:rPr lang="en-US" sz="4300" dirty="0">
                <a:latin typeface="Slack-Lato"/>
              </a:rPr>
              <a:t>-Articles processing `gather_and_prepare_data.py, but also have a problem. I can get the titles but not the content of articles.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#ca. 15000 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0 as Facts (from Wikipedia-Sentences)</a:t>
            </a:r>
          </a:p>
          <a:p>
            <a:pPr marL="0" indent="0">
              <a:buFont typeface="Arial"/>
              <a:buNone/>
            </a:pPr>
            <a:endParaRPr lang="en-US" sz="4300" dirty="0">
              <a:latin typeface="Slack-Lato"/>
            </a:endParaRP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3. D-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Sparse-Interpretable-Word-Embeddings-For-Medical-Domain 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`bc.csv+chr.csv+fp.csv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https://github.com/Institute-for-Artificial-Intelligence/Sparse-Interpretable-Word-Embeddings-For-Medical-Domain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#959+1709+967 =more than 3500 Items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factuality-EXPERIENCE or FACT or OPINION or NOT_LABELED</a:t>
            </a:r>
            <a:endParaRPr lang="en-US" sz="28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21269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1087</Words>
  <Application>Microsoft Office PowerPoint</Application>
  <PresentationFormat>宽屏</PresentationFormat>
  <Paragraphs>289</Paragraphs>
  <Slides>21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Slack-Lato</vt:lpstr>
      <vt:lpstr>Arial</vt:lpstr>
      <vt:lpstr>Calibri</vt:lpstr>
      <vt:lpstr>Calibri Light</vt:lpstr>
      <vt:lpstr>Himmel</vt:lpstr>
      <vt:lpstr>Group: Sentiment and Opinion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we did – Table with all computed values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S Xf</cp:lastModifiedBy>
  <cp:revision>216</cp:revision>
  <dcterms:created xsi:type="dcterms:W3CDTF">2021-04-28T14:52:52Z</dcterms:created>
  <dcterms:modified xsi:type="dcterms:W3CDTF">2021-06-25T09:19:10Z</dcterms:modified>
</cp:coreProperties>
</file>