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62" r:id="rId3"/>
    <p:sldId id="283" r:id="rId4"/>
    <p:sldId id="282" r:id="rId5"/>
    <p:sldId id="273" r:id="rId6"/>
    <p:sldId id="274" r:id="rId7"/>
    <p:sldId id="275" r:id="rId8"/>
    <p:sldId id="276" r:id="rId9"/>
    <p:sldId id="277" r:id="rId10"/>
    <p:sldId id="278" r:id="rId11"/>
    <p:sldId id="281" r:id="rId12"/>
    <p:sldId id="284" r:id="rId13"/>
    <p:sldId id="279" r:id="rId14"/>
    <p:sldId id="280"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94618" autoAdjust="0"/>
  </p:normalViewPr>
  <p:slideViewPr>
    <p:cSldViewPr snapToGrid="0">
      <p:cViewPr varScale="1">
        <p:scale>
          <a:sx n="81" d="100"/>
          <a:sy n="81" d="100"/>
        </p:scale>
        <p:origin x="523" y="67"/>
      </p:cViewPr>
      <p:guideLst/>
    </p:cSldViewPr>
  </p:slideViewPr>
  <p:outlineViewPr>
    <p:cViewPr>
      <p:scale>
        <a:sx n="33" d="100"/>
        <a:sy n="33" d="100"/>
      </p:scale>
      <p:origin x="0" y="-7584"/>
    </p:cViewPr>
  </p:outlineViewPr>
  <p:notesTextViewPr>
    <p:cViewPr>
      <p:scale>
        <a:sx n="3" d="2"/>
        <a:sy n="3" d="2"/>
      </p:scale>
      <p:origin x="0" y="0"/>
    </p:cViewPr>
  </p:notesTextViewPr>
  <p:sorterViewPr>
    <p:cViewPr>
      <p:scale>
        <a:sx n="100" d="100"/>
        <a:sy n="100" d="100"/>
      </p:scale>
      <p:origin x="0" y="-451"/>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7A335F-8876-4756-9B10-F4DB720BFBAA}" type="datetimeFigureOut">
              <a:rPr lang="en-US" smtClean="0"/>
              <a:t>6/11/2021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8A71E-2FEE-49BB-9057-33DF4301318B}" type="slidenum">
              <a:rPr lang="en-US" smtClean="0"/>
              <a:t>‹#›</a:t>
            </a:fld>
            <a:endParaRPr lang="en-US"/>
          </a:p>
        </p:txBody>
      </p:sp>
    </p:spTree>
    <p:extLst>
      <p:ext uri="{BB962C8B-B14F-4D97-AF65-F5344CB8AC3E}">
        <p14:creationId xmlns:p14="http://schemas.microsoft.com/office/powerpoint/2010/main" val="4280559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Aker </a:t>
            </a:r>
            <a:r>
              <a:rPr lang="zh-CN" altLang="en-US" dirty="0"/>
              <a:t>说此比较无意义，因为</a:t>
            </a:r>
            <a:r>
              <a:rPr lang="en-US" altLang="zh-CN" dirty="0"/>
              <a:t>Test-Dataset</a:t>
            </a:r>
            <a:r>
              <a:rPr lang="zh-CN" altLang="en-US"/>
              <a:t>不同。</a:t>
            </a:r>
            <a:endParaRPr lang="en-US" dirty="0"/>
          </a:p>
        </p:txBody>
      </p:sp>
      <p:sp>
        <p:nvSpPr>
          <p:cNvPr id="4" name="灯片编号占位符 3"/>
          <p:cNvSpPr>
            <a:spLocks noGrp="1"/>
          </p:cNvSpPr>
          <p:nvPr>
            <p:ph type="sldNum" sz="quarter" idx="5"/>
          </p:nvPr>
        </p:nvSpPr>
        <p:spPr/>
        <p:txBody>
          <a:bodyPr/>
          <a:lstStyle/>
          <a:p>
            <a:fld id="{64C8A71E-2FEE-49BB-9057-33DF4301318B}" type="slidenum">
              <a:rPr lang="en-US" smtClean="0"/>
              <a:t>12</a:t>
            </a:fld>
            <a:endParaRPr lang="en-US"/>
          </a:p>
        </p:txBody>
      </p:sp>
    </p:spTree>
    <p:extLst>
      <p:ext uri="{BB962C8B-B14F-4D97-AF65-F5344CB8AC3E}">
        <p14:creationId xmlns:p14="http://schemas.microsoft.com/office/powerpoint/2010/main" val="615644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de-DE"/>
              <a:t>Mastertitelformat bearbeiten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de-DE"/>
              <a:t>Mastertitelformat bearbeiten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6/11/2021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fractalego/subjectivity_classifier/tree/master/data/subj_datase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C4CB3E-E97D-4241-A989-0435AC50DB6B}"/>
              </a:ext>
            </a:extLst>
          </p:cNvPr>
          <p:cNvSpPr>
            <a:spLocks noGrp="1"/>
          </p:cNvSpPr>
          <p:nvPr>
            <p:ph type="ctrTitle"/>
          </p:nvPr>
        </p:nvSpPr>
        <p:spPr>
          <a:xfrm>
            <a:off x="3152774" y="1398060"/>
            <a:ext cx="8924926" cy="2421464"/>
          </a:xfrm>
        </p:spPr>
        <p:txBody>
          <a:bodyPr>
            <a:normAutofit/>
          </a:bodyPr>
          <a:lstStyle/>
          <a:p>
            <a:r>
              <a:rPr lang="de-DE" sz="5400" dirty="0"/>
              <a:t>Sentiment  and Opinion</a:t>
            </a:r>
          </a:p>
        </p:txBody>
      </p:sp>
      <p:sp>
        <p:nvSpPr>
          <p:cNvPr id="3" name="Untertitel 2">
            <a:extLst>
              <a:ext uri="{FF2B5EF4-FFF2-40B4-BE49-F238E27FC236}">
                <a16:creationId xmlns:a16="http://schemas.microsoft.com/office/drawing/2014/main" id="{C4E4648D-EAF0-4104-8AB5-DF343F4DECB9}"/>
              </a:ext>
            </a:extLst>
          </p:cNvPr>
          <p:cNvSpPr>
            <a:spLocks noGrp="1"/>
          </p:cNvSpPr>
          <p:nvPr>
            <p:ph type="subTitle" idx="1"/>
          </p:nvPr>
        </p:nvSpPr>
        <p:spPr>
          <a:xfrm>
            <a:off x="4679950" y="3890432"/>
            <a:ext cx="7197726" cy="1405467"/>
          </a:xfrm>
        </p:spPr>
        <p:txBody>
          <a:bodyPr>
            <a:normAutofit/>
          </a:bodyPr>
          <a:lstStyle/>
          <a:p>
            <a:pPr algn="ctr"/>
            <a:r>
              <a:rPr lang="de-DE" sz="2800"/>
              <a:t>Members </a:t>
            </a:r>
          </a:p>
        </p:txBody>
      </p:sp>
      <p:graphicFrame>
        <p:nvGraphicFramePr>
          <p:cNvPr id="4" name="Tabelle 4">
            <a:extLst>
              <a:ext uri="{FF2B5EF4-FFF2-40B4-BE49-F238E27FC236}">
                <a16:creationId xmlns:a16="http://schemas.microsoft.com/office/drawing/2014/main" id="{2E75814C-1440-45F9-8733-92F98C52BBCD}"/>
              </a:ext>
            </a:extLst>
          </p:cNvPr>
          <p:cNvGraphicFramePr>
            <a:graphicFrameLocks noGrp="1"/>
          </p:cNvGraphicFramePr>
          <p:nvPr>
            <p:extLst>
              <p:ext uri="{D42A27DB-BD31-4B8C-83A1-F6EECF244321}">
                <p14:modId xmlns:p14="http://schemas.microsoft.com/office/powerpoint/2010/main" val="4041101843"/>
              </p:ext>
            </p:extLst>
          </p:nvPr>
        </p:nvGraphicFramePr>
        <p:xfrm>
          <a:off x="5581649" y="4512733"/>
          <a:ext cx="5953126" cy="1566333"/>
        </p:xfrm>
        <a:graphic>
          <a:graphicData uri="http://schemas.openxmlformats.org/drawingml/2006/table">
            <a:tbl>
              <a:tblPr firstRow="1" bandRow="1">
                <a:tableStyleId>{2D5ABB26-0587-4C30-8999-92F81FD0307C}</a:tableStyleId>
              </a:tblPr>
              <a:tblGrid>
                <a:gridCol w="2971801">
                  <a:extLst>
                    <a:ext uri="{9D8B030D-6E8A-4147-A177-3AD203B41FA5}">
                      <a16:colId xmlns:a16="http://schemas.microsoft.com/office/drawing/2014/main" val="3663029479"/>
                    </a:ext>
                  </a:extLst>
                </a:gridCol>
                <a:gridCol w="2981325">
                  <a:extLst>
                    <a:ext uri="{9D8B030D-6E8A-4147-A177-3AD203B41FA5}">
                      <a16:colId xmlns:a16="http://schemas.microsoft.com/office/drawing/2014/main" val="3580496336"/>
                    </a:ext>
                  </a:extLst>
                </a:gridCol>
              </a:tblGrid>
              <a:tr h="5221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2400"/>
                        <a:t>Keli Dara-Ahato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2400"/>
                        <a:t>Merve Güzeldal</a:t>
                      </a:r>
                    </a:p>
                  </a:txBody>
                  <a:tcPr/>
                </a:tc>
                <a:extLst>
                  <a:ext uri="{0D108BD9-81ED-4DB2-BD59-A6C34878D82A}">
                    <a16:rowId xmlns:a16="http://schemas.microsoft.com/office/drawing/2014/main" val="40838326"/>
                  </a:ext>
                </a:extLst>
              </a:tr>
              <a:tr h="5221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2400"/>
                        <a:t>Pascal Breuer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2400"/>
                        <a:t>Patrick Neumann</a:t>
                      </a:r>
                    </a:p>
                  </a:txBody>
                  <a:tcPr/>
                </a:tc>
                <a:extLst>
                  <a:ext uri="{0D108BD9-81ED-4DB2-BD59-A6C34878D82A}">
                    <a16:rowId xmlns:a16="http://schemas.microsoft.com/office/drawing/2014/main" val="837538845"/>
                  </a:ext>
                </a:extLst>
              </a:tr>
              <a:tr h="5221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2400"/>
                        <a:t>Xuefeng Song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2400"/>
                        <a:t>Marleen Matjeka</a:t>
                      </a:r>
                    </a:p>
                  </a:txBody>
                  <a:tcPr/>
                </a:tc>
                <a:extLst>
                  <a:ext uri="{0D108BD9-81ED-4DB2-BD59-A6C34878D82A}">
                    <a16:rowId xmlns:a16="http://schemas.microsoft.com/office/drawing/2014/main" val="3185840827"/>
                  </a:ext>
                </a:extLst>
              </a:tr>
            </a:tbl>
          </a:graphicData>
        </a:graphic>
      </p:graphicFrame>
    </p:spTree>
    <p:extLst>
      <p:ext uri="{BB962C8B-B14F-4D97-AF65-F5344CB8AC3E}">
        <p14:creationId xmlns:p14="http://schemas.microsoft.com/office/powerpoint/2010/main" val="993678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D12AA5D-008A-476B-8052-C71C3780F3B9}"/>
              </a:ext>
            </a:extLst>
          </p:cNvPr>
          <p:cNvSpPr txBox="1"/>
          <p:nvPr/>
        </p:nvSpPr>
        <p:spPr>
          <a:xfrm>
            <a:off x="421394" y="566303"/>
            <a:ext cx="10711204" cy="707886"/>
          </a:xfrm>
          <a:prstGeom prst="rect">
            <a:avLst/>
          </a:prstGeom>
          <a:noFill/>
        </p:spPr>
        <p:txBody>
          <a:bodyPr wrap="square" rtlCol="0">
            <a:spAutoFit/>
          </a:bodyPr>
          <a:lstStyle/>
          <a:p>
            <a:pPr algn="ct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Split </a:t>
            </a:r>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the</a:t>
            </a: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 Dataset and check </a:t>
            </a:r>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if</a:t>
            </a: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 </a:t>
            </a:r>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they</a:t>
            </a: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 </a:t>
            </a:r>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are</a:t>
            </a: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 </a:t>
            </a:r>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balanced</a:t>
            </a:r>
            <a:endParaRPr lang="zh-CN" altLang="en-US" sz="4000" b="1" spc="2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A343DA53-03C6-4900-BBC6-8206884C7D64}"/>
              </a:ext>
            </a:extLst>
          </p:cNvPr>
          <p:cNvPicPr>
            <a:picLocks noChangeAspect="1"/>
          </p:cNvPicPr>
          <p:nvPr/>
        </p:nvPicPr>
        <p:blipFill>
          <a:blip r:embed="rId2"/>
          <a:stretch>
            <a:fillRect/>
          </a:stretch>
        </p:blipFill>
        <p:spPr>
          <a:xfrm>
            <a:off x="2378401" y="1340528"/>
            <a:ext cx="7659687" cy="5385453"/>
          </a:xfrm>
          <a:prstGeom prst="rect">
            <a:avLst/>
          </a:prstGeom>
        </p:spPr>
      </p:pic>
    </p:spTree>
    <p:extLst>
      <p:ext uri="{BB962C8B-B14F-4D97-AF65-F5344CB8AC3E}">
        <p14:creationId xmlns:p14="http://schemas.microsoft.com/office/powerpoint/2010/main" val="1141240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5649D1-36DE-4D92-96C8-4A85AD839BA8}"/>
              </a:ext>
            </a:extLst>
          </p:cNvPr>
          <p:cNvSpPr>
            <a:spLocks noGrp="1"/>
          </p:cNvSpPr>
          <p:nvPr>
            <p:ph idx="1"/>
          </p:nvPr>
        </p:nvSpPr>
        <p:spPr>
          <a:xfrm>
            <a:off x="685801" y="2142067"/>
            <a:ext cx="10131425" cy="3024737"/>
          </a:xfrm>
        </p:spPr>
        <p:txBody>
          <a:bodyPr>
            <a:normAutofit/>
          </a:bodyPr>
          <a:lstStyle/>
          <a:p>
            <a:pPr marL="0" indent="0">
              <a:buNone/>
            </a:pPr>
            <a:r>
              <a:rPr lang="en-US" sz="3600" b="0" i="0" dirty="0">
                <a:effectLst/>
                <a:latin typeface="Slack-Lato"/>
              </a:rPr>
              <a:t>Build BERT to process Data bit by bit </a:t>
            </a:r>
          </a:p>
          <a:p>
            <a:pPr marL="0" indent="0">
              <a:buNone/>
            </a:pPr>
            <a:r>
              <a:rPr lang="en-US" sz="3600" b="0" i="0" dirty="0">
                <a:effectLst/>
                <a:latin typeface="Slack-Lato"/>
              </a:rPr>
              <a:t>without </a:t>
            </a:r>
            <a:r>
              <a:rPr lang="en-US" sz="3600" dirty="0">
                <a:latin typeface="Slack-Lato"/>
              </a:rPr>
              <a:t>strong </a:t>
            </a:r>
            <a:r>
              <a:rPr lang="en-US" sz="3600" b="0" i="0" dirty="0">
                <a:effectLst/>
                <a:latin typeface="Slack-Lato"/>
              </a:rPr>
              <a:t>RAM storage capacity</a:t>
            </a:r>
            <a:r>
              <a:rPr lang="de-DE" sz="3600" dirty="0">
                <a:latin typeface="Slack-Lato"/>
              </a:rPr>
              <a:t>.</a:t>
            </a:r>
          </a:p>
          <a:p>
            <a:pPr marL="0" indent="0">
              <a:buNone/>
            </a:pPr>
            <a:endParaRPr lang="de-DE" sz="3600" dirty="0">
              <a:latin typeface="Slack-Lato"/>
            </a:endParaRPr>
          </a:p>
          <a:p>
            <a:pPr marL="0" indent="0">
              <a:buNone/>
            </a:pPr>
            <a:endParaRPr lang="en-US" sz="3600" dirty="0"/>
          </a:p>
        </p:txBody>
      </p:sp>
      <p:sp>
        <p:nvSpPr>
          <p:cNvPr id="6" name="文本框 5">
            <a:extLst>
              <a:ext uri="{FF2B5EF4-FFF2-40B4-BE49-F238E27FC236}">
                <a16:creationId xmlns:a16="http://schemas.microsoft.com/office/drawing/2014/main" id="{C73636B0-8019-4860-90DF-617984F15F2C}"/>
              </a:ext>
            </a:extLst>
          </p:cNvPr>
          <p:cNvSpPr txBox="1"/>
          <p:nvPr/>
        </p:nvSpPr>
        <p:spPr>
          <a:xfrm>
            <a:off x="-439740" y="859266"/>
            <a:ext cx="8234334" cy="707886"/>
          </a:xfrm>
          <a:prstGeom prst="rect">
            <a:avLst/>
          </a:prstGeom>
          <a:noFill/>
        </p:spPr>
        <p:txBody>
          <a:bodyPr wrap="square" rtlCol="0">
            <a:spAutoFit/>
          </a:bodyPr>
          <a:lstStyle/>
          <a:p>
            <a:pPr algn="ctr"/>
            <a:r>
              <a:rPr lang="en-US" altLang="zh-CN" sz="4000" b="1" kern="100" spc="200" dirty="0">
                <a:latin typeface="Times New Roman" panose="02020603050405020304" pitchFamily="18" charset="0"/>
                <a:ea typeface="宋体" panose="02010600030101010101" pitchFamily="2" charset="-122"/>
              </a:rPr>
              <a:t>Problem with BERT solved</a:t>
            </a:r>
            <a:endParaRPr lang="zh-CN" altLang="en-US" sz="4000" b="1" spc="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46494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73636B0-8019-4860-90DF-617984F15F2C}"/>
              </a:ext>
            </a:extLst>
          </p:cNvPr>
          <p:cNvSpPr txBox="1"/>
          <p:nvPr/>
        </p:nvSpPr>
        <p:spPr>
          <a:xfrm>
            <a:off x="333258" y="168298"/>
            <a:ext cx="8527938" cy="1323439"/>
          </a:xfrm>
          <a:prstGeom prst="rect">
            <a:avLst/>
          </a:prstGeom>
          <a:noFill/>
        </p:spPr>
        <p:txBody>
          <a:bodyPr wrap="square" rtlCol="0">
            <a:spAutoFit/>
          </a:bodyPr>
          <a:lstStyle/>
          <a:p>
            <a:pPr algn="ctr"/>
            <a:r>
              <a:rPr lang="en-US" altLang="zh-CN" sz="4000" b="1" kern="100" spc="200" dirty="0">
                <a:latin typeface="Times New Roman" panose="02020603050405020304" pitchFamily="18" charset="0"/>
                <a:ea typeface="宋体" panose="02010600030101010101" pitchFamily="2" charset="-122"/>
              </a:rPr>
              <a:t>Apply Classifier to our new Sentiment-Datasets</a:t>
            </a:r>
            <a:endParaRPr lang="zh-CN" altLang="en-US" sz="4000" b="1" spc="200" dirty="0">
              <a:latin typeface="微软雅黑" panose="020B0503020204020204" pitchFamily="34" charset="-122"/>
              <a:ea typeface="微软雅黑" panose="020B0503020204020204" pitchFamily="34" charset="-122"/>
            </a:endParaRPr>
          </a:p>
        </p:txBody>
      </p:sp>
      <p:graphicFrame>
        <p:nvGraphicFramePr>
          <p:cNvPr id="7" name="Tabelle 5">
            <a:extLst>
              <a:ext uri="{FF2B5EF4-FFF2-40B4-BE49-F238E27FC236}">
                <a16:creationId xmlns:a16="http://schemas.microsoft.com/office/drawing/2014/main" id="{29FBFEAA-28E1-4DA6-AC82-6857B5D7E859}"/>
              </a:ext>
            </a:extLst>
          </p:cNvPr>
          <p:cNvGraphicFramePr>
            <a:graphicFrameLocks noGrp="1"/>
          </p:cNvGraphicFramePr>
          <p:nvPr>
            <p:ph idx="1"/>
            <p:extLst>
              <p:ext uri="{D42A27DB-BD31-4B8C-83A1-F6EECF244321}">
                <p14:modId xmlns:p14="http://schemas.microsoft.com/office/powerpoint/2010/main" val="3702077077"/>
              </p:ext>
            </p:extLst>
          </p:nvPr>
        </p:nvGraphicFramePr>
        <p:xfrm>
          <a:off x="777240" y="1567152"/>
          <a:ext cx="10131420" cy="5029200"/>
        </p:xfrm>
        <a:graphic>
          <a:graphicData uri="http://schemas.openxmlformats.org/drawingml/2006/table">
            <a:tbl>
              <a:tblPr firstRow="1" bandRow="1">
                <a:tableStyleId>{5C22544A-7EE6-4342-B048-85BDC9FD1C3A}</a:tableStyleId>
              </a:tblPr>
              <a:tblGrid>
                <a:gridCol w="1688570">
                  <a:extLst>
                    <a:ext uri="{9D8B030D-6E8A-4147-A177-3AD203B41FA5}">
                      <a16:colId xmlns:a16="http://schemas.microsoft.com/office/drawing/2014/main" val="298871469"/>
                    </a:ext>
                  </a:extLst>
                </a:gridCol>
                <a:gridCol w="1688570">
                  <a:extLst>
                    <a:ext uri="{9D8B030D-6E8A-4147-A177-3AD203B41FA5}">
                      <a16:colId xmlns:a16="http://schemas.microsoft.com/office/drawing/2014/main" val="3759805824"/>
                    </a:ext>
                  </a:extLst>
                </a:gridCol>
                <a:gridCol w="1688570">
                  <a:extLst>
                    <a:ext uri="{9D8B030D-6E8A-4147-A177-3AD203B41FA5}">
                      <a16:colId xmlns:a16="http://schemas.microsoft.com/office/drawing/2014/main" val="3967875272"/>
                    </a:ext>
                  </a:extLst>
                </a:gridCol>
                <a:gridCol w="1688570">
                  <a:extLst>
                    <a:ext uri="{9D8B030D-6E8A-4147-A177-3AD203B41FA5}">
                      <a16:colId xmlns:a16="http://schemas.microsoft.com/office/drawing/2014/main" val="1599446151"/>
                    </a:ext>
                  </a:extLst>
                </a:gridCol>
                <a:gridCol w="1688570">
                  <a:extLst>
                    <a:ext uri="{9D8B030D-6E8A-4147-A177-3AD203B41FA5}">
                      <a16:colId xmlns:a16="http://schemas.microsoft.com/office/drawing/2014/main" val="3171971716"/>
                    </a:ext>
                  </a:extLst>
                </a:gridCol>
                <a:gridCol w="1688570">
                  <a:extLst>
                    <a:ext uri="{9D8B030D-6E8A-4147-A177-3AD203B41FA5}">
                      <a16:colId xmlns:a16="http://schemas.microsoft.com/office/drawing/2014/main" val="2642699538"/>
                    </a:ext>
                  </a:extLst>
                </a:gridCol>
              </a:tblGrid>
              <a:tr h="838200">
                <a:tc>
                  <a:txBody>
                    <a:bodyPr/>
                    <a:lstStyle/>
                    <a:p>
                      <a:endParaRPr lang="de-DE"/>
                    </a:p>
                  </a:txBody>
                  <a:tcPr/>
                </a:tc>
                <a:tc>
                  <a:txBody>
                    <a:bodyPr/>
                    <a:lstStyle/>
                    <a:p>
                      <a:r>
                        <a:rPr lang="de-DE" dirty="0" err="1"/>
                        <a:t>Classifier</a:t>
                      </a:r>
                      <a:endParaRPr lang="de-DE" dirty="0"/>
                    </a:p>
                  </a:txBody>
                  <a:tcPr/>
                </a:tc>
                <a:tc>
                  <a:txBody>
                    <a:bodyPr/>
                    <a:lstStyle/>
                    <a:p>
                      <a:r>
                        <a:rPr lang="de-DE" dirty="0" err="1"/>
                        <a:t>Accuracy</a:t>
                      </a:r>
                      <a:endParaRPr lang="de-DE" dirty="0"/>
                    </a:p>
                  </a:txBody>
                  <a:tcPr/>
                </a:tc>
                <a:tc>
                  <a:txBody>
                    <a:bodyPr/>
                    <a:lstStyle/>
                    <a:p>
                      <a:r>
                        <a:rPr lang="de-DE" dirty="0"/>
                        <a:t>Precision</a:t>
                      </a:r>
                    </a:p>
                  </a:txBody>
                  <a:tcPr/>
                </a:tc>
                <a:tc>
                  <a:txBody>
                    <a:bodyPr/>
                    <a:lstStyle/>
                    <a:p>
                      <a:r>
                        <a:rPr lang="de-DE" dirty="0"/>
                        <a:t>Recall</a:t>
                      </a:r>
                    </a:p>
                  </a:txBody>
                  <a:tcPr/>
                </a:tc>
                <a:tc>
                  <a:txBody>
                    <a:bodyPr/>
                    <a:lstStyle/>
                    <a:p>
                      <a:r>
                        <a:rPr lang="de-DE" dirty="0"/>
                        <a:t>f-Score</a:t>
                      </a:r>
                    </a:p>
                  </a:txBody>
                  <a:tcPr/>
                </a:tc>
                <a:extLst>
                  <a:ext uri="{0D108BD9-81ED-4DB2-BD59-A6C34878D82A}">
                    <a16:rowId xmlns:a16="http://schemas.microsoft.com/office/drawing/2014/main" val="2859763588"/>
                  </a:ext>
                </a:extLst>
              </a:tr>
              <a:tr h="838200">
                <a:tc>
                  <a:txBody>
                    <a:bodyPr/>
                    <a:lstStyle/>
                    <a:p>
                      <a:r>
                        <a:rPr lang="de-DE" dirty="0"/>
                        <a:t>Sentiment</a:t>
                      </a:r>
                    </a:p>
                  </a:txBody>
                  <a:tcPr/>
                </a:tc>
                <a:tc>
                  <a:txBody>
                    <a:bodyPr/>
                    <a:lstStyle/>
                    <a:p>
                      <a:r>
                        <a:rPr lang="de-DE" dirty="0" err="1">
                          <a:solidFill>
                            <a:schemeClr val="bg1"/>
                          </a:solidFill>
                        </a:rPr>
                        <a:t>Textblob</a:t>
                      </a:r>
                      <a:r>
                        <a:rPr lang="de-DE" dirty="0">
                          <a:solidFill>
                            <a:schemeClr val="bg1"/>
                          </a:solidFill>
                        </a:rPr>
                        <a:t> </a:t>
                      </a:r>
                      <a:r>
                        <a:rPr lang="de-DE" dirty="0" err="1">
                          <a:solidFill>
                            <a:schemeClr val="bg1"/>
                          </a:solidFill>
                        </a:rPr>
                        <a:t>and</a:t>
                      </a:r>
                      <a:r>
                        <a:rPr lang="de-DE" dirty="0">
                          <a:solidFill>
                            <a:schemeClr val="bg1"/>
                          </a:solidFill>
                        </a:rPr>
                        <a:t> Pattern3</a:t>
                      </a:r>
                    </a:p>
                  </a:txBody>
                  <a:tcPr/>
                </a:tc>
                <a:tc>
                  <a:txBody>
                    <a:bodyPr/>
                    <a:lstStyle/>
                    <a:p>
                      <a:r>
                        <a:rPr lang="de-DE" dirty="0"/>
                        <a:t>0.57 </a:t>
                      </a:r>
                      <a:r>
                        <a:rPr lang="de-DE" dirty="0">
                          <a:solidFill>
                            <a:schemeClr val="accent4">
                              <a:lumMod val="75000"/>
                            </a:schemeClr>
                          </a:solidFill>
                        </a:rPr>
                        <a:t>-&gt; 0.534</a:t>
                      </a:r>
                      <a:endParaRPr lang="de-DE" dirty="0"/>
                    </a:p>
                  </a:txBody>
                  <a:tcPr/>
                </a:tc>
                <a:tc>
                  <a:txBody>
                    <a:bodyPr/>
                    <a:lstStyle/>
                    <a:p>
                      <a:r>
                        <a:rPr lang="de-DE" dirty="0"/>
                        <a:t>0.53 </a:t>
                      </a:r>
                      <a:r>
                        <a:rPr lang="de-DE" dirty="0">
                          <a:solidFill>
                            <a:srgbClr val="FF0000"/>
                          </a:solidFill>
                        </a:rPr>
                        <a:t>-&gt; 0.544</a:t>
                      </a:r>
                    </a:p>
                  </a:txBody>
                  <a:tcPr/>
                </a:tc>
                <a:tc>
                  <a:txBody>
                    <a:bodyPr/>
                    <a:lstStyle/>
                    <a:p>
                      <a:r>
                        <a:rPr lang="de-DE" dirty="0"/>
                        <a:t>0.57 </a:t>
                      </a:r>
                      <a:r>
                        <a:rPr lang="de-DE" dirty="0">
                          <a:solidFill>
                            <a:schemeClr val="accent4">
                              <a:lumMod val="75000"/>
                            </a:schemeClr>
                          </a:solidFill>
                        </a:rPr>
                        <a:t>-&gt; 0.534</a:t>
                      </a:r>
                      <a:endParaRPr lang="de-DE" dirty="0"/>
                    </a:p>
                  </a:txBody>
                  <a:tcPr/>
                </a:tc>
                <a:tc>
                  <a:txBody>
                    <a:bodyPr/>
                    <a:lstStyle/>
                    <a:p>
                      <a:r>
                        <a:rPr lang="de-DE" dirty="0"/>
                        <a:t>0.54 </a:t>
                      </a:r>
                      <a:r>
                        <a:rPr lang="de-DE" dirty="0">
                          <a:solidFill>
                            <a:schemeClr val="accent4">
                              <a:lumMod val="75000"/>
                            </a:schemeClr>
                          </a:solidFill>
                        </a:rPr>
                        <a:t>-&gt; 0.483</a:t>
                      </a:r>
                      <a:endParaRPr lang="de-DE" dirty="0">
                        <a:solidFill>
                          <a:srgbClr val="92D050"/>
                        </a:solidFill>
                      </a:endParaRPr>
                    </a:p>
                  </a:txBody>
                  <a:tcPr/>
                </a:tc>
                <a:extLst>
                  <a:ext uri="{0D108BD9-81ED-4DB2-BD59-A6C34878D82A}">
                    <a16:rowId xmlns:a16="http://schemas.microsoft.com/office/drawing/2014/main" val="547931111"/>
                  </a:ext>
                </a:extLst>
              </a:tr>
              <a:tr h="838200">
                <a:tc>
                  <a:txBody>
                    <a:bodyPr/>
                    <a:lstStyle/>
                    <a:p>
                      <a:r>
                        <a:rPr lang="de-DE" dirty="0"/>
                        <a:t>Opinion</a:t>
                      </a:r>
                    </a:p>
                  </a:txBody>
                  <a:tcPr/>
                </a:tc>
                <a:tc>
                  <a:txBody>
                    <a:bodyPr/>
                    <a:lstStyle/>
                    <a:p>
                      <a:r>
                        <a:rPr lang="de-DE" dirty="0" err="1"/>
                        <a:t>Textblob</a:t>
                      </a:r>
                      <a:r>
                        <a:rPr lang="de-DE" dirty="0"/>
                        <a:t> </a:t>
                      </a:r>
                      <a:r>
                        <a:rPr lang="de-DE" dirty="0" err="1"/>
                        <a:t>and</a:t>
                      </a:r>
                      <a:r>
                        <a:rPr lang="de-DE" dirty="0"/>
                        <a:t> Pattern3</a:t>
                      </a:r>
                    </a:p>
                  </a:txBody>
                  <a:tcPr/>
                </a:tc>
                <a:tc>
                  <a:txBody>
                    <a:bodyPr/>
                    <a:lstStyle/>
                    <a:p>
                      <a:r>
                        <a:rPr lang="de-DE" dirty="0"/>
                        <a:t>0.57</a:t>
                      </a:r>
                    </a:p>
                  </a:txBody>
                  <a:tcPr/>
                </a:tc>
                <a:tc>
                  <a:txBody>
                    <a:bodyPr/>
                    <a:lstStyle/>
                    <a:p>
                      <a:r>
                        <a:rPr lang="de-DE" dirty="0"/>
                        <a:t>0.57</a:t>
                      </a:r>
                    </a:p>
                  </a:txBody>
                  <a:tcPr/>
                </a:tc>
                <a:tc>
                  <a:txBody>
                    <a:bodyPr/>
                    <a:lstStyle/>
                    <a:p>
                      <a:r>
                        <a:rPr lang="de-DE" dirty="0"/>
                        <a:t>0.57</a:t>
                      </a:r>
                    </a:p>
                  </a:txBody>
                  <a:tcPr/>
                </a:tc>
                <a:tc>
                  <a:txBody>
                    <a:bodyPr/>
                    <a:lstStyle/>
                    <a:p>
                      <a:r>
                        <a:rPr lang="de-DE" dirty="0"/>
                        <a:t>0.57</a:t>
                      </a:r>
                    </a:p>
                  </a:txBody>
                  <a:tcPr/>
                </a:tc>
                <a:extLst>
                  <a:ext uri="{0D108BD9-81ED-4DB2-BD59-A6C34878D82A}">
                    <a16:rowId xmlns:a16="http://schemas.microsoft.com/office/drawing/2014/main" val="445413139"/>
                  </a:ext>
                </a:extLst>
              </a:tr>
              <a:tr h="838200">
                <a:tc>
                  <a:txBody>
                    <a:bodyPr/>
                    <a:lstStyle/>
                    <a:p>
                      <a:r>
                        <a:rPr lang="de-DE" dirty="0"/>
                        <a:t>Sentiment</a:t>
                      </a:r>
                    </a:p>
                  </a:txBody>
                  <a:tcPr/>
                </a:tc>
                <a:tc>
                  <a:txBody>
                    <a:bodyPr/>
                    <a:lstStyle/>
                    <a:p>
                      <a:r>
                        <a:rPr lang="de-DE" dirty="0" err="1">
                          <a:solidFill>
                            <a:schemeClr val="bg1"/>
                          </a:solidFill>
                        </a:rPr>
                        <a:t>Vader</a:t>
                      </a:r>
                      <a:endParaRPr lang="de-DE" dirty="0">
                        <a:solidFill>
                          <a:schemeClr val="bg1"/>
                        </a:solidFill>
                      </a:endParaRPr>
                    </a:p>
                  </a:txBody>
                  <a:tcPr/>
                </a:tc>
                <a:tc>
                  <a:txBody>
                    <a:bodyPr/>
                    <a:lstStyle/>
                    <a:p>
                      <a:r>
                        <a:rPr lang="de-DE" dirty="0"/>
                        <a:t>0.62 </a:t>
                      </a:r>
                      <a:r>
                        <a:rPr lang="de-DE" dirty="0">
                          <a:solidFill>
                            <a:schemeClr val="accent4">
                              <a:lumMod val="75000"/>
                            </a:schemeClr>
                          </a:solidFill>
                        </a:rPr>
                        <a:t>-&gt; 0.506</a:t>
                      </a:r>
                    </a:p>
                  </a:txBody>
                  <a:tcPr/>
                </a:tc>
                <a:tc>
                  <a:txBody>
                    <a:bodyPr/>
                    <a:lstStyle/>
                    <a:p>
                      <a:r>
                        <a:rPr lang="de-DE" dirty="0"/>
                        <a:t>0.61 </a:t>
                      </a:r>
                      <a:r>
                        <a:rPr lang="de-DE" b="0" dirty="0">
                          <a:solidFill>
                            <a:schemeClr val="accent4">
                              <a:lumMod val="75000"/>
                            </a:schemeClr>
                          </a:solidFill>
                        </a:rPr>
                        <a:t>-&gt; 0.499</a:t>
                      </a:r>
                    </a:p>
                  </a:txBody>
                  <a:tcPr/>
                </a:tc>
                <a:tc>
                  <a:txBody>
                    <a:bodyPr/>
                    <a:lstStyle/>
                    <a:p>
                      <a:r>
                        <a:rPr lang="de-DE" dirty="0"/>
                        <a:t>0.62 </a:t>
                      </a:r>
                      <a:r>
                        <a:rPr lang="de-DE" dirty="0">
                          <a:solidFill>
                            <a:schemeClr val="accent4">
                              <a:lumMod val="75000"/>
                            </a:schemeClr>
                          </a:solidFill>
                        </a:rPr>
                        <a:t>-&gt; 0.506</a:t>
                      </a:r>
                    </a:p>
                  </a:txBody>
                  <a:tcPr/>
                </a:tc>
                <a:tc>
                  <a:txBody>
                    <a:bodyPr/>
                    <a:lstStyle/>
                    <a:p>
                      <a:r>
                        <a:rPr lang="de-DE" dirty="0"/>
                        <a:t>0.61 </a:t>
                      </a:r>
                      <a:r>
                        <a:rPr lang="de-DE" dirty="0">
                          <a:solidFill>
                            <a:schemeClr val="accent4">
                              <a:lumMod val="75000"/>
                            </a:schemeClr>
                          </a:solidFill>
                        </a:rPr>
                        <a:t>-&gt; 0.460</a:t>
                      </a:r>
                    </a:p>
                  </a:txBody>
                  <a:tcPr/>
                </a:tc>
                <a:extLst>
                  <a:ext uri="{0D108BD9-81ED-4DB2-BD59-A6C34878D82A}">
                    <a16:rowId xmlns:a16="http://schemas.microsoft.com/office/drawing/2014/main" val="834899336"/>
                  </a:ext>
                </a:extLst>
              </a:tr>
              <a:tr h="838200">
                <a:tc>
                  <a:txBody>
                    <a:bodyPr/>
                    <a:lstStyle/>
                    <a:p>
                      <a:r>
                        <a:rPr lang="de-DE" dirty="0"/>
                        <a:t>Sentiment</a:t>
                      </a:r>
                    </a:p>
                  </a:txBody>
                  <a:tcPr/>
                </a:tc>
                <a:tc>
                  <a:txBody>
                    <a:bodyPr/>
                    <a:lstStyle/>
                    <a:p>
                      <a:r>
                        <a:rPr lang="de-DE" dirty="0" err="1">
                          <a:solidFill>
                            <a:schemeClr val="bg1"/>
                          </a:solidFill>
                        </a:rPr>
                        <a:t>Logistic</a:t>
                      </a:r>
                      <a:r>
                        <a:rPr lang="de-DE" dirty="0">
                          <a:solidFill>
                            <a:schemeClr val="bg1"/>
                          </a:solidFill>
                        </a:rPr>
                        <a:t> Regression</a:t>
                      </a:r>
                    </a:p>
                  </a:txBody>
                  <a:tcPr/>
                </a:tc>
                <a:tc>
                  <a:txBody>
                    <a:bodyPr/>
                    <a:lstStyle/>
                    <a:p>
                      <a:r>
                        <a:rPr lang="de-DE" dirty="0"/>
                        <a:t>0.65 </a:t>
                      </a:r>
                      <a:r>
                        <a:rPr lang="de-DE" dirty="0">
                          <a:solidFill>
                            <a:schemeClr val="accent4">
                              <a:lumMod val="75000"/>
                            </a:schemeClr>
                          </a:solidFill>
                        </a:rPr>
                        <a:t>-&gt; 0.626</a:t>
                      </a:r>
                    </a:p>
                  </a:txBody>
                  <a:tcPr/>
                </a:tc>
                <a:tc>
                  <a:txBody>
                    <a:bodyPr/>
                    <a:lstStyle/>
                    <a:p>
                      <a:r>
                        <a:rPr lang="de-DE" dirty="0"/>
                        <a:t>0.64 </a:t>
                      </a:r>
                      <a:r>
                        <a:rPr lang="de-DE" dirty="0">
                          <a:solidFill>
                            <a:schemeClr val="accent4">
                              <a:lumMod val="75000"/>
                            </a:schemeClr>
                          </a:solidFill>
                        </a:rPr>
                        <a:t>-&gt; 0.626</a:t>
                      </a:r>
                    </a:p>
                  </a:txBody>
                  <a:tcPr/>
                </a:tc>
                <a:tc>
                  <a:txBody>
                    <a:bodyPr/>
                    <a:lstStyle/>
                    <a:p>
                      <a:r>
                        <a:rPr lang="de-DE" dirty="0"/>
                        <a:t>0.65 </a:t>
                      </a:r>
                      <a:r>
                        <a:rPr lang="de-DE" dirty="0">
                          <a:solidFill>
                            <a:schemeClr val="accent4">
                              <a:lumMod val="75000"/>
                            </a:schemeClr>
                          </a:solidFill>
                        </a:rPr>
                        <a:t>-&gt; 0.626</a:t>
                      </a:r>
                    </a:p>
                  </a:txBody>
                  <a:tcPr/>
                </a:tc>
                <a:tc>
                  <a:txBody>
                    <a:bodyPr/>
                    <a:lstStyle/>
                    <a:p>
                      <a:r>
                        <a:rPr lang="de-DE" dirty="0"/>
                        <a:t>0.63 </a:t>
                      </a:r>
                      <a:r>
                        <a:rPr lang="de-DE" dirty="0">
                          <a:solidFill>
                            <a:schemeClr val="accent4">
                              <a:lumMod val="75000"/>
                            </a:schemeClr>
                          </a:solidFill>
                        </a:rPr>
                        <a:t>-&gt; 0.626</a:t>
                      </a:r>
                    </a:p>
                  </a:txBody>
                  <a:tcPr/>
                </a:tc>
                <a:extLst>
                  <a:ext uri="{0D108BD9-81ED-4DB2-BD59-A6C34878D82A}">
                    <a16:rowId xmlns:a16="http://schemas.microsoft.com/office/drawing/2014/main" val="1347582924"/>
                  </a:ext>
                </a:extLst>
              </a:tr>
              <a:tr h="838200">
                <a:tc>
                  <a:txBody>
                    <a:bodyPr/>
                    <a:lstStyle/>
                    <a:p>
                      <a:r>
                        <a:rPr lang="de-DE" dirty="0"/>
                        <a:t>Opinion</a:t>
                      </a:r>
                    </a:p>
                  </a:txBody>
                  <a:tcPr/>
                </a:tc>
                <a:tc>
                  <a:txBody>
                    <a:bodyPr/>
                    <a:lstStyle/>
                    <a:p>
                      <a:r>
                        <a:rPr lang="de-DE" dirty="0" err="1"/>
                        <a:t>Logistic</a:t>
                      </a:r>
                      <a:r>
                        <a:rPr lang="de-DE" dirty="0"/>
                        <a:t> Regression</a:t>
                      </a:r>
                    </a:p>
                  </a:txBody>
                  <a:tcPr/>
                </a:tc>
                <a:tc>
                  <a:txBody>
                    <a:bodyPr/>
                    <a:lstStyle/>
                    <a:p>
                      <a:r>
                        <a:rPr lang="de-DE" dirty="0"/>
                        <a:t>0.68</a:t>
                      </a:r>
                    </a:p>
                  </a:txBody>
                  <a:tcPr/>
                </a:tc>
                <a:tc>
                  <a:txBody>
                    <a:bodyPr/>
                    <a:lstStyle/>
                    <a:p>
                      <a:r>
                        <a:rPr lang="de-DE" dirty="0"/>
                        <a:t>0.65</a:t>
                      </a:r>
                    </a:p>
                  </a:txBody>
                  <a:tcPr/>
                </a:tc>
                <a:tc>
                  <a:txBody>
                    <a:bodyPr/>
                    <a:lstStyle/>
                    <a:p>
                      <a:r>
                        <a:rPr lang="de-DE" dirty="0"/>
                        <a:t>0.68</a:t>
                      </a:r>
                    </a:p>
                  </a:txBody>
                  <a:tcPr/>
                </a:tc>
                <a:tc>
                  <a:txBody>
                    <a:bodyPr/>
                    <a:lstStyle/>
                    <a:p>
                      <a:r>
                        <a:rPr lang="de-DE" dirty="0"/>
                        <a:t>0.63</a:t>
                      </a:r>
                    </a:p>
                  </a:txBody>
                  <a:tcPr/>
                </a:tc>
                <a:extLst>
                  <a:ext uri="{0D108BD9-81ED-4DB2-BD59-A6C34878D82A}">
                    <a16:rowId xmlns:a16="http://schemas.microsoft.com/office/drawing/2014/main" val="142563048"/>
                  </a:ext>
                </a:extLst>
              </a:tr>
            </a:tbl>
          </a:graphicData>
        </a:graphic>
      </p:graphicFrame>
    </p:spTree>
    <p:extLst>
      <p:ext uri="{BB962C8B-B14F-4D97-AF65-F5344CB8AC3E}">
        <p14:creationId xmlns:p14="http://schemas.microsoft.com/office/powerpoint/2010/main" val="3320647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9B97947-BC8F-4528-8045-19DF0F40A77C}"/>
              </a:ext>
            </a:extLst>
          </p:cNvPr>
          <p:cNvSpPr>
            <a:spLocks noGrp="1"/>
          </p:cNvSpPr>
          <p:nvPr>
            <p:ph idx="1"/>
          </p:nvPr>
        </p:nvSpPr>
        <p:spPr>
          <a:xfrm>
            <a:off x="773313" y="1709195"/>
            <a:ext cx="10131425" cy="2864939"/>
          </a:xfrm>
        </p:spPr>
        <p:txBody>
          <a:bodyPr>
            <a:normAutofit/>
          </a:bodyPr>
          <a:lstStyle/>
          <a:p>
            <a:pPr marL="0" indent="0">
              <a:buNone/>
            </a:pPr>
            <a:r>
              <a:rPr lang="en-US" sz="1800" dirty="0">
                <a:effectLst/>
                <a:latin typeface="Arial" panose="020B0604020202020204" pitchFamily="34" charset="0"/>
                <a:ea typeface="Times New Roman" panose="02020603050405020304" pitchFamily="18" charset="0"/>
                <a:cs typeface="Calibri" panose="020F0502020204030204" pitchFamily="34" charset="0"/>
              </a:rPr>
              <a:t>Variable:</a:t>
            </a:r>
            <a:r>
              <a:rPr lang="en-US" sz="1800" b="1" dirty="0">
                <a:effectLst/>
                <a:latin typeface="Arial" panose="020B0604020202020204" pitchFamily="34" charset="0"/>
                <a:ea typeface="Times New Roman" panose="02020603050405020304" pitchFamily="18" charset="0"/>
                <a:cs typeface="Calibri" panose="020F0502020204030204" pitchFamily="34" charset="0"/>
              </a:rPr>
              <a:t> </a:t>
            </a:r>
            <a:r>
              <a:rPr lang="en-US" sz="1800" b="1" dirty="0" err="1">
                <a:effectLst/>
                <a:latin typeface="Arial" panose="020B0604020202020204" pitchFamily="34" charset="0"/>
                <a:ea typeface="Times New Roman" panose="02020603050405020304" pitchFamily="18" charset="0"/>
                <a:cs typeface="Calibri" panose="020F0502020204030204" pitchFamily="34" charset="0"/>
              </a:rPr>
              <a:t>SUBJopin</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b="1" dirty="0">
                <a:effectLst/>
                <a:latin typeface="Arial" panose="020B0604020202020204" pitchFamily="34" charset="0"/>
                <a:ea typeface="Times New Roman" panose="02020603050405020304" pitchFamily="18" charset="0"/>
                <a:cs typeface="Calibri" panose="020F0502020204030204" pitchFamily="34" charset="0"/>
              </a:rPr>
              <a:t>The authors try to convince the reader of their opinion.</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r>
              <a:rPr lang="en-US" sz="1800" dirty="0">
                <a:effectLst/>
                <a:latin typeface="Arial" panose="020B0604020202020204" pitchFamily="34" charset="0"/>
                <a:ea typeface="Times New Roman" panose="02020603050405020304" pitchFamily="18" charset="0"/>
                <a:cs typeface="Calibri" panose="020F0502020204030204" pitchFamily="34" charset="0"/>
              </a:rPr>
              <a:t>O Strongly Disagree</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r>
              <a:rPr lang="en-US" sz="1800" dirty="0">
                <a:effectLst/>
                <a:latin typeface="Arial" panose="020B0604020202020204" pitchFamily="34" charset="0"/>
                <a:ea typeface="Times New Roman" panose="02020603050405020304" pitchFamily="18" charset="0"/>
                <a:cs typeface="Calibri" panose="020F0502020204030204" pitchFamily="34" charset="0"/>
              </a:rPr>
              <a:t>O Disagree</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r>
              <a:rPr lang="en-US" sz="1800" dirty="0">
                <a:effectLst/>
                <a:latin typeface="Arial" panose="020B0604020202020204" pitchFamily="34" charset="0"/>
                <a:ea typeface="Times New Roman" panose="02020603050405020304" pitchFamily="18" charset="0"/>
                <a:cs typeface="Calibri" panose="020F0502020204030204" pitchFamily="34" charset="0"/>
              </a:rPr>
              <a:t>O Partly Disagree/partly agree</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r>
              <a:rPr lang="en-US" sz="1800" dirty="0">
                <a:effectLst/>
                <a:latin typeface="Arial" panose="020B0604020202020204" pitchFamily="34" charset="0"/>
                <a:ea typeface="Times New Roman" panose="02020603050405020304" pitchFamily="18" charset="0"/>
                <a:cs typeface="Calibri" panose="020F0502020204030204" pitchFamily="34" charset="0"/>
              </a:rPr>
              <a:t>O Agree</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r>
              <a:rPr lang="en-US" sz="1800" dirty="0">
                <a:effectLst/>
                <a:latin typeface="Arial" panose="020B0604020202020204" pitchFamily="34" charset="0"/>
                <a:ea typeface="Times New Roman" panose="02020603050405020304" pitchFamily="18" charset="0"/>
                <a:cs typeface="Calibri" panose="020F0502020204030204" pitchFamily="34" charset="0"/>
              </a:rPr>
              <a:t>O Strongly agree</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4D12AA5D-008A-476B-8052-C71C3780F3B9}"/>
              </a:ext>
            </a:extLst>
          </p:cNvPr>
          <p:cNvSpPr txBox="1"/>
          <p:nvPr/>
        </p:nvSpPr>
        <p:spPr>
          <a:xfrm>
            <a:off x="1104975" y="539670"/>
            <a:ext cx="8234334" cy="707886"/>
          </a:xfrm>
          <a:prstGeom prst="rect">
            <a:avLst/>
          </a:prstGeom>
          <a:noFill/>
        </p:spPr>
        <p:txBody>
          <a:bodyPr wrap="square" rtlCol="0">
            <a:spAutoFit/>
          </a:bodyPr>
          <a:lstStyle/>
          <a:p>
            <a:pPr algn="ctr"/>
            <a:r>
              <a:rPr lang="en-US" altLang="zh-CN" sz="4000" b="1" kern="100" spc="200" dirty="0">
                <a:latin typeface="Times New Roman" panose="02020603050405020304" pitchFamily="18" charset="0"/>
                <a:ea typeface="宋体" panose="02010600030101010101" pitchFamily="2" charset="-122"/>
              </a:rPr>
              <a:t>Look for new Opinion Datasets</a:t>
            </a:r>
            <a:endParaRPr lang="zh-CN" altLang="en-US" sz="4000" b="1" spc="200" dirty="0">
              <a:latin typeface="微软雅黑" panose="020B0503020204020204" pitchFamily="34" charset="-122"/>
              <a:ea typeface="微软雅黑" panose="020B0503020204020204" pitchFamily="34" charset="-122"/>
            </a:endParaRPr>
          </a:p>
        </p:txBody>
      </p:sp>
      <p:sp>
        <p:nvSpPr>
          <p:cNvPr id="4" name="内容占位符 2">
            <a:extLst>
              <a:ext uri="{FF2B5EF4-FFF2-40B4-BE49-F238E27FC236}">
                <a16:creationId xmlns:a16="http://schemas.microsoft.com/office/drawing/2014/main" id="{D7C05F9B-F12D-4B62-B9FA-079B64BD791D}"/>
              </a:ext>
            </a:extLst>
          </p:cNvPr>
          <p:cNvSpPr txBox="1">
            <a:spLocks/>
          </p:cNvSpPr>
          <p:nvPr/>
        </p:nvSpPr>
        <p:spPr>
          <a:xfrm>
            <a:off x="838645" y="4696287"/>
            <a:ext cx="10131425" cy="1997475"/>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3200" dirty="0">
                <a:latin typeface="Arial" panose="020B0604020202020204" pitchFamily="34" charset="0"/>
                <a:ea typeface="Times New Roman" panose="02020603050405020304" pitchFamily="18" charset="0"/>
                <a:cs typeface="Calibri" panose="020F0502020204030204" pitchFamily="34" charset="0"/>
              </a:rPr>
              <a:t>To find Datasets</a:t>
            </a:r>
          </a:p>
          <a:p>
            <a:r>
              <a:rPr lang="en-US" sz="3200" dirty="0">
                <a:latin typeface="Arial" panose="020B0604020202020204" pitchFamily="34" charset="0"/>
                <a:ea typeface="Times New Roman" panose="02020603050405020304" pitchFamily="18" charset="0"/>
                <a:cs typeface="Calibri" panose="020F0502020204030204" pitchFamily="34" charset="0"/>
              </a:rPr>
              <a:t>to differentiate/determine Opinion or Fact.</a:t>
            </a:r>
          </a:p>
          <a:p>
            <a:r>
              <a:rPr lang="en-US" sz="3200" dirty="0">
                <a:latin typeface="Arial" panose="020B0604020202020204" pitchFamily="34" charset="0"/>
                <a:ea typeface="Times New Roman" panose="02020603050405020304" pitchFamily="18" charset="0"/>
                <a:cs typeface="Calibri" panose="020F0502020204030204" pitchFamily="34" charset="0"/>
              </a:rPr>
              <a:t>to determine if a </a:t>
            </a:r>
            <a:r>
              <a:rPr lang="en-US" altLang="zh-CN" sz="3200" dirty="0">
                <a:latin typeface="Arial" panose="020B0604020202020204" pitchFamily="34" charset="0"/>
                <a:ea typeface="Times New Roman" panose="02020603050405020304" pitchFamily="18" charset="0"/>
                <a:cs typeface="Calibri" panose="020F0502020204030204" pitchFamily="34" charset="0"/>
              </a:rPr>
              <a:t>S</a:t>
            </a:r>
            <a:r>
              <a:rPr lang="en-US" sz="3200" dirty="0">
                <a:latin typeface="Arial" panose="020B0604020202020204" pitchFamily="34" charset="0"/>
                <a:ea typeface="Times New Roman" panose="02020603050405020304" pitchFamily="18" charset="0"/>
                <a:cs typeface="Calibri" panose="020F0502020204030204" pitchFamily="34" charset="0"/>
              </a:rPr>
              <a:t>entence includes Opinions.</a:t>
            </a:r>
            <a:endParaRPr lang="en-US" sz="3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5549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D12AA5D-008A-476B-8052-C71C3780F3B9}"/>
              </a:ext>
            </a:extLst>
          </p:cNvPr>
          <p:cNvSpPr txBox="1"/>
          <p:nvPr/>
        </p:nvSpPr>
        <p:spPr>
          <a:xfrm>
            <a:off x="1104975" y="539670"/>
            <a:ext cx="8234334" cy="707886"/>
          </a:xfrm>
          <a:prstGeom prst="rect">
            <a:avLst/>
          </a:prstGeom>
          <a:noFill/>
        </p:spPr>
        <p:txBody>
          <a:bodyPr wrap="square" rtlCol="0">
            <a:spAutoFit/>
          </a:bodyPr>
          <a:lstStyle/>
          <a:p>
            <a:pPr algn="ctr"/>
            <a:r>
              <a:rPr lang="en-US" altLang="zh-CN" sz="4000" b="1" kern="100" spc="200" dirty="0">
                <a:latin typeface="Times New Roman" panose="02020603050405020304" pitchFamily="18" charset="0"/>
                <a:ea typeface="宋体" panose="02010600030101010101" pitchFamily="2" charset="-122"/>
              </a:rPr>
              <a:t>Look for new Opinion Datasets</a:t>
            </a:r>
            <a:endParaRPr lang="zh-CN" altLang="en-US" sz="4000" b="1" spc="200" dirty="0">
              <a:latin typeface="微软雅黑" panose="020B0503020204020204" pitchFamily="34" charset="-122"/>
              <a:ea typeface="微软雅黑" panose="020B0503020204020204" pitchFamily="34" charset="-122"/>
            </a:endParaRPr>
          </a:p>
        </p:txBody>
      </p:sp>
      <p:sp>
        <p:nvSpPr>
          <p:cNvPr id="4" name="内容占位符 2">
            <a:extLst>
              <a:ext uri="{FF2B5EF4-FFF2-40B4-BE49-F238E27FC236}">
                <a16:creationId xmlns:a16="http://schemas.microsoft.com/office/drawing/2014/main" id="{D7C05F9B-F12D-4B62-B9FA-079B64BD791D}"/>
              </a:ext>
            </a:extLst>
          </p:cNvPr>
          <p:cNvSpPr txBox="1">
            <a:spLocks/>
          </p:cNvSpPr>
          <p:nvPr/>
        </p:nvSpPr>
        <p:spPr>
          <a:xfrm>
            <a:off x="794257" y="1979719"/>
            <a:ext cx="10131425" cy="1997475"/>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3200" dirty="0">
                <a:latin typeface="Arial" panose="020B0604020202020204" pitchFamily="34" charset="0"/>
                <a:ea typeface="Times New Roman" panose="02020603050405020304" pitchFamily="18" charset="0"/>
                <a:cs typeface="Calibri" panose="020F0502020204030204" pitchFamily="34" charset="0"/>
              </a:rPr>
              <a:t>To find Datasets</a:t>
            </a:r>
          </a:p>
          <a:p>
            <a:r>
              <a:rPr lang="en-US" sz="3200" dirty="0">
                <a:latin typeface="Arial" panose="020B0604020202020204" pitchFamily="34" charset="0"/>
                <a:ea typeface="Times New Roman" panose="02020603050405020304" pitchFamily="18" charset="0"/>
                <a:cs typeface="Calibri" panose="020F0502020204030204" pitchFamily="34" charset="0"/>
              </a:rPr>
              <a:t>to differentiate/determine Opinion or Fact.</a:t>
            </a:r>
          </a:p>
          <a:p>
            <a:r>
              <a:rPr lang="en-US" sz="3200" dirty="0">
                <a:latin typeface="Arial" panose="020B0604020202020204" pitchFamily="34" charset="0"/>
                <a:ea typeface="Times New Roman" panose="02020603050405020304" pitchFamily="18" charset="0"/>
                <a:cs typeface="Calibri" panose="020F0502020204030204" pitchFamily="34" charset="0"/>
              </a:rPr>
              <a:t>to determine if a </a:t>
            </a:r>
            <a:r>
              <a:rPr lang="en-US" altLang="zh-CN" sz="3200" dirty="0">
                <a:latin typeface="Arial" panose="020B0604020202020204" pitchFamily="34" charset="0"/>
                <a:ea typeface="Times New Roman" panose="02020603050405020304" pitchFamily="18" charset="0"/>
                <a:cs typeface="Calibri" panose="020F0502020204030204" pitchFamily="34" charset="0"/>
              </a:rPr>
              <a:t>S</a:t>
            </a:r>
            <a:r>
              <a:rPr lang="en-US" sz="3200" dirty="0">
                <a:latin typeface="Arial" panose="020B0604020202020204" pitchFamily="34" charset="0"/>
                <a:ea typeface="Times New Roman" panose="02020603050405020304" pitchFamily="18" charset="0"/>
                <a:cs typeface="Calibri" panose="020F0502020204030204" pitchFamily="34" charset="0"/>
              </a:rPr>
              <a:t>entence includes Opinions.</a:t>
            </a:r>
            <a:endParaRPr lang="en-US" sz="3200" dirty="0">
              <a:latin typeface="Calibri" panose="020F0502020204030204" pitchFamily="34" charset="0"/>
              <a:ea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00754D3A-1252-4A0A-BBCD-37C22CE21820}"/>
              </a:ext>
            </a:extLst>
          </p:cNvPr>
          <p:cNvSpPr txBox="1"/>
          <p:nvPr/>
        </p:nvSpPr>
        <p:spPr>
          <a:xfrm>
            <a:off x="1171852" y="4474346"/>
            <a:ext cx="6134470" cy="1200329"/>
          </a:xfrm>
          <a:prstGeom prst="rect">
            <a:avLst/>
          </a:prstGeom>
          <a:noFill/>
        </p:spPr>
        <p:txBody>
          <a:bodyPr wrap="square" rtlCol="0">
            <a:spAutoFit/>
          </a:bodyPr>
          <a:lstStyle/>
          <a:p>
            <a:r>
              <a:rPr lang="de-DE"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2"/>
              </a:rPr>
              <a:t>https://github.com/fractalego/subjectivity_classifier/tree/master/data/subj_dataset</a:t>
            </a:r>
            <a:endParaRPr lang="de-DE"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endParaRPr>
          </a:p>
          <a:p>
            <a:endParaRPr lang="en-US" dirty="0"/>
          </a:p>
          <a:p>
            <a:r>
              <a:rPr lang="de-DE" sz="1800" dirty="0" err="1">
                <a:effectLst/>
                <a:latin typeface="Arial" panose="020B0604020202020204" pitchFamily="34" charset="0"/>
                <a:ea typeface="Times New Roman" panose="02020603050405020304" pitchFamily="18" charset="0"/>
              </a:rPr>
              <a:t>four</a:t>
            </a:r>
            <a:r>
              <a:rPr lang="de-DE" sz="1800" dirty="0">
                <a:effectLst/>
                <a:latin typeface="Arial" panose="020B0604020202020204" pitchFamily="34" charset="0"/>
                <a:ea typeface="Times New Roman" panose="02020603050405020304" pitchFamily="18" charset="0"/>
              </a:rPr>
              <a:t> Texts -&gt; "opinionDataset.xlsx". </a:t>
            </a:r>
            <a:endParaRPr lang="en-US" dirty="0"/>
          </a:p>
        </p:txBody>
      </p:sp>
    </p:spTree>
    <p:extLst>
      <p:ext uri="{BB962C8B-B14F-4D97-AF65-F5344CB8AC3E}">
        <p14:creationId xmlns:p14="http://schemas.microsoft.com/office/powerpoint/2010/main" val="3498108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BE6979-2FD4-41D6-B9E0-747675901FC7}"/>
              </a:ext>
            </a:extLst>
          </p:cNvPr>
          <p:cNvSpPr>
            <a:spLocks noGrp="1"/>
          </p:cNvSpPr>
          <p:nvPr>
            <p:ph type="title"/>
          </p:nvPr>
        </p:nvSpPr>
        <p:spPr/>
        <p:txBody>
          <a:bodyPr/>
          <a:lstStyle/>
          <a:p>
            <a:r>
              <a:rPr lang="de-DE"/>
              <a:t>Next week</a:t>
            </a:r>
          </a:p>
        </p:txBody>
      </p:sp>
      <p:sp>
        <p:nvSpPr>
          <p:cNvPr id="3" name="Inhaltsplatzhalter 2">
            <a:extLst>
              <a:ext uri="{FF2B5EF4-FFF2-40B4-BE49-F238E27FC236}">
                <a16:creationId xmlns:a16="http://schemas.microsoft.com/office/drawing/2014/main" id="{481AE121-EFF2-4521-9637-01D386CB9D2E}"/>
              </a:ext>
            </a:extLst>
          </p:cNvPr>
          <p:cNvSpPr>
            <a:spLocks noGrp="1"/>
          </p:cNvSpPr>
          <p:nvPr>
            <p:ph idx="1"/>
          </p:nvPr>
        </p:nvSpPr>
        <p:spPr>
          <a:xfrm>
            <a:off x="685801" y="2142068"/>
            <a:ext cx="10131425" cy="3178870"/>
          </a:xfrm>
        </p:spPr>
        <p:txBody>
          <a:bodyPr>
            <a:normAutofit fontScale="85000" lnSpcReduction="20000"/>
          </a:bodyPr>
          <a:lstStyle/>
          <a:p>
            <a:pPr marL="0" indent="0">
              <a:buNone/>
            </a:pPr>
            <a:r>
              <a:rPr lang="de-DE" sz="3600" dirty="0" err="1"/>
              <a:t>Continue</a:t>
            </a:r>
            <a:r>
              <a:rPr lang="de-DE" sz="3600" dirty="0"/>
              <a:t> </a:t>
            </a:r>
            <a:r>
              <a:rPr lang="de-DE" sz="3600" dirty="0" err="1"/>
              <a:t>the</a:t>
            </a:r>
            <a:r>
              <a:rPr lang="de-DE" sz="3600" dirty="0"/>
              <a:t> </a:t>
            </a:r>
            <a:r>
              <a:rPr lang="de-DE" sz="3600" dirty="0" err="1"/>
              <a:t>task</a:t>
            </a:r>
            <a:r>
              <a:rPr lang="de-DE" sz="3600" dirty="0"/>
              <a:t> in </a:t>
            </a:r>
            <a:r>
              <a:rPr lang="de-DE" sz="3600" dirty="0" err="1"/>
              <a:t>progress</a:t>
            </a:r>
            <a:endParaRPr lang="de-DE" sz="3600" dirty="0"/>
          </a:p>
          <a:p>
            <a:pPr marL="0" indent="0">
              <a:buNone/>
            </a:pPr>
            <a:r>
              <a:rPr lang="de-DE" sz="3600" dirty="0"/>
              <a:t>	T</a:t>
            </a:r>
            <a:r>
              <a:rPr lang="en-US" altLang="zh-CN" sz="3600" dirty="0"/>
              <a:t>-Test</a:t>
            </a:r>
            <a:endParaRPr lang="de-DE" sz="3600" dirty="0"/>
          </a:p>
          <a:p>
            <a:pPr marL="0" indent="0">
              <a:buNone/>
            </a:pPr>
            <a:r>
              <a:rPr lang="de-DE" sz="3600" dirty="0"/>
              <a:t>	</a:t>
            </a:r>
            <a:r>
              <a:rPr lang="en-GB" sz="3600" dirty="0"/>
              <a:t>Probability of right classification</a:t>
            </a:r>
          </a:p>
          <a:p>
            <a:pPr marL="0" indent="0">
              <a:buNone/>
            </a:pPr>
            <a:r>
              <a:rPr lang="de-DE" sz="3600" dirty="0"/>
              <a:t>	</a:t>
            </a:r>
            <a:r>
              <a:rPr lang="de-DE" sz="3600" dirty="0" err="1"/>
              <a:t>Apply</a:t>
            </a:r>
            <a:r>
              <a:rPr lang="de-DE" sz="3600" dirty="0"/>
              <a:t> </a:t>
            </a:r>
            <a:r>
              <a:rPr lang="de-DE" sz="3600" dirty="0" err="1"/>
              <a:t>new</a:t>
            </a:r>
            <a:r>
              <a:rPr lang="de-DE" sz="3600" dirty="0"/>
              <a:t> Datasets</a:t>
            </a:r>
          </a:p>
          <a:p>
            <a:pPr marL="0" indent="0">
              <a:buNone/>
            </a:pPr>
            <a:r>
              <a:rPr lang="de-DE" sz="3600" dirty="0"/>
              <a:t>Search </a:t>
            </a:r>
            <a:r>
              <a:rPr lang="de-DE" sz="3600" dirty="0" err="1"/>
              <a:t>for</a:t>
            </a:r>
            <a:r>
              <a:rPr lang="de-DE" sz="3600" dirty="0"/>
              <a:t> </a:t>
            </a:r>
            <a:r>
              <a:rPr lang="de-DE" sz="3600" dirty="0" err="1"/>
              <a:t>new</a:t>
            </a:r>
            <a:r>
              <a:rPr lang="de-DE" sz="3600" dirty="0"/>
              <a:t> </a:t>
            </a:r>
            <a:r>
              <a:rPr lang="de-DE" sz="3600" dirty="0" err="1"/>
              <a:t>opinion</a:t>
            </a:r>
            <a:r>
              <a:rPr lang="de-DE" sz="3600" dirty="0"/>
              <a:t> </a:t>
            </a:r>
            <a:r>
              <a:rPr lang="de-DE" sz="3600" dirty="0" err="1"/>
              <a:t>datasets</a:t>
            </a:r>
            <a:r>
              <a:rPr lang="en-US" altLang="zh-CN" sz="3600" dirty="0"/>
              <a:t>, </a:t>
            </a:r>
          </a:p>
          <a:p>
            <a:pPr marL="0" indent="0">
              <a:buNone/>
            </a:pPr>
            <a:r>
              <a:rPr lang="en-US" altLang="zh-CN" sz="3600" dirty="0"/>
              <a:t>	then merge and continue preprocessing </a:t>
            </a:r>
            <a:r>
              <a:rPr lang="de-DE" sz="3600" dirty="0" err="1"/>
              <a:t>them</a:t>
            </a:r>
            <a:endParaRPr lang="de-DE" sz="3600" dirty="0"/>
          </a:p>
          <a:p>
            <a:pPr marL="0" indent="0">
              <a:buNone/>
            </a:pPr>
            <a:endParaRPr lang="de-DE" sz="3600" dirty="0"/>
          </a:p>
        </p:txBody>
      </p:sp>
    </p:spTree>
    <p:extLst>
      <p:ext uri="{BB962C8B-B14F-4D97-AF65-F5344CB8AC3E}">
        <p14:creationId xmlns:p14="http://schemas.microsoft.com/office/powerpoint/2010/main" val="145471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1B73E0-EE3C-4546-9571-26A4469219B8}"/>
              </a:ext>
            </a:extLst>
          </p:cNvPr>
          <p:cNvSpPr>
            <a:spLocks noGrp="1"/>
          </p:cNvSpPr>
          <p:nvPr>
            <p:ph type="title"/>
          </p:nvPr>
        </p:nvSpPr>
        <p:spPr/>
        <p:txBody>
          <a:bodyPr/>
          <a:lstStyle/>
          <a:p>
            <a:r>
              <a:rPr lang="de-DE"/>
              <a:t>What we did</a:t>
            </a:r>
          </a:p>
        </p:txBody>
      </p:sp>
      <p:sp>
        <p:nvSpPr>
          <p:cNvPr id="3" name="Inhaltsplatzhalter 2">
            <a:extLst>
              <a:ext uri="{FF2B5EF4-FFF2-40B4-BE49-F238E27FC236}">
                <a16:creationId xmlns:a16="http://schemas.microsoft.com/office/drawing/2014/main" id="{DB2AE72D-74BF-47B1-B5AB-C24B2DDEA8FD}"/>
              </a:ext>
            </a:extLst>
          </p:cNvPr>
          <p:cNvSpPr>
            <a:spLocks noGrp="1"/>
          </p:cNvSpPr>
          <p:nvPr>
            <p:ph idx="1"/>
          </p:nvPr>
        </p:nvSpPr>
        <p:spPr>
          <a:xfrm>
            <a:off x="685801" y="2142067"/>
            <a:ext cx="10131425" cy="3619541"/>
          </a:xfrm>
        </p:spPr>
        <p:txBody>
          <a:bodyPr>
            <a:normAutofit fontScale="77500" lnSpcReduction="20000"/>
          </a:bodyPr>
          <a:lstStyle/>
          <a:p>
            <a:r>
              <a:rPr lang="en-US" altLang="zh-CN" sz="3600" dirty="0"/>
              <a:t>Filter and </a:t>
            </a:r>
            <a:r>
              <a:rPr lang="en-US" altLang="zh-CN" sz="3600" dirty="0" err="1"/>
              <a:t>analyse</a:t>
            </a:r>
            <a:r>
              <a:rPr lang="en-US" altLang="zh-CN" sz="3600" dirty="0"/>
              <a:t> Sentiment-Datasets, </a:t>
            </a:r>
            <a:r>
              <a:rPr lang="en-GB" sz="3600" dirty="0"/>
              <a:t>and split them into Training, Test-Data </a:t>
            </a:r>
          </a:p>
          <a:p>
            <a:r>
              <a:rPr lang="en-GB" sz="3600" dirty="0"/>
              <a:t>T-Test for </a:t>
            </a:r>
            <a:r>
              <a:rPr lang="de-DE" sz="3600" dirty="0" err="1">
                <a:latin typeface="Slack-Lato"/>
              </a:rPr>
              <a:t>to</a:t>
            </a:r>
            <a:r>
              <a:rPr lang="de-DE" sz="3600" dirty="0">
                <a:latin typeface="Slack-Lato"/>
              </a:rPr>
              <a:t> </a:t>
            </a:r>
            <a:r>
              <a:rPr lang="de-DE" sz="3600" dirty="0" err="1">
                <a:latin typeface="Slack-Lato"/>
              </a:rPr>
              <a:t>compare</a:t>
            </a:r>
            <a:r>
              <a:rPr lang="de-DE" sz="3600" dirty="0">
                <a:latin typeface="Slack-Lato"/>
              </a:rPr>
              <a:t> </a:t>
            </a:r>
            <a:r>
              <a:rPr lang="en-US" altLang="zh-CN" sz="3600" dirty="0">
                <a:latin typeface="Slack-Lato"/>
              </a:rPr>
              <a:t>our </a:t>
            </a:r>
            <a:r>
              <a:rPr lang="de-DE" sz="3600" dirty="0" err="1">
                <a:latin typeface="Slack-Lato"/>
              </a:rPr>
              <a:t>Classifier</a:t>
            </a:r>
            <a:r>
              <a:rPr lang="de-DE" sz="3600" dirty="0">
                <a:latin typeface="Slack-Lato"/>
              </a:rPr>
              <a:t> </a:t>
            </a:r>
            <a:r>
              <a:rPr lang="de-DE" sz="3600" dirty="0" err="1">
                <a:latin typeface="Slack-Lato"/>
              </a:rPr>
              <a:t>with</a:t>
            </a:r>
            <a:r>
              <a:rPr lang="de-DE" sz="3600" dirty="0">
                <a:latin typeface="Slack-Lato"/>
              </a:rPr>
              <a:t> Baseline-</a:t>
            </a:r>
            <a:r>
              <a:rPr lang="de-DE" sz="3600" dirty="0" err="1">
                <a:latin typeface="Slack-Lato"/>
              </a:rPr>
              <a:t>Classifier</a:t>
            </a:r>
            <a:endParaRPr lang="en-GB" sz="3600" dirty="0"/>
          </a:p>
          <a:p>
            <a:r>
              <a:rPr lang="en-GB" sz="3600" dirty="0"/>
              <a:t>Probability of right classification</a:t>
            </a:r>
          </a:p>
          <a:p>
            <a:r>
              <a:rPr lang="en-GB" sz="3600" dirty="0"/>
              <a:t>Process Bert to run faster  </a:t>
            </a:r>
          </a:p>
          <a:p>
            <a:r>
              <a:rPr lang="en-GB" sz="3600" dirty="0"/>
              <a:t>Apply Classifiers to our new </a:t>
            </a:r>
            <a:r>
              <a:rPr lang="en-US" altLang="zh-CN" sz="3600" dirty="0"/>
              <a:t>Sentiment-Datasets</a:t>
            </a:r>
            <a:endParaRPr lang="en-GB" sz="3600" dirty="0"/>
          </a:p>
          <a:p>
            <a:r>
              <a:rPr lang="en-GB" sz="3600" dirty="0"/>
              <a:t>Discuss about finding New Opinion Datasets and start looking for them  </a:t>
            </a:r>
          </a:p>
          <a:p>
            <a:endParaRPr lang="en-GB" sz="3600" dirty="0"/>
          </a:p>
        </p:txBody>
      </p:sp>
    </p:spTree>
    <p:extLst>
      <p:ext uri="{BB962C8B-B14F-4D97-AF65-F5344CB8AC3E}">
        <p14:creationId xmlns:p14="http://schemas.microsoft.com/office/powerpoint/2010/main" val="235633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5649D1-36DE-4D92-96C8-4A85AD839BA8}"/>
              </a:ext>
            </a:extLst>
          </p:cNvPr>
          <p:cNvSpPr>
            <a:spLocks noGrp="1"/>
          </p:cNvSpPr>
          <p:nvPr>
            <p:ph idx="1"/>
          </p:nvPr>
        </p:nvSpPr>
        <p:spPr>
          <a:xfrm>
            <a:off x="1260630" y="1899822"/>
            <a:ext cx="10320076" cy="4033421"/>
          </a:xfrm>
        </p:spPr>
        <p:txBody>
          <a:bodyPr>
            <a:normAutofit fontScale="92500" lnSpcReduction="10000"/>
          </a:bodyPr>
          <a:lstStyle/>
          <a:p>
            <a:pPr marL="0" indent="0">
              <a:buNone/>
            </a:pPr>
            <a:r>
              <a:rPr lang="en-US" sz="4300" b="0" i="0" dirty="0">
                <a:effectLst/>
                <a:latin typeface="Slack-Lato"/>
              </a:rPr>
              <a:t>With our old Dataset: </a:t>
            </a:r>
          </a:p>
          <a:p>
            <a:pPr marL="0" indent="0">
              <a:buNone/>
            </a:pPr>
            <a:r>
              <a:rPr lang="en-US" sz="2800" b="0" i="0" dirty="0">
                <a:effectLst/>
                <a:latin typeface="Slack-Lato"/>
              </a:rPr>
              <a:t>for sentiment</a:t>
            </a:r>
          </a:p>
          <a:p>
            <a:pPr marL="0" indent="0">
              <a:buNone/>
            </a:pPr>
            <a:r>
              <a:rPr lang="en-US" sz="2800" b="0" i="0" dirty="0">
                <a:effectLst/>
                <a:latin typeface="Slack-Lato"/>
              </a:rPr>
              <a:t>predicted class = 0 and confidence = 79.84%</a:t>
            </a:r>
          </a:p>
          <a:p>
            <a:pPr marL="0" indent="0">
              <a:buNone/>
            </a:pPr>
            <a:r>
              <a:rPr lang="en-US" sz="2800" b="0" i="0" dirty="0">
                <a:effectLst/>
                <a:latin typeface="Slack-Lato"/>
              </a:rPr>
              <a:t>predicted class = 1 and confidence = 74.09%</a:t>
            </a:r>
          </a:p>
          <a:p>
            <a:pPr marL="0" indent="0">
              <a:buNone/>
            </a:pPr>
            <a:endParaRPr lang="en-US" sz="2800" b="0" i="0" dirty="0">
              <a:effectLst/>
              <a:latin typeface="Slack-Lato"/>
            </a:endParaRPr>
          </a:p>
          <a:p>
            <a:pPr marL="0" indent="0">
              <a:buNone/>
            </a:pPr>
            <a:r>
              <a:rPr lang="en-US" sz="2800" b="0" i="0" dirty="0">
                <a:effectLst/>
                <a:latin typeface="Slack-Lato"/>
              </a:rPr>
              <a:t>for opinion</a:t>
            </a:r>
          </a:p>
          <a:p>
            <a:pPr marL="0" indent="0">
              <a:buNone/>
            </a:pPr>
            <a:r>
              <a:rPr lang="en-US" sz="2800" b="0" i="0" dirty="0">
                <a:effectLst/>
                <a:latin typeface="Slack-Lato"/>
              </a:rPr>
              <a:t>predicted class = 0 and confidence = 98.96%</a:t>
            </a:r>
          </a:p>
          <a:p>
            <a:pPr marL="0" indent="0">
              <a:buNone/>
            </a:pPr>
            <a:r>
              <a:rPr lang="en-US" sz="2800" b="0" i="0" dirty="0">
                <a:effectLst/>
                <a:latin typeface="Slack-Lato"/>
              </a:rPr>
              <a:t>predicted class = 1 and confidence = 73.61%</a:t>
            </a:r>
            <a:endParaRPr lang="en-US" sz="2800" dirty="0"/>
          </a:p>
        </p:txBody>
      </p:sp>
      <p:sp>
        <p:nvSpPr>
          <p:cNvPr id="6" name="文本框 5">
            <a:extLst>
              <a:ext uri="{FF2B5EF4-FFF2-40B4-BE49-F238E27FC236}">
                <a16:creationId xmlns:a16="http://schemas.microsoft.com/office/drawing/2014/main" id="{C73636B0-8019-4860-90DF-617984F15F2C}"/>
              </a:ext>
            </a:extLst>
          </p:cNvPr>
          <p:cNvSpPr txBox="1"/>
          <p:nvPr/>
        </p:nvSpPr>
        <p:spPr>
          <a:xfrm>
            <a:off x="665825" y="699468"/>
            <a:ext cx="7590408" cy="707886"/>
          </a:xfrm>
          <a:prstGeom prst="rect">
            <a:avLst/>
          </a:prstGeom>
          <a:noFill/>
        </p:spPr>
        <p:txBody>
          <a:bodyPr wrap="square" rtlCol="0">
            <a:spAutoFit/>
          </a:bodyPr>
          <a:lstStyle/>
          <a:p>
            <a:r>
              <a:rPr lang="en-GB" sz="4000" dirty="0"/>
              <a:t>Probability of right classification</a:t>
            </a:r>
          </a:p>
        </p:txBody>
      </p:sp>
    </p:spTree>
    <p:extLst>
      <p:ext uri="{BB962C8B-B14F-4D97-AF65-F5344CB8AC3E}">
        <p14:creationId xmlns:p14="http://schemas.microsoft.com/office/powerpoint/2010/main" val="629806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5649D1-36DE-4D92-96C8-4A85AD839BA8}"/>
              </a:ext>
            </a:extLst>
          </p:cNvPr>
          <p:cNvSpPr>
            <a:spLocks noGrp="1"/>
          </p:cNvSpPr>
          <p:nvPr>
            <p:ph idx="1"/>
          </p:nvPr>
        </p:nvSpPr>
        <p:spPr>
          <a:xfrm>
            <a:off x="685801" y="2142067"/>
            <a:ext cx="10131425" cy="2705141"/>
          </a:xfrm>
        </p:spPr>
        <p:txBody>
          <a:bodyPr>
            <a:normAutofit/>
          </a:bodyPr>
          <a:lstStyle/>
          <a:p>
            <a:pPr marL="0" indent="0">
              <a:buNone/>
            </a:pPr>
            <a:r>
              <a:rPr lang="de-DE" sz="3600" b="0" i="0" dirty="0" err="1">
                <a:effectLst/>
                <a:latin typeface="Slack-Lato"/>
              </a:rPr>
              <a:t>Added</a:t>
            </a:r>
            <a:r>
              <a:rPr lang="de-DE" sz="3600" b="0" i="0" dirty="0">
                <a:effectLst/>
                <a:latin typeface="Slack-Lato"/>
              </a:rPr>
              <a:t>  a </a:t>
            </a:r>
            <a:r>
              <a:rPr lang="de-DE" sz="3600" dirty="0">
                <a:latin typeface="Slack-Lato"/>
              </a:rPr>
              <a:t>T</a:t>
            </a:r>
            <a:r>
              <a:rPr lang="de-DE" sz="3600" b="0" i="0" dirty="0">
                <a:effectLst/>
                <a:latin typeface="Slack-Lato"/>
              </a:rPr>
              <a:t>-Test Module</a:t>
            </a:r>
          </a:p>
          <a:p>
            <a:pPr marL="0" indent="0">
              <a:buNone/>
            </a:pPr>
            <a:r>
              <a:rPr lang="de-DE" sz="3600" b="0" i="0" dirty="0" err="1">
                <a:effectLst/>
                <a:latin typeface="Slack-Lato"/>
              </a:rPr>
              <a:t>to</a:t>
            </a:r>
            <a:r>
              <a:rPr lang="de-DE" sz="3600" b="0" i="0" dirty="0">
                <a:effectLst/>
                <a:latin typeface="Slack-Lato"/>
              </a:rPr>
              <a:t> </a:t>
            </a:r>
            <a:r>
              <a:rPr lang="de-DE" sz="3600" b="0" i="0" dirty="0" err="1">
                <a:effectLst/>
                <a:latin typeface="Slack-Lato"/>
              </a:rPr>
              <a:t>compare</a:t>
            </a:r>
            <a:r>
              <a:rPr lang="de-DE" sz="3600" b="0" i="0" dirty="0">
                <a:effectLst/>
                <a:latin typeface="Slack-Lato"/>
              </a:rPr>
              <a:t> </a:t>
            </a:r>
            <a:r>
              <a:rPr lang="en-US" altLang="zh-CN" sz="3600" b="0" i="0" dirty="0">
                <a:effectLst/>
                <a:latin typeface="Slack-Lato"/>
              </a:rPr>
              <a:t>our </a:t>
            </a:r>
            <a:r>
              <a:rPr lang="de-DE" sz="3600" b="0" i="0" dirty="0" err="1">
                <a:effectLst/>
                <a:latin typeface="Slack-Lato"/>
              </a:rPr>
              <a:t>Classifier</a:t>
            </a:r>
            <a:r>
              <a:rPr lang="de-DE" sz="3600" b="0" i="0" dirty="0">
                <a:effectLst/>
                <a:latin typeface="Slack-Lato"/>
              </a:rPr>
              <a:t> </a:t>
            </a:r>
            <a:r>
              <a:rPr lang="de-DE" sz="3600" b="0" i="0" dirty="0" err="1">
                <a:effectLst/>
                <a:latin typeface="Slack-Lato"/>
              </a:rPr>
              <a:t>with</a:t>
            </a:r>
            <a:r>
              <a:rPr lang="de-DE" sz="3600" b="0" i="0" dirty="0">
                <a:effectLst/>
                <a:latin typeface="Slack-Lato"/>
              </a:rPr>
              <a:t> Baseline-</a:t>
            </a:r>
            <a:r>
              <a:rPr lang="de-DE" sz="3600" b="0" i="0" dirty="0" err="1">
                <a:effectLst/>
                <a:latin typeface="Slack-Lato"/>
              </a:rPr>
              <a:t>Classifier</a:t>
            </a:r>
            <a:r>
              <a:rPr lang="de-DE" sz="3600" b="0" i="0" dirty="0">
                <a:effectLst/>
                <a:latin typeface="Slack-Lato"/>
              </a:rPr>
              <a:t>. </a:t>
            </a:r>
            <a:endParaRPr lang="de-DE" sz="3600" dirty="0">
              <a:latin typeface="Slack-Lato"/>
            </a:endParaRPr>
          </a:p>
          <a:p>
            <a:pPr marL="0" indent="0">
              <a:buNone/>
            </a:pPr>
            <a:endParaRPr lang="en-US" sz="3600" dirty="0"/>
          </a:p>
        </p:txBody>
      </p:sp>
      <p:sp>
        <p:nvSpPr>
          <p:cNvPr id="6" name="文本框 5">
            <a:extLst>
              <a:ext uri="{FF2B5EF4-FFF2-40B4-BE49-F238E27FC236}">
                <a16:creationId xmlns:a16="http://schemas.microsoft.com/office/drawing/2014/main" id="{C73636B0-8019-4860-90DF-617984F15F2C}"/>
              </a:ext>
            </a:extLst>
          </p:cNvPr>
          <p:cNvSpPr txBox="1"/>
          <p:nvPr/>
        </p:nvSpPr>
        <p:spPr>
          <a:xfrm>
            <a:off x="-62144" y="974676"/>
            <a:ext cx="5655076" cy="707886"/>
          </a:xfrm>
          <a:prstGeom prst="rect">
            <a:avLst/>
          </a:prstGeom>
          <a:noFill/>
        </p:spPr>
        <p:txBody>
          <a:bodyPr wrap="square" rtlCol="0">
            <a:spAutoFit/>
          </a:bodyPr>
          <a:lstStyle/>
          <a:p>
            <a:pPr algn="ctr"/>
            <a:r>
              <a:rPr lang="en-US" altLang="zh-CN" sz="4000" b="1" kern="100" spc="200" dirty="0">
                <a:latin typeface="Times New Roman" panose="02020603050405020304" pitchFamily="18" charset="0"/>
                <a:ea typeface="宋体" panose="02010600030101010101" pitchFamily="2" charset="-122"/>
              </a:rPr>
              <a:t>T-Test added</a:t>
            </a:r>
            <a:endParaRPr lang="zh-CN" altLang="en-US" sz="4000" b="1" spc="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267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9B97947-BC8F-4528-8045-19DF0F40A77C}"/>
              </a:ext>
            </a:extLst>
          </p:cNvPr>
          <p:cNvSpPr>
            <a:spLocks noGrp="1"/>
          </p:cNvSpPr>
          <p:nvPr>
            <p:ph idx="1"/>
          </p:nvPr>
        </p:nvSpPr>
        <p:spPr/>
        <p:txBody>
          <a:bodyPr>
            <a:normAutofit fontScale="85000" lnSpcReduction="20000"/>
          </a:bodyPr>
          <a:lstStyle/>
          <a:p>
            <a:r>
              <a:rPr lang="en-US" dirty="0"/>
              <a:t>We stayed at Omni Chicago for 2 nights in early July (July 1-3). The reason we chose this hotel was simply because of a great deal we got on </a:t>
            </a:r>
            <a:r>
              <a:rPr lang="en-US" dirty="0" err="1"/>
              <a:t>TravelZoo</a:t>
            </a:r>
            <a:r>
              <a:rPr lang="en-US" dirty="0"/>
              <a:t>. We got pretty good rate that included a valet parking and vouchers for </a:t>
            </a:r>
            <a:r>
              <a:rPr lang="en-US" dirty="0" err="1"/>
              <a:t>food&amp;beverages</a:t>
            </a:r>
            <a:r>
              <a:rPr lang="en-US" dirty="0"/>
              <a:t>. I also signed up for their loyalty program, which was so worth it. I was concerned at first that we would be treated like a second-class guest because of the price we paid. But I was totally wrong! They treated us extremely well. Before our arrival, I got an email asking if we needed anything. So, I asked for a fridge to store the baby milk. And they arranged it for us without charge :) We arrived late on Thursday night. Our room was ready for us upon our arrival with the fridge I requested. We were given a corner suite on the 10th floor...very nice room...comfy bed. My husband was really </a:t>
            </a:r>
            <a:r>
              <a:rPr lang="en-US" dirty="0" err="1"/>
              <a:t>wowwwww</a:t>
            </a:r>
            <a:r>
              <a:rPr lang="en-US" dirty="0"/>
              <a:t>!!! The bed was made ready for us - both in the bedroom and the sofa-bed (we didn't use the sofa-bed though). We got a high-speed Internet as part of the loyalty program. All staff were friendly and helpful...front desk, valet parking, bell boy, room service, concierge,... everyone! We used the voucher for room-service breakfasts both morning. The first day was great. Food was great, and quick. We also got complimentary beverages as part of the loyalty program. We ordered OJ and hot chocolate. They both were so good that we ordered them again the next morning. But we were very disappointed that the hot chocolate tasted pretty horrible. It tasted like left-over coffee mixed with water and a bit of chocolate :( Also, we ordered Belgian waffle for our breakfast, which was supposed to come with whipped cream and strawberries...but we got a plain waffle. So, we had to call the restaurant and wait for a while to get those. This is why I didn't give '5' for service. However, I reported these issues to the front-desk when checking out, and the front-desk staff took care of it by not charging us for that meal. Another thing is that it's quite noisy at night even though we were on the high floor. We could hear siren going on &amp; off during the night. But this is out of the hotel's control though. And I would say that it didn't bother us at all. My baby could sleep very well. Overall, we really enjoyed our stay, and would definitely consider Omni for our next trip to Chicago. </a:t>
            </a:r>
          </a:p>
        </p:txBody>
      </p:sp>
      <p:sp>
        <p:nvSpPr>
          <p:cNvPr id="6" name="文本框 5">
            <a:extLst>
              <a:ext uri="{FF2B5EF4-FFF2-40B4-BE49-F238E27FC236}">
                <a16:creationId xmlns:a16="http://schemas.microsoft.com/office/drawing/2014/main" id="{4D12AA5D-008A-476B-8052-C71C3780F3B9}"/>
              </a:ext>
            </a:extLst>
          </p:cNvPr>
          <p:cNvSpPr txBox="1"/>
          <p:nvPr/>
        </p:nvSpPr>
        <p:spPr>
          <a:xfrm>
            <a:off x="764664" y="584059"/>
            <a:ext cx="5331336" cy="707886"/>
          </a:xfrm>
          <a:prstGeom prst="rect">
            <a:avLst/>
          </a:prstGeom>
          <a:noFill/>
        </p:spPr>
        <p:txBody>
          <a:bodyPr wrap="square" rtlCol="0">
            <a:spAutoFit/>
          </a:bodyPr>
          <a:lstStyle/>
          <a:p>
            <a:pPr algn="ctr"/>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Too</a:t>
            </a: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 </a:t>
            </a:r>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long</a:t>
            </a: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 </a:t>
            </a:r>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sentences</a:t>
            </a:r>
            <a:endParaRPr lang="zh-CN" altLang="en-US" sz="4000" b="1" spc="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322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D12AA5D-008A-476B-8052-C71C3780F3B9}"/>
              </a:ext>
            </a:extLst>
          </p:cNvPr>
          <p:cNvSpPr txBox="1"/>
          <p:nvPr/>
        </p:nvSpPr>
        <p:spPr>
          <a:xfrm>
            <a:off x="820888" y="390896"/>
            <a:ext cx="6822785" cy="707886"/>
          </a:xfrm>
          <a:prstGeom prst="rect">
            <a:avLst/>
          </a:prstGeom>
          <a:noFill/>
        </p:spPr>
        <p:txBody>
          <a:bodyPr wrap="square" rtlCol="0">
            <a:spAutoFit/>
          </a:bodyPr>
          <a:lstStyle/>
          <a:p>
            <a:pPr algn="ct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Filter </a:t>
            </a:r>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the</a:t>
            </a: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 </a:t>
            </a:r>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too</a:t>
            </a: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 </a:t>
            </a:r>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long</a:t>
            </a: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 </a:t>
            </a:r>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sentences</a:t>
            </a:r>
            <a:endParaRPr lang="zh-CN" altLang="en-US" sz="4000" b="1" spc="200" dirty="0">
              <a:latin typeface="微软雅黑" panose="020B0503020204020204" pitchFamily="34" charset="-122"/>
              <a:ea typeface="微软雅黑" panose="020B0503020204020204" pitchFamily="34" charset="-122"/>
            </a:endParaRPr>
          </a:p>
        </p:txBody>
      </p:sp>
      <p:sp>
        <p:nvSpPr>
          <p:cNvPr id="7" name="Rectangle 3">
            <a:extLst>
              <a:ext uri="{FF2B5EF4-FFF2-40B4-BE49-F238E27FC236}">
                <a16:creationId xmlns:a16="http://schemas.microsoft.com/office/drawing/2014/main" id="{09ADE219-B59C-4BD3-83F7-951933BAD3EC}"/>
              </a:ext>
            </a:extLst>
          </p:cNvPr>
          <p:cNvSpPr>
            <a:spLocks noChangeArrowheads="1"/>
          </p:cNvSpPr>
          <p:nvPr/>
        </p:nvSpPr>
        <p:spPr bwMode="auto">
          <a:xfrm>
            <a:off x="1775534" y="62300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图片 8">
            <a:extLst>
              <a:ext uri="{FF2B5EF4-FFF2-40B4-BE49-F238E27FC236}">
                <a16:creationId xmlns:a16="http://schemas.microsoft.com/office/drawing/2014/main" id="{E8A07DB5-5D42-48D4-9C3A-BC75BC1617F5}"/>
              </a:ext>
            </a:extLst>
          </p:cNvPr>
          <p:cNvPicPr>
            <a:picLocks noChangeAspect="1"/>
          </p:cNvPicPr>
          <p:nvPr/>
        </p:nvPicPr>
        <p:blipFill>
          <a:blip r:embed="rId2"/>
          <a:stretch>
            <a:fillRect/>
          </a:stretch>
        </p:blipFill>
        <p:spPr>
          <a:xfrm>
            <a:off x="3151610" y="1143692"/>
            <a:ext cx="5888780" cy="5086383"/>
          </a:xfrm>
          <a:prstGeom prst="rect">
            <a:avLst/>
          </a:prstGeom>
        </p:spPr>
      </p:pic>
    </p:spTree>
    <p:extLst>
      <p:ext uri="{BB962C8B-B14F-4D97-AF65-F5344CB8AC3E}">
        <p14:creationId xmlns:p14="http://schemas.microsoft.com/office/powerpoint/2010/main" val="927679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D12AA5D-008A-476B-8052-C71C3780F3B9}"/>
              </a:ext>
            </a:extLst>
          </p:cNvPr>
          <p:cNvSpPr txBox="1"/>
          <p:nvPr/>
        </p:nvSpPr>
        <p:spPr>
          <a:xfrm>
            <a:off x="248575" y="1640500"/>
            <a:ext cx="4687410" cy="1938992"/>
          </a:xfrm>
          <a:prstGeom prst="rect">
            <a:avLst/>
          </a:prstGeom>
          <a:noFill/>
        </p:spPr>
        <p:txBody>
          <a:bodyPr wrap="square" rtlCol="0">
            <a:spAutoFit/>
          </a:bodyPr>
          <a:lstStyle/>
          <a:p>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Randomize</a:t>
            </a: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 Order </a:t>
            </a:r>
          </a:p>
          <a:p>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of</a:t>
            </a: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 Items in </a:t>
            </a:r>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the</a:t>
            </a: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 </a:t>
            </a:r>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filtered</a:t>
            </a: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 </a:t>
            </a:r>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dataset</a:t>
            </a: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 </a:t>
            </a:r>
            <a:endParaRPr lang="zh-CN" altLang="en-US" sz="4000" b="1" spc="200" dirty="0">
              <a:latin typeface="微软雅黑" panose="020B0503020204020204" pitchFamily="34" charset="-122"/>
              <a:ea typeface="微软雅黑" panose="020B0503020204020204" pitchFamily="34" charset="-122"/>
            </a:endParaRPr>
          </a:p>
        </p:txBody>
      </p:sp>
      <p:sp>
        <p:nvSpPr>
          <p:cNvPr id="7" name="Rectangle 3">
            <a:extLst>
              <a:ext uri="{FF2B5EF4-FFF2-40B4-BE49-F238E27FC236}">
                <a16:creationId xmlns:a16="http://schemas.microsoft.com/office/drawing/2014/main" id="{09ADE219-B59C-4BD3-83F7-951933BAD3EC}"/>
              </a:ext>
            </a:extLst>
          </p:cNvPr>
          <p:cNvSpPr>
            <a:spLocks noChangeArrowheads="1"/>
          </p:cNvSpPr>
          <p:nvPr/>
        </p:nvSpPr>
        <p:spPr bwMode="auto">
          <a:xfrm>
            <a:off x="1775534" y="62300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图片 2">
            <a:extLst>
              <a:ext uri="{FF2B5EF4-FFF2-40B4-BE49-F238E27FC236}">
                <a16:creationId xmlns:a16="http://schemas.microsoft.com/office/drawing/2014/main" id="{73E2A4A0-06FB-4E6E-ADEE-E79FF2F8E16B}"/>
              </a:ext>
            </a:extLst>
          </p:cNvPr>
          <p:cNvPicPr>
            <a:picLocks noChangeAspect="1"/>
          </p:cNvPicPr>
          <p:nvPr/>
        </p:nvPicPr>
        <p:blipFill>
          <a:blip r:embed="rId2"/>
          <a:stretch>
            <a:fillRect/>
          </a:stretch>
        </p:blipFill>
        <p:spPr>
          <a:xfrm>
            <a:off x="4423743" y="30480"/>
            <a:ext cx="6614160" cy="6827520"/>
          </a:xfrm>
          <a:prstGeom prst="rect">
            <a:avLst/>
          </a:prstGeom>
        </p:spPr>
      </p:pic>
    </p:spTree>
    <p:extLst>
      <p:ext uri="{BB962C8B-B14F-4D97-AF65-F5344CB8AC3E}">
        <p14:creationId xmlns:p14="http://schemas.microsoft.com/office/powerpoint/2010/main" val="1365406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D12AA5D-008A-476B-8052-C71C3780F3B9}"/>
              </a:ext>
            </a:extLst>
          </p:cNvPr>
          <p:cNvSpPr txBox="1"/>
          <p:nvPr/>
        </p:nvSpPr>
        <p:spPr>
          <a:xfrm>
            <a:off x="363985" y="1848748"/>
            <a:ext cx="4687410" cy="1323439"/>
          </a:xfrm>
          <a:prstGeom prst="rect">
            <a:avLst/>
          </a:prstGeom>
          <a:noFill/>
        </p:spPr>
        <p:txBody>
          <a:bodyPr wrap="square" rtlCol="0">
            <a:spAutoFit/>
          </a:bodyPr>
          <a:lstStyle/>
          <a:p>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Balance </a:t>
            </a:r>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the</a:t>
            </a: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 </a:t>
            </a:r>
          </a:p>
          <a:p>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filtered</a:t>
            </a: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 </a:t>
            </a:r>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dataset</a:t>
            </a: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 </a:t>
            </a:r>
            <a:endParaRPr lang="zh-CN" altLang="en-US" sz="4000" b="1" spc="200" dirty="0">
              <a:latin typeface="微软雅黑" panose="020B0503020204020204" pitchFamily="34" charset="-122"/>
              <a:ea typeface="微软雅黑" panose="020B0503020204020204" pitchFamily="34" charset="-122"/>
            </a:endParaRPr>
          </a:p>
        </p:txBody>
      </p:sp>
      <p:sp>
        <p:nvSpPr>
          <p:cNvPr id="7" name="Rectangle 3">
            <a:extLst>
              <a:ext uri="{FF2B5EF4-FFF2-40B4-BE49-F238E27FC236}">
                <a16:creationId xmlns:a16="http://schemas.microsoft.com/office/drawing/2014/main" id="{09ADE219-B59C-4BD3-83F7-951933BAD3EC}"/>
              </a:ext>
            </a:extLst>
          </p:cNvPr>
          <p:cNvSpPr>
            <a:spLocks noChangeArrowheads="1"/>
          </p:cNvSpPr>
          <p:nvPr/>
        </p:nvSpPr>
        <p:spPr bwMode="auto">
          <a:xfrm>
            <a:off x="1775534" y="62300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图片 3">
            <a:extLst>
              <a:ext uri="{FF2B5EF4-FFF2-40B4-BE49-F238E27FC236}">
                <a16:creationId xmlns:a16="http://schemas.microsoft.com/office/drawing/2014/main" id="{4329AFE1-FB35-456E-A950-B42D6E0AFE52}"/>
              </a:ext>
            </a:extLst>
          </p:cNvPr>
          <p:cNvPicPr>
            <a:picLocks noChangeAspect="1"/>
          </p:cNvPicPr>
          <p:nvPr/>
        </p:nvPicPr>
        <p:blipFill>
          <a:blip r:embed="rId2"/>
          <a:stretch>
            <a:fillRect/>
          </a:stretch>
        </p:blipFill>
        <p:spPr>
          <a:xfrm>
            <a:off x="4520712" y="114300"/>
            <a:ext cx="6701643" cy="6629400"/>
          </a:xfrm>
          <a:prstGeom prst="rect">
            <a:avLst/>
          </a:prstGeom>
        </p:spPr>
      </p:pic>
    </p:spTree>
    <p:extLst>
      <p:ext uri="{BB962C8B-B14F-4D97-AF65-F5344CB8AC3E}">
        <p14:creationId xmlns:p14="http://schemas.microsoft.com/office/powerpoint/2010/main" val="1505705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9B97947-BC8F-4528-8045-19DF0F40A77C}"/>
              </a:ext>
            </a:extLst>
          </p:cNvPr>
          <p:cNvSpPr>
            <a:spLocks noGrp="1"/>
          </p:cNvSpPr>
          <p:nvPr>
            <p:ph idx="1"/>
          </p:nvPr>
        </p:nvSpPr>
        <p:spPr>
          <a:xfrm>
            <a:off x="106023" y="1091953"/>
            <a:ext cx="10711203" cy="5199744"/>
          </a:xfrm>
        </p:spPr>
        <p:txBody>
          <a:bodyPr>
            <a:normAutofit/>
          </a:bodyPr>
          <a:lstStyle/>
          <a:p>
            <a:pPr algn="l">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B050"/>
                </a:solidFill>
                <a:effectLst/>
                <a:latin typeface="等线" panose="02010600030101010101" pitchFamily="2" charset="-122"/>
                <a:ea typeface="等线" panose="02010600030101010101" pitchFamily="2" charset="-122"/>
                <a:cs typeface="Arial" panose="020B0604020202020204" pitchFamily="34" charset="0"/>
              </a:rPr>
              <a:t>SplitDatasetSentimentSRF.ipynb</a:t>
            </a:r>
            <a:r>
              <a:rPr lang="en-US" sz="1400" dirty="0">
                <a:solidFill>
                  <a:srgbClr val="00B050"/>
                </a:solidFill>
                <a:effectLst/>
                <a:latin typeface="等线" panose="02010600030101010101" pitchFamily="2" charset="-122"/>
                <a:ea typeface="等线" panose="02010600030101010101" pitchFamily="2" charset="-122"/>
                <a:cs typeface="Arial" panose="020B0604020202020204" pitchFamily="34" charset="0"/>
              </a:rPr>
              <a:t> – </a:t>
            </a:r>
          </a:p>
          <a:p>
            <a:pPr algn="l">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Roboto" panose="02000000000000000000" pitchFamily="2" charset="0"/>
                <a:ea typeface="等线" panose="02010600030101010101" pitchFamily="2" charset="-122"/>
                <a:cs typeface="Arial" panose="020B0604020202020204" pitchFamily="34" charset="0"/>
              </a:rPr>
              <a:t>Split 'datasetSentimentSRF.xlsx' into 'datasetSentimentSRF_Train.xlsx', 'datasetSentimentSRF_Test.xlsx' and 'datasetSentimentSRF_Validation.xlsx'</a:t>
            </a:r>
            <a:endParaRPr lang="en-US" sz="1400" dirty="0">
              <a:solidFill>
                <a:srgbClr val="00B050"/>
              </a:solidFill>
              <a:effectLst/>
              <a:latin typeface="等线" panose="02010600030101010101" pitchFamily="2" charset="-122"/>
              <a:ea typeface="等线" panose="02010600030101010101" pitchFamily="2" charset="-122"/>
              <a:cs typeface="Arial" panose="020B0604020202020204" pitchFamily="34" charset="0"/>
            </a:endParaRPr>
          </a:p>
          <a:p>
            <a:pPr algn="l">
              <a:lnSpc>
                <a:spcPct val="107000"/>
              </a:lnSpc>
              <a:spcAft>
                <a:spcPts val="800"/>
              </a:spcAft>
            </a:pPr>
            <a:r>
              <a:rPr lang="en-US" sz="1400" b="1" i="1" dirty="0" err="1">
                <a:effectLst/>
                <a:latin typeface="Courier New" panose="02070309020205020404" pitchFamily="49" charset="0"/>
                <a:ea typeface="Times New Roman" panose="02020603050405020304" pitchFamily="18" charset="0"/>
                <a:cs typeface="Arial" panose="020B0604020202020204" pitchFamily="34" charset="0"/>
              </a:rPr>
              <a:t>datasetSentimentSRF_train_Sentiment</a:t>
            </a:r>
            <a:r>
              <a:rPr lang="en-US" sz="1400" b="1" i="1" dirty="0">
                <a:effectLst/>
                <a:latin typeface="Courier New" panose="02070309020205020404" pitchFamily="49" charset="0"/>
                <a:ea typeface="Times New Roman" panose="02020603050405020304" pitchFamily="18" charset="0"/>
                <a:cs typeface="Arial" panose="020B0604020202020204" pitchFamily="34" charset="0"/>
              </a:rPr>
              <a:t>-Values:</a:t>
            </a:r>
            <a:endParaRPr lang="en-US" sz="1400" b="1" i="1" dirty="0">
              <a:effectLst/>
              <a:latin typeface="等线" panose="02010600030101010101" pitchFamily="2" charset="-122"/>
              <a:ea typeface="等线" panose="02010600030101010101" pitchFamily="2" charset="-122"/>
              <a:cs typeface="Arial" panose="020B0604020202020204" pitchFamily="34" charset="0"/>
            </a:endParaRPr>
          </a:p>
          <a:p>
            <a:pPr algn="l">
              <a:lnSpc>
                <a:spcPct val="107000"/>
              </a:lnSpc>
              <a:spcAft>
                <a:spcPts val="800"/>
              </a:spcAft>
            </a:pPr>
            <a:r>
              <a:rPr lang="en-US" sz="1400" b="1" i="1" dirty="0">
                <a:effectLst/>
                <a:latin typeface="Courier New" panose="02070309020205020404" pitchFamily="49" charset="0"/>
                <a:ea typeface="Times New Roman" panose="02020603050405020304" pitchFamily="18" charset="0"/>
                <a:cs typeface="Arial" panose="020B0604020202020204" pitchFamily="34" charset="0"/>
              </a:rPr>
              <a:t>The length of all Items is: 11494</a:t>
            </a:r>
            <a:endParaRPr lang="en-US" sz="1400" b="1" i="1" dirty="0">
              <a:effectLst/>
              <a:latin typeface="等线" panose="02010600030101010101" pitchFamily="2" charset="-122"/>
              <a:ea typeface="等线" panose="02010600030101010101" pitchFamily="2" charset="-122"/>
              <a:cs typeface="Arial" panose="020B0604020202020204" pitchFamily="34" charset="0"/>
            </a:endParaRPr>
          </a:p>
          <a:p>
            <a:pPr algn="l">
              <a:lnSpc>
                <a:spcPct val="107000"/>
              </a:lnSpc>
              <a:spcAft>
                <a:spcPts val="800"/>
              </a:spcAft>
            </a:pPr>
            <a:r>
              <a:rPr lang="en-US" sz="1400" b="1" i="1" dirty="0">
                <a:effectLst/>
                <a:latin typeface="Courier New" panose="02070309020205020404" pitchFamily="49" charset="0"/>
                <a:ea typeface="Times New Roman" panose="02020603050405020304" pitchFamily="18" charset="0"/>
                <a:cs typeface="Arial" panose="020B0604020202020204" pitchFamily="34" charset="0"/>
              </a:rPr>
              <a:t>0    5797</a:t>
            </a:r>
            <a:endParaRPr lang="en-US" sz="1400" b="1" i="1" dirty="0">
              <a:effectLst/>
              <a:latin typeface="等线" panose="02010600030101010101" pitchFamily="2" charset="-122"/>
              <a:ea typeface="等线" panose="02010600030101010101" pitchFamily="2" charset="-122"/>
              <a:cs typeface="Arial" panose="020B0604020202020204" pitchFamily="34" charset="0"/>
            </a:endParaRPr>
          </a:p>
          <a:p>
            <a:pPr algn="l">
              <a:lnSpc>
                <a:spcPct val="107000"/>
              </a:lnSpc>
              <a:spcAft>
                <a:spcPts val="800"/>
              </a:spcAft>
            </a:pPr>
            <a:r>
              <a:rPr lang="en-US" sz="1400" b="1" i="1" dirty="0">
                <a:effectLst/>
                <a:latin typeface="Courier New" panose="02070309020205020404" pitchFamily="49" charset="0"/>
                <a:ea typeface="Times New Roman" panose="02020603050405020304" pitchFamily="18" charset="0"/>
                <a:cs typeface="Arial" panose="020B0604020202020204" pitchFamily="34" charset="0"/>
              </a:rPr>
              <a:t>1    5697</a:t>
            </a:r>
            <a:endParaRPr lang="en-US" sz="1400" b="1" i="1" dirty="0">
              <a:effectLst/>
              <a:latin typeface="等线" panose="02010600030101010101" pitchFamily="2" charset="-122"/>
              <a:ea typeface="等线" panose="02010600030101010101" pitchFamily="2" charset="-122"/>
              <a:cs typeface="Arial" panose="020B0604020202020204" pitchFamily="34" charset="0"/>
            </a:endParaRPr>
          </a:p>
          <a:p>
            <a:pPr algn="l">
              <a:lnSpc>
                <a:spcPct val="107000"/>
              </a:lnSpc>
              <a:spcAft>
                <a:spcPts val="800"/>
              </a:spcAft>
            </a:pPr>
            <a:r>
              <a:rPr lang="en-US" sz="1400" b="1" i="1" dirty="0" err="1">
                <a:effectLst/>
                <a:latin typeface="Courier New" panose="02070309020205020404" pitchFamily="49" charset="0"/>
                <a:ea typeface="Times New Roman" panose="02020603050405020304" pitchFamily="18" charset="0"/>
                <a:cs typeface="Arial" panose="020B0604020202020204" pitchFamily="34" charset="0"/>
              </a:rPr>
              <a:t>datasetSentimentSRF_test_Sentiment</a:t>
            </a:r>
            <a:r>
              <a:rPr lang="en-US" sz="1400" b="1" i="1" dirty="0">
                <a:effectLst/>
                <a:latin typeface="Courier New" panose="02070309020205020404" pitchFamily="49" charset="0"/>
                <a:ea typeface="Times New Roman" panose="02020603050405020304" pitchFamily="18" charset="0"/>
                <a:cs typeface="Arial" panose="020B0604020202020204" pitchFamily="34" charset="0"/>
              </a:rPr>
              <a:t>-Values:</a:t>
            </a:r>
            <a:endParaRPr lang="en-US" sz="1400" b="1" i="1" dirty="0">
              <a:effectLst/>
              <a:latin typeface="等线" panose="02010600030101010101" pitchFamily="2" charset="-122"/>
              <a:ea typeface="等线" panose="02010600030101010101" pitchFamily="2" charset="-122"/>
              <a:cs typeface="Arial" panose="020B0604020202020204" pitchFamily="34" charset="0"/>
            </a:endParaRPr>
          </a:p>
          <a:p>
            <a:pPr algn="l">
              <a:lnSpc>
                <a:spcPct val="107000"/>
              </a:lnSpc>
              <a:spcAft>
                <a:spcPts val="800"/>
              </a:spcAft>
            </a:pPr>
            <a:r>
              <a:rPr lang="en-US" sz="1400" b="1" i="1" dirty="0">
                <a:effectLst/>
                <a:latin typeface="Courier New" panose="02070309020205020404" pitchFamily="49" charset="0"/>
                <a:ea typeface="Times New Roman" panose="02020603050405020304" pitchFamily="18" charset="0"/>
                <a:cs typeface="Arial" panose="020B0604020202020204" pitchFamily="34" charset="0"/>
              </a:rPr>
              <a:t>The length of all Items is: 2463</a:t>
            </a:r>
            <a:endParaRPr lang="en-US" sz="1400" b="1" i="1" dirty="0">
              <a:effectLst/>
              <a:latin typeface="等线" panose="02010600030101010101" pitchFamily="2" charset="-122"/>
              <a:ea typeface="等线" panose="02010600030101010101" pitchFamily="2" charset="-122"/>
              <a:cs typeface="Arial" panose="020B0604020202020204" pitchFamily="34" charset="0"/>
            </a:endParaRPr>
          </a:p>
          <a:p>
            <a:pPr algn="l">
              <a:lnSpc>
                <a:spcPct val="107000"/>
              </a:lnSpc>
              <a:spcAft>
                <a:spcPts val="800"/>
              </a:spcAft>
            </a:pPr>
            <a:r>
              <a:rPr lang="en-US" sz="1400" b="1" i="1" dirty="0">
                <a:effectLst/>
                <a:latin typeface="Courier New" panose="02070309020205020404" pitchFamily="49" charset="0"/>
                <a:ea typeface="Times New Roman" panose="02020603050405020304" pitchFamily="18" charset="0"/>
                <a:cs typeface="Arial" panose="020B0604020202020204" pitchFamily="34" charset="0"/>
              </a:rPr>
              <a:t>0    1262</a:t>
            </a:r>
            <a:endParaRPr lang="en-US" sz="1400" b="1" i="1" dirty="0">
              <a:effectLst/>
              <a:latin typeface="等线" panose="02010600030101010101" pitchFamily="2" charset="-122"/>
              <a:ea typeface="等线" panose="02010600030101010101" pitchFamily="2" charset="-122"/>
              <a:cs typeface="Arial" panose="020B0604020202020204" pitchFamily="34" charset="0"/>
            </a:endParaRPr>
          </a:p>
          <a:p>
            <a:pPr algn="l">
              <a:lnSpc>
                <a:spcPct val="107000"/>
              </a:lnSpc>
              <a:spcAft>
                <a:spcPts val="800"/>
              </a:spcAft>
            </a:pPr>
            <a:r>
              <a:rPr lang="en-US" sz="1400" b="1" i="1" dirty="0">
                <a:effectLst/>
                <a:latin typeface="Courier New" panose="02070309020205020404" pitchFamily="49" charset="0"/>
                <a:ea typeface="Times New Roman" panose="02020603050405020304" pitchFamily="18" charset="0"/>
                <a:cs typeface="Arial" panose="020B0604020202020204" pitchFamily="34" charset="0"/>
              </a:rPr>
              <a:t>1    1201</a:t>
            </a:r>
            <a:endParaRPr lang="en-US" sz="1400" b="1" i="1" dirty="0">
              <a:effectLst/>
              <a:latin typeface="等线" panose="02010600030101010101" pitchFamily="2" charset="-122"/>
              <a:ea typeface="等线" panose="02010600030101010101" pitchFamily="2" charset="-122"/>
              <a:cs typeface="Arial" panose="020B0604020202020204" pitchFamily="34" charset="0"/>
            </a:endParaRPr>
          </a:p>
          <a:p>
            <a:pPr algn="l">
              <a:lnSpc>
                <a:spcPct val="107000"/>
              </a:lnSpc>
              <a:spcAft>
                <a:spcPts val="800"/>
              </a:spcAft>
            </a:pPr>
            <a:r>
              <a:rPr lang="en-US" sz="1400" b="1" i="1" dirty="0" err="1">
                <a:effectLst/>
                <a:latin typeface="Courier New" panose="02070309020205020404" pitchFamily="49" charset="0"/>
                <a:ea typeface="Times New Roman" panose="02020603050405020304" pitchFamily="18" charset="0"/>
                <a:cs typeface="Arial" panose="020B0604020202020204" pitchFamily="34" charset="0"/>
              </a:rPr>
              <a:t>datasetSentimentSRF_validation_Sentiment</a:t>
            </a:r>
            <a:r>
              <a:rPr lang="en-US" sz="1400" b="1" i="1" dirty="0">
                <a:effectLst/>
                <a:latin typeface="Courier New" panose="02070309020205020404" pitchFamily="49" charset="0"/>
                <a:ea typeface="Times New Roman" panose="02020603050405020304" pitchFamily="18" charset="0"/>
                <a:cs typeface="Arial" panose="020B0604020202020204" pitchFamily="34" charset="0"/>
              </a:rPr>
              <a:t>-Values:</a:t>
            </a:r>
            <a:endParaRPr lang="en-US" sz="1400" b="1" i="1" dirty="0">
              <a:effectLst/>
              <a:latin typeface="等线" panose="02010600030101010101" pitchFamily="2" charset="-122"/>
              <a:ea typeface="等线" panose="02010600030101010101" pitchFamily="2" charset="-122"/>
              <a:cs typeface="Arial" panose="020B0604020202020204" pitchFamily="34" charset="0"/>
            </a:endParaRPr>
          </a:p>
          <a:p>
            <a:pPr algn="l">
              <a:lnSpc>
                <a:spcPct val="107000"/>
              </a:lnSpc>
              <a:spcAft>
                <a:spcPts val="800"/>
              </a:spcAft>
            </a:pPr>
            <a:r>
              <a:rPr lang="en-US" sz="1400" b="1" i="1" dirty="0">
                <a:effectLst/>
                <a:latin typeface="Courier New" panose="02070309020205020404" pitchFamily="49" charset="0"/>
                <a:ea typeface="Times New Roman" panose="02020603050405020304" pitchFamily="18" charset="0"/>
                <a:cs typeface="Arial" panose="020B0604020202020204" pitchFamily="34" charset="0"/>
              </a:rPr>
              <a:t>The length of all Items is: 2463</a:t>
            </a:r>
            <a:endParaRPr lang="en-US" sz="1400" b="1" i="1" dirty="0">
              <a:effectLst/>
              <a:latin typeface="等线" panose="02010600030101010101" pitchFamily="2" charset="-122"/>
              <a:ea typeface="等线" panose="02010600030101010101" pitchFamily="2" charset="-122"/>
              <a:cs typeface="Arial" panose="020B0604020202020204" pitchFamily="34" charset="0"/>
            </a:endParaRPr>
          </a:p>
          <a:p>
            <a:pPr algn="l">
              <a:lnSpc>
                <a:spcPct val="107000"/>
              </a:lnSpc>
              <a:spcAft>
                <a:spcPts val="800"/>
              </a:spcAft>
            </a:pPr>
            <a:r>
              <a:rPr lang="en-US" sz="1400" b="1" i="1" dirty="0">
                <a:effectLst/>
                <a:latin typeface="Courier New" panose="02070309020205020404" pitchFamily="49" charset="0"/>
                <a:ea typeface="Times New Roman" panose="02020603050405020304" pitchFamily="18" charset="0"/>
                <a:cs typeface="Arial" panose="020B0604020202020204" pitchFamily="34" charset="0"/>
              </a:rPr>
              <a:t>1    1243</a:t>
            </a:r>
            <a:endParaRPr lang="en-US" sz="1400" b="1" i="1" dirty="0">
              <a:effectLst/>
              <a:latin typeface="等线" panose="02010600030101010101" pitchFamily="2" charset="-122"/>
              <a:ea typeface="等线" panose="02010600030101010101" pitchFamily="2" charset="-122"/>
              <a:cs typeface="Arial" panose="020B0604020202020204" pitchFamily="34" charset="0"/>
            </a:endParaRPr>
          </a:p>
          <a:p>
            <a:pPr algn="l">
              <a:lnSpc>
                <a:spcPct val="107000"/>
              </a:lnSpc>
              <a:spcAft>
                <a:spcPts val="800"/>
              </a:spcAft>
            </a:pPr>
            <a:r>
              <a:rPr lang="en-US" sz="1400" b="1" i="1" dirty="0">
                <a:effectLst/>
                <a:latin typeface="Courier New" panose="02070309020205020404" pitchFamily="49" charset="0"/>
                <a:ea typeface="Times New Roman" panose="02020603050405020304" pitchFamily="18" charset="0"/>
                <a:cs typeface="Arial" panose="020B0604020202020204" pitchFamily="34" charset="0"/>
              </a:rPr>
              <a:t>0    1220</a:t>
            </a:r>
            <a:endParaRPr lang="en-US" sz="1400" b="1" i="1" dirty="0">
              <a:effectLst/>
              <a:latin typeface="等线" panose="02010600030101010101" pitchFamily="2" charset="-122"/>
              <a:ea typeface="等线" panose="02010600030101010101" pitchFamily="2" charset="-122"/>
              <a:cs typeface="Arial" panose="020B0604020202020204" pitchFamily="34" charset="0"/>
            </a:endParaRPr>
          </a:p>
        </p:txBody>
      </p:sp>
      <p:sp>
        <p:nvSpPr>
          <p:cNvPr id="6" name="文本框 5">
            <a:extLst>
              <a:ext uri="{FF2B5EF4-FFF2-40B4-BE49-F238E27FC236}">
                <a16:creationId xmlns:a16="http://schemas.microsoft.com/office/drawing/2014/main" id="{4D12AA5D-008A-476B-8052-C71C3780F3B9}"/>
              </a:ext>
            </a:extLst>
          </p:cNvPr>
          <p:cNvSpPr txBox="1"/>
          <p:nvPr/>
        </p:nvSpPr>
        <p:spPr>
          <a:xfrm>
            <a:off x="421394" y="566303"/>
            <a:ext cx="10711204" cy="707886"/>
          </a:xfrm>
          <a:prstGeom prst="rect">
            <a:avLst/>
          </a:prstGeom>
          <a:noFill/>
        </p:spPr>
        <p:txBody>
          <a:bodyPr wrap="square" rtlCol="0">
            <a:spAutoFit/>
          </a:bodyPr>
          <a:lstStyle/>
          <a:p>
            <a:pPr algn="ct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Split </a:t>
            </a:r>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the</a:t>
            </a: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 Dataset and check </a:t>
            </a:r>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if</a:t>
            </a: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 </a:t>
            </a:r>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they</a:t>
            </a: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 </a:t>
            </a:r>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are</a:t>
            </a:r>
            <a:r>
              <a:rPr lang="de-DE" altLang="zh-CN" sz="4000" b="1" kern="100" dirty="0">
                <a:latin typeface="Times New Roman" panose="02020603050405020304" pitchFamily="18" charset="0"/>
                <a:ea typeface="宋体" panose="02010600030101010101" pitchFamily="2" charset="-122"/>
                <a:cs typeface="黑体" panose="02010609060101010101" pitchFamily="49" charset="-122"/>
              </a:rPr>
              <a:t> </a:t>
            </a:r>
            <a:r>
              <a:rPr lang="de-DE" altLang="zh-CN" sz="4000" b="1" kern="100" dirty="0" err="1">
                <a:latin typeface="Times New Roman" panose="02020603050405020304" pitchFamily="18" charset="0"/>
                <a:ea typeface="宋体" panose="02010600030101010101" pitchFamily="2" charset="-122"/>
                <a:cs typeface="黑体" panose="02010609060101010101" pitchFamily="49" charset="-122"/>
              </a:rPr>
              <a:t>balanced</a:t>
            </a:r>
            <a:endParaRPr lang="zh-CN" altLang="en-US" sz="4000" b="1" spc="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9916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imme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{7DB2E42A-6F8C-4C3F-82EA-EA4407C04AAD}tf03457452</Template>
  <TotalTime>0</TotalTime>
  <Words>973</Words>
  <Application>Microsoft Office PowerPoint</Application>
  <PresentationFormat>宽屏</PresentationFormat>
  <Paragraphs>116</Paragraphs>
  <Slides>15</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Slack-Lato</vt:lpstr>
      <vt:lpstr>等线</vt:lpstr>
      <vt:lpstr>微软雅黑</vt:lpstr>
      <vt:lpstr>Arial</vt:lpstr>
      <vt:lpstr>Calibri</vt:lpstr>
      <vt:lpstr>Calibri Light</vt:lpstr>
      <vt:lpstr>Courier New</vt:lpstr>
      <vt:lpstr>Roboto</vt:lpstr>
      <vt:lpstr>Times New Roman</vt:lpstr>
      <vt:lpstr>Himmel</vt:lpstr>
      <vt:lpstr>Sentiment  and Opinion</vt:lpstr>
      <vt:lpstr>What we did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and Opinion</dc:title>
  <dc:creator>Marleen Matjeka</dc:creator>
  <cp:lastModifiedBy>S Xf</cp:lastModifiedBy>
  <cp:revision>99</cp:revision>
  <dcterms:created xsi:type="dcterms:W3CDTF">2021-04-28T14:52:52Z</dcterms:created>
  <dcterms:modified xsi:type="dcterms:W3CDTF">2021-06-11T10:57:45Z</dcterms:modified>
</cp:coreProperties>
</file>