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85" r:id="rId4"/>
    <p:sldId id="279" r:id="rId5"/>
    <p:sldId id="280" r:id="rId6"/>
    <p:sldId id="282" r:id="rId7"/>
    <p:sldId id="283" r:id="rId8"/>
    <p:sldId id="269" r:id="rId9"/>
    <p:sldId id="28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-75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335F-8876-4756-9B10-F4DB720BFBA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A71E-2FEE-49BB-9057-33DF4301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Aker </a:t>
            </a:r>
            <a:r>
              <a:rPr lang="zh-CN" altLang="en-US" dirty="0"/>
              <a:t>说此比较无意义，因为</a:t>
            </a:r>
            <a:r>
              <a:rPr lang="en-US" altLang="zh-CN" dirty="0"/>
              <a:t>Test-Dataset</a:t>
            </a:r>
            <a:r>
              <a:rPr lang="zh-CN" altLang="en-US"/>
              <a:t>不同。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8A71E-2FEE-49BB-9057-33DF430131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fractalego/subjectivity_classifier/tree/master/data/subj_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493" y="778934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 dirty="0"/>
              <a:t>Group 1:</a:t>
            </a:r>
            <a:br>
              <a:rPr lang="de-DE" sz="5400" dirty="0"/>
            </a:br>
            <a:r>
              <a:rPr lang="de-DE" sz="5400" dirty="0"/>
              <a:t>Sentiment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/>
                        <a:t>Xuefeng</a:t>
                      </a:r>
                      <a:r>
                        <a:rPr lang="de-DE" sz="2400" dirty="0"/>
                        <a:t>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Marleen </a:t>
                      </a:r>
                      <a:r>
                        <a:rPr lang="de-DE" sz="2400" dirty="0" err="1"/>
                        <a:t>Matjeka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2277"/>
            <a:ext cx="10131425" cy="1456267"/>
          </a:xfrm>
        </p:spPr>
        <p:txBody>
          <a:bodyPr>
            <a:normAutofit/>
          </a:bodyPr>
          <a:lstStyle/>
          <a:p>
            <a:r>
              <a:rPr lang="de-DE" sz="4400" dirty="0"/>
              <a:t>Next </a:t>
            </a:r>
            <a:r>
              <a:rPr lang="de-DE" sz="4400" dirty="0" err="1"/>
              <a:t>week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08" y="1668544"/>
            <a:ext cx="10635791" cy="4845378"/>
          </a:xfrm>
        </p:spPr>
        <p:txBody>
          <a:bodyPr>
            <a:normAutofit fontScale="92500" lnSpcReduction="10000"/>
          </a:bodyPr>
          <a:lstStyle/>
          <a:p>
            <a:r>
              <a:rPr lang="de-DE" sz="3600" dirty="0" err="1"/>
              <a:t>Continue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task</a:t>
            </a:r>
            <a:r>
              <a:rPr lang="de-DE" sz="3600" dirty="0"/>
              <a:t> in </a:t>
            </a:r>
            <a:r>
              <a:rPr lang="de-DE" sz="3600" dirty="0" err="1"/>
              <a:t>progress</a:t>
            </a:r>
            <a:endParaRPr lang="de-DE" sz="3600" dirty="0"/>
          </a:p>
          <a:p>
            <a:pPr marL="0" indent="0">
              <a:buNone/>
            </a:pPr>
            <a:r>
              <a:rPr lang="de-DE" sz="3600" dirty="0"/>
              <a:t>	T</a:t>
            </a:r>
            <a:r>
              <a:rPr lang="en-US" altLang="zh-CN" sz="3600" dirty="0"/>
              <a:t>-Test?</a:t>
            </a:r>
            <a:endParaRPr lang="de-DE" sz="3600" dirty="0"/>
          </a:p>
          <a:p>
            <a:pPr marL="0" indent="0">
              <a:buNone/>
            </a:pPr>
            <a:r>
              <a:rPr lang="de-DE" sz="3600" dirty="0"/>
              <a:t>	</a:t>
            </a:r>
            <a:r>
              <a:rPr lang="de-DE" sz="3600" dirty="0" err="1"/>
              <a:t>improve</a:t>
            </a:r>
            <a:r>
              <a:rPr lang="de-DE" sz="3600" dirty="0"/>
              <a:t> Confidence </a:t>
            </a:r>
            <a:r>
              <a:rPr lang="en-GB" sz="3600" dirty="0"/>
              <a:t>Probability of right classification</a:t>
            </a:r>
            <a:r>
              <a:rPr lang="en-US" sz="3600" dirty="0"/>
              <a:t>?</a:t>
            </a:r>
            <a:endParaRPr lang="en-GB" sz="3600" dirty="0"/>
          </a:p>
          <a:p>
            <a:r>
              <a:rPr lang="de-DE" sz="3600" dirty="0"/>
              <a:t>Finish </a:t>
            </a:r>
            <a:r>
              <a:rPr lang="de-DE" sz="3600" dirty="0" err="1"/>
              <a:t>preprocessing</a:t>
            </a:r>
            <a:r>
              <a:rPr lang="de-DE" sz="3600" dirty="0"/>
              <a:t> and </a:t>
            </a:r>
            <a:r>
              <a:rPr lang="de-DE" sz="3600" dirty="0" err="1"/>
              <a:t>merging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opinion</a:t>
            </a:r>
            <a:r>
              <a:rPr lang="de-DE" sz="3600" dirty="0"/>
              <a:t> </a:t>
            </a:r>
            <a:r>
              <a:rPr lang="de-DE" sz="3600" dirty="0" err="1"/>
              <a:t>datasets</a:t>
            </a:r>
            <a:r>
              <a:rPr lang="en-US" altLang="zh-CN" sz="3600" dirty="0"/>
              <a:t>, </a:t>
            </a:r>
          </a:p>
          <a:p>
            <a:pPr lvl="1"/>
            <a:r>
              <a:rPr lang="en-US" altLang="zh-CN" sz="3400" dirty="0"/>
              <a:t>Apply </a:t>
            </a:r>
            <a:r>
              <a:rPr lang="de-DE" sz="3400" dirty="0" err="1"/>
              <a:t>them</a:t>
            </a:r>
            <a:r>
              <a:rPr lang="de-DE" sz="3400" dirty="0"/>
              <a:t> </a:t>
            </a:r>
            <a:r>
              <a:rPr lang="de-DE" sz="3400" dirty="0" err="1"/>
              <a:t>to</a:t>
            </a:r>
            <a:r>
              <a:rPr lang="de-DE" sz="3400" dirty="0"/>
              <a:t> </a:t>
            </a:r>
            <a:r>
              <a:rPr lang="de-DE" sz="3400" dirty="0" err="1"/>
              <a:t>our</a:t>
            </a:r>
            <a:r>
              <a:rPr lang="de-DE" sz="3400" dirty="0"/>
              <a:t> </a:t>
            </a:r>
            <a:r>
              <a:rPr lang="de-DE" sz="3400" dirty="0" err="1"/>
              <a:t>model</a:t>
            </a:r>
            <a:r>
              <a:rPr lang="de-DE" sz="3400" dirty="0"/>
              <a:t> and </a:t>
            </a:r>
            <a:r>
              <a:rPr lang="de-DE" sz="3400" dirty="0" err="1"/>
              <a:t>the</a:t>
            </a:r>
            <a:r>
              <a:rPr lang="de-DE" sz="3400" dirty="0"/>
              <a:t> </a:t>
            </a:r>
            <a:r>
              <a:rPr lang="de-DE" sz="3400" dirty="0" err="1"/>
              <a:t>baseline</a:t>
            </a:r>
            <a:r>
              <a:rPr lang="de-DE" sz="3400" dirty="0"/>
              <a:t>-Model </a:t>
            </a:r>
          </a:p>
          <a:p>
            <a:pPr lvl="1"/>
            <a:r>
              <a:rPr lang="de-DE" sz="3400" dirty="0" err="1"/>
              <a:t>Compare</a:t>
            </a:r>
            <a:r>
              <a:rPr lang="de-DE" sz="3400" dirty="0"/>
              <a:t> </a:t>
            </a:r>
            <a:r>
              <a:rPr lang="de-DE" sz="3400" dirty="0" err="1"/>
              <a:t>results</a:t>
            </a:r>
            <a:r>
              <a:rPr lang="de-DE" sz="3400" dirty="0"/>
              <a:t> </a:t>
            </a:r>
            <a:r>
              <a:rPr lang="de-DE" sz="3400" dirty="0" err="1"/>
              <a:t>of</a:t>
            </a:r>
            <a:r>
              <a:rPr lang="de-DE" sz="3400" dirty="0"/>
              <a:t> different </a:t>
            </a:r>
            <a:r>
              <a:rPr lang="de-DE" sz="3400" dirty="0" err="1"/>
              <a:t>models</a:t>
            </a:r>
            <a:endParaRPr lang="de-DE" sz="3400" dirty="0"/>
          </a:p>
          <a:p>
            <a:pPr lvl="1"/>
            <a:r>
              <a:rPr lang="de-DE" sz="3400" dirty="0"/>
              <a:t>Analyse </a:t>
            </a:r>
            <a:r>
              <a:rPr lang="de-DE" sz="3400" dirty="0" err="1"/>
              <a:t>the</a:t>
            </a:r>
            <a:r>
              <a:rPr lang="de-DE" sz="3400" dirty="0"/>
              <a:t> </a:t>
            </a:r>
            <a:r>
              <a:rPr lang="de-DE" sz="3400" dirty="0" err="1"/>
              <a:t>results</a:t>
            </a:r>
            <a:endParaRPr lang="de-DE" sz="3400" dirty="0"/>
          </a:p>
          <a:p>
            <a:r>
              <a:rPr lang="de-DE" sz="3600" dirty="0"/>
              <a:t>Try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improve</a:t>
            </a:r>
            <a:r>
              <a:rPr lang="de-DE" sz="3600" dirty="0"/>
              <a:t> </a:t>
            </a:r>
            <a:r>
              <a:rPr lang="de-DE" sz="3600" dirty="0" err="1"/>
              <a:t>our</a:t>
            </a:r>
            <a:r>
              <a:rPr lang="de-DE" sz="3600" dirty="0"/>
              <a:t> </a:t>
            </a:r>
            <a:r>
              <a:rPr lang="de-DE" sz="3600" dirty="0" err="1"/>
              <a:t>results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547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40" y="128833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5" y="1272619"/>
            <a:ext cx="10317606" cy="5373278"/>
          </a:xfrm>
        </p:spPr>
        <p:txBody>
          <a:bodyPr>
            <a:normAutofit/>
          </a:bodyPr>
          <a:lstStyle/>
          <a:p>
            <a:r>
              <a:rPr lang="en-GB" sz="3600" dirty="0"/>
              <a:t>Apply our Model to MBFC </a:t>
            </a:r>
            <a:r>
              <a:rPr lang="en-US" altLang="zh-CN" sz="3600" dirty="0"/>
              <a:t>Dataset from Group 5  </a:t>
            </a:r>
          </a:p>
          <a:p>
            <a:r>
              <a:rPr lang="en-GB" sz="3600" dirty="0"/>
              <a:t>Find New Opinion Datasets</a:t>
            </a:r>
          </a:p>
          <a:p>
            <a:r>
              <a:rPr lang="en-US" altLang="zh-CN" sz="3600" dirty="0"/>
              <a:t>Preprocess some new Opinion Datasets</a:t>
            </a:r>
          </a:p>
          <a:p>
            <a:r>
              <a:rPr lang="en-GB" sz="3600" dirty="0"/>
              <a:t>Run T-Test for </a:t>
            </a:r>
            <a:r>
              <a:rPr lang="de-DE" sz="3600" dirty="0" err="1">
                <a:latin typeface="Slack-Lato"/>
              </a:rPr>
              <a:t>to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compare</a:t>
            </a:r>
            <a:r>
              <a:rPr lang="de-DE" sz="3600" dirty="0">
                <a:latin typeface="Slack-Lato"/>
              </a:rPr>
              <a:t> </a:t>
            </a:r>
            <a:r>
              <a:rPr lang="en-US" altLang="zh-CN" sz="3600" dirty="0">
                <a:latin typeface="Slack-Lato"/>
              </a:rPr>
              <a:t>our </a:t>
            </a:r>
            <a:r>
              <a:rPr lang="de-DE" sz="3600" dirty="0" err="1">
                <a:latin typeface="Slack-Lato"/>
              </a:rPr>
              <a:t>Classifier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with</a:t>
            </a:r>
            <a:r>
              <a:rPr lang="de-DE" sz="3600" dirty="0">
                <a:latin typeface="Slack-Lato"/>
              </a:rPr>
              <a:t> Baseline-</a:t>
            </a:r>
            <a:r>
              <a:rPr lang="de-DE" sz="3600" dirty="0" err="1">
                <a:latin typeface="Slack-Lato"/>
              </a:rPr>
              <a:t>Classifier</a:t>
            </a:r>
            <a:endParaRPr lang="en-GB" sz="3600" dirty="0"/>
          </a:p>
          <a:p>
            <a:r>
              <a:rPr lang="en-GB" sz="3600" dirty="0"/>
              <a:t>Confidence Probability of right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649D1-36DE-4D92-96C8-4A85AD8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30" y="1899823"/>
            <a:ext cx="10320076" cy="2012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b="0" i="0" dirty="0">
                <a:effectLst/>
                <a:latin typeface="Slack-Lato"/>
              </a:rPr>
              <a:t>We found a problem </a:t>
            </a:r>
            <a:r>
              <a:rPr lang="en-US" altLang="zh-CN" sz="4300" b="0" i="0" dirty="0">
                <a:effectLst/>
                <a:latin typeface="Slack-Lato"/>
              </a:rPr>
              <a:t>in the old version</a:t>
            </a:r>
            <a:r>
              <a:rPr lang="en-US" sz="4300" b="0" i="0" dirty="0">
                <a:effectLst/>
                <a:latin typeface="Slack-Lato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Slack-Lato"/>
              </a:rPr>
              <a:t>	</a:t>
            </a:r>
            <a:r>
              <a:rPr lang="en-US" sz="2800" dirty="0">
                <a:latin typeface="Slack-Lato"/>
              </a:rPr>
              <a:t>51973 Items.</a:t>
            </a:r>
          </a:p>
          <a:p>
            <a:pPr marL="0" indent="0">
              <a:buNone/>
            </a:pPr>
            <a:r>
              <a:rPr lang="en-US" sz="2800" dirty="0">
                <a:latin typeface="Slack-Lato"/>
              </a:rPr>
              <a:t>	About 17000 entries containing at least 2 sentences (nearly 1/3 of all entries).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665824" y="699468"/>
            <a:ext cx="1062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Apply our Model to MBFC </a:t>
            </a:r>
            <a:r>
              <a:rPr lang="en-US" altLang="zh-CN" sz="4000" dirty="0"/>
              <a:t>Dataset from Group 5 </a:t>
            </a:r>
            <a:endParaRPr lang="en-GB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C75267-A657-4374-B4A0-508DA505DDE7}"/>
              </a:ext>
            </a:extLst>
          </p:cNvPr>
          <p:cNvSpPr txBox="1">
            <a:spLocks/>
          </p:cNvSpPr>
          <p:nvPr/>
        </p:nvSpPr>
        <p:spPr>
          <a:xfrm>
            <a:off x="1260630" y="4053535"/>
            <a:ext cx="10626570" cy="2012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Then we got the new version</a:t>
            </a:r>
          </a:p>
          <a:p>
            <a:pPr marL="0" indent="0">
              <a:buFont typeface="Arial"/>
              <a:buNone/>
            </a:pPr>
            <a:r>
              <a:rPr lang="en-US" sz="4300" dirty="0">
                <a:latin typeface="Slack-Lato"/>
              </a:rPr>
              <a:t>	</a:t>
            </a:r>
            <a:r>
              <a:rPr lang="en-US" sz="2800" dirty="0">
                <a:latin typeface="Slack-Lato"/>
              </a:rPr>
              <a:t>With 75082 Items.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latin typeface="Slack-Lato"/>
              </a:rPr>
              <a:t>	to predict values of  </a:t>
            </a:r>
            <a:r>
              <a:rPr lang="en-US" sz="2800" dirty="0" err="1">
                <a:latin typeface="Slack-Lato"/>
              </a:rPr>
              <a:t>SUBJlang</a:t>
            </a:r>
            <a:r>
              <a:rPr lang="en-US" sz="2800" dirty="0">
                <a:latin typeface="Slack-Lato"/>
              </a:rPr>
              <a:t> and </a:t>
            </a:r>
            <a:r>
              <a:rPr lang="en-US" sz="2800" dirty="0" err="1">
                <a:latin typeface="Slack-Lato"/>
              </a:rPr>
              <a:t>SUBJopin</a:t>
            </a:r>
            <a:r>
              <a:rPr lang="en-US" sz="2800" dirty="0">
                <a:latin typeface="Slack-Lato"/>
              </a:rPr>
              <a:t> for each Item as 0 or 1.</a:t>
            </a:r>
          </a:p>
        </p:txBody>
      </p:sp>
    </p:spTree>
    <p:extLst>
      <p:ext uri="{BB962C8B-B14F-4D97-AF65-F5344CB8AC3E}">
        <p14:creationId xmlns:p14="http://schemas.microsoft.com/office/powerpoint/2010/main" val="18040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12AA5D-008A-476B-8052-C71C3780F3B9}"/>
              </a:ext>
            </a:extLst>
          </p:cNvPr>
          <p:cNvSpPr txBox="1"/>
          <p:nvPr/>
        </p:nvSpPr>
        <p:spPr>
          <a:xfrm>
            <a:off x="643061" y="483109"/>
            <a:ext cx="823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New Opinion Datasets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C05F9B-F12D-4B62-B9FA-079B64BD791D}"/>
              </a:ext>
            </a:extLst>
          </p:cNvPr>
          <p:cNvSpPr txBox="1">
            <a:spLocks/>
          </p:cNvSpPr>
          <p:nvPr/>
        </p:nvSpPr>
        <p:spPr>
          <a:xfrm>
            <a:off x="951766" y="1431525"/>
            <a:ext cx="10131425" cy="1997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find Datasets</a:t>
            </a:r>
          </a:p>
          <a:p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differentiate/determine Opinion or Fact.</a:t>
            </a:r>
          </a:p>
          <a:p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determine if a </a:t>
            </a:r>
            <a:r>
              <a:rPr lang="en-US" altLang="zh-CN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entence includes Opinions.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325F87-19CD-4BF0-86AE-41E89FBEF582}"/>
              </a:ext>
            </a:extLst>
          </p:cNvPr>
          <p:cNvGrpSpPr/>
          <p:nvPr/>
        </p:nvGrpSpPr>
        <p:grpSpPr>
          <a:xfrm>
            <a:off x="857837" y="3429001"/>
            <a:ext cx="8019557" cy="954106"/>
            <a:chOff x="2142940" y="4966223"/>
            <a:chExt cx="2100374" cy="29533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A38829F-63AD-4A00-9E6F-325A92A99286}"/>
                </a:ext>
              </a:extLst>
            </p:cNvPr>
            <p:cNvSpPr/>
            <p:nvPr/>
          </p:nvSpPr>
          <p:spPr>
            <a:xfrm>
              <a:off x="2822193" y="4966223"/>
              <a:ext cx="1421121" cy="29533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492ABA5-CD80-4D3F-8E92-2D8E379CC06B}"/>
                </a:ext>
              </a:extLst>
            </p:cNvPr>
            <p:cNvSpPr/>
            <p:nvPr/>
          </p:nvSpPr>
          <p:spPr>
            <a:xfrm>
              <a:off x="2142940" y="4999973"/>
              <a:ext cx="714985" cy="224192"/>
            </a:xfrm>
            <a:prstGeom prst="roundRect">
              <a:avLst>
                <a:gd name="adj" fmla="val 50000"/>
              </a:avLst>
            </a:prstGeom>
            <a:solidFill>
              <a:srgbClr val="02549D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3EEFB4-8C95-4F11-BC20-785389C98ACE}"/>
                </a:ext>
              </a:extLst>
            </p:cNvPr>
            <p:cNvSpPr txBox="1"/>
            <p:nvPr/>
          </p:nvSpPr>
          <p:spPr>
            <a:xfrm>
              <a:off x="2280193" y="5017743"/>
              <a:ext cx="39834" cy="9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pc="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39A2162-9376-4C8F-8DF9-0690CDDAB885}"/>
                </a:ext>
              </a:extLst>
            </p:cNvPr>
            <p:cNvSpPr txBox="1"/>
            <p:nvPr/>
          </p:nvSpPr>
          <p:spPr>
            <a:xfrm>
              <a:off x="3026598" y="4999973"/>
              <a:ext cx="788618" cy="1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rPr>
                <a:t>category:</a:t>
              </a:r>
              <a:r>
                <a:rPr lang="zh-CN" altLang="en-US" sz="2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rPr>
                <a:t> </a:t>
              </a:r>
              <a:r>
                <a:rPr lang="en-US" altLang="zh-CN" sz="2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rPr>
                <a:t>opinion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427ADE9-95DB-42F8-BBB4-7D6539C68EC4}"/>
                </a:ext>
              </a:extLst>
            </p:cNvPr>
            <p:cNvSpPr txBox="1"/>
            <p:nvPr/>
          </p:nvSpPr>
          <p:spPr>
            <a:xfrm>
              <a:off x="2242932" y="5053144"/>
              <a:ext cx="515001" cy="1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b="1" kern="100" spc="2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train_opinion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D319B58-3DB2-43AF-8AFF-5AB5B27B93FD}"/>
              </a:ext>
            </a:extLst>
          </p:cNvPr>
          <p:cNvGrpSpPr/>
          <p:nvPr/>
        </p:nvGrpSpPr>
        <p:grpSpPr>
          <a:xfrm>
            <a:off x="897273" y="4628554"/>
            <a:ext cx="8019557" cy="993073"/>
            <a:chOff x="2142940" y="4958646"/>
            <a:chExt cx="2100374" cy="30739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7A0D56A-525F-4009-BFC6-1511BCB0B0D8}"/>
                </a:ext>
              </a:extLst>
            </p:cNvPr>
            <p:cNvSpPr/>
            <p:nvPr/>
          </p:nvSpPr>
          <p:spPr>
            <a:xfrm>
              <a:off x="2822193" y="4975862"/>
              <a:ext cx="1421121" cy="29018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77571EA-4F62-45AB-A513-68105ABB70F6}"/>
                </a:ext>
              </a:extLst>
            </p:cNvPr>
            <p:cNvSpPr/>
            <p:nvPr/>
          </p:nvSpPr>
          <p:spPr>
            <a:xfrm>
              <a:off x="2142940" y="4999973"/>
              <a:ext cx="714985" cy="224192"/>
            </a:xfrm>
            <a:prstGeom prst="roundRect">
              <a:avLst>
                <a:gd name="adj" fmla="val 50000"/>
              </a:avLst>
            </a:prstGeom>
            <a:solidFill>
              <a:srgbClr val="02549D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373D482-1526-44E5-94A9-9F3D6C6360A3}"/>
                </a:ext>
              </a:extLst>
            </p:cNvPr>
            <p:cNvSpPr txBox="1"/>
            <p:nvPr/>
          </p:nvSpPr>
          <p:spPr>
            <a:xfrm>
              <a:off x="2280193" y="5017743"/>
              <a:ext cx="39834" cy="9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pc="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3A3D3A0-CE68-4506-98F3-731FCB6653FE}"/>
                </a:ext>
              </a:extLst>
            </p:cNvPr>
            <p:cNvSpPr txBox="1"/>
            <p:nvPr/>
          </p:nvSpPr>
          <p:spPr>
            <a:xfrm>
              <a:off x="3026598" y="4958646"/>
              <a:ext cx="788618" cy="29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rPr>
                <a:t>FACTUAL/</a:t>
              </a:r>
            </a:p>
            <a:p>
              <a:pPr algn="just"/>
              <a:r>
                <a:rPr lang="en-US" altLang="zh-CN" sz="2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rPr>
                <a:t>NON_FACTUAL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F872F6D-427E-4E73-B670-D711E655B962}"/>
                </a:ext>
              </a:extLst>
            </p:cNvPr>
            <p:cNvSpPr txBox="1"/>
            <p:nvPr/>
          </p:nvSpPr>
          <p:spPr>
            <a:xfrm>
              <a:off x="2184913" y="5029805"/>
              <a:ext cx="714985" cy="20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b="1" kern="100" spc="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Fact-vs-Opinion-Articles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854FC2-8341-432F-B4BA-1F994EF07D3A}"/>
              </a:ext>
            </a:extLst>
          </p:cNvPr>
          <p:cNvGrpSpPr/>
          <p:nvPr/>
        </p:nvGrpSpPr>
        <p:grpSpPr>
          <a:xfrm>
            <a:off x="951766" y="5825192"/>
            <a:ext cx="8019557" cy="963458"/>
            <a:chOff x="2142940" y="4987906"/>
            <a:chExt cx="2100374" cy="2982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8D1E418-94AD-4980-A9FB-2B59DD0E0E68}"/>
                </a:ext>
              </a:extLst>
            </p:cNvPr>
            <p:cNvSpPr/>
            <p:nvPr/>
          </p:nvSpPr>
          <p:spPr>
            <a:xfrm>
              <a:off x="2822193" y="4987906"/>
              <a:ext cx="1421121" cy="298232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9CF5951-6E19-4E80-8264-C6A90CD3AC70}"/>
                </a:ext>
              </a:extLst>
            </p:cNvPr>
            <p:cNvSpPr/>
            <p:nvPr/>
          </p:nvSpPr>
          <p:spPr>
            <a:xfrm>
              <a:off x="2142940" y="4999973"/>
              <a:ext cx="714985" cy="224192"/>
            </a:xfrm>
            <a:prstGeom prst="roundRect">
              <a:avLst>
                <a:gd name="adj" fmla="val 50000"/>
              </a:avLst>
            </a:prstGeom>
            <a:solidFill>
              <a:srgbClr val="02549D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04491D-64A6-496A-8F26-4EF9B4532390}"/>
                </a:ext>
              </a:extLst>
            </p:cNvPr>
            <p:cNvSpPr txBox="1"/>
            <p:nvPr/>
          </p:nvSpPr>
          <p:spPr>
            <a:xfrm>
              <a:off x="2280193" y="5017743"/>
              <a:ext cx="39834" cy="9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pc="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B38630-0AF8-4648-870E-52EA89CA3E0A}"/>
                </a:ext>
              </a:extLst>
            </p:cNvPr>
            <p:cNvSpPr txBox="1"/>
            <p:nvPr/>
          </p:nvSpPr>
          <p:spPr>
            <a:xfrm>
              <a:off x="3037151" y="5025335"/>
              <a:ext cx="788618" cy="1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8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黑体" panose="02010609060101010101" pitchFamily="49" charset="-122"/>
                </a:rPr>
                <a:t>pos/neg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CF287C9-68A5-4CF6-B7C9-210D5315B386}"/>
                </a:ext>
              </a:extLst>
            </p:cNvPr>
            <p:cNvSpPr txBox="1"/>
            <p:nvPr/>
          </p:nvSpPr>
          <p:spPr>
            <a:xfrm>
              <a:off x="2184913" y="5029805"/>
              <a:ext cx="714985" cy="20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b="1" kern="100" spc="2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FactVsOpinionClassifier</a:t>
              </a:r>
              <a:endPara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1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D12AA5D-008A-476B-8052-C71C3780F3B9}"/>
              </a:ext>
            </a:extLst>
          </p:cNvPr>
          <p:cNvSpPr txBox="1"/>
          <p:nvPr/>
        </p:nvSpPr>
        <p:spPr>
          <a:xfrm>
            <a:off x="322550" y="558524"/>
            <a:ext cx="9924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kern="100" spc="200" dirty="0">
                <a:latin typeface="Times New Roman" panose="02020603050405020304" pitchFamily="18" charset="0"/>
                <a:ea typeface="宋体" panose="02010600030101010101" pitchFamily="2" charset="-122"/>
              </a:rPr>
              <a:t>Preprocess some new Opinion Datasets</a:t>
            </a:r>
            <a:endParaRPr lang="zh-CN" altLang="en-US" sz="4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C05F9B-F12D-4B62-B9FA-079B64BD791D}"/>
              </a:ext>
            </a:extLst>
          </p:cNvPr>
          <p:cNvSpPr txBox="1">
            <a:spLocks/>
          </p:cNvSpPr>
          <p:nvPr/>
        </p:nvSpPr>
        <p:spPr>
          <a:xfrm>
            <a:off x="690562" y="2676020"/>
            <a:ext cx="10131425" cy="1997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some Preprocess work,</a:t>
            </a:r>
          </a:p>
          <a:p>
            <a:pPr marL="0" indent="0"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readlines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()-Method to solve the problem of reading the Option dataset correctly.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54D3A-1252-4A0A-BBCD-37C22CE21820}"/>
              </a:ext>
            </a:extLst>
          </p:cNvPr>
          <p:cNvSpPr txBox="1"/>
          <p:nvPr/>
        </p:nvSpPr>
        <p:spPr>
          <a:xfrm>
            <a:off x="973889" y="1618024"/>
            <a:ext cx="61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https://github.com/fractalego/subjectivity_classifier/tree/master/data/subj_dataset</a:t>
            </a:r>
            <a:endParaRPr lang="de-DE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four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Texts -&gt; "opinionDataset.xlsx". 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A63F4-08F5-44DE-BDC5-7DC2E896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640" y="4673495"/>
            <a:ext cx="790194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6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649D1-36DE-4D92-96C8-4A85AD8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08" y="1244338"/>
            <a:ext cx="10880888" cy="5173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b="0" i="1" dirty="0" err="1">
                <a:solidFill>
                  <a:schemeClr val="accent4"/>
                </a:solidFill>
                <a:effectLst/>
                <a:latin typeface="Slack-Lato"/>
              </a:rPr>
              <a:t>Used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  </a:t>
            </a:r>
            <a:r>
              <a:rPr lang="de-DE" sz="3600" i="1" dirty="0" err="1">
                <a:solidFill>
                  <a:schemeClr val="accent4"/>
                </a:solidFill>
                <a:latin typeface="Slack-Lato"/>
              </a:rPr>
              <a:t>the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 </a:t>
            </a:r>
            <a:r>
              <a:rPr lang="de-DE" sz="3600" i="1" dirty="0">
                <a:solidFill>
                  <a:schemeClr val="accent4"/>
                </a:solidFill>
                <a:latin typeface="Slack-Lato"/>
              </a:rPr>
              <a:t>T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-Test Module</a:t>
            </a:r>
          </a:p>
          <a:p>
            <a:pPr marL="0" indent="0">
              <a:buNone/>
            </a:pPr>
            <a:r>
              <a:rPr lang="de-DE" sz="3600" b="0" i="1" dirty="0" err="1">
                <a:solidFill>
                  <a:schemeClr val="accent4"/>
                </a:solidFill>
                <a:effectLst/>
                <a:latin typeface="Slack-Lato"/>
              </a:rPr>
              <a:t>to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 </a:t>
            </a:r>
            <a:r>
              <a:rPr lang="de-DE" sz="3600" b="0" i="1" dirty="0" err="1">
                <a:solidFill>
                  <a:schemeClr val="accent4"/>
                </a:solidFill>
                <a:effectLst/>
                <a:latin typeface="Slack-Lato"/>
              </a:rPr>
              <a:t>compare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 </a:t>
            </a:r>
            <a:r>
              <a:rPr lang="en-US" altLang="zh-CN" sz="3600" b="0" i="1" dirty="0">
                <a:solidFill>
                  <a:schemeClr val="accent4"/>
                </a:solidFill>
                <a:effectLst/>
                <a:latin typeface="Slack-Lato"/>
              </a:rPr>
              <a:t>our </a:t>
            </a:r>
            <a:r>
              <a:rPr lang="de-DE" sz="3600" b="0" i="1" dirty="0" err="1">
                <a:solidFill>
                  <a:schemeClr val="accent4"/>
                </a:solidFill>
                <a:effectLst/>
                <a:latin typeface="Slack-Lato"/>
              </a:rPr>
              <a:t>Classifier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 </a:t>
            </a:r>
            <a:r>
              <a:rPr lang="de-DE" sz="3600" b="0" i="1" dirty="0" err="1">
                <a:solidFill>
                  <a:schemeClr val="accent4"/>
                </a:solidFill>
                <a:effectLst/>
                <a:latin typeface="Slack-Lato"/>
              </a:rPr>
              <a:t>with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 Baseline-</a:t>
            </a:r>
            <a:r>
              <a:rPr lang="de-DE" sz="3600" b="0" i="1" dirty="0" err="1">
                <a:solidFill>
                  <a:schemeClr val="accent4"/>
                </a:solidFill>
                <a:effectLst/>
                <a:latin typeface="Slack-Lato"/>
              </a:rPr>
              <a:t>Classifier</a:t>
            </a:r>
            <a:r>
              <a:rPr lang="de-DE" sz="3600" b="0" i="1" dirty="0">
                <a:solidFill>
                  <a:schemeClr val="accent4"/>
                </a:solidFill>
                <a:effectLst/>
                <a:latin typeface="Slack-Lato"/>
              </a:rPr>
              <a:t>. </a:t>
            </a:r>
          </a:p>
          <a:p>
            <a:pPr marL="0" indent="0">
              <a:buNone/>
            </a:pPr>
            <a:r>
              <a:rPr lang="de-DE" sz="3600" dirty="0" err="1">
                <a:latin typeface="Slack-Lato"/>
              </a:rPr>
              <a:t>Significance</a:t>
            </a:r>
            <a:r>
              <a:rPr lang="de-DE" sz="3600" dirty="0">
                <a:latin typeface="Slack-Lato"/>
              </a:rPr>
              <a:t> </a:t>
            </a:r>
            <a:r>
              <a:rPr lang="en-US" altLang="zh-CN" sz="3600" dirty="0">
                <a:latin typeface="Slack-Lato"/>
              </a:rPr>
              <a:t>level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>
                <a:solidFill>
                  <a:srgbClr val="FF0000"/>
                </a:solidFill>
                <a:latin typeface="Slack-Lato"/>
              </a:rPr>
              <a:t>0.95</a:t>
            </a:r>
            <a:r>
              <a:rPr lang="de-DE" sz="3600" dirty="0">
                <a:latin typeface="Slack-Lato"/>
              </a:rPr>
              <a:t>  -</a:t>
            </a:r>
            <a:r>
              <a:rPr lang="en-US" sz="3600" dirty="0">
                <a:latin typeface="Slack-Lato"/>
              </a:rPr>
              <a:t>&gt; </a:t>
            </a:r>
            <a:r>
              <a:rPr lang="de-DE" sz="3600" dirty="0">
                <a:latin typeface="Slack-Lato"/>
              </a:rPr>
              <a:t>p-Value &lt; </a:t>
            </a:r>
            <a:r>
              <a:rPr lang="de-DE" sz="3600" dirty="0">
                <a:solidFill>
                  <a:srgbClr val="FF0000"/>
                </a:solidFill>
                <a:latin typeface="Slack-Lato"/>
              </a:rPr>
              <a:t>0.05</a:t>
            </a:r>
          </a:p>
          <a:p>
            <a:pPr marL="0" indent="0">
              <a:buNone/>
            </a:pPr>
            <a:r>
              <a:rPr lang="en-US" altLang="zh-CN" sz="3600" dirty="0">
                <a:latin typeface="Slack-Lato"/>
              </a:rPr>
              <a:t>P</a:t>
            </a:r>
            <a:r>
              <a:rPr lang="de-DE" sz="3600" dirty="0">
                <a:latin typeface="Slack-Lato"/>
              </a:rPr>
              <a:t>attern3 </a:t>
            </a:r>
            <a:r>
              <a:rPr lang="de-DE" sz="3600" dirty="0" err="1">
                <a:latin typeface="Slack-Lato"/>
              </a:rPr>
              <a:t>accuracy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of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datasetSentimentSRF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is</a:t>
            </a:r>
            <a:r>
              <a:rPr lang="de-DE" sz="3600" dirty="0">
                <a:latin typeface="Slack-Lato"/>
              </a:rPr>
              <a:t> 0.5347</a:t>
            </a:r>
          </a:p>
          <a:p>
            <a:pPr marL="0" indent="0">
              <a:buNone/>
            </a:pPr>
            <a:r>
              <a:rPr lang="de-DE" sz="3600" dirty="0" err="1">
                <a:latin typeface="Slack-Lato"/>
              </a:rPr>
              <a:t>Our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classifier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has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the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accuracy</a:t>
            </a:r>
            <a:r>
              <a:rPr lang="de-DE" sz="3600" dirty="0">
                <a:latin typeface="Slack-Lato"/>
              </a:rPr>
              <a:t>  </a:t>
            </a:r>
            <a:r>
              <a:rPr lang="de-DE" sz="3600" dirty="0" err="1">
                <a:latin typeface="Slack-Lato"/>
              </a:rPr>
              <a:t>value</a:t>
            </a:r>
            <a:r>
              <a:rPr lang="de-DE" sz="3600" dirty="0">
                <a:latin typeface="Slack-Lato"/>
              </a:rPr>
              <a:t> 0.6244 </a:t>
            </a:r>
            <a:r>
              <a:rPr lang="de-DE" sz="3600" dirty="0" err="1">
                <a:latin typeface="Slack-Lato"/>
              </a:rPr>
              <a:t>with</a:t>
            </a:r>
            <a:r>
              <a:rPr lang="de-DE" sz="3600" dirty="0">
                <a:latin typeface="Slack-Lato"/>
              </a:rPr>
              <a:t> it.</a:t>
            </a:r>
          </a:p>
          <a:p>
            <a:pPr marL="0" indent="0">
              <a:buNone/>
            </a:pPr>
            <a:r>
              <a:rPr lang="de-DE" sz="3600" dirty="0" err="1">
                <a:latin typeface="Slack-Lato"/>
              </a:rPr>
              <a:t>We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got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the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value</a:t>
            </a:r>
            <a:r>
              <a:rPr lang="de-DE" sz="3600" dirty="0">
                <a:latin typeface="Slack-Lato"/>
              </a:rPr>
              <a:t> 3.8754e-20, </a:t>
            </a:r>
            <a:r>
              <a:rPr lang="de-DE" sz="3600" dirty="0" err="1">
                <a:latin typeface="Slack-Lato"/>
              </a:rPr>
              <a:t>which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means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our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Classifier</a:t>
            </a:r>
            <a:r>
              <a:rPr lang="de-DE" sz="3600" dirty="0">
                <a:latin typeface="Slack-Lato"/>
              </a:rPr>
              <a:t> </a:t>
            </a:r>
            <a:r>
              <a:rPr lang="de-DE" sz="3600" b="1" i="1" dirty="0" err="1">
                <a:solidFill>
                  <a:srgbClr val="FF0000"/>
                </a:solidFill>
                <a:latin typeface="Slack-Lato"/>
              </a:rPr>
              <a:t>statistic</a:t>
            </a:r>
            <a:r>
              <a:rPr lang="de-DE" sz="3600" b="1" i="1" dirty="0">
                <a:solidFill>
                  <a:srgbClr val="FF0000"/>
                </a:solidFill>
                <a:latin typeface="Slack-Lato"/>
              </a:rPr>
              <a:t> </a:t>
            </a:r>
            <a:r>
              <a:rPr lang="de-DE" sz="3600" b="1" i="1" dirty="0" err="1">
                <a:solidFill>
                  <a:srgbClr val="FF0000"/>
                </a:solidFill>
                <a:latin typeface="Slack-Lato"/>
              </a:rPr>
              <a:t>significant</a:t>
            </a:r>
            <a:r>
              <a:rPr lang="de-DE" sz="3600" b="1" i="1" dirty="0">
                <a:solidFill>
                  <a:srgbClr val="FF0000"/>
                </a:solidFill>
                <a:latin typeface="Slack-Lato"/>
              </a:rPr>
              <a:t> </a:t>
            </a:r>
            <a:r>
              <a:rPr lang="de-DE" sz="3600" b="1" i="1" dirty="0" err="1">
                <a:solidFill>
                  <a:srgbClr val="FF0000"/>
                </a:solidFill>
                <a:latin typeface="Slack-Lato"/>
              </a:rPr>
              <a:t>better</a:t>
            </a:r>
            <a:r>
              <a:rPr lang="de-DE" sz="3600" b="1" i="1" dirty="0">
                <a:solidFill>
                  <a:srgbClr val="FF0000"/>
                </a:solidFill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than</a:t>
            </a:r>
            <a:r>
              <a:rPr lang="de-DE" sz="3600" dirty="0">
                <a:latin typeface="Slack-Lato"/>
              </a:rPr>
              <a:t> </a:t>
            </a:r>
            <a:r>
              <a:rPr lang="de-DE" sz="3600" dirty="0" err="1">
                <a:latin typeface="Slack-Lato"/>
              </a:rPr>
              <a:t>the</a:t>
            </a:r>
            <a:r>
              <a:rPr lang="de-DE" sz="3600" dirty="0">
                <a:latin typeface="Slack-Lato"/>
              </a:rPr>
              <a:t> Baseline-</a:t>
            </a:r>
            <a:r>
              <a:rPr lang="de-DE" sz="3600" dirty="0" err="1">
                <a:latin typeface="Slack-Lato"/>
              </a:rPr>
              <a:t>Classifier</a:t>
            </a:r>
            <a:r>
              <a:rPr lang="de-DE" sz="3600" dirty="0">
                <a:latin typeface="Slack-Lato"/>
              </a:rPr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0" y="440214"/>
            <a:ext cx="5655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kern="100" spc="200" dirty="0">
                <a:latin typeface="Times New Roman" panose="02020603050405020304" pitchFamily="18" charset="0"/>
                <a:ea typeface="宋体" panose="02010600030101010101" pitchFamily="2" charset="-122"/>
              </a:rPr>
              <a:t>Run T-Test Function </a:t>
            </a:r>
            <a:endParaRPr lang="zh-CN" altLang="en-US" sz="4000" b="1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67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649D1-36DE-4D92-96C8-4A85AD83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38" y="1573276"/>
            <a:ext cx="10320076" cy="2068863"/>
          </a:xfrm>
        </p:spPr>
        <p:txBody>
          <a:bodyPr>
            <a:normAutofit lnSpcReduction="10000"/>
          </a:bodyPr>
          <a:lstStyle/>
          <a:p>
            <a:r>
              <a:rPr lang="en-US" altLang="zh-CN" sz="2800" b="0" i="0" dirty="0">
                <a:solidFill>
                  <a:schemeClr val="accent4"/>
                </a:solidFill>
                <a:effectLst/>
                <a:latin typeface="Slack-Lato"/>
              </a:rPr>
              <a:t>Compute </a:t>
            </a:r>
            <a:r>
              <a:rPr lang="en-GB" sz="2800" dirty="0">
                <a:solidFill>
                  <a:schemeClr val="accent4"/>
                </a:solidFill>
              </a:rPr>
              <a:t>Confidence Probability of right classification for each Item</a:t>
            </a:r>
          </a:p>
          <a:p>
            <a:r>
              <a:rPr lang="en-GB" sz="2800" dirty="0">
                <a:solidFill>
                  <a:schemeClr val="accent4"/>
                </a:solidFill>
              </a:rPr>
              <a:t>Filter the Items with Accuracy lower than a cert</a:t>
            </a:r>
            <a:r>
              <a:rPr lang="en-US" altLang="zh-CN" sz="2800" dirty="0" err="1">
                <a:solidFill>
                  <a:schemeClr val="accent4"/>
                </a:solidFill>
              </a:rPr>
              <a:t>ain</a:t>
            </a:r>
            <a:r>
              <a:rPr lang="en-GB" sz="2800" dirty="0">
                <a:solidFill>
                  <a:schemeClr val="accent4"/>
                </a:solidFill>
              </a:rPr>
              <a:t> </a:t>
            </a:r>
            <a:r>
              <a:rPr lang="en-GB" sz="2800" dirty="0" err="1">
                <a:solidFill>
                  <a:schemeClr val="accent4"/>
                </a:solidFill>
              </a:rPr>
              <a:t>procentage</a:t>
            </a:r>
            <a:r>
              <a:rPr lang="en-GB" sz="2800" dirty="0">
                <a:solidFill>
                  <a:schemeClr val="accent4"/>
                </a:solidFill>
              </a:rPr>
              <a:t> like 70% </a:t>
            </a:r>
          </a:p>
          <a:p>
            <a:r>
              <a:rPr lang="en-GB" sz="2800" dirty="0">
                <a:solidFill>
                  <a:schemeClr val="accent4"/>
                </a:solidFill>
              </a:rPr>
              <a:t>Get new results</a:t>
            </a:r>
            <a:endParaRPr lang="en-US" sz="4300" b="0" i="0" dirty="0">
              <a:solidFill>
                <a:schemeClr val="accent4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665825" y="699468"/>
            <a:ext cx="9571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Confidence Probability of right classification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56C19-C486-4EF2-9534-587244AA170A}"/>
              </a:ext>
            </a:extLst>
          </p:cNvPr>
          <p:cNvSpPr txBox="1"/>
          <p:nvPr/>
        </p:nvSpPr>
        <p:spPr>
          <a:xfrm>
            <a:off x="3921549" y="2390246"/>
            <a:ext cx="85029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threshhold</a:t>
            </a:r>
            <a:r>
              <a:rPr lang="en-US" sz="2400" dirty="0"/>
              <a:t>: 0.6</a:t>
            </a:r>
          </a:p>
          <a:p>
            <a:r>
              <a:rPr lang="en-US" sz="2400" dirty="0"/>
              <a:t>	Used estimator: </a:t>
            </a:r>
            <a:r>
              <a:rPr lang="en-US" sz="2400" dirty="0" err="1"/>
              <a:t>LogisticRegression</a:t>
            </a:r>
            <a:endParaRPr lang="en-US" sz="2400" dirty="0"/>
          </a:p>
          <a:p>
            <a:r>
              <a:rPr lang="en-US" sz="2400" dirty="0"/>
              <a:t>	Used transformers: </a:t>
            </a:r>
            <a:r>
              <a:rPr lang="en-US" sz="2400" dirty="0" err="1"/>
              <a:t>TextToSentenceTransformer</a:t>
            </a:r>
            <a:r>
              <a:rPr lang="en-US" sz="2400" dirty="0"/>
              <a:t>, </a:t>
            </a:r>
            <a:r>
              <a:rPr lang="en-US" sz="2400" dirty="0" err="1"/>
              <a:t>BertTransformer</a:t>
            </a:r>
            <a:r>
              <a:rPr lang="en-US" sz="2400" dirty="0"/>
              <a:t>, </a:t>
            </a:r>
            <a:r>
              <a:rPr lang="en-US" sz="2400" dirty="0" err="1"/>
              <a:t>PreprocessorTransformer</a:t>
            </a:r>
            <a:r>
              <a:rPr lang="en-US" sz="2400" dirty="0"/>
              <a:t>, </a:t>
            </a:r>
            <a:r>
              <a:rPr lang="en-US" sz="2400" dirty="0" err="1"/>
              <a:t>SentimentOpinionValueCalculatorSingleValueTransformer</a:t>
            </a:r>
            <a:endParaRPr lang="en-US" sz="2400" dirty="0"/>
          </a:p>
          <a:p>
            <a:r>
              <a:rPr lang="en-US" sz="2400" dirty="0"/>
              <a:t>	only 60percent confidence </a:t>
            </a:r>
          </a:p>
          <a:p>
            <a:r>
              <a:rPr lang="en-US" sz="2400" dirty="0"/>
              <a:t>	Column: SUBJlang01</a:t>
            </a:r>
          </a:p>
          <a:p>
            <a:r>
              <a:rPr lang="en-US" sz="2400" dirty="0"/>
              <a:t>		Accuracy: 0.7010542168674698</a:t>
            </a:r>
          </a:p>
          <a:p>
            <a:r>
              <a:rPr lang="en-US" sz="2400" dirty="0"/>
              <a:t>		F1 Score: 0.7007550564286623</a:t>
            </a:r>
          </a:p>
          <a:p>
            <a:r>
              <a:rPr lang="en-US" sz="2400" dirty="0"/>
              <a:t>		Recall Score: 0.7010542168674698</a:t>
            </a:r>
          </a:p>
          <a:p>
            <a:r>
              <a:rPr lang="en-US" sz="2400" dirty="0"/>
              <a:t>		Precision Score: 0.7017959422745134</a:t>
            </a:r>
          </a:p>
        </p:txBody>
      </p:sp>
    </p:spTree>
    <p:extLst>
      <p:ext uri="{BB962C8B-B14F-4D97-AF65-F5344CB8AC3E}">
        <p14:creationId xmlns:p14="http://schemas.microsoft.com/office/powerpoint/2010/main" val="62980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-171450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Table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0A835E6-01F4-8A40-9FE9-D2B86D23E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91185"/>
              </p:ext>
            </p:extLst>
          </p:nvPr>
        </p:nvGraphicFramePr>
        <p:xfrm>
          <a:off x="777240" y="1394460"/>
          <a:ext cx="101314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15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778825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Textblob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Pattern3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Textblob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Pattern3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506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499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506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</a:t>
                      </a:r>
                      <a:r>
                        <a:rPr lang="en-US" altLang="zh-CN" dirty="0"/>
                        <a:t>460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r>
                        <a:rPr lang="de-DE"/>
                        <a:t> 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8292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73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3636B0-8019-4860-90DF-617984F15F2C}"/>
              </a:ext>
            </a:extLst>
          </p:cNvPr>
          <p:cNvSpPr txBox="1"/>
          <p:nvPr/>
        </p:nvSpPr>
        <p:spPr>
          <a:xfrm>
            <a:off x="333257" y="168298"/>
            <a:ext cx="938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Confidence Probability of right classification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29FBFEAA-28E1-4DA6-AC82-6857B5D7E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052321"/>
              </p:ext>
            </p:extLst>
          </p:nvPr>
        </p:nvGraphicFramePr>
        <p:xfrm>
          <a:off x="933901" y="1364088"/>
          <a:ext cx="10324198" cy="50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48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615349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706899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743462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80376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641332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643168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0.906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0.911</a:t>
                      </a:r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0.906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0.908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794742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0.68</a:t>
                      </a:r>
                    </a:p>
                    <a:p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0.65</a:t>
                      </a:r>
                    </a:p>
                    <a:p>
                      <a:endParaRPr lang="de-DE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0.68</a:t>
                      </a:r>
                    </a:p>
                    <a:p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0.63</a:t>
                      </a:r>
                    </a:p>
                    <a:p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1819"/>
                  </a:ext>
                </a:extLst>
              </a:tr>
              <a:tr h="803768">
                <a:tc>
                  <a:txBody>
                    <a:bodyPr/>
                    <a:lstStyle/>
                    <a:p>
                      <a:r>
                        <a:rPr lang="de-DE" dirty="0"/>
                        <a:t>Opi</a:t>
                      </a:r>
                      <a:r>
                        <a:rPr lang="en-US" altLang="zh-CN" dirty="0"/>
                        <a:t>n</a:t>
                      </a:r>
                      <a:r>
                        <a:rPr lang="de-DE" dirty="0" err="1"/>
                        <a:t>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0.802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0.643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0.802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0.714</a:t>
                      </a:r>
                      <a:endParaRPr lang="de-DE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82924"/>
                  </a:ext>
                </a:extLst>
              </a:tr>
              <a:tr h="584183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0.874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64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516</Words>
  <Application>Microsoft Office PowerPoint</Application>
  <PresentationFormat>宽屏</PresentationFormat>
  <Paragraphs>147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Slack-Lato</vt:lpstr>
      <vt:lpstr>微软雅黑</vt:lpstr>
      <vt:lpstr>Arial</vt:lpstr>
      <vt:lpstr>Calibri</vt:lpstr>
      <vt:lpstr>Calibri Light</vt:lpstr>
      <vt:lpstr>Times New Roman</vt:lpstr>
      <vt:lpstr>Himmel</vt:lpstr>
      <vt:lpstr>Group 1: Sentiment and Opinion</vt:lpstr>
      <vt:lpstr>What we did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we did – Table with all computed values</vt:lpstr>
      <vt:lpstr>PowerPoint 演示文稿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S Xf</cp:lastModifiedBy>
  <cp:revision>152</cp:revision>
  <dcterms:created xsi:type="dcterms:W3CDTF">2021-04-28T14:52:52Z</dcterms:created>
  <dcterms:modified xsi:type="dcterms:W3CDTF">2021-06-18T15:30:39Z</dcterms:modified>
</cp:coreProperties>
</file>