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6" r:id="rId5"/>
    <p:sldId id="269" r:id="rId6"/>
    <p:sldId id="270" r:id="rId7"/>
    <p:sldId id="271" r:id="rId8"/>
    <p:sldId id="264" r:id="rId9"/>
    <p:sldId id="267" r:id="rId10"/>
    <p:sldId id="263" r:id="rId11"/>
    <p:sldId id="268" r:id="rId12"/>
    <p:sldId id="27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4CB3E-E97D-4241-A989-0435AC50D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2774" y="1398060"/>
            <a:ext cx="8924926" cy="2421464"/>
          </a:xfrm>
        </p:spPr>
        <p:txBody>
          <a:bodyPr>
            <a:normAutofit/>
          </a:bodyPr>
          <a:lstStyle/>
          <a:p>
            <a:r>
              <a:rPr lang="de-DE" sz="5400"/>
              <a:t>Sentiment  and Opinion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E4648D-EAF0-4104-8AB5-DF343F4DE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9950" y="3890432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de-DE" sz="2800"/>
              <a:t>Members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E75814C-1440-45F9-8733-92F98C52B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01843"/>
              </p:ext>
            </p:extLst>
          </p:nvPr>
        </p:nvGraphicFramePr>
        <p:xfrm>
          <a:off x="5581649" y="4512733"/>
          <a:ext cx="5953126" cy="1566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1">
                  <a:extLst>
                    <a:ext uri="{9D8B030D-6E8A-4147-A177-3AD203B41FA5}">
                      <a16:colId xmlns:a16="http://schemas.microsoft.com/office/drawing/2014/main" val="3663029479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3580496336"/>
                    </a:ext>
                  </a:extLst>
                </a:gridCol>
              </a:tblGrid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/>
                        <a:t>Keli Dara-Ahato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Merve Güzeldal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326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Pascal Breuer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Patrick Neumann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38845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Xuefeng 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Marleen Matjeka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40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- </a:t>
            </a:r>
            <a:r>
              <a:rPr lang="en-GB" dirty="0"/>
              <a:t>Parameter fine-</a:t>
            </a:r>
            <a:r>
              <a:rPr lang="en-GB" dirty="0" err="1"/>
              <a:t>tunning</a:t>
            </a:r>
            <a:r>
              <a:rPr lang="en-GB" dirty="0"/>
              <a:t> von </a:t>
            </a:r>
            <a:r>
              <a:rPr lang="en-GB" dirty="0" err="1"/>
              <a:t>bert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85555"/>
            <a:ext cx="9341707" cy="1976846"/>
          </a:xfrm>
        </p:spPr>
        <p:txBody>
          <a:bodyPr>
            <a:normAutofit/>
          </a:bodyPr>
          <a:lstStyle/>
          <a:p>
            <a:r>
              <a:rPr lang="de-DE" sz="3600" dirty="0" smtClean="0"/>
              <a:t>Set </a:t>
            </a:r>
            <a:r>
              <a:rPr lang="de-DE" sz="3600" dirty="0" err="1" smtClean="0"/>
              <a:t>local</a:t>
            </a:r>
            <a:r>
              <a:rPr lang="de-DE" sz="3600" dirty="0" smtClean="0"/>
              <a:t> </a:t>
            </a:r>
            <a:r>
              <a:rPr lang="de-DE" sz="3600" dirty="0" err="1" smtClean="0"/>
              <a:t>enviroment</a:t>
            </a:r>
            <a:endParaRPr lang="de-DE" sz="3600" dirty="0"/>
          </a:p>
          <a:p>
            <a:r>
              <a:rPr lang="de-DE" sz="3600" dirty="0" smtClean="0"/>
              <a:t>Read </a:t>
            </a:r>
            <a:r>
              <a:rPr lang="de-DE" sz="3600" dirty="0" err="1" smtClean="0"/>
              <a:t>documentation</a:t>
            </a:r>
            <a:r>
              <a:rPr lang="de-DE" sz="3600" dirty="0" smtClean="0"/>
              <a:t> </a:t>
            </a:r>
            <a:r>
              <a:rPr lang="de-DE" sz="3600" dirty="0" err="1" smtClean="0"/>
              <a:t>of</a:t>
            </a:r>
            <a:r>
              <a:rPr lang="de-DE" sz="3600" dirty="0" smtClean="0"/>
              <a:t> Fine-Tuning </a:t>
            </a:r>
            <a:endParaRPr lang="de-DE" sz="3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 txBox="1">
            <a:spLocks/>
          </p:cNvSpPr>
          <p:nvPr/>
        </p:nvSpPr>
        <p:spPr>
          <a:xfrm>
            <a:off x="685800" y="4045132"/>
            <a:ext cx="9341707" cy="1976846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600" dirty="0"/>
          </a:p>
        </p:txBody>
      </p:sp>
      <p:sp>
        <p:nvSpPr>
          <p:cNvPr id="4" name="Textfeld 3"/>
          <p:cNvSpPr txBox="1"/>
          <p:nvPr/>
        </p:nvSpPr>
        <p:spPr>
          <a:xfrm>
            <a:off x="3405052" y="4045132"/>
            <a:ext cx="2847702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		ISSUE</a:t>
            </a:r>
            <a:endParaRPr lang="en-GB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820091" y="4589528"/>
            <a:ext cx="7672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Privat Computer </a:t>
            </a:r>
            <a:r>
              <a:rPr lang="de-DE" sz="3200" dirty="0" err="1" smtClean="0"/>
              <a:t>may</a:t>
            </a:r>
            <a:r>
              <a:rPr lang="de-DE" sz="3200" dirty="0" smtClean="0"/>
              <a:t> not </a:t>
            </a:r>
            <a:r>
              <a:rPr lang="de-DE" sz="3200" dirty="0" err="1" smtClean="0"/>
              <a:t>be</a:t>
            </a:r>
            <a:r>
              <a:rPr lang="de-DE" sz="3200" dirty="0" smtClean="0"/>
              <a:t> </a:t>
            </a:r>
            <a:r>
              <a:rPr lang="de-DE" sz="3200" dirty="0" err="1" smtClean="0"/>
              <a:t>suited</a:t>
            </a:r>
            <a:r>
              <a:rPr lang="de-DE" sz="3200" dirty="0" smtClean="0"/>
              <a:t> </a:t>
            </a:r>
            <a:r>
              <a:rPr lang="de-DE" sz="3200" dirty="0" err="1" smtClean="0"/>
              <a:t>for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processing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so </a:t>
            </a:r>
            <a:r>
              <a:rPr lang="de-DE" sz="3200" dirty="0" err="1" smtClean="0"/>
              <a:t>much</a:t>
            </a:r>
            <a:r>
              <a:rPr lang="de-DE" sz="3200" dirty="0" smtClean="0"/>
              <a:t> </a:t>
            </a:r>
            <a:r>
              <a:rPr lang="de-DE" sz="3200" dirty="0" err="1" smtClean="0"/>
              <a:t>data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6740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32" y="600892"/>
            <a:ext cx="10131425" cy="1456267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- </a:t>
            </a:r>
            <a:r>
              <a:rPr lang="en-GB" dirty="0"/>
              <a:t>Run our best classifier on the dataset</a:t>
            </a:r>
            <a:endParaRPr lang="de-D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33632" y="2447109"/>
            <a:ext cx="9520882" cy="200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 smtClean="0"/>
              <a:t>						Best </a:t>
            </a:r>
            <a:r>
              <a:rPr lang="de-DE" sz="2400" dirty="0" err="1" smtClean="0"/>
              <a:t>Classifier</a:t>
            </a:r>
            <a:r>
              <a:rPr lang="de-DE" sz="2400" dirty="0" smtClean="0"/>
              <a:t>: </a:t>
            </a:r>
            <a:r>
              <a:rPr lang="de-DE" sz="2400" dirty="0" err="1" smtClean="0"/>
              <a:t>Logistic</a:t>
            </a:r>
            <a:r>
              <a:rPr lang="de-DE" sz="2400" dirty="0" smtClean="0"/>
              <a:t> Regression</a:t>
            </a:r>
          </a:p>
          <a:p>
            <a:r>
              <a:rPr lang="de-DE" sz="2400" dirty="0" smtClean="0"/>
              <a:t>Sentiment: 0.6465</a:t>
            </a:r>
          </a:p>
          <a:p>
            <a:r>
              <a:rPr lang="de-DE" sz="2400" dirty="0" smtClean="0"/>
              <a:t>Opinion: 0.6973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7" name="Inhaltsplatzhalter 5"/>
          <p:cNvSpPr txBox="1">
            <a:spLocks/>
          </p:cNvSpPr>
          <p:nvPr/>
        </p:nvSpPr>
        <p:spPr>
          <a:xfrm>
            <a:off x="324482" y="4175760"/>
            <a:ext cx="9520882" cy="20029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2400" dirty="0" smtClean="0"/>
              <a:t>						Test </a:t>
            </a:r>
            <a:r>
              <a:rPr lang="de-DE" sz="2400" dirty="0" err="1" smtClean="0"/>
              <a:t>Classifier</a:t>
            </a:r>
            <a:r>
              <a:rPr lang="de-DE" sz="2400" dirty="0" smtClean="0"/>
              <a:t> on Dataset</a:t>
            </a:r>
          </a:p>
          <a:p>
            <a:pPr marL="0" indent="0">
              <a:buFont typeface="Arial"/>
              <a:buNone/>
            </a:pPr>
            <a:r>
              <a:rPr lang="de-DE" sz="2400" dirty="0" err="1" smtClean="0"/>
              <a:t>Insufficiant</a:t>
            </a:r>
            <a:r>
              <a:rPr lang="de-DE" sz="2400" dirty="0" smtClean="0"/>
              <a:t> </a:t>
            </a:r>
            <a:r>
              <a:rPr lang="de-DE" sz="2400" dirty="0" err="1" smtClean="0"/>
              <a:t>Ressources</a:t>
            </a:r>
            <a:r>
              <a:rPr lang="de-DE" sz="2400" dirty="0" smtClean="0"/>
              <a:t> -&gt; </a:t>
            </a:r>
            <a:r>
              <a:rPr lang="de-DE" sz="2400" dirty="0" err="1" smtClean="0"/>
              <a:t>It</a:t>
            </a:r>
            <a:r>
              <a:rPr lang="de-DE" sz="2400" dirty="0" smtClean="0"/>
              <a:t> will </a:t>
            </a:r>
            <a:r>
              <a:rPr lang="de-DE" sz="2400" dirty="0" err="1" smtClean="0"/>
              <a:t>take</a:t>
            </a:r>
            <a:r>
              <a:rPr lang="de-DE" sz="2400" dirty="0" smtClean="0"/>
              <a:t> </a:t>
            </a:r>
            <a:r>
              <a:rPr lang="de-DE" sz="2400" dirty="0" err="1" smtClean="0"/>
              <a:t>longer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18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32" y="600892"/>
            <a:ext cx="10131425" cy="1456267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- </a:t>
            </a:r>
            <a:r>
              <a:rPr lang="en-GB" dirty="0"/>
              <a:t>Probability of our </a:t>
            </a:r>
            <a:r>
              <a:rPr lang="en-GB" dirty="0" err="1"/>
              <a:t>classifer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33632" y="2447109"/>
            <a:ext cx="9520882" cy="2002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 err="1" smtClean="0"/>
              <a:t>Computed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probabilities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Classifier</a:t>
            </a:r>
            <a:r>
              <a:rPr lang="de-DE" sz="2400" dirty="0" smtClean="0"/>
              <a:t>: </a:t>
            </a:r>
            <a:r>
              <a:rPr lang="de-DE" sz="2400" dirty="0" err="1" smtClean="0"/>
              <a:t>Highest</a:t>
            </a:r>
            <a:r>
              <a:rPr lang="de-DE" sz="2400" smtClean="0"/>
              <a:t> 0.80</a:t>
            </a:r>
            <a:endParaRPr lang="en-GB" sz="2400" dirty="0"/>
          </a:p>
        </p:txBody>
      </p:sp>
      <p:sp>
        <p:nvSpPr>
          <p:cNvPr id="7" name="Inhaltsplatzhalter 5"/>
          <p:cNvSpPr txBox="1">
            <a:spLocks/>
          </p:cNvSpPr>
          <p:nvPr/>
        </p:nvSpPr>
        <p:spPr>
          <a:xfrm>
            <a:off x="324482" y="4175760"/>
            <a:ext cx="9520882" cy="20029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2400" dirty="0" smtClean="0"/>
              <a:t>			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613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E6979-2FD4-41D6-B9E0-74767590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week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AE121-EFF2-4521-9637-01D386CB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178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 err="1" smtClean="0"/>
              <a:t>Continue</a:t>
            </a:r>
            <a:r>
              <a:rPr lang="de-DE" sz="3600" dirty="0" smtClean="0"/>
              <a:t> </a:t>
            </a:r>
            <a:r>
              <a:rPr lang="de-DE" sz="3600" dirty="0" err="1" smtClean="0"/>
              <a:t>the</a:t>
            </a:r>
            <a:r>
              <a:rPr lang="de-DE" sz="3600" dirty="0" smtClean="0"/>
              <a:t> </a:t>
            </a:r>
            <a:r>
              <a:rPr lang="de-DE" sz="3600" dirty="0" err="1" smtClean="0"/>
              <a:t>task</a:t>
            </a:r>
            <a:r>
              <a:rPr lang="de-DE" sz="3600" dirty="0" smtClean="0"/>
              <a:t> in </a:t>
            </a:r>
            <a:r>
              <a:rPr lang="de-DE" sz="3600" dirty="0" err="1" smtClean="0"/>
              <a:t>progress</a:t>
            </a:r>
            <a:endParaRPr lang="de-DE" sz="3600" dirty="0" smtClean="0"/>
          </a:p>
          <a:p>
            <a:pPr marL="0" indent="0">
              <a:buNone/>
            </a:pPr>
            <a:r>
              <a:rPr lang="de-DE" sz="3600" dirty="0"/>
              <a:t>S</a:t>
            </a:r>
            <a:r>
              <a:rPr lang="de-DE" sz="3600" dirty="0" smtClean="0"/>
              <a:t>earch </a:t>
            </a:r>
            <a:r>
              <a:rPr lang="de-DE" sz="3600" dirty="0" err="1"/>
              <a:t>for</a:t>
            </a:r>
            <a:r>
              <a:rPr lang="de-DE" sz="3600" dirty="0"/>
              <a:t> </a:t>
            </a:r>
            <a:r>
              <a:rPr lang="de-DE" sz="3600" dirty="0" err="1"/>
              <a:t>further</a:t>
            </a:r>
            <a:r>
              <a:rPr lang="de-DE" sz="3600" dirty="0"/>
              <a:t> </a:t>
            </a:r>
            <a:r>
              <a:rPr lang="de-DE" sz="3600" dirty="0" err="1"/>
              <a:t>information</a:t>
            </a:r>
            <a:r>
              <a:rPr lang="de-DE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71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E6979-2FD4-41D6-B9E0-74767590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week</a:t>
            </a:r>
            <a:r>
              <a:rPr lang="de-DE" dirty="0"/>
              <a:t> 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AE121-EFF2-4521-9637-01D386CB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3600" dirty="0"/>
              <a:t>Find </a:t>
            </a:r>
            <a:r>
              <a:rPr lang="en-GB" sz="3600" dirty="0" smtClean="0"/>
              <a:t>Baseline</a:t>
            </a:r>
            <a:endParaRPr lang="en-GB" sz="3600" dirty="0"/>
          </a:p>
          <a:p>
            <a:r>
              <a:rPr lang="en-GB" sz="3600" dirty="0" smtClean="0"/>
              <a:t>Probability </a:t>
            </a:r>
            <a:r>
              <a:rPr lang="en-GB" sz="3600" dirty="0"/>
              <a:t>of right </a:t>
            </a:r>
            <a:r>
              <a:rPr lang="en-GB" sz="3600" dirty="0" smtClean="0"/>
              <a:t>classification</a:t>
            </a:r>
            <a:endParaRPr lang="en-GB" sz="3600" dirty="0"/>
          </a:p>
          <a:p>
            <a:r>
              <a:rPr lang="en-GB" sz="3600" dirty="0" smtClean="0"/>
              <a:t>Data Processing: Add </a:t>
            </a:r>
            <a:r>
              <a:rPr lang="en-GB" sz="3600" dirty="0"/>
              <a:t>up all Dataset in one, </a:t>
            </a:r>
            <a:r>
              <a:rPr lang="en-GB" sz="3600" dirty="0" err="1"/>
              <a:t>analysieren</a:t>
            </a:r>
            <a:r>
              <a:rPr lang="en-GB" sz="3600" dirty="0"/>
              <a:t>, check if balanced, and split them into Training, Test-Data </a:t>
            </a:r>
          </a:p>
          <a:p>
            <a:r>
              <a:rPr lang="en-GB" sz="3600" dirty="0" smtClean="0"/>
              <a:t>Parameter </a:t>
            </a:r>
            <a:r>
              <a:rPr lang="en-GB" sz="3600" dirty="0"/>
              <a:t>fine-</a:t>
            </a:r>
            <a:r>
              <a:rPr lang="en-GB" sz="3600" dirty="0" err="1"/>
              <a:t>tunning</a:t>
            </a:r>
            <a:r>
              <a:rPr lang="en-GB" sz="3600" dirty="0"/>
              <a:t> von </a:t>
            </a:r>
            <a:r>
              <a:rPr lang="en-GB" sz="3600" dirty="0" err="1"/>
              <a:t>bert</a:t>
            </a:r>
            <a:endParaRPr lang="en-GB" sz="3600" dirty="0"/>
          </a:p>
          <a:p>
            <a:r>
              <a:rPr lang="en-GB" sz="3600" dirty="0" smtClean="0"/>
              <a:t>Run </a:t>
            </a:r>
            <a:r>
              <a:rPr lang="en-GB" sz="3600" dirty="0"/>
              <a:t>our best classifier on the dataset from frihat@is.inf.uni-due.de</a:t>
            </a:r>
          </a:p>
          <a:p>
            <a:r>
              <a:rPr lang="en-GB" sz="3600" dirty="0" smtClean="0"/>
              <a:t>Probability </a:t>
            </a:r>
            <a:r>
              <a:rPr lang="en-GB" sz="3600" dirty="0"/>
              <a:t>of our </a:t>
            </a:r>
            <a:r>
              <a:rPr lang="en-GB" sz="3600" dirty="0" err="1"/>
              <a:t>classifer</a:t>
            </a:r>
            <a:endParaRPr lang="en-GB" sz="3600" dirty="0"/>
          </a:p>
          <a:p>
            <a:pPr marL="0" indent="0">
              <a:buNone/>
            </a:pP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6026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3600" dirty="0"/>
              <a:t>Find Baseline</a:t>
            </a:r>
          </a:p>
          <a:p>
            <a:r>
              <a:rPr lang="en-GB" sz="3600" dirty="0"/>
              <a:t>Probability of right classification</a:t>
            </a:r>
          </a:p>
          <a:p>
            <a:r>
              <a:rPr lang="en-GB" sz="3600" dirty="0"/>
              <a:t>Add up all Dataset in one, </a:t>
            </a:r>
            <a:r>
              <a:rPr lang="en-GB" sz="3600" dirty="0" err="1"/>
              <a:t>analysieren</a:t>
            </a:r>
            <a:r>
              <a:rPr lang="en-GB" sz="3600" dirty="0"/>
              <a:t>, check if balanced, and split them into Training, Test-Data </a:t>
            </a:r>
          </a:p>
          <a:p>
            <a:r>
              <a:rPr lang="en-GB" sz="3600" dirty="0"/>
              <a:t>Parameter fine-</a:t>
            </a:r>
            <a:r>
              <a:rPr lang="en-GB" sz="3600" dirty="0" err="1"/>
              <a:t>tunning</a:t>
            </a:r>
            <a:r>
              <a:rPr lang="en-GB" sz="3600" dirty="0"/>
              <a:t> von </a:t>
            </a:r>
            <a:r>
              <a:rPr lang="en-GB" sz="3600" dirty="0" err="1" smtClean="0"/>
              <a:t>bert</a:t>
            </a:r>
            <a:r>
              <a:rPr lang="en-GB" sz="3600" dirty="0" smtClean="0"/>
              <a:t> </a:t>
            </a:r>
            <a:endParaRPr lang="en-GB" sz="3600" dirty="0"/>
          </a:p>
          <a:p>
            <a:r>
              <a:rPr lang="en-GB" sz="3600" dirty="0"/>
              <a:t>Run our best classifier on the dataset from frihat@is.inf.uni-due.de</a:t>
            </a:r>
          </a:p>
          <a:p>
            <a:r>
              <a:rPr lang="en-GB" sz="3600" dirty="0"/>
              <a:t>Probability of our </a:t>
            </a:r>
            <a:r>
              <a:rPr lang="en-GB" sz="3600" dirty="0" err="1"/>
              <a:t>classifer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563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– </a:t>
            </a:r>
            <a:r>
              <a:rPr lang="en-GB" dirty="0"/>
              <a:t>Find Baseline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400" dirty="0" err="1" smtClean="0"/>
              <a:t>Developed</a:t>
            </a:r>
            <a:r>
              <a:rPr lang="de-DE" sz="3400" dirty="0" smtClean="0"/>
              <a:t> </a:t>
            </a:r>
            <a:r>
              <a:rPr lang="de-DE" sz="3400" dirty="0" err="1" smtClean="0"/>
              <a:t>two</a:t>
            </a:r>
            <a:r>
              <a:rPr lang="de-DE" sz="3400" dirty="0" smtClean="0"/>
              <a:t> </a:t>
            </a:r>
            <a:r>
              <a:rPr lang="de-DE" sz="3400" dirty="0" err="1" smtClean="0"/>
              <a:t>classifier</a:t>
            </a:r>
            <a:r>
              <a:rPr lang="de-DE" sz="3400" dirty="0" smtClean="0"/>
              <a:t> </a:t>
            </a:r>
          </a:p>
          <a:p>
            <a:pPr lvl="1"/>
            <a:r>
              <a:rPr lang="de-DE" sz="3200" dirty="0" err="1" smtClean="0"/>
              <a:t>Vader</a:t>
            </a:r>
            <a:r>
              <a:rPr lang="de-DE" sz="3200" dirty="0"/>
              <a:t> </a:t>
            </a:r>
            <a:r>
              <a:rPr lang="de-DE" sz="3200" dirty="0" smtClean="0"/>
              <a:t>: Sentiment Values</a:t>
            </a:r>
          </a:p>
          <a:p>
            <a:pPr lvl="1"/>
            <a:r>
              <a:rPr lang="de-DE" sz="3200" dirty="0" err="1" smtClean="0"/>
              <a:t>TextBlob</a:t>
            </a:r>
            <a:r>
              <a:rPr lang="de-DE" sz="3200" dirty="0" smtClean="0"/>
              <a:t> : Sentiment </a:t>
            </a:r>
            <a:r>
              <a:rPr lang="de-DE" sz="3200" dirty="0" err="1" smtClean="0"/>
              <a:t>and</a:t>
            </a:r>
            <a:r>
              <a:rPr lang="de-DE" sz="3200" dirty="0" smtClean="0"/>
              <a:t> Opinion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27034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– </a:t>
            </a:r>
            <a:r>
              <a:rPr lang="en-GB" dirty="0"/>
              <a:t>Find Baseline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6796"/>
            <a:ext cx="9956072" cy="1306287"/>
          </a:xfrm>
        </p:spPr>
        <p:txBody>
          <a:bodyPr>
            <a:normAutofit/>
          </a:bodyPr>
          <a:lstStyle/>
          <a:p>
            <a:r>
              <a:rPr lang="de-DE" sz="3400" dirty="0" err="1" smtClean="0"/>
              <a:t>Computed</a:t>
            </a:r>
            <a:r>
              <a:rPr lang="de-DE" sz="3400" dirty="0" smtClean="0"/>
              <a:t> </a:t>
            </a:r>
            <a:r>
              <a:rPr lang="de-DE" sz="3400" dirty="0" err="1" smtClean="0"/>
              <a:t>Accuracy</a:t>
            </a:r>
            <a:r>
              <a:rPr lang="de-DE" sz="3400" dirty="0" smtClean="0"/>
              <a:t>, Precision, Recall </a:t>
            </a:r>
            <a:r>
              <a:rPr lang="de-DE" sz="3400" dirty="0" err="1" smtClean="0"/>
              <a:t>and</a:t>
            </a:r>
            <a:r>
              <a:rPr lang="de-DE" sz="3400" dirty="0" smtClean="0"/>
              <a:t> F1score </a:t>
            </a:r>
          </a:p>
          <a:p>
            <a:pPr marL="457200" lvl="1" indent="0">
              <a:buNone/>
            </a:pPr>
            <a:endParaRPr lang="de-DE" sz="32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77752"/>
              </p:ext>
            </p:extLst>
          </p:nvPr>
        </p:nvGraphicFramePr>
        <p:xfrm>
          <a:off x="769256" y="3425010"/>
          <a:ext cx="9620070" cy="257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0035">
                  <a:extLst>
                    <a:ext uri="{9D8B030D-6E8A-4147-A177-3AD203B41FA5}">
                      <a16:colId xmlns:a16="http://schemas.microsoft.com/office/drawing/2014/main" val="1899840475"/>
                    </a:ext>
                  </a:extLst>
                </a:gridCol>
                <a:gridCol w="4810035">
                  <a:extLst>
                    <a:ext uri="{9D8B030D-6E8A-4147-A177-3AD203B41FA5}">
                      <a16:colId xmlns:a16="http://schemas.microsoft.com/office/drawing/2014/main" val="1965520614"/>
                    </a:ext>
                  </a:extLst>
                </a:gridCol>
              </a:tblGrid>
              <a:tr h="515039">
                <a:tc gridSpan="2">
                  <a:txBody>
                    <a:bodyPr/>
                    <a:lstStyle/>
                    <a:p>
                      <a:r>
                        <a:rPr lang="de-DE" sz="1800" dirty="0" smtClean="0"/>
                        <a:t>                                                          </a:t>
                      </a:r>
                      <a:r>
                        <a:rPr lang="de-DE" sz="2800" dirty="0" smtClean="0"/>
                        <a:t>VADER (SENTIMENT)</a:t>
                      </a:r>
                      <a:endParaRPr lang="en-GB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380775"/>
                  </a:ext>
                </a:extLst>
              </a:tr>
              <a:tr h="515039">
                <a:tc>
                  <a:txBody>
                    <a:bodyPr/>
                    <a:lstStyle/>
                    <a:p>
                      <a:r>
                        <a:rPr lang="de-DE" sz="2000" dirty="0" err="1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/>
                          </a:solidFill>
                        </a:rPr>
                        <a:t>0.61328125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95955"/>
                  </a:ext>
                </a:extLst>
              </a:tr>
              <a:tr h="515039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Precision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/>
                          </a:solidFill>
                        </a:rPr>
                        <a:t>0.6013534007759551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39280"/>
                  </a:ext>
                </a:extLst>
              </a:tr>
              <a:tr h="515039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Recall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/>
                          </a:solidFill>
                        </a:rPr>
                        <a:t>0.61328125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99791"/>
                  </a:ext>
                </a:extLst>
              </a:tr>
              <a:tr h="515039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F-score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/>
                          </a:solidFill>
                        </a:rPr>
                        <a:t>0.6039368411144578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10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18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– </a:t>
            </a:r>
            <a:r>
              <a:rPr lang="en-GB" dirty="0"/>
              <a:t>Find Baseline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6796"/>
            <a:ext cx="9956072" cy="1306287"/>
          </a:xfrm>
        </p:spPr>
        <p:txBody>
          <a:bodyPr>
            <a:normAutofit/>
          </a:bodyPr>
          <a:lstStyle/>
          <a:p>
            <a:r>
              <a:rPr lang="de-DE" sz="3400" dirty="0" err="1" smtClean="0"/>
              <a:t>Computed</a:t>
            </a:r>
            <a:r>
              <a:rPr lang="de-DE" sz="3400" dirty="0" smtClean="0"/>
              <a:t> </a:t>
            </a:r>
            <a:r>
              <a:rPr lang="de-DE" sz="3400" dirty="0" err="1" smtClean="0"/>
              <a:t>Accuracy</a:t>
            </a:r>
            <a:r>
              <a:rPr lang="de-DE" sz="3400" dirty="0" smtClean="0"/>
              <a:t>, Precision, Recall </a:t>
            </a:r>
            <a:r>
              <a:rPr lang="de-DE" sz="3400" dirty="0" err="1" smtClean="0"/>
              <a:t>and</a:t>
            </a:r>
            <a:r>
              <a:rPr lang="de-DE" sz="3400" dirty="0" smtClean="0"/>
              <a:t> F1score </a:t>
            </a:r>
          </a:p>
          <a:p>
            <a:pPr marL="457200" lvl="1" indent="0">
              <a:buNone/>
            </a:pPr>
            <a:endParaRPr lang="de-DE" sz="32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676592"/>
              </p:ext>
            </p:extLst>
          </p:nvPr>
        </p:nvGraphicFramePr>
        <p:xfrm>
          <a:off x="769256" y="3425010"/>
          <a:ext cx="9620070" cy="257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0035">
                  <a:extLst>
                    <a:ext uri="{9D8B030D-6E8A-4147-A177-3AD203B41FA5}">
                      <a16:colId xmlns:a16="http://schemas.microsoft.com/office/drawing/2014/main" val="1899840475"/>
                    </a:ext>
                  </a:extLst>
                </a:gridCol>
                <a:gridCol w="4810035">
                  <a:extLst>
                    <a:ext uri="{9D8B030D-6E8A-4147-A177-3AD203B41FA5}">
                      <a16:colId xmlns:a16="http://schemas.microsoft.com/office/drawing/2014/main" val="1965520614"/>
                    </a:ext>
                  </a:extLst>
                </a:gridCol>
              </a:tblGrid>
              <a:tr h="515039">
                <a:tc gridSpan="2">
                  <a:txBody>
                    <a:bodyPr/>
                    <a:lstStyle/>
                    <a:p>
                      <a:r>
                        <a:rPr lang="de-DE" sz="1800" dirty="0" smtClean="0"/>
                        <a:t>                                                    </a:t>
                      </a:r>
                      <a:r>
                        <a:rPr lang="de-DE" sz="2800" dirty="0" smtClean="0"/>
                        <a:t>TEXT-BLOB</a:t>
                      </a:r>
                      <a:r>
                        <a:rPr lang="de-DE" sz="2400" dirty="0" smtClean="0"/>
                        <a:t> </a:t>
                      </a:r>
                      <a:r>
                        <a:rPr lang="de-DE" sz="2800" dirty="0" smtClean="0"/>
                        <a:t>(SENTIMENT)</a:t>
                      </a:r>
                      <a:endParaRPr lang="en-GB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380775"/>
                  </a:ext>
                </a:extLst>
              </a:tr>
              <a:tr h="515039">
                <a:tc>
                  <a:txBody>
                    <a:bodyPr/>
                    <a:lstStyle/>
                    <a:p>
                      <a:r>
                        <a:rPr lang="de-DE" sz="2000" dirty="0" err="1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/>
                          </a:solidFill>
                        </a:rPr>
                        <a:t>0.5625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95955"/>
                  </a:ext>
                </a:extLst>
              </a:tr>
              <a:tr h="515039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Precision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/>
                          </a:solidFill>
                        </a:rPr>
                        <a:t>0.5283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39280"/>
                  </a:ext>
                </a:extLst>
              </a:tr>
              <a:tr h="515039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Recall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/>
                          </a:solidFill>
                        </a:rPr>
                        <a:t>0.5625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99791"/>
                  </a:ext>
                </a:extLst>
              </a:tr>
              <a:tr h="515039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F-score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/>
                          </a:solidFill>
                        </a:rPr>
                        <a:t>0.5322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10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0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– </a:t>
            </a:r>
            <a:r>
              <a:rPr lang="en-GB" dirty="0"/>
              <a:t>Find Baseline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6796"/>
            <a:ext cx="9956072" cy="1306287"/>
          </a:xfrm>
        </p:spPr>
        <p:txBody>
          <a:bodyPr>
            <a:normAutofit/>
          </a:bodyPr>
          <a:lstStyle/>
          <a:p>
            <a:r>
              <a:rPr lang="de-DE" sz="3400" dirty="0" err="1" smtClean="0"/>
              <a:t>Computed</a:t>
            </a:r>
            <a:r>
              <a:rPr lang="de-DE" sz="3400" dirty="0" smtClean="0"/>
              <a:t> </a:t>
            </a:r>
            <a:r>
              <a:rPr lang="de-DE" sz="3400" dirty="0" err="1" smtClean="0"/>
              <a:t>Accuracy</a:t>
            </a:r>
            <a:r>
              <a:rPr lang="de-DE" sz="3400" dirty="0" smtClean="0"/>
              <a:t>, Precision, Recall </a:t>
            </a:r>
            <a:r>
              <a:rPr lang="de-DE" sz="3400" dirty="0" err="1" smtClean="0"/>
              <a:t>and</a:t>
            </a:r>
            <a:r>
              <a:rPr lang="de-DE" sz="3400" dirty="0" smtClean="0"/>
              <a:t> F1score </a:t>
            </a:r>
          </a:p>
          <a:p>
            <a:pPr marL="457200" lvl="1" indent="0">
              <a:buNone/>
            </a:pPr>
            <a:endParaRPr lang="de-DE" sz="32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316182"/>
              </p:ext>
            </p:extLst>
          </p:nvPr>
        </p:nvGraphicFramePr>
        <p:xfrm>
          <a:off x="769256" y="3425010"/>
          <a:ext cx="9620070" cy="257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0035">
                  <a:extLst>
                    <a:ext uri="{9D8B030D-6E8A-4147-A177-3AD203B41FA5}">
                      <a16:colId xmlns:a16="http://schemas.microsoft.com/office/drawing/2014/main" val="1899840475"/>
                    </a:ext>
                  </a:extLst>
                </a:gridCol>
                <a:gridCol w="4810035">
                  <a:extLst>
                    <a:ext uri="{9D8B030D-6E8A-4147-A177-3AD203B41FA5}">
                      <a16:colId xmlns:a16="http://schemas.microsoft.com/office/drawing/2014/main" val="1965520614"/>
                    </a:ext>
                  </a:extLst>
                </a:gridCol>
              </a:tblGrid>
              <a:tr h="515039">
                <a:tc gridSpan="2">
                  <a:txBody>
                    <a:bodyPr/>
                    <a:lstStyle/>
                    <a:p>
                      <a:r>
                        <a:rPr lang="de-DE" sz="1800" smtClean="0"/>
                        <a:t>                                                    </a:t>
                      </a:r>
                      <a:r>
                        <a:rPr lang="de-DE" sz="2800" smtClean="0"/>
                        <a:t>TEXT-BLOB</a:t>
                      </a:r>
                      <a:r>
                        <a:rPr lang="de-DE" sz="2400" smtClean="0"/>
                        <a:t> </a:t>
                      </a:r>
                      <a:r>
                        <a:rPr lang="de-DE" sz="2800" smtClean="0"/>
                        <a:t>(OPINION)</a:t>
                      </a:r>
                      <a:endParaRPr lang="en-GB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380775"/>
                  </a:ext>
                </a:extLst>
              </a:tr>
              <a:tr h="515039">
                <a:tc>
                  <a:txBody>
                    <a:bodyPr/>
                    <a:lstStyle/>
                    <a:p>
                      <a:r>
                        <a:rPr lang="de-DE" sz="2000" dirty="0" err="1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/>
                          </a:solidFill>
                        </a:rPr>
                        <a:t>0.5683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95955"/>
                  </a:ext>
                </a:extLst>
              </a:tr>
              <a:tr h="515039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Precision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/>
                          </a:solidFill>
                        </a:rPr>
                        <a:t>0.5650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39280"/>
                  </a:ext>
                </a:extLst>
              </a:tr>
              <a:tr h="515039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Recall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/>
                          </a:solidFill>
                        </a:rPr>
                        <a:t>0.5683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99791"/>
                  </a:ext>
                </a:extLst>
              </a:tr>
              <a:tr h="515039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F-score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/>
                          </a:solidFill>
                        </a:rPr>
                        <a:t>0.5666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10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38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– </a:t>
            </a:r>
            <a:r>
              <a:rPr lang="en-GB" dirty="0"/>
              <a:t>Probability of right classification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22515" y="2769326"/>
            <a:ext cx="746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/>
              <a:t>Should</a:t>
            </a:r>
            <a:r>
              <a:rPr lang="de-DE" sz="3600" dirty="0" smtClean="0"/>
              <a:t> </a:t>
            </a:r>
            <a:r>
              <a:rPr lang="de-DE" sz="3600" dirty="0" err="1" smtClean="0"/>
              <a:t>we</a:t>
            </a:r>
            <a:r>
              <a:rPr lang="de-DE" sz="3600" dirty="0" smtClean="0"/>
              <a:t> </a:t>
            </a:r>
            <a:r>
              <a:rPr lang="de-DE" sz="3600" dirty="0" err="1" smtClean="0"/>
              <a:t>try</a:t>
            </a:r>
            <a:r>
              <a:rPr lang="de-DE" sz="3600" dirty="0" smtClean="0"/>
              <a:t> </a:t>
            </a:r>
            <a:r>
              <a:rPr lang="de-DE" sz="3600" dirty="0" err="1" smtClean="0"/>
              <a:t>Calibration</a:t>
            </a:r>
            <a:r>
              <a:rPr lang="de-DE" sz="3600" dirty="0" smtClean="0"/>
              <a:t> ???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665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64" y="679269"/>
            <a:ext cx="10131425" cy="1456267"/>
          </a:xfrm>
        </p:spPr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– </a:t>
            </a:r>
            <a:r>
              <a:rPr lang="de-DE" dirty="0" smtClean="0"/>
              <a:t>Data </a:t>
            </a:r>
            <a:r>
              <a:rPr lang="de-DE" dirty="0" err="1" smtClean="0"/>
              <a:t>processing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53" y="2135536"/>
            <a:ext cx="11750039" cy="4049486"/>
          </a:xfrm>
        </p:spPr>
        <p:txBody>
          <a:bodyPr>
            <a:normAutofit/>
          </a:bodyPr>
          <a:lstStyle/>
          <a:p>
            <a:r>
              <a:rPr lang="en-GB" sz="2800" dirty="0"/>
              <a:t>Process the Datasets “deceptive-opinion.xlsx” and “world news </a:t>
            </a:r>
            <a:r>
              <a:rPr lang="en-GB" sz="2800" dirty="0" smtClean="0"/>
              <a:t>in month.xlsx”</a:t>
            </a:r>
          </a:p>
          <a:p>
            <a:pPr lvl="1"/>
            <a:r>
              <a:rPr lang="de-DE" sz="2400" dirty="0" smtClean="0"/>
              <a:t>Create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column</a:t>
            </a:r>
            <a:r>
              <a:rPr lang="de-DE" sz="2400" dirty="0" smtClean="0"/>
              <a:t> „SUBJlang01“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only</a:t>
            </a:r>
            <a:r>
              <a:rPr lang="de-DE" sz="2400" dirty="0" smtClean="0"/>
              <a:t> </a:t>
            </a:r>
            <a:r>
              <a:rPr lang="de-DE" sz="2400" dirty="0" err="1" smtClean="0"/>
              <a:t>values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0 </a:t>
            </a:r>
            <a:r>
              <a:rPr lang="de-DE" sz="2400" dirty="0" err="1" smtClean="0"/>
              <a:t>or</a:t>
            </a:r>
            <a:r>
              <a:rPr lang="de-DE" sz="2400" dirty="0" smtClean="0"/>
              <a:t> 1</a:t>
            </a:r>
          </a:p>
          <a:p>
            <a:pPr marL="457200" lvl="1" indent="0">
              <a:buNone/>
            </a:pPr>
            <a:endParaRPr lang="de-DE" sz="2400" dirty="0" smtClean="0"/>
          </a:p>
          <a:p>
            <a:r>
              <a:rPr lang="de-DE" sz="2600" dirty="0" smtClean="0"/>
              <a:t>Analyse </a:t>
            </a:r>
            <a:r>
              <a:rPr lang="de-DE" sz="2600" dirty="0" err="1" smtClean="0"/>
              <a:t>the</a:t>
            </a:r>
            <a:r>
              <a:rPr lang="de-DE" sz="2600" dirty="0" smtClean="0"/>
              <a:t> </a:t>
            </a:r>
            <a:r>
              <a:rPr lang="de-DE" sz="2600" dirty="0" err="1" smtClean="0"/>
              <a:t>four</a:t>
            </a:r>
            <a:r>
              <a:rPr lang="de-DE" sz="2600" dirty="0" smtClean="0"/>
              <a:t> </a:t>
            </a:r>
            <a:r>
              <a:rPr lang="de-DE" sz="2600" dirty="0" err="1" smtClean="0"/>
              <a:t>Datesets</a:t>
            </a:r>
            <a:endParaRPr lang="de-DE" sz="2600" dirty="0" smtClean="0"/>
          </a:p>
          <a:p>
            <a:pPr marL="0" indent="0">
              <a:buNone/>
            </a:pPr>
            <a:endParaRPr lang="de-DE" sz="2600" dirty="0" smtClean="0"/>
          </a:p>
          <a:p>
            <a:r>
              <a:rPr lang="de-DE" sz="2600" dirty="0" err="1" smtClean="0"/>
              <a:t>Merge</a:t>
            </a:r>
            <a:r>
              <a:rPr lang="de-DE" sz="2600" dirty="0" smtClean="0"/>
              <a:t> </a:t>
            </a:r>
            <a:r>
              <a:rPr lang="de-DE" sz="2600" dirty="0" err="1" smtClean="0"/>
              <a:t>only</a:t>
            </a:r>
            <a:r>
              <a:rPr lang="de-DE" sz="2600" dirty="0" smtClean="0"/>
              <a:t> </a:t>
            </a:r>
            <a:r>
              <a:rPr lang="de-DE" sz="2600" dirty="0" err="1" smtClean="0"/>
              <a:t>three</a:t>
            </a:r>
            <a:r>
              <a:rPr lang="de-DE" sz="2600" dirty="0" smtClean="0"/>
              <a:t> Datasets </a:t>
            </a:r>
            <a:r>
              <a:rPr lang="de-DE" sz="2600" dirty="0" err="1" smtClean="0"/>
              <a:t>into</a:t>
            </a:r>
            <a:r>
              <a:rPr lang="de-DE" sz="2600" dirty="0" smtClean="0"/>
              <a:t> a </a:t>
            </a:r>
            <a:r>
              <a:rPr lang="de-DE" sz="2600" dirty="0" err="1" smtClean="0"/>
              <a:t>big</a:t>
            </a:r>
            <a:r>
              <a:rPr lang="de-DE" sz="2600" dirty="0" smtClean="0"/>
              <a:t> </a:t>
            </a:r>
            <a:r>
              <a:rPr lang="de-DE" sz="2600" dirty="0"/>
              <a:t>D</a:t>
            </a:r>
            <a:r>
              <a:rPr lang="de-DE" sz="2600" dirty="0" smtClean="0"/>
              <a:t>ataset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222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{7DB2E42A-6F8C-4C3F-82EA-EA4407C04AAD}tf03457452</Template>
  <TotalTime>0</TotalTime>
  <Words>374</Words>
  <Application>Microsoft Office PowerPoint</Application>
  <PresentationFormat>Breitbild</PresentationFormat>
  <Paragraphs>85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Himmel</vt:lpstr>
      <vt:lpstr>Sentiment  and Opinion</vt:lpstr>
      <vt:lpstr>Task week 5</vt:lpstr>
      <vt:lpstr>What we did</vt:lpstr>
      <vt:lpstr>What we did – Find Baseline</vt:lpstr>
      <vt:lpstr>What we did – Find Baseline</vt:lpstr>
      <vt:lpstr>What we did – Find Baseline</vt:lpstr>
      <vt:lpstr>What we did – Find Baseline</vt:lpstr>
      <vt:lpstr>What we did – Probability of right classification</vt:lpstr>
      <vt:lpstr>What we did – Data processing</vt:lpstr>
      <vt:lpstr>What we did - Parameter fine-tunning von bert</vt:lpstr>
      <vt:lpstr>What we did - Run our best classifier on the dataset</vt:lpstr>
      <vt:lpstr>What we did - Probability of our classifer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 and Opinion</dc:title>
  <dc:creator>Marleen Matjeka</dc:creator>
  <cp:lastModifiedBy>Dara-Ahato, Keli</cp:lastModifiedBy>
  <cp:revision>52</cp:revision>
  <dcterms:created xsi:type="dcterms:W3CDTF">2021-04-28T14:52:52Z</dcterms:created>
  <dcterms:modified xsi:type="dcterms:W3CDTF">2021-05-27T23:28:39Z</dcterms:modified>
</cp:coreProperties>
</file>