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62" r:id="rId4"/>
    <p:sldId id="269" r:id="rId5"/>
    <p:sldId id="264" r:id="rId6"/>
    <p:sldId id="274" r:id="rId7"/>
    <p:sldId id="282" r:id="rId8"/>
    <p:sldId id="283" r:id="rId9"/>
    <p:sldId id="275" r:id="rId10"/>
    <p:sldId id="284" r:id="rId11"/>
    <p:sldId id="277" r:id="rId12"/>
    <p:sldId id="285" r:id="rId13"/>
    <p:sldId id="287" r:id="rId14"/>
    <p:sldId id="288" r:id="rId15"/>
    <p:sldId id="289" r:id="rId16"/>
    <p:sldId id="280" r:id="rId17"/>
    <p:sldId id="281" r:id="rId18"/>
    <p:sldId id="27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CB3E-E97D-4241-A989-0435AC50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774" y="1398060"/>
            <a:ext cx="8924926" cy="2421464"/>
          </a:xfrm>
        </p:spPr>
        <p:txBody>
          <a:bodyPr>
            <a:normAutofit/>
          </a:bodyPr>
          <a:lstStyle/>
          <a:p>
            <a:r>
              <a:rPr lang="de-DE" sz="5400"/>
              <a:t>Sentiment  and Opinion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48D-EAF0-4104-8AB5-DF343F4D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950" y="38904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sz="2800"/>
              <a:t>Members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75814C-1440-45F9-8733-92F98C5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843"/>
              </p:ext>
            </p:extLst>
          </p:nvPr>
        </p:nvGraphicFramePr>
        <p:xfrm>
          <a:off x="5581649" y="4512733"/>
          <a:ext cx="5953126" cy="156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663029479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580496336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/>
                        <a:t>Keli Dara-Ahato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Merve Güzeldal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26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Pascal Breuer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Patrick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8845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Xuefeng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Marleen Matjeka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Dictionaries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3072DE6-8DE8-455C-9ED7-BAAE031F43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0625" y="2000930"/>
          <a:ext cx="1053708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806">
                  <a:extLst>
                    <a:ext uri="{9D8B030D-6E8A-4147-A177-3AD203B41FA5}">
                      <a16:colId xmlns:a16="http://schemas.microsoft.com/office/drawing/2014/main" val="1998204283"/>
                    </a:ext>
                  </a:extLst>
                </a:gridCol>
                <a:gridCol w="1492588">
                  <a:extLst>
                    <a:ext uri="{9D8B030D-6E8A-4147-A177-3AD203B41FA5}">
                      <a16:colId xmlns:a16="http://schemas.microsoft.com/office/drawing/2014/main" val="4047963768"/>
                    </a:ext>
                  </a:extLst>
                </a:gridCol>
                <a:gridCol w="1661739">
                  <a:extLst>
                    <a:ext uri="{9D8B030D-6E8A-4147-A177-3AD203B41FA5}">
                      <a16:colId xmlns:a16="http://schemas.microsoft.com/office/drawing/2014/main" val="1955402026"/>
                    </a:ext>
                  </a:extLst>
                </a:gridCol>
                <a:gridCol w="1554096">
                  <a:extLst>
                    <a:ext uri="{9D8B030D-6E8A-4147-A177-3AD203B41FA5}">
                      <a16:colId xmlns:a16="http://schemas.microsoft.com/office/drawing/2014/main" val="344820923"/>
                    </a:ext>
                  </a:extLst>
                </a:gridCol>
                <a:gridCol w="1567552">
                  <a:extLst>
                    <a:ext uri="{9D8B030D-6E8A-4147-A177-3AD203B41FA5}">
                      <a16:colId xmlns:a16="http://schemas.microsoft.com/office/drawing/2014/main" val="3462851249"/>
                    </a:ext>
                  </a:extLst>
                </a:gridCol>
                <a:gridCol w="1580305">
                  <a:extLst>
                    <a:ext uri="{9D8B030D-6E8A-4147-A177-3AD203B41FA5}">
                      <a16:colId xmlns:a16="http://schemas.microsoft.com/office/drawing/2014/main" val="39385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Count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Average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6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Complement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Multinomial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9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Bernoulie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68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Dictionaries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3072DE6-8DE8-455C-9ED7-BAAE031F4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335236"/>
              </p:ext>
            </p:extLst>
          </p:nvPr>
        </p:nvGraphicFramePr>
        <p:xfrm>
          <a:off x="800625" y="2000930"/>
          <a:ext cx="1053708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806">
                  <a:extLst>
                    <a:ext uri="{9D8B030D-6E8A-4147-A177-3AD203B41FA5}">
                      <a16:colId xmlns:a16="http://schemas.microsoft.com/office/drawing/2014/main" val="1998204283"/>
                    </a:ext>
                  </a:extLst>
                </a:gridCol>
                <a:gridCol w="1492588">
                  <a:extLst>
                    <a:ext uri="{9D8B030D-6E8A-4147-A177-3AD203B41FA5}">
                      <a16:colId xmlns:a16="http://schemas.microsoft.com/office/drawing/2014/main" val="4047963768"/>
                    </a:ext>
                  </a:extLst>
                </a:gridCol>
                <a:gridCol w="1661739">
                  <a:extLst>
                    <a:ext uri="{9D8B030D-6E8A-4147-A177-3AD203B41FA5}">
                      <a16:colId xmlns:a16="http://schemas.microsoft.com/office/drawing/2014/main" val="1955402026"/>
                    </a:ext>
                  </a:extLst>
                </a:gridCol>
                <a:gridCol w="1554096">
                  <a:extLst>
                    <a:ext uri="{9D8B030D-6E8A-4147-A177-3AD203B41FA5}">
                      <a16:colId xmlns:a16="http://schemas.microsoft.com/office/drawing/2014/main" val="344820923"/>
                    </a:ext>
                  </a:extLst>
                </a:gridCol>
                <a:gridCol w="1567552">
                  <a:extLst>
                    <a:ext uri="{9D8B030D-6E8A-4147-A177-3AD203B41FA5}">
                      <a16:colId xmlns:a16="http://schemas.microsoft.com/office/drawing/2014/main" val="3462851249"/>
                    </a:ext>
                  </a:extLst>
                </a:gridCol>
                <a:gridCol w="1580305">
                  <a:extLst>
                    <a:ext uri="{9D8B030D-6E8A-4147-A177-3AD203B41FA5}">
                      <a16:colId xmlns:a16="http://schemas.microsoft.com/office/drawing/2014/main" val="39385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Count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Average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6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Complement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Multinomial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9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Bernoulie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5451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96074781-DA39-4B59-9B46-B1EA38B7B443}"/>
              </a:ext>
            </a:extLst>
          </p:cNvPr>
          <p:cNvSpPr/>
          <p:nvPr/>
        </p:nvSpPr>
        <p:spPr>
          <a:xfrm>
            <a:off x="8170877" y="3624044"/>
            <a:ext cx="654341" cy="4613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2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Accuracy Results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337233C9-B4D5-452E-8D1E-D1462196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58562"/>
              </p:ext>
            </p:extLst>
          </p:nvPr>
        </p:nvGraphicFramePr>
        <p:xfrm>
          <a:off x="685800" y="2065867"/>
          <a:ext cx="9900000" cy="323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717155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977241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7747307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0701614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506216717"/>
                    </a:ext>
                  </a:extLst>
                </a:gridCol>
              </a:tblGrid>
              <a:tr h="74444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  <a:p>
                      <a:r>
                        <a:rPr lang="de-DE"/>
                        <a:t>(Bag of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Named</a:t>
                      </a:r>
                    </a:p>
                    <a:p>
                      <a:r>
                        <a:rPr lang="de-DE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6041"/>
                  </a:ext>
                </a:extLst>
              </a:tr>
              <a:tr h="1246959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7575"/>
                  </a:ext>
                </a:extLst>
              </a:tr>
              <a:tr h="1246959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38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3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Accuracy Results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337233C9-B4D5-452E-8D1E-D1462196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86530"/>
              </p:ext>
            </p:extLst>
          </p:nvPr>
        </p:nvGraphicFramePr>
        <p:xfrm>
          <a:off x="685800" y="2065867"/>
          <a:ext cx="9900000" cy="323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717155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977241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7747307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0701614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506216717"/>
                    </a:ext>
                  </a:extLst>
                </a:gridCol>
              </a:tblGrid>
              <a:tr h="74444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  <a:p>
                      <a:r>
                        <a:rPr lang="de-DE"/>
                        <a:t>(Bag of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Named</a:t>
                      </a:r>
                    </a:p>
                    <a:p>
                      <a:r>
                        <a:rPr lang="de-DE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6041"/>
                  </a:ext>
                </a:extLst>
              </a:tr>
              <a:tr h="1246959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0.65</a:t>
                      </a:r>
                    </a:p>
                    <a:p>
                      <a:endParaRPr lang="en-US" sz="1800"/>
                    </a:p>
                    <a:p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7575"/>
                  </a:ext>
                </a:extLst>
              </a:tr>
              <a:tr h="1246959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38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6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Accuracy Results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337233C9-B4D5-452E-8D1E-D1462196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27753"/>
              </p:ext>
            </p:extLst>
          </p:nvPr>
        </p:nvGraphicFramePr>
        <p:xfrm>
          <a:off x="685800" y="2065867"/>
          <a:ext cx="9900000" cy="323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717155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977241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7747307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0701614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506216717"/>
                    </a:ext>
                  </a:extLst>
                </a:gridCol>
              </a:tblGrid>
              <a:tr h="74444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  <a:p>
                      <a:r>
                        <a:rPr lang="de-DE"/>
                        <a:t>(Bag of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Named</a:t>
                      </a:r>
                    </a:p>
                    <a:p>
                      <a:r>
                        <a:rPr lang="de-DE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6041"/>
                  </a:ext>
                </a:extLst>
              </a:tr>
              <a:tr h="1246959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0.65</a:t>
                      </a:r>
                    </a:p>
                    <a:p>
                      <a:endParaRPr lang="en-US" sz="1800"/>
                    </a:p>
                    <a:p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0.65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0.73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r>
                        <a:rPr lang="de-DE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/ Naive Bayes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7575"/>
                  </a:ext>
                </a:extLst>
              </a:tr>
              <a:tr h="1246959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0.59</a:t>
                      </a:r>
                    </a:p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rgbClr val="00B050"/>
                          </a:solidFill>
                        </a:rPr>
                        <a:t>0.63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Naive Bayes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38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00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Accuracy Results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337233C9-B4D5-452E-8D1E-D1462196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3947"/>
              </p:ext>
            </p:extLst>
          </p:nvPr>
        </p:nvGraphicFramePr>
        <p:xfrm>
          <a:off x="685800" y="2065867"/>
          <a:ext cx="9900000" cy="323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717155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977241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27747307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0701614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506216717"/>
                    </a:ext>
                  </a:extLst>
                </a:gridCol>
              </a:tblGrid>
              <a:tr h="74444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  <a:p>
                      <a:r>
                        <a:rPr lang="de-DE"/>
                        <a:t>(Bag of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Named</a:t>
                      </a:r>
                    </a:p>
                    <a:p>
                      <a:r>
                        <a:rPr lang="de-DE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6041"/>
                  </a:ext>
                </a:extLst>
              </a:tr>
              <a:tr h="1246959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0.65</a:t>
                      </a:r>
                    </a:p>
                    <a:p>
                      <a:endParaRPr lang="en-US" sz="1800"/>
                    </a:p>
                    <a:p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0.65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0.73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r>
                        <a:rPr lang="de-DE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/ Naive Bayes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7575"/>
                  </a:ext>
                </a:extLst>
              </a:tr>
              <a:tr h="1246959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0.59</a:t>
                      </a:r>
                    </a:p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Logistic Regression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rgbClr val="00B050"/>
                          </a:solidFill>
                        </a:rPr>
                        <a:t>0.63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Naive Bayes</a:t>
                      </a:r>
                      <a:endParaRPr lang="de-D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38708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A81FCAC3-EDDD-442A-8E4D-4253B209F32A}"/>
              </a:ext>
            </a:extLst>
          </p:cNvPr>
          <p:cNvSpPr/>
          <p:nvPr/>
        </p:nvSpPr>
        <p:spPr>
          <a:xfrm>
            <a:off x="6610525" y="2765260"/>
            <a:ext cx="654341" cy="4613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D1A5190-62EB-42B9-9D91-E20C553EA547}"/>
              </a:ext>
            </a:extLst>
          </p:cNvPr>
          <p:cNvSpPr/>
          <p:nvPr/>
        </p:nvSpPr>
        <p:spPr>
          <a:xfrm>
            <a:off x="8590326" y="4026716"/>
            <a:ext cx="654341" cy="4613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8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40203F3E-7E4B-40E6-AAE8-433EDE9D445F}"/>
              </a:ext>
            </a:extLst>
          </p:cNvPr>
          <p:cNvSpPr/>
          <p:nvPr/>
        </p:nvSpPr>
        <p:spPr>
          <a:xfrm>
            <a:off x="300431" y="1896893"/>
            <a:ext cx="4874684" cy="47692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trainingdata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98456B1-35EC-4A17-92E7-0BAC02435A34}"/>
              </a:ext>
            </a:extLst>
          </p:cNvPr>
          <p:cNvSpPr/>
          <p:nvPr/>
        </p:nvSpPr>
        <p:spPr>
          <a:xfrm>
            <a:off x="5681447" y="1124940"/>
            <a:ext cx="5824752" cy="5541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7F5AB9D3-79B9-448E-A7B7-D74F0C101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92" y="2383517"/>
            <a:ext cx="4415462" cy="3024000"/>
          </a:xfrm>
          <a:prstGeom prst="rect">
            <a:avLst/>
          </a:prstGeom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3E4A4100-B192-4643-AF67-53F6ADF85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6" y="2834293"/>
            <a:ext cx="4158166" cy="28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40203F3E-7E4B-40E6-AAE8-433EDE9D445F}"/>
              </a:ext>
            </a:extLst>
          </p:cNvPr>
          <p:cNvSpPr/>
          <p:nvPr/>
        </p:nvSpPr>
        <p:spPr>
          <a:xfrm>
            <a:off x="300431" y="1896893"/>
            <a:ext cx="4874684" cy="47692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trainingdata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98456B1-35EC-4A17-92E7-0BAC02435A34}"/>
              </a:ext>
            </a:extLst>
          </p:cNvPr>
          <p:cNvSpPr/>
          <p:nvPr/>
        </p:nvSpPr>
        <p:spPr>
          <a:xfrm>
            <a:off x="5681447" y="1124940"/>
            <a:ext cx="5824752" cy="5541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图片 4">
            <a:extLst>
              <a:ext uri="{FF2B5EF4-FFF2-40B4-BE49-F238E27FC236}">
                <a16:creationId xmlns:a16="http://schemas.microsoft.com/office/drawing/2014/main" id="{D0AF4990-2531-4F0D-A9CC-29E02AB0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47" y="2448317"/>
            <a:ext cx="4226551" cy="2894400"/>
          </a:xfrm>
          <a:prstGeom prst="rect">
            <a:avLst/>
          </a:prstGeom>
        </p:spPr>
      </p:pic>
      <p:pic>
        <p:nvPicPr>
          <p:cNvPr id="12" name="图片 5">
            <a:extLst>
              <a:ext uri="{FF2B5EF4-FFF2-40B4-BE49-F238E27FC236}">
                <a16:creationId xmlns:a16="http://schemas.microsoft.com/office/drawing/2014/main" id="{E93433D7-A7D4-42CC-8B88-B5E7D5EBB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6" y="2834293"/>
            <a:ext cx="4157634" cy="28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trainingdata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14.848 Tweets about US Airlines</a:t>
            </a:r>
          </a:p>
          <a:p>
            <a:r>
              <a:rPr lang="de-DE" sz="3600"/>
              <a:t>Sentiment labels: neutral, positive, negative</a:t>
            </a:r>
          </a:p>
          <a:p>
            <a:r>
              <a:rPr lang="de-DE" sz="3600"/>
              <a:t>21% neutral, 79% positive/negative</a:t>
            </a:r>
          </a:p>
          <a:p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7121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week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/>
              <a:t>Prepare the new trainingdata</a:t>
            </a:r>
          </a:p>
          <a:p>
            <a:r>
              <a:rPr lang="de-DE" sz="3600"/>
              <a:t>Finish chi-square test</a:t>
            </a:r>
          </a:p>
          <a:p>
            <a:r>
              <a:rPr lang="de-DE" sz="3600"/>
              <a:t>Find baseline</a:t>
            </a:r>
          </a:p>
          <a:p>
            <a:r>
              <a:rPr lang="de-DE" sz="3600"/>
              <a:t>Lemmatisation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F11DBE-A67F-4046-B568-768DCB65D187}"/>
              </a:ext>
            </a:extLst>
          </p:cNvPr>
          <p:cNvSpPr txBox="1"/>
          <p:nvPr/>
        </p:nvSpPr>
        <p:spPr>
          <a:xfrm>
            <a:off x="6358855" y="4572000"/>
            <a:ext cx="309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/>
              <a:t>New Manager:</a:t>
            </a:r>
          </a:p>
          <a:p>
            <a:r>
              <a:rPr lang="de-DE" sz="3600"/>
              <a:t>Keli Dara-Ahato</a:t>
            </a:r>
          </a:p>
        </p:txBody>
      </p:sp>
    </p:spTree>
    <p:extLst>
      <p:ext uri="{BB962C8B-B14F-4D97-AF65-F5344CB8AC3E}">
        <p14:creationId xmlns:p14="http://schemas.microsoft.com/office/powerpoint/2010/main" val="14547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week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2298"/>
            <a:ext cx="10131425" cy="51508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5800"/>
              <a:t>Implement further variants to get a better accuracy:</a:t>
            </a:r>
          </a:p>
          <a:p>
            <a:r>
              <a:rPr lang="de-DE" sz="5800"/>
              <a:t>Word embeddings</a:t>
            </a:r>
          </a:p>
          <a:p>
            <a:r>
              <a:rPr lang="en-US" sz="5100"/>
              <a:t>Feature selection: chi-square test </a:t>
            </a:r>
          </a:p>
          <a:p>
            <a:r>
              <a:rPr lang="en-US" sz="4500"/>
              <a:t>Feature selection: random forest</a:t>
            </a:r>
          </a:p>
          <a:p>
            <a:r>
              <a:rPr lang="de-DE" sz="3800"/>
              <a:t>Filter named entities</a:t>
            </a:r>
          </a:p>
          <a:p>
            <a:r>
              <a:rPr lang="de-DE" sz="3200"/>
              <a:t>Lemmatisation instead of stemming</a:t>
            </a:r>
          </a:p>
          <a:p>
            <a:r>
              <a:rPr lang="de-DE" sz="2900"/>
              <a:t>Sentiment/opinion dictionary </a:t>
            </a:r>
          </a:p>
          <a:p>
            <a:r>
              <a:rPr lang="de-DE" sz="2600"/>
              <a:t>Find classifier as baseline</a:t>
            </a:r>
          </a:p>
          <a:p>
            <a:r>
              <a:rPr lang="de-DE" sz="2200"/>
              <a:t>Find more trainingdata</a:t>
            </a:r>
          </a:p>
          <a:p>
            <a:r>
              <a:rPr lang="de-DE" sz="1900"/>
              <a:t>Analyse balancing of dataset</a:t>
            </a:r>
          </a:p>
          <a:p>
            <a:r>
              <a:rPr lang="de-DE" sz="19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98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7510"/>
            <a:ext cx="10131425" cy="3931562"/>
          </a:xfrm>
        </p:spPr>
        <p:txBody>
          <a:bodyPr>
            <a:noAutofit/>
          </a:bodyPr>
          <a:lstStyle/>
          <a:p>
            <a:r>
              <a:rPr lang="de-DE" sz="3200"/>
              <a:t>Filter Named Entities</a:t>
            </a:r>
          </a:p>
          <a:p>
            <a:r>
              <a:rPr lang="de-DE" sz="3200"/>
              <a:t>Word Embeddings</a:t>
            </a:r>
          </a:p>
          <a:p>
            <a:r>
              <a:rPr lang="de-DE" sz="3200"/>
              <a:t>Sentiment/opinion </a:t>
            </a:r>
            <a:br>
              <a:rPr lang="de-DE" sz="3200"/>
            </a:br>
            <a:r>
              <a:rPr lang="de-DE" sz="3200"/>
              <a:t>dictionary</a:t>
            </a:r>
          </a:p>
          <a:p>
            <a:r>
              <a:rPr lang="de-DE" sz="3200"/>
              <a:t>Test different </a:t>
            </a:r>
            <a:br>
              <a:rPr lang="de-DE" sz="3200"/>
            </a:br>
            <a:r>
              <a:rPr lang="de-DE" sz="3200"/>
              <a:t>Naive Bayes Classifier </a:t>
            </a:r>
          </a:p>
          <a:p>
            <a:r>
              <a:rPr lang="de-DE" sz="3200"/>
              <a:t>Analyse trainingdata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2D55857-F775-4DA1-BB1D-88D33846C328}"/>
              </a:ext>
            </a:extLst>
          </p:cNvPr>
          <p:cNvSpPr txBox="1">
            <a:spLocks/>
          </p:cNvSpPr>
          <p:nvPr/>
        </p:nvSpPr>
        <p:spPr>
          <a:xfrm>
            <a:off x="6173349" y="2117947"/>
            <a:ext cx="3876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In progress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CE8500-F212-4C60-8D86-AA3960287BA1}"/>
              </a:ext>
            </a:extLst>
          </p:cNvPr>
          <p:cNvSpPr txBox="1">
            <a:spLocks/>
          </p:cNvSpPr>
          <p:nvPr/>
        </p:nvSpPr>
        <p:spPr>
          <a:xfrm>
            <a:off x="6173349" y="2065867"/>
            <a:ext cx="402179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/>
              <a:t>New Trainingdata </a:t>
            </a:r>
          </a:p>
          <a:p>
            <a:r>
              <a:rPr lang="en-US" sz="3200"/>
              <a:t>Chi-Square Test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2356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Named entities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85528"/>
            <a:ext cx="10131425" cy="3649133"/>
          </a:xfrm>
        </p:spPr>
        <p:txBody>
          <a:bodyPr>
            <a:normAutofit/>
          </a:bodyPr>
          <a:lstStyle/>
          <a:p>
            <a:r>
              <a:rPr lang="de-DE" sz="3600"/>
              <a:t>spaCy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E8091D71-6DD0-4F31-A302-6F119736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94425"/>
              </p:ext>
            </p:extLst>
          </p:nvPr>
        </p:nvGraphicFramePr>
        <p:xfrm>
          <a:off x="857543" y="3531766"/>
          <a:ext cx="4695969" cy="208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23">
                  <a:extLst>
                    <a:ext uri="{9D8B030D-6E8A-4147-A177-3AD203B41FA5}">
                      <a16:colId xmlns:a16="http://schemas.microsoft.com/office/drawing/2014/main" val="3271715528"/>
                    </a:ext>
                  </a:extLst>
                </a:gridCol>
                <a:gridCol w="1565323">
                  <a:extLst>
                    <a:ext uri="{9D8B030D-6E8A-4147-A177-3AD203B41FA5}">
                      <a16:colId xmlns:a16="http://schemas.microsoft.com/office/drawing/2014/main" val="2797724102"/>
                    </a:ext>
                  </a:extLst>
                </a:gridCol>
                <a:gridCol w="1565323">
                  <a:extLst>
                    <a:ext uri="{9D8B030D-6E8A-4147-A177-3AD203B41FA5}">
                      <a16:colId xmlns:a16="http://schemas.microsoft.com/office/drawing/2014/main" val="2807016145"/>
                    </a:ext>
                  </a:extLst>
                </a:gridCol>
              </a:tblGrid>
              <a:tr h="808675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Named 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6041"/>
                  </a:ext>
                </a:extLst>
              </a:tr>
              <a:tr h="808675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0.65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0.65</a:t>
                      </a:r>
                      <a:endParaRPr lang="de-DE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7575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de-DE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0.59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0.58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01115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4E8DBC0F-F106-44A6-B624-312B05E3D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79696"/>
              </p:ext>
            </p:extLst>
          </p:nvPr>
        </p:nvGraphicFramePr>
        <p:xfrm>
          <a:off x="6638488" y="3531766"/>
          <a:ext cx="4695969" cy="208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23">
                  <a:extLst>
                    <a:ext uri="{9D8B030D-6E8A-4147-A177-3AD203B41FA5}">
                      <a16:colId xmlns:a16="http://schemas.microsoft.com/office/drawing/2014/main" val="3271715528"/>
                    </a:ext>
                  </a:extLst>
                </a:gridCol>
                <a:gridCol w="1565323">
                  <a:extLst>
                    <a:ext uri="{9D8B030D-6E8A-4147-A177-3AD203B41FA5}">
                      <a16:colId xmlns:a16="http://schemas.microsoft.com/office/drawing/2014/main" val="2797724102"/>
                    </a:ext>
                  </a:extLst>
                </a:gridCol>
                <a:gridCol w="1565323">
                  <a:extLst>
                    <a:ext uri="{9D8B030D-6E8A-4147-A177-3AD203B41FA5}">
                      <a16:colId xmlns:a16="http://schemas.microsoft.com/office/drawing/2014/main" val="2807016145"/>
                    </a:ext>
                  </a:extLst>
                </a:gridCol>
              </a:tblGrid>
              <a:tr h="808675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Named 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6041"/>
                  </a:ext>
                </a:extLst>
              </a:tr>
              <a:tr h="808675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7575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de-DE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0.45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0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Word embeddings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71337"/>
            <a:ext cx="10131425" cy="3649133"/>
          </a:xfrm>
        </p:spPr>
        <p:txBody>
          <a:bodyPr>
            <a:normAutofit/>
          </a:bodyPr>
          <a:lstStyle/>
          <a:p>
            <a:r>
              <a:rPr lang="de-DE" sz="3600"/>
              <a:t>Bert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DC9D033-17E1-4951-9548-FD25A32F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57201"/>
              </p:ext>
            </p:extLst>
          </p:nvPr>
        </p:nvGraphicFramePr>
        <p:xfrm>
          <a:off x="857543" y="3531765"/>
          <a:ext cx="4695969" cy="208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23">
                  <a:extLst>
                    <a:ext uri="{9D8B030D-6E8A-4147-A177-3AD203B41FA5}">
                      <a16:colId xmlns:a16="http://schemas.microsoft.com/office/drawing/2014/main" val="3271715528"/>
                    </a:ext>
                  </a:extLst>
                </a:gridCol>
                <a:gridCol w="1565323">
                  <a:extLst>
                    <a:ext uri="{9D8B030D-6E8A-4147-A177-3AD203B41FA5}">
                      <a16:colId xmlns:a16="http://schemas.microsoft.com/office/drawing/2014/main" val="2797724102"/>
                    </a:ext>
                  </a:extLst>
                </a:gridCol>
                <a:gridCol w="1565323">
                  <a:extLst>
                    <a:ext uri="{9D8B030D-6E8A-4147-A177-3AD203B41FA5}">
                      <a16:colId xmlns:a16="http://schemas.microsoft.com/office/drawing/2014/main" val="2807016145"/>
                    </a:ext>
                  </a:extLst>
                </a:gridCol>
              </a:tblGrid>
              <a:tr h="808675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Word Embeddings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6041"/>
                  </a:ext>
                </a:extLst>
              </a:tr>
              <a:tr h="808675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0.65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0.73</a:t>
                      </a:r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7575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de-DE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0.59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0.57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01115"/>
                  </a:ext>
                </a:extLst>
              </a:tr>
            </a:tbl>
          </a:graphicData>
        </a:graphic>
      </p:graphicFrame>
      <p:graphicFrame>
        <p:nvGraphicFramePr>
          <p:cNvPr id="10" name="Tabelle 5">
            <a:extLst>
              <a:ext uri="{FF2B5EF4-FFF2-40B4-BE49-F238E27FC236}">
                <a16:creationId xmlns:a16="http://schemas.microsoft.com/office/drawing/2014/main" id="{36873C06-ACC9-4072-A90C-ABAA663C8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237"/>
              </p:ext>
            </p:extLst>
          </p:nvPr>
        </p:nvGraphicFramePr>
        <p:xfrm>
          <a:off x="6638488" y="3531765"/>
          <a:ext cx="4695969" cy="208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23">
                  <a:extLst>
                    <a:ext uri="{9D8B030D-6E8A-4147-A177-3AD203B41FA5}">
                      <a16:colId xmlns:a16="http://schemas.microsoft.com/office/drawing/2014/main" val="3271715528"/>
                    </a:ext>
                  </a:extLst>
                </a:gridCol>
                <a:gridCol w="1565323">
                  <a:extLst>
                    <a:ext uri="{9D8B030D-6E8A-4147-A177-3AD203B41FA5}">
                      <a16:colId xmlns:a16="http://schemas.microsoft.com/office/drawing/2014/main" val="2797724102"/>
                    </a:ext>
                  </a:extLst>
                </a:gridCol>
                <a:gridCol w="1565323">
                  <a:extLst>
                    <a:ext uri="{9D8B030D-6E8A-4147-A177-3AD203B41FA5}">
                      <a16:colId xmlns:a16="http://schemas.microsoft.com/office/drawing/2014/main" val="2807016145"/>
                    </a:ext>
                  </a:extLst>
                </a:gridCol>
              </a:tblGrid>
              <a:tr h="808675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Word Embeddings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26041"/>
                  </a:ext>
                </a:extLst>
              </a:tr>
              <a:tr h="808675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7575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de-DE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0.47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0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Dictionaries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3072DE6-8DE8-455C-9ED7-BAAE031F4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964489"/>
              </p:ext>
            </p:extLst>
          </p:nvPr>
        </p:nvGraphicFramePr>
        <p:xfrm>
          <a:off x="800625" y="2000930"/>
          <a:ext cx="1053708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806">
                  <a:extLst>
                    <a:ext uri="{9D8B030D-6E8A-4147-A177-3AD203B41FA5}">
                      <a16:colId xmlns:a16="http://schemas.microsoft.com/office/drawing/2014/main" val="1998204283"/>
                    </a:ext>
                  </a:extLst>
                </a:gridCol>
                <a:gridCol w="1492588">
                  <a:extLst>
                    <a:ext uri="{9D8B030D-6E8A-4147-A177-3AD203B41FA5}">
                      <a16:colId xmlns:a16="http://schemas.microsoft.com/office/drawing/2014/main" val="4047963768"/>
                    </a:ext>
                  </a:extLst>
                </a:gridCol>
                <a:gridCol w="1661739">
                  <a:extLst>
                    <a:ext uri="{9D8B030D-6E8A-4147-A177-3AD203B41FA5}">
                      <a16:colId xmlns:a16="http://schemas.microsoft.com/office/drawing/2014/main" val="1955402026"/>
                    </a:ext>
                  </a:extLst>
                </a:gridCol>
                <a:gridCol w="1554096">
                  <a:extLst>
                    <a:ext uri="{9D8B030D-6E8A-4147-A177-3AD203B41FA5}">
                      <a16:colId xmlns:a16="http://schemas.microsoft.com/office/drawing/2014/main" val="344820923"/>
                    </a:ext>
                  </a:extLst>
                </a:gridCol>
                <a:gridCol w="1567552">
                  <a:extLst>
                    <a:ext uri="{9D8B030D-6E8A-4147-A177-3AD203B41FA5}">
                      <a16:colId xmlns:a16="http://schemas.microsoft.com/office/drawing/2014/main" val="3462851249"/>
                    </a:ext>
                  </a:extLst>
                </a:gridCol>
                <a:gridCol w="1580305">
                  <a:extLst>
                    <a:ext uri="{9D8B030D-6E8A-4147-A177-3AD203B41FA5}">
                      <a16:colId xmlns:a16="http://schemas.microsoft.com/office/drawing/2014/main" val="39385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Count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Average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6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Complement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Multinomial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9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Bernoulie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Dictionaries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3072DE6-8DE8-455C-9ED7-BAAE031F4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20661"/>
              </p:ext>
            </p:extLst>
          </p:nvPr>
        </p:nvGraphicFramePr>
        <p:xfrm>
          <a:off x="800625" y="2000930"/>
          <a:ext cx="1053708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806">
                  <a:extLst>
                    <a:ext uri="{9D8B030D-6E8A-4147-A177-3AD203B41FA5}">
                      <a16:colId xmlns:a16="http://schemas.microsoft.com/office/drawing/2014/main" val="1998204283"/>
                    </a:ext>
                  </a:extLst>
                </a:gridCol>
                <a:gridCol w="1492588">
                  <a:extLst>
                    <a:ext uri="{9D8B030D-6E8A-4147-A177-3AD203B41FA5}">
                      <a16:colId xmlns:a16="http://schemas.microsoft.com/office/drawing/2014/main" val="4047963768"/>
                    </a:ext>
                  </a:extLst>
                </a:gridCol>
                <a:gridCol w="1661739">
                  <a:extLst>
                    <a:ext uri="{9D8B030D-6E8A-4147-A177-3AD203B41FA5}">
                      <a16:colId xmlns:a16="http://schemas.microsoft.com/office/drawing/2014/main" val="1955402026"/>
                    </a:ext>
                  </a:extLst>
                </a:gridCol>
                <a:gridCol w="1554096">
                  <a:extLst>
                    <a:ext uri="{9D8B030D-6E8A-4147-A177-3AD203B41FA5}">
                      <a16:colId xmlns:a16="http://schemas.microsoft.com/office/drawing/2014/main" val="344820923"/>
                    </a:ext>
                  </a:extLst>
                </a:gridCol>
                <a:gridCol w="1567552">
                  <a:extLst>
                    <a:ext uri="{9D8B030D-6E8A-4147-A177-3AD203B41FA5}">
                      <a16:colId xmlns:a16="http://schemas.microsoft.com/office/drawing/2014/main" val="3462851249"/>
                    </a:ext>
                  </a:extLst>
                </a:gridCol>
                <a:gridCol w="1580305">
                  <a:extLst>
                    <a:ext uri="{9D8B030D-6E8A-4147-A177-3AD203B41FA5}">
                      <a16:colId xmlns:a16="http://schemas.microsoft.com/office/drawing/2014/main" val="39385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Count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Average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6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0.65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0.59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Complement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Multinomial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9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Bernoulie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1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Dictionaries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3072DE6-8DE8-455C-9ED7-BAAE031F43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0625" y="2000930"/>
          <a:ext cx="1053708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806">
                  <a:extLst>
                    <a:ext uri="{9D8B030D-6E8A-4147-A177-3AD203B41FA5}">
                      <a16:colId xmlns:a16="http://schemas.microsoft.com/office/drawing/2014/main" val="1998204283"/>
                    </a:ext>
                  </a:extLst>
                </a:gridCol>
                <a:gridCol w="1492588">
                  <a:extLst>
                    <a:ext uri="{9D8B030D-6E8A-4147-A177-3AD203B41FA5}">
                      <a16:colId xmlns:a16="http://schemas.microsoft.com/office/drawing/2014/main" val="4047963768"/>
                    </a:ext>
                  </a:extLst>
                </a:gridCol>
                <a:gridCol w="1661739">
                  <a:extLst>
                    <a:ext uri="{9D8B030D-6E8A-4147-A177-3AD203B41FA5}">
                      <a16:colId xmlns:a16="http://schemas.microsoft.com/office/drawing/2014/main" val="1955402026"/>
                    </a:ext>
                  </a:extLst>
                </a:gridCol>
                <a:gridCol w="1554096">
                  <a:extLst>
                    <a:ext uri="{9D8B030D-6E8A-4147-A177-3AD203B41FA5}">
                      <a16:colId xmlns:a16="http://schemas.microsoft.com/office/drawing/2014/main" val="344820923"/>
                    </a:ext>
                  </a:extLst>
                </a:gridCol>
                <a:gridCol w="1567552">
                  <a:extLst>
                    <a:ext uri="{9D8B030D-6E8A-4147-A177-3AD203B41FA5}">
                      <a16:colId xmlns:a16="http://schemas.microsoft.com/office/drawing/2014/main" val="3462851249"/>
                    </a:ext>
                  </a:extLst>
                </a:gridCol>
                <a:gridCol w="1580305">
                  <a:extLst>
                    <a:ext uri="{9D8B030D-6E8A-4147-A177-3AD203B41FA5}">
                      <a16:colId xmlns:a16="http://schemas.microsoft.com/office/drawing/2014/main" val="39385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Count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Average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6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0.65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0.59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Complement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FF000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Multinomial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9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Bernoulie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we did – Dictionaries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3072DE6-8DE8-455C-9ED7-BAAE031F4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375532"/>
              </p:ext>
            </p:extLst>
          </p:nvPr>
        </p:nvGraphicFramePr>
        <p:xfrm>
          <a:off x="800625" y="2000930"/>
          <a:ext cx="1053708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806">
                  <a:extLst>
                    <a:ext uri="{9D8B030D-6E8A-4147-A177-3AD203B41FA5}">
                      <a16:colId xmlns:a16="http://schemas.microsoft.com/office/drawing/2014/main" val="1998204283"/>
                    </a:ext>
                  </a:extLst>
                </a:gridCol>
                <a:gridCol w="1492588">
                  <a:extLst>
                    <a:ext uri="{9D8B030D-6E8A-4147-A177-3AD203B41FA5}">
                      <a16:colId xmlns:a16="http://schemas.microsoft.com/office/drawing/2014/main" val="4047963768"/>
                    </a:ext>
                  </a:extLst>
                </a:gridCol>
                <a:gridCol w="1661739">
                  <a:extLst>
                    <a:ext uri="{9D8B030D-6E8A-4147-A177-3AD203B41FA5}">
                      <a16:colId xmlns:a16="http://schemas.microsoft.com/office/drawing/2014/main" val="1955402026"/>
                    </a:ext>
                  </a:extLst>
                </a:gridCol>
                <a:gridCol w="1554096">
                  <a:extLst>
                    <a:ext uri="{9D8B030D-6E8A-4147-A177-3AD203B41FA5}">
                      <a16:colId xmlns:a16="http://schemas.microsoft.com/office/drawing/2014/main" val="344820923"/>
                    </a:ext>
                  </a:extLst>
                </a:gridCol>
                <a:gridCol w="1567552">
                  <a:extLst>
                    <a:ext uri="{9D8B030D-6E8A-4147-A177-3AD203B41FA5}">
                      <a16:colId xmlns:a16="http://schemas.microsoft.com/office/drawing/2014/main" val="3462851249"/>
                    </a:ext>
                  </a:extLst>
                </a:gridCol>
                <a:gridCol w="1580305">
                  <a:extLst>
                    <a:ext uri="{9D8B030D-6E8A-4147-A177-3AD203B41FA5}">
                      <a16:colId xmlns:a16="http://schemas.microsoft.com/office/drawing/2014/main" val="39385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Last week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Count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/>
                        <a:t>Average value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Short Dictionary</a:t>
                      </a:r>
                    </a:p>
                    <a:p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solidFill>
                            <a:schemeClr val="tx1"/>
                          </a:solidFill>
                        </a:rPr>
                        <a:t>Combined Dictionary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6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0.50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Complement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5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Multinomial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9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Bernoulie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2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{7DB2E42A-6F8C-4C3F-82EA-EA4407C04AAD}tf03457452</Template>
  <TotalTime>0</TotalTime>
  <Words>624</Words>
  <Application>Microsoft Office PowerPoint</Application>
  <PresentationFormat>Breitbild</PresentationFormat>
  <Paragraphs>326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Himmel</vt:lpstr>
      <vt:lpstr>Sentiment  and Opinion</vt:lpstr>
      <vt:lpstr>Task week 3</vt:lpstr>
      <vt:lpstr>What we did</vt:lpstr>
      <vt:lpstr>What we did – Named entities</vt:lpstr>
      <vt:lpstr>What we did – Word embeddings</vt:lpstr>
      <vt:lpstr>What we did – Dictionaries</vt:lpstr>
      <vt:lpstr>What we did – Dictionaries</vt:lpstr>
      <vt:lpstr>What we did – Dictionaries</vt:lpstr>
      <vt:lpstr>What we did – Dictionaries</vt:lpstr>
      <vt:lpstr>What we did – Dictionaries</vt:lpstr>
      <vt:lpstr>What we did – Dictionaries</vt:lpstr>
      <vt:lpstr>What we did – Accuracy Results</vt:lpstr>
      <vt:lpstr>What we did – Accuracy Results</vt:lpstr>
      <vt:lpstr>What we did – Accuracy Results</vt:lpstr>
      <vt:lpstr>What we did – Accuracy Results</vt:lpstr>
      <vt:lpstr>What we did – trainingdata</vt:lpstr>
      <vt:lpstr>What we did – trainingdata</vt:lpstr>
      <vt:lpstr>What we did – trainingdata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and Opinion</dc:title>
  <dc:creator>Marleen Matjeka</dc:creator>
  <cp:lastModifiedBy>Marleen Matjeka</cp:lastModifiedBy>
  <cp:revision>58</cp:revision>
  <dcterms:created xsi:type="dcterms:W3CDTF">2021-04-28T14:52:52Z</dcterms:created>
  <dcterms:modified xsi:type="dcterms:W3CDTF">2021-05-14T07:18:43Z</dcterms:modified>
</cp:coreProperties>
</file>