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2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0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1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1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AC84-CAE2-4414-BA38-4A0315D47B68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6E9E-7F4F-42AB-80A8-39A8A80B8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1"/>
          <p:cNvSpPr>
            <a:spLocks noGrp="1" noChangeArrowheads="1"/>
          </p:cNvSpPr>
          <p:nvPr>
            <p:ph type="ctrTitle"/>
          </p:nvPr>
        </p:nvSpPr>
        <p:spPr bwMode="auto">
          <a:xfrm>
            <a:off x="2771775" y="548680"/>
            <a:ext cx="3960440" cy="24622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altLang="zh-CN" sz="1000" b="1" smtClean="0">
                <a:latin typeface="微软雅黑" pitchFamily="34" charset="-122"/>
                <a:ea typeface="微软雅黑" pitchFamily="34" charset="-122"/>
              </a:rPr>
              <a:t>Financial asset trading platform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404938" y="3663951"/>
            <a:ext cx="792162" cy="4587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934130" y="3162300"/>
            <a:ext cx="5266769" cy="3571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rgbClr val="755E00"/>
              </a:gs>
            </a:gsLst>
            <a:lin ang="5400000" scaled="1"/>
          </a:gradFill>
          <a:ln w="9525">
            <a:solidFill>
              <a:srgbClr val="FF6600"/>
            </a:solidFill>
            <a:bevel/>
            <a:headEnd/>
            <a:tailEnd/>
          </a:ln>
        </p:spPr>
        <p:txBody>
          <a:bodyPr wrap="none"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trading instructions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620963" y="2021506"/>
            <a:ext cx="798909" cy="574824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6"/>
          <p:cNvSpPr>
            <a:spLocks noChangeArrowheads="1"/>
          </p:cNvSpPr>
          <p:nvPr/>
        </p:nvSpPr>
        <p:spPr bwMode="auto">
          <a:xfrm>
            <a:off x="3924300" y="2582862"/>
            <a:ext cx="1767680" cy="5762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55E00"/>
              </a:gs>
              <a:gs pos="50000">
                <a:srgbClr val="FFCC00"/>
              </a:gs>
              <a:gs pos="100000">
                <a:srgbClr val="755E00"/>
              </a:gs>
            </a:gsLst>
            <a:lin ang="5400000" scaled="1"/>
          </a:gradFill>
          <a:ln w="25400" cap="flat" cmpd="sng">
            <a:solidFill>
              <a:srgbClr val="FF6600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lIns="90170" tIns="46990" rIns="90170" bIns="46990"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asset trading system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箭头 722"/>
          <p:cNvSpPr>
            <a:spLocks noChangeShapeType="1"/>
          </p:cNvSpPr>
          <p:nvPr/>
        </p:nvSpPr>
        <p:spPr bwMode="auto">
          <a:xfrm flipV="1">
            <a:off x="1008064" y="3071812"/>
            <a:ext cx="291227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箭头 723"/>
          <p:cNvSpPr>
            <a:spLocks noChangeShapeType="1"/>
          </p:cNvSpPr>
          <p:nvPr/>
        </p:nvSpPr>
        <p:spPr bwMode="auto">
          <a:xfrm>
            <a:off x="1934131" y="2450668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512578" y="2037314"/>
            <a:ext cx="827230" cy="402674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inancing analysis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箭头 723"/>
          <p:cNvSpPr>
            <a:spLocks noChangeShapeType="1"/>
          </p:cNvSpPr>
          <p:nvPr/>
        </p:nvSpPr>
        <p:spPr bwMode="auto">
          <a:xfrm flipH="1">
            <a:off x="3028949" y="26384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653506" y="2035453"/>
            <a:ext cx="91038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set up financing channels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975733" y="3201515"/>
            <a:ext cx="1141322" cy="402674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fund raising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290887" y="2683092"/>
            <a:ext cx="856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ublic listing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双箭头 739"/>
          <p:cNvSpPr>
            <a:spLocks noChangeShapeType="1"/>
          </p:cNvSpPr>
          <p:nvPr/>
        </p:nvSpPr>
        <p:spPr bwMode="auto">
          <a:xfrm>
            <a:off x="1008063" y="38798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箭头 723"/>
          <p:cNvSpPr>
            <a:spLocks noChangeShapeType="1"/>
          </p:cNvSpPr>
          <p:nvPr/>
        </p:nvSpPr>
        <p:spPr bwMode="auto">
          <a:xfrm flipH="1" flipV="1">
            <a:off x="1819934" y="3071812"/>
            <a:ext cx="7937" cy="58210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417023" y="3739479"/>
            <a:ext cx="853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rokerage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services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箭头 722"/>
          <p:cNvSpPr>
            <a:spLocks noChangeShapeType="1"/>
          </p:cNvSpPr>
          <p:nvPr/>
        </p:nvSpPr>
        <p:spPr bwMode="auto">
          <a:xfrm flipH="1">
            <a:off x="5688012" y="3087687"/>
            <a:ext cx="2304033" cy="1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992046" y="2259013"/>
            <a:ext cx="1044450" cy="3095719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Individual or</a:t>
            </a:r>
          </a:p>
          <a:p>
            <a:pPr>
              <a:buFont typeface="Arial" charset="0"/>
              <a:buNone/>
            </a:pP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Institutional</a:t>
            </a:r>
          </a:p>
          <a:p>
            <a:pPr>
              <a:buFont typeface="Arial" charset="0"/>
              <a:buNone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investor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462080" y="2146386"/>
            <a:ext cx="902965" cy="402674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nvestment analysis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056438" y="2887662"/>
            <a:ext cx="8636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egister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demand for investment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029971" y="3187747"/>
            <a:ext cx="900261" cy="402674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investment tools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箭头 723"/>
          <p:cNvSpPr>
            <a:spLocks noChangeShapeType="1"/>
          </p:cNvSpPr>
          <p:nvPr/>
        </p:nvSpPr>
        <p:spPr bwMode="auto">
          <a:xfrm flipH="1">
            <a:off x="6919912" y="2549060"/>
            <a:ext cx="0" cy="646578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AutoShape 35"/>
          <p:cNvSpPr>
            <a:spLocks noChangeArrowheads="1"/>
          </p:cNvSpPr>
          <p:nvPr/>
        </p:nvSpPr>
        <p:spPr bwMode="auto">
          <a:xfrm flipH="1">
            <a:off x="4824413" y="3519489"/>
            <a:ext cx="53975" cy="1655762"/>
          </a:xfrm>
          <a:prstGeom prst="downArrow">
            <a:avLst>
              <a:gd name="adj1" fmla="val 50000"/>
              <a:gd name="adj2" fmla="val 3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AutoShape 36"/>
          <p:cNvSpPr>
            <a:spLocks noChangeArrowheads="1"/>
          </p:cNvSpPr>
          <p:nvPr/>
        </p:nvSpPr>
        <p:spPr bwMode="auto">
          <a:xfrm rot="10800000" flipH="1" flipV="1">
            <a:off x="976313" y="4705350"/>
            <a:ext cx="6762750" cy="168275"/>
          </a:xfrm>
          <a:prstGeom prst="leftArrow">
            <a:avLst>
              <a:gd name="adj1" fmla="val 50000"/>
              <a:gd name="adj2" fmla="val 10047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37"/>
          <p:cNvSpPr>
            <a:spLocks noChangeArrowheads="1"/>
          </p:cNvSpPr>
          <p:nvPr/>
        </p:nvSpPr>
        <p:spPr bwMode="auto">
          <a:xfrm flipH="1" flipV="1">
            <a:off x="1079500" y="5111750"/>
            <a:ext cx="6840538" cy="166688"/>
          </a:xfrm>
          <a:prstGeom prst="leftArrow">
            <a:avLst>
              <a:gd name="adj1" fmla="val 50000"/>
              <a:gd name="adj2" fmla="val 1025949"/>
            </a:avLst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5400675" y="4491038"/>
            <a:ext cx="992188" cy="24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lending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3563888" y="4829897"/>
            <a:ext cx="1927275" cy="248786"/>
          </a:xfrm>
          <a:prstGeom prst="rect">
            <a:avLst/>
          </a:prstGeom>
          <a:noFill/>
          <a:ln w="9525">
            <a:solidFill>
              <a:srgbClr val="FF99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000" dirty="0"/>
              <a:t>Bank or </a:t>
            </a:r>
            <a:r>
              <a:rPr lang="en-US" altLang="zh-CN" sz="1000" dirty="0" smtClean="0"/>
              <a:t>3rd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party institution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1632899" y="4922838"/>
            <a:ext cx="1230952" cy="24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1000" dirty="0"/>
              <a:t>f</a:t>
            </a:r>
            <a:r>
              <a:rPr lang="en-US" altLang="zh-CN" sz="1000" dirty="0" smtClean="0"/>
              <a:t>und restream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Oval 42"/>
          <p:cNvSpPr>
            <a:spLocks noChangeArrowheads="1"/>
          </p:cNvSpPr>
          <p:nvPr/>
        </p:nvSpPr>
        <p:spPr bwMode="auto">
          <a:xfrm>
            <a:off x="2016126" y="2639581"/>
            <a:ext cx="252412" cy="25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0" name="Oval 43"/>
          <p:cNvSpPr>
            <a:spLocks noChangeArrowheads="1"/>
          </p:cNvSpPr>
          <p:nvPr/>
        </p:nvSpPr>
        <p:spPr bwMode="auto">
          <a:xfrm>
            <a:off x="2434432" y="3606223"/>
            <a:ext cx="252412" cy="25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41" name="Oval 44"/>
          <p:cNvSpPr>
            <a:spLocks noChangeArrowheads="1"/>
          </p:cNvSpPr>
          <p:nvPr/>
        </p:nvSpPr>
        <p:spPr bwMode="auto">
          <a:xfrm>
            <a:off x="2990849" y="2618582"/>
            <a:ext cx="252413" cy="252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4033838" y="3425825"/>
            <a:ext cx="252412" cy="252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6480100" y="3000375"/>
            <a:ext cx="252413" cy="25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7669213" y="2787650"/>
            <a:ext cx="250825" cy="252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6930232" y="2617788"/>
            <a:ext cx="252412" cy="25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6" name="Oval 49"/>
          <p:cNvSpPr>
            <a:spLocks noChangeArrowheads="1"/>
          </p:cNvSpPr>
          <p:nvPr/>
        </p:nvSpPr>
        <p:spPr bwMode="auto">
          <a:xfrm>
            <a:off x="6029971" y="4496090"/>
            <a:ext cx="252412" cy="25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47" name="Oval 50"/>
          <p:cNvSpPr>
            <a:spLocks noChangeArrowheads="1"/>
          </p:cNvSpPr>
          <p:nvPr/>
        </p:nvSpPr>
        <p:spPr bwMode="auto">
          <a:xfrm>
            <a:off x="4611688" y="4122738"/>
            <a:ext cx="252412" cy="252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48" name="Oval 51"/>
          <p:cNvSpPr>
            <a:spLocks noChangeArrowheads="1"/>
          </p:cNvSpPr>
          <p:nvPr/>
        </p:nvSpPr>
        <p:spPr bwMode="auto">
          <a:xfrm>
            <a:off x="2620963" y="4903788"/>
            <a:ext cx="250825" cy="25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9</a:t>
            </a: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3924300" y="4130675"/>
            <a:ext cx="6687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clearing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1003301" y="2667722"/>
            <a:ext cx="9044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register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emand for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or fund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raising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1507486" y="2747963"/>
            <a:ext cx="250825" cy="252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67776" y="2368972"/>
            <a:ext cx="935525" cy="2987997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Small </a:t>
            </a:r>
          </a:p>
          <a:p>
            <a:pPr>
              <a:buFont typeface="Arial" charset="0"/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enterprises</a:t>
            </a:r>
          </a:p>
          <a:p>
            <a:pPr>
              <a:buFont typeface="Arial" charset="0"/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5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63</Words>
  <Application>Microsoft Office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Financial asset trading platform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frank</cp:lastModifiedBy>
  <cp:revision>13</cp:revision>
  <dcterms:created xsi:type="dcterms:W3CDTF">2015-09-10T15:24:28Z</dcterms:created>
  <dcterms:modified xsi:type="dcterms:W3CDTF">2015-09-10T17:16:16Z</dcterms:modified>
</cp:coreProperties>
</file>