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sldIdLst>
    <p:sldId id="260" r:id="rId2"/>
    <p:sldId id="268" r:id="rId3"/>
    <p:sldId id="261" r:id="rId4"/>
    <p:sldId id="274" r:id="rId5"/>
    <p:sldId id="270" r:id="rId6"/>
    <p:sldId id="262" r:id="rId7"/>
    <p:sldId id="273" r:id="rId8"/>
    <p:sldId id="275" r:id="rId9"/>
    <p:sldId id="276" r:id="rId10"/>
    <p:sldId id="284" r:id="rId11"/>
    <p:sldId id="285" r:id="rId12"/>
    <p:sldId id="288" r:id="rId13"/>
    <p:sldId id="287" r:id="rId14"/>
    <p:sldId id="289" r:id="rId15"/>
    <p:sldId id="290" r:id="rId16"/>
    <p:sldId id="291" r:id="rId17"/>
    <p:sldId id="263" r:id="rId18"/>
    <p:sldId id="292" r:id="rId19"/>
    <p:sldId id="293" r:id="rId20"/>
    <p:sldId id="299" r:id="rId21"/>
    <p:sldId id="300" r:id="rId22"/>
    <p:sldId id="301" r:id="rId23"/>
    <p:sldId id="298" r:id="rId24"/>
    <p:sldId id="307" r:id="rId25"/>
    <p:sldId id="306" r:id="rId26"/>
    <p:sldId id="305" r:id="rId27"/>
    <p:sldId id="304" r:id="rId28"/>
    <p:sldId id="264" r:id="rId29"/>
    <p:sldId id="280" r:id="rId30"/>
    <p:sldId id="316" r:id="rId31"/>
    <p:sldId id="319" r:id="rId32"/>
    <p:sldId id="318" r:id="rId33"/>
    <p:sldId id="320" r:id="rId34"/>
    <p:sldId id="321" r:id="rId35"/>
    <p:sldId id="322" r:id="rId36"/>
    <p:sldId id="323" r:id="rId37"/>
    <p:sldId id="324" r:id="rId38"/>
    <p:sldId id="325" r:id="rId39"/>
    <p:sldId id="326" r:id="rId40"/>
    <p:sldId id="327" r:id="rId41"/>
    <p:sldId id="265" r:id="rId42"/>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orient="horz" pos="4156" userDrawn="1">
          <p15:clr>
            <a:srgbClr val="A4A3A4"/>
          </p15:clr>
        </p15:guide>
        <p15:guide id="4" orient="horz" pos="187" userDrawn="1">
          <p15:clr>
            <a:srgbClr val="A4A3A4"/>
          </p15:clr>
        </p15:guide>
        <p15:guide id="5" pos="7491" userDrawn="1">
          <p15:clr>
            <a:srgbClr val="A4A3A4"/>
          </p15:clr>
        </p15:guide>
        <p15:guide id="6" pos="16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云轩" initials="刘云轩" lastIdx="1" clrIdx="0">
    <p:extLst>
      <p:ext uri="{19B8F6BF-5375-455C-9EA6-DF929625EA0E}">
        <p15:presenceInfo xmlns:p15="http://schemas.microsoft.com/office/powerpoint/2012/main" userId="刘云轩"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C737A"/>
    <a:srgbClr val="ED7D31"/>
    <a:srgbClr val="5B9BD5"/>
    <a:srgbClr val="A5A5A5"/>
    <a:srgbClr val="E6E6E6"/>
    <a:srgbClr val="124C50"/>
    <a:srgbClr val="DB7051"/>
    <a:srgbClr val="F4925C"/>
    <a:srgbClr val="E0E1E1"/>
    <a:srgbClr val="FDAA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94693"/>
  </p:normalViewPr>
  <p:slideViewPr>
    <p:cSldViewPr snapToGrid="0" snapToObjects="1">
      <p:cViewPr varScale="1">
        <p:scale>
          <a:sx n="81" d="100"/>
          <a:sy n="81" d="100"/>
        </p:scale>
        <p:origin x="835" y="67"/>
      </p:cViewPr>
      <p:guideLst>
        <p:guide pos="3840"/>
        <p:guide orient="horz" pos="2160"/>
        <p:guide orient="horz" pos="4156"/>
        <p:guide orient="horz" pos="187"/>
        <p:guide pos="7491"/>
        <p:guide pos="166"/>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分工</a:t>
            </a:r>
          </a:p>
        </c:rich>
      </c:tx>
      <c:layout>
        <c:manualLayout>
          <c:xMode val="edge"/>
          <c:yMode val="edge"/>
          <c:x val="0.45895381262008744"/>
          <c:y val="3.588334240619943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销售额</c:v>
                </c:pt>
              </c:strCache>
            </c:strRef>
          </c:tx>
          <c:explosion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B51-468D-A9F0-BEF3C8C17B27}"/>
              </c:ext>
            </c:extLst>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strRef>
              <c:f>Sheet1!$A$2:$A$6</c:f>
              <c:strCache>
                <c:ptCount val="3"/>
                <c:pt idx="0">
                  <c:v>A</c:v>
                </c:pt>
                <c:pt idx="1">
                  <c:v>B</c:v>
                </c:pt>
                <c:pt idx="2">
                  <c:v>C</c:v>
                </c:pt>
              </c:strCache>
            </c:strRef>
          </c:cat>
          <c:val>
            <c:numRef>
              <c:f>Sheet1!$B$2:$B$6</c:f>
              <c:numCache>
                <c:formatCode>General</c:formatCode>
                <c:ptCount val="5"/>
                <c:pt idx="0">
                  <c:v>60</c:v>
                </c:pt>
                <c:pt idx="1">
                  <c:v>60</c:v>
                </c:pt>
                <c:pt idx="2">
                  <c:v>60</c:v>
                </c:pt>
              </c:numCache>
            </c:numRef>
          </c:val>
          <c:extLst>
            <c:ext xmlns:c16="http://schemas.microsoft.com/office/drawing/2014/chart" uri="{C3380CC4-5D6E-409C-BE32-E72D297353CC}">
              <c16:uniqueId val="{00000000-3B51-468D-A9F0-BEF3C8C17B2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028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045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2" name="图片 1"/>
          <p:cNvPicPr>
            <a:picLocks noChangeAspect="1"/>
          </p:cNvPicPr>
          <p:nvPr userDrawn="1"/>
        </p:nvPicPr>
        <p:blipFill>
          <a:blip r:embed="rId2"/>
          <a:stretch>
            <a:fillRect/>
          </a:stretch>
        </p:blipFill>
        <p:spPr>
          <a:xfrm>
            <a:off x="1752600" y="1993900"/>
            <a:ext cx="3302000" cy="3302000"/>
          </a:xfrm>
          <a:prstGeom prst="rect">
            <a:avLst/>
          </a:prstGeom>
        </p:spPr>
      </p:pic>
      <p:sp>
        <p:nvSpPr>
          <p:cNvPr id="6" name="椭圆 5"/>
          <p:cNvSpPr/>
          <p:nvPr userDrawn="1"/>
        </p:nvSpPr>
        <p:spPr>
          <a:xfrm rot="10800000">
            <a:off x="6654800" y="1777596"/>
            <a:ext cx="3657600" cy="3657600"/>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9170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a:solidFill>
                  <a:srgbClr val="FFFFFF"/>
                </a:solidFill>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行距</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声明</a:t>
            </a:r>
            <a:endParaRPr lang="en-US" altLang="zh-CN" sz="1400" dirty="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a:ea typeface="微软雅黑"/>
                <a:cs typeface="Segoe UI Light"/>
              </a:rPr>
              <a:t>英文 </a:t>
            </a:r>
            <a:r>
              <a:rPr lang="en-US" altLang="zh-CN" sz="1400" dirty="0">
                <a:solidFill>
                  <a:srgbClr val="FFFFFF"/>
                </a:solidFill>
                <a:latin typeface="Segoe UI Light"/>
                <a:cs typeface="Segoe UI Light"/>
              </a:rPr>
              <a:t>Century Gothic</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中文 微软雅黑</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正文 </a:t>
            </a:r>
            <a:r>
              <a:rPr lang="en-US" altLang="zh-CN" sz="1400" dirty="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en-US" altLang="zh-CN" sz="1400" dirty="0" err="1">
                <a:solidFill>
                  <a:srgbClr val="FFFFFF"/>
                </a:solidFill>
                <a:latin typeface="Segoe UI Light"/>
                <a:ea typeface="微软雅黑"/>
                <a:cs typeface="Segoe UI Light"/>
              </a:rPr>
              <a:t>cn.bing.com</a:t>
            </a: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3392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a:solidFill>
                  <a:srgbClr val="000000"/>
                </a:solidFill>
                <a:latin typeface="Century Gothic"/>
                <a:ea typeface="微软雅黑" charset="0"/>
              </a:rPr>
              <a:t>点击</a:t>
            </a:r>
            <a:r>
              <a:rPr kumimoji="1" lang="en-US" altLang="zh-CN" sz="1333" dirty="0">
                <a:solidFill>
                  <a:srgbClr val="000000"/>
                </a:solidFill>
                <a:latin typeface="Segoe UI Light" charset="0"/>
                <a:ea typeface="Segoe UI Light" charset="0"/>
                <a:cs typeface="Segoe UI Light" charset="0"/>
              </a:rPr>
              <a:t>Logo</a:t>
            </a:r>
            <a:r>
              <a:rPr kumimoji="1" lang="zh-CN" altLang="en-US" sz="1333" dirty="0">
                <a:solidFill>
                  <a:srgbClr val="000000"/>
                </a:solidFill>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8439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62" r:id="rId3"/>
    <p:sldLayoutId id="2147483664" r:id="rId4"/>
    <p:sldLayoutId id="2147483663" r:id="rId5"/>
    <p:sldLayoutId id="2147483665"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199949" y="-1467051"/>
            <a:ext cx="9792102" cy="9792100"/>
            <a:chOff x="1459831" y="-1207169"/>
            <a:chExt cx="9272338" cy="9272336"/>
          </a:xfrm>
        </p:grpSpPr>
        <p:sp>
          <p:nvSpPr>
            <p:cNvPr id="5" name="椭圆 4"/>
            <p:cNvSpPr/>
            <p:nvPr/>
          </p:nvSpPr>
          <p:spPr>
            <a:xfrm>
              <a:off x="3127810" y="460810"/>
              <a:ext cx="5936380" cy="5936380"/>
            </a:xfrm>
            <a:prstGeom prst="ellipse">
              <a:avLst/>
            </a:prstGeom>
            <a:noFill/>
            <a:ln w="28575">
              <a:gradFill>
                <a:gsLst>
                  <a:gs pos="100000">
                    <a:schemeClr val="accent1">
                      <a:lumMod val="5000"/>
                      <a:lumOff val="95000"/>
                    </a:schemeClr>
                  </a:gs>
                  <a:gs pos="19000">
                    <a:schemeClr val="bg1">
                      <a:lumMod val="85000"/>
                    </a:schemeClr>
                  </a:gs>
                </a:gsLst>
                <a:lin ang="5400000" scaled="1"/>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flipH="1">
              <a:off x="2865182" y="3208083"/>
              <a:ext cx="441834" cy="441834"/>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flipH="1">
              <a:off x="7380032" y="601433"/>
              <a:ext cx="441834" cy="441834"/>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H="1">
              <a:off x="7380032" y="5814733"/>
              <a:ext cx="441834" cy="441834"/>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758114" y="1929051"/>
              <a:ext cx="4546462" cy="961752"/>
            </a:xfrm>
            <a:prstGeom prst="rect">
              <a:avLst/>
            </a:prstGeom>
            <a:noFill/>
          </p:spPr>
          <p:txBody>
            <a:bodyPr wrap="none" rtlCol="0">
              <a:spAutoFit/>
            </a:bodyPr>
            <a:lstStyle/>
            <a:p>
              <a:pPr algn="ctr"/>
              <a:r>
                <a:rPr lang="zh-CN" altLang="en-US" sz="6000" dirty="0">
                  <a:solidFill>
                    <a:srgbClr val="00B0F0"/>
                  </a:solidFill>
                  <a:effectLst>
                    <a:outerShdw blurRad="38100" dist="38100" dir="2700000" algn="tl">
                      <a:srgbClr val="000000">
                        <a:alpha val="43137"/>
                      </a:srgbClr>
                    </a:outerShdw>
                  </a:effectLst>
                </a:rPr>
                <a:t>虚拟路由实验</a:t>
              </a:r>
            </a:p>
          </p:txBody>
        </p:sp>
        <p:cxnSp>
          <p:nvCxnSpPr>
            <p:cNvPr id="16" name="直接连接符 15"/>
            <p:cNvCxnSpPr/>
            <p:nvPr/>
          </p:nvCxnSpPr>
          <p:spPr>
            <a:xfrm>
              <a:off x="4340993" y="3639521"/>
              <a:ext cx="348087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1459831" y="-1207169"/>
              <a:ext cx="9272338" cy="9272336"/>
            </a:xfrm>
            <a:prstGeom prst="ellipse">
              <a:avLst/>
            </a:prstGeom>
            <a:noFill/>
            <a:ln w="28575">
              <a:gradFill>
                <a:gsLst>
                  <a:gs pos="100000">
                    <a:schemeClr val="accent1">
                      <a:lumMod val="5000"/>
                      <a:lumOff val="95000"/>
                    </a:schemeClr>
                  </a:gs>
                  <a:gs pos="19000">
                    <a:schemeClr val="bg1">
                      <a:lumMod val="85000"/>
                    </a:schemeClr>
                  </a:gs>
                </a:gsLst>
                <a:lin ang="5400000" scaled="1"/>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0" name="矩形 19"/>
          <p:cNvSpPr/>
          <p:nvPr/>
        </p:nvSpPr>
        <p:spPr>
          <a:xfrm>
            <a:off x="4118129" y="4347395"/>
            <a:ext cx="3955742" cy="369332"/>
          </a:xfrm>
          <a:prstGeom prst="rect">
            <a:avLst/>
          </a:prstGeom>
        </p:spPr>
        <p:txBody>
          <a:bodyPr wrap="square" anchor="ctr" anchorCtr="1">
            <a:spAutoFit/>
          </a:bodyPr>
          <a:lstStyle/>
          <a:p>
            <a:pPr algn="ctr"/>
            <a:r>
              <a:rPr kumimoji="1" lang="zh-CN" altLang="en-US" dirty="0">
                <a:solidFill>
                  <a:schemeClr val="accent2">
                    <a:lumMod val="20000"/>
                    <a:lumOff val="80000"/>
                  </a:schemeClr>
                </a:solidFill>
                <a:latin typeface="+mj-lt"/>
              </a:rPr>
              <a:t>小组成员：谭梓豪、谢佳鑫、薛更盛</a:t>
            </a:r>
            <a:endParaRPr lang="zh-CN" altLang="en-US" dirty="0">
              <a:solidFill>
                <a:schemeClr val="accent2">
                  <a:lumMod val="20000"/>
                  <a:lumOff val="80000"/>
                </a:schemeClr>
              </a:solidFill>
              <a:latin typeface="+mj-lt"/>
            </a:endParaRPr>
          </a:p>
        </p:txBody>
      </p:sp>
    </p:spTree>
    <p:extLst>
      <p:ext uri="{BB962C8B-B14F-4D97-AF65-F5344CB8AC3E}">
        <p14:creationId xmlns:p14="http://schemas.microsoft.com/office/powerpoint/2010/main" val="3215784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13235" y="260350"/>
            <a:ext cx="921600" cy="921600"/>
            <a:chOff x="4056364" y="1384713"/>
            <a:chExt cx="4088570" cy="4088570"/>
          </a:xfrm>
        </p:grpSpPr>
        <p:sp>
          <p:nvSpPr>
            <p:cNvPr id="13" name="椭圆 12"/>
            <p:cNvSpPr/>
            <p:nvPr/>
          </p:nvSpPr>
          <p:spPr>
            <a:xfrm>
              <a:off x="4500033" y="1833033"/>
              <a:ext cx="3191933" cy="3191933"/>
            </a:xfrm>
            <a:prstGeom prst="ellipse">
              <a:avLst/>
            </a:prstGeom>
            <a:solidFill>
              <a:srgbClr val="124C5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椭圆 1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心圆 1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3686971"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2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实验设计</a:t>
            </a:r>
          </a:p>
        </p:txBody>
      </p:sp>
      <p:sp>
        <p:nvSpPr>
          <p:cNvPr id="29" name="矩形 39">
            <a:extLst>
              <a:ext uri="{FF2B5EF4-FFF2-40B4-BE49-F238E27FC236}">
                <a16:creationId xmlns:a16="http://schemas.microsoft.com/office/drawing/2014/main" id="{596AC3BC-592D-4099-AE84-4DD5D36B5083}"/>
              </a:ext>
            </a:extLst>
          </p:cNvPr>
          <p:cNvSpPr/>
          <p:nvPr/>
        </p:nvSpPr>
        <p:spPr>
          <a:xfrm>
            <a:off x="578246" y="1543024"/>
            <a:ext cx="2600362" cy="584759"/>
          </a:xfrm>
          <a:prstGeom prst="rect">
            <a:avLst/>
          </a:prstGeom>
          <a:solidFill>
            <a:srgbClr val="F4925C"/>
          </a:solidFill>
          <a:effectLst>
            <a:innerShdw blurRad="114300">
              <a:prstClr val="black"/>
            </a:innerShdw>
          </a:effectLst>
        </p:spPr>
        <p:txBody>
          <a:bodyPr wrap="square" lIns="91424" tIns="45712" rIns="91424" bIns="45712">
            <a:spAutoFit/>
          </a:bodyPr>
          <a:lstStyle/>
          <a:p>
            <a:r>
              <a:rPr lang="en-US" altLang="zh-CN" sz="3200" dirty="0">
                <a:solidFill>
                  <a:schemeClr val="bg1"/>
                </a:solidFill>
                <a:latin typeface="+mj-ea"/>
                <a:ea typeface="+mj-ea"/>
                <a:sym typeface="News Gothic MT" charset="0"/>
              </a:rPr>
              <a:t>2.</a:t>
            </a:r>
            <a:r>
              <a:rPr lang="zh-CN" altLang="en-US" sz="3200" dirty="0">
                <a:solidFill>
                  <a:schemeClr val="bg1"/>
                </a:solidFill>
                <a:latin typeface="+mj-ea"/>
                <a:ea typeface="+mj-ea"/>
                <a:sym typeface="News Gothic MT" charset="0"/>
              </a:rPr>
              <a:t>自组织路由</a:t>
            </a:r>
            <a:endParaRPr lang="zh-CN" altLang="zh-CN" sz="3200" dirty="0">
              <a:solidFill>
                <a:schemeClr val="bg1"/>
              </a:solidFill>
              <a:latin typeface="+mj-ea"/>
              <a:ea typeface="+mj-ea"/>
            </a:endParaRPr>
          </a:p>
        </p:txBody>
      </p:sp>
      <p:sp>
        <p:nvSpPr>
          <p:cNvPr id="4" name="文本框 3">
            <a:extLst>
              <a:ext uri="{FF2B5EF4-FFF2-40B4-BE49-F238E27FC236}">
                <a16:creationId xmlns:a16="http://schemas.microsoft.com/office/drawing/2014/main" id="{08E1F2F5-D5FD-4597-82AC-1FADAFC9A021}"/>
              </a:ext>
            </a:extLst>
          </p:cNvPr>
          <p:cNvSpPr txBox="1"/>
          <p:nvPr/>
        </p:nvSpPr>
        <p:spPr>
          <a:xfrm>
            <a:off x="578246" y="2462120"/>
            <a:ext cx="2289277" cy="523220"/>
          </a:xfrm>
          <a:prstGeom prst="rect">
            <a:avLst/>
          </a:prstGeom>
          <a:noFill/>
        </p:spPr>
        <p:txBody>
          <a:bodyPr wrap="square" rtlCol="0">
            <a:spAutoFit/>
          </a:bodyPr>
          <a:lstStyle/>
          <a:p>
            <a:r>
              <a:rPr lang="en-US" altLang="zh-CN" sz="2800" b="1" dirty="0"/>
              <a:t>2.2 </a:t>
            </a:r>
            <a:r>
              <a:rPr lang="zh-CN" altLang="en-US" sz="2800" b="1" dirty="0"/>
              <a:t>路由算法</a:t>
            </a:r>
          </a:p>
        </p:txBody>
      </p:sp>
      <p:sp>
        <p:nvSpPr>
          <p:cNvPr id="5" name="文本框 4">
            <a:extLst>
              <a:ext uri="{FF2B5EF4-FFF2-40B4-BE49-F238E27FC236}">
                <a16:creationId xmlns:a16="http://schemas.microsoft.com/office/drawing/2014/main" id="{EA18AD29-3305-40D2-98C3-8045C0137F4C}"/>
              </a:ext>
            </a:extLst>
          </p:cNvPr>
          <p:cNvSpPr txBox="1"/>
          <p:nvPr/>
        </p:nvSpPr>
        <p:spPr>
          <a:xfrm>
            <a:off x="578246" y="4491181"/>
            <a:ext cx="4401560" cy="1754326"/>
          </a:xfrm>
          <a:prstGeom prst="rect">
            <a:avLst/>
          </a:prstGeom>
          <a:noFill/>
        </p:spPr>
        <p:txBody>
          <a:bodyPr wrap="square" rtlCol="0">
            <a:spAutoFit/>
          </a:bodyPr>
          <a:lstStyle/>
          <a:p>
            <a:r>
              <a:rPr lang="zh-CN" altLang="zh-CN" dirty="0"/>
              <a:t>每一台主机都会维护一个自己的网络拓扑图，并定期地向网络内的所有其他主机广播自己的链路状态信息。每台主机都根据从</a:t>
            </a:r>
            <a:r>
              <a:rPr lang="en-US" altLang="zh-CN" dirty="0" err="1"/>
              <a:t>Port</a:t>
            </a:r>
            <a:r>
              <a:rPr lang="en-US" altLang="zh-CN" baseline="-25000" dirty="0" err="1"/>
              <a:t>in</a:t>
            </a:r>
            <a:r>
              <a:rPr lang="zh-CN" altLang="zh-CN" dirty="0"/>
              <a:t>端口收到的链路状态信息，更新自己维护的网络拓扑图，通过</a:t>
            </a:r>
            <a:r>
              <a:rPr lang="en-US" altLang="zh-CN" dirty="0"/>
              <a:t>Dijkstra</a:t>
            </a:r>
            <a:r>
              <a:rPr lang="zh-CN" altLang="zh-CN" dirty="0"/>
              <a:t>最短路径算法生成自己的路由表。</a:t>
            </a:r>
          </a:p>
        </p:txBody>
      </p:sp>
      <p:sp>
        <p:nvSpPr>
          <p:cNvPr id="2" name="文本框 1">
            <a:extLst>
              <a:ext uri="{FF2B5EF4-FFF2-40B4-BE49-F238E27FC236}">
                <a16:creationId xmlns:a16="http://schemas.microsoft.com/office/drawing/2014/main" id="{19A76320-2DB0-4223-B954-C91C9806283A}"/>
              </a:ext>
            </a:extLst>
          </p:cNvPr>
          <p:cNvSpPr txBox="1"/>
          <p:nvPr/>
        </p:nvSpPr>
        <p:spPr>
          <a:xfrm>
            <a:off x="6096000" y="1219858"/>
            <a:ext cx="3975720" cy="646331"/>
          </a:xfrm>
          <a:prstGeom prst="rect">
            <a:avLst/>
          </a:prstGeom>
          <a:noFill/>
        </p:spPr>
        <p:txBody>
          <a:bodyPr wrap="square" rtlCol="0">
            <a:spAutoFit/>
          </a:bodyPr>
          <a:lstStyle/>
          <a:p>
            <a:r>
              <a:rPr lang="zh-CN" altLang="zh-CN" dirty="0"/>
              <a:t>实验中选用</a:t>
            </a:r>
            <a:r>
              <a:rPr lang="en-US" altLang="zh-CN" dirty="0"/>
              <a:t>OSPF</a:t>
            </a:r>
            <a:r>
              <a:rPr lang="zh-CN" altLang="zh-CN" dirty="0"/>
              <a:t>和</a:t>
            </a:r>
            <a:r>
              <a:rPr lang="en-US" altLang="zh-CN" dirty="0"/>
              <a:t>RIP</a:t>
            </a:r>
            <a:r>
              <a:rPr lang="zh-CN" altLang="zh-CN" dirty="0"/>
              <a:t>两种选路协议，分别对应于</a:t>
            </a:r>
            <a:r>
              <a:rPr lang="en-US" altLang="zh-CN" dirty="0"/>
              <a:t>LS</a:t>
            </a:r>
            <a:r>
              <a:rPr lang="zh-CN" altLang="zh-CN" dirty="0"/>
              <a:t>和</a:t>
            </a:r>
            <a:r>
              <a:rPr lang="en-US" altLang="zh-CN" dirty="0"/>
              <a:t>DV</a:t>
            </a:r>
            <a:r>
              <a:rPr lang="zh-CN" altLang="zh-CN" dirty="0"/>
              <a:t>的路由算法。</a:t>
            </a:r>
            <a:endParaRPr lang="zh-CN" altLang="en-US" dirty="0"/>
          </a:p>
        </p:txBody>
      </p:sp>
      <p:sp>
        <p:nvSpPr>
          <p:cNvPr id="3" name="矩形 2">
            <a:extLst>
              <a:ext uri="{FF2B5EF4-FFF2-40B4-BE49-F238E27FC236}">
                <a16:creationId xmlns:a16="http://schemas.microsoft.com/office/drawing/2014/main" id="{EA513457-3392-46BA-81A4-C6C3519D9835}"/>
              </a:ext>
            </a:extLst>
          </p:cNvPr>
          <p:cNvSpPr/>
          <p:nvPr/>
        </p:nvSpPr>
        <p:spPr>
          <a:xfrm>
            <a:off x="1234835" y="3075057"/>
            <a:ext cx="2676815" cy="707886"/>
          </a:xfrm>
          <a:prstGeom prst="rect">
            <a:avLst/>
          </a:prstGeom>
          <a:noFill/>
        </p:spPr>
        <p:txBody>
          <a:bodyPr wrap="square" lIns="91440" tIns="45720" rIns="91440" bIns="45720">
            <a:spAutoFit/>
          </a:bodyPr>
          <a:lstStyle/>
          <a:p>
            <a:pPr algn="ctr"/>
            <a:r>
              <a:rPr lang="en-US" altLang="zh-CN" sz="4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OSPF</a:t>
            </a:r>
            <a:r>
              <a:rPr lang="zh-CN" altLang="en-US" sz="4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协议</a:t>
            </a:r>
            <a:endParaRPr lang="zh-CN" altLang="en-US" sz="40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6" name="矩形 15">
            <a:extLst>
              <a:ext uri="{FF2B5EF4-FFF2-40B4-BE49-F238E27FC236}">
                <a16:creationId xmlns:a16="http://schemas.microsoft.com/office/drawing/2014/main" id="{9680C300-EDC6-4D72-AF46-1B00731F0962}"/>
              </a:ext>
            </a:extLst>
          </p:cNvPr>
          <p:cNvSpPr/>
          <p:nvPr/>
        </p:nvSpPr>
        <p:spPr>
          <a:xfrm>
            <a:off x="7394905" y="3077410"/>
            <a:ext cx="2676815" cy="707886"/>
          </a:xfrm>
          <a:prstGeom prst="rect">
            <a:avLst/>
          </a:prstGeom>
          <a:noFill/>
        </p:spPr>
        <p:txBody>
          <a:bodyPr wrap="square" lIns="91440" tIns="45720" rIns="91440" bIns="45720">
            <a:spAutoFit/>
          </a:bodyPr>
          <a:lstStyle/>
          <a:p>
            <a:pPr algn="ctr"/>
            <a:r>
              <a:rPr lang="en-US" altLang="zh-CN" sz="4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RIP</a:t>
            </a:r>
            <a:r>
              <a:rPr lang="zh-CN" altLang="en-US" sz="4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协议</a:t>
            </a:r>
            <a:endParaRPr lang="zh-CN" altLang="en-US" sz="40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箭头: 下 6">
            <a:extLst>
              <a:ext uri="{FF2B5EF4-FFF2-40B4-BE49-F238E27FC236}">
                <a16:creationId xmlns:a16="http://schemas.microsoft.com/office/drawing/2014/main" id="{876F9CA6-9F0E-46D7-B51B-69802ABB06E1}"/>
              </a:ext>
            </a:extLst>
          </p:cNvPr>
          <p:cNvSpPr/>
          <p:nvPr/>
        </p:nvSpPr>
        <p:spPr>
          <a:xfrm>
            <a:off x="2314005" y="3828551"/>
            <a:ext cx="518474" cy="617022"/>
          </a:xfrm>
          <a:prstGeom prst="downArrow">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下 16">
            <a:extLst>
              <a:ext uri="{FF2B5EF4-FFF2-40B4-BE49-F238E27FC236}">
                <a16:creationId xmlns:a16="http://schemas.microsoft.com/office/drawing/2014/main" id="{1B14229A-DA64-4924-95EC-32CF8479D529}"/>
              </a:ext>
            </a:extLst>
          </p:cNvPr>
          <p:cNvSpPr/>
          <p:nvPr/>
        </p:nvSpPr>
        <p:spPr>
          <a:xfrm>
            <a:off x="8474075" y="3876999"/>
            <a:ext cx="518474" cy="617022"/>
          </a:xfrm>
          <a:prstGeom prst="downArrow">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727C3FF6-B3D6-42B8-BA56-77CAD441D8BB}"/>
              </a:ext>
            </a:extLst>
          </p:cNvPr>
          <p:cNvSpPr txBox="1"/>
          <p:nvPr/>
        </p:nvSpPr>
        <p:spPr>
          <a:xfrm>
            <a:off x="6096001" y="4494021"/>
            <a:ext cx="5659224" cy="2031325"/>
          </a:xfrm>
          <a:prstGeom prst="rect">
            <a:avLst/>
          </a:prstGeom>
          <a:noFill/>
        </p:spPr>
        <p:txBody>
          <a:bodyPr wrap="square" rtlCol="0">
            <a:spAutoFit/>
          </a:bodyPr>
          <a:lstStyle/>
          <a:p>
            <a:r>
              <a:rPr lang="zh-CN" altLang="zh-CN"/>
              <a:t>每一台主机都会定期地向网络内的相邻主机广播自己的距离向量信息（即自己的转发表）。每台主机都根据从</a:t>
            </a:r>
            <a:r>
              <a:rPr lang="en-US" altLang="zh-CN"/>
              <a:t>Port</a:t>
            </a:r>
            <a:r>
              <a:rPr lang="en-US" altLang="zh-CN" baseline="-25000"/>
              <a:t>in</a:t>
            </a:r>
            <a:r>
              <a:rPr lang="zh-CN" altLang="zh-CN"/>
              <a:t>端口收到的选路信息，更新自己的转发表。每当主机更新本地路由后，都会向相邻的节点发送新的距离向量。转发表中使用跳数作为费用测度，即每一条链路的费用为</a:t>
            </a:r>
            <a:r>
              <a:rPr lang="en-US" altLang="zh-CN"/>
              <a:t>1</a:t>
            </a:r>
            <a:r>
              <a:rPr lang="zh-CN" altLang="zh-CN"/>
              <a:t>，此外，每一条路径的最大费用被限制为</a:t>
            </a:r>
            <a:r>
              <a:rPr lang="en-US" altLang="zh-CN"/>
              <a:t>15</a:t>
            </a:r>
            <a:r>
              <a:rPr lang="zh-CN" altLang="zh-CN"/>
              <a:t>，若大于</a:t>
            </a:r>
            <a:r>
              <a:rPr lang="en-US" altLang="zh-CN"/>
              <a:t>15</a:t>
            </a:r>
            <a:r>
              <a:rPr lang="zh-CN" altLang="zh-CN"/>
              <a:t>，则被视为该目的主机不可达。</a:t>
            </a:r>
            <a:endParaRPr lang="zh-CN" altLang="en-US" dirty="0"/>
          </a:p>
        </p:txBody>
      </p:sp>
    </p:spTree>
    <p:extLst>
      <p:ext uri="{BB962C8B-B14F-4D97-AF65-F5344CB8AC3E}">
        <p14:creationId xmlns:p14="http://schemas.microsoft.com/office/powerpoint/2010/main" val="38938101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13235" y="260350"/>
            <a:ext cx="921600" cy="921600"/>
            <a:chOff x="4056364" y="1384713"/>
            <a:chExt cx="4088570" cy="4088570"/>
          </a:xfrm>
        </p:grpSpPr>
        <p:sp>
          <p:nvSpPr>
            <p:cNvPr id="13" name="椭圆 12"/>
            <p:cNvSpPr/>
            <p:nvPr/>
          </p:nvSpPr>
          <p:spPr>
            <a:xfrm>
              <a:off x="4500033" y="1833033"/>
              <a:ext cx="3191933" cy="3191933"/>
            </a:xfrm>
            <a:prstGeom prst="ellipse">
              <a:avLst/>
            </a:prstGeom>
            <a:solidFill>
              <a:srgbClr val="124C5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椭圆 1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心圆 1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3686971"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2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实验设计</a:t>
            </a:r>
          </a:p>
        </p:txBody>
      </p:sp>
      <p:sp>
        <p:nvSpPr>
          <p:cNvPr id="29" name="矩形 39">
            <a:extLst>
              <a:ext uri="{FF2B5EF4-FFF2-40B4-BE49-F238E27FC236}">
                <a16:creationId xmlns:a16="http://schemas.microsoft.com/office/drawing/2014/main" id="{596AC3BC-592D-4099-AE84-4DD5D36B5083}"/>
              </a:ext>
            </a:extLst>
          </p:cNvPr>
          <p:cNvSpPr/>
          <p:nvPr/>
        </p:nvSpPr>
        <p:spPr>
          <a:xfrm>
            <a:off x="585898" y="1597753"/>
            <a:ext cx="2600362" cy="584759"/>
          </a:xfrm>
          <a:prstGeom prst="rect">
            <a:avLst/>
          </a:prstGeom>
          <a:solidFill>
            <a:srgbClr val="F4925C"/>
          </a:solidFill>
          <a:effectLst>
            <a:innerShdw blurRad="114300">
              <a:prstClr val="black"/>
            </a:innerShdw>
          </a:effectLst>
        </p:spPr>
        <p:txBody>
          <a:bodyPr wrap="square" lIns="91424" tIns="45712" rIns="91424" bIns="45712">
            <a:spAutoFit/>
          </a:bodyPr>
          <a:lstStyle/>
          <a:p>
            <a:r>
              <a:rPr lang="en-US" altLang="zh-CN" sz="3200" dirty="0">
                <a:solidFill>
                  <a:schemeClr val="bg1"/>
                </a:solidFill>
                <a:latin typeface="+mj-ea"/>
                <a:ea typeface="+mj-ea"/>
                <a:sym typeface="News Gothic MT" charset="0"/>
              </a:rPr>
              <a:t>2.</a:t>
            </a:r>
            <a:r>
              <a:rPr lang="zh-CN" altLang="en-US" sz="3200" dirty="0">
                <a:solidFill>
                  <a:schemeClr val="bg1"/>
                </a:solidFill>
                <a:latin typeface="+mj-ea"/>
                <a:ea typeface="+mj-ea"/>
                <a:sym typeface="News Gothic MT" charset="0"/>
              </a:rPr>
              <a:t>自组织路由</a:t>
            </a:r>
            <a:endParaRPr lang="zh-CN" altLang="zh-CN" sz="3200" dirty="0">
              <a:solidFill>
                <a:schemeClr val="bg1"/>
              </a:solidFill>
              <a:latin typeface="+mj-ea"/>
              <a:ea typeface="+mj-ea"/>
            </a:endParaRPr>
          </a:p>
        </p:txBody>
      </p:sp>
      <p:sp>
        <p:nvSpPr>
          <p:cNvPr id="4" name="文本框 3">
            <a:extLst>
              <a:ext uri="{FF2B5EF4-FFF2-40B4-BE49-F238E27FC236}">
                <a16:creationId xmlns:a16="http://schemas.microsoft.com/office/drawing/2014/main" id="{08E1F2F5-D5FD-4597-82AC-1FADAFC9A021}"/>
              </a:ext>
            </a:extLst>
          </p:cNvPr>
          <p:cNvSpPr txBox="1"/>
          <p:nvPr/>
        </p:nvSpPr>
        <p:spPr>
          <a:xfrm>
            <a:off x="585898" y="2544146"/>
            <a:ext cx="2392972" cy="523220"/>
          </a:xfrm>
          <a:prstGeom prst="rect">
            <a:avLst/>
          </a:prstGeom>
          <a:noFill/>
        </p:spPr>
        <p:txBody>
          <a:bodyPr wrap="square" rtlCol="0">
            <a:spAutoFit/>
          </a:bodyPr>
          <a:lstStyle/>
          <a:p>
            <a:r>
              <a:rPr lang="en-US" altLang="zh-CN" sz="2800" b="1" dirty="0"/>
              <a:t>2.3 </a:t>
            </a:r>
            <a:r>
              <a:rPr lang="zh-CN" altLang="en-US" sz="2800" b="1" dirty="0"/>
              <a:t>发送数据</a:t>
            </a:r>
          </a:p>
        </p:txBody>
      </p:sp>
      <p:sp>
        <p:nvSpPr>
          <p:cNvPr id="5" name="文本框 4">
            <a:extLst>
              <a:ext uri="{FF2B5EF4-FFF2-40B4-BE49-F238E27FC236}">
                <a16:creationId xmlns:a16="http://schemas.microsoft.com/office/drawing/2014/main" id="{EA18AD29-3305-40D2-98C3-8045C0137F4C}"/>
              </a:ext>
            </a:extLst>
          </p:cNvPr>
          <p:cNvSpPr txBox="1"/>
          <p:nvPr/>
        </p:nvSpPr>
        <p:spPr>
          <a:xfrm>
            <a:off x="1335123" y="3922849"/>
            <a:ext cx="9213471" cy="1200329"/>
          </a:xfrm>
          <a:prstGeom prst="rect">
            <a:avLst/>
          </a:prstGeom>
          <a:noFill/>
        </p:spPr>
        <p:txBody>
          <a:bodyPr wrap="square" rtlCol="0">
            <a:spAutoFit/>
          </a:bodyPr>
          <a:lstStyle/>
          <a:p>
            <a:r>
              <a:rPr lang="zh-CN" altLang="zh-CN" sz="2400" dirty="0"/>
              <a:t>当主机要发送一个普通的数据包</a:t>
            </a:r>
            <a:r>
              <a:rPr lang="en-US" altLang="zh-CN" sz="2400" dirty="0"/>
              <a:t>M</a:t>
            </a:r>
            <a:r>
              <a:rPr lang="zh-CN" altLang="zh-CN" sz="2400" dirty="0"/>
              <a:t>或是从别的主机收到一个数据包</a:t>
            </a:r>
            <a:r>
              <a:rPr lang="en-US" altLang="zh-CN" sz="2400" dirty="0"/>
              <a:t>M</a:t>
            </a:r>
            <a:r>
              <a:rPr lang="zh-CN" altLang="zh-CN" sz="2400" dirty="0"/>
              <a:t>需要转发时，主机通过查询自己的路由表，并将其发送到该目的地址对应的下一跳主机，若路由表中没有对应表项，则将其丢弃。</a:t>
            </a:r>
            <a:endParaRPr lang="zh-CN" altLang="en-US" sz="2400" dirty="0"/>
          </a:p>
        </p:txBody>
      </p:sp>
    </p:spTree>
    <p:extLst>
      <p:ext uri="{BB962C8B-B14F-4D97-AF65-F5344CB8AC3E}">
        <p14:creationId xmlns:p14="http://schemas.microsoft.com/office/powerpoint/2010/main" val="4295726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13235" y="260350"/>
            <a:ext cx="921600" cy="921600"/>
            <a:chOff x="4056364" y="1384713"/>
            <a:chExt cx="4088570" cy="4088570"/>
          </a:xfrm>
        </p:grpSpPr>
        <p:sp>
          <p:nvSpPr>
            <p:cNvPr id="13" name="椭圆 12"/>
            <p:cNvSpPr/>
            <p:nvPr/>
          </p:nvSpPr>
          <p:spPr>
            <a:xfrm>
              <a:off x="4500033" y="1833033"/>
              <a:ext cx="3191933" cy="3191933"/>
            </a:xfrm>
            <a:prstGeom prst="ellipse">
              <a:avLst/>
            </a:prstGeom>
            <a:solidFill>
              <a:srgbClr val="124C5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椭圆 1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心圆 1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3686971"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2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实验设计</a:t>
            </a:r>
          </a:p>
        </p:txBody>
      </p:sp>
      <p:sp>
        <p:nvSpPr>
          <p:cNvPr id="29" name="矩形 39">
            <a:extLst>
              <a:ext uri="{FF2B5EF4-FFF2-40B4-BE49-F238E27FC236}">
                <a16:creationId xmlns:a16="http://schemas.microsoft.com/office/drawing/2014/main" id="{596AC3BC-592D-4099-AE84-4DD5D36B5083}"/>
              </a:ext>
            </a:extLst>
          </p:cNvPr>
          <p:cNvSpPr/>
          <p:nvPr/>
        </p:nvSpPr>
        <p:spPr>
          <a:xfrm>
            <a:off x="578246" y="1543024"/>
            <a:ext cx="2600362" cy="584759"/>
          </a:xfrm>
          <a:prstGeom prst="rect">
            <a:avLst/>
          </a:prstGeom>
          <a:solidFill>
            <a:srgbClr val="F4925C"/>
          </a:solidFill>
          <a:effectLst>
            <a:innerShdw blurRad="114300">
              <a:prstClr val="black"/>
            </a:innerShdw>
          </a:effectLst>
        </p:spPr>
        <p:txBody>
          <a:bodyPr wrap="square" lIns="91424" tIns="45712" rIns="91424" bIns="45712">
            <a:spAutoFit/>
          </a:bodyPr>
          <a:lstStyle/>
          <a:p>
            <a:r>
              <a:rPr lang="en-US" altLang="zh-CN" sz="3200" dirty="0">
                <a:solidFill>
                  <a:schemeClr val="bg1"/>
                </a:solidFill>
                <a:latin typeface="+mj-ea"/>
                <a:ea typeface="+mj-ea"/>
                <a:sym typeface="News Gothic MT" charset="0"/>
              </a:rPr>
              <a:t>2.</a:t>
            </a:r>
            <a:r>
              <a:rPr lang="zh-CN" altLang="en-US" sz="3200" dirty="0">
                <a:solidFill>
                  <a:schemeClr val="bg1"/>
                </a:solidFill>
                <a:latin typeface="+mj-ea"/>
                <a:ea typeface="+mj-ea"/>
                <a:sym typeface="News Gothic MT" charset="0"/>
              </a:rPr>
              <a:t>自组织路由</a:t>
            </a:r>
            <a:endParaRPr lang="zh-CN" altLang="zh-CN" sz="3200" dirty="0">
              <a:solidFill>
                <a:schemeClr val="bg1"/>
              </a:solidFill>
              <a:latin typeface="+mj-ea"/>
              <a:ea typeface="+mj-ea"/>
            </a:endParaRPr>
          </a:p>
        </p:txBody>
      </p:sp>
      <p:sp>
        <p:nvSpPr>
          <p:cNvPr id="4" name="文本框 3">
            <a:extLst>
              <a:ext uri="{FF2B5EF4-FFF2-40B4-BE49-F238E27FC236}">
                <a16:creationId xmlns:a16="http://schemas.microsoft.com/office/drawing/2014/main" id="{08E1F2F5-D5FD-4597-82AC-1FADAFC9A021}"/>
              </a:ext>
            </a:extLst>
          </p:cNvPr>
          <p:cNvSpPr txBox="1"/>
          <p:nvPr/>
        </p:nvSpPr>
        <p:spPr>
          <a:xfrm>
            <a:off x="578246" y="2462120"/>
            <a:ext cx="2289277" cy="523220"/>
          </a:xfrm>
          <a:prstGeom prst="rect">
            <a:avLst/>
          </a:prstGeom>
          <a:noFill/>
        </p:spPr>
        <p:txBody>
          <a:bodyPr wrap="square" rtlCol="0">
            <a:spAutoFit/>
          </a:bodyPr>
          <a:lstStyle/>
          <a:p>
            <a:r>
              <a:rPr lang="en-US" altLang="zh-CN" sz="2800" b="1" dirty="0"/>
              <a:t>2.4 </a:t>
            </a:r>
            <a:r>
              <a:rPr lang="zh-CN" altLang="en-US" sz="2800" b="1" dirty="0"/>
              <a:t>宕机检测</a:t>
            </a:r>
          </a:p>
        </p:txBody>
      </p:sp>
      <p:sp>
        <p:nvSpPr>
          <p:cNvPr id="5" name="文本框 4">
            <a:extLst>
              <a:ext uri="{FF2B5EF4-FFF2-40B4-BE49-F238E27FC236}">
                <a16:creationId xmlns:a16="http://schemas.microsoft.com/office/drawing/2014/main" id="{EA18AD29-3305-40D2-98C3-8045C0137F4C}"/>
              </a:ext>
            </a:extLst>
          </p:cNvPr>
          <p:cNvSpPr txBox="1"/>
          <p:nvPr/>
        </p:nvSpPr>
        <p:spPr>
          <a:xfrm>
            <a:off x="283879" y="4293348"/>
            <a:ext cx="4956350" cy="2308324"/>
          </a:xfrm>
          <a:prstGeom prst="rect">
            <a:avLst/>
          </a:prstGeom>
          <a:noFill/>
        </p:spPr>
        <p:txBody>
          <a:bodyPr wrap="square" rtlCol="0">
            <a:spAutoFit/>
          </a:bodyPr>
          <a:lstStyle/>
          <a:p>
            <a:r>
              <a:rPr lang="zh-CN" altLang="zh-CN" dirty="0"/>
              <a:t>实验中，主机之间都定时地向其他所有主机发送链路状态信息，每台主机（</a:t>
            </a:r>
            <a:r>
              <a:rPr lang="en-US" altLang="zh-CN" dirty="0" err="1"/>
              <a:t>eg</a:t>
            </a:r>
            <a:r>
              <a:rPr lang="zh-CN" altLang="zh-CN" dirty="0"/>
              <a:t>：</a:t>
            </a:r>
            <a:r>
              <a:rPr lang="en-US" altLang="zh-CN" dirty="0"/>
              <a:t>A</a:t>
            </a:r>
            <a:r>
              <a:rPr lang="zh-CN" altLang="zh-CN" dirty="0"/>
              <a:t>）都记录着与这台主机（</a:t>
            </a:r>
            <a:r>
              <a:rPr lang="en-US" altLang="zh-CN" dirty="0" err="1"/>
              <a:t>eg</a:t>
            </a:r>
            <a:r>
              <a:rPr lang="zh-CN" altLang="zh-CN" dirty="0"/>
              <a:t>：</a:t>
            </a:r>
            <a:r>
              <a:rPr lang="en-US" altLang="zh-CN" dirty="0"/>
              <a:t>B</a:t>
            </a:r>
            <a:r>
              <a:rPr lang="zh-CN" altLang="zh-CN" dirty="0"/>
              <a:t>）上一次交换路由信息的时间，若超过指定时间，</a:t>
            </a:r>
            <a:r>
              <a:rPr lang="en-US" altLang="zh-CN" dirty="0"/>
              <a:t>A</a:t>
            </a:r>
            <a:r>
              <a:rPr lang="zh-CN" altLang="zh-CN" dirty="0"/>
              <a:t>还未接收到</a:t>
            </a:r>
            <a:r>
              <a:rPr lang="en-US" altLang="zh-CN" dirty="0"/>
              <a:t>B</a:t>
            </a:r>
            <a:r>
              <a:rPr lang="zh-CN" altLang="zh-CN" dirty="0"/>
              <a:t>下一次的路由信息，则</a:t>
            </a:r>
            <a:r>
              <a:rPr lang="en-US" altLang="zh-CN" dirty="0"/>
              <a:t>A</a:t>
            </a:r>
            <a:r>
              <a:rPr lang="zh-CN" altLang="zh-CN" dirty="0"/>
              <a:t>就会判定</a:t>
            </a:r>
            <a:r>
              <a:rPr lang="en-US" altLang="zh-CN" dirty="0"/>
              <a:t>B</a:t>
            </a:r>
            <a:r>
              <a:rPr lang="zh-CN" altLang="zh-CN" dirty="0"/>
              <a:t>已经发生故障。这时，</a:t>
            </a:r>
            <a:r>
              <a:rPr lang="en-US" altLang="zh-CN" dirty="0"/>
              <a:t>A</a:t>
            </a:r>
            <a:r>
              <a:rPr lang="zh-CN" altLang="zh-CN" dirty="0"/>
              <a:t>就会将</a:t>
            </a:r>
            <a:r>
              <a:rPr lang="en-US" altLang="zh-CN" dirty="0"/>
              <a:t>B</a:t>
            </a:r>
            <a:r>
              <a:rPr lang="zh-CN" altLang="zh-CN" dirty="0"/>
              <a:t>从自己维护的网络拓扑图中移除，然后通过</a:t>
            </a:r>
            <a:r>
              <a:rPr lang="en-US" altLang="zh-CN" dirty="0"/>
              <a:t>Dijkstra</a:t>
            </a:r>
            <a:r>
              <a:rPr lang="zh-CN" altLang="zh-CN" dirty="0"/>
              <a:t>最短路径算法重新生成自己的路由表。</a:t>
            </a:r>
          </a:p>
        </p:txBody>
      </p:sp>
      <p:sp>
        <p:nvSpPr>
          <p:cNvPr id="2" name="文本框 1">
            <a:extLst>
              <a:ext uri="{FF2B5EF4-FFF2-40B4-BE49-F238E27FC236}">
                <a16:creationId xmlns:a16="http://schemas.microsoft.com/office/drawing/2014/main" id="{19A76320-2DB0-4223-B954-C91C9806283A}"/>
              </a:ext>
            </a:extLst>
          </p:cNvPr>
          <p:cNvSpPr txBox="1"/>
          <p:nvPr/>
        </p:nvSpPr>
        <p:spPr>
          <a:xfrm>
            <a:off x="6096000" y="1219858"/>
            <a:ext cx="3975720" cy="646331"/>
          </a:xfrm>
          <a:prstGeom prst="rect">
            <a:avLst/>
          </a:prstGeom>
          <a:noFill/>
        </p:spPr>
        <p:txBody>
          <a:bodyPr wrap="square" rtlCol="0">
            <a:spAutoFit/>
          </a:bodyPr>
          <a:lstStyle/>
          <a:p>
            <a:r>
              <a:rPr lang="zh-CN" altLang="en-US" dirty="0"/>
              <a:t>判断标准：通过是否超过一定时间没有发送状态信息来判断</a:t>
            </a:r>
          </a:p>
        </p:txBody>
      </p:sp>
      <p:sp>
        <p:nvSpPr>
          <p:cNvPr id="3" name="矩形 2">
            <a:extLst>
              <a:ext uri="{FF2B5EF4-FFF2-40B4-BE49-F238E27FC236}">
                <a16:creationId xmlns:a16="http://schemas.microsoft.com/office/drawing/2014/main" id="{EA513457-3392-46BA-81A4-C6C3519D9835}"/>
              </a:ext>
            </a:extLst>
          </p:cNvPr>
          <p:cNvSpPr/>
          <p:nvPr/>
        </p:nvSpPr>
        <p:spPr>
          <a:xfrm>
            <a:off x="1234836" y="3075057"/>
            <a:ext cx="2600362" cy="646331"/>
          </a:xfrm>
          <a:prstGeom prst="rect">
            <a:avLst/>
          </a:prstGeom>
          <a:noFill/>
        </p:spPr>
        <p:txBody>
          <a:bodyPr wrap="square" lIns="91440" tIns="45720" rIns="91440" bIns="45720">
            <a:spAutoFit/>
          </a:bodyPr>
          <a:lstStyle/>
          <a:p>
            <a:pPr algn="ctr"/>
            <a:r>
              <a:rPr lang="en-US" altLang="zh-CN" sz="3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OSPF</a:t>
            </a:r>
            <a:r>
              <a:rPr lang="zh-CN" altLang="en-US" sz="3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协议</a:t>
            </a:r>
            <a:endParaRPr lang="zh-CN" altLang="en-US" sz="36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6" name="矩形 15">
            <a:extLst>
              <a:ext uri="{FF2B5EF4-FFF2-40B4-BE49-F238E27FC236}">
                <a16:creationId xmlns:a16="http://schemas.microsoft.com/office/drawing/2014/main" id="{9680C300-EDC6-4D72-AF46-1B00731F0962}"/>
              </a:ext>
            </a:extLst>
          </p:cNvPr>
          <p:cNvSpPr/>
          <p:nvPr/>
        </p:nvSpPr>
        <p:spPr>
          <a:xfrm>
            <a:off x="7394905" y="3077410"/>
            <a:ext cx="2676815" cy="646331"/>
          </a:xfrm>
          <a:prstGeom prst="rect">
            <a:avLst/>
          </a:prstGeom>
          <a:noFill/>
        </p:spPr>
        <p:txBody>
          <a:bodyPr wrap="square" lIns="91440" tIns="45720" rIns="91440" bIns="45720">
            <a:spAutoFit/>
          </a:bodyPr>
          <a:lstStyle/>
          <a:p>
            <a:pPr algn="ctr"/>
            <a:r>
              <a:rPr lang="en-US" altLang="zh-CN" sz="3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RIP</a:t>
            </a:r>
            <a:r>
              <a:rPr lang="zh-CN" altLang="en-US" sz="3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协议</a:t>
            </a:r>
            <a:endParaRPr lang="zh-CN" altLang="en-US" sz="36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箭头: 下 6">
            <a:extLst>
              <a:ext uri="{FF2B5EF4-FFF2-40B4-BE49-F238E27FC236}">
                <a16:creationId xmlns:a16="http://schemas.microsoft.com/office/drawing/2014/main" id="{876F9CA6-9F0E-46D7-B51B-69802ABB06E1}"/>
              </a:ext>
            </a:extLst>
          </p:cNvPr>
          <p:cNvSpPr/>
          <p:nvPr/>
        </p:nvSpPr>
        <p:spPr>
          <a:xfrm>
            <a:off x="2349049" y="3710581"/>
            <a:ext cx="413005" cy="493774"/>
          </a:xfrm>
          <a:prstGeom prst="downArrow">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下 16">
            <a:extLst>
              <a:ext uri="{FF2B5EF4-FFF2-40B4-BE49-F238E27FC236}">
                <a16:creationId xmlns:a16="http://schemas.microsoft.com/office/drawing/2014/main" id="{1B14229A-DA64-4924-95EC-32CF8479D529}"/>
              </a:ext>
            </a:extLst>
          </p:cNvPr>
          <p:cNvSpPr/>
          <p:nvPr/>
        </p:nvSpPr>
        <p:spPr>
          <a:xfrm>
            <a:off x="8468049" y="3710581"/>
            <a:ext cx="413005" cy="480614"/>
          </a:xfrm>
          <a:prstGeom prst="downArrow">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727C3FF6-B3D6-42B8-BA56-77CAD441D8BB}"/>
              </a:ext>
            </a:extLst>
          </p:cNvPr>
          <p:cNvSpPr txBox="1"/>
          <p:nvPr/>
        </p:nvSpPr>
        <p:spPr>
          <a:xfrm>
            <a:off x="5614037" y="4272677"/>
            <a:ext cx="6517064" cy="2585323"/>
          </a:xfrm>
          <a:prstGeom prst="rect">
            <a:avLst/>
          </a:prstGeom>
          <a:noFill/>
        </p:spPr>
        <p:txBody>
          <a:bodyPr wrap="square" rtlCol="0">
            <a:spAutoFit/>
          </a:bodyPr>
          <a:lstStyle/>
          <a:p>
            <a:r>
              <a:rPr lang="zh-CN" altLang="zh-CN" dirty="0"/>
              <a:t>实验中，主机之间都定时地向相邻主机发送距离向量信息，每台主机（</a:t>
            </a:r>
            <a:r>
              <a:rPr lang="en-US" altLang="zh-CN" dirty="0" err="1"/>
              <a:t>eg</a:t>
            </a:r>
            <a:r>
              <a:rPr lang="zh-CN" altLang="zh-CN" dirty="0"/>
              <a:t>：</a:t>
            </a:r>
            <a:r>
              <a:rPr lang="en-US" altLang="zh-CN" dirty="0"/>
              <a:t>A</a:t>
            </a:r>
            <a:r>
              <a:rPr lang="zh-CN" altLang="zh-CN" dirty="0"/>
              <a:t>）都记录着与这台主机（</a:t>
            </a:r>
            <a:r>
              <a:rPr lang="en-US" altLang="zh-CN" dirty="0" err="1"/>
              <a:t>eg</a:t>
            </a:r>
            <a:r>
              <a:rPr lang="zh-CN" altLang="zh-CN" dirty="0"/>
              <a:t>：</a:t>
            </a:r>
            <a:r>
              <a:rPr lang="en-US" altLang="zh-CN" dirty="0"/>
              <a:t>B</a:t>
            </a:r>
            <a:r>
              <a:rPr lang="zh-CN" altLang="zh-CN" dirty="0"/>
              <a:t>）上一次交换路由信息的时间，若超过指定时间，</a:t>
            </a:r>
            <a:r>
              <a:rPr lang="en-US" altLang="zh-CN" dirty="0"/>
              <a:t>A</a:t>
            </a:r>
            <a:r>
              <a:rPr lang="zh-CN" altLang="zh-CN" dirty="0"/>
              <a:t>还未接收到</a:t>
            </a:r>
            <a:r>
              <a:rPr lang="en-US" altLang="zh-CN" dirty="0"/>
              <a:t>B</a:t>
            </a:r>
            <a:r>
              <a:rPr lang="zh-CN" altLang="zh-CN" dirty="0"/>
              <a:t>下一次的路由信息，则</a:t>
            </a:r>
            <a:r>
              <a:rPr lang="en-US" altLang="zh-CN" dirty="0"/>
              <a:t>A</a:t>
            </a:r>
            <a:r>
              <a:rPr lang="zh-CN" altLang="zh-CN" dirty="0"/>
              <a:t>就会判定</a:t>
            </a:r>
            <a:r>
              <a:rPr lang="en-US" altLang="zh-CN" dirty="0"/>
              <a:t>B</a:t>
            </a:r>
            <a:r>
              <a:rPr lang="zh-CN" altLang="zh-CN" dirty="0"/>
              <a:t>已经发生故障。这时，为避免路由环路，</a:t>
            </a:r>
            <a:r>
              <a:rPr lang="en-US" altLang="zh-CN" dirty="0"/>
              <a:t>A</a:t>
            </a:r>
            <a:r>
              <a:rPr lang="zh-CN" altLang="zh-CN" dirty="0"/>
              <a:t>会采用</a:t>
            </a:r>
            <a:r>
              <a:rPr lang="en-US" altLang="zh-CN" dirty="0"/>
              <a:t> "</a:t>
            </a:r>
            <a:r>
              <a:rPr lang="zh-CN" altLang="zh-CN" dirty="0"/>
              <a:t>毒性反转</a:t>
            </a:r>
            <a:r>
              <a:rPr lang="en-US" altLang="zh-CN" dirty="0"/>
              <a:t>" </a:t>
            </a:r>
            <a:r>
              <a:rPr lang="zh-CN" altLang="zh-CN" dirty="0"/>
              <a:t>的方式将</a:t>
            </a:r>
            <a:r>
              <a:rPr lang="en-US" altLang="zh-CN" dirty="0"/>
              <a:t>B</a:t>
            </a:r>
            <a:r>
              <a:rPr lang="zh-CN" altLang="zh-CN" dirty="0"/>
              <a:t>故障的消息广播出去（即当一条路径信息变为无效之后，路由器并不立即将它从路由表中删除，而是用</a:t>
            </a:r>
            <a:r>
              <a:rPr lang="en-US" altLang="zh-CN" dirty="0"/>
              <a:t>16</a:t>
            </a:r>
            <a:r>
              <a:rPr lang="zh-CN" altLang="zh-CN" dirty="0"/>
              <a:t>，即不可达的度量值将它广播给相邻的主机），使得通过广播之后，所有主机都知道</a:t>
            </a:r>
            <a:r>
              <a:rPr lang="en-US" altLang="zh-CN" dirty="0"/>
              <a:t>B</a:t>
            </a:r>
            <a:r>
              <a:rPr lang="zh-CN" altLang="zh-CN" dirty="0"/>
              <a:t>故障并且所有主机都会更新自己的路由信息。</a:t>
            </a:r>
          </a:p>
        </p:txBody>
      </p:sp>
    </p:spTree>
    <p:extLst>
      <p:ext uri="{BB962C8B-B14F-4D97-AF65-F5344CB8AC3E}">
        <p14:creationId xmlns:p14="http://schemas.microsoft.com/office/powerpoint/2010/main" val="13230120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13235" y="260350"/>
            <a:ext cx="921600" cy="921600"/>
            <a:chOff x="4056364" y="1384713"/>
            <a:chExt cx="4088570" cy="4088570"/>
          </a:xfrm>
        </p:grpSpPr>
        <p:sp>
          <p:nvSpPr>
            <p:cNvPr id="13" name="椭圆 12"/>
            <p:cNvSpPr/>
            <p:nvPr/>
          </p:nvSpPr>
          <p:spPr>
            <a:xfrm>
              <a:off x="4500033" y="1833033"/>
              <a:ext cx="3191933" cy="3191933"/>
            </a:xfrm>
            <a:prstGeom prst="ellipse">
              <a:avLst/>
            </a:prstGeom>
            <a:solidFill>
              <a:srgbClr val="124C5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椭圆 1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心圆 1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3686971"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2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实验设计</a:t>
            </a:r>
          </a:p>
        </p:txBody>
      </p:sp>
      <p:sp>
        <p:nvSpPr>
          <p:cNvPr id="29" name="矩形 39">
            <a:extLst>
              <a:ext uri="{FF2B5EF4-FFF2-40B4-BE49-F238E27FC236}">
                <a16:creationId xmlns:a16="http://schemas.microsoft.com/office/drawing/2014/main" id="{596AC3BC-592D-4099-AE84-4DD5D36B5083}"/>
              </a:ext>
            </a:extLst>
          </p:cNvPr>
          <p:cNvSpPr/>
          <p:nvPr/>
        </p:nvSpPr>
        <p:spPr>
          <a:xfrm>
            <a:off x="585898" y="1597753"/>
            <a:ext cx="2600362" cy="584759"/>
          </a:xfrm>
          <a:prstGeom prst="rect">
            <a:avLst/>
          </a:prstGeom>
          <a:solidFill>
            <a:srgbClr val="F4925C"/>
          </a:solidFill>
          <a:effectLst>
            <a:innerShdw blurRad="114300">
              <a:prstClr val="black"/>
            </a:innerShdw>
          </a:effectLst>
        </p:spPr>
        <p:txBody>
          <a:bodyPr wrap="square" lIns="91424" tIns="45712" rIns="91424" bIns="45712">
            <a:spAutoFit/>
          </a:bodyPr>
          <a:lstStyle/>
          <a:p>
            <a:r>
              <a:rPr lang="en-US" altLang="zh-CN" sz="3200" dirty="0">
                <a:solidFill>
                  <a:schemeClr val="bg1"/>
                </a:solidFill>
                <a:latin typeface="+mj-ea"/>
                <a:ea typeface="+mj-ea"/>
                <a:sym typeface="News Gothic MT" charset="0"/>
              </a:rPr>
              <a:t>3.</a:t>
            </a:r>
            <a:r>
              <a:rPr lang="zh-CN" altLang="en-US" sz="3200" dirty="0">
                <a:solidFill>
                  <a:schemeClr val="bg1"/>
                </a:solidFill>
                <a:latin typeface="+mj-ea"/>
                <a:ea typeface="+mj-ea"/>
                <a:sym typeface="News Gothic MT" charset="0"/>
              </a:rPr>
              <a:t>中心化路由</a:t>
            </a:r>
            <a:endParaRPr lang="zh-CN" altLang="zh-CN" sz="3200" dirty="0">
              <a:solidFill>
                <a:schemeClr val="bg1"/>
              </a:solidFill>
              <a:latin typeface="+mj-ea"/>
              <a:ea typeface="+mj-ea"/>
            </a:endParaRPr>
          </a:p>
        </p:txBody>
      </p:sp>
      <p:sp>
        <p:nvSpPr>
          <p:cNvPr id="4" name="文本框 3">
            <a:extLst>
              <a:ext uri="{FF2B5EF4-FFF2-40B4-BE49-F238E27FC236}">
                <a16:creationId xmlns:a16="http://schemas.microsoft.com/office/drawing/2014/main" id="{08E1F2F5-D5FD-4597-82AC-1FADAFC9A021}"/>
              </a:ext>
            </a:extLst>
          </p:cNvPr>
          <p:cNvSpPr txBox="1"/>
          <p:nvPr/>
        </p:nvSpPr>
        <p:spPr>
          <a:xfrm>
            <a:off x="585898" y="2648932"/>
            <a:ext cx="2345838" cy="523220"/>
          </a:xfrm>
          <a:prstGeom prst="rect">
            <a:avLst/>
          </a:prstGeom>
          <a:noFill/>
        </p:spPr>
        <p:txBody>
          <a:bodyPr wrap="square" rtlCol="0">
            <a:spAutoFit/>
          </a:bodyPr>
          <a:lstStyle/>
          <a:p>
            <a:r>
              <a:rPr lang="en-US" altLang="zh-CN" sz="2800" b="1" dirty="0"/>
              <a:t>3.1 </a:t>
            </a:r>
            <a:r>
              <a:rPr lang="zh-CN" altLang="en-US" sz="2800" b="1" dirty="0"/>
              <a:t>数据传输</a:t>
            </a:r>
          </a:p>
        </p:txBody>
      </p:sp>
      <p:sp>
        <p:nvSpPr>
          <p:cNvPr id="5" name="文本框 4">
            <a:extLst>
              <a:ext uri="{FF2B5EF4-FFF2-40B4-BE49-F238E27FC236}">
                <a16:creationId xmlns:a16="http://schemas.microsoft.com/office/drawing/2014/main" id="{EA18AD29-3305-40D2-98C3-8045C0137F4C}"/>
              </a:ext>
            </a:extLst>
          </p:cNvPr>
          <p:cNvSpPr txBox="1"/>
          <p:nvPr/>
        </p:nvSpPr>
        <p:spPr>
          <a:xfrm>
            <a:off x="1962290" y="3859881"/>
            <a:ext cx="8011269" cy="1631216"/>
          </a:xfrm>
          <a:prstGeom prst="rect">
            <a:avLst/>
          </a:prstGeom>
          <a:noFill/>
        </p:spPr>
        <p:txBody>
          <a:bodyPr wrap="square" rtlCol="0">
            <a:spAutoFit/>
          </a:bodyPr>
          <a:lstStyle/>
          <a:p>
            <a:r>
              <a:rPr lang="zh-CN" altLang="zh-CN" sz="2000" dirty="0"/>
              <a:t>数据传输部分与自组织路由相同，也采用</a:t>
            </a:r>
            <a:r>
              <a:rPr lang="en-US" altLang="zh-CN" sz="2000" dirty="0"/>
              <a:t>UDP</a:t>
            </a:r>
            <a:r>
              <a:rPr lang="zh-CN" altLang="zh-CN" sz="2000" dirty="0"/>
              <a:t>进行数据传输。在每一台主机上，选用两个端口，</a:t>
            </a:r>
            <a:r>
              <a:rPr lang="en-US" altLang="zh-CN" sz="2000" dirty="0" err="1"/>
              <a:t>Port</a:t>
            </a:r>
            <a:r>
              <a:rPr lang="en-US" altLang="zh-CN" sz="2000" baseline="-25000" dirty="0" err="1"/>
              <a:t>in</a:t>
            </a:r>
            <a:r>
              <a:rPr lang="zh-CN" altLang="zh-CN" sz="2000" dirty="0"/>
              <a:t>和</a:t>
            </a:r>
            <a:r>
              <a:rPr lang="en-US" altLang="zh-CN" sz="2000" dirty="0" err="1"/>
              <a:t>Port</a:t>
            </a:r>
            <a:r>
              <a:rPr lang="en-US" altLang="zh-CN" sz="2000" baseline="-25000" dirty="0" err="1"/>
              <a:t>out</a:t>
            </a:r>
            <a:r>
              <a:rPr lang="zh-CN" altLang="zh-CN" sz="2000" dirty="0"/>
              <a:t>，一个用于接收数据另一个用于发送数据。每台主机通过</a:t>
            </a:r>
            <a:r>
              <a:rPr lang="en-US" altLang="zh-CN" sz="2000" dirty="0" err="1"/>
              <a:t>Port</a:t>
            </a:r>
            <a:r>
              <a:rPr lang="en-US" altLang="zh-CN" sz="2000" baseline="-25000" dirty="0" err="1"/>
              <a:t>out</a:t>
            </a:r>
            <a:r>
              <a:rPr lang="zh-CN" altLang="zh-CN" sz="2000" dirty="0"/>
              <a:t>向控制主机发送信息，控制主机收集并处理信息从而得到路由表，然后将相应的路由表发送回每台主机，主机便可以通过</a:t>
            </a:r>
            <a:r>
              <a:rPr lang="en-US" altLang="zh-CN" sz="2000" dirty="0" err="1"/>
              <a:t>Port</a:t>
            </a:r>
            <a:r>
              <a:rPr lang="en-US" altLang="zh-CN" sz="2000" baseline="-25000" dirty="0" err="1"/>
              <a:t>in</a:t>
            </a:r>
            <a:r>
              <a:rPr lang="zh-CN" altLang="zh-CN" sz="2000" dirty="0"/>
              <a:t>端口接收到自己的路由表。</a:t>
            </a:r>
            <a:endParaRPr lang="zh-CN" altLang="en-US" sz="2000" dirty="0"/>
          </a:p>
        </p:txBody>
      </p:sp>
    </p:spTree>
    <p:extLst>
      <p:ext uri="{BB962C8B-B14F-4D97-AF65-F5344CB8AC3E}">
        <p14:creationId xmlns:p14="http://schemas.microsoft.com/office/powerpoint/2010/main" val="15749247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13235" y="260350"/>
            <a:ext cx="921600" cy="921600"/>
            <a:chOff x="4056364" y="1384713"/>
            <a:chExt cx="4088570" cy="4088570"/>
          </a:xfrm>
        </p:grpSpPr>
        <p:sp>
          <p:nvSpPr>
            <p:cNvPr id="13" name="椭圆 12"/>
            <p:cNvSpPr/>
            <p:nvPr/>
          </p:nvSpPr>
          <p:spPr>
            <a:xfrm>
              <a:off x="4500033" y="1833033"/>
              <a:ext cx="3191933" cy="3191933"/>
            </a:xfrm>
            <a:prstGeom prst="ellipse">
              <a:avLst/>
            </a:prstGeom>
            <a:solidFill>
              <a:srgbClr val="124C5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椭圆 1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心圆 1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3686971"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2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实验设计</a:t>
            </a:r>
          </a:p>
        </p:txBody>
      </p:sp>
      <p:sp>
        <p:nvSpPr>
          <p:cNvPr id="29" name="矩形 39">
            <a:extLst>
              <a:ext uri="{FF2B5EF4-FFF2-40B4-BE49-F238E27FC236}">
                <a16:creationId xmlns:a16="http://schemas.microsoft.com/office/drawing/2014/main" id="{596AC3BC-592D-4099-AE84-4DD5D36B5083}"/>
              </a:ext>
            </a:extLst>
          </p:cNvPr>
          <p:cNvSpPr/>
          <p:nvPr/>
        </p:nvSpPr>
        <p:spPr>
          <a:xfrm>
            <a:off x="578246" y="1543024"/>
            <a:ext cx="2600362" cy="584759"/>
          </a:xfrm>
          <a:prstGeom prst="rect">
            <a:avLst/>
          </a:prstGeom>
          <a:solidFill>
            <a:srgbClr val="F4925C"/>
          </a:solidFill>
          <a:effectLst>
            <a:innerShdw blurRad="114300">
              <a:prstClr val="black"/>
            </a:innerShdw>
          </a:effectLst>
        </p:spPr>
        <p:txBody>
          <a:bodyPr wrap="square" lIns="91424" tIns="45712" rIns="91424" bIns="45712">
            <a:spAutoFit/>
          </a:bodyPr>
          <a:lstStyle/>
          <a:p>
            <a:r>
              <a:rPr lang="en-US" altLang="zh-CN" sz="3200" dirty="0">
                <a:solidFill>
                  <a:schemeClr val="bg1"/>
                </a:solidFill>
                <a:latin typeface="+mj-ea"/>
                <a:ea typeface="+mj-ea"/>
                <a:sym typeface="News Gothic MT" charset="0"/>
              </a:rPr>
              <a:t>3.</a:t>
            </a:r>
            <a:r>
              <a:rPr lang="zh-CN" altLang="en-US" sz="3200" dirty="0">
                <a:solidFill>
                  <a:schemeClr val="bg1"/>
                </a:solidFill>
                <a:latin typeface="+mj-ea"/>
                <a:ea typeface="+mj-ea"/>
                <a:sym typeface="News Gothic MT" charset="0"/>
              </a:rPr>
              <a:t>中心化路由</a:t>
            </a:r>
            <a:endParaRPr lang="zh-CN" altLang="zh-CN" sz="3200" dirty="0">
              <a:solidFill>
                <a:schemeClr val="bg1"/>
              </a:solidFill>
              <a:latin typeface="+mj-ea"/>
              <a:ea typeface="+mj-ea"/>
            </a:endParaRPr>
          </a:p>
        </p:txBody>
      </p:sp>
      <p:sp>
        <p:nvSpPr>
          <p:cNvPr id="4" name="文本框 3">
            <a:extLst>
              <a:ext uri="{FF2B5EF4-FFF2-40B4-BE49-F238E27FC236}">
                <a16:creationId xmlns:a16="http://schemas.microsoft.com/office/drawing/2014/main" id="{08E1F2F5-D5FD-4597-82AC-1FADAFC9A021}"/>
              </a:ext>
            </a:extLst>
          </p:cNvPr>
          <p:cNvSpPr txBox="1"/>
          <p:nvPr/>
        </p:nvSpPr>
        <p:spPr>
          <a:xfrm>
            <a:off x="578246" y="2462120"/>
            <a:ext cx="2289277" cy="523220"/>
          </a:xfrm>
          <a:prstGeom prst="rect">
            <a:avLst/>
          </a:prstGeom>
          <a:noFill/>
        </p:spPr>
        <p:txBody>
          <a:bodyPr wrap="square" rtlCol="0">
            <a:spAutoFit/>
          </a:bodyPr>
          <a:lstStyle/>
          <a:p>
            <a:r>
              <a:rPr lang="en-US" altLang="zh-CN" sz="2800" b="1" dirty="0"/>
              <a:t>3.2 </a:t>
            </a:r>
            <a:r>
              <a:rPr lang="zh-CN" altLang="en-US" sz="2800" b="1" dirty="0"/>
              <a:t>路由算法</a:t>
            </a:r>
          </a:p>
        </p:txBody>
      </p:sp>
      <p:sp>
        <p:nvSpPr>
          <p:cNvPr id="5" name="文本框 4">
            <a:extLst>
              <a:ext uri="{FF2B5EF4-FFF2-40B4-BE49-F238E27FC236}">
                <a16:creationId xmlns:a16="http://schemas.microsoft.com/office/drawing/2014/main" id="{EA18AD29-3305-40D2-98C3-8045C0137F4C}"/>
              </a:ext>
            </a:extLst>
          </p:cNvPr>
          <p:cNvSpPr txBox="1"/>
          <p:nvPr/>
        </p:nvSpPr>
        <p:spPr>
          <a:xfrm>
            <a:off x="578246" y="4491181"/>
            <a:ext cx="4401560" cy="1754326"/>
          </a:xfrm>
          <a:prstGeom prst="rect">
            <a:avLst/>
          </a:prstGeom>
          <a:noFill/>
        </p:spPr>
        <p:txBody>
          <a:bodyPr wrap="square" rtlCol="0">
            <a:spAutoFit/>
          </a:bodyPr>
          <a:lstStyle/>
          <a:p>
            <a:r>
              <a:rPr lang="zh-CN" altLang="zh-CN" dirty="0"/>
              <a:t>每台主机定期向控制主机发送自己的链路状态信息。控制主机收到每台主机发送来的信息后可以构建出整个网络的拓扑结构并不断更新，然后通过</a:t>
            </a:r>
            <a:r>
              <a:rPr lang="en-US" altLang="zh-CN" dirty="0"/>
              <a:t>Dijkstra</a:t>
            </a:r>
            <a:r>
              <a:rPr lang="zh-CN" altLang="zh-CN" dirty="0"/>
              <a:t>最短路径算法为每个发送来信息的主机计算出其路由表，并将路由表返回给相应的主机。</a:t>
            </a:r>
          </a:p>
        </p:txBody>
      </p:sp>
      <p:sp>
        <p:nvSpPr>
          <p:cNvPr id="2" name="文本框 1">
            <a:extLst>
              <a:ext uri="{FF2B5EF4-FFF2-40B4-BE49-F238E27FC236}">
                <a16:creationId xmlns:a16="http://schemas.microsoft.com/office/drawing/2014/main" id="{19A76320-2DB0-4223-B954-C91C9806283A}"/>
              </a:ext>
            </a:extLst>
          </p:cNvPr>
          <p:cNvSpPr txBox="1"/>
          <p:nvPr/>
        </p:nvSpPr>
        <p:spPr>
          <a:xfrm>
            <a:off x="6096000" y="1219858"/>
            <a:ext cx="3975720" cy="646331"/>
          </a:xfrm>
          <a:prstGeom prst="rect">
            <a:avLst/>
          </a:prstGeom>
          <a:noFill/>
        </p:spPr>
        <p:txBody>
          <a:bodyPr wrap="square" rtlCol="0">
            <a:spAutoFit/>
          </a:bodyPr>
          <a:lstStyle/>
          <a:p>
            <a:r>
              <a:rPr lang="zh-CN" altLang="zh-CN" dirty="0"/>
              <a:t>中心化路由同样选用</a:t>
            </a:r>
            <a:r>
              <a:rPr lang="en-US" altLang="zh-CN" dirty="0"/>
              <a:t>LS</a:t>
            </a:r>
            <a:r>
              <a:rPr lang="zh-CN" altLang="zh-CN" dirty="0"/>
              <a:t>和</a:t>
            </a:r>
            <a:r>
              <a:rPr lang="en-US" altLang="zh-CN" dirty="0"/>
              <a:t>DV</a:t>
            </a:r>
            <a:r>
              <a:rPr lang="zh-CN" altLang="zh-CN" dirty="0"/>
              <a:t>两种不同的路由算法。</a:t>
            </a:r>
          </a:p>
        </p:txBody>
      </p:sp>
      <p:sp>
        <p:nvSpPr>
          <p:cNvPr id="3" name="矩形 2">
            <a:extLst>
              <a:ext uri="{FF2B5EF4-FFF2-40B4-BE49-F238E27FC236}">
                <a16:creationId xmlns:a16="http://schemas.microsoft.com/office/drawing/2014/main" id="{EA513457-3392-46BA-81A4-C6C3519D9835}"/>
              </a:ext>
            </a:extLst>
          </p:cNvPr>
          <p:cNvSpPr/>
          <p:nvPr/>
        </p:nvSpPr>
        <p:spPr>
          <a:xfrm>
            <a:off x="1234835" y="3075057"/>
            <a:ext cx="2676815" cy="707886"/>
          </a:xfrm>
          <a:prstGeom prst="rect">
            <a:avLst/>
          </a:prstGeom>
          <a:noFill/>
        </p:spPr>
        <p:txBody>
          <a:bodyPr wrap="square" lIns="91440" tIns="45720" rIns="91440" bIns="45720">
            <a:spAutoFit/>
          </a:bodyPr>
          <a:lstStyle/>
          <a:p>
            <a:pPr algn="ctr"/>
            <a:r>
              <a:rPr lang="en-US" altLang="zh-CN" sz="4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OSPF</a:t>
            </a:r>
            <a:r>
              <a:rPr lang="zh-CN" altLang="en-US" sz="4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协议</a:t>
            </a:r>
            <a:endParaRPr lang="zh-CN" altLang="en-US" sz="40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6" name="矩形 15">
            <a:extLst>
              <a:ext uri="{FF2B5EF4-FFF2-40B4-BE49-F238E27FC236}">
                <a16:creationId xmlns:a16="http://schemas.microsoft.com/office/drawing/2014/main" id="{9680C300-EDC6-4D72-AF46-1B00731F0962}"/>
              </a:ext>
            </a:extLst>
          </p:cNvPr>
          <p:cNvSpPr/>
          <p:nvPr/>
        </p:nvSpPr>
        <p:spPr>
          <a:xfrm>
            <a:off x="7394905" y="3077410"/>
            <a:ext cx="2676815" cy="707886"/>
          </a:xfrm>
          <a:prstGeom prst="rect">
            <a:avLst/>
          </a:prstGeom>
          <a:noFill/>
        </p:spPr>
        <p:txBody>
          <a:bodyPr wrap="square" lIns="91440" tIns="45720" rIns="91440" bIns="45720">
            <a:spAutoFit/>
          </a:bodyPr>
          <a:lstStyle/>
          <a:p>
            <a:pPr algn="ctr"/>
            <a:r>
              <a:rPr lang="en-US" altLang="zh-CN" sz="4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RIP</a:t>
            </a:r>
            <a:r>
              <a:rPr lang="zh-CN" altLang="en-US" sz="4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协议</a:t>
            </a:r>
            <a:endParaRPr lang="zh-CN" altLang="en-US" sz="40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箭头: 下 6">
            <a:extLst>
              <a:ext uri="{FF2B5EF4-FFF2-40B4-BE49-F238E27FC236}">
                <a16:creationId xmlns:a16="http://schemas.microsoft.com/office/drawing/2014/main" id="{876F9CA6-9F0E-46D7-B51B-69802ABB06E1}"/>
              </a:ext>
            </a:extLst>
          </p:cNvPr>
          <p:cNvSpPr/>
          <p:nvPr/>
        </p:nvSpPr>
        <p:spPr>
          <a:xfrm>
            <a:off x="2314005" y="3828551"/>
            <a:ext cx="518474" cy="617022"/>
          </a:xfrm>
          <a:prstGeom prst="downArrow">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下 16">
            <a:extLst>
              <a:ext uri="{FF2B5EF4-FFF2-40B4-BE49-F238E27FC236}">
                <a16:creationId xmlns:a16="http://schemas.microsoft.com/office/drawing/2014/main" id="{1B14229A-DA64-4924-95EC-32CF8479D529}"/>
              </a:ext>
            </a:extLst>
          </p:cNvPr>
          <p:cNvSpPr/>
          <p:nvPr/>
        </p:nvSpPr>
        <p:spPr>
          <a:xfrm>
            <a:off x="8474075" y="3876999"/>
            <a:ext cx="518474" cy="617022"/>
          </a:xfrm>
          <a:prstGeom prst="downArrow">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727C3FF6-B3D6-42B8-BA56-77CAD441D8BB}"/>
              </a:ext>
            </a:extLst>
          </p:cNvPr>
          <p:cNvSpPr txBox="1"/>
          <p:nvPr/>
        </p:nvSpPr>
        <p:spPr>
          <a:xfrm>
            <a:off x="6096001" y="4494021"/>
            <a:ext cx="5659224" cy="2031325"/>
          </a:xfrm>
          <a:prstGeom prst="rect">
            <a:avLst/>
          </a:prstGeom>
          <a:noFill/>
        </p:spPr>
        <p:txBody>
          <a:bodyPr wrap="square" rtlCol="0">
            <a:spAutoFit/>
          </a:bodyPr>
          <a:lstStyle/>
          <a:p>
            <a:r>
              <a:rPr lang="zh-CN" altLang="zh-CN" dirty="0"/>
              <a:t>控制主机存储每台主机的路由表信息。每台主机定期向控制主机发送自己的路由表信息。控制主机接收到每台主机发送过来的路由表信息之后，根据</a:t>
            </a:r>
            <a:r>
              <a:rPr lang="en-US" altLang="zh-CN" dirty="0"/>
              <a:t>DV</a:t>
            </a:r>
            <a:r>
              <a:rPr lang="zh-CN" altLang="zh-CN" dirty="0"/>
              <a:t>算法更新发送信息主机相邻主机的路由表信息，并且将更新后的路由表信息发送给相对应的主机，若计算后某主机的路由表不变，则控制主机不发送路由表信息到该主机。</a:t>
            </a:r>
          </a:p>
        </p:txBody>
      </p:sp>
    </p:spTree>
    <p:extLst>
      <p:ext uri="{BB962C8B-B14F-4D97-AF65-F5344CB8AC3E}">
        <p14:creationId xmlns:p14="http://schemas.microsoft.com/office/powerpoint/2010/main" val="24082584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13235" y="260350"/>
            <a:ext cx="921600" cy="921600"/>
            <a:chOff x="4056364" y="1384713"/>
            <a:chExt cx="4088570" cy="4088570"/>
          </a:xfrm>
        </p:grpSpPr>
        <p:sp>
          <p:nvSpPr>
            <p:cNvPr id="13" name="椭圆 12"/>
            <p:cNvSpPr/>
            <p:nvPr/>
          </p:nvSpPr>
          <p:spPr>
            <a:xfrm>
              <a:off x="4500033" y="1833033"/>
              <a:ext cx="3191933" cy="3191933"/>
            </a:xfrm>
            <a:prstGeom prst="ellipse">
              <a:avLst/>
            </a:prstGeom>
            <a:solidFill>
              <a:srgbClr val="124C5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椭圆 1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心圆 1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3686971"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2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实验设计</a:t>
            </a:r>
          </a:p>
        </p:txBody>
      </p:sp>
      <p:sp>
        <p:nvSpPr>
          <p:cNvPr id="29" name="矩形 39">
            <a:extLst>
              <a:ext uri="{FF2B5EF4-FFF2-40B4-BE49-F238E27FC236}">
                <a16:creationId xmlns:a16="http://schemas.microsoft.com/office/drawing/2014/main" id="{596AC3BC-592D-4099-AE84-4DD5D36B5083}"/>
              </a:ext>
            </a:extLst>
          </p:cNvPr>
          <p:cNvSpPr/>
          <p:nvPr/>
        </p:nvSpPr>
        <p:spPr>
          <a:xfrm>
            <a:off x="585898" y="1597753"/>
            <a:ext cx="2600362" cy="584759"/>
          </a:xfrm>
          <a:prstGeom prst="rect">
            <a:avLst/>
          </a:prstGeom>
          <a:solidFill>
            <a:srgbClr val="F4925C"/>
          </a:solidFill>
          <a:effectLst>
            <a:innerShdw blurRad="114300">
              <a:prstClr val="black"/>
            </a:innerShdw>
          </a:effectLst>
        </p:spPr>
        <p:txBody>
          <a:bodyPr wrap="square" lIns="91424" tIns="45712" rIns="91424" bIns="45712">
            <a:spAutoFit/>
          </a:bodyPr>
          <a:lstStyle/>
          <a:p>
            <a:r>
              <a:rPr lang="en-US" altLang="zh-CN" sz="3200" dirty="0">
                <a:solidFill>
                  <a:schemeClr val="bg1"/>
                </a:solidFill>
                <a:latin typeface="+mj-ea"/>
                <a:ea typeface="+mj-ea"/>
                <a:sym typeface="News Gothic MT" charset="0"/>
              </a:rPr>
              <a:t>3.</a:t>
            </a:r>
            <a:r>
              <a:rPr lang="zh-CN" altLang="en-US" sz="3200" dirty="0">
                <a:solidFill>
                  <a:schemeClr val="bg1"/>
                </a:solidFill>
                <a:latin typeface="+mj-ea"/>
                <a:ea typeface="+mj-ea"/>
                <a:sym typeface="News Gothic MT" charset="0"/>
              </a:rPr>
              <a:t>中心化路由</a:t>
            </a:r>
            <a:endParaRPr lang="zh-CN" altLang="zh-CN" sz="3200" dirty="0">
              <a:solidFill>
                <a:schemeClr val="bg1"/>
              </a:solidFill>
              <a:latin typeface="+mj-ea"/>
              <a:ea typeface="+mj-ea"/>
            </a:endParaRPr>
          </a:p>
        </p:txBody>
      </p:sp>
      <p:sp>
        <p:nvSpPr>
          <p:cNvPr id="4" name="文本框 3">
            <a:extLst>
              <a:ext uri="{FF2B5EF4-FFF2-40B4-BE49-F238E27FC236}">
                <a16:creationId xmlns:a16="http://schemas.microsoft.com/office/drawing/2014/main" id="{08E1F2F5-D5FD-4597-82AC-1FADAFC9A021}"/>
              </a:ext>
            </a:extLst>
          </p:cNvPr>
          <p:cNvSpPr txBox="1"/>
          <p:nvPr/>
        </p:nvSpPr>
        <p:spPr>
          <a:xfrm>
            <a:off x="585898" y="2544146"/>
            <a:ext cx="2392972" cy="523220"/>
          </a:xfrm>
          <a:prstGeom prst="rect">
            <a:avLst/>
          </a:prstGeom>
          <a:noFill/>
        </p:spPr>
        <p:txBody>
          <a:bodyPr wrap="square" rtlCol="0">
            <a:spAutoFit/>
          </a:bodyPr>
          <a:lstStyle/>
          <a:p>
            <a:r>
              <a:rPr lang="en-US" altLang="zh-CN" sz="2800" b="1" dirty="0"/>
              <a:t>3.3 </a:t>
            </a:r>
            <a:r>
              <a:rPr lang="zh-CN" altLang="en-US" sz="2800" b="1" dirty="0"/>
              <a:t>发送数据</a:t>
            </a:r>
          </a:p>
        </p:txBody>
      </p:sp>
      <p:sp>
        <p:nvSpPr>
          <p:cNvPr id="5" name="文本框 4">
            <a:extLst>
              <a:ext uri="{FF2B5EF4-FFF2-40B4-BE49-F238E27FC236}">
                <a16:creationId xmlns:a16="http://schemas.microsoft.com/office/drawing/2014/main" id="{EA18AD29-3305-40D2-98C3-8045C0137F4C}"/>
              </a:ext>
            </a:extLst>
          </p:cNvPr>
          <p:cNvSpPr txBox="1"/>
          <p:nvPr/>
        </p:nvSpPr>
        <p:spPr>
          <a:xfrm>
            <a:off x="1335123" y="3922849"/>
            <a:ext cx="9213471" cy="1200329"/>
          </a:xfrm>
          <a:prstGeom prst="rect">
            <a:avLst/>
          </a:prstGeom>
          <a:noFill/>
        </p:spPr>
        <p:txBody>
          <a:bodyPr wrap="square" rtlCol="0">
            <a:spAutoFit/>
          </a:bodyPr>
          <a:lstStyle/>
          <a:p>
            <a:r>
              <a:rPr lang="zh-CN" altLang="zh-CN" sz="2400" dirty="0"/>
              <a:t>当主机要发送一个普通的数据包</a:t>
            </a:r>
            <a:r>
              <a:rPr lang="en-US" altLang="zh-CN" sz="2400" dirty="0"/>
              <a:t>M</a:t>
            </a:r>
            <a:r>
              <a:rPr lang="zh-CN" altLang="zh-CN" sz="2400" dirty="0"/>
              <a:t>或是从别的主机收到一个数据包</a:t>
            </a:r>
            <a:r>
              <a:rPr lang="en-US" altLang="zh-CN" sz="2400" dirty="0"/>
              <a:t>M</a:t>
            </a:r>
            <a:r>
              <a:rPr lang="zh-CN" altLang="zh-CN" sz="2400" dirty="0"/>
              <a:t>需要转发时，主机通过查询自己的路由表，并将其发送到该目的地址对应的下一跳主机，若路由表中没有对应表项，则将其丢弃。</a:t>
            </a:r>
            <a:endParaRPr lang="zh-CN" altLang="en-US" sz="2400" dirty="0"/>
          </a:p>
        </p:txBody>
      </p:sp>
    </p:spTree>
    <p:extLst>
      <p:ext uri="{BB962C8B-B14F-4D97-AF65-F5344CB8AC3E}">
        <p14:creationId xmlns:p14="http://schemas.microsoft.com/office/powerpoint/2010/main" val="35591452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13235" y="260350"/>
            <a:ext cx="921600" cy="921600"/>
            <a:chOff x="4056364" y="1384713"/>
            <a:chExt cx="4088570" cy="4088570"/>
          </a:xfrm>
        </p:grpSpPr>
        <p:sp>
          <p:nvSpPr>
            <p:cNvPr id="13" name="椭圆 12"/>
            <p:cNvSpPr/>
            <p:nvPr/>
          </p:nvSpPr>
          <p:spPr>
            <a:xfrm>
              <a:off x="4500033" y="1833033"/>
              <a:ext cx="3191933" cy="3191933"/>
            </a:xfrm>
            <a:prstGeom prst="ellipse">
              <a:avLst/>
            </a:prstGeom>
            <a:solidFill>
              <a:srgbClr val="124C5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椭圆 1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心圆 1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3686971"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2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实验设计</a:t>
            </a:r>
          </a:p>
        </p:txBody>
      </p:sp>
      <p:sp>
        <p:nvSpPr>
          <p:cNvPr id="29" name="矩形 39">
            <a:extLst>
              <a:ext uri="{FF2B5EF4-FFF2-40B4-BE49-F238E27FC236}">
                <a16:creationId xmlns:a16="http://schemas.microsoft.com/office/drawing/2014/main" id="{596AC3BC-592D-4099-AE84-4DD5D36B5083}"/>
              </a:ext>
            </a:extLst>
          </p:cNvPr>
          <p:cNvSpPr/>
          <p:nvPr/>
        </p:nvSpPr>
        <p:spPr>
          <a:xfrm>
            <a:off x="578246" y="1543024"/>
            <a:ext cx="2600362" cy="584759"/>
          </a:xfrm>
          <a:prstGeom prst="rect">
            <a:avLst/>
          </a:prstGeom>
          <a:solidFill>
            <a:srgbClr val="F4925C"/>
          </a:solidFill>
          <a:effectLst>
            <a:innerShdw blurRad="114300">
              <a:prstClr val="black"/>
            </a:innerShdw>
          </a:effectLst>
        </p:spPr>
        <p:txBody>
          <a:bodyPr wrap="square" lIns="91424" tIns="45712" rIns="91424" bIns="45712">
            <a:spAutoFit/>
          </a:bodyPr>
          <a:lstStyle/>
          <a:p>
            <a:r>
              <a:rPr lang="en-US" altLang="zh-CN" sz="3200" dirty="0">
                <a:solidFill>
                  <a:schemeClr val="bg1"/>
                </a:solidFill>
                <a:latin typeface="+mj-ea"/>
                <a:ea typeface="+mj-ea"/>
                <a:sym typeface="News Gothic MT" charset="0"/>
              </a:rPr>
              <a:t>3.</a:t>
            </a:r>
            <a:r>
              <a:rPr lang="zh-CN" altLang="en-US" sz="3200" dirty="0">
                <a:solidFill>
                  <a:schemeClr val="bg1"/>
                </a:solidFill>
                <a:latin typeface="+mj-ea"/>
                <a:ea typeface="+mj-ea"/>
                <a:sym typeface="News Gothic MT" charset="0"/>
              </a:rPr>
              <a:t>中心化路由</a:t>
            </a:r>
            <a:endParaRPr lang="zh-CN" altLang="zh-CN" sz="3200" dirty="0">
              <a:solidFill>
                <a:schemeClr val="bg1"/>
              </a:solidFill>
              <a:latin typeface="+mj-ea"/>
              <a:ea typeface="+mj-ea"/>
            </a:endParaRPr>
          </a:p>
        </p:txBody>
      </p:sp>
      <p:sp>
        <p:nvSpPr>
          <p:cNvPr id="4" name="文本框 3">
            <a:extLst>
              <a:ext uri="{FF2B5EF4-FFF2-40B4-BE49-F238E27FC236}">
                <a16:creationId xmlns:a16="http://schemas.microsoft.com/office/drawing/2014/main" id="{08E1F2F5-D5FD-4597-82AC-1FADAFC9A021}"/>
              </a:ext>
            </a:extLst>
          </p:cNvPr>
          <p:cNvSpPr txBox="1"/>
          <p:nvPr/>
        </p:nvSpPr>
        <p:spPr>
          <a:xfrm>
            <a:off x="578246" y="2462120"/>
            <a:ext cx="2289277" cy="523220"/>
          </a:xfrm>
          <a:prstGeom prst="rect">
            <a:avLst/>
          </a:prstGeom>
          <a:noFill/>
        </p:spPr>
        <p:txBody>
          <a:bodyPr wrap="square" rtlCol="0">
            <a:spAutoFit/>
          </a:bodyPr>
          <a:lstStyle/>
          <a:p>
            <a:r>
              <a:rPr lang="en-US" altLang="zh-CN" sz="2800" b="1" dirty="0"/>
              <a:t>3.4 </a:t>
            </a:r>
            <a:r>
              <a:rPr lang="zh-CN" altLang="en-US" sz="2800" b="1" dirty="0"/>
              <a:t>宕机检测</a:t>
            </a:r>
          </a:p>
        </p:txBody>
      </p:sp>
      <p:sp>
        <p:nvSpPr>
          <p:cNvPr id="5" name="文本框 4">
            <a:extLst>
              <a:ext uri="{FF2B5EF4-FFF2-40B4-BE49-F238E27FC236}">
                <a16:creationId xmlns:a16="http://schemas.microsoft.com/office/drawing/2014/main" id="{EA18AD29-3305-40D2-98C3-8045C0137F4C}"/>
              </a:ext>
            </a:extLst>
          </p:cNvPr>
          <p:cNvSpPr txBox="1"/>
          <p:nvPr/>
        </p:nvSpPr>
        <p:spPr>
          <a:xfrm>
            <a:off x="283879" y="4293348"/>
            <a:ext cx="4956350" cy="2308324"/>
          </a:xfrm>
          <a:prstGeom prst="rect">
            <a:avLst/>
          </a:prstGeom>
          <a:noFill/>
        </p:spPr>
        <p:txBody>
          <a:bodyPr wrap="square" rtlCol="0">
            <a:spAutoFit/>
          </a:bodyPr>
          <a:lstStyle/>
          <a:p>
            <a:r>
              <a:rPr lang="zh-CN" altLang="zh-CN" dirty="0"/>
              <a:t>每台主机都会定时向控制主机发送链路状态信息，控制主机会记录每次收到每台主机链路信息的时间，若超过一定时间控制主机仍未收到来自主机的链路信息，则会判断该主机已经发生故障，并将其从网络拓扑结构中删除，下一次其他主机发送来信息时，控制主机就会根据新的拓扑结构用</a:t>
            </a:r>
            <a:r>
              <a:rPr lang="en-US" altLang="zh-CN" dirty="0"/>
              <a:t>Dijkstra</a:t>
            </a:r>
            <a:r>
              <a:rPr lang="zh-CN" altLang="zh-CN" dirty="0"/>
              <a:t>算法重新为其生成路由表。</a:t>
            </a:r>
          </a:p>
        </p:txBody>
      </p:sp>
      <p:sp>
        <p:nvSpPr>
          <p:cNvPr id="2" name="文本框 1">
            <a:extLst>
              <a:ext uri="{FF2B5EF4-FFF2-40B4-BE49-F238E27FC236}">
                <a16:creationId xmlns:a16="http://schemas.microsoft.com/office/drawing/2014/main" id="{19A76320-2DB0-4223-B954-C91C9806283A}"/>
              </a:ext>
            </a:extLst>
          </p:cNvPr>
          <p:cNvSpPr txBox="1"/>
          <p:nvPr/>
        </p:nvSpPr>
        <p:spPr>
          <a:xfrm>
            <a:off x="6096000" y="1219858"/>
            <a:ext cx="3975720" cy="646331"/>
          </a:xfrm>
          <a:prstGeom prst="rect">
            <a:avLst/>
          </a:prstGeom>
          <a:noFill/>
        </p:spPr>
        <p:txBody>
          <a:bodyPr wrap="square" rtlCol="0">
            <a:spAutoFit/>
          </a:bodyPr>
          <a:lstStyle/>
          <a:p>
            <a:r>
              <a:rPr lang="zh-CN" altLang="en-US" dirty="0"/>
              <a:t>判断标准：通过是否超过一定时间没有发送状态信息来判断</a:t>
            </a:r>
          </a:p>
        </p:txBody>
      </p:sp>
      <p:sp>
        <p:nvSpPr>
          <p:cNvPr id="3" name="矩形 2">
            <a:extLst>
              <a:ext uri="{FF2B5EF4-FFF2-40B4-BE49-F238E27FC236}">
                <a16:creationId xmlns:a16="http://schemas.microsoft.com/office/drawing/2014/main" id="{EA513457-3392-46BA-81A4-C6C3519D9835}"/>
              </a:ext>
            </a:extLst>
          </p:cNvPr>
          <p:cNvSpPr/>
          <p:nvPr/>
        </p:nvSpPr>
        <p:spPr>
          <a:xfrm>
            <a:off x="1234836" y="3075057"/>
            <a:ext cx="2600362" cy="646331"/>
          </a:xfrm>
          <a:prstGeom prst="rect">
            <a:avLst/>
          </a:prstGeom>
          <a:noFill/>
        </p:spPr>
        <p:txBody>
          <a:bodyPr wrap="square" lIns="91440" tIns="45720" rIns="91440" bIns="45720">
            <a:spAutoFit/>
          </a:bodyPr>
          <a:lstStyle/>
          <a:p>
            <a:pPr algn="ctr"/>
            <a:r>
              <a:rPr lang="en-US" altLang="zh-CN" sz="3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OSPF</a:t>
            </a:r>
            <a:r>
              <a:rPr lang="zh-CN" altLang="en-US" sz="3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协议</a:t>
            </a:r>
            <a:endParaRPr lang="zh-CN" altLang="en-US" sz="36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6" name="矩形 15">
            <a:extLst>
              <a:ext uri="{FF2B5EF4-FFF2-40B4-BE49-F238E27FC236}">
                <a16:creationId xmlns:a16="http://schemas.microsoft.com/office/drawing/2014/main" id="{9680C300-EDC6-4D72-AF46-1B00731F0962}"/>
              </a:ext>
            </a:extLst>
          </p:cNvPr>
          <p:cNvSpPr/>
          <p:nvPr/>
        </p:nvSpPr>
        <p:spPr>
          <a:xfrm>
            <a:off x="7394905" y="3077410"/>
            <a:ext cx="2676815" cy="646331"/>
          </a:xfrm>
          <a:prstGeom prst="rect">
            <a:avLst/>
          </a:prstGeom>
          <a:noFill/>
        </p:spPr>
        <p:txBody>
          <a:bodyPr wrap="square" lIns="91440" tIns="45720" rIns="91440" bIns="45720">
            <a:spAutoFit/>
          </a:bodyPr>
          <a:lstStyle/>
          <a:p>
            <a:pPr algn="ctr"/>
            <a:r>
              <a:rPr lang="en-US" altLang="zh-CN" sz="3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RIP</a:t>
            </a:r>
            <a:r>
              <a:rPr lang="zh-CN" altLang="en-US" sz="3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协议</a:t>
            </a:r>
            <a:endParaRPr lang="zh-CN" altLang="en-US" sz="36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箭头: 下 6">
            <a:extLst>
              <a:ext uri="{FF2B5EF4-FFF2-40B4-BE49-F238E27FC236}">
                <a16:creationId xmlns:a16="http://schemas.microsoft.com/office/drawing/2014/main" id="{876F9CA6-9F0E-46D7-B51B-69802ABB06E1}"/>
              </a:ext>
            </a:extLst>
          </p:cNvPr>
          <p:cNvSpPr/>
          <p:nvPr/>
        </p:nvSpPr>
        <p:spPr>
          <a:xfrm>
            <a:off x="2349049" y="3710581"/>
            <a:ext cx="413005" cy="493774"/>
          </a:xfrm>
          <a:prstGeom prst="downArrow">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下 16">
            <a:extLst>
              <a:ext uri="{FF2B5EF4-FFF2-40B4-BE49-F238E27FC236}">
                <a16:creationId xmlns:a16="http://schemas.microsoft.com/office/drawing/2014/main" id="{1B14229A-DA64-4924-95EC-32CF8479D529}"/>
              </a:ext>
            </a:extLst>
          </p:cNvPr>
          <p:cNvSpPr/>
          <p:nvPr/>
        </p:nvSpPr>
        <p:spPr>
          <a:xfrm>
            <a:off x="8468049" y="3710581"/>
            <a:ext cx="413005" cy="480614"/>
          </a:xfrm>
          <a:prstGeom prst="downArrow">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727C3FF6-B3D6-42B8-BA56-77CAD441D8BB}"/>
              </a:ext>
            </a:extLst>
          </p:cNvPr>
          <p:cNvSpPr txBox="1"/>
          <p:nvPr/>
        </p:nvSpPr>
        <p:spPr>
          <a:xfrm>
            <a:off x="5614037" y="4272677"/>
            <a:ext cx="6517064" cy="1754326"/>
          </a:xfrm>
          <a:prstGeom prst="rect">
            <a:avLst/>
          </a:prstGeom>
          <a:noFill/>
        </p:spPr>
        <p:txBody>
          <a:bodyPr wrap="square" rtlCol="0">
            <a:spAutoFit/>
          </a:bodyPr>
          <a:lstStyle/>
          <a:p>
            <a:r>
              <a:rPr lang="zh-CN" altLang="zh-CN" dirty="0"/>
              <a:t>每台主机会定期向控制主机发送该主机的路由表信息，控制主机会记录每次收到每台主机信息的时间，若控制主机在一定时间内仍未收到某主机的路由表信息，则判断该主机已经发生故障，将其从拓扑图中删除，其邻居到达该主机的路由跳数设为</a:t>
            </a:r>
            <a:r>
              <a:rPr lang="en-US" altLang="zh-CN" dirty="0"/>
              <a:t>16</a:t>
            </a:r>
            <a:r>
              <a:rPr lang="zh-CN" altLang="zh-CN" dirty="0"/>
              <a:t>（表示不可达），然后，将路由表信息发送给故障主机的邻居主机。当该主机重新发送信息过来时，重新计算其路由表。</a:t>
            </a:r>
          </a:p>
        </p:txBody>
      </p:sp>
    </p:spTree>
    <p:extLst>
      <p:ext uri="{BB962C8B-B14F-4D97-AF65-F5344CB8AC3E}">
        <p14:creationId xmlns:p14="http://schemas.microsoft.com/office/powerpoint/2010/main" val="39523552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199949" y="-1467051"/>
            <a:ext cx="9792102" cy="9792100"/>
          </a:xfrm>
          <a:prstGeom prst="ellipse">
            <a:avLst/>
          </a:prstGeom>
          <a:noFill/>
          <a:ln w="28575">
            <a:gradFill>
              <a:gsLst>
                <a:gs pos="100000">
                  <a:schemeClr val="accent1">
                    <a:lumMod val="5000"/>
                    <a:lumOff val="95000"/>
                  </a:schemeClr>
                </a:gs>
                <a:gs pos="19000">
                  <a:schemeClr val="bg1">
                    <a:lumMod val="85000"/>
                  </a:schemeClr>
                </a:gs>
              </a:gsLst>
              <a:lin ang="5400000" scaled="1"/>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4278836" y="520859"/>
            <a:ext cx="3600666" cy="6740307"/>
          </a:xfrm>
          <a:prstGeom prst="rect">
            <a:avLst/>
          </a:prstGeom>
          <a:noFill/>
          <a:effectLst>
            <a:outerShdw blurRad="63500" dist="1371600" sx="102000" sy="102000" algn="ctr" rotWithShape="0">
              <a:prstClr val="black">
                <a:alpha val="40000"/>
              </a:prstClr>
            </a:outerShdw>
          </a:effectLst>
        </p:spPr>
        <p:txBody>
          <a:bodyPr wrap="none" rtlCol="0">
            <a:spAutoFit/>
          </a:bodyPr>
          <a:lstStyle/>
          <a:p>
            <a:pPr algn="ctr"/>
            <a:r>
              <a:rPr lang="en-US" altLang="zh-CN" sz="43200" b="1" dirty="0">
                <a:gradFill>
                  <a:gsLst>
                    <a:gs pos="12000">
                      <a:schemeClr val="bg1">
                        <a:lumMod val="75000"/>
                      </a:schemeClr>
                    </a:gs>
                    <a:gs pos="100000">
                      <a:schemeClr val="bg1">
                        <a:shade val="100000"/>
                        <a:satMod val="115000"/>
                      </a:schemeClr>
                    </a:gs>
                  </a:gsLst>
                  <a:lin ang="2700000" scaled="1"/>
                </a:gradFill>
                <a:effectLst>
                  <a:outerShdw blurRad="152400" dist="38100" sx="102000" sy="102000" algn="ctr" rotWithShape="0">
                    <a:prstClr val="black">
                      <a:alpha val="49000"/>
                    </a:prstClr>
                  </a:outerShdw>
                </a:effectLst>
                <a:latin typeface="+mn-ea"/>
              </a:rPr>
              <a:t>3</a:t>
            </a:r>
          </a:p>
        </p:txBody>
      </p:sp>
      <p:sp useBgFill="1">
        <p:nvSpPr>
          <p:cNvPr id="6" name="矩形 5"/>
          <p:cNvSpPr/>
          <p:nvPr/>
        </p:nvSpPr>
        <p:spPr>
          <a:xfrm>
            <a:off x="0" y="3429000"/>
            <a:ext cx="12192000" cy="1638775"/>
          </a:xfrm>
          <a:prstGeom prst="rect">
            <a:avLst/>
          </a:prstGeom>
          <a:ln>
            <a:noFill/>
          </a:ln>
          <a:effectLst>
            <a:outerShdw blurRad="406400" dist="114300" sx="107000" sy="10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044528" y="299177"/>
            <a:ext cx="2102948" cy="1200329"/>
          </a:xfrm>
          <a:prstGeom prst="rect">
            <a:avLst/>
          </a:prstGeom>
        </p:spPr>
        <p:txBody>
          <a:bodyPr wrap="none">
            <a:spAutoFit/>
          </a:bodyPr>
          <a:lstStyle/>
          <a:p>
            <a:pPr lvl="0" algn="ctr"/>
            <a:r>
              <a:rPr lang="en-US" altLang="zh-CN" sz="7200" b="1" dirty="0">
                <a:gradFill>
                  <a:gsLst>
                    <a:gs pos="12000">
                      <a:prstClr val="white">
                        <a:lumMod val="75000"/>
                      </a:prstClr>
                    </a:gs>
                    <a:gs pos="100000">
                      <a:prstClr val="white">
                        <a:shade val="100000"/>
                        <a:satMod val="115000"/>
                      </a:prstClr>
                    </a:gs>
                  </a:gsLst>
                  <a:lin ang="2700000" scaled="1"/>
                </a:gradFill>
                <a:effectLst>
                  <a:outerShdw blurRad="152400" dist="38100" sx="102000" sy="102000" algn="ctr" rotWithShape="0">
                    <a:prstClr val="black">
                      <a:alpha val="49000"/>
                    </a:prstClr>
                  </a:outerShdw>
                </a:effectLst>
                <a:latin typeface="微软雅黑"/>
              </a:rPr>
              <a:t>Part</a:t>
            </a:r>
          </a:p>
        </p:txBody>
      </p:sp>
      <p:sp>
        <p:nvSpPr>
          <p:cNvPr id="9" name="矩形 8"/>
          <p:cNvSpPr/>
          <p:nvPr/>
        </p:nvSpPr>
        <p:spPr>
          <a:xfrm>
            <a:off x="4772561" y="3576650"/>
            <a:ext cx="2646878" cy="830997"/>
          </a:xfrm>
          <a:prstGeom prst="rect">
            <a:avLst/>
          </a:prstGeom>
          <a:noFill/>
        </p:spPr>
        <p:txBody>
          <a:bodyPr wrap="none" rtlCol="0">
            <a:spAutoFit/>
          </a:bodyPr>
          <a:lstStyle/>
          <a:p>
            <a:pPr algn="ctr"/>
            <a:r>
              <a:rPr lang="zh-CN" altLang="en-US" sz="4800" b="1" dirty="0">
                <a:solidFill>
                  <a:schemeClr val="bg1">
                    <a:lumMod val="95000"/>
                  </a:schemeClr>
                </a:solidFill>
              </a:rPr>
              <a:t>实验部署</a:t>
            </a:r>
          </a:p>
        </p:txBody>
      </p:sp>
    </p:spTree>
    <p:extLst>
      <p:ext uri="{BB962C8B-B14F-4D97-AF65-F5344CB8AC3E}">
        <p14:creationId xmlns:p14="http://schemas.microsoft.com/office/powerpoint/2010/main" val="38625151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13235" y="260350"/>
            <a:ext cx="921600" cy="921600"/>
            <a:chOff x="4056364" y="1384713"/>
            <a:chExt cx="4088570" cy="4088570"/>
          </a:xfrm>
        </p:grpSpPr>
        <p:sp>
          <p:nvSpPr>
            <p:cNvPr id="13" name="椭圆 12"/>
            <p:cNvSpPr/>
            <p:nvPr/>
          </p:nvSpPr>
          <p:spPr>
            <a:xfrm>
              <a:off x="4500033" y="1833033"/>
              <a:ext cx="3191933" cy="3191933"/>
            </a:xfrm>
            <a:prstGeom prst="ellipse">
              <a:avLst/>
            </a:prstGeom>
            <a:solidFill>
              <a:srgbClr val="124C5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椭圆 1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心圆 1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3549113"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3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实验部署</a:t>
            </a:r>
          </a:p>
        </p:txBody>
      </p:sp>
      <p:sp>
        <p:nvSpPr>
          <p:cNvPr id="2" name="圆角矩形 1"/>
          <p:cNvSpPr/>
          <p:nvPr/>
        </p:nvSpPr>
        <p:spPr>
          <a:xfrm>
            <a:off x="263526" y="1901072"/>
            <a:ext cx="11628438" cy="4237261"/>
          </a:xfrm>
          <a:prstGeom prst="roundRect">
            <a:avLst>
              <a:gd name="adj" fmla="val 9074"/>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63525" y="1883804"/>
            <a:ext cx="11642926" cy="288202"/>
          </a:xfrm>
          <a:prstGeom prst="rect">
            <a:avLst/>
          </a:prstGeom>
          <a:solidFill>
            <a:srgbClr val="DB705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3400108" y="1407334"/>
            <a:ext cx="0" cy="942472"/>
          </a:xfrm>
          <a:prstGeom prst="line">
            <a:avLst/>
          </a:prstGeom>
          <a:ln w="38100">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841731" y="1407334"/>
            <a:ext cx="0" cy="942472"/>
          </a:xfrm>
          <a:prstGeom prst="line">
            <a:avLst/>
          </a:prstGeom>
          <a:ln w="38100">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sp useBgFill="1">
        <p:nvSpPr>
          <p:cNvPr id="6" name="矩形 5"/>
          <p:cNvSpPr/>
          <p:nvPr/>
        </p:nvSpPr>
        <p:spPr>
          <a:xfrm>
            <a:off x="0" y="1283006"/>
            <a:ext cx="12268200" cy="248656"/>
          </a:xfrm>
          <a:prstGeom prst="rect">
            <a:avLst/>
          </a:prstGeom>
          <a:ln>
            <a:noFill/>
          </a:ln>
          <a:effectLst>
            <a:outerShdw blurRad="50800" dist="38100" dir="5400000" sx="96000" sy="96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687387" y="4794441"/>
            <a:ext cx="3806717" cy="1004570"/>
          </a:xfrm>
          <a:prstGeom prst="rect">
            <a:avLst/>
          </a:prstGeom>
        </p:spPr>
        <p:txBody>
          <a:bodyPr wrap="square">
            <a:spAutoFit/>
          </a:bodyPr>
          <a:lstStyle/>
          <a:p>
            <a:pPr algn="ctr">
              <a:lnSpc>
                <a:spcPct val="130000"/>
              </a:lnSpc>
            </a:pPr>
            <a:r>
              <a:rPr lang="zh-CN" altLang="zh-CN" sz="2400" b="1" dirty="0"/>
              <a:t>自组织路由（</a:t>
            </a:r>
            <a:r>
              <a:rPr lang="en-US" altLang="zh-CN" sz="2400" b="1" dirty="0"/>
              <a:t>Self-organized Routing</a:t>
            </a:r>
            <a:r>
              <a:rPr lang="zh-CN" altLang="zh-CN" sz="2400" b="1" dirty="0"/>
              <a:t>）</a:t>
            </a:r>
            <a:endParaRPr lang="zh-CN" altLang="en-US" sz="2400" b="1" dirty="0">
              <a:solidFill>
                <a:schemeClr val="tx1">
                  <a:lumMod val="85000"/>
                  <a:lumOff val="15000"/>
                </a:schemeClr>
              </a:solidFill>
            </a:endParaRPr>
          </a:p>
        </p:txBody>
      </p:sp>
      <p:sp>
        <p:nvSpPr>
          <p:cNvPr id="37" name="矩形 36"/>
          <p:cNvSpPr/>
          <p:nvPr/>
        </p:nvSpPr>
        <p:spPr>
          <a:xfrm>
            <a:off x="7186965" y="4685995"/>
            <a:ext cx="3555419" cy="1052596"/>
          </a:xfrm>
          <a:prstGeom prst="rect">
            <a:avLst/>
          </a:prstGeom>
        </p:spPr>
        <p:txBody>
          <a:bodyPr wrap="square">
            <a:spAutoFit/>
          </a:bodyPr>
          <a:lstStyle/>
          <a:p>
            <a:pPr algn="ctr">
              <a:lnSpc>
                <a:spcPct val="130000"/>
              </a:lnSpc>
            </a:pPr>
            <a:r>
              <a:rPr lang="zh-CN" altLang="zh-CN" sz="2400" b="1" dirty="0"/>
              <a:t>中心化路由（</a:t>
            </a:r>
            <a:r>
              <a:rPr lang="en-US" altLang="zh-CN" sz="2400" b="1" dirty="0"/>
              <a:t>Centralized Routing</a:t>
            </a:r>
            <a:r>
              <a:rPr lang="zh-CN" altLang="zh-CN" sz="2400" b="1" dirty="0"/>
              <a:t>）</a:t>
            </a:r>
            <a:endParaRPr lang="zh-CN" altLang="en-US" sz="2400" b="1" dirty="0">
              <a:solidFill>
                <a:schemeClr val="tx1">
                  <a:lumMod val="85000"/>
                  <a:lumOff val="15000"/>
                </a:schemeClr>
              </a:solidFill>
            </a:endParaRPr>
          </a:p>
        </p:txBody>
      </p:sp>
      <p:grpSp>
        <p:nvGrpSpPr>
          <p:cNvPr id="5" name="组合 4">
            <a:extLst>
              <a:ext uri="{FF2B5EF4-FFF2-40B4-BE49-F238E27FC236}">
                <a16:creationId xmlns:a16="http://schemas.microsoft.com/office/drawing/2014/main" id="{46CDFAAC-3088-4F6E-B99E-C32262EDA639}"/>
              </a:ext>
            </a:extLst>
          </p:cNvPr>
          <p:cNvGrpSpPr/>
          <p:nvPr/>
        </p:nvGrpSpPr>
        <p:grpSpPr>
          <a:xfrm>
            <a:off x="2676345" y="2905095"/>
            <a:ext cx="1517435" cy="1569660"/>
            <a:chOff x="1617509" y="3004772"/>
            <a:chExt cx="1517435" cy="1569660"/>
          </a:xfrm>
        </p:grpSpPr>
        <p:sp>
          <p:nvSpPr>
            <p:cNvPr id="29" name="椭圆 28"/>
            <p:cNvSpPr/>
            <p:nvPr/>
          </p:nvSpPr>
          <p:spPr>
            <a:xfrm rot="10800000">
              <a:off x="1617509" y="3004772"/>
              <a:ext cx="1517435" cy="1517436"/>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4E57C416-5454-4DA5-A7CA-EE56B2CA7864}"/>
                </a:ext>
              </a:extLst>
            </p:cNvPr>
            <p:cNvSpPr/>
            <p:nvPr/>
          </p:nvSpPr>
          <p:spPr>
            <a:xfrm>
              <a:off x="2025856" y="3004772"/>
              <a:ext cx="700743" cy="156966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9600" b="1" dirty="0">
                  <a:ln/>
                  <a:solidFill>
                    <a:schemeClr val="accent5">
                      <a:lumMod val="50000"/>
                    </a:schemeClr>
                  </a:solidFill>
                  <a:effectLst>
                    <a:outerShdw blurRad="38100" dist="38100" dir="2700000" algn="tl">
                      <a:srgbClr val="000000">
                        <a:alpha val="43137"/>
                      </a:srgbClr>
                    </a:outerShdw>
                  </a:effectLst>
                </a:rPr>
                <a:t>1</a:t>
              </a:r>
              <a:endParaRPr lang="zh-CN" altLang="en-US" sz="9600" b="1" cap="none" spc="0" dirty="0">
                <a:ln/>
                <a:solidFill>
                  <a:schemeClr val="accent5">
                    <a:lumMod val="50000"/>
                  </a:schemeClr>
                </a:solidFill>
                <a:effectLst>
                  <a:outerShdw blurRad="38100" dist="38100" dir="2700000" algn="tl">
                    <a:srgbClr val="000000">
                      <a:alpha val="43137"/>
                    </a:srgbClr>
                  </a:outerShdw>
                </a:effectLst>
              </a:endParaRPr>
            </a:p>
          </p:txBody>
        </p:sp>
      </p:grpSp>
      <p:grpSp>
        <p:nvGrpSpPr>
          <p:cNvPr id="7" name="组合 6">
            <a:extLst>
              <a:ext uri="{FF2B5EF4-FFF2-40B4-BE49-F238E27FC236}">
                <a16:creationId xmlns:a16="http://schemas.microsoft.com/office/drawing/2014/main" id="{72C55F85-1BC3-4EE2-B980-0A4799812AB9}"/>
              </a:ext>
            </a:extLst>
          </p:cNvPr>
          <p:cNvGrpSpPr/>
          <p:nvPr/>
        </p:nvGrpSpPr>
        <p:grpSpPr>
          <a:xfrm>
            <a:off x="8029726" y="2905095"/>
            <a:ext cx="1517435" cy="1569660"/>
            <a:chOff x="9076912" y="3004772"/>
            <a:chExt cx="1517435" cy="1569660"/>
          </a:xfrm>
        </p:grpSpPr>
        <p:sp>
          <p:nvSpPr>
            <p:cNvPr id="31" name="椭圆 30"/>
            <p:cNvSpPr/>
            <p:nvPr/>
          </p:nvSpPr>
          <p:spPr>
            <a:xfrm rot="10800000">
              <a:off x="9076912" y="3004772"/>
              <a:ext cx="1517435" cy="1517436"/>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802878F9-89FA-4059-ADBE-508F38E0527A}"/>
                </a:ext>
              </a:extLst>
            </p:cNvPr>
            <p:cNvSpPr/>
            <p:nvPr/>
          </p:nvSpPr>
          <p:spPr>
            <a:xfrm>
              <a:off x="9547161" y="3004772"/>
              <a:ext cx="700743" cy="156966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9600" b="1" cap="none" spc="0" dirty="0">
                  <a:ln/>
                  <a:solidFill>
                    <a:schemeClr val="accent5">
                      <a:lumMod val="50000"/>
                    </a:schemeClr>
                  </a:solidFill>
                  <a:effectLst>
                    <a:outerShdw blurRad="38100" dist="38100" dir="2700000" algn="tl">
                      <a:srgbClr val="000000">
                        <a:alpha val="43137"/>
                      </a:srgbClr>
                    </a:outerShdw>
                  </a:effectLst>
                </a:rPr>
                <a:t>2</a:t>
              </a:r>
              <a:endParaRPr lang="zh-CN" altLang="en-US" sz="9600" b="1" cap="none" spc="0" dirty="0">
                <a:ln/>
                <a:solidFill>
                  <a:schemeClr val="accent5">
                    <a:lumMod val="50000"/>
                  </a:schemeClr>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9408203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13235" y="260350"/>
            <a:ext cx="921600" cy="921600"/>
            <a:chOff x="4056364" y="1384713"/>
            <a:chExt cx="4088570" cy="4088570"/>
          </a:xfrm>
        </p:grpSpPr>
        <p:sp>
          <p:nvSpPr>
            <p:cNvPr id="13" name="椭圆 12"/>
            <p:cNvSpPr/>
            <p:nvPr/>
          </p:nvSpPr>
          <p:spPr>
            <a:xfrm>
              <a:off x="4500033" y="1833033"/>
              <a:ext cx="3191933" cy="3191933"/>
            </a:xfrm>
            <a:prstGeom prst="ellipse">
              <a:avLst/>
            </a:prstGeom>
            <a:solidFill>
              <a:srgbClr val="124C5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椭圆 1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心圆 1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3549113"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3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实验部署</a:t>
            </a:r>
          </a:p>
        </p:txBody>
      </p:sp>
      <p:sp>
        <p:nvSpPr>
          <p:cNvPr id="29" name="矩形 39">
            <a:extLst>
              <a:ext uri="{FF2B5EF4-FFF2-40B4-BE49-F238E27FC236}">
                <a16:creationId xmlns:a16="http://schemas.microsoft.com/office/drawing/2014/main" id="{596AC3BC-592D-4099-AE84-4DD5D36B5083}"/>
              </a:ext>
            </a:extLst>
          </p:cNvPr>
          <p:cNvSpPr/>
          <p:nvPr/>
        </p:nvSpPr>
        <p:spPr>
          <a:xfrm>
            <a:off x="585898" y="1597753"/>
            <a:ext cx="2600362" cy="584759"/>
          </a:xfrm>
          <a:prstGeom prst="rect">
            <a:avLst/>
          </a:prstGeom>
          <a:solidFill>
            <a:srgbClr val="F4925C"/>
          </a:solidFill>
          <a:effectLst>
            <a:innerShdw blurRad="114300">
              <a:prstClr val="black"/>
            </a:innerShdw>
          </a:effectLst>
        </p:spPr>
        <p:txBody>
          <a:bodyPr wrap="square" lIns="91424" tIns="45712" rIns="91424" bIns="45712">
            <a:spAutoFit/>
          </a:bodyPr>
          <a:lstStyle/>
          <a:p>
            <a:r>
              <a:rPr lang="en-US" altLang="zh-CN" sz="3200" dirty="0">
                <a:solidFill>
                  <a:schemeClr val="bg1"/>
                </a:solidFill>
                <a:latin typeface="+mj-ea"/>
                <a:ea typeface="+mj-ea"/>
                <a:sym typeface="News Gothic MT" charset="0"/>
              </a:rPr>
              <a:t>1.</a:t>
            </a:r>
            <a:r>
              <a:rPr lang="zh-CN" altLang="en-US" sz="3200" dirty="0">
                <a:solidFill>
                  <a:schemeClr val="bg1"/>
                </a:solidFill>
                <a:latin typeface="+mj-ea"/>
                <a:ea typeface="+mj-ea"/>
                <a:sym typeface="News Gothic MT" charset="0"/>
              </a:rPr>
              <a:t>自组织路由</a:t>
            </a:r>
            <a:endParaRPr lang="zh-CN" altLang="zh-CN" sz="3200" dirty="0">
              <a:solidFill>
                <a:schemeClr val="bg1"/>
              </a:solidFill>
              <a:latin typeface="+mj-ea"/>
              <a:ea typeface="+mj-ea"/>
            </a:endParaRPr>
          </a:p>
        </p:txBody>
      </p:sp>
      <p:sp>
        <p:nvSpPr>
          <p:cNvPr id="5" name="文本框 4">
            <a:extLst>
              <a:ext uri="{FF2B5EF4-FFF2-40B4-BE49-F238E27FC236}">
                <a16:creationId xmlns:a16="http://schemas.microsoft.com/office/drawing/2014/main" id="{EA18AD29-3305-40D2-98C3-8045C0137F4C}"/>
              </a:ext>
            </a:extLst>
          </p:cNvPr>
          <p:cNvSpPr txBox="1"/>
          <p:nvPr/>
        </p:nvSpPr>
        <p:spPr>
          <a:xfrm>
            <a:off x="1132731" y="3141417"/>
            <a:ext cx="10311408" cy="1015663"/>
          </a:xfrm>
          <a:prstGeom prst="rect">
            <a:avLst/>
          </a:prstGeom>
          <a:noFill/>
        </p:spPr>
        <p:txBody>
          <a:bodyPr wrap="square" rtlCol="0">
            <a:spAutoFit/>
          </a:bodyPr>
          <a:lstStyle/>
          <a:p>
            <a:r>
              <a:rPr lang="en-US" altLang="zh-CN" sz="2000" b="1" u="sng" dirty="0"/>
              <a:t>Configuration/Nodes</a:t>
            </a:r>
            <a:r>
              <a:rPr lang="zh-CN" altLang="zh-CN" sz="2000" dirty="0"/>
              <a:t>中的是每台主机的配置信息，包括主机名，</a:t>
            </a:r>
            <a:r>
              <a:rPr lang="en-US" altLang="zh-CN" sz="2000" dirty="0"/>
              <a:t>IP</a:t>
            </a:r>
            <a:r>
              <a:rPr lang="zh-CN" altLang="zh-CN" sz="2000" dirty="0"/>
              <a:t>，子网掩码，端口号。主机通过读取该文件，获取其他主机的配置信息。其中，</a:t>
            </a:r>
            <a:r>
              <a:rPr lang="en-US" altLang="zh-CN" sz="2000" dirty="0"/>
              <a:t>5</a:t>
            </a:r>
            <a:r>
              <a:rPr lang="zh-CN" altLang="zh-CN" sz="2000" dirty="0"/>
              <a:t>台主机的接收端口</a:t>
            </a:r>
            <a:r>
              <a:rPr lang="en-US" altLang="zh-CN" sz="2000" dirty="0" err="1"/>
              <a:t>Port</a:t>
            </a:r>
            <a:r>
              <a:rPr lang="en-US" altLang="zh-CN" sz="2000" baseline="-25000" dirty="0" err="1"/>
              <a:t>in</a:t>
            </a:r>
            <a:r>
              <a:rPr lang="zh-CN" altLang="zh-CN" sz="2000" dirty="0"/>
              <a:t>分别配置为</a:t>
            </a:r>
            <a:r>
              <a:rPr lang="en-US" altLang="zh-CN" sz="2000" dirty="0"/>
              <a:t>30001,30002,30003,30004,30005.</a:t>
            </a:r>
            <a:endParaRPr lang="zh-CN" altLang="en-US" sz="2000" dirty="0"/>
          </a:p>
        </p:txBody>
      </p:sp>
      <p:sp>
        <p:nvSpPr>
          <p:cNvPr id="2" name="文本框 1">
            <a:extLst>
              <a:ext uri="{FF2B5EF4-FFF2-40B4-BE49-F238E27FC236}">
                <a16:creationId xmlns:a16="http://schemas.microsoft.com/office/drawing/2014/main" id="{D48AA7FE-A65E-42CD-A6AD-A3A75DB6B5EE}"/>
              </a:ext>
            </a:extLst>
          </p:cNvPr>
          <p:cNvSpPr txBox="1"/>
          <p:nvPr/>
        </p:nvSpPr>
        <p:spPr>
          <a:xfrm>
            <a:off x="585897" y="2557962"/>
            <a:ext cx="3759859" cy="400110"/>
          </a:xfrm>
          <a:prstGeom prst="rect">
            <a:avLst/>
          </a:prstGeom>
          <a:noFill/>
        </p:spPr>
        <p:txBody>
          <a:bodyPr wrap="square" rtlCol="0">
            <a:spAutoFit/>
          </a:bodyPr>
          <a:lstStyle/>
          <a:p>
            <a:r>
              <a:rPr lang="zh-CN" altLang="zh-CN" sz="2000" b="1" dirty="0"/>
              <a:t>自组织路由的实现包含以下部分</a:t>
            </a:r>
            <a:endParaRPr lang="zh-CN" altLang="en-US" sz="2000" b="1" dirty="0"/>
          </a:p>
        </p:txBody>
      </p:sp>
      <p:sp>
        <p:nvSpPr>
          <p:cNvPr id="11" name="椭圆 10">
            <a:extLst>
              <a:ext uri="{FF2B5EF4-FFF2-40B4-BE49-F238E27FC236}">
                <a16:creationId xmlns:a16="http://schemas.microsoft.com/office/drawing/2014/main" id="{5A44B2A2-E0F6-40B3-8361-ED81F630292A}"/>
              </a:ext>
            </a:extLst>
          </p:cNvPr>
          <p:cNvSpPr>
            <a:spLocks noChangeAspect="1"/>
          </p:cNvSpPr>
          <p:nvPr/>
        </p:nvSpPr>
        <p:spPr>
          <a:xfrm rot="10800000">
            <a:off x="585898" y="3141417"/>
            <a:ext cx="451051" cy="452457"/>
          </a:xfrm>
          <a:prstGeom prst="ellipse">
            <a:avLst/>
          </a:prstGeom>
          <a:solidFill>
            <a:srgbClr val="FF0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F715D686-B41E-4341-9BC2-B2C660FE156E}"/>
              </a:ext>
            </a:extLst>
          </p:cNvPr>
          <p:cNvSpPr>
            <a:spLocks noChangeAspect="1"/>
          </p:cNvSpPr>
          <p:nvPr/>
        </p:nvSpPr>
        <p:spPr>
          <a:xfrm rot="10800000">
            <a:off x="563289" y="4417871"/>
            <a:ext cx="451051" cy="452457"/>
          </a:xfrm>
          <a:prstGeom prst="ellipse">
            <a:avLst/>
          </a:prstGeom>
          <a:solidFill>
            <a:srgbClr val="FF0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7B62313F-6D63-47B4-9C72-F1934793B81B}"/>
              </a:ext>
            </a:extLst>
          </p:cNvPr>
          <p:cNvSpPr txBox="1"/>
          <p:nvPr/>
        </p:nvSpPr>
        <p:spPr>
          <a:xfrm>
            <a:off x="1183782" y="4334083"/>
            <a:ext cx="10209305" cy="707886"/>
          </a:xfrm>
          <a:prstGeom prst="rect">
            <a:avLst/>
          </a:prstGeom>
          <a:noFill/>
        </p:spPr>
        <p:txBody>
          <a:bodyPr wrap="square" rtlCol="0">
            <a:spAutoFit/>
          </a:bodyPr>
          <a:lstStyle/>
          <a:p>
            <a:r>
              <a:rPr lang="en-US" altLang="zh-CN" sz="2000" b="1" u="sng" dirty="0"/>
              <a:t>Configuration/Topo</a:t>
            </a:r>
            <a:r>
              <a:rPr lang="en-US" altLang="zh-CN" sz="2000" b="1" dirty="0"/>
              <a:t> </a:t>
            </a:r>
            <a:r>
              <a:rPr lang="zh-CN" altLang="zh-CN" sz="2000" dirty="0"/>
              <a:t>中的是网络拓扑图的信息，是一个</a:t>
            </a:r>
            <a:r>
              <a:rPr lang="en-US" altLang="zh-CN" sz="2000" dirty="0"/>
              <a:t>5*5</a:t>
            </a:r>
            <a:r>
              <a:rPr lang="zh-CN" altLang="zh-CN" sz="2000" dirty="0"/>
              <a:t>的矩阵。主机通过读取该文件，获取自己的链路状态信息，邻居，网络中的主机数量等信息。</a:t>
            </a:r>
            <a:endParaRPr lang="zh-CN" altLang="en-US" sz="2000" dirty="0"/>
          </a:p>
        </p:txBody>
      </p:sp>
    </p:spTree>
    <p:extLst>
      <p:ext uri="{BB962C8B-B14F-4D97-AF65-F5344CB8AC3E}">
        <p14:creationId xmlns:p14="http://schemas.microsoft.com/office/powerpoint/2010/main" val="17956106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199949" y="-1467051"/>
            <a:ext cx="9792102" cy="9792100"/>
          </a:xfrm>
          <a:prstGeom prst="ellipse">
            <a:avLst/>
          </a:prstGeom>
          <a:noFill/>
          <a:ln w="28575">
            <a:gradFill>
              <a:gsLst>
                <a:gs pos="100000">
                  <a:schemeClr val="accent1">
                    <a:lumMod val="5000"/>
                    <a:lumOff val="95000"/>
                  </a:schemeClr>
                </a:gs>
                <a:gs pos="19000">
                  <a:schemeClr val="bg1">
                    <a:lumMod val="85000"/>
                  </a:schemeClr>
                </a:gs>
              </a:gsLst>
              <a:lin ang="5400000" scaled="1"/>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5157285" y="295742"/>
            <a:ext cx="1877437" cy="1600438"/>
          </a:xfrm>
          <a:prstGeom prst="rect">
            <a:avLst/>
          </a:prstGeom>
        </p:spPr>
        <p:txBody>
          <a:bodyPr wrap="none">
            <a:spAutoFit/>
          </a:bodyPr>
          <a:lstStyle/>
          <a:p>
            <a:pPr lvl="0" algn="ctr"/>
            <a:r>
              <a:rPr lang="zh-CN" altLang="en-US" sz="6600" b="1" dirty="0">
                <a:gradFill>
                  <a:gsLst>
                    <a:gs pos="12000">
                      <a:prstClr val="white">
                        <a:lumMod val="75000"/>
                      </a:prstClr>
                    </a:gs>
                    <a:gs pos="100000">
                      <a:prstClr val="white">
                        <a:shade val="100000"/>
                        <a:satMod val="115000"/>
                      </a:prstClr>
                    </a:gs>
                  </a:gsLst>
                  <a:lin ang="2700000" scaled="1"/>
                </a:gradFill>
                <a:effectLst>
                  <a:outerShdw blurRad="152400" dist="38100" sx="102000" sy="102000" algn="ctr" rotWithShape="0">
                    <a:prstClr val="black">
                      <a:alpha val="49000"/>
                    </a:prstClr>
                  </a:outerShdw>
                </a:effectLst>
                <a:latin typeface="微软雅黑"/>
              </a:rPr>
              <a:t>目录</a:t>
            </a:r>
            <a:endParaRPr lang="en-US" altLang="zh-CN" sz="6600" b="1" dirty="0">
              <a:gradFill>
                <a:gsLst>
                  <a:gs pos="12000">
                    <a:prstClr val="white">
                      <a:lumMod val="75000"/>
                    </a:prstClr>
                  </a:gs>
                  <a:gs pos="100000">
                    <a:prstClr val="white">
                      <a:shade val="100000"/>
                      <a:satMod val="115000"/>
                    </a:prstClr>
                  </a:gs>
                </a:gsLst>
                <a:lin ang="2700000" scaled="1"/>
              </a:gradFill>
              <a:effectLst>
                <a:outerShdw blurRad="152400" dist="38100" sx="102000" sy="102000" algn="ctr" rotWithShape="0">
                  <a:prstClr val="black">
                    <a:alpha val="49000"/>
                  </a:prstClr>
                </a:outerShdw>
              </a:effectLst>
              <a:latin typeface="微软雅黑"/>
            </a:endParaRPr>
          </a:p>
          <a:p>
            <a:pPr lvl="0" algn="ctr"/>
            <a:r>
              <a:rPr lang="en-US" altLang="zh-CN" sz="3200" b="1" dirty="0">
                <a:gradFill>
                  <a:gsLst>
                    <a:gs pos="12000">
                      <a:prstClr val="white">
                        <a:lumMod val="75000"/>
                      </a:prstClr>
                    </a:gs>
                    <a:gs pos="100000">
                      <a:prstClr val="white">
                        <a:shade val="100000"/>
                        <a:satMod val="115000"/>
                      </a:prstClr>
                    </a:gs>
                  </a:gsLst>
                  <a:lin ang="2700000" scaled="1"/>
                </a:gradFill>
                <a:effectLst>
                  <a:outerShdw blurRad="152400" dist="38100" sx="102000" sy="102000" algn="ctr" rotWithShape="0">
                    <a:prstClr val="black">
                      <a:alpha val="49000"/>
                    </a:prstClr>
                  </a:outerShdw>
                </a:effectLst>
                <a:latin typeface="微软雅黑"/>
              </a:rPr>
              <a:t>Content</a:t>
            </a:r>
          </a:p>
        </p:txBody>
      </p:sp>
      <p:sp>
        <p:nvSpPr>
          <p:cNvPr id="15" name="椭圆 14"/>
          <p:cNvSpPr/>
          <p:nvPr/>
        </p:nvSpPr>
        <p:spPr>
          <a:xfrm rot="10800000">
            <a:off x="2871901" y="2355075"/>
            <a:ext cx="536134" cy="57995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0800000">
            <a:off x="2871901" y="3423479"/>
            <a:ext cx="536134" cy="57995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0800000">
            <a:off x="2871901" y="4491883"/>
            <a:ext cx="536134" cy="57995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10800000">
            <a:off x="2871901" y="5560286"/>
            <a:ext cx="536134" cy="57995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628661" y="2289292"/>
            <a:ext cx="3057247" cy="584775"/>
          </a:xfrm>
          <a:prstGeom prst="rect">
            <a:avLst/>
          </a:prstGeom>
          <a:noFill/>
        </p:spPr>
        <p:txBody>
          <a:bodyPr wrap="none" rtlCol="0">
            <a:spAutoFit/>
          </a:bodyPr>
          <a:lstStyle/>
          <a:p>
            <a:r>
              <a:rPr lang="zh-CN" altLang="en-US" sz="3200" b="1" dirty="0">
                <a:solidFill>
                  <a:schemeClr val="bg1">
                    <a:lumMod val="95000"/>
                  </a:schemeClr>
                </a:solidFill>
              </a:rPr>
              <a:t>实验内容及分工</a:t>
            </a:r>
            <a:endParaRPr lang="en-US" altLang="zh-CN" sz="3200" b="1" dirty="0">
              <a:solidFill>
                <a:schemeClr val="bg1">
                  <a:lumMod val="95000"/>
                </a:schemeClr>
              </a:solidFill>
            </a:endParaRPr>
          </a:p>
        </p:txBody>
      </p:sp>
      <p:sp>
        <p:nvSpPr>
          <p:cNvPr id="20" name="文本框 19"/>
          <p:cNvSpPr txBox="1"/>
          <p:nvPr/>
        </p:nvSpPr>
        <p:spPr>
          <a:xfrm>
            <a:off x="3596675" y="3267179"/>
            <a:ext cx="1826141" cy="584775"/>
          </a:xfrm>
          <a:prstGeom prst="rect">
            <a:avLst/>
          </a:prstGeom>
          <a:noFill/>
        </p:spPr>
        <p:txBody>
          <a:bodyPr wrap="none" rtlCol="0">
            <a:spAutoFit/>
          </a:bodyPr>
          <a:lstStyle/>
          <a:p>
            <a:r>
              <a:rPr kumimoji="1" lang="zh-CN" altLang="en-US" sz="3200" b="1" dirty="0">
                <a:solidFill>
                  <a:schemeClr val="bg1">
                    <a:lumMod val="95000"/>
                  </a:schemeClr>
                </a:solidFill>
                <a:latin typeface="+mj-lt"/>
              </a:rPr>
              <a:t>实验设计</a:t>
            </a:r>
          </a:p>
        </p:txBody>
      </p:sp>
      <p:sp>
        <p:nvSpPr>
          <p:cNvPr id="21" name="文本框 20"/>
          <p:cNvSpPr txBox="1"/>
          <p:nvPr/>
        </p:nvSpPr>
        <p:spPr>
          <a:xfrm>
            <a:off x="3596675" y="4335583"/>
            <a:ext cx="1826141" cy="584775"/>
          </a:xfrm>
          <a:prstGeom prst="rect">
            <a:avLst/>
          </a:prstGeom>
          <a:noFill/>
        </p:spPr>
        <p:txBody>
          <a:bodyPr wrap="none" rtlCol="0">
            <a:spAutoFit/>
          </a:bodyPr>
          <a:lstStyle/>
          <a:p>
            <a:r>
              <a:rPr kumimoji="1" lang="zh-CN" altLang="en-US" sz="3200" b="1" dirty="0">
                <a:solidFill>
                  <a:schemeClr val="bg1">
                    <a:lumMod val="95000"/>
                  </a:schemeClr>
                </a:solidFill>
                <a:latin typeface="+mj-lt"/>
              </a:rPr>
              <a:t>实验部署</a:t>
            </a:r>
          </a:p>
        </p:txBody>
      </p:sp>
      <p:sp>
        <p:nvSpPr>
          <p:cNvPr id="22" name="文本框 21"/>
          <p:cNvSpPr txBox="1"/>
          <p:nvPr/>
        </p:nvSpPr>
        <p:spPr>
          <a:xfrm>
            <a:off x="3596675" y="5403986"/>
            <a:ext cx="1826141" cy="584775"/>
          </a:xfrm>
          <a:prstGeom prst="rect">
            <a:avLst/>
          </a:prstGeom>
          <a:noFill/>
        </p:spPr>
        <p:txBody>
          <a:bodyPr wrap="none" rtlCol="0">
            <a:spAutoFit/>
          </a:bodyPr>
          <a:lstStyle/>
          <a:p>
            <a:r>
              <a:rPr kumimoji="1" lang="zh-CN" altLang="en-US" sz="3200" b="1" dirty="0">
                <a:solidFill>
                  <a:schemeClr val="bg1">
                    <a:lumMod val="95000"/>
                  </a:schemeClr>
                </a:solidFill>
                <a:latin typeface="+mj-lt"/>
              </a:rPr>
              <a:t>实验结果</a:t>
            </a:r>
            <a:endParaRPr lang="zh-CN" altLang="en-US" sz="2000" dirty="0">
              <a:solidFill>
                <a:schemeClr val="bg1">
                  <a:lumMod val="95000"/>
                </a:schemeClr>
              </a:solidFill>
            </a:endParaRPr>
          </a:p>
        </p:txBody>
      </p:sp>
    </p:spTree>
    <p:extLst>
      <p:ext uri="{BB962C8B-B14F-4D97-AF65-F5344CB8AC3E}">
        <p14:creationId xmlns:p14="http://schemas.microsoft.com/office/powerpoint/2010/main" val="1323300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13235" y="260350"/>
            <a:ext cx="921600" cy="921600"/>
            <a:chOff x="4056364" y="1384713"/>
            <a:chExt cx="4088570" cy="4088570"/>
          </a:xfrm>
        </p:grpSpPr>
        <p:sp>
          <p:nvSpPr>
            <p:cNvPr id="13" name="椭圆 12"/>
            <p:cNvSpPr/>
            <p:nvPr/>
          </p:nvSpPr>
          <p:spPr>
            <a:xfrm>
              <a:off x="4500033" y="1833033"/>
              <a:ext cx="3191933" cy="3191933"/>
            </a:xfrm>
            <a:prstGeom prst="ellipse">
              <a:avLst/>
            </a:prstGeom>
            <a:solidFill>
              <a:srgbClr val="124C5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椭圆 1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心圆 1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3549113"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3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实验部署</a:t>
            </a:r>
          </a:p>
        </p:txBody>
      </p:sp>
      <p:sp>
        <p:nvSpPr>
          <p:cNvPr id="29" name="矩形 39">
            <a:extLst>
              <a:ext uri="{FF2B5EF4-FFF2-40B4-BE49-F238E27FC236}">
                <a16:creationId xmlns:a16="http://schemas.microsoft.com/office/drawing/2014/main" id="{596AC3BC-592D-4099-AE84-4DD5D36B5083}"/>
              </a:ext>
            </a:extLst>
          </p:cNvPr>
          <p:cNvSpPr/>
          <p:nvPr/>
        </p:nvSpPr>
        <p:spPr>
          <a:xfrm>
            <a:off x="585898" y="1597753"/>
            <a:ext cx="2600362" cy="584759"/>
          </a:xfrm>
          <a:prstGeom prst="rect">
            <a:avLst/>
          </a:prstGeom>
          <a:solidFill>
            <a:srgbClr val="F4925C"/>
          </a:solidFill>
          <a:effectLst>
            <a:innerShdw blurRad="114300">
              <a:prstClr val="black"/>
            </a:innerShdw>
          </a:effectLst>
        </p:spPr>
        <p:txBody>
          <a:bodyPr wrap="square" lIns="91424" tIns="45712" rIns="91424" bIns="45712">
            <a:spAutoFit/>
          </a:bodyPr>
          <a:lstStyle/>
          <a:p>
            <a:r>
              <a:rPr lang="en-US" altLang="zh-CN" sz="3200" dirty="0">
                <a:solidFill>
                  <a:schemeClr val="bg1"/>
                </a:solidFill>
                <a:latin typeface="+mj-ea"/>
                <a:ea typeface="+mj-ea"/>
                <a:sym typeface="News Gothic MT" charset="0"/>
              </a:rPr>
              <a:t>1.</a:t>
            </a:r>
            <a:r>
              <a:rPr lang="zh-CN" altLang="en-US" sz="3200" dirty="0">
                <a:solidFill>
                  <a:schemeClr val="bg1"/>
                </a:solidFill>
                <a:latin typeface="+mj-ea"/>
                <a:ea typeface="+mj-ea"/>
                <a:sym typeface="News Gothic MT" charset="0"/>
              </a:rPr>
              <a:t>自组织路由</a:t>
            </a:r>
            <a:endParaRPr lang="zh-CN" altLang="zh-CN" sz="3200" dirty="0">
              <a:solidFill>
                <a:schemeClr val="bg1"/>
              </a:solidFill>
              <a:latin typeface="+mj-ea"/>
              <a:ea typeface="+mj-ea"/>
            </a:endParaRPr>
          </a:p>
        </p:txBody>
      </p:sp>
      <p:sp>
        <p:nvSpPr>
          <p:cNvPr id="5" name="文本框 4">
            <a:extLst>
              <a:ext uri="{FF2B5EF4-FFF2-40B4-BE49-F238E27FC236}">
                <a16:creationId xmlns:a16="http://schemas.microsoft.com/office/drawing/2014/main" id="{EA18AD29-3305-40D2-98C3-8045C0137F4C}"/>
              </a:ext>
            </a:extLst>
          </p:cNvPr>
          <p:cNvSpPr txBox="1"/>
          <p:nvPr/>
        </p:nvSpPr>
        <p:spPr>
          <a:xfrm>
            <a:off x="1335123" y="3160904"/>
            <a:ext cx="10589784" cy="1015663"/>
          </a:xfrm>
          <a:prstGeom prst="rect">
            <a:avLst/>
          </a:prstGeom>
          <a:noFill/>
        </p:spPr>
        <p:txBody>
          <a:bodyPr wrap="square" rtlCol="0">
            <a:spAutoFit/>
          </a:bodyPr>
          <a:lstStyle/>
          <a:p>
            <a:r>
              <a:rPr lang="en-US" altLang="zh-CN" sz="2000" b="1" u="sng" dirty="0"/>
              <a:t>Codes/SendPacket.py</a:t>
            </a:r>
            <a:r>
              <a:rPr lang="zh-CN" altLang="zh-CN" sz="2000" dirty="0"/>
              <a:t>用于控制主机之间发送普通数据包。当运行该文件时，通过获取用户输入的源主机和目的主机，会通过端口</a:t>
            </a:r>
            <a:r>
              <a:rPr lang="en-US" altLang="zh-CN" sz="2000" dirty="0"/>
              <a:t>29999</a:t>
            </a:r>
            <a:r>
              <a:rPr lang="zh-CN" altLang="zh-CN" sz="2000" dirty="0"/>
              <a:t>向对应源主机发送一个命令数据包，要求源主机在收到该命令后，向指定的目的主机发送一个普通的数据包，内容为”</a:t>
            </a:r>
            <a:r>
              <a:rPr lang="en-US" altLang="zh-CN" sz="2000" dirty="0"/>
              <a:t>Hello, I</a:t>
            </a:r>
            <a:r>
              <a:rPr lang="zh-CN" altLang="zh-CN" sz="2000" dirty="0"/>
              <a:t>’</a:t>
            </a:r>
            <a:r>
              <a:rPr lang="en-US" altLang="zh-CN" sz="2000" dirty="0"/>
              <a:t>m X.</a:t>
            </a:r>
            <a:r>
              <a:rPr lang="zh-CN" altLang="zh-CN" sz="2000" dirty="0"/>
              <a:t>”。</a:t>
            </a:r>
          </a:p>
        </p:txBody>
      </p:sp>
      <p:sp>
        <p:nvSpPr>
          <p:cNvPr id="16" name="文本框 15">
            <a:extLst>
              <a:ext uri="{FF2B5EF4-FFF2-40B4-BE49-F238E27FC236}">
                <a16:creationId xmlns:a16="http://schemas.microsoft.com/office/drawing/2014/main" id="{94FA0AB1-B8C7-4DD9-86DE-1175F994DC28}"/>
              </a:ext>
            </a:extLst>
          </p:cNvPr>
          <p:cNvSpPr txBox="1"/>
          <p:nvPr/>
        </p:nvSpPr>
        <p:spPr>
          <a:xfrm>
            <a:off x="585897" y="2557962"/>
            <a:ext cx="3759859" cy="400110"/>
          </a:xfrm>
          <a:prstGeom prst="rect">
            <a:avLst/>
          </a:prstGeom>
          <a:noFill/>
        </p:spPr>
        <p:txBody>
          <a:bodyPr wrap="square" rtlCol="0">
            <a:spAutoFit/>
          </a:bodyPr>
          <a:lstStyle/>
          <a:p>
            <a:r>
              <a:rPr lang="zh-CN" altLang="zh-CN" sz="2000" b="1" dirty="0"/>
              <a:t>自组织路由的实现包含以下部分</a:t>
            </a:r>
            <a:endParaRPr lang="zh-CN" altLang="en-US" sz="2000" b="1" dirty="0"/>
          </a:p>
        </p:txBody>
      </p:sp>
      <p:sp>
        <p:nvSpPr>
          <p:cNvPr id="17" name="椭圆 16">
            <a:extLst>
              <a:ext uri="{FF2B5EF4-FFF2-40B4-BE49-F238E27FC236}">
                <a16:creationId xmlns:a16="http://schemas.microsoft.com/office/drawing/2014/main" id="{F7FAD8E6-EF84-4E56-B52C-23EC49C9041A}"/>
              </a:ext>
            </a:extLst>
          </p:cNvPr>
          <p:cNvSpPr>
            <a:spLocks noChangeAspect="1"/>
          </p:cNvSpPr>
          <p:nvPr/>
        </p:nvSpPr>
        <p:spPr>
          <a:xfrm rot="10800000">
            <a:off x="585898" y="3141417"/>
            <a:ext cx="451051" cy="452457"/>
          </a:xfrm>
          <a:prstGeom prst="ellipse">
            <a:avLst/>
          </a:prstGeom>
          <a:solidFill>
            <a:srgbClr val="FF0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47D0ED20-F257-4FBF-9104-A3D6D5B18B48}"/>
              </a:ext>
            </a:extLst>
          </p:cNvPr>
          <p:cNvSpPr txBox="1"/>
          <p:nvPr/>
        </p:nvSpPr>
        <p:spPr>
          <a:xfrm>
            <a:off x="1234835" y="4675489"/>
            <a:ext cx="10158252" cy="1323439"/>
          </a:xfrm>
          <a:prstGeom prst="rect">
            <a:avLst/>
          </a:prstGeom>
          <a:noFill/>
        </p:spPr>
        <p:txBody>
          <a:bodyPr wrap="square" rtlCol="0">
            <a:spAutoFit/>
          </a:bodyPr>
          <a:lstStyle/>
          <a:p>
            <a:r>
              <a:rPr lang="en-US" altLang="zh-CN" sz="2000" b="1" u="sng" dirty="0"/>
              <a:t>Codes/DataStructure.py</a:t>
            </a:r>
            <a:r>
              <a:rPr lang="zh-CN" altLang="zh-CN" sz="2000" dirty="0"/>
              <a:t>包含了定义的一些类，如地址</a:t>
            </a:r>
            <a:r>
              <a:rPr lang="en-US" altLang="zh-CN" sz="2000" dirty="0"/>
              <a:t>Address</a:t>
            </a:r>
            <a:r>
              <a:rPr lang="zh-CN" altLang="zh-CN" sz="2000" dirty="0"/>
              <a:t>，数据包</a:t>
            </a:r>
            <a:r>
              <a:rPr lang="en-US" altLang="zh-CN" sz="2000" dirty="0"/>
              <a:t>Packet</a:t>
            </a:r>
            <a:r>
              <a:rPr lang="zh-CN" altLang="zh-CN" sz="2000" dirty="0"/>
              <a:t>，</a:t>
            </a:r>
            <a:r>
              <a:rPr lang="en-US" altLang="zh-CN" sz="2000" dirty="0"/>
              <a:t>OSPF</a:t>
            </a:r>
            <a:r>
              <a:rPr lang="zh-CN" altLang="zh-CN" sz="2000" dirty="0"/>
              <a:t>协议的路由表条目</a:t>
            </a:r>
            <a:r>
              <a:rPr lang="en-US" altLang="zh-CN" sz="2000" dirty="0" err="1"/>
              <a:t>OSPF_ForwardingTableEntry</a:t>
            </a:r>
            <a:r>
              <a:rPr lang="zh-CN" altLang="zh-CN" sz="2000" dirty="0"/>
              <a:t>，</a:t>
            </a:r>
            <a:r>
              <a:rPr lang="en-US" altLang="zh-CN" sz="2000" dirty="0"/>
              <a:t>RIP</a:t>
            </a:r>
            <a:r>
              <a:rPr lang="zh-CN" altLang="zh-CN" sz="2000" dirty="0"/>
              <a:t>协议的路由表条目</a:t>
            </a:r>
            <a:r>
              <a:rPr lang="en-US" altLang="zh-CN" sz="2000" dirty="0" err="1"/>
              <a:t>RIP_RoutingTableEntry</a:t>
            </a:r>
            <a:r>
              <a:rPr lang="zh-CN" altLang="zh-CN" sz="2000" dirty="0"/>
              <a:t>，主机</a:t>
            </a:r>
            <a:r>
              <a:rPr lang="en-US" altLang="zh-CN" sz="2000" dirty="0"/>
              <a:t>Node</a:t>
            </a:r>
            <a:r>
              <a:rPr lang="zh-CN" altLang="zh-CN" sz="2000" dirty="0"/>
              <a:t>。</a:t>
            </a:r>
          </a:p>
          <a:p>
            <a:endParaRPr lang="zh-CN" altLang="en-US" sz="2000" dirty="0"/>
          </a:p>
        </p:txBody>
      </p:sp>
      <p:sp>
        <p:nvSpPr>
          <p:cNvPr id="20" name="椭圆 19">
            <a:extLst>
              <a:ext uri="{FF2B5EF4-FFF2-40B4-BE49-F238E27FC236}">
                <a16:creationId xmlns:a16="http://schemas.microsoft.com/office/drawing/2014/main" id="{4F770C19-76B5-4FB8-8889-AF4042FC8758}"/>
              </a:ext>
            </a:extLst>
          </p:cNvPr>
          <p:cNvSpPr>
            <a:spLocks noChangeAspect="1"/>
          </p:cNvSpPr>
          <p:nvPr/>
        </p:nvSpPr>
        <p:spPr>
          <a:xfrm rot="10800000">
            <a:off x="563289" y="4810947"/>
            <a:ext cx="451051" cy="452457"/>
          </a:xfrm>
          <a:prstGeom prst="ellipse">
            <a:avLst/>
          </a:prstGeom>
          <a:solidFill>
            <a:srgbClr val="FF0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92413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13235" y="260350"/>
            <a:ext cx="921600" cy="921600"/>
            <a:chOff x="4056364" y="1384713"/>
            <a:chExt cx="4088570" cy="4088570"/>
          </a:xfrm>
        </p:grpSpPr>
        <p:sp>
          <p:nvSpPr>
            <p:cNvPr id="13" name="椭圆 12"/>
            <p:cNvSpPr/>
            <p:nvPr/>
          </p:nvSpPr>
          <p:spPr>
            <a:xfrm>
              <a:off x="4500033" y="1833033"/>
              <a:ext cx="3191933" cy="3191933"/>
            </a:xfrm>
            <a:prstGeom prst="ellipse">
              <a:avLst/>
            </a:prstGeom>
            <a:solidFill>
              <a:srgbClr val="124C5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椭圆 1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心圆 1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3549113"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3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实验部署</a:t>
            </a:r>
          </a:p>
        </p:txBody>
      </p:sp>
      <p:sp>
        <p:nvSpPr>
          <p:cNvPr id="29" name="矩形 39">
            <a:extLst>
              <a:ext uri="{FF2B5EF4-FFF2-40B4-BE49-F238E27FC236}">
                <a16:creationId xmlns:a16="http://schemas.microsoft.com/office/drawing/2014/main" id="{596AC3BC-592D-4099-AE84-4DD5D36B5083}"/>
              </a:ext>
            </a:extLst>
          </p:cNvPr>
          <p:cNvSpPr/>
          <p:nvPr/>
        </p:nvSpPr>
        <p:spPr>
          <a:xfrm>
            <a:off x="585898" y="1597753"/>
            <a:ext cx="2600362" cy="584759"/>
          </a:xfrm>
          <a:prstGeom prst="rect">
            <a:avLst/>
          </a:prstGeom>
          <a:solidFill>
            <a:srgbClr val="F4925C"/>
          </a:solidFill>
          <a:effectLst>
            <a:innerShdw blurRad="114300">
              <a:prstClr val="black"/>
            </a:innerShdw>
          </a:effectLst>
        </p:spPr>
        <p:txBody>
          <a:bodyPr wrap="square" lIns="91424" tIns="45712" rIns="91424" bIns="45712">
            <a:spAutoFit/>
          </a:bodyPr>
          <a:lstStyle/>
          <a:p>
            <a:r>
              <a:rPr lang="en-US" altLang="zh-CN" sz="3200" dirty="0">
                <a:solidFill>
                  <a:schemeClr val="bg1"/>
                </a:solidFill>
                <a:latin typeface="+mj-ea"/>
                <a:ea typeface="+mj-ea"/>
                <a:sym typeface="News Gothic MT" charset="0"/>
              </a:rPr>
              <a:t>1.</a:t>
            </a:r>
            <a:r>
              <a:rPr lang="zh-CN" altLang="en-US" sz="3200" dirty="0">
                <a:solidFill>
                  <a:schemeClr val="bg1"/>
                </a:solidFill>
                <a:latin typeface="+mj-ea"/>
                <a:ea typeface="+mj-ea"/>
                <a:sym typeface="News Gothic MT" charset="0"/>
              </a:rPr>
              <a:t>自组织路由</a:t>
            </a:r>
            <a:endParaRPr lang="zh-CN" altLang="zh-CN" sz="3200" dirty="0">
              <a:solidFill>
                <a:schemeClr val="bg1"/>
              </a:solidFill>
              <a:latin typeface="+mj-ea"/>
              <a:ea typeface="+mj-ea"/>
            </a:endParaRPr>
          </a:p>
        </p:txBody>
      </p:sp>
      <p:sp>
        <p:nvSpPr>
          <p:cNvPr id="5" name="文本框 4">
            <a:extLst>
              <a:ext uri="{FF2B5EF4-FFF2-40B4-BE49-F238E27FC236}">
                <a16:creationId xmlns:a16="http://schemas.microsoft.com/office/drawing/2014/main" id="{EA18AD29-3305-40D2-98C3-8045C0137F4C}"/>
              </a:ext>
            </a:extLst>
          </p:cNvPr>
          <p:cNvSpPr txBox="1"/>
          <p:nvPr/>
        </p:nvSpPr>
        <p:spPr>
          <a:xfrm>
            <a:off x="1234835" y="3141417"/>
            <a:ext cx="10311408" cy="2862322"/>
          </a:xfrm>
          <a:prstGeom prst="rect">
            <a:avLst/>
          </a:prstGeom>
          <a:noFill/>
        </p:spPr>
        <p:txBody>
          <a:bodyPr wrap="square" rtlCol="0">
            <a:spAutoFit/>
          </a:bodyPr>
          <a:lstStyle/>
          <a:p>
            <a:r>
              <a:rPr lang="en-US" altLang="zh-CN" sz="2000" b="1" u="sng" dirty="0"/>
              <a:t>Codes/RoutingUsingLS.py</a:t>
            </a:r>
            <a:r>
              <a:rPr lang="zh-CN" altLang="zh-CN" sz="2000" dirty="0"/>
              <a:t>用于实现</a:t>
            </a:r>
            <a:r>
              <a:rPr lang="en-US" altLang="zh-CN" sz="2000" dirty="0"/>
              <a:t>OSPF</a:t>
            </a:r>
            <a:r>
              <a:rPr lang="zh-CN" altLang="zh-CN" sz="2000" dirty="0"/>
              <a:t>的路由协议，主要实现</a:t>
            </a:r>
            <a:r>
              <a:rPr lang="en-US" altLang="zh-CN" sz="2000" dirty="0"/>
              <a:t>3</a:t>
            </a:r>
            <a:r>
              <a:rPr lang="zh-CN" altLang="zh-CN" sz="2000" dirty="0"/>
              <a:t>部分的功能：</a:t>
            </a:r>
            <a:endParaRPr lang="en-US" altLang="zh-CN" sz="2000" dirty="0"/>
          </a:p>
          <a:p>
            <a:r>
              <a:rPr lang="zh-CN" altLang="zh-CN" sz="2000" dirty="0"/>
              <a:t>① 通过端口</a:t>
            </a:r>
            <a:r>
              <a:rPr lang="en-US" altLang="zh-CN" sz="2000" dirty="0" err="1"/>
              <a:t>Port</a:t>
            </a:r>
            <a:r>
              <a:rPr lang="en-US" altLang="zh-CN" sz="2000" baseline="-25000" dirty="0" err="1"/>
              <a:t>out</a:t>
            </a:r>
            <a:r>
              <a:rPr lang="zh-CN" altLang="zh-CN" sz="2000" dirty="0"/>
              <a:t>向其他所有主机周期性地广播自己的链路状态信息；</a:t>
            </a:r>
          </a:p>
          <a:p>
            <a:r>
              <a:rPr lang="zh-CN" altLang="zh-CN" sz="2000" dirty="0"/>
              <a:t>② 监听端口</a:t>
            </a:r>
            <a:r>
              <a:rPr lang="en-US" altLang="zh-CN" sz="2000" dirty="0" err="1"/>
              <a:t>Port</a:t>
            </a:r>
            <a:r>
              <a:rPr lang="en-US" altLang="zh-CN" sz="2000" baseline="-25000" dirty="0" err="1"/>
              <a:t>in</a:t>
            </a:r>
            <a:r>
              <a:rPr lang="zh-CN" altLang="zh-CN" sz="2000" dirty="0"/>
              <a:t>是否收到数据包，并根据数据包中的</a:t>
            </a:r>
            <a:r>
              <a:rPr lang="en-US" altLang="zh-CN" sz="2000" dirty="0" err="1"/>
              <a:t>packetType</a:t>
            </a:r>
            <a:r>
              <a:rPr lang="zh-CN" altLang="zh-CN" sz="2000" dirty="0"/>
              <a:t>字段，处理收到的数据包。其中，</a:t>
            </a:r>
            <a:r>
              <a:rPr lang="en-US" altLang="zh-CN" sz="2000" dirty="0" err="1"/>
              <a:t>packetType</a:t>
            </a:r>
            <a:r>
              <a:rPr lang="zh-CN" altLang="zh-CN" sz="2000" dirty="0"/>
              <a:t>为</a:t>
            </a:r>
            <a:r>
              <a:rPr lang="en-US" altLang="zh-CN" sz="2000" dirty="0"/>
              <a:t>0</a:t>
            </a:r>
            <a:r>
              <a:rPr lang="zh-CN" altLang="zh-CN" sz="2000" dirty="0"/>
              <a:t>表示普通数据包，主机通过判断检查其目的主机字段，决定是接收、转发还是丢弃；</a:t>
            </a:r>
            <a:r>
              <a:rPr lang="en-US" altLang="zh-CN" sz="2000" dirty="0"/>
              <a:t>1</a:t>
            </a:r>
            <a:r>
              <a:rPr lang="zh-CN" altLang="zh-CN" sz="2000" dirty="0"/>
              <a:t>表示</a:t>
            </a:r>
            <a:r>
              <a:rPr lang="en-US" altLang="zh-CN" sz="2000" dirty="0"/>
              <a:t>OSPF</a:t>
            </a:r>
            <a:r>
              <a:rPr lang="zh-CN" altLang="zh-CN" sz="2000" dirty="0"/>
              <a:t>的链路状态信息数据包，主机会以此更新该网络的拓扑结构图，并通过</a:t>
            </a:r>
            <a:r>
              <a:rPr lang="en-US" altLang="zh-CN" sz="2000" dirty="0"/>
              <a:t>Dijkstra</a:t>
            </a:r>
            <a:r>
              <a:rPr lang="zh-CN" altLang="zh-CN" sz="2000" dirty="0"/>
              <a:t>最短路径算法计算最短路径；</a:t>
            </a:r>
            <a:r>
              <a:rPr lang="en-US" altLang="zh-CN" sz="2000" dirty="0"/>
              <a:t>2</a:t>
            </a:r>
            <a:r>
              <a:rPr lang="zh-CN" altLang="zh-CN" sz="2000" dirty="0"/>
              <a:t>表示该数据包是一条发送数据包的指令，主机会向指令中指定的目的主机发送一个”</a:t>
            </a:r>
            <a:r>
              <a:rPr lang="en-US" altLang="zh-CN" sz="2000" dirty="0"/>
              <a:t>Hello, I</a:t>
            </a:r>
            <a:r>
              <a:rPr lang="zh-CN" altLang="zh-CN" sz="2000" dirty="0"/>
              <a:t>’</a:t>
            </a:r>
            <a:r>
              <a:rPr lang="en-US" altLang="zh-CN" sz="2000" dirty="0"/>
              <a:t>m x.</a:t>
            </a:r>
            <a:r>
              <a:rPr lang="zh-CN" altLang="zh-CN" sz="2000" dirty="0"/>
              <a:t>”的报文；</a:t>
            </a:r>
          </a:p>
          <a:p>
            <a:r>
              <a:rPr lang="zh-CN" altLang="zh-CN" sz="2000" dirty="0"/>
              <a:t>③ 周期性地检查其他所有节点是否宕机，若有节点宕机，则更新自己的链路状态信息，并重新运行</a:t>
            </a:r>
            <a:r>
              <a:rPr lang="en-US" altLang="zh-CN" sz="2000" dirty="0"/>
              <a:t>Dijkstra</a:t>
            </a:r>
            <a:r>
              <a:rPr lang="zh-CN" altLang="zh-CN" sz="2000" dirty="0"/>
              <a:t>最短路径算法，生成新的路由表。</a:t>
            </a:r>
            <a:endParaRPr lang="zh-CN" altLang="en-US" sz="2000" dirty="0"/>
          </a:p>
        </p:txBody>
      </p:sp>
      <p:sp>
        <p:nvSpPr>
          <p:cNvPr id="2" name="文本框 1">
            <a:extLst>
              <a:ext uri="{FF2B5EF4-FFF2-40B4-BE49-F238E27FC236}">
                <a16:creationId xmlns:a16="http://schemas.microsoft.com/office/drawing/2014/main" id="{D48AA7FE-A65E-42CD-A6AD-A3A75DB6B5EE}"/>
              </a:ext>
            </a:extLst>
          </p:cNvPr>
          <p:cNvSpPr txBox="1"/>
          <p:nvPr/>
        </p:nvSpPr>
        <p:spPr>
          <a:xfrm>
            <a:off x="585897" y="2557962"/>
            <a:ext cx="3759859" cy="400110"/>
          </a:xfrm>
          <a:prstGeom prst="rect">
            <a:avLst/>
          </a:prstGeom>
          <a:noFill/>
        </p:spPr>
        <p:txBody>
          <a:bodyPr wrap="square" rtlCol="0">
            <a:spAutoFit/>
          </a:bodyPr>
          <a:lstStyle/>
          <a:p>
            <a:r>
              <a:rPr lang="zh-CN" altLang="zh-CN" sz="2000" b="1" dirty="0"/>
              <a:t>自组织路由的实现包含以下部分</a:t>
            </a:r>
            <a:endParaRPr lang="zh-CN" altLang="en-US" sz="2000" b="1" dirty="0"/>
          </a:p>
        </p:txBody>
      </p:sp>
      <p:sp>
        <p:nvSpPr>
          <p:cNvPr id="11" name="椭圆 10">
            <a:extLst>
              <a:ext uri="{FF2B5EF4-FFF2-40B4-BE49-F238E27FC236}">
                <a16:creationId xmlns:a16="http://schemas.microsoft.com/office/drawing/2014/main" id="{5A44B2A2-E0F6-40B3-8361-ED81F630292A}"/>
              </a:ext>
            </a:extLst>
          </p:cNvPr>
          <p:cNvSpPr>
            <a:spLocks noChangeAspect="1"/>
          </p:cNvSpPr>
          <p:nvPr/>
        </p:nvSpPr>
        <p:spPr>
          <a:xfrm rot="10800000">
            <a:off x="585898" y="3141417"/>
            <a:ext cx="451051" cy="452457"/>
          </a:xfrm>
          <a:prstGeom prst="ellipse">
            <a:avLst/>
          </a:prstGeom>
          <a:solidFill>
            <a:srgbClr val="FF0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9CAC63A5-25B7-4E08-AF64-EBBFD7CD26B5}"/>
              </a:ext>
            </a:extLst>
          </p:cNvPr>
          <p:cNvSpPr txBox="1"/>
          <p:nvPr/>
        </p:nvSpPr>
        <p:spPr>
          <a:xfrm>
            <a:off x="1234835" y="6083002"/>
            <a:ext cx="8493627" cy="646331"/>
          </a:xfrm>
          <a:prstGeom prst="rect">
            <a:avLst/>
          </a:prstGeom>
          <a:noFill/>
        </p:spPr>
        <p:txBody>
          <a:bodyPr wrap="square" rtlCol="0">
            <a:spAutoFit/>
          </a:bodyPr>
          <a:lstStyle/>
          <a:p>
            <a:r>
              <a:rPr lang="zh-CN" altLang="en-US" b="1" dirty="0">
                <a:solidFill>
                  <a:srgbClr val="1C737A"/>
                </a:solidFill>
              </a:rPr>
              <a:t>说明</a:t>
            </a:r>
            <a:r>
              <a:rPr lang="zh-CN" altLang="en-US" dirty="0">
                <a:solidFill>
                  <a:srgbClr val="1C737A"/>
                </a:solidFill>
              </a:rPr>
              <a:t>：</a:t>
            </a:r>
            <a:r>
              <a:rPr lang="zh-CN" altLang="zh-CN" dirty="0">
                <a:solidFill>
                  <a:srgbClr val="1C737A"/>
                </a:solidFill>
              </a:rPr>
              <a:t>当运行</a:t>
            </a:r>
            <a:r>
              <a:rPr lang="en-US" altLang="zh-CN" dirty="0">
                <a:solidFill>
                  <a:srgbClr val="1C737A"/>
                </a:solidFill>
              </a:rPr>
              <a:t>OSPF</a:t>
            </a:r>
            <a:r>
              <a:rPr lang="zh-CN" altLang="zh-CN" dirty="0">
                <a:solidFill>
                  <a:srgbClr val="1C737A"/>
                </a:solidFill>
              </a:rPr>
              <a:t>时，需要输入本主机的主机名，然后，这三个功能会以三个线程的方式一起运行。</a:t>
            </a:r>
            <a:endParaRPr lang="zh-CN" altLang="en-US" dirty="0">
              <a:solidFill>
                <a:srgbClr val="1C737A"/>
              </a:solidFill>
            </a:endParaRPr>
          </a:p>
        </p:txBody>
      </p:sp>
    </p:spTree>
    <p:extLst>
      <p:ext uri="{BB962C8B-B14F-4D97-AF65-F5344CB8AC3E}">
        <p14:creationId xmlns:p14="http://schemas.microsoft.com/office/powerpoint/2010/main" val="1568327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13235" y="260350"/>
            <a:ext cx="921600" cy="921600"/>
            <a:chOff x="4056364" y="1384713"/>
            <a:chExt cx="4088570" cy="4088570"/>
          </a:xfrm>
        </p:grpSpPr>
        <p:sp>
          <p:nvSpPr>
            <p:cNvPr id="13" name="椭圆 12"/>
            <p:cNvSpPr/>
            <p:nvPr/>
          </p:nvSpPr>
          <p:spPr>
            <a:xfrm>
              <a:off x="4500033" y="1833033"/>
              <a:ext cx="3191933" cy="3191933"/>
            </a:xfrm>
            <a:prstGeom prst="ellipse">
              <a:avLst/>
            </a:prstGeom>
            <a:solidFill>
              <a:srgbClr val="124C5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椭圆 1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心圆 1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3549113"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3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实验部署</a:t>
            </a:r>
          </a:p>
        </p:txBody>
      </p:sp>
      <p:sp>
        <p:nvSpPr>
          <p:cNvPr id="29" name="矩形 39">
            <a:extLst>
              <a:ext uri="{FF2B5EF4-FFF2-40B4-BE49-F238E27FC236}">
                <a16:creationId xmlns:a16="http://schemas.microsoft.com/office/drawing/2014/main" id="{596AC3BC-592D-4099-AE84-4DD5D36B5083}"/>
              </a:ext>
            </a:extLst>
          </p:cNvPr>
          <p:cNvSpPr/>
          <p:nvPr/>
        </p:nvSpPr>
        <p:spPr>
          <a:xfrm>
            <a:off x="585898" y="1597753"/>
            <a:ext cx="2600362" cy="584759"/>
          </a:xfrm>
          <a:prstGeom prst="rect">
            <a:avLst/>
          </a:prstGeom>
          <a:solidFill>
            <a:srgbClr val="F4925C"/>
          </a:solidFill>
          <a:effectLst>
            <a:innerShdw blurRad="114300">
              <a:prstClr val="black"/>
            </a:innerShdw>
          </a:effectLst>
        </p:spPr>
        <p:txBody>
          <a:bodyPr wrap="square" lIns="91424" tIns="45712" rIns="91424" bIns="45712">
            <a:spAutoFit/>
          </a:bodyPr>
          <a:lstStyle/>
          <a:p>
            <a:r>
              <a:rPr lang="en-US" altLang="zh-CN" sz="3200" dirty="0">
                <a:solidFill>
                  <a:schemeClr val="bg1"/>
                </a:solidFill>
                <a:latin typeface="+mj-ea"/>
                <a:ea typeface="+mj-ea"/>
                <a:sym typeface="News Gothic MT" charset="0"/>
              </a:rPr>
              <a:t>1.</a:t>
            </a:r>
            <a:r>
              <a:rPr lang="zh-CN" altLang="en-US" sz="3200" dirty="0">
                <a:solidFill>
                  <a:schemeClr val="bg1"/>
                </a:solidFill>
                <a:latin typeface="+mj-ea"/>
                <a:ea typeface="+mj-ea"/>
                <a:sym typeface="News Gothic MT" charset="0"/>
              </a:rPr>
              <a:t>自组织路由</a:t>
            </a:r>
            <a:endParaRPr lang="zh-CN" altLang="zh-CN" sz="3200" dirty="0">
              <a:solidFill>
                <a:schemeClr val="bg1"/>
              </a:solidFill>
              <a:latin typeface="+mj-ea"/>
              <a:ea typeface="+mj-ea"/>
            </a:endParaRPr>
          </a:p>
        </p:txBody>
      </p:sp>
      <p:sp>
        <p:nvSpPr>
          <p:cNvPr id="5" name="文本框 4">
            <a:extLst>
              <a:ext uri="{FF2B5EF4-FFF2-40B4-BE49-F238E27FC236}">
                <a16:creationId xmlns:a16="http://schemas.microsoft.com/office/drawing/2014/main" id="{EA18AD29-3305-40D2-98C3-8045C0137F4C}"/>
              </a:ext>
            </a:extLst>
          </p:cNvPr>
          <p:cNvSpPr txBox="1"/>
          <p:nvPr/>
        </p:nvSpPr>
        <p:spPr>
          <a:xfrm>
            <a:off x="1132730" y="3141417"/>
            <a:ext cx="10773323" cy="3170099"/>
          </a:xfrm>
          <a:prstGeom prst="rect">
            <a:avLst/>
          </a:prstGeom>
          <a:noFill/>
        </p:spPr>
        <p:txBody>
          <a:bodyPr wrap="square" rtlCol="0">
            <a:spAutoFit/>
          </a:bodyPr>
          <a:lstStyle/>
          <a:p>
            <a:r>
              <a:rPr lang="en-US" altLang="zh-CN" sz="2000" b="1" u="sng" dirty="0"/>
              <a:t>Codes/RoutingUsingDV.py</a:t>
            </a:r>
            <a:r>
              <a:rPr lang="zh-CN" altLang="zh-CN" sz="2000" dirty="0"/>
              <a:t>用于实现</a:t>
            </a:r>
            <a:r>
              <a:rPr lang="en-US" altLang="zh-CN" sz="2000" dirty="0"/>
              <a:t>RIP</a:t>
            </a:r>
            <a:r>
              <a:rPr lang="zh-CN" altLang="zh-CN" sz="2000" dirty="0"/>
              <a:t>的路由协议，主要实现</a:t>
            </a:r>
            <a:r>
              <a:rPr lang="en-US" altLang="zh-CN" sz="2000" dirty="0"/>
              <a:t>3</a:t>
            </a:r>
            <a:r>
              <a:rPr lang="zh-CN" altLang="zh-CN" sz="2000" dirty="0"/>
              <a:t>部分的功能：</a:t>
            </a:r>
            <a:endParaRPr lang="en-US" altLang="zh-CN" sz="2000" dirty="0"/>
          </a:p>
          <a:p>
            <a:r>
              <a:rPr lang="zh-CN" altLang="zh-CN" sz="2000" dirty="0"/>
              <a:t>①通过端口</a:t>
            </a:r>
            <a:r>
              <a:rPr lang="en-US" altLang="zh-CN" sz="2000" dirty="0" err="1"/>
              <a:t>Port</a:t>
            </a:r>
            <a:r>
              <a:rPr lang="en-US" altLang="zh-CN" sz="2000" baseline="-25000" dirty="0" err="1"/>
              <a:t>out</a:t>
            </a:r>
            <a:r>
              <a:rPr lang="zh-CN" altLang="zh-CN" sz="2000" dirty="0"/>
              <a:t>向相邻路由器周期性</a:t>
            </a:r>
            <a:r>
              <a:rPr lang="en-US" altLang="zh-CN" sz="2000" dirty="0"/>
              <a:t>(30s)</a:t>
            </a:r>
            <a:r>
              <a:rPr lang="zh-CN" altLang="zh-CN" sz="2000" dirty="0"/>
              <a:t>地交换距离向量；</a:t>
            </a:r>
          </a:p>
          <a:p>
            <a:r>
              <a:rPr lang="zh-CN" altLang="zh-CN" sz="2000" dirty="0"/>
              <a:t>②监听端口</a:t>
            </a:r>
            <a:r>
              <a:rPr lang="en-US" altLang="zh-CN" sz="2000" dirty="0" err="1"/>
              <a:t>Port</a:t>
            </a:r>
            <a:r>
              <a:rPr lang="en-US" altLang="zh-CN" sz="2000" baseline="-25000" dirty="0" err="1"/>
              <a:t>in</a:t>
            </a:r>
            <a:r>
              <a:rPr lang="zh-CN" altLang="zh-CN" sz="2000" dirty="0"/>
              <a:t>是否收到数据包，并根据数据包中的</a:t>
            </a:r>
            <a:r>
              <a:rPr lang="en-US" altLang="zh-CN" sz="2000" dirty="0" err="1"/>
              <a:t>packetType</a:t>
            </a:r>
            <a:r>
              <a:rPr lang="zh-CN" altLang="zh-CN" sz="2000" dirty="0"/>
              <a:t>字段，处理收到的数据包。其中，</a:t>
            </a:r>
            <a:r>
              <a:rPr lang="en-US" altLang="zh-CN" sz="2000" dirty="0" err="1"/>
              <a:t>packetType</a:t>
            </a:r>
            <a:r>
              <a:rPr lang="zh-CN" altLang="zh-CN" sz="2000" dirty="0"/>
              <a:t>为</a:t>
            </a:r>
            <a:r>
              <a:rPr lang="en-US" altLang="zh-CN" sz="2000" dirty="0"/>
              <a:t>0</a:t>
            </a:r>
            <a:r>
              <a:rPr lang="zh-CN" altLang="zh-CN" sz="2000" dirty="0"/>
              <a:t>表示普通数据包，主机通过判断检查其目的主机字段，决定是接收，转发还是丢弃；</a:t>
            </a:r>
            <a:r>
              <a:rPr lang="en-US" altLang="zh-CN" sz="2000" dirty="0"/>
              <a:t>1</a:t>
            </a:r>
            <a:r>
              <a:rPr lang="zh-CN" altLang="zh-CN" sz="2000" dirty="0"/>
              <a:t>表示</a:t>
            </a:r>
            <a:r>
              <a:rPr lang="en-US" altLang="zh-CN" sz="2000" dirty="0"/>
              <a:t>RIP</a:t>
            </a:r>
            <a:r>
              <a:rPr lang="zh-CN" altLang="zh-CN" sz="2000" dirty="0"/>
              <a:t>响应报文数据包，主机会合并自己的</a:t>
            </a:r>
            <a:r>
              <a:rPr lang="en-US" altLang="zh-CN" sz="2000" dirty="0"/>
              <a:t>RIP</a:t>
            </a:r>
            <a:r>
              <a:rPr lang="zh-CN" altLang="zh-CN" sz="2000" dirty="0"/>
              <a:t>表和收到的</a:t>
            </a:r>
            <a:r>
              <a:rPr lang="en-US" altLang="zh-CN" sz="2000" dirty="0"/>
              <a:t>RIP</a:t>
            </a:r>
            <a:r>
              <a:rPr lang="zh-CN" altLang="zh-CN" sz="2000" dirty="0"/>
              <a:t>表，更新本地路由后，向相邻的主机发送新的距离向量；</a:t>
            </a:r>
            <a:r>
              <a:rPr lang="en-US" altLang="zh-CN" sz="2000" dirty="0"/>
              <a:t>2</a:t>
            </a:r>
            <a:r>
              <a:rPr lang="zh-CN" altLang="zh-CN" sz="2000" dirty="0"/>
              <a:t>表示该数据包是一条发送数据包的指令，主机会向指令中指定的目的主机发送一个”</a:t>
            </a:r>
            <a:r>
              <a:rPr lang="en-US" altLang="zh-CN" sz="2000" dirty="0"/>
              <a:t>Hello, I</a:t>
            </a:r>
            <a:r>
              <a:rPr lang="zh-CN" altLang="zh-CN" sz="2000" dirty="0"/>
              <a:t>’</a:t>
            </a:r>
            <a:r>
              <a:rPr lang="en-US" altLang="zh-CN" sz="2000" dirty="0"/>
              <a:t>m x.</a:t>
            </a:r>
            <a:r>
              <a:rPr lang="zh-CN" altLang="zh-CN" sz="2000" dirty="0"/>
              <a:t>”的报文；</a:t>
            </a:r>
          </a:p>
          <a:p>
            <a:r>
              <a:rPr lang="zh-CN" altLang="zh-CN" sz="2000" dirty="0"/>
              <a:t>③ 周期性地检查相邻节点是否宕机，若有节点宕机，则采用</a:t>
            </a:r>
            <a:r>
              <a:rPr lang="en-US" altLang="zh-CN" sz="2000" dirty="0"/>
              <a:t> "</a:t>
            </a:r>
            <a:r>
              <a:rPr lang="zh-CN" altLang="zh-CN" sz="2000" dirty="0"/>
              <a:t>毒性反转</a:t>
            </a:r>
            <a:r>
              <a:rPr lang="en-US" altLang="zh-CN" sz="2000" dirty="0"/>
              <a:t>" </a:t>
            </a:r>
            <a:r>
              <a:rPr lang="zh-CN" altLang="zh-CN" sz="2000" dirty="0"/>
              <a:t>的方式解决路由环路，当一条路径信息变为无效之后，路由器并不立即将它从路由表中删除，而是用</a:t>
            </a:r>
            <a:r>
              <a:rPr lang="en-US" altLang="zh-CN" sz="2000" dirty="0"/>
              <a:t>16</a:t>
            </a:r>
            <a:r>
              <a:rPr lang="zh-CN" altLang="zh-CN" sz="2000" dirty="0"/>
              <a:t>，即不可达的度量值将它广播给相邻的主机。</a:t>
            </a:r>
            <a:endParaRPr lang="zh-CN" altLang="en-US" sz="2000" dirty="0"/>
          </a:p>
        </p:txBody>
      </p:sp>
      <p:sp>
        <p:nvSpPr>
          <p:cNvPr id="2" name="文本框 1">
            <a:extLst>
              <a:ext uri="{FF2B5EF4-FFF2-40B4-BE49-F238E27FC236}">
                <a16:creationId xmlns:a16="http://schemas.microsoft.com/office/drawing/2014/main" id="{D48AA7FE-A65E-42CD-A6AD-A3A75DB6B5EE}"/>
              </a:ext>
            </a:extLst>
          </p:cNvPr>
          <p:cNvSpPr txBox="1"/>
          <p:nvPr/>
        </p:nvSpPr>
        <p:spPr>
          <a:xfrm>
            <a:off x="585897" y="2557962"/>
            <a:ext cx="3759859" cy="400110"/>
          </a:xfrm>
          <a:prstGeom prst="rect">
            <a:avLst/>
          </a:prstGeom>
          <a:noFill/>
        </p:spPr>
        <p:txBody>
          <a:bodyPr wrap="square" rtlCol="0">
            <a:spAutoFit/>
          </a:bodyPr>
          <a:lstStyle/>
          <a:p>
            <a:r>
              <a:rPr lang="zh-CN" altLang="zh-CN" sz="2000" b="1" dirty="0"/>
              <a:t>自组织路由的实现包含以下部分</a:t>
            </a:r>
            <a:endParaRPr lang="zh-CN" altLang="en-US" sz="2000" b="1" dirty="0"/>
          </a:p>
        </p:txBody>
      </p:sp>
      <p:sp>
        <p:nvSpPr>
          <p:cNvPr id="11" name="椭圆 10">
            <a:extLst>
              <a:ext uri="{FF2B5EF4-FFF2-40B4-BE49-F238E27FC236}">
                <a16:creationId xmlns:a16="http://schemas.microsoft.com/office/drawing/2014/main" id="{5A44B2A2-E0F6-40B3-8361-ED81F630292A}"/>
              </a:ext>
            </a:extLst>
          </p:cNvPr>
          <p:cNvSpPr>
            <a:spLocks noChangeAspect="1"/>
          </p:cNvSpPr>
          <p:nvPr/>
        </p:nvSpPr>
        <p:spPr>
          <a:xfrm rot="10800000">
            <a:off x="585898" y="3141417"/>
            <a:ext cx="451051" cy="452457"/>
          </a:xfrm>
          <a:prstGeom prst="ellipse">
            <a:avLst/>
          </a:prstGeom>
          <a:solidFill>
            <a:srgbClr val="FF0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00C4D5A-FEB3-4E39-A122-BB180177B71D}"/>
              </a:ext>
            </a:extLst>
          </p:cNvPr>
          <p:cNvSpPr txBox="1"/>
          <p:nvPr/>
        </p:nvSpPr>
        <p:spPr>
          <a:xfrm>
            <a:off x="1234835" y="6342138"/>
            <a:ext cx="10284720" cy="369332"/>
          </a:xfrm>
          <a:prstGeom prst="rect">
            <a:avLst/>
          </a:prstGeom>
          <a:noFill/>
        </p:spPr>
        <p:txBody>
          <a:bodyPr wrap="square" rtlCol="0">
            <a:spAutoFit/>
          </a:bodyPr>
          <a:lstStyle/>
          <a:p>
            <a:r>
              <a:rPr lang="zh-CN" altLang="en-US" b="1" dirty="0">
                <a:solidFill>
                  <a:srgbClr val="1C737A"/>
                </a:solidFill>
              </a:rPr>
              <a:t>说明</a:t>
            </a:r>
            <a:r>
              <a:rPr lang="zh-CN" altLang="en-US" dirty="0">
                <a:solidFill>
                  <a:srgbClr val="1C737A"/>
                </a:solidFill>
              </a:rPr>
              <a:t>：</a:t>
            </a:r>
            <a:r>
              <a:rPr lang="zh-CN" altLang="zh-CN" dirty="0">
                <a:solidFill>
                  <a:srgbClr val="1C737A"/>
                </a:solidFill>
              </a:rPr>
              <a:t>当运行</a:t>
            </a:r>
            <a:r>
              <a:rPr lang="en-US" altLang="zh-CN" dirty="0">
                <a:solidFill>
                  <a:srgbClr val="1C737A"/>
                </a:solidFill>
              </a:rPr>
              <a:t>RIP</a:t>
            </a:r>
            <a:r>
              <a:rPr lang="zh-CN" altLang="zh-CN" dirty="0">
                <a:solidFill>
                  <a:srgbClr val="1C737A"/>
                </a:solidFill>
              </a:rPr>
              <a:t>时，需要输入本主机的主机名，然后，这三个功能会以三个线程的方式一起运行。</a:t>
            </a:r>
          </a:p>
        </p:txBody>
      </p:sp>
    </p:spTree>
    <p:extLst>
      <p:ext uri="{BB962C8B-B14F-4D97-AF65-F5344CB8AC3E}">
        <p14:creationId xmlns:p14="http://schemas.microsoft.com/office/powerpoint/2010/main" val="31357735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13235" y="260350"/>
            <a:ext cx="921600" cy="921600"/>
            <a:chOff x="4056364" y="1384713"/>
            <a:chExt cx="4088570" cy="4088570"/>
          </a:xfrm>
        </p:grpSpPr>
        <p:sp>
          <p:nvSpPr>
            <p:cNvPr id="13" name="椭圆 12"/>
            <p:cNvSpPr/>
            <p:nvPr/>
          </p:nvSpPr>
          <p:spPr>
            <a:xfrm>
              <a:off x="4500033" y="1833033"/>
              <a:ext cx="3191933" cy="3191933"/>
            </a:xfrm>
            <a:prstGeom prst="ellipse">
              <a:avLst/>
            </a:prstGeom>
            <a:solidFill>
              <a:srgbClr val="124C5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椭圆 1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心圆 1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3549113"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3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实验部署</a:t>
            </a:r>
          </a:p>
        </p:txBody>
      </p:sp>
      <p:sp>
        <p:nvSpPr>
          <p:cNvPr id="29" name="矩形 39">
            <a:extLst>
              <a:ext uri="{FF2B5EF4-FFF2-40B4-BE49-F238E27FC236}">
                <a16:creationId xmlns:a16="http://schemas.microsoft.com/office/drawing/2014/main" id="{596AC3BC-592D-4099-AE84-4DD5D36B5083}"/>
              </a:ext>
            </a:extLst>
          </p:cNvPr>
          <p:cNvSpPr/>
          <p:nvPr/>
        </p:nvSpPr>
        <p:spPr>
          <a:xfrm>
            <a:off x="585898" y="1597753"/>
            <a:ext cx="2600362" cy="584759"/>
          </a:xfrm>
          <a:prstGeom prst="rect">
            <a:avLst/>
          </a:prstGeom>
          <a:solidFill>
            <a:srgbClr val="F4925C"/>
          </a:solidFill>
          <a:effectLst>
            <a:innerShdw blurRad="114300">
              <a:prstClr val="black"/>
            </a:innerShdw>
          </a:effectLst>
        </p:spPr>
        <p:txBody>
          <a:bodyPr wrap="square" lIns="91424" tIns="45712" rIns="91424" bIns="45712">
            <a:spAutoFit/>
          </a:bodyPr>
          <a:lstStyle/>
          <a:p>
            <a:r>
              <a:rPr lang="en-US" altLang="zh-CN" sz="3200" dirty="0">
                <a:solidFill>
                  <a:schemeClr val="bg1"/>
                </a:solidFill>
                <a:latin typeface="+mj-ea"/>
                <a:ea typeface="+mj-ea"/>
                <a:sym typeface="News Gothic MT" charset="0"/>
              </a:rPr>
              <a:t>2.</a:t>
            </a:r>
            <a:r>
              <a:rPr lang="zh-CN" altLang="en-US" sz="3200" dirty="0">
                <a:solidFill>
                  <a:schemeClr val="bg1"/>
                </a:solidFill>
                <a:latin typeface="+mj-ea"/>
                <a:ea typeface="+mj-ea"/>
                <a:sym typeface="News Gothic MT" charset="0"/>
              </a:rPr>
              <a:t>中心化路由</a:t>
            </a:r>
            <a:endParaRPr lang="zh-CN" altLang="zh-CN" sz="3200" dirty="0">
              <a:solidFill>
                <a:schemeClr val="bg1"/>
              </a:solidFill>
              <a:latin typeface="+mj-ea"/>
              <a:ea typeface="+mj-ea"/>
            </a:endParaRPr>
          </a:p>
        </p:txBody>
      </p:sp>
      <p:sp>
        <p:nvSpPr>
          <p:cNvPr id="11" name="文本框 10">
            <a:extLst>
              <a:ext uri="{FF2B5EF4-FFF2-40B4-BE49-F238E27FC236}">
                <a16:creationId xmlns:a16="http://schemas.microsoft.com/office/drawing/2014/main" id="{BE97D79C-4D77-4F16-B845-07FE2C7636B8}"/>
              </a:ext>
            </a:extLst>
          </p:cNvPr>
          <p:cNvSpPr txBox="1"/>
          <p:nvPr/>
        </p:nvSpPr>
        <p:spPr>
          <a:xfrm>
            <a:off x="585897" y="2557962"/>
            <a:ext cx="3759859" cy="400110"/>
          </a:xfrm>
          <a:prstGeom prst="rect">
            <a:avLst/>
          </a:prstGeom>
          <a:noFill/>
        </p:spPr>
        <p:txBody>
          <a:bodyPr wrap="square" rtlCol="0">
            <a:spAutoFit/>
          </a:bodyPr>
          <a:lstStyle/>
          <a:p>
            <a:r>
              <a:rPr lang="zh-CN" altLang="en-US" sz="2000" b="1" dirty="0"/>
              <a:t>中心化</a:t>
            </a:r>
            <a:r>
              <a:rPr lang="zh-CN" altLang="zh-CN" sz="2000" b="1" dirty="0"/>
              <a:t>路由的实现包含以下部分</a:t>
            </a:r>
            <a:endParaRPr lang="zh-CN" altLang="en-US" sz="2000" b="1" dirty="0"/>
          </a:p>
        </p:txBody>
      </p:sp>
      <p:sp>
        <p:nvSpPr>
          <p:cNvPr id="16" name="椭圆 15">
            <a:extLst>
              <a:ext uri="{FF2B5EF4-FFF2-40B4-BE49-F238E27FC236}">
                <a16:creationId xmlns:a16="http://schemas.microsoft.com/office/drawing/2014/main" id="{79828B89-0C7F-43E2-8495-D165683D0230}"/>
              </a:ext>
            </a:extLst>
          </p:cNvPr>
          <p:cNvSpPr>
            <a:spLocks noChangeAspect="1"/>
          </p:cNvSpPr>
          <p:nvPr/>
        </p:nvSpPr>
        <p:spPr>
          <a:xfrm rot="10800000">
            <a:off x="585898" y="3141417"/>
            <a:ext cx="451051" cy="452457"/>
          </a:xfrm>
          <a:prstGeom prst="ellipse">
            <a:avLst/>
          </a:prstGeom>
          <a:solidFill>
            <a:srgbClr val="FF0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3669657C-E4DB-4594-B4CE-67FD25C11732}"/>
              </a:ext>
            </a:extLst>
          </p:cNvPr>
          <p:cNvSpPr txBox="1"/>
          <p:nvPr/>
        </p:nvSpPr>
        <p:spPr>
          <a:xfrm>
            <a:off x="1234835" y="3188551"/>
            <a:ext cx="9172280" cy="1015663"/>
          </a:xfrm>
          <a:prstGeom prst="rect">
            <a:avLst/>
          </a:prstGeom>
          <a:noFill/>
        </p:spPr>
        <p:txBody>
          <a:bodyPr wrap="square" rtlCol="0">
            <a:spAutoFit/>
          </a:bodyPr>
          <a:lstStyle/>
          <a:p>
            <a:r>
              <a:rPr lang="zh-CN" altLang="zh-CN" sz="2000" dirty="0"/>
              <a:t>中心化路由修改了</a:t>
            </a:r>
            <a:r>
              <a:rPr lang="en-US" altLang="zh-CN" sz="2000" b="1" u="sng" dirty="0"/>
              <a:t>Codes/RoutingUsingLS.py</a:t>
            </a:r>
            <a:r>
              <a:rPr lang="zh-CN" altLang="zh-CN" sz="2000" dirty="0"/>
              <a:t>以及</a:t>
            </a:r>
            <a:r>
              <a:rPr lang="en-US" altLang="zh-CN" sz="2000" b="1" u="sng" dirty="0"/>
              <a:t>Codes/RoutingUsingDV.py</a:t>
            </a:r>
            <a:r>
              <a:rPr lang="zh-CN" altLang="zh-CN" sz="2000" dirty="0"/>
              <a:t>的实现，并添加了</a:t>
            </a:r>
            <a:r>
              <a:rPr lang="en-US" altLang="zh-CN" sz="2000" dirty="0"/>
              <a:t>Controller</a:t>
            </a:r>
            <a:r>
              <a:rPr lang="zh-CN" altLang="zh-CN" sz="2000" dirty="0"/>
              <a:t>模块，其余文件以及节点信息和拓扑结构与自组织路由相同。</a:t>
            </a:r>
            <a:endParaRPr lang="zh-CN" altLang="en-US" sz="2000" dirty="0"/>
          </a:p>
        </p:txBody>
      </p:sp>
    </p:spTree>
    <p:extLst>
      <p:ext uri="{BB962C8B-B14F-4D97-AF65-F5344CB8AC3E}">
        <p14:creationId xmlns:p14="http://schemas.microsoft.com/office/powerpoint/2010/main" val="3213015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13235" y="260350"/>
            <a:ext cx="921600" cy="921600"/>
            <a:chOff x="4056364" y="1384713"/>
            <a:chExt cx="4088570" cy="4088570"/>
          </a:xfrm>
        </p:grpSpPr>
        <p:sp>
          <p:nvSpPr>
            <p:cNvPr id="13" name="椭圆 12"/>
            <p:cNvSpPr/>
            <p:nvPr/>
          </p:nvSpPr>
          <p:spPr>
            <a:xfrm>
              <a:off x="4500033" y="1833033"/>
              <a:ext cx="3191933" cy="3191933"/>
            </a:xfrm>
            <a:prstGeom prst="ellipse">
              <a:avLst/>
            </a:prstGeom>
            <a:solidFill>
              <a:srgbClr val="124C5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椭圆 1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心圆 1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3549113"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3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实验部署</a:t>
            </a:r>
          </a:p>
        </p:txBody>
      </p:sp>
      <p:sp>
        <p:nvSpPr>
          <p:cNvPr id="29" name="矩形 39">
            <a:extLst>
              <a:ext uri="{FF2B5EF4-FFF2-40B4-BE49-F238E27FC236}">
                <a16:creationId xmlns:a16="http://schemas.microsoft.com/office/drawing/2014/main" id="{596AC3BC-592D-4099-AE84-4DD5D36B5083}"/>
              </a:ext>
            </a:extLst>
          </p:cNvPr>
          <p:cNvSpPr/>
          <p:nvPr/>
        </p:nvSpPr>
        <p:spPr>
          <a:xfrm>
            <a:off x="585898" y="1597753"/>
            <a:ext cx="2600362" cy="584759"/>
          </a:xfrm>
          <a:prstGeom prst="rect">
            <a:avLst/>
          </a:prstGeom>
          <a:solidFill>
            <a:srgbClr val="F4925C"/>
          </a:solidFill>
          <a:effectLst>
            <a:innerShdw blurRad="114300">
              <a:prstClr val="black"/>
            </a:innerShdw>
          </a:effectLst>
        </p:spPr>
        <p:txBody>
          <a:bodyPr wrap="square" lIns="91424" tIns="45712" rIns="91424" bIns="45712">
            <a:spAutoFit/>
          </a:bodyPr>
          <a:lstStyle/>
          <a:p>
            <a:r>
              <a:rPr lang="en-US" altLang="zh-CN" sz="3200" dirty="0">
                <a:solidFill>
                  <a:schemeClr val="bg1"/>
                </a:solidFill>
                <a:latin typeface="+mj-ea"/>
                <a:ea typeface="+mj-ea"/>
                <a:sym typeface="News Gothic MT" charset="0"/>
              </a:rPr>
              <a:t>2.</a:t>
            </a:r>
            <a:r>
              <a:rPr lang="zh-CN" altLang="en-US" sz="3200" dirty="0">
                <a:solidFill>
                  <a:schemeClr val="bg1"/>
                </a:solidFill>
                <a:latin typeface="+mj-ea"/>
                <a:ea typeface="+mj-ea"/>
                <a:sym typeface="News Gothic MT" charset="0"/>
              </a:rPr>
              <a:t>中心化路由</a:t>
            </a:r>
            <a:endParaRPr lang="zh-CN" altLang="zh-CN" sz="3200" dirty="0">
              <a:solidFill>
                <a:schemeClr val="bg1"/>
              </a:solidFill>
              <a:latin typeface="+mj-ea"/>
              <a:ea typeface="+mj-ea"/>
            </a:endParaRPr>
          </a:p>
        </p:txBody>
      </p:sp>
      <p:sp>
        <p:nvSpPr>
          <p:cNvPr id="11" name="文本框 10">
            <a:extLst>
              <a:ext uri="{FF2B5EF4-FFF2-40B4-BE49-F238E27FC236}">
                <a16:creationId xmlns:a16="http://schemas.microsoft.com/office/drawing/2014/main" id="{BE97D79C-4D77-4F16-B845-07FE2C7636B8}"/>
              </a:ext>
            </a:extLst>
          </p:cNvPr>
          <p:cNvSpPr txBox="1"/>
          <p:nvPr/>
        </p:nvSpPr>
        <p:spPr>
          <a:xfrm>
            <a:off x="585897" y="2557962"/>
            <a:ext cx="3759859" cy="400110"/>
          </a:xfrm>
          <a:prstGeom prst="rect">
            <a:avLst/>
          </a:prstGeom>
          <a:noFill/>
        </p:spPr>
        <p:txBody>
          <a:bodyPr wrap="square" rtlCol="0">
            <a:spAutoFit/>
          </a:bodyPr>
          <a:lstStyle/>
          <a:p>
            <a:r>
              <a:rPr lang="zh-CN" altLang="en-US" sz="2000" b="1" dirty="0"/>
              <a:t>中心化</a:t>
            </a:r>
            <a:r>
              <a:rPr lang="zh-CN" altLang="zh-CN" sz="2000" b="1" dirty="0"/>
              <a:t>路由的实现包含以下部分</a:t>
            </a:r>
            <a:endParaRPr lang="zh-CN" altLang="en-US" sz="2000" b="1" dirty="0"/>
          </a:p>
        </p:txBody>
      </p:sp>
      <p:sp>
        <p:nvSpPr>
          <p:cNvPr id="16" name="椭圆 15">
            <a:extLst>
              <a:ext uri="{FF2B5EF4-FFF2-40B4-BE49-F238E27FC236}">
                <a16:creationId xmlns:a16="http://schemas.microsoft.com/office/drawing/2014/main" id="{79828B89-0C7F-43E2-8495-D165683D0230}"/>
              </a:ext>
            </a:extLst>
          </p:cNvPr>
          <p:cNvSpPr>
            <a:spLocks noChangeAspect="1"/>
          </p:cNvSpPr>
          <p:nvPr/>
        </p:nvSpPr>
        <p:spPr>
          <a:xfrm rot="10800000">
            <a:off x="585898" y="3141417"/>
            <a:ext cx="451051" cy="452457"/>
          </a:xfrm>
          <a:prstGeom prst="ellipse">
            <a:avLst/>
          </a:prstGeom>
          <a:solidFill>
            <a:srgbClr val="FF0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CBA7A1CA-2A68-4154-B7D1-D2D071EDDFD1}"/>
              </a:ext>
            </a:extLst>
          </p:cNvPr>
          <p:cNvSpPr txBox="1"/>
          <p:nvPr/>
        </p:nvSpPr>
        <p:spPr>
          <a:xfrm>
            <a:off x="1234835" y="3141417"/>
            <a:ext cx="10371267" cy="2554545"/>
          </a:xfrm>
          <a:prstGeom prst="rect">
            <a:avLst/>
          </a:prstGeom>
          <a:noFill/>
        </p:spPr>
        <p:txBody>
          <a:bodyPr wrap="square" rtlCol="0">
            <a:spAutoFit/>
          </a:bodyPr>
          <a:lstStyle/>
          <a:p>
            <a:r>
              <a:rPr lang="en-US" altLang="zh-CN" sz="2000" b="1" u="sng" dirty="0"/>
              <a:t>Codes/RoutingUsingLSCentralized.py</a:t>
            </a:r>
            <a:r>
              <a:rPr lang="zh-CN" altLang="zh-CN" sz="2000" dirty="0"/>
              <a:t>实现了采用</a:t>
            </a:r>
            <a:r>
              <a:rPr lang="en-US" altLang="zh-CN" sz="2000" dirty="0"/>
              <a:t>LS</a:t>
            </a:r>
            <a:r>
              <a:rPr lang="zh-CN" altLang="zh-CN" sz="2000" dirty="0"/>
              <a:t>算法的中心化路由的主机部分，主要实现</a:t>
            </a:r>
            <a:r>
              <a:rPr lang="en-US" altLang="zh-CN" sz="2000" dirty="0"/>
              <a:t>2</a:t>
            </a:r>
            <a:r>
              <a:rPr lang="zh-CN" altLang="zh-CN" sz="2000" dirty="0"/>
              <a:t>部分的功能：</a:t>
            </a:r>
            <a:endParaRPr lang="en-US" altLang="zh-CN" sz="2000" dirty="0"/>
          </a:p>
          <a:p>
            <a:r>
              <a:rPr lang="zh-CN" altLang="en-US" sz="2000" dirty="0"/>
              <a:t>① </a:t>
            </a:r>
            <a:r>
              <a:rPr lang="zh-CN" altLang="zh-CN" sz="2000" dirty="0"/>
              <a:t>通过端口</a:t>
            </a:r>
            <a:r>
              <a:rPr lang="en-US" altLang="zh-CN" sz="2000" dirty="0" err="1"/>
              <a:t>Port</a:t>
            </a:r>
            <a:r>
              <a:rPr lang="en-US" altLang="zh-CN" sz="2000" baseline="-25000" dirty="0" err="1"/>
              <a:t>out</a:t>
            </a:r>
            <a:r>
              <a:rPr lang="zh-CN" altLang="zh-CN" sz="2000" dirty="0"/>
              <a:t>向控制主机周期性地发送自己的链路状态信息；</a:t>
            </a:r>
          </a:p>
          <a:p>
            <a:r>
              <a:rPr lang="zh-CN" altLang="zh-CN" sz="2000" dirty="0"/>
              <a:t>② 监听端口</a:t>
            </a:r>
            <a:r>
              <a:rPr lang="en-US" altLang="zh-CN" sz="2000" dirty="0" err="1"/>
              <a:t>Port</a:t>
            </a:r>
            <a:r>
              <a:rPr lang="en-US" altLang="zh-CN" sz="2000" baseline="-25000" dirty="0" err="1"/>
              <a:t>in</a:t>
            </a:r>
            <a:r>
              <a:rPr lang="zh-CN" altLang="zh-CN" sz="2000" dirty="0"/>
              <a:t>是否收到数据包，并根据数据包中的</a:t>
            </a:r>
            <a:r>
              <a:rPr lang="en-US" altLang="zh-CN" sz="2000" dirty="0" err="1"/>
              <a:t>packetType</a:t>
            </a:r>
            <a:r>
              <a:rPr lang="zh-CN" altLang="zh-CN" sz="2000" dirty="0"/>
              <a:t>字段，处理收到的数据包。其中，</a:t>
            </a:r>
            <a:r>
              <a:rPr lang="en-US" altLang="zh-CN" sz="2000" dirty="0" err="1"/>
              <a:t>packetType</a:t>
            </a:r>
            <a:r>
              <a:rPr lang="zh-CN" altLang="zh-CN" sz="2000" dirty="0"/>
              <a:t>为</a:t>
            </a:r>
            <a:r>
              <a:rPr lang="en-US" altLang="zh-CN" sz="2000" dirty="0"/>
              <a:t>0</a:t>
            </a:r>
            <a:r>
              <a:rPr lang="zh-CN" altLang="zh-CN" sz="2000" dirty="0"/>
              <a:t>表示普通数据包，主机通过判断检查其目的主机字段，决定是接收、转发还是丢弃；</a:t>
            </a:r>
            <a:r>
              <a:rPr lang="en-US" altLang="zh-CN" sz="2000" dirty="0"/>
              <a:t>1</a:t>
            </a:r>
            <a:r>
              <a:rPr lang="zh-CN" altLang="zh-CN" sz="2000" dirty="0"/>
              <a:t>表示控制主机发送来的路由表，主机根据其更新自己的路由信息；</a:t>
            </a:r>
            <a:r>
              <a:rPr lang="en-US" altLang="zh-CN" sz="2000" dirty="0"/>
              <a:t>2</a:t>
            </a:r>
            <a:r>
              <a:rPr lang="zh-CN" altLang="zh-CN" sz="2000" dirty="0"/>
              <a:t>表示该数据包是一条发送数据包的指令，主机会向指令中指定的目的主机发送一个”</a:t>
            </a:r>
            <a:r>
              <a:rPr lang="en-US" altLang="zh-CN" sz="2000" dirty="0"/>
              <a:t>Hello, I</a:t>
            </a:r>
            <a:r>
              <a:rPr lang="zh-CN" altLang="zh-CN" sz="2000" dirty="0"/>
              <a:t>’</a:t>
            </a:r>
            <a:r>
              <a:rPr lang="en-US" altLang="zh-CN" sz="2000" dirty="0"/>
              <a:t>m x.</a:t>
            </a:r>
            <a:r>
              <a:rPr lang="zh-CN" altLang="zh-CN" sz="2000" dirty="0"/>
              <a:t>”的报文</a:t>
            </a:r>
            <a:r>
              <a:rPr lang="zh-CN" altLang="en-US" sz="2000" dirty="0"/>
              <a:t>。</a:t>
            </a:r>
          </a:p>
        </p:txBody>
      </p:sp>
      <p:sp>
        <p:nvSpPr>
          <p:cNvPr id="17" name="文本框 16">
            <a:extLst>
              <a:ext uri="{FF2B5EF4-FFF2-40B4-BE49-F238E27FC236}">
                <a16:creationId xmlns:a16="http://schemas.microsoft.com/office/drawing/2014/main" id="{9CF7E028-09BC-4EEC-AA0C-934B0ADEF95A}"/>
              </a:ext>
            </a:extLst>
          </p:cNvPr>
          <p:cNvSpPr txBox="1"/>
          <p:nvPr/>
        </p:nvSpPr>
        <p:spPr>
          <a:xfrm>
            <a:off x="1234835" y="6083002"/>
            <a:ext cx="8493627" cy="646331"/>
          </a:xfrm>
          <a:prstGeom prst="rect">
            <a:avLst/>
          </a:prstGeom>
          <a:noFill/>
        </p:spPr>
        <p:txBody>
          <a:bodyPr wrap="square" rtlCol="0">
            <a:spAutoFit/>
          </a:bodyPr>
          <a:lstStyle/>
          <a:p>
            <a:r>
              <a:rPr lang="zh-CN" altLang="en-US" b="1" dirty="0">
                <a:solidFill>
                  <a:srgbClr val="1C737A"/>
                </a:solidFill>
              </a:rPr>
              <a:t>说明</a:t>
            </a:r>
            <a:r>
              <a:rPr lang="zh-CN" altLang="en-US" dirty="0">
                <a:solidFill>
                  <a:srgbClr val="1C737A"/>
                </a:solidFill>
              </a:rPr>
              <a:t>：</a:t>
            </a:r>
            <a:r>
              <a:rPr lang="zh-CN" altLang="zh-CN" dirty="0">
                <a:solidFill>
                  <a:srgbClr val="1C737A"/>
                </a:solidFill>
              </a:rPr>
              <a:t>当运行该文件时，需要输入本主机的主机名，程序根据主机名获取到自己的节点信息，然后上述两个功能会以两个线程的形式同时工作。</a:t>
            </a:r>
            <a:endParaRPr lang="zh-CN" altLang="en-US" dirty="0">
              <a:solidFill>
                <a:srgbClr val="1C737A"/>
              </a:solidFill>
            </a:endParaRPr>
          </a:p>
        </p:txBody>
      </p:sp>
    </p:spTree>
    <p:extLst>
      <p:ext uri="{BB962C8B-B14F-4D97-AF65-F5344CB8AC3E}">
        <p14:creationId xmlns:p14="http://schemas.microsoft.com/office/powerpoint/2010/main" val="34372694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13235" y="260350"/>
            <a:ext cx="921600" cy="921600"/>
            <a:chOff x="4056364" y="1384713"/>
            <a:chExt cx="4088570" cy="4088570"/>
          </a:xfrm>
        </p:grpSpPr>
        <p:sp>
          <p:nvSpPr>
            <p:cNvPr id="13" name="椭圆 12"/>
            <p:cNvSpPr/>
            <p:nvPr/>
          </p:nvSpPr>
          <p:spPr>
            <a:xfrm>
              <a:off x="4500033" y="1833033"/>
              <a:ext cx="3191933" cy="3191933"/>
            </a:xfrm>
            <a:prstGeom prst="ellipse">
              <a:avLst/>
            </a:prstGeom>
            <a:solidFill>
              <a:srgbClr val="124C5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椭圆 1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心圆 1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3549113"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3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实验部署</a:t>
            </a:r>
          </a:p>
        </p:txBody>
      </p:sp>
      <p:sp>
        <p:nvSpPr>
          <p:cNvPr id="29" name="矩形 39">
            <a:extLst>
              <a:ext uri="{FF2B5EF4-FFF2-40B4-BE49-F238E27FC236}">
                <a16:creationId xmlns:a16="http://schemas.microsoft.com/office/drawing/2014/main" id="{596AC3BC-592D-4099-AE84-4DD5D36B5083}"/>
              </a:ext>
            </a:extLst>
          </p:cNvPr>
          <p:cNvSpPr/>
          <p:nvPr/>
        </p:nvSpPr>
        <p:spPr>
          <a:xfrm>
            <a:off x="585898" y="1597753"/>
            <a:ext cx="2600362" cy="584759"/>
          </a:xfrm>
          <a:prstGeom prst="rect">
            <a:avLst/>
          </a:prstGeom>
          <a:solidFill>
            <a:srgbClr val="F4925C"/>
          </a:solidFill>
          <a:effectLst>
            <a:innerShdw blurRad="114300">
              <a:prstClr val="black"/>
            </a:innerShdw>
          </a:effectLst>
        </p:spPr>
        <p:txBody>
          <a:bodyPr wrap="square" lIns="91424" tIns="45712" rIns="91424" bIns="45712">
            <a:spAutoFit/>
          </a:bodyPr>
          <a:lstStyle/>
          <a:p>
            <a:r>
              <a:rPr lang="en-US" altLang="zh-CN" sz="3200" dirty="0">
                <a:solidFill>
                  <a:schemeClr val="bg1"/>
                </a:solidFill>
                <a:latin typeface="+mj-ea"/>
                <a:ea typeface="+mj-ea"/>
                <a:sym typeface="News Gothic MT" charset="0"/>
              </a:rPr>
              <a:t>2.</a:t>
            </a:r>
            <a:r>
              <a:rPr lang="zh-CN" altLang="en-US" sz="3200" dirty="0">
                <a:solidFill>
                  <a:schemeClr val="bg1"/>
                </a:solidFill>
                <a:latin typeface="+mj-ea"/>
                <a:ea typeface="+mj-ea"/>
                <a:sym typeface="News Gothic MT" charset="0"/>
              </a:rPr>
              <a:t>中心化路由</a:t>
            </a:r>
            <a:endParaRPr lang="zh-CN" altLang="zh-CN" sz="3200" dirty="0">
              <a:solidFill>
                <a:schemeClr val="bg1"/>
              </a:solidFill>
              <a:latin typeface="+mj-ea"/>
              <a:ea typeface="+mj-ea"/>
            </a:endParaRPr>
          </a:p>
        </p:txBody>
      </p:sp>
      <p:sp>
        <p:nvSpPr>
          <p:cNvPr id="11" name="文本框 10">
            <a:extLst>
              <a:ext uri="{FF2B5EF4-FFF2-40B4-BE49-F238E27FC236}">
                <a16:creationId xmlns:a16="http://schemas.microsoft.com/office/drawing/2014/main" id="{BE97D79C-4D77-4F16-B845-07FE2C7636B8}"/>
              </a:ext>
            </a:extLst>
          </p:cNvPr>
          <p:cNvSpPr txBox="1"/>
          <p:nvPr/>
        </p:nvSpPr>
        <p:spPr>
          <a:xfrm>
            <a:off x="585897" y="2557962"/>
            <a:ext cx="3759859" cy="400110"/>
          </a:xfrm>
          <a:prstGeom prst="rect">
            <a:avLst/>
          </a:prstGeom>
          <a:noFill/>
        </p:spPr>
        <p:txBody>
          <a:bodyPr wrap="square" rtlCol="0">
            <a:spAutoFit/>
          </a:bodyPr>
          <a:lstStyle/>
          <a:p>
            <a:r>
              <a:rPr lang="zh-CN" altLang="en-US" sz="2000" b="1" dirty="0"/>
              <a:t>中心化</a:t>
            </a:r>
            <a:r>
              <a:rPr lang="zh-CN" altLang="zh-CN" sz="2000" b="1" dirty="0"/>
              <a:t>路由的实现包含以下部分</a:t>
            </a:r>
            <a:endParaRPr lang="zh-CN" altLang="en-US" sz="2000" b="1" dirty="0"/>
          </a:p>
        </p:txBody>
      </p:sp>
      <p:sp>
        <p:nvSpPr>
          <p:cNvPr id="16" name="椭圆 15">
            <a:extLst>
              <a:ext uri="{FF2B5EF4-FFF2-40B4-BE49-F238E27FC236}">
                <a16:creationId xmlns:a16="http://schemas.microsoft.com/office/drawing/2014/main" id="{79828B89-0C7F-43E2-8495-D165683D0230}"/>
              </a:ext>
            </a:extLst>
          </p:cNvPr>
          <p:cNvSpPr>
            <a:spLocks noChangeAspect="1"/>
          </p:cNvSpPr>
          <p:nvPr/>
        </p:nvSpPr>
        <p:spPr>
          <a:xfrm rot="10800000">
            <a:off x="585898" y="3141417"/>
            <a:ext cx="451051" cy="452457"/>
          </a:xfrm>
          <a:prstGeom prst="ellipse">
            <a:avLst/>
          </a:prstGeom>
          <a:solidFill>
            <a:srgbClr val="FF0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36EBDD19-2D6F-44C6-AE23-B40B7D5A73A3}"/>
              </a:ext>
            </a:extLst>
          </p:cNvPr>
          <p:cNvSpPr txBox="1"/>
          <p:nvPr/>
        </p:nvSpPr>
        <p:spPr>
          <a:xfrm>
            <a:off x="1234835" y="6083002"/>
            <a:ext cx="10661792" cy="369332"/>
          </a:xfrm>
          <a:prstGeom prst="rect">
            <a:avLst/>
          </a:prstGeom>
          <a:noFill/>
        </p:spPr>
        <p:txBody>
          <a:bodyPr wrap="square" rtlCol="0">
            <a:spAutoFit/>
          </a:bodyPr>
          <a:lstStyle/>
          <a:p>
            <a:r>
              <a:rPr lang="zh-CN" altLang="en-US" b="1" dirty="0">
                <a:solidFill>
                  <a:srgbClr val="1C737A"/>
                </a:solidFill>
              </a:rPr>
              <a:t>说明</a:t>
            </a:r>
            <a:r>
              <a:rPr lang="zh-CN" altLang="en-US" dirty="0">
                <a:solidFill>
                  <a:srgbClr val="1C737A"/>
                </a:solidFill>
              </a:rPr>
              <a:t>：当运行此文件时，控制主机便会在本机上开始运作，以上两个功能会以两个线程的方式一起运行。</a:t>
            </a:r>
          </a:p>
        </p:txBody>
      </p:sp>
      <p:sp>
        <p:nvSpPr>
          <p:cNvPr id="2" name="文本框 1">
            <a:extLst>
              <a:ext uri="{FF2B5EF4-FFF2-40B4-BE49-F238E27FC236}">
                <a16:creationId xmlns:a16="http://schemas.microsoft.com/office/drawing/2014/main" id="{14387B42-AA77-4B68-82DB-A77AEC5AB289}"/>
              </a:ext>
            </a:extLst>
          </p:cNvPr>
          <p:cNvSpPr txBox="1"/>
          <p:nvPr/>
        </p:nvSpPr>
        <p:spPr>
          <a:xfrm>
            <a:off x="1234835" y="3141417"/>
            <a:ext cx="10371267" cy="2554545"/>
          </a:xfrm>
          <a:prstGeom prst="rect">
            <a:avLst/>
          </a:prstGeom>
          <a:noFill/>
        </p:spPr>
        <p:txBody>
          <a:bodyPr wrap="square" rtlCol="0">
            <a:spAutoFit/>
          </a:bodyPr>
          <a:lstStyle/>
          <a:p>
            <a:r>
              <a:rPr lang="en-US" altLang="zh-CN" sz="2000" b="1" u="sng" dirty="0"/>
              <a:t>Codes/ControllerUsingLS.py</a:t>
            </a:r>
            <a:r>
              <a:rPr lang="zh-CN" altLang="zh-CN" sz="2000" u="sng" dirty="0"/>
              <a:t>实现了</a:t>
            </a:r>
            <a:r>
              <a:rPr lang="zh-CN" altLang="zh-CN" sz="2000" dirty="0"/>
              <a:t>采用</a:t>
            </a:r>
            <a:r>
              <a:rPr lang="en-US" altLang="zh-CN" sz="2000" dirty="0"/>
              <a:t>LS</a:t>
            </a:r>
            <a:r>
              <a:rPr lang="zh-CN" altLang="zh-CN" sz="2000" dirty="0"/>
              <a:t>算法的中心化路由的控制主机部分，主要完成了</a:t>
            </a:r>
            <a:r>
              <a:rPr lang="en-US" altLang="zh-CN" sz="2000" dirty="0"/>
              <a:t>2</a:t>
            </a:r>
            <a:r>
              <a:rPr lang="zh-CN" altLang="zh-CN" sz="2000" dirty="0"/>
              <a:t>个功能：</a:t>
            </a:r>
          </a:p>
          <a:p>
            <a:r>
              <a:rPr lang="zh-CN" altLang="zh-CN" sz="2000" dirty="0"/>
              <a:t>①</a:t>
            </a:r>
            <a:r>
              <a:rPr lang="en-US" altLang="zh-CN" sz="2000" dirty="0"/>
              <a:t> </a:t>
            </a:r>
            <a:r>
              <a:rPr lang="zh-CN" altLang="zh-CN" sz="2000" dirty="0"/>
              <a:t>监听端口</a:t>
            </a:r>
            <a:r>
              <a:rPr lang="en-US" altLang="zh-CN" sz="2000" dirty="0" err="1"/>
              <a:t>Port</a:t>
            </a:r>
            <a:r>
              <a:rPr lang="en-US" altLang="zh-CN" sz="2000" baseline="-25000" dirty="0" err="1"/>
              <a:t>in</a:t>
            </a:r>
            <a:r>
              <a:rPr lang="zh-CN" altLang="zh-CN" sz="2000" dirty="0"/>
              <a:t>是否收到数据包，并根据数据包中的</a:t>
            </a:r>
            <a:r>
              <a:rPr lang="en-US" altLang="zh-CN" sz="2000" dirty="0" err="1"/>
              <a:t>packetType</a:t>
            </a:r>
            <a:r>
              <a:rPr lang="zh-CN" altLang="zh-CN" sz="2000" dirty="0"/>
              <a:t>字段，处理收到的数据包。其中，</a:t>
            </a:r>
            <a:r>
              <a:rPr lang="en-US" altLang="zh-CN" sz="2000" dirty="0"/>
              <a:t>1</a:t>
            </a:r>
            <a:r>
              <a:rPr lang="zh-CN" altLang="zh-CN" sz="2000" dirty="0"/>
              <a:t>表示</a:t>
            </a:r>
            <a:r>
              <a:rPr lang="en-US" altLang="zh-CN" sz="2000" dirty="0"/>
              <a:t>OSPF</a:t>
            </a:r>
            <a:r>
              <a:rPr lang="zh-CN" altLang="zh-CN" sz="2000" dirty="0"/>
              <a:t>的链路状态信息数据包，控制主机会以此更新该网络的拓扑结构图，并通过</a:t>
            </a:r>
            <a:r>
              <a:rPr lang="en-US" altLang="zh-CN" sz="2000" dirty="0"/>
              <a:t>Dijkstra</a:t>
            </a:r>
            <a:r>
              <a:rPr lang="zh-CN" altLang="zh-CN" sz="2000" dirty="0"/>
              <a:t>最短路径算法计算最短路径，生成该节点的路由表，并最后将路由表返回给发送链路信息的主机；若收到</a:t>
            </a:r>
            <a:r>
              <a:rPr lang="en-US" altLang="zh-CN" sz="2000" dirty="0"/>
              <a:t>0</a:t>
            </a:r>
            <a:r>
              <a:rPr lang="zh-CN" altLang="zh-CN" sz="2000" dirty="0"/>
              <a:t>或</a:t>
            </a:r>
            <a:r>
              <a:rPr lang="en-US" altLang="zh-CN" sz="2000" dirty="0"/>
              <a:t>1</a:t>
            </a:r>
            <a:r>
              <a:rPr lang="zh-CN" altLang="zh-CN" sz="2000" dirty="0"/>
              <a:t>的数据包则将其丢弃；</a:t>
            </a:r>
          </a:p>
          <a:p>
            <a:r>
              <a:rPr lang="zh-CN" altLang="zh-CN" sz="2000" dirty="0"/>
              <a:t>② 周期性地检查所有节点是否宕机，若有节点宕机，则更新网络的拓扑结构，当收到新的请求时将以最新的拓扑结构运行</a:t>
            </a:r>
            <a:r>
              <a:rPr lang="en-US" altLang="zh-CN" sz="2000" dirty="0"/>
              <a:t>Dijkstra</a:t>
            </a:r>
            <a:r>
              <a:rPr lang="zh-CN" altLang="zh-CN" sz="2000" dirty="0"/>
              <a:t>最短路径算法，生成新的路由表。</a:t>
            </a:r>
            <a:endParaRPr lang="zh-CN" altLang="en-US" sz="2000" dirty="0"/>
          </a:p>
        </p:txBody>
      </p:sp>
    </p:spTree>
    <p:extLst>
      <p:ext uri="{BB962C8B-B14F-4D97-AF65-F5344CB8AC3E}">
        <p14:creationId xmlns:p14="http://schemas.microsoft.com/office/powerpoint/2010/main" val="4354696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13235" y="260350"/>
            <a:ext cx="921600" cy="921600"/>
            <a:chOff x="4056364" y="1384713"/>
            <a:chExt cx="4088570" cy="4088570"/>
          </a:xfrm>
        </p:grpSpPr>
        <p:sp>
          <p:nvSpPr>
            <p:cNvPr id="13" name="椭圆 12"/>
            <p:cNvSpPr/>
            <p:nvPr/>
          </p:nvSpPr>
          <p:spPr>
            <a:xfrm>
              <a:off x="4500033" y="1833033"/>
              <a:ext cx="3191933" cy="3191933"/>
            </a:xfrm>
            <a:prstGeom prst="ellipse">
              <a:avLst/>
            </a:prstGeom>
            <a:solidFill>
              <a:srgbClr val="124C5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椭圆 1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心圆 1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3549113"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3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实验部署</a:t>
            </a:r>
          </a:p>
        </p:txBody>
      </p:sp>
      <p:sp>
        <p:nvSpPr>
          <p:cNvPr id="29" name="矩形 39">
            <a:extLst>
              <a:ext uri="{FF2B5EF4-FFF2-40B4-BE49-F238E27FC236}">
                <a16:creationId xmlns:a16="http://schemas.microsoft.com/office/drawing/2014/main" id="{596AC3BC-592D-4099-AE84-4DD5D36B5083}"/>
              </a:ext>
            </a:extLst>
          </p:cNvPr>
          <p:cNvSpPr/>
          <p:nvPr/>
        </p:nvSpPr>
        <p:spPr>
          <a:xfrm>
            <a:off x="585898" y="1597753"/>
            <a:ext cx="2600362" cy="584759"/>
          </a:xfrm>
          <a:prstGeom prst="rect">
            <a:avLst/>
          </a:prstGeom>
          <a:solidFill>
            <a:srgbClr val="F4925C"/>
          </a:solidFill>
          <a:effectLst>
            <a:innerShdw blurRad="114300">
              <a:prstClr val="black"/>
            </a:innerShdw>
          </a:effectLst>
        </p:spPr>
        <p:txBody>
          <a:bodyPr wrap="square" lIns="91424" tIns="45712" rIns="91424" bIns="45712">
            <a:spAutoFit/>
          </a:bodyPr>
          <a:lstStyle/>
          <a:p>
            <a:r>
              <a:rPr lang="en-US" altLang="zh-CN" sz="3200" dirty="0">
                <a:solidFill>
                  <a:schemeClr val="bg1"/>
                </a:solidFill>
                <a:latin typeface="+mj-ea"/>
                <a:ea typeface="+mj-ea"/>
                <a:sym typeface="News Gothic MT" charset="0"/>
              </a:rPr>
              <a:t>2.</a:t>
            </a:r>
            <a:r>
              <a:rPr lang="zh-CN" altLang="en-US" sz="3200" dirty="0">
                <a:solidFill>
                  <a:schemeClr val="bg1"/>
                </a:solidFill>
                <a:latin typeface="+mj-ea"/>
                <a:ea typeface="+mj-ea"/>
                <a:sym typeface="News Gothic MT" charset="0"/>
              </a:rPr>
              <a:t>中心化路由</a:t>
            </a:r>
            <a:endParaRPr lang="zh-CN" altLang="zh-CN" sz="3200" dirty="0">
              <a:solidFill>
                <a:schemeClr val="bg1"/>
              </a:solidFill>
              <a:latin typeface="+mj-ea"/>
              <a:ea typeface="+mj-ea"/>
            </a:endParaRPr>
          </a:p>
        </p:txBody>
      </p:sp>
      <p:sp>
        <p:nvSpPr>
          <p:cNvPr id="11" name="文本框 10">
            <a:extLst>
              <a:ext uri="{FF2B5EF4-FFF2-40B4-BE49-F238E27FC236}">
                <a16:creationId xmlns:a16="http://schemas.microsoft.com/office/drawing/2014/main" id="{BE97D79C-4D77-4F16-B845-07FE2C7636B8}"/>
              </a:ext>
            </a:extLst>
          </p:cNvPr>
          <p:cNvSpPr txBox="1"/>
          <p:nvPr/>
        </p:nvSpPr>
        <p:spPr>
          <a:xfrm>
            <a:off x="585897" y="2557962"/>
            <a:ext cx="3759859" cy="400110"/>
          </a:xfrm>
          <a:prstGeom prst="rect">
            <a:avLst/>
          </a:prstGeom>
          <a:noFill/>
        </p:spPr>
        <p:txBody>
          <a:bodyPr wrap="square" rtlCol="0">
            <a:spAutoFit/>
          </a:bodyPr>
          <a:lstStyle/>
          <a:p>
            <a:r>
              <a:rPr lang="zh-CN" altLang="en-US" sz="2000" b="1" dirty="0"/>
              <a:t>中心化</a:t>
            </a:r>
            <a:r>
              <a:rPr lang="zh-CN" altLang="zh-CN" sz="2000" b="1" dirty="0"/>
              <a:t>路由的实现包含以下部分</a:t>
            </a:r>
            <a:endParaRPr lang="zh-CN" altLang="en-US" sz="2000" b="1" dirty="0"/>
          </a:p>
        </p:txBody>
      </p:sp>
      <p:sp>
        <p:nvSpPr>
          <p:cNvPr id="16" name="椭圆 15">
            <a:extLst>
              <a:ext uri="{FF2B5EF4-FFF2-40B4-BE49-F238E27FC236}">
                <a16:creationId xmlns:a16="http://schemas.microsoft.com/office/drawing/2014/main" id="{79828B89-0C7F-43E2-8495-D165683D0230}"/>
              </a:ext>
            </a:extLst>
          </p:cNvPr>
          <p:cNvSpPr>
            <a:spLocks noChangeAspect="1"/>
          </p:cNvSpPr>
          <p:nvPr/>
        </p:nvSpPr>
        <p:spPr>
          <a:xfrm rot="10800000">
            <a:off x="585898" y="3141417"/>
            <a:ext cx="451051" cy="452457"/>
          </a:xfrm>
          <a:prstGeom prst="ellipse">
            <a:avLst/>
          </a:prstGeom>
          <a:solidFill>
            <a:srgbClr val="FF0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A3DD9637-D6AA-4F54-99E1-2DF72A0BC627}"/>
              </a:ext>
            </a:extLst>
          </p:cNvPr>
          <p:cNvSpPr txBox="1"/>
          <p:nvPr/>
        </p:nvSpPr>
        <p:spPr>
          <a:xfrm>
            <a:off x="1404594" y="3233394"/>
            <a:ext cx="10201508" cy="2554545"/>
          </a:xfrm>
          <a:prstGeom prst="rect">
            <a:avLst/>
          </a:prstGeom>
          <a:noFill/>
        </p:spPr>
        <p:txBody>
          <a:bodyPr wrap="square" rtlCol="0">
            <a:spAutoFit/>
          </a:bodyPr>
          <a:lstStyle/>
          <a:p>
            <a:r>
              <a:rPr lang="en-US" altLang="zh-CN" sz="2000" b="1" u="sng" dirty="0"/>
              <a:t>Codes/RoutingUsingDVCentralized.py</a:t>
            </a:r>
            <a:r>
              <a:rPr lang="en-US" altLang="zh-CN" sz="2000" b="1" dirty="0"/>
              <a:t> </a:t>
            </a:r>
            <a:r>
              <a:rPr lang="zh-CN" altLang="zh-CN" sz="2000" dirty="0"/>
              <a:t>实现了采用</a:t>
            </a:r>
            <a:r>
              <a:rPr lang="en-US" altLang="zh-CN" sz="2000" dirty="0"/>
              <a:t>DV</a:t>
            </a:r>
            <a:r>
              <a:rPr lang="zh-CN" altLang="zh-CN" sz="2000" dirty="0"/>
              <a:t>算法的中心化路由的主机部分，主要实现了</a:t>
            </a:r>
            <a:r>
              <a:rPr lang="en-US" altLang="zh-CN" sz="2000" dirty="0"/>
              <a:t>2</a:t>
            </a:r>
            <a:r>
              <a:rPr lang="zh-CN" altLang="zh-CN" sz="2000" dirty="0"/>
              <a:t>部分功能：</a:t>
            </a:r>
          </a:p>
          <a:p>
            <a:pPr lvl="0"/>
            <a:r>
              <a:rPr lang="zh-CN" altLang="zh-CN" sz="2000" dirty="0"/>
              <a:t>①</a:t>
            </a:r>
            <a:r>
              <a:rPr lang="en-US" altLang="zh-CN" sz="2000" dirty="0"/>
              <a:t> </a:t>
            </a:r>
            <a:r>
              <a:rPr lang="zh-CN" altLang="zh-CN" sz="2000" dirty="0"/>
              <a:t>通过</a:t>
            </a:r>
            <a:r>
              <a:rPr lang="en-US" altLang="zh-CN" sz="2000" dirty="0" err="1"/>
              <a:t>Port</a:t>
            </a:r>
            <a:r>
              <a:rPr lang="en-US" altLang="zh-CN" sz="2000" baseline="-25000" dirty="0" err="1"/>
              <a:t>out</a:t>
            </a:r>
            <a:r>
              <a:rPr lang="zh-CN" altLang="zh-CN" sz="2000" dirty="0"/>
              <a:t>端口向控制主机周期性地发送自己的路由表信息。</a:t>
            </a:r>
          </a:p>
          <a:p>
            <a:r>
              <a:rPr lang="zh-CN" altLang="zh-CN" sz="2000" dirty="0"/>
              <a:t>②</a:t>
            </a:r>
            <a:r>
              <a:rPr lang="en-US" altLang="zh-CN" sz="2000" dirty="0"/>
              <a:t> </a:t>
            </a:r>
            <a:r>
              <a:rPr lang="zh-CN" altLang="zh-CN" sz="2000" dirty="0"/>
              <a:t>监听</a:t>
            </a:r>
            <a:r>
              <a:rPr lang="en-US" altLang="zh-CN" sz="2000" dirty="0" err="1"/>
              <a:t>Port</a:t>
            </a:r>
            <a:r>
              <a:rPr lang="en-US" altLang="zh-CN" sz="2000" baseline="-25000" dirty="0" err="1"/>
              <a:t>in</a:t>
            </a:r>
            <a:r>
              <a:rPr lang="zh-CN" altLang="zh-CN" sz="2000" dirty="0"/>
              <a:t>端口是否接收到数据包。并根据数据包中的</a:t>
            </a:r>
            <a:r>
              <a:rPr lang="en-US" altLang="zh-CN" sz="2000" dirty="0" err="1"/>
              <a:t>packetType</a:t>
            </a:r>
            <a:r>
              <a:rPr lang="zh-CN" altLang="zh-CN" sz="2000" dirty="0"/>
              <a:t>字段，处理收到的数据包。其中，</a:t>
            </a:r>
            <a:r>
              <a:rPr lang="en-US" altLang="zh-CN" sz="2000" dirty="0" err="1"/>
              <a:t>packetType</a:t>
            </a:r>
            <a:r>
              <a:rPr lang="zh-CN" altLang="zh-CN" sz="2000" dirty="0"/>
              <a:t>为</a:t>
            </a:r>
            <a:r>
              <a:rPr lang="en-US" altLang="zh-CN" sz="2000" dirty="0"/>
              <a:t>0</a:t>
            </a:r>
            <a:r>
              <a:rPr lang="zh-CN" altLang="zh-CN" sz="2000" dirty="0"/>
              <a:t>表示普通数据包，主机通过判断检查其目的主机字段，决定是接收、转发还是丢弃；</a:t>
            </a:r>
            <a:r>
              <a:rPr lang="en-US" altLang="zh-CN" sz="2000" dirty="0"/>
              <a:t>1</a:t>
            </a:r>
            <a:r>
              <a:rPr lang="zh-CN" altLang="zh-CN" sz="2000" dirty="0"/>
              <a:t>表示控制主机发送来的路由表，主机根据其更新自己的路由信息；</a:t>
            </a:r>
            <a:r>
              <a:rPr lang="en-US" altLang="zh-CN" sz="2000" dirty="0"/>
              <a:t>2</a:t>
            </a:r>
            <a:r>
              <a:rPr lang="zh-CN" altLang="zh-CN" sz="2000" dirty="0"/>
              <a:t>表示该数据包是一条发送数据包的指令，主机会向指令中指定的目的主机发送一个”</a:t>
            </a:r>
            <a:r>
              <a:rPr lang="en-US" altLang="zh-CN" sz="2000" dirty="0"/>
              <a:t>Hello, I</a:t>
            </a:r>
            <a:r>
              <a:rPr lang="zh-CN" altLang="zh-CN" sz="2000" dirty="0"/>
              <a:t>’</a:t>
            </a:r>
            <a:r>
              <a:rPr lang="en-US" altLang="zh-CN" sz="2000" dirty="0"/>
              <a:t>m x.</a:t>
            </a:r>
            <a:r>
              <a:rPr lang="zh-CN" altLang="zh-CN" sz="2000" dirty="0"/>
              <a:t>”的报文。</a:t>
            </a:r>
            <a:endParaRPr lang="zh-CN" altLang="en-US" sz="2000" dirty="0"/>
          </a:p>
        </p:txBody>
      </p:sp>
      <p:sp>
        <p:nvSpPr>
          <p:cNvPr id="17" name="文本框 16">
            <a:extLst>
              <a:ext uri="{FF2B5EF4-FFF2-40B4-BE49-F238E27FC236}">
                <a16:creationId xmlns:a16="http://schemas.microsoft.com/office/drawing/2014/main" id="{7D8E7088-5E8F-4AF3-9FCD-A04226A6A378}"/>
              </a:ext>
            </a:extLst>
          </p:cNvPr>
          <p:cNvSpPr txBox="1"/>
          <p:nvPr/>
        </p:nvSpPr>
        <p:spPr>
          <a:xfrm>
            <a:off x="1234835" y="6083002"/>
            <a:ext cx="8493627" cy="646331"/>
          </a:xfrm>
          <a:prstGeom prst="rect">
            <a:avLst/>
          </a:prstGeom>
          <a:noFill/>
        </p:spPr>
        <p:txBody>
          <a:bodyPr wrap="square" rtlCol="0">
            <a:spAutoFit/>
          </a:bodyPr>
          <a:lstStyle/>
          <a:p>
            <a:r>
              <a:rPr lang="zh-CN" altLang="en-US" b="1" dirty="0">
                <a:solidFill>
                  <a:srgbClr val="1C737A"/>
                </a:solidFill>
              </a:rPr>
              <a:t>说明</a:t>
            </a:r>
            <a:r>
              <a:rPr lang="zh-CN" altLang="en-US" dirty="0">
                <a:solidFill>
                  <a:srgbClr val="1C737A"/>
                </a:solidFill>
              </a:rPr>
              <a:t>：当运行该文件时，需要输入本主机的主机名，程序根据主机名获取到自己的节点信息，然后上述两个功能会以两个线程的形式同时工作。</a:t>
            </a:r>
          </a:p>
        </p:txBody>
      </p:sp>
    </p:spTree>
    <p:extLst>
      <p:ext uri="{BB962C8B-B14F-4D97-AF65-F5344CB8AC3E}">
        <p14:creationId xmlns:p14="http://schemas.microsoft.com/office/powerpoint/2010/main" val="33334259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13235" y="260350"/>
            <a:ext cx="921600" cy="921600"/>
            <a:chOff x="4056364" y="1384713"/>
            <a:chExt cx="4088570" cy="4088570"/>
          </a:xfrm>
        </p:grpSpPr>
        <p:sp>
          <p:nvSpPr>
            <p:cNvPr id="13" name="椭圆 12"/>
            <p:cNvSpPr/>
            <p:nvPr/>
          </p:nvSpPr>
          <p:spPr>
            <a:xfrm>
              <a:off x="4500033" y="1833033"/>
              <a:ext cx="3191933" cy="3191933"/>
            </a:xfrm>
            <a:prstGeom prst="ellipse">
              <a:avLst/>
            </a:prstGeom>
            <a:solidFill>
              <a:srgbClr val="124C5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椭圆 1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心圆 1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3549113"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3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实验部署</a:t>
            </a:r>
          </a:p>
        </p:txBody>
      </p:sp>
      <p:sp>
        <p:nvSpPr>
          <p:cNvPr id="29" name="矩形 39">
            <a:extLst>
              <a:ext uri="{FF2B5EF4-FFF2-40B4-BE49-F238E27FC236}">
                <a16:creationId xmlns:a16="http://schemas.microsoft.com/office/drawing/2014/main" id="{596AC3BC-592D-4099-AE84-4DD5D36B5083}"/>
              </a:ext>
            </a:extLst>
          </p:cNvPr>
          <p:cNvSpPr/>
          <p:nvPr/>
        </p:nvSpPr>
        <p:spPr>
          <a:xfrm>
            <a:off x="585898" y="1597753"/>
            <a:ext cx="2600362" cy="584759"/>
          </a:xfrm>
          <a:prstGeom prst="rect">
            <a:avLst/>
          </a:prstGeom>
          <a:solidFill>
            <a:srgbClr val="F4925C"/>
          </a:solidFill>
          <a:effectLst>
            <a:innerShdw blurRad="114300">
              <a:prstClr val="black"/>
            </a:innerShdw>
          </a:effectLst>
        </p:spPr>
        <p:txBody>
          <a:bodyPr wrap="square" lIns="91424" tIns="45712" rIns="91424" bIns="45712">
            <a:spAutoFit/>
          </a:bodyPr>
          <a:lstStyle/>
          <a:p>
            <a:r>
              <a:rPr lang="en-US" altLang="zh-CN" sz="3200" dirty="0">
                <a:solidFill>
                  <a:schemeClr val="bg1"/>
                </a:solidFill>
                <a:latin typeface="+mj-ea"/>
                <a:ea typeface="+mj-ea"/>
                <a:sym typeface="News Gothic MT" charset="0"/>
              </a:rPr>
              <a:t>2.</a:t>
            </a:r>
            <a:r>
              <a:rPr lang="zh-CN" altLang="en-US" sz="3200" dirty="0">
                <a:solidFill>
                  <a:schemeClr val="bg1"/>
                </a:solidFill>
                <a:latin typeface="+mj-ea"/>
                <a:ea typeface="+mj-ea"/>
                <a:sym typeface="News Gothic MT" charset="0"/>
              </a:rPr>
              <a:t>中心化路由</a:t>
            </a:r>
            <a:endParaRPr lang="zh-CN" altLang="zh-CN" sz="3200" dirty="0">
              <a:solidFill>
                <a:schemeClr val="bg1"/>
              </a:solidFill>
              <a:latin typeface="+mj-ea"/>
              <a:ea typeface="+mj-ea"/>
            </a:endParaRPr>
          </a:p>
        </p:txBody>
      </p:sp>
      <p:sp>
        <p:nvSpPr>
          <p:cNvPr id="11" name="文本框 10">
            <a:extLst>
              <a:ext uri="{FF2B5EF4-FFF2-40B4-BE49-F238E27FC236}">
                <a16:creationId xmlns:a16="http://schemas.microsoft.com/office/drawing/2014/main" id="{BE97D79C-4D77-4F16-B845-07FE2C7636B8}"/>
              </a:ext>
            </a:extLst>
          </p:cNvPr>
          <p:cNvSpPr txBox="1"/>
          <p:nvPr/>
        </p:nvSpPr>
        <p:spPr>
          <a:xfrm>
            <a:off x="585897" y="2557962"/>
            <a:ext cx="3759859" cy="400110"/>
          </a:xfrm>
          <a:prstGeom prst="rect">
            <a:avLst/>
          </a:prstGeom>
          <a:noFill/>
        </p:spPr>
        <p:txBody>
          <a:bodyPr wrap="square" rtlCol="0">
            <a:spAutoFit/>
          </a:bodyPr>
          <a:lstStyle/>
          <a:p>
            <a:r>
              <a:rPr lang="zh-CN" altLang="en-US" sz="2000" b="1" dirty="0"/>
              <a:t>中心化</a:t>
            </a:r>
            <a:r>
              <a:rPr lang="zh-CN" altLang="zh-CN" sz="2000" b="1" dirty="0"/>
              <a:t>路由的实现包含以下部分</a:t>
            </a:r>
            <a:endParaRPr lang="zh-CN" altLang="en-US" sz="2000" b="1" dirty="0"/>
          </a:p>
        </p:txBody>
      </p:sp>
      <p:sp>
        <p:nvSpPr>
          <p:cNvPr id="16" name="椭圆 15">
            <a:extLst>
              <a:ext uri="{FF2B5EF4-FFF2-40B4-BE49-F238E27FC236}">
                <a16:creationId xmlns:a16="http://schemas.microsoft.com/office/drawing/2014/main" id="{79828B89-0C7F-43E2-8495-D165683D0230}"/>
              </a:ext>
            </a:extLst>
          </p:cNvPr>
          <p:cNvSpPr>
            <a:spLocks noChangeAspect="1"/>
          </p:cNvSpPr>
          <p:nvPr/>
        </p:nvSpPr>
        <p:spPr>
          <a:xfrm rot="10800000">
            <a:off x="585898" y="3141417"/>
            <a:ext cx="451051" cy="452457"/>
          </a:xfrm>
          <a:prstGeom prst="ellipse">
            <a:avLst/>
          </a:prstGeom>
          <a:solidFill>
            <a:srgbClr val="FF0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B4272F68-BC97-4692-A327-F59E5FE7D5A2}"/>
              </a:ext>
            </a:extLst>
          </p:cNvPr>
          <p:cNvSpPr txBox="1"/>
          <p:nvPr/>
        </p:nvSpPr>
        <p:spPr>
          <a:xfrm>
            <a:off x="1335123" y="6233236"/>
            <a:ext cx="10514370" cy="369332"/>
          </a:xfrm>
          <a:prstGeom prst="rect">
            <a:avLst/>
          </a:prstGeom>
          <a:noFill/>
        </p:spPr>
        <p:txBody>
          <a:bodyPr wrap="square" rtlCol="0">
            <a:spAutoFit/>
          </a:bodyPr>
          <a:lstStyle/>
          <a:p>
            <a:r>
              <a:rPr lang="zh-CN" altLang="en-US" b="1" dirty="0">
                <a:solidFill>
                  <a:srgbClr val="1C737A"/>
                </a:solidFill>
              </a:rPr>
              <a:t>说明</a:t>
            </a:r>
            <a:r>
              <a:rPr lang="zh-CN" altLang="en-US" dirty="0">
                <a:solidFill>
                  <a:srgbClr val="1C737A"/>
                </a:solidFill>
              </a:rPr>
              <a:t>：当运行此文件时，控制主机便会在本机上开始运作，以上两个功能会以两个线程的方式一起运行</a:t>
            </a:r>
          </a:p>
        </p:txBody>
      </p:sp>
      <p:sp>
        <p:nvSpPr>
          <p:cNvPr id="2" name="文本框 1">
            <a:extLst>
              <a:ext uri="{FF2B5EF4-FFF2-40B4-BE49-F238E27FC236}">
                <a16:creationId xmlns:a16="http://schemas.microsoft.com/office/drawing/2014/main" id="{1EFCD7DB-EDA5-4BD2-8EEC-2D31A05F99EC}"/>
              </a:ext>
            </a:extLst>
          </p:cNvPr>
          <p:cNvSpPr txBox="1"/>
          <p:nvPr/>
        </p:nvSpPr>
        <p:spPr>
          <a:xfrm>
            <a:off x="1480008" y="3141417"/>
            <a:ext cx="10126094" cy="3170099"/>
          </a:xfrm>
          <a:prstGeom prst="rect">
            <a:avLst/>
          </a:prstGeom>
          <a:noFill/>
        </p:spPr>
        <p:txBody>
          <a:bodyPr wrap="square" rtlCol="0">
            <a:spAutoFit/>
          </a:bodyPr>
          <a:lstStyle/>
          <a:p>
            <a:r>
              <a:rPr lang="en-US" altLang="zh-CN" sz="2000" b="1" u="sng" dirty="0"/>
              <a:t>Codes/ControllerUsingDV.py</a:t>
            </a:r>
            <a:r>
              <a:rPr lang="zh-CN" altLang="zh-CN" sz="2000" dirty="0"/>
              <a:t>实现了采用</a:t>
            </a:r>
            <a:r>
              <a:rPr lang="en-US" altLang="zh-CN" sz="2000" dirty="0"/>
              <a:t>DV</a:t>
            </a:r>
            <a:r>
              <a:rPr lang="zh-CN" altLang="zh-CN" sz="2000" dirty="0"/>
              <a:t>算法的中心化路由的控制主机部分，主要完成了</a:t>
            </a:r>
            <a:r>
              <a:rPr lang="en-US" altLang="zh-CN" sz="2000" dirty="0"/>
              <a:t>2</a:t>
            </a:r>
            <a:r>
              <a:rPr lang="zh-CN" altLang="zh-CN" sz="2000" dirty="0"/>
              <a:t>个功能：</a:t>
            </a:r>
          </a:p>
          <a:p>
            <a:r>
              <a:rPr lang="zh-CN" altLang="zh-CN" sz="2000" dirty="0"/>
              <a:t>① 监听</a:t>
            </a:r>
            <a:r>
              <a:rPr lang="en-US" altLang="zh-CN" sz="2000" dirty="0" err="1"/>
              <a:t>Port</a:t>
            </a:r>
            <a:r>
              <a:rPr lang="en-US" altLang="zh-CN" sz="2000" baseline="-25000" dirty="0" err="1"/>
              <a:t>in</a:t>
            </a:r>
            <a:r>
              <a:rPr lang="zh-CN" altLang="zh-CN" sz="2000" dirty="0"/>
              <a:t>端口是否接收到数据包，并根据数据包中的</a:t>
            </a:r>
            <a:r>
              <a:rPr lang="en-US" altLang="zh-CN" sz="2000" dirty="0" err="1"/>
              <a:t>packetType</a:t>
            </a:r>
            <a:r>
              <a:rPr lang="zh-CN" altLang="zh-CN" sz="2000" dirty="0"/>
              <a:t>字段，处理收到的数据包。其中，</a:t>
            </a:r>
            <a:r>
              <a:rPr lang="en-US" altLang="zh-CN" sz="2000" dirty="0"/>
              <a:t>1</a:t>
            </a:r>
            <a:r>
              <a:rPr lang="zh-CN" altLang="zh-CN" sz="2000" dirty="0"/>
              <a:t>表示</a:t>
            </a:r>
            <a:r>
              <a:rPr lang="en-US" altLang="zh-CN" sz="2000" dirty="0"/>
              <a:t>OSPF</a:t>
            </a:r>
            <a:r>
              <a:rPr lang="zh-CN" altLang="zh-CN" sz="2000" dirty="0"/>
              <a:t>的链路状态信息数据包。控制主机会根据收到的路由表信息，替换当前存储的目标主机的路由表信息，并且使用</a:t>
            </a:r>
            <a:r>
              <a:rPr lang="en-US" altLang="zh-CN" sz="2000" dirty="0"/>
              <a:t>DV</a:t>
            </a:r>
            <a:r>
              <a:rPr lang="zh-CN" altLang="zh-CN" sz="2000" dirty="0"/>
              <a:t>算法更新目标主机相邻主机的路由表信息。之后将更新的路由表信息发送给相对应的主机（只发送有路由表更新的对应主机）。收到类型为</a:t>
            </a:r>
            <a:r>
              <a:rPr lang="en-US" altLang="zh-CN" sz="2000" dirty="0"/>
              <a:t>0</a:t>
            </a:r>
            <a:r>
              <a:rPr lang="zh-CN" altLang="zh-CN" sz="2000" dirty="0"/>
              <a:t>或</a:t>
            </a:r>
            <a:r>
              <a:rPr lang="en-US" altLang="zh-CN" sz="2000" dirty="0"/>
              <a:t>2</a:t>
            </a:r>
            <a:r>
              <a:rPr lang="zh-CN" altLang="zh-CN" sz="2000" dirty="0"/>
              <a:t>的数据包则丢弃。</a:t>
            </a:r>
          </a:p>
          <a:p>
            <a:r>
              <a:rPr lang="zh-CN" altLang="zh-CN" sz="2000" dirty="0"/>
              <a:t>②</a:t>
            </a:r>
            <a:r>
              <a:rPr lang="en-US" altLang="zh-CN" sz="2000" dirty="0"/>
              <a:t> </a:t>
            </a:r>
            <a:r>
              <a:rPr lang="zh-CN" altLang="zh-CN" sz="2000" dirty="0"/>
              <a:t>周期性地检查所有节点是否宕机，若有节点宕机，则更新网络的拓扑结构，并且使用“毒性反转”更新故障主机相邻主机的路由表信息，然后将跟新后的路由表信息发送给对应的相邻主机。</a:t>
            </a:r>
          </a:p>
        </p:txBody>
      </p:sp>
    </p:spTree>
    <p:extLst>
      <p:ext uri="{BB962C8B-B14F-4D97-AF65-F5344CB8AC3E}">
        <p14:creationId xmlns:p14="http://schemas.microsoft.com/office/powerpoint/2010/main" val="38149137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199949" y="-1467051"/>
            <a:ext cx="9792102" cy="9792100"/>
          </a:xfrm>
          <a:prstGeom prst="ellipse">
            <a:avLst/>
          </a:prstGeom>
          <a:noFill/>
          <a:ln w="28575">
            <a:gradFill>
              <a:gsLst>
                <a:gs pos="100000">
                  <a:schemeClr val="accent1">
                    <a:lumMod val="5000"/>
                    <a:lumOff val="95000"/>
                  </a:schemeClr>
                </a:gs>
                <a:gs pos="19000">
                  <a:schemeClr val="bg1">
                    <a:lumMod val="85000"/>
                  </a:schemeClr>
                </a:gs>
              </a:gsLst>
              <a:lin ang="5400000" scaled="1"/>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4278836" y="520859"/>
            <a:ext cx="3600666" cy="6740307"/>
          </a:xfrm>
          <a:prstGeom prst="rect">
            <a:avLst/>
          </a:prstGeom>
          <a:noFill/>
          <a:effectLst>
            <a:outerShdw blurRad="63500" dist="1371600" sx="102000" sy="102000" algn="ctr" rotWithShape="0">
              <a:prstClr val="black">
                <a:alpha val="40000"/>
              </a:prstClr>
            </a:outerShdw>
          </a:effectLst>
        </p:spPr>
        <p:txBody>
          <a:bodyPr wrap="none" rtlCol="0">
            <a:spAutoFit/>
          </a:bodyPr>
          <a:lstStyle/>
          <a:p>
            <a:pPr algn="ctr"/>
            <a:r>
              <a:rPr lang="en-US" altLang="zh-CN" sz="43200" b="1" dirty="0">
                <a:gradFill>
                  <a:gsLst>
                    <a:gs pos="12000">
                      <a:schemeClr val="bg1">
                        <a:lumMod val="75000"/>
                      </a:schemeClr>
                    </a:gs>
                    <a:gs pos="100000">
                      <a:schemeClr val="bg1">
                        <a:shade val="100000"/>
                        <a:satMod val="115000"/>
                      </a:schemeClr>
                    </a:gs>
                  </a:gsLst>
                  <a:lin ang="2700000" scaled="1"/>
                </a:gradFill>
                <a:effectLst>
                  <a:outerShdw blurRad="152400" dist="38100" sx="102000" sy="102000" algn="ctr" rotWithShape="0">
                    <a:prstClr val="black">
                      <a:alpha val="49000"/>
                    </a:prstClr>
                  </a:outerShdw>
                </a:effectLst>
                <a:latin typeface="+mn-ea"/>
              </a:rPr>
              <a:t>4</a:t>
            </a:r>
          </a:p>
        </p:txBody>
      </p:sp>
      <p:sp useBgFill="1">
        <p:nvSpPr>
          <p:cNvPr id="6" name="矩形 5"/>
          <p:cNvSpPr/>
          <p:nvPr/>
        </p:nvSpPr>
        <p:spPr>
          <a:xfrm>
            <a:off x="0" y="3429000"/>
            <a:ext cx="12192000" cy="1638775"/>
          </a:xfrm>
          <a:prstGeom prst="rect">
            <a:avLst/>
          </a:prstGeom>
          <a:ln>
            <a:noFill/>
          </a:ln>
          <a:effectLst>
            <a:outerShdw blurRad="406400" dist="114300" sx="107000" sy="10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044528" y="299177"/>
            <a:ext cx="2102948" cy="1200329"/>
          </a:xfrm>
          <a:prstGeom prst="rect">
            <a:avLst/>
          </a:prstGeom>
        </p:spPr>
        <p:txBody>
          <a:bodyPr wrap="none">
            <a:spAutoFit/>
          </a:bodyPr>
          <a:lstStyle/>
          <a:p>
            <a:pPr lvl="0" algn="ctr"/>
            <a:r>
              <a:rPr lang="en-US" altLang="zh-CN" sz="7200" b="1" dirty="0">
                <a:gradFill>
                  <a:gsLst>
                    <a:gs pos="12000">
                      <a:prstClr val="white">
                        <a:lumMod val="75000"/>
                      </a:prstClr>
                    </a:gs>
                    <a:gs pos="100000">
                      <a:prstClr val="white">
                        <a:shade val="100000"/>
                        <a:satMod val="115000"/>
                      </a:prstClr>
                    </a:gs>
                  </a:gsLst>
                  <a:lin ang="2700000" scaled="1"/>
                </a:gradFill>
                <a:effectLst>
                  <a:outerShdw blurRad="152400" dist="38100" sx="102000" sy="102000" algn="ctr" rotWithShape="0">
                    <a:prstClr val="black">
                      <a:alpha val="49000"/>
                    </a:prstClr>
                  </a:outerShdw>
                </a:effectLst>
                <a:latin typeface="微软雅黑"/>
              </a:rPr>
              <a:t>Part</a:t>
            </a:r>
          </a:p>
        </p:txBody>
      </p:sp>
      <p:sp>
        <p:nvSpPr>
          <p:cNvPr id="9" name="矩形 8"/>
          <p:cNvSpPr/>
          <p:nvPr/>
        </p:nvSpPr>
        <p:spPr>
          <a:xfrm>
            <a:off x="4772561" y="3576650"/>
            <a:ext cx="2646878" cy="830997"/>
          </a:xfrm>
          <a:prstGeom prst="rect">
            <a:avLst/>
          </a:prstGeom>
          <a:noFill/>
        </p:spPr>
        <p:txBody>
          <a:bodyPr wrap="none" rtlCol="0">
            <a:spAutoFit/>
          </a:bodyPr>
          <a:lstStyle/>
          <a:p>
            <a:pPr algn="ctr"/>
            <a:r>
              <a:rPr lang="zh-CN" altLang="en-US" sz="4800" b="1" dirty="0">
                <a:solidFill>
                  <a:schemeClr val="bg1">
                    <a:lumMod val="95000"/>
                  </a:schemeClr>
                </a:solidFill>
              </a:rPr>
              <a:t>实验结果</a:t>
            </a:r>
          </a:p>
        </p:txBody>
      </p:sp>
    </p:spTree>
    <p:extLst>
      <p:ext uri="{BB962C8B-B14F-4D97-AF65-F5344CB8AC3E}">
        <p14:creationId xmlns:p14="http://schemas.microsoft.com/office/powerpoint/2010/main" val="22292604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13235" y="260350"/>
            <a:ext cx="921600" cy="921600"/>
            <a:chOff x="4056364" y="1384713"/>
            <a:chExt cx="4088570" cy="4088570"/>
          </a:xfrm>
        </p:grpSpPr>
        <p:sp>
          <p:nvSpPr>
            <p:cNvPr id="13" name="椭圆 12"/>
            <p:cNvSpPr/>
            <p:nvPr/>
          </p:nvSpPr>
          <p:spPr>
            <a:xfrm>
              <a:off x="4500033" y="1833033"/>
              <a:ext cx="3191933" cy="3191933"/>
            </a:xfrm>
            <a:prstGeom prst="ellipse">
              <a:avLst/>
            </a:prstGeom>
            <a:solidFill>
              <a:srgbClr val="124C5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椭圆 1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心圆 1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3549113"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4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实验结果</a:t>
            </a:r>
          </a:p>
        </p:txBody>
      </p:sp>
      <p:pic>
        <p:nvPicPr>
          <p:cNvPr id="2050" name="图片 11">
            <a:extLst>
              <a:ext uri="{FF2B5EF4-FFF2-40B4-BE49-F238E27FC236}">
                <a16:creationId xmlns:a16="http://schemas.microsoft.com/office/drawing/2014/main" id="{18FC4C8E-4E80-4190-B163-919EBC21C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4507" y="2708668"/>
            <a:ext cx="6582986" cy="3654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49DCC2DA-3341-4CE8-8FC6-C27D3A15E74C}"/>
              </a:ext>
            </a:extLst>
          </p:cNvPr>
          <p:cNvSpPr txBox="1"/>
          <p:nvPr/>
        </p:nvSpPr>
        <p:spPr>
          <a:xfrm>
            <a:off x="881645" y="1835886"/>
            <a:ext cx="2841943" cy="523220"/>
          </a:xfrm>
          <a:prstGeom prst="rect">
            <a:avLst/>
          </a:prstGeom>
          <a:noFill/>
        </p:spPr>
        <p:txBody>
          <a:bodyPr wrap="square" rtlCol="0">
            <a:spAutoFit/>
          </a:bodyPr>
          <a:lstStyle/>
          <a:p>
            <a:r>
              <a:rPr lang="zh-CN" altLang="en-US" sz="2800" b="1" dirty="0"/>
              <a:t>实验拓扑图如下</a:t>
            </a:r>
          </a:p>
        </p:txBody>
      </p:sp>
    </p:spTree>
    <p:extLst>
      <p:ext uri="{BB962C8B-B14F-4D97-AF65-F5344CB8AC3E}">
        <p14:creationId xmlns:p14="http://schemas.microsoft.com/office/powerpoint/2010/main" val="3379895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199949" y="-1467051"/>
            <a:ext cx="9792102" cy="9792100"/>
          </a:xfrm>
          <a:prstGeom prst="ellipse">
            <a:avLst/>
          </a:prstGeom>
          <a:noFill/>
          <a:ln w="28575">
            <a:gradFill>
              <a:gsLst>
                <a:gs pos="100000">
                  <a:schemeClr val="accent1">
                    <a:lumMod val="5000"/>
                    <a:lumOff val="95000"/>
                  </a:schemeClr>
                </a:gs>
                <a:gs pos="19000">
                  <a:schemeClr val="bg1">
                    <a:lumMod val="85000"/>
                  </a:schemeClr>
                </a:gs>
              </a:gsLst>
              <a:lin ang="5400000" scaled="1"/>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4278836" y="520859"/>
            <a:ext cx="3600666" cy="6740307"/>
          </a:xfrm>
          <a:prstGeom prst="rect">
            <a:avLst/>
          </a:prstGeom>
          <a:noFill/>
          <a:effectLst>
            <a:outerShdw blurRad="63500" dist="1371600" sx="102000" sy="102000" algn="ctr" rotWithShape="0">
              <a:prstClr val="black">
                <a:alpha val="40000"/>
              </a:prstClr>
            </a:outerShdw>
          </a:effectLst>
        </p:spPr>
        <p:txBody>
          <a:bodyPr wrap="none" rtlCol="0">
            <a:spAutoFit/>
          </a:bodyPr>
          <a:lstStyle/>
          <a:p>
            <a:pPr algn="ctr"/>
            <a:r>
              <a:rPr lang="en-US" altLang="zh-CN" sz="43200" b="1" dirty="0">
                <a:gradFill>
                  <a:gsLst>
                    <a:gs pos="12000">
                      <a:schemeClr val="bg1">
                        <a:lumMod val="75000"/>
                      </a:schemeClr>
                    </a:gs>
                    <a:gs pos="100000">
                      <a:schemeClr val="bg1">
                        <a:shade val="100000"/>
                        <a:satMod val="115000"/>
                      </a:schemeClr>
                    </a:gs>
                  </a:gsLst>
                  <a:lin ang="2700000" scaled="1"/>
                </a:gradFill>
                <a:effectLst>
                  <a:outerShdw blurRad="152400" dist="38100" sx="102000" sy="102000" algn="ctr" rotWithShape="0">
                    <a:prstClr val="black">
                      <a:alpha val="49000"/>
                    </a:prstClr>
                  </a:outerShdw>
                </a:effectLst>
                <a:latin typeface="+mn-ea"/>
              </a:rPr>
              <a:t>1</a:t>
            </a:r>
          </a:p>
        </p:txBody>
      </p:sp>
      <p:sp useBgFill="1">
        <p:nvSpPr>
          <p:cNvPr id="6" name="矩形 5"/>
          <p:cNvSpPr/>
          <p:nvPr/>
        </p:nvSpPr>
        <p:spPr>
          <a:xfrm>
            <a:off x="0" y="3429000"/>
            <a:ext cx="12192000" cy="1638775"/>
          </a:xfrm>
          <a:prstGeom prst="rect">
            <a:avLst/>
          </a:prstGeom>
          <a:ln>
            <a:noFill/>
          </a:ln>
          <a:effectLst>
            <a:outerShdw blurRad="406400" dist="114300" sx="107000" sy="10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044528" y="299177"/>
            <a:ext cx="2102948" cy="1200329"/>
          </a:xfrm>
          <a:prstGeom prst="rect">
            <a:avLst/>
          </a:prstGeom>
        </p:spPr>
        <p:txBody>
          <a:bodyPr wrap="none">
            <a:spAutoFit/>
          </a:bodyPr>
          <a:lstStyle/>
          <a:p>
            <a:pPr lvl="0" algn="ctr"/>
            <a:r>
              <a:rPr lang="en-US" altLang="zh-CN" sz="7200" b="1" dirty="0">
                <a:gradFill>
                  <a:gsLst>
                    <a:gs pos="12000">
                      <a:prstClr val="white">
                        <a:lumMod val="75000"/>
                      </a:prstClr>
                    </a:gs>
                    <a:gs pos="100000">
                      <a:prstClr val="white">
                        <a:shade val="100000"/>
                        <a:satMod val="115000"/>
                      </a:prstClr>
                    </a:gs>
                  </a:gsLst>
                  <a:lin ang="2700000" scaled="1"/>
                </a:gradFill>
                <a:effectLst>
                  <a:outerShdw blurRad="152400" dist="38100" sx="102000" sy="102000" algn="ctr" rotWithShape="0">
                    <a:prstClr val="black">
                      <a:alpha val="49000"/>
                    </a:prstClr>
                  </a:outerShdw>
                </a:effectLst>
                <a:latin typeface="微软雅黑"/>
              </a:rPr>
              <a:t>Part</a:t>
            </a:r>
          </a:p>
        </p:txBody>
      </p:sp>
      <p:sp>
        <p:nvSpPr>
          <p:cNvPr id="9" name="矩形 8"/>
          <p:cNvSpPr/>
          <p:nvPr/>
        </p:nvSpPr>
        <p:spPr>
          <a:xfrm>
            <a:off x="3849230" y="3576650"/>
            <a:ext cx="4493538" cy="830997"/>
          </a:xfrm>
          <a:prstGeom prst="rect">
            <a:avLst/>
          </a:prstGeom>
          <a:noFill/>
        </p:spPr>
        <p:txBody>
          <a:bodyPr wrap="none" rtlCol="0">
            <a:spAutoFit/>
          </a:bodyPr>
          <a:lstStyle/>
          <a:p>
            <a:pPr algn="ctr"/>
            <a:r>
              <a:rPr lang="zh-CN" altLang="en-US" sz="4800" b="1" dirty="0">
                <a:solidFill>
                  <a:schemeClr val="bg1">
                    <a:lumMod val="95000"/>
                  </a:schemeClr>
                </a:solidFill>
              </a:rPr>
              <a:t>实验内容及分工</a:t>
            </a:r>
          </a:p>
        </p:txBody>
      </p:sp>
    </p:spTree>
    <p:extLst>
      <p:ext uri="{BB962C8B-B14F-4D97-AF65-F5344CB8AC3E}">
        <p14:creationId xmlns:p14="http://schemas.microsoft.com/office/powerpoint/2010/main" val="15654980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13235" y="260350"/>
            <a:ext cx="921600" cy="921600"/>
            <a:chOff x="4056364" y="1384713"/>
            <a:chExt cx="4088570" cy="4088570"/>
          </a:xfrm>
        </p:grpSpPr>
        <p:sp>
          <p:nvSpPr>
            <p:cNvPr id="13" name="椭圆 12"/>
            <p:cNvSpPr/>
            <p:nvPr/>
          </p:nvSpPr>
          <p:spPr>
            <a:xfrm>
              <a:off x="4500033" y="1833033"/>
              <a:ext cx="3191933" cy="3191933"/>
            </a:xfrm>
            <a:prstGeom prst="ellipse">
              <a:avLst/>
            </a:prstGeom>
            <a:solidFill>
              <a:srgbClr val="124C5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椭圆 1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心圆 1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3549113"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4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实验结果</a:t>
            </a:r>
          </a:p>
        </p:txBody>
      </p:sp>
      <p:sp>
        <p:nvSpPr>
          <p:cNvPr id="29" name="矩形 39">
            <a:extLst>
              <a:ext uri="{FF2B5EF4-FFF2-40B4-BE49-F238E27FC236}">
                <a16:creationId xmlns:a16="http://schemas.microsoft.com/office/drawing/2014/main" id="{596AC3BC-592D-4099-AE84-4DD5D36B5083}"/>
              </a:ext>
            </a:extLst>
          </p:cNvPr>
          <p:cNvSpPr/>
          <p:nvPr/>
        </p:nvSpPr>
        <p:spPr>
          <a:xfrm>
            <a:off x="585898" y="1597753"/>
            <a:ext cx="2600362" cy="584759"/>
          </a:xfrm>
          <a:prstGeom prst="rect">
            <a:avLst/>
          </a:prstGeom>
          <a:solidFill>
            <a:srgbClr val="F4925C"/>
          </a:solidFill>
          <a:effectLst>
            <a:innerShdw blurRad="114300">
              <a:prstClr val="black"/>
            </a:innerShdw>
          </a:effectLst>
        </p:spPr>
        <p:txBody>
          <a:bodyPr wrap="square" lIns="91424" tIns="45712" rIns="91424" bIns="45712">
            <a:spAutoFit/>
          </a:bodyPr>
          <a:lstStyle/>
          <a:p>
            <a:r>
              <a:rPr lang="en-US" altLang="zh-CN" sz="3200" dirty="0">
                <a:solidFill>
                  <a:schemeClr val="bg1"/>
                </a:solidFill>
                <a:latin typeface="+mj-ea"/>
                <a:ea typeface="+mj-ea"/>
                <a:sym typeface="News Gothic MT" charset="0"/>
              </a:rPr>
              <a:t>1.</a:t>
            </a:r>
            <a:r>
              <a:rPr lang="zh-CN" altLang="en-US" sz="3200" dirty="0">
                <a:solidFill>
                  <a:schemeClr val="bg1"/>
                </a:solidFill>
                <a:latin typeface="+mj-ea"/>
                <a:ea typeface="+mj-ea"/>
                <a:sym typeface="News Gothic MT" charset="0"/>
              </a:rPr>
              <a:t>自组织路由</a:t>
            </a:r>
            <a:endParaRPr lang="zh-CN" altLang="zh-CN" sz="3200" dirty="0">
              <a:solidFill>
                <a:schemeClr val="bg1"/>
              </a:solidFill>
              <a:latin typeface="+mj-ea"/>
              <a:ea typeface="+mj-ea"/>
            </a:endParaRPr>
          </a:p>
        </p:txBody>
      </p:sp>
      <p:sp>
        <p:nvSpPr>
          <p:cNvPr id="5" name="文本框 4">
            <a:extLst>
              <a:ext uri="{FF2B5EF4-FFF2-40B4-BE49-F238E27FC236}">
                <a16:creationId xmlns:a16="http://schemas.microsoft.com/office/drawing/2014/main" id="{EA18AD29-3305-40D2-98C3-8045C0137F4C}"/>
              </a:ext>
            </a:extLst>
          </p:cNvPr>
          <p:cNvSpPr txBox="1"/>
          <p:nvPr/>
        </p:nvSpPr>
        <p:spPr>
          <a:xfrm>
            <a:off x="829548" y="3069359"/>
            <a:ext cx="3118758" cy="923330"/>
          </a:xfrm>
          <a:prstGeom prst="rect">
            <a:avLst/>
          </a:prstGeom>
          <a:noFill/>
        </p:spPr>
        <p:txBody>
          <a:bodyPr wrap="square" rtlCol="0">
            <a:spAutoFit/>
          </a:bodyPr>
          <a:lstStyle/>
          <a:p>
            <a:r>
              <a:rPr lang="en-US" altLang="zh-CN" dirty="0"/>
              <a:t>1. </a:t>
            </a:r>
            <a:r>
              <a:rPr lang="zh-CN" altLang="zh-CN" dirty="0"/>
              <a:t>输入主机名，主机开始运行，并周期性（</a:t>
            </a:r>
            <a:r>
              <a:rPr lang="en-US" altLang="zh-CN" dirty="0"/>
              <a:t>30s</a:t>
            </a:r>
            <a:r>
              <a:rPr lang="zh-CN" altLang="zh-CN" dirty="0"/>
              <a:t>）地广播链路状态信息</a:t>
            </a:r>
            <a:endParaRPr lang="zh-CN" altLang="en-US" sz="2000" dirty="0"/>
          </a:p>
        </p:txBody>
      </p:sp>
      <p:sp>
        <p:nvSpPr>
          <p:cNvPr id="2" name="文本框 1">
            <a:extLst>
              <a:ext uri="{FF2B5EF4-FFF2-40B4-BE49-F238E27FC236}">
                <a16:creationId xmlns:a16="http://schemas.microsoft.com/office/drawing/2014/main" id="{D48AA7FE-A65E-42CD-A6AD-A3A75DB6B5EE}"/>
              </a:ext>
            </a:extLst>
          </p:cNvPr>
          <p:cNvSpPr txBox="1"/>
          <p:nvPr/>
        </p:nvSpPr>
        <p:spPr>
          <a:xfrm>
            <a:off x="585897" y="2557962"/>
            <a:ext cx="3759859" cy="400110"/>
          </a:xfrm>
          <a:prstGeom prst="rect">
            <a:avLst/>
          </a:prstGeom>
          <a:noFill/>
        </p:spPr>
        <p:txBody>
          <a:bodyPr wrap="square" rtlCol="0">
            <a:spAutoFit/>
          </a:bodyPr>
          <a:lstStyle/>
          <a:p>
            <a:r>
              <a:rPr lang="zh-CN" altLang="en-US" sz="2000" b="1" dirty="0"/>
              <a:t>使用</a:t>
            </a:r>
            <a:r>
              <a:rPr lang="en-US" altLang="zh-CN" sz="2000" b="1" dirty="0"/>
              <a:t>OSPF</a:t>
            </a:r>
            <a:endParaRPr lang="zh-CN" altLang="en-US" sz="2000" b="1" dirty="0"/>
          </a:p>
        </p:txBody>
      </p:sp>
      <p:sp>
        <p:nvSpPr>
          <p:cNvPr id="3" name="文本框 2">
            <a:extLst>
              <a:ext uri="{FF2B5EF4-FFF2-40B4-BE49-F238E27FC236}">
                <a16:creationId xmlns:a16="http://schemas.microsoft.com/office/drawing/2014/main" id="{7B62313F-6D63-47B4-9C72-F1934793B81B}"/>
              </a:ext>
            </a:extLst>
          </p:cNvPr>
          <p:cNvSpPr txBox="1"/>
          <p:nvPr/>
        </p:nvSpPr>
        <p:spPr>
          <a:xfrm>
            <a:off x="968215" y="5544344"/>
            <a:ext cx="2841423" cy="646331"/>
          </a:xfrm>
          <a:prstGeom prst="rect">
            <a:avLst/>
          </a:prstGeom>
          <a:noFill/>
        </p:spPr>
        <p:txBody>
          <a:bodyPr wrap="square" rtlCol="0">
            <a:spAutoFit/>
          </a:bodyPr>
          <a:lstStyle/>
          <a:p>
            <a:r>
              <a:rPr lang="en-US" altLang="zh-CN" dirty="0"/>
              <a:t>2. </a:t>
            </a:r>
            <a:r>
              <a:rPr lang="zh-CN" altLang="zh-CN" dirty="0"/>
              <a:t>接收</a:t>
            </a:r>
            <a:r>
              <a:rPr lang="en-US" altLang="zh-CN" dirty="0"/>
              <a:t>OSPF</a:t>
            </a:r>
            <a:r>
              <a:rPr lang="zh-CN" altLang="zh-CN" dirty="0"/>
              <a:t>数据包，并更新自己的路由表</a:t>
            </a:r>
            <a:endParaRPr lang="zh-CN" altLang="en-US" sz="2000" dirty="0"/>
          </a:p>
        </p:txBody>
      </p:sp>
      <p:pic>
        <p:nvPicPr>
          <p:cNvPr id="18" name="图片 60">
            <a:extLst>
              <a:ext uri="{FF2B5EF4-FFF2-40B4-BE49-F238E27FC236}">
                <a16:creationId xmlns:a16="http://schemas.microsoft.com/office/drawing/2014/main" id="{CED68D70-44DA-49F8-B32A-337A70D6A4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4633" y="3001726"/>
            <a:ext cx="6571247" cy="85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箭头: 下 6">
            <a:extLst>
              <a:ext uri="{FF2B5EF4-FFF2-40B4-BE49-F238E27FC236}">
                <a16:creationId xmlns:a16="http://schemas.microsoft.com/office/drawing/2014/main" id="{A46B8EB8-07EE-4601-8A26-43CC64D9F02E}"/>
              </a:ext>
            </a:extLst>
          </p:cNvPr>
          <p:cNvSpPr/>
          <p:nvPr/>
        </p:nvSpPr>
        <p:spPr>
          <a:xfrm>
            <a:off x="1886079" y="4230687"/>
            <a:ext cx="417527" cy="1029559"/>
          </a:xfrm>
          <a:prstGeom prst="downArrow">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7" name="图片 61">
            <a:extLst>
              <a:ext uri="{FF2B5EF4-FFF2-40B4-BE49-F238E27FC236}">
                <a16:creationId xmlns:a16="http://schemas.microsoft.com/office/drawing/2014/main" id="{E4055271-A281-4B6F-A31B-2E487603A2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1163" y="4230688"/>
            <a:ext cx="4435262" cy="2433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箭头: 下 16">
            <a:extLst>
              <a:ext uri="{FF2B5EF4-FFF2-40B4-BE49-F238E27FC236}">
                <a16:creationId xmlns:a16="http://schemas.microsoft.com/office/drawing/2014/main" id="{CA191698-A355-4CF4-B2CB-A2923AE544E4}"/>
              </a:ext>
            </a:extLst>
          </p:cNvPr>
          <p:cNvSpPr/>
          <p:nvPr/>
        </p:nvSpPr>
        <p:spPr>
          <a:xfrm>
            <a:off x="1924110" y="6260450"/>
            <a:ext cx="379496" cy="495942"/>
          </a:xfrm>
          <a:prstGeom prst="downArrow">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6895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13235" y="260350"/>
            <a:ext cx="921600" cy="921600"/>
            <a:chOff x="4056364" y="1384713"/>
            <a:chExt cx="4088570" cy="4088570"/>
          </a:xfrm>
        </p:grpSpPr>
        <p:sp>
          <p:nvSpPr>
            <p:cNvPr id="13" name="椭圆 12"/>
            <p:cNvSpPr/>
            <p:nvPr/>
          </p:nvSpPr>
          <p:spPr>
            <a:xfrm>
              <a:off x="4500033" y="1833033"/>
              <a:ext cx="3191933" cy="3191933"/>
            </a:xfrm>
            <a:prstGeom prst="ellipse">
              <a:avLst/>
            </a:prstGeom>
            <a:solidFill>
              <a:srgbClr val="124C5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椭圆 1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心圆 1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3549113"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4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实验结果</a:t>
            </a:r>
          </a:p>
        </p:txBody>
      </p:sp>
      <p:sp>
        <p:nvSpPr>
          <p:cNvPr id="29" name="矩形 39">
            <a:extLst>
              <a:ext uri="{FF2B5EF4-FFF2-40B4-BE49-F238E27FC236}">
                <a16:creationId xmlns:a16="http://schemas.microsoft.com/office/drawing/2014/main" id="{596AC3BC-592D-4099-AE84-4DD5D36B5083}"/>
              </a:ext>
            </a:extLst>
          </p:cNvPr>
          <p:cNvSpPr/>
          <p:nvPr/>
        </p:nvSpPr>
        <p:spPr>
          <a:xfrm>
            <a:off x="585898" y="1597753"/>
            <a:ext cx="2600362" cy="584759"/>
          </a:xfrm>
          <a:prstGeom prst="rect">
            <a:avLst/>
          </a:prstGeom>
          <a:solidFill>
            <a:srgbClr val="F4925C"/>
          </a:solidFill>
          <a:effectLst>
            <a:innerShdw blurRad="114300">
              <a:prstClr val="black"/>
            </a:innerShdw>
          </a:effectLst>
        </p:spPr>
        <p:txBody>
          <a:bodyPr wrap="square" lIns="91424" tIns="45712" rIns="91424" bIns="45712">
            <a:spAutoFit/>
          </a:bodyPr>
          <a:lstStyle/>
          <a:p>
            <a:r>
              <a:rPr lang="en-US" altLang="zh-CN" sz="3200" dirty="0">
                <a:solidFill>
                  <a:schemeClr val="bg1"/>
                </a:solidFill>
                <a:latin typeface="+mj-ea"/>
                <a:ea typeface="+mj-ea"/>
                <a:sym typeface="News Gothic MT" charset="0"/>
              </a:rPr>
              <a:t>1.</a:t>
            </a:r>
            <a:r>
              <a:rPr lang="zh-CN" altLang="en-US" sz="3200" dirty="0">
                <a:solidFill>
                  <a:schemeClr val="bg1"/>
                </a:solidFill>
                <a:latin typeface="+mj-ea"/>
                <a:ea typeface="+mj-ea"/>
                <a:sym typeface="News Gothic MT" charset="0"/>
              </a:rPr>
              <a:t>自组织路由</a:t>
            </a:r>
            <a:endParaRPr lang="zh-CN" altLang="zh-CN" sz="3200" dirty="0">
              <a:solidFill>
                <a:schemeClr val="bg1"/>
              </a:solidFill>
              <a:latin typeface="+mj-ea"/>
              <a:ea typeface="+mj-ea"/>
            </a:endParaRPr>
          </a:p>
        </p:txBody>
      </p:sp>
      <p:sp>
        <p:nvSpPr>
          <p:cNvPr id="2" name="文本框 1">
            <a:extLst>
              <a:ext uri="{FF2B5EF4-FFF2-40B4-BE49-F238E27FC236}">
                <a16:creationId xmlns:a16="http://schemas.microsoft.com/office/drawing/2014/main" id="{D48AA7FE-A65E-42CD-A6AD-A3A75DB6B5EE}"/>
              </a:ext>
            </a:extLst>
          </p:cNvPr>
          <p:cNvSpPr txBox="1"/>
          <p:nvPr/>
        </p:nvSpPr>
        <p:spPr>
          <a:xfrm>
            <a:off x="585897" y="2557962"/>
            <a:ext cx="3759859" cy="400110"/>
          </a:xfrm>
          <a:prstGeom prst="rect">
            <a:avLst/>
          </a:prstGeom>
          <a:noFill/>
        </p:spPr>
        <p:txBody>
          <a:bodyPr wrap="square" rtlCol="0">
            <a:spAutoFit/>
          </a:bodyPr>
          <a:lstStyle/>
          <a:p>
            <a:r>
              <a:rPr lang="zh-CN" altLang="en-US" sz="2000" b="1" dirty="0"/>
              <a:t>使用</a:t>
            </a:r>
            <a:r>
              <a:rPr lang="en-US" altLang="zh-CN" sz="2000" b="1" dirty="0"/>
              <a:t>OSPF</a:t>
            </a:r>
            <a:endParaRPr lang="zh-CN" altLang="en-US" sz="2000" b="1" dirty="0"/>
          </a:p>
        </p:txBody>
      </p:sp>
      <p:sp>
        <p:nvSpPr>
          <p:cNvPr id="16" name="文本框 15">
            <a:extLst>
              <a:ext uri="{FF2B5EF4-FFF2-40B4-BE49-F238E27FC236}">
                <a16:creationId xmlns:a16="http://schemas.microsoft.com/office/drawing/2014/main" id="{154DB678-E246-45EB-91E2-E530F1B7FA3D}"/>
              </a:ext>
            </a:extLst>
          </p:cNvPr>
          <p:cNvSpPr txBox="1"/>
          <p:nvPr/>
        </p:nvSpPr>
        <p:spPr>
          <a:xfrm>
            <a:off x="501136" y="3115014"/>
            <a:ext cx="2685124" cy="646331"/>
          </a:xfrm>
          <a:prstGeom prst="rect">
            <a:avLst/>
          </a:prstGeom>
          <a:noFill/>
        </p:spPr>
        <p:txBody>
          <a:bodyPr wrap="square" rtlCol="0">
            <a:spAutoFit/>
          </a:bodyPr>
          <a:lstStyle/>
          <a:p>
            <a:r>
              <a:rPr lang="en-US" altLang="zh-CN" dirty="0"/>
              <a:t>3. </a:t>
            </a:r>
            <a:r>
              <a:rPr lang="zh-CN" altLang="zh-CN" dirty="0"/>
              <a:t>根据路由表选择最短路径，转发数据包</a:t>
            </a:r>
            <a:endParaRPr lang="zh-CN" altLang="en-US" dirty="0"/>
          </a:p>
        </p:txBody>
      </p:sp>
      <p:sp>
        <p:nvSpPr>
          <p:cNvPr id="7" name="文本框 6">
            <a:extLst>
              <a:ext uri="{FF2B5EF4-FFF2-40B4-BE49-F238E27FC236}">
                <a16:creationId xmlns:a16="http://schemas.microsoft.com/office/drawing/2014/main" id="{07458ED9-4E63-4B56-8D66-670DD15628B1}"/>
              </a:ext>
            </a:extLst>
          </p:cNvPr>
          <p:cNvSpPr txBox="1"/>
          <p:nvPr/>
        </p:nvSpPr>
        <p:spPr>
          <a:xfrm>
            <a:off x="718905" y="4059777"/>
            <a:ext cx="2837468" cy="369332"/>
          </a:xfrm>
          <a:prstGeom prst="rect">
            <a:avLst/>
          </a:prstGeom>
          <a:noFill/>
        </p:spPr>
        <p:txBody>
          <a:bodyPr wrap="square" rtlCol="0">
            <a:spAutoFit/>
          </a:bodyPr>
          <a:lstStyle/>
          <a:p>
            <a:r>
              <a:rPr lang="en-US" altLang="zh-CN" dirty="0"/>
              <a:t>A</a:t>
            </a:r>
            <a:r>
              <a:rPr lang="zh-CN" altLang="zh-CN" dirty="0"/>
              <a:t>向</a:t>
            </a:r>
            <a:r>
              <a:rPr lang="en-US" altLang="zh-CN" dirty="0"/>
              <a:t>B</a:t>
            </a:r>
            <a:r>
              <a:rPr lang="zh-CN" altLang="zh-CN" dirty="0"/>
              <a:t>发送一个数据包</a:t>
            </a:r>
            <a:endParaRPr lang="zh-CN" altLang="en-US" dirty="0"/>
          </a:p>
        </p:txBody>
      </p:sp>
      <p:sp>
        <p:nvSpPr>
          <p:cNvPr id="8" name="文本框 7">
            <a:extLst>
              <a:ext uri="{FF2B5EF4-FFF2-40B4-BE49-F238E27FC236}">
                <a16:creationId xmlns:a16="http://schemas.microsoft.com/office/drawing/2014/main" id="{CE254E16-E49D-4E25-A3CC-F78C9758B3CE}"/>
              </a:ext>
            </a:extLst>
          </p:cNvPr>
          <p:cNvSpPr txBox="1"/>
          <p:nvPr/>
        </p:nvSpPr>
        <p:spPr>
          <a:xfrm>
            <a:off x="664329" y="4798441"/>
            <a:ext cx="2762053" cy="646331"/>
          </a:xfrm>
          <a:prstGeom prst="rect">
            <a:avLst/>
          </a:prstGeom>
          <a:noFill/>
        </p:spPr>
        <p:txBody>
          <a:bodyPr wrap="square" rtlCol="0">
            <a:spAutoFit/>
          </a:bodyPr>
          <a:lstStyle/>
          <a:p>
            <a:r>
              <a:rPr lang="en-US" altLang="zh-CN" dirty="0"/>
              <a:t>A</a:t>
            </a:r>
            <a:r>
              <a:rPr lang="zh-CN" altLang="zh-CN" dirty="0"/>
              <a:t>发送报文”</a:t>
            </a:r>
            <a:r>
              <a:rPr lang="en-US" altLang="zh-CN" dirty="0"/>
              <a:t>Hello, I</a:t>
            </a:r>
            <a:r>
              <a:rPr lang="zh-CN" altLang="zh-CN" dirty="0"/>
              <a:t>’</a:t>
            </a:r>
            <a:r>
              <a:rPr lang="en-US" altLang="zh-CN" dirty="0"/>
              <a:t>m A</a:t>
            </a:r>
            <a:r>
              <a:rPr lang="zh-CN" altLang="zh-CN" dirty="0"/>
              <a:t>”给</a:t>
            </a:r>
            <a:r>
              <a:rPr lang="en-US" altLang="zh-CN" dirty="0"/>
              <a:t>B</a:t>
            </a:r>
            <a:r>
              <a:rPr lang="zh-CN" altLang="zh-CN" dirty="0"/>
              <a:t>，下一跳是</a:t>
            </a:r>
            <a:r>
              <a:rPr lang="en-US" altLang="zh-CN" dirty="0"/>
              <a:t>E</a:t>
            </a:r>
            <a:endParaRPr lang="zh-CN" altLang="en-US" dirty="0"/>
          </a:p>
        </p:txBody>
      </p:sp>
      <p:sp>
        <p:nvSpPr>
          <p:cNvPr id="9" name="文本框 8">
            <a:extLst>
              <a:ext uri="{FF2B5EF4-FFF2-40B4-BE49-F238E27FC236}">
                <a16:creationId xmlns:a16="http://schemas.microsoft.com/office/drawing/2014/main" id="{95691A2D-9373-4551-ACD4-392054ABC0C3}"/>
              </a:ext>
            </a:extLst>
          </p:cNvPr>
          <p:cNvSpPr txBox="1"/>
          <p:nvPr/>
        </p:nvSpPr>
        <p:spPr>
          <a:xfrm>
            <a:off x="664329" y="5856971"/>
            <a:ext cx="3225118" cy="646331"/>
          </a:xfrm>
          <a:prstGeom prst="rect">
            <a:avLst/>
          </a:prstGeom>
          <a:noFill/>
        </p:spPr>
        <p:txBody>
          <a:bodyPr wrap="square" rtlCol="0">
            <a:spAutoFit/>
          </a:bodyPr>
          <a:lstStyle/>
          <a:p>
            <a:r>
              <a:rPr lang="en-US" altLang="zh-CN" dirty="0"/>
              <a:t>E</a:t>
            </a:r>
            <a:r>
              <a:rPr lang="zh-CN" altLang="zh-CN" dirty="0"/>
              <a:t>收到</a:t>
            </a:r>
            <a:r>
              <a:rPr lang="en-US" altLang="zh-CN" dirty="0"/>
              <a:t>A</a:t>
            </a:r>
            <a:r>
              <a:rPr lang="zh-CN" altLang="zh-CN" dirty="0"/>
              <a:t>发的报文，转发到目的主机</a:t>
            </a:r>
            <a:r>
              <a:rPr lang="en-US" altLang="zh-CN" dirty="0"/>
              <a:t>B</a:t>
            </a:r>
            <a:r>
              <a:rPr lang="zh-CN" altLang="zh-CN" dirty="0"/>
              <a:t>，下一跳是</a:t>
            </a:r>
            <a:r>
              <a:rPr lang="en-US" altLang="zh-CN" dirty="0"/>
              <a:t>B</a:t>
            </a:r>
            <a:endParaRPr lang="zh-CN" altLang="en-US" dirty="0"/>
          </a:p>
        </p:txBody>
      </p:sp>
      <p:sp>
        <p:nvSpPr>
          <p:cNvPr id="11" name="文本框 10">
            <a:extLst>
              <a:ext uri="{FF2B5EF4-FFF2-40B4-BE49-F238E27FC236}">
                <a16:creationId xmlns:a16="http://schemas.microsoft.com/office/drawing/2014/main" id="{AF8E01A1-8C75-48A2-98DE-60252B86167F}"/>
              </a:ext>
            </a:extLst>
          </p:cNvPr>
          <p:cNvSpPr txBox="1"/>
          <p:nvPr/>
        </p:nvSpPr>
        <p:spPr>
          <a:xfrm>
            <a:off x="4487159" y="5856971"/>
            <a:ext cx="1819374" cy="646331"/>
          </a:xfrm>
          <a:prstGeom prst="rect">
            <a:avLst/>
          </a:prstGeom>
          <a:noFill/>
        </p:spPr>
        <p:txBody>
          <a:bodyPr wrap="square" rtlCol="0">
            <a:spAutoFit/>
          </a:bodyPr>
          <a:lstStyle/>
          <a:p>
            <a:r>
              <a:rPr lang="en-US" altLang="zh-CN" dirty="0"/>
              <a:t>B</a:t>
            </a:r>
            <a:r>
              <a:rPr lang="zh-CN" altLang="zh-CN" dirty="0"/>
              <a:t>接收到</a:t>
            </a:r>
            <a:r>
              <a:rPr lang="en-US" altLang="zh-CN" dirty="0"/>
              <a:t>A</a:t>
            </a:r>
            <a:r>
              <a:rPr lang="zh-CN" altLang="zh-CN" dirty="0"/>
              <a:t>发的报文</a:t>
            </a:r>
            <a:endParaRPr lang="zh-CN" altLang="en-US" dirty="0"/>
          </a:p>
        </p:txBody>
      </p:sp>
      <p:sp>
        <p:nvSpPr>
          <p:cNvPr id="17" name="文本框 16">
            <a:extLst>
              <a:ext uri="{FF2B5EF4-FFF2-40B4-BE49-F238E27FC236}">
                <a16:creationId xmlns:a16="http://schemas.microsoft.com/office/drawing/2014/main" id="{8625CE2F-AB76-40E9-8DBC-F5A966179F2D}"/>
              </a:ext>
            </a:extLst>
          </p:cNvPr>
          <p:cNvSpPr txBox="1"/>
          <p:nvPr/>
        </p:nvSpPr>
        <p:spPr>
          <a:xfrm>
            <a:off x="9912284" y="82500"/>
            <a:ext cx="2158739" cy="2031325"/>
          </a:xfrm>
          <a:prstGeom prst="rect">
            <a:avLst/>
          </a:prstGeom>
          <a:noFill/>
        </p:spPr>
        <p:txBody>
          <a:bodyPr wrap="square" rtlCol="0">
            <a:spAutoFit/>
          </a:bodyPr>
          <a:lstStyle/>
          <a:p>
            <a:r>
              <a:rPr lang="zh-CN" altLang="zh-CN" dirty="0"/>
              <a:t>分析：</a:t>
            </a:r>
            <a:r>
              <a:rPr lang="en-US" altLang="zh-CN" dirty="0"/>
              <a:t>A</a:t>
            </a:r>
            <a:r>
              <a:rPr lang="zh-CN" altLang="zh-CN" dirty="0"/>
              <a:t>向</a:t>
            </a:r>
            <a:r>
              <a:rPr lang="en-US" altLang="zh-CN" dirty="0"/>
              <a:t>B</a:t>
            </a:r>
            <a:r>
              <a:rPr lang="zh-CN" altLang="zh-CN" dirty="0"/>
              <a:t>发送报文时，有多条路径，例如：</a:t>
            </a:r>
            <a:r>
              <a:rPr lang="en-US" altLang="zh-CN" dirty="0"/>
              <a:t>A-&gt;E-&gt;B, A-&gt;D-&gt;B, A-&gt;C-&gt;D-&gt;B</a:t>
            </a:r>
            <a:r>
              <a:rPr lang="zh-CN" altLang="zh-CN" dirty="0"/>
              <a:t>等等，但主机</a:t>
            </a:r>
            <a:r>
              <a:rPr lang="en-US" altLang="zh-CN" dirty="0"/>
              <a:t>A</a:t>
            </a:r>
            <a:r>
              <a:rPr lang="zh-CN" altLang="zh-CN" dirty="0"/>
              <a:t>从中选择了最短的路径</a:t>
            </a:r>
            <a:r>
              <a:rPr lang="en-US" altLang="zh-CN" dirty="0"/>
              <a:t>A-&gt;E-&gt;B</a:t>
            </a:r>
            <a:r>
              <a:rPr lang="zh-CN" altLang="zh-CN" dirty="0"/>
              <a:t>。</a:t>
            </a:r>
            <a:endParaRPr lang="zh-CN" altLang="en-US" dirty="0"/>
          </a:p>
        </p:txBody>
      </p:sp>
      <p:sp>
        <p:nvSpPr>
          <p:cNvPr id="18" name="箭头: 下 17">
            <a:extLst>
              <a:ext uri="{FF2B5EF4-FFF2-40B4-BE49-F238E27FC236}">
                <a16:creationId xmlns:a16="http://schemas.microsoft.com/office/drawing/2014/main" id="{3B091582-D7AB-4C0A-8544-71C5ADA05359}"/>
              </a:ext>
            </a:extLst>
          </p:cNvPr>
          <p:cNvSpPr/>
          <p:nvPr/>
        </p:nvSpPr>
        <p:spPr>
          <a:xfrm>
            <a:off x="1593130" y="4429109"/>
            <a:ext cx="226243" cy="369332"/>
          </a:xfrm>
          <a:prstGeom prst="downArrow">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下 18">
            <a:extLst>
              <a:ext uri="{FF2B5EF4-FFF2-40B4-BE49-F238E27FC236}">
                <a16:creationId xmlns:a16="http://schemas.microsoft.com/office/drawing/2014/main" id="{EA1618E1-BA5E-4DA1-B0FC-68EDB316AFE0}"/>
              </a:ext>
            </a:extLst>
          </p:cNvPr>
          <p:cNvSpPr/>
          <p:nvPr/>
        </p:nvSpPr>
        <p:spPr>
          <a:xfrm>
            <a:off x="1574276" y="5457027"/>
            <a:ext cx="245097" cy="347899"/>
          </a:xfrm>
          <a:prstGeom prst="downArrow">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1424F86F-890C-4CBA-88AD-5C880659798E}"/>
              </a:ext>
            </a:extLst>
          </p:cNvPr>
          <p:cNvSpPr/>
          <p:nvPr/>
        </p:nvSpPr>
        <p:spPr>
          <a:xfrm>
            <a:off x="3889447" y="6067120"/>
            <a:ext cx="531724" cy="226032"/>
          </a:xfrm>
          <a:prstGeom prst="rightArrow">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98" name="图片 66">
            <a:extLst>
              <a:ext uri="{FF2B5EF4-FFF2-40B4-BE49-F238E27FC236}">
                <a16:creationId xmlns:a16="http://schemas.microsoft.com/office/drawing/2014/main" id="{967C3F2C-B111-4E21-83C3-D2016230FC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159" y="2050733"/>
            <a:ext cx="8185705" cy="1207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图片 72">
            <a:extLst>
              <a:ext uri="{FF2B5EF4-FFF2-40B4-BE49-F238E27FC236}">
                <a16:creationId xmlns:a16="http://schemas.microsoft.com/office/drawing/2014/main" id="{3A617260-08BB-43F7-B04D-A212A675BF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382" y="3265515"/>
            <a:ext cx="8519203" cy="82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79">
            <a:extLst>
              <a:ext uri="{FF2B5EF4-FFF2-40B4-BE49-F238E27FC236}">
                <a16:creationId xmlns:a16="http://schemas.microsoft.com/office/drawing/2014/main" id="{713E90F8-F4DE-4CF1-B53D-19AAF32A5E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159" y="4187337"/>
            <a:ext cx="80145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图片 80">
            <a:extLst>
              <a:ext uri="{FF2B5EF4-FFF2-40B4-BE49-F238E27FC236}">
                <a16:creationId xmlns:a16="http://schemas.microsoft.com/office/drawing/2014/main" id="{1993181B-C7E4-49EB-9C70-A91E458B39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159" y="4986911"/>
            <a:ext cx="8519203" cy="70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6218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8"/>
                                        </p:tgtEl>
                                        <p:attrNameLst>
                                          <p:attrName>style.visibility</p:attrName>
                                        </p:attrNameLst>
                                      </p:cBhvr>
                                      <p:to>
                                        <p:strVal val="visible"/>
                                      </p:to>
                                    </p:set>
                                    <p:anim calcmode="lin" valueType="num">
                                      <p:cBhvr additive="base">
                                        <p:cTn id="11" dur="500" fill="hold"/>
                                        <p:tgtEl>
                                          <p:spTgt spid="4098"/>
                                        </p:tgtEl>
                                        <p:attrNameLst>
                                          <p:attrName>ppt_x</p:attrName>
                                        </p:attrNameLst>
                                      </p:cBhvr>
                                      <p:tavLst>
                                        <p:tav tm="0">
                                          <p:val>
                                            <p:strVal val="#ppt_x"/>
                                          </p:val>
                                        </p:tav>
                                        <p:tav tm="100000">
                                          <p:val>
                                            <p:strVal val="#ppt_x"/>
                                          </p:val>
                                        </p:tav>
                                      </p:tavLst>
                                    </p:anim>
                                    <p:anim calcmode="lin" valueType="num">
                                      <p:cBhvr additive="base">
                                        <p:cTn id="12"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anim calcmode="lin" valueType="num">
                                      <p:cBhvr additive="base">
                                        <p:cTn id="17" dur="500" fill="hold"/>
                                        <p:tgtEl>
                                          <p:spTgt spid="4099"/>
                                        </p:tgtEl>
                                        <p:attrNameLst>
                                          <p:attrName>ppt_x</p:attrName>
                                        </p:attrNameLst>
                                      </p:cBhvr>
                                      <p:tavLst>
                                        <p:tav tm="0">
                                          <p:val>
                                            <p:strVal val="#ppt_x"/>
                                          </p:val>
                                        </p:tav>
                                        <p:tav tm="100000">
                                          <p:val>
                                            <p:strVal val="#ppt_x"/>
                                          </p:val>
                                        </p:tav>
                                      </p:tavLst>
                                    </p:anim>
                                    <p:anim calcmode="lin" valueType="num">
                                      <p:cBhvr additive="base">
                                        <p:cTn id="18" dur="500" fill="hold"/>
                                        <p:tgtEl>
                                          <p:spTgt spid="409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100"/>
                                        </p:tgtEl>
                                        <p:attrNameLst>
                                          <p:attrName>style.visibility</p:attrName>
                                        </p:attrNameLst>
                                      </p:cBhvr>
                                      <p:to>
                                        <p:strVal val="visible"/>
                                      </p:to>
                                    </p:set>
                                    <p:anim calcmode="lin" valueType="num">
                                      <p:cBhvr additive="base">
                                        <p:cTn id="31" dur="500" fill="hold"/>
                                        <p:tgtEl>
                                          <p:spTgt spid="4100"/>
                                        </p:tgtEl>
                                        <p:attrNameLst>
                                          <p:attrName>ppt_x</p:attrName>
                                        </p:attrNameLst>
                                      </p:cBhvr>
                                      <p:tavLst>
                                        <p:tav tm="0">
                                          <p:val>
                                            <p:strVal val="#ppt_x"/>
                                          </p:val>
                                        </p:tav>
                                        <p:tav tm="100000">
                                          <p:val>
                                            <p:strVal val="#ppt_x"/>
                                          </p:val>
                                        </p:tav>
                                      </p:tavLst>
                                    </p:anim>
                                    <p:anim calcmode="lin" valueType="num">
                                      <p:cBhvr additive="base">
                                        <p:cTn id="32" dur="500" fill="hold"/>
                                        <p:tgtEl>
                                          <p:spTgt spid="410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101"/>
                                        </p:tgtEl>
                                        <p:attrNameLst>
                                          <p:attrName>style.visibility</p:attrName>
                                        </p:attrNameLst>
                                      </p:cBhvr>
                                      <p:to>
                                        <p:strVal val="visible"/>
                                      </p:to>
                                    </p:set>
                                    <p:anim calcmode="lin" valueType="num">
                                      <p:cBhvr additive="base">
                                        <p:cTn id="45" dur="500" fill="hold"/>
                                        <p:tgtEl>
                                          <p:spTgt spid="4101"/>
                                        </p:tgtEl>
                                        <p:attrNameLst>
                                          <p:attrName>ppt_x</p:attrName>
                                        </p:attrNameLst>
                                      </p:cBhvr>
                                      <p:tavLst>
                                        <p:tav tm="0">
                                          <p:val>
                                            <p:strVal val="#ppt_x"/>
                                          </p:val>
                                        </p:tav>
                                        <p:tav tm="100000">
                                          <p:val>
                                            <p:strVal val="#ppt_x"/>
                                          </p:val>
                                        </p:tav>
                                      </p:tavLst>
                                    </p:anim>
                                    <p:anim calcmode="lin" valueType="num">
                                      <p:cBhvr additive="base">
                                        <p:cTn id="46" dur="500" fill="hold"/>
                                        <p:tgtEl>
                                          <p:spTgt spid="410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ppt_x"/>
                                          </p:val>
                                        </p:tav>
                                        <p:tav tm="100000">
                                          <p:val>
                                            <p:strVal val="#ppt_x"/>
                                          </p:val>
                                        </p:tav>
                                      </p:tavLst>
                                    </p:anim>
                                    <p:anim calcmode="lin" valueType="num">
                                      <p:cBhvr additive="base">
                                        <p:cTn id="5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7" grpId="0"/>
      <p:bldP spid="18" grpId="0" animBg="1"/>
      <p:bldP spid="19" grpId="0" animBg="1"/>
      <p:bldP spid="2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13235" y="260350"/>
            <a:ext cx="921600" cy="921600"/>
            <a:chOff x="4056364" y="1384713"/>
            <a:chExt cx="4088570" cy="4088570"/>
          </a:xfrm>
        </p:grpSpPr>
        <p:sp>
          <p:nvSpPr>
            <p:cNvPr id="13" name="椭圆 12"/>
            <p:cNvSpPr/>
            <p:nvPr/>
          </p:nvSpPr>
          <p:spPr>
            <a:xfrm>
              <a:off x="4500033" y="1833033"/>
              <a:ext cx="3191933" cy="3191933"/>
            </a:xfrm>
            <a:prstGeom prst="ellipse">
              <a:avLst/>
            </a:prstGeom>
            <a:solidFill>
              <a:srgbClr val="124C5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椭圆 1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心圆 1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3549113"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4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实验结果</a:t>
            </a:r>
          </a:p>
        </p:txBody>
      </p:sp>
      <p:sp>
        <p:nvSpPr>
          <p:cNvPr id="29" name="矩形 39">
            <a:extLst>
              <a:ext uri="{FF2B5EF4-FFF2-40B4-BE49-F238E27FC236}">
                <a16:creationId xmlns:a16="http://schemas.microsoft.com/office/drawing/2014/main" id="{596AC3BC-592D-4099-AE84-4DD5D36B5083}"/>
              </a:ext>
            </a:extLst>
          </p:cNvPr>
          <p:cNvSpPr/>
          <p:nvPr/>
        </p:nvSpPr>
        <p:spPr>
          <a:xfrm>
            <a:off x="585898" y="1597753"/>
            <a:ext cx="2600362" cy="584759"/>
          </a:xfrm>
          <a:prstGeom prst="rect">
            <a:avLst/>
          </a:prstGeom>
          <a:solidFill>
            <a:srgbClr val="F4925C"/>
          </a:solidFill>
          <a:effectLst>
            <a:innerShdw blurRad="114300">
              <a:prstClr val="black"/>
            </a:innerShdw>
          </a:effectLst>
        </p:spPr>
        <p:txBody>
          <a:bodyPr wrap="square" lIns="91424" tIns="45712" rIns="91424" bIns="45712">
            <a:spAutoFit/>
          </a:bodyPr>
          <a:lstStyle/>
          <a:p>
            <a:r>
              <a:rPr lang="en-US" altLang="zh-CN" sz="3200" dirty="0">
                <a:solidFill>
                  <a:schemeClr val="bg1"/>
                </a:solidFill>
                <a:latin typeface="+mj-ea"/>
                <a:ea typeface="+mj-ea"/>
                <a:sym typeface="News Gothic MT" charset="0"/>
              </a:rPr>
              <a:t>1.</a:t>
            </a:r>
            <a:r>
              <a:rPr lang="zh-CN" altLang="en-US" sz="3200" dirty="0">
                <a:solidFill>
                  <a:schemeClr val="bg1"/>
                </a:solidFill>
                <a:latin typeface="+mj-ea"/>
                <a:ea typeface="+mj-ea"/>
                <a:sym typeface="News Gothic MT" charset="0"/>
              </a:rPr>
              <a:t>自组织路由</a:t>
            </a:r>
            <a:endParaRPr lang="zh-CN" altLang="zh-CN" sz="3200" dirty="0">
              <a:solidFill>
                <a:schemeClr val="bg1"/>
              </a:solidFill>
              <a:latin typeface="+mj-ea"/>
              <a:ea typeface="+mj-ea"/>
            </a:endParaRPr>
          </a:p>
        </p:txBody>
      </p:sp>
      <p:sp>
        <p:nvSpPr>
          <p:cNvPr id="5" name="文本框 4">
            <a:extLst>
              <a:ext uri="{FF2B5EF4-FFF2-40B4-BE49-F238E27FC236}">
                <a16:creationId xmlns:a16="http://schemas.microsoft.com/office/drawing/2014/main" id="{EA18AD29-3305-40D2-98C3-8045C0137F4C}"/>
              </a:ext>
            </a:extLst>
          </p:cNvPr>
          <p:cNvSpPr txBox="1"/>
          <p:nvPr/>
        </p:nvSpPr>
        <p:spPr>
          <a:xfrm>
            <a:off x="772987" y="3180646"/>
            <a:ext cx="3118758" cy="369332"/>
          </a:xfrm>
          <a:prstGeom prst="rect">
            <a:avLst/>
          </a:prstGeom>
          <a:noFill/>
        </p:spPr>
        <p:txBody>
          <a:bodyPr wrap="square" rtlCol="0">
            <a:spAutoFit/>
          </a:bodyPr>
          <a:lstStyle/>
          <a:p>
            <a:r>
              <a:rPr lang="en-US" altLang="zh-CN" dirty="0"/>
              <a:t>4.</a:t>
            </a:r>
            <a:r>
              <a:rPr lang="zh-CN" altLang="zh-CN" dirty="0"/>
              <a:t>其中某一主机宕机</a:t>
            </a:r>
            <a:endParaRPr lang="zh-CN" altLang="en-US" sz="2000" dirty="0"/>
          </a:p>
        </p:txBody>
      </p:sp>
      <p:sp>
        <p:nvSpPr>
          <p:cNvPr id="2" name="文本框 1">
            <a:extLst>
              <a:ext uri="{FF2B5EF4-FFF2-40B4-BE49-F238E27FC236}">
                <a16:creationId xmlns:a16="http://schemas.microsoft.com/office/drawing/2014/main" id="{D48AA7FE-A65E-42CD-A6AD-A3A75DB6B5EE}"/>
              </a:ext>
            </a:extLst>
          </p:cNvPr>
          <p:cNvSpPr txBox="1"/>
          <p:nvPr/>
        </p:nvSpPr>
        <p:spPr>
          <a:xfrm>
            <a:off x="585897" y="2557962"/>
            <a:ext cx="3759859" cy="400110"/>
          </a:xfrm>
          <a:prstGeom prst="rect">
            <a:avLst/>
          </a:prstGeom>
          <a:noFill/>
        </p:spPr>
        <p:txBody>
          <a:bodyPr wrap="square" rtlCol="0">
            <a:spAutoFit/>
          </a:bodyPr>
          <a:lstStyle/>
          <a:p>
            <a:r>
              <a:rPr lang="zh-CN" altLang="en-US" sz="2000" b="1" dirty="0"/>
              <a:t>使用</a:t>
            </a:r>
            <a:r>
              <a:rPr lang="en-US" altLang="zh-CN" sz="2000" b="1" dirty="0"/>
              <a:t>OSPF</a:t>
            </a:r>
            <a:endParaRPr lang="zh-CN" altLang="en-US" sz="2000" b="1" dirty="0"/>
          </a:p>
        </p:txBody>
      </p:sp>
      <p:sp>
        <p:nvSpPr>
          <p:cNvPr id="7" name="文本框 6">
            <a:extLst>
              <a:ext uri="{FF2B5EF4-FFF2-40B4-BE49-F238E27FC236}">
                <a16:creationId xmlns:a16="http://schemas.microsoft.com/office/drawing/2014/main" id="{89D2AAD1-EF78-4BF8-93AF-3E738A1D7928}"/>
              </a:ext>
            </a:extLst>
          </p:cNvPr>
          <p:cNvSpPr txBox="1"/>
          <p:nvPr/>
        </p:nvSpPr>
        <p:spPr>
          <a:xfrm>
            <a:off x="772987" y="3930977"/>
            <a:ext cx="3572769" cy="1477328"/>
          </a:xfrm>
          <a:prstGeom prst="rect">
            <a:avLst/>
          </a:prstGeom>
          <a:noFill/>
        </p:spPr>
        <p:txBody>
          <a:bodyPr wrap="square" rtlCol="0">
            <a:spAutoFit/>
          </a:bodyPr>
          <a:lstStyle/>
          <a:p>
            <a:r>
              <a:rPr lang="zh-CN" altLang="zh-CN" dirty="0"/>
              <a:t>将主机</a:t>
            </a:r>
            <a:r>
              <a:rPr lang="en-US" altLang="zh-CN" dirty="0"/>
              <a:t>B</a:t>
            </a:r>
            <a:r>
              <a:rPr lang="zh-CN" altLang="zh-CN" dirty="0"/>
              <a:t>关闭，当其他主机在指定时间范围内（</a:t>
            </a:r>
            <a:r>
              <a:rPr lang="en-US" altLang="zh-CN" dirty="0"/>
              <a:t>60s</a:t>
            </a:r>
            <a:r>
              <a:rPr lang="zh-CN" altLang="zh-CN" dirty="0"/>
              <a:t>）都没有收到其广播的</a:t>
            </a:r>
            <a:r>
              <a:rPr lang="en-US" altLang="zh-CN" dirty="0"/>
              <a:t>OSPF</a:t>
            </a:r>
            <a:r>
              <a:rPr lang="zh-CN" altLang="zh-CN" dirty="0"/>
              <a:t>报文，其他主机就会判定</a:t>
            </a:r>
            <a:r>
              <a:rPr lang="en-US" altLang="zh-CN" dirty="0"/>
              <a:t>B</a:t>
            </a:r>
            <a:r>
              <a:rPr lang="zh-CN" altLang="zh-CN" dirty="0"/>
              <a:t>已经</a:t>
            </a:r>
            <a:r>
              <a:rPr lang="en-US" altLang="zh-CN" dirty="0"/>
              <a:t>down</a:t>
            </a:r>
            <a:r>
              <a:rPr lang="zh-CN" altLang="zh-CN" dirty="0"/>
              <a:t>掉了，并更新自己的路由表。</a:t>
            </a:r>
            <a:endParaRPr lang="zh-CN" altLang="en-US" dirty="0"/>
          </a:p>
        </p:txBody>
      </p:sp>
      <p:pic>
        <p:nvPicPr>
          <p:cNvPr id="5122" name="图片 105">
            <a:extLst>
              <a:ext uri="{FF2B5EF4-FFF2-40B4-BE49-F238E27FC236}">
                <a16:creationId xmlns:a16="http://schemas.microsoft.com/office/drawing/2014/main" id="{AD146E29-B177-4B18-AA9D-B9C29859E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9803" y="1488010"/>
            <a:ext cx="5012886" cy="2102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15">
            <a:extLst>
              <a:ext uri="{FF2B5EF4-FFF2-40B4-BE49-F238E27FC236}">
                <a16:creationId xmlns:a16="http://schemas.microsoft.com/office/drawing/2014/main" id="{025B24E2-7000-4E49-B807-961C7070F6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0651" y="4284532"/>
            <a:ext cx="4897175" cy="206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5489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13235" y="260350"/>
            <a:ext cx="921600" cy="921600"/>
            <a:chOff x="4056364" y="1384713"/>
            <a:chExt cx="4088570" cy="4088570"/>
          </a:xfrm>
        </p:grpSpPr>
        <p:sp>
          <p:nvSpPr>
            <p:cNvPr id="13" name="椭圆 12"/>
            <p:cNvSpPr/>
            <p:nvPr/>
          </p:nvSpPr>
          <p:spPr>
            <a:xfrm>
              <a:off x="4500033" y="1833033"/>
              <a:ext cx="3191933" cy="3191933"/>
            </a:xfrm>
            <a:prstGeom prst="ellipse">
              <a:avLst/>
            </a:prstGeom>
            <a:solidFill>
              <a:srgbClr val="124C5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椭圆 1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心圆 1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3549113"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4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实验结果</a:t>
            </a:r>
          </a:p>
        </p:txBody>
      </p:sp>
      <p:sp>
        <p:nvSpPr>
          <p:cNvPr id="29" name="矩形 39">
            <a:extLst>
              <a:ext uri="{FF2B5EF4-FFF2-40B4-BE49-F238E27FC236}">
                <a16:creationId xmlns:a16="http://schemas.microsoft.com/office/drawing/2014/main" id="{596AC3BC-592D-4099-AE84-4DD5D36B5083}"/>
              </a:ext>
            </a:extLst>
          </p:cNvPr>
          <p:cNvSpPr/>
          <p:nvPr/>
        </p:nvSpPr>
        <p:spPr>
          <a:xfrm>
            <a:off x="585898" y="1597753"/>
            <a:ext cx="2600362" cy="584759"/>
          </a:xfrm>
          <a:prstGeom prst="rect">
            <a:avLst/>
          </a:prstGeom>
          <a:solidFill>
            <a:srgbClr val="F4925C"/>
          </a:solidFill>
          <a:effectLst>
            <a:innerShdw blurRad="114300">
              <a:prstClr val="black"/>
            </a:innerShdw>
          </a:effectLst>
        </p:spPr>
        <p:txBody>
          <a:bodyPr wrap="square" lIns="91424" tIns="45712" rIns="91424" bIns="45712">
            <a:spAutoFit/>
          </a:bodyPr>
          <a:lstStyle/>
          <a:p>
            <a:r>
              <a:rPr lang="en-US" altLang="zh-CN" sz="3200" dirty="0">
                <a:solidFill>
                  <a:schemeClr val="bg1"/>
                </a:solidFill>
                <a:latin typeface="+mj-ea"/>
                <a:ea typeface="+mj-ea"/>
                <a:sym typeface="News Gothic MT" charset="0"/>
              </a:rPr>
              <a:t>1.</a:t>
            </a:r>
            <a:r>
              <a:rPr lang="zh-CN" altLang="en-US" sz="3200" dirty="0">
                <a:solidFill>
                  <a:schemeClr val="bg1"/>
                </a:solidFill>
                <a:latin typeface="+mj-ea"/>
                <a:ea typeface="+mj-ea"/>
                <a:sym typeface="News Gothic MT" charset="0"/>
              </a:rPr>
              <a:t>自组织路由</a:t>
            </a:r>
            <a:endParaRPr lang="zh-CN" altLang="zh-CN" sz="3200" dirty="0">
              <a:solidFill>
                <a:schemeClr val="bg1"/>
              </a:solidFill>
              <a:latin typeface="+mj-ea"/>
              <a:ea typeface="+mj-ea"/>
            </a:endParaRPr>
          </a:p>
        </p:txBody>
      </p:sp>
      <p:sp>
        <p:nvSpPr>
          <p:cNvPr id="5" name="文本框 4">
            <a:extLst>
              <a:ext uri="{FF2B5EF4-FFF2-40B4-BE49-F238E27FC236}">
                <a16:creationId xmlns:a16="http://schemas.microsoft.com/office/drawing/2014/main" id="{EA18AD29-3305-40D2-98C3-8045C0137F4C}"/>
              </a:ext>
            </a:extLst>
          </p:cNvPr>
          <p:cNvSpPr txBox="1"/>
          <p:nvPr/>
        </p:nvSpPr>
        <p:spPr>
          <a:xfrm>
            <a:off x="772987" y="3180646"/>
            <a:ext cx="3118758" cy="923330"/>
          </a:xfrm>
          <a:prstGeom prst="rect">
            <a:avLst/>
          </a:prstGeom>
          <a:noFill/>
        </p:spPr>
        <p:txBody>
          <a:bodyPr wrap="square" rtlCol="0">
            <a:spAutoFit/>
          </a:bodyPr>
          <a:lstStyle/>
          <a:p>
            <a:r>
              <a:rPr lang="en-US" altLang="zh-CN" dirty="0"/>
              <a:t>1.</a:t>
            </a:r>
            <a:r>
              <a:rPr lang="zh-CN" altLang="zh-CN" dirty="0"/>
              <a:t>输入主机名，主机开始运行，并周期性（</a:t>
            </a:r>
            <a:r>
              <a:rPr lang="en-US" altLang="zh-CN" dirty="0"/>
              <a:t>30s</a:t>
            </a:r>
            <a:r>
              <a:rPr lang="zh-CN" altLang="zh-CN" dirty="0"/>
              <a:t>）地广播链路状态信息</a:t>
            </a:r>
            <a:endParaRPr lang="zh-CN" altLang="en-US" sz="2000" dirty="0"/>
          </a:p>
        </p:txBody>
      </p:sp>
      <p:sp>
        <p:nvSpPr>
          <p:cNvPr id="2" name="文本框 1">
            <a:extLst>
              <a:ext uri="{FF2B5EF4-FFF2-40B4-BE49-F238E27FC236}">
                <a16:creationId xmlns:a16="http://schemas.microsoft.com/office/drawing/2014/main" id="{D48AA7FE-A65E-42CD-A6AD-A3A75DB6B5EE}"/>
              </a:ext>
            </a:extLst>
          </p:cNvPr>
          <p:cNvSpPr txBox="1"/>
          <p:nvPr/>
        </p:nvSpPr>
        <p:spPr>
          <a:xfrm>
            <a:off x="585897" y="2557962"/>
            <a:ext cx="3759859" cy="400110"/>
          </a:xfrm>
          <a:prstGeom prst="rect">
            <a:avLst/>
          </a:prstGeom>
          <a:noFill/>
        </p:spPr>
        <p:txBody>
          <a:bodyPr wrap="square" rtlCol="0">
            <a:spAutoFit/>
          </a:bodyPr>
          <a:lstStyle/>
          <a:p>
            <a:r>
              <a:rPr lang="zh-CN" altLang="en-US" sz="2000" b="1" dirty="0"/>
              <a:t>使用</a:t>
            </a:r>
            <a:r>
              <a:rPr lang="en-US" altLang="zh-CN" sz="2000" b="1" dirty="0"/>
              <a:t>RIP</a:t>
            </a:r>
            <a:endParaRPr lang="zh-CN" altLang="en-US" sz="2000" b="1" dirty="0"/>
          </a:p>
        </p:txBody>
      </p:sp>
      <p:sp>
        <p:nvSpPr>
          <p:cNvPr id="3" name="文本框 2">
            <a:extLst>
              <a:ext uri="{FF2B5EF4-FFF2-40B4-BE49-F238E27FC236}">
                <a16:creationId xmlns:a16="http://schemas.microsoft.com/office/drawing/2014/main" id="{7B62313F-6D63-47B4-9C72-F1934793B81B}"/>
              </a:ext>
            </a:extLst>
          </p:cNvPr>
          <p:cNvSpPr txBox="1"/>
          <p:nvPr/>
        </p:nvSpPr>
        <p:spPr>
          <a:xfrm>
            <a:off x="829548" y="4613916"/>
            <a:ext cx="2841423" cy="646331"/>
          </a:xfrm>
          <a:prstGeom prst="rect">
            <a:avLst/>
          </a:prstGeom>
          <a:noFill/>
        </p:spPr>
        <p:txBody>
          <a:bodyPr wrap="square" rtlCol="0">
            <a:spAutoFit/>
          </a:bodyPr>
          <a:lstStyle/>
          <a:p>
            <a:r>
              <a:rPr lang="en-US" altLang="zh-CN" dirty="0"/>
              <a:t>2.</a:t>
            </a:r>
            <a:r>
              <a:rPr lang="zh-CN" altLang="zh-CN" dirty="0"/>
              <a:t>接收</a:t>
            </a:r>
            <a:r>
              <a:rPr lang="en-US" altLang="zh-CN" dirty="0"/>
              <a:t>RIP</a:t>
            </a:r>
            <a:r>
              <a:rPr lang="zh-CN" altLang="zh-CN" dirty="0"/>
              <a:t>数据包，并更新自己的路由表</a:t>
            </a:r>
            <a:endParaRPr lang="zh-CN" altLang="en-US" sz="2000" dirty="0"/>
          </a:p>
        </p:txBody>
      </p:sp>
      <p:pic>
        <p:nvPicPr>
          <p:cNvPr id="6146" name="图片 12">
            <a:extLst>
              <a:ext uri="{FF2B5EF4-FFF2-40B4-BE49-F238E27FC236}">
                <a16:creationId xmlns:a16="http://schemas.microsoft.com/office/drawing/2014/main" id="{00ECB100-21EF-4922-A7EE-F4FA30E0A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4046" y="2073332"/>
            <a:ext cx="4724400"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图片 13">
            <a:extLst>
              <a:ext uri="{FF2B5EF4-FFF2-40B4-BE49-F238E27FC236}">
                <a16:creationId xmlns:a16="http://schemas.microsoft.com/office/drawing/2014/main" id="{A2B7A128-E372-41D8-9005-F8C0BD642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0457" y="2964713"/>
            <a:ext cx="4419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24784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147"/>
                                        </p:tgtEl>
                                        <p:attrNameLst>
                                          <p:attrName>style.visibility</p:attrName>
                                        </p:attrNameLst>
                                      </p:cBhvr>
                                      <p:to>
                                        <p:strVal val="visible"/>
                                      </p:to>
                                    </p:set>
                                    <p:anim calcmode="lin" valueType="num">
                                      <p:cBhvr additive="base">
                                        <p:cTn id="21" dur="500" fill="hold"/>
                                        <p:tgtEl>
                                          <p:spTgt spid="6147"/>
                                        </p:tgtEl>
                                        <p:attrNameLst>
                                          <p:attrName>ppt_x</p:attrName>
                                        </p:attrNameLst>
                                      </p:cBhvr>
                                      <p:tavLst>
                                        <p:tav tm="0">
                                          <p:val>
                                            <p:strVal val="#ppt_x"/>
                                          </p:val>
                                        </p:tav>
                                        <p:tav tm="100000">
                                          <p:val>
                                            <p:strVal val="#ppt_x"/>
                                          </p:val>
                                        </p:tav>
                                      </p:tavLst>
                                    </p:anim>
                                    <p:anim calcmode="lin" valueType="num">
                                      <p:cBhvr additive="base">
                                        <p:cTn id="22" dur="500" fill="hold"/>
                                        <p:tgtEl>
                                          <p:spTgt spid="61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13235" y="260350"/>
            <a:ext cx="921600" cy="921600"/>
            <a:chOff x="4056364" y="1384713"/>
            <a:chExt cx="4088570" cy="4088570"/>
          </a:xfrm>
        </p:grpSpPr>
        <p:sp>
          <p:nvSpPr>
            <p:cNvPr id="13" name="椭圆 12"/>
            <p:cNvSpPr/>
            <p:nvPr/>
          </p:nvSpPr>
          <p:spPr>
            <a:xfrm>
              <a:off x="4500033" y="1833033"/>
              <a:ext cx="3191933" cy="3191933"/>
            </a:xfrm>
            <a:prstGeom prst="ellipse">
              <a:avLst/>
            </a:prstGeom>
            <a:solidFill>
              <a:srgbClr val="124C5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椭圆 1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心圆 1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3549113"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4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实验结果</a:t>
            </a:r>
          </a:p>
        </p:txBody>
      </p:sp>
      <p:sp>
        <p:nvSpPr>
          <p:cNvPr id="29" name="矩形 39">
            <a:extLst>
              <a:ext uri="{FF2B5EF4-FFF2-40B4-BE49-F238E27FC236}">
                <a16:creationId xmlns:a16="http://schemas.microsoft.com/office/drawing/2014/main" id="{596AC3BC-592D-4099-AE84-4DD5D36B5083}"/>
              </a:ext>
            </a:extLst>
          </p:cNvPr>
          <p:cNvSpPr/>
          <p:nvPr/>
        </p:nvSpPr>
        <p:spPr>
          <a:xfrm>
            <a:off x="585898" y="1597753"/>
            <a:ext cx="2600362" cy="584759"/>
          </a:xfrm>
          <a:prstGeom prst="rect">
            <a:avLst/>
          </a:prstGeom>
          <a:solidFill>
            <a:srgbClr val="F4925C"/>
          </a:solidFill>
          <a:effectLst>
            <a:innerShdw blurRad="114300">
              <a:prstClr val="black"/>
            </a:innerShdw>
          </a:effectLst>
        </p:spPr>
        <p:txBody>
          <a:bodyPr wrap="square" lIns="91424" tIns="45712" rIns="91424" bIns="45712">
            <a:spAutoFit/>
          </a:bodyPr>
          <a:lstStyle/>
          <a:p>
            <a:r>
              <a:rPr lang="en-US" altLang="zh-CN" sz="3200" dirty="0">
                <a:solidFill>
                  <a:schemeClr val="bg1"/>
                </a:solidFill>
                <a:latin typeface="+mj-ea"/>
                <a:ea typeface="+mj-ea"/>
                <a:sym typeface="News Gothic MT" charset="0"/>
              </a:rPr>
              <a:t>1.</a:t>
            </a:r>
            <a:r>
              <a:rPr lang="zh-CN" altLang="en-US" sz="3200" dirty="0">
                <a:solidFill>
                  <a:schemeClr val="bg1"/>
                </a:solidFill>
                <a:latin typeface="+mj-ea"/>
                <a:ea typeface="+mj-ea"/>
                <a:sym typeface="News Gothic MT" charset="0"/>
              </a:rPr>
              <a:t>自组织路由</a:t>
            </a:r>
            <a:endParaRPr lang="zh-CN" altLang="zh-CN" sz="3200" dirty="0">
              <a:solidFill>
                <a:schemeClr val="bg1"/>
              </a:solidFill>
              <a:latin typeface="+mj-ea"/>
              <a:ea typeface="+mj-ea"/>
            </a:endParaRPr>
          </a:p>
        </p:txBody>
      </p:sp>
      <p:sp>
        <p:nvSpPr>
          <p:cNvPr id="5" name="文本框 4">
            <a:extLst>
              <a:ext uri="{FF2B5EF4-FFF2-40B4-BE49-F238E27FC236}">
                <a16:creationId xmlns:a16="http://schemas.microsoft.com/office/drawing/2014/main" id="{EA18AD29-3305-40D2-98C3-8045C0137F4C}"/>
              </a:ext>
            </a:extLst>
          </p:cNvPr>
          <p:cNvSpPr txBox="1"/>
          <p:nvPr/>
        </p:nvSpPr>
        <p:spPr>
          <a:xfrm>
            <a:off x="716929" y="3161923"/>
            <a:ext cx="3118758" cy="646331"/>
          </a:xfrm>
          <a:prstGeom prst="rect">
            <a:avLst/>
          </a:prstGeom>
          <a:noFill/>
        </p:spPr>
        <p:txBody>
          <a:bodyPr wrap="square" rtlCol="0">
            <a:spAutoFit/>
          </a:bodyPr>
          <a:lstStyle/>
          <a:p>
            <a:r>
              <a:rPr lang="en-US" altLang="zh-CN" dirty="0"/>
              <a:t>3. </a:t>
            </a:r>
            <a:r>
              <a:rPr lang="zh-CN" altLang="zh-CN" dirty="0"/>
              <a:t>根据路由表选择最短路径，转发数据包</a:t>
            </a:r>
            <a:endParaRPr lang="zh-CN" altLang="en-US" sz="2000" dirty="0"/>
          </a:p>
        </p:txBody>
      </p:sp>
      <p:sp>
        <p:nvSpPr>
          <p:cNvPr id="2" name="文本框 1">
            <a:extLst>
              <a:ext uri="{FF2B5EF4-FFF2-40B4-BE49-F238E27FC236}">
                <a16:creationId xmlns:a16="http://schemas.microsoft.com/office/drawing/2014/main" id="{D48AA7FE-A65E-42CD-A6AD-A3A75DB6B5EE}"/>
              </a:ext>
            </a:extLst>
          </p:cNvPr>
          <p:cNvSpPr txBox="1"/>
          <p:nvPr/>
        </p:nvSpPr>
        <p:spPr>
          <a:xfrm>
            <a:off x="585897" y="2557962"/>
            <a:ext cx="3759859" cy="400110"/>
          </a:xfrm>
          <a:prstGeom prst="rect">
            <a:avLst/>
          </a:prstGeom>
          <a:noFill/>
        </p:spPr>
        <p:txBody>
          <a:bodyPr wrap="square" rtlCol="0">
            <a:spAutoFit/>
          </a:bodyPr>
          <a:lstStyle/>
          <a:p>
            <a:r>
              <a:rPr lang="zh-CN" altLang="en-US" sz="2000" b="1" dirty="0"/>
              <a:t>使用</a:t>
            </a:r>
            <a:r>
              <a:rPr lang="en-US" altLang="zh-CN" sz="2000" b="1" dirty="0"/>
              <a:t>RIP</a:t>
            </a:r>
            <a:endParaRPr lang="zh-CN" altLang="en-US" sz="2000" b="1" dirty="0"/>
          </a:p>
        </p:txBody>
      </p:sp>
      <p:sp>
        <p:nvSpPr>
          <p:cNvPr id="4" name="文本框 3">
            <a:extLst>
              <a:ext uri="{FF2B5EF4-FFF2-40B4-BE49-F238E27FC236}">
                <a16:creationId xmlns:a16="http://schemas.microsoft.com/office/drawing/2014/main" id="{74797429-73A2-4485-A177-77E5056C7E89}"/>
              </a:ext>
            </a:extLst>
          </p:cNvPr>
          <p:cNvSpPr txBox="1"/>
          <p:nvPr/>
        </p:nvSpPr>
        <p:spPr>
          <a:xfrm>
            <a:off x="772987" y="5849738"/>
            <a:ext cx="2789326" cy="646331"/>
          </a:xfrm>
          <a:prstGeom prst="rect">
            <a:avLst/>
          </a:prstGeom>
          <a:noFill/>
        </p:spPr>
        <p:txBody>
          <a:bodyPr wrap="square" rtlCol="0">
            <a:spAutoFit/>
          </a:bodyPr>
          <a:lstStyle/>
          <a:p>
            <a:r>
              <a:rPr lang="en-US" altLang="zh-CN" dirty="0"/>
              <a:t>A</a:t>
            </a:r>
            <a:r>
              <a:rPr lang="zh-CN" altLang="zh-CN" dirty="0"/>
              <a:t>收到</a:t>
            </a:r>
            <a:r>
              <a:rPr lang="en-US" altLang="zh-CN" dirty="0"/>
              <a:t>D</a:t>
            </a:r>
            <a:r>
              <a:rPr lang="zh-CN" altLang="zh-CN" dirty="0"/>
              <a:t>发的报文，转发到目的主机</a:t>
            </a:r>
            <a:r>
              <a:rPr lang="en-US" altLang="zh-CN" dirty="0"/>
              <a:t>E</a:t>
            </a:r>
            <a:r>
              <a:rPr lang="zh-CN" altLang="zh-CN" dirty="0"/>
              <a:t>，下一跳是</a:t>
            </a:r>
            <a:r>
              <a:rPr lang="en-US" altLang="zh-CN" dirty="0"/>
              <a:t>E</a:t>
            </a:r>
            <a:endParaRPr lang="zh-CN" altLang="en-US" dirty="0"/>
          </a:p>
        </p:txBody>
      </p:sp>
      <p:sp>
        <p:nvSpPr>
          <p:cNvPr id="6" name="文本框 5">
            <a:extLst>
              <a:ext uri="{FF2B5EF4-FFF2-40B4-BE49-F238E27FC236}">
                <a16:creationId xmlns:a16="http://schemas.microsoft.com/office/drawing/2014/main" id="{E1EC3CEF-4DED-478C-A209-2E4AC2AF54BA}"/>
              </a:ext>
            </a:extLst>
          </p:cNvPr>
          <p:cNvSpPr txBox="1"/>
          <p:nvPr/>
        </p:nvSpPr>
        <p:spPr>
          <a:xfrm>
            <a:off x="4260916" y="6126737"/>
            <a:ext cx="2538241" cy="369332"/>
          </a:xfrm>
          <a:prstGeom prst="rect">
            <a:avLst/>
          </a:prstGeom>
          <a:noFill/>
        </p:spPr>
        <p:txBody>
          <a:bodyPr wrap="square" rtlCol="0">
            <a:spAutoFit/>
          </a:bodyPr>
          <a:lstStyle/>
          <a:p>
            <a:r>
              <a:rPr lang="en-US" altLang="zh-CN" dirty="0"/>
              <a:t>E</a:t>
            </a:r>
            <a:r>
              <a:rPr lang="zh-CN" altLang="zh-CN" dirty="0"/>
              <a:t>接收到</a:t>
            </a:r>
            <a:r>
              <a:rPr lang="en-US" altLang="zh-CN" dirty="0"/>
              <a:t>D</a:t>
            </a:r>
            <a:r>
              <a:rPr lang="zh-CN" altLang="zh-CN" dirty="0"/>
              <a:t>发的报文</a:t>
            </a:r>
            <a:endParaRPr lang="zh-CN" altLang="en-US" dirty="0"/>
          </a:p>
        </p:txBody>
      </p:sp>
      <p:sp>
        <p:nvSpPr>
          <p:cNvPr id="7" name="文本框 6">
            <a:extLst>
              <a:ext uri="{FF2B5EF4-FFF2-40B4-BE49-F238E27FC236}">
                <a16:creationId xmlns:a16="http://schemas.microsoft.com/office/drawing/2014/main" id="{30A6EBBE-F167-44D7-9843-57B57FD6F55D}"/>
              </a:ext>
            </a:extLst>
          </p:cNvPr>
          <p:cNvSpPr txBox="1"/>
          <p:nvPr/>
        </p:nvSpPr>
        <p:spPr>
          <a:xfrm>
            <a:off x="881645" y="4024980"/>
            <a:ext cx="2375555" cy="369332"/>
          </a:xfrm>
          <a:prstGeom prst="rect">
            <a:avLst/>
          </a:prstGeom>
          <a:noFill/>
        </p:spPr>
        <p:txBody>
          <a:bodyPr wrap="square" rtlCol="0">
            <a:spAutoFit/>
          </a:bodyPr>
          <a:lstStyle/>
          <a:p>
            <a:r>
              <a:rPr lang="en-US" altLang="zh-CN" dirty="0"/>
              <a:t>D</a:t>
            </a:r>
            <a:r>
              <a:rPr lang="zh-CN" altLang="zh-CN" dirty="0"/>
              <a:t>向</a:t>
            </a:r>
            <a:r>
              <a:rPr lang="en-US" altLang="zh-CN" dirty="0"/>
              <a:t>E</a:t>
            </a:r>
            <a:r>
              <a:rPr lang="zh-CN" altLang="zh-CN" dirty="0"/>
              <a:t>发送一个数据包</a:t>
            </a:r>
            <a:endParaRPr lang="zh-CN" altLang="en-US" dirty="0"/>
          </a:p>
        </p:txBody>
      </p:sp>
      <p:sp>
        <p:nvSpPr>
          <p:cNvPr id="8" name="文本框 7">
            <a:extLst>
              <a:ext uri="{FF2B5EF4-FFF2-40B4-BE49-F238E27FC236}">
                <a16:creationId xmlns:a16="http://schemas.microsoft.com/office/drawing/2014/main" id="{F002FD66-71E6-4C38-AF7A-1127EA58B751}"/>
              </a:ext>
            </a:extLst>
          </p:cNvPr>
          <p:cNvSpPr txBox="1"/>
          <p:nvPr/>
        </p:nvSpPr>
        <p:spPr>
          <a:xfrm>
            <a:off x="777443" y="4747958"/>
            <a:ext cx="2789326" cy="646331"/>
          </a:xfrm>
          <a:prstGeom prst="rect">
            <a:avLst/>
          </a:prstGeom>
          <a:noFill/>
        </p:spPr>
        <p:txBody>
          <a:bodyPr wrap="square" rtlCol="0">
            <a:spAutoFit/>
          </a:bodyPr>
          <a:lstStyle/>
          <a:p>
            <a:r>
              <a:rPr lang="en-US" altLang="zh-CN" dirty="0"/>
              <a:t>D</a:t>
            </a:r>
            <a:r>
              <a:rPr lang="zh-CN" altLang="zh-CN" dirty="0"/>
              <a:t>发送报文”</a:t>
            </a:r>
            <a:r>
              <a:rPr lang="en-US" altLang="zh-CN" dirty="0"/>
              <a:t>Hello, I</a:t>
            </a:r>
            <a:r>
              <a:rPr lang="zh-CN" altLang="zh-CN" dirty="0"/>
              <a:t>’</a:t>
            </a:r>
            <a:r>
              <a:rPr lang="en-US" altLang="zh-CN" dirty="0"/>
              <a:t>m D</a:t>
            </a:r>
            <a:r>
              <a:rPr lang="zh-CN" altLang="zh-CN" dirty="0"/>
              <a:t>”给</a:t>
            </a:r>
            <a:r>
              <a:rPr lang="en-US" altLang="zh-CN" dirty="0"/>
              <a:t>E</a:t>
            </a:r>
            <a:r>
              <a:rPr lang="zh-CN" altLang="zh-CN" dirty="0"/>
              <a:t>，下一跳是</a:t>
            </a:r>
            <a:r>
              <a:rPr lang="en-US" altLang="zh-CN" dirty="0"/>
              <a:t>A</a:t>
            </a:r>
            <a:endParaRPr lang="zh-CN" altLang="en-US" dirty="0"/>
          </a:p>
        </p:txBody>
      </p:sp>
      <p:sp>
        <p:nvSpPr>
          <p:cNvPr id="9" name="文本框 8">
            <a:extLst>
              <a:ext uri="{FF2B5EF4-FFF2-40B4-BE49-F238E27FC236}">
                <a16:creationId xmlns:a16="http://schemas.microsoft.com/office/drawing/2014/main" id="{DE71ED5A-D947-4A6F-B484-EC39B5BEB06D}"/>
              </a:ext>
            </a:extLst>
          </p:cNvPr>
          <p:cNvSpPr txBox="1"/>
          <p:nvPr/>
        </p:nvSpPr>
        <p:spPr>
          <a:xfrm>
            <a:off x="9368297" y="304788"/>
            <a:ext cx="2410461" cy="1754326"/>
          </a:xfrm>
          <a:prstGeom prst="rect">
            <a:avLst/>
          </a:prstGeom>
          <a:noFill/>
        </p:spPr>
        <p:txBody>
          <a:bodyPr wrap="square" rtlCol="0">
            <a:spAutoFit/>
          </a:bodyPr>
          <a:lstStyle/>
          <a:p>
            <a:r>
              <a:rPr lang="zh-CN" altLang="zh-CN" dirty="0"/>
              <a:t>分析：</a:t>
            </a:r>
            <a:r>
              <a:rPr lang="en-US" altLang="zh-CN" dirty="0"/>
              <a:t>D</a:t>
            </a:r>
            <a:r>
              <a:rPr lang="zh-CN" altLang="zh-CN" dirty="0"/>
              <a:t>向</a:t>
            </a:r>
            <a:r>
              <a:rPr lang="en-US" altLang="zh-CN" dirty="0"/>
              <a:t>E</a:t>
            </a:r>
            <a:r>
              <a:rPr lang="zh-CN" altLang="zh-CN" dirty="0"/>
              <a:t>发送报文时，有多条路径，例如：</a:t>
            </a:r>
            <a:r>
              <a:rPr lang="en-US" altLang="zh-CN" dirty="0"/>
              <a:t>D-&gt;B-&gt;E, D-&gt;A-&gt;E, D-&gt;C-&gt;A-&gt;E</a:t>
            </a:r>
            <a:r>
              <a:rPr lang="zh-CN" altLang="zh-CN" dirty="0"/>
              <a:t>等等，但主机</a:t>
            </a:r>
            <a:r>
              <a:rPr lang="en-US" altLang="zh-CN" dirty="0"/>
              <a:t>D</a:t>
            </a:r>
            <a:r>
              <a:rPr lang="zh-CN" altLang="zh-CN" dirty="0"/>
              <a:t>从中选择了最短的路径</a:t>
            </a:r>
            <a:r>
              <a:rPr lang="en-US" altLang="zh-CN" dirty="0"/>
              <a:t>D-&gt;A-&gt;E</a:t>
            </a:r>
            <a:r>
              <a:rPr lang="zh-CN" altLang="zh-CN" dirty="0"/>
              <a:t>。</a:t>
            </a:r>
            <a:endParaRPr lang="zh-CN" altLang="en-US" dirty="0"/>
          </a:p>
        </p:txBody>
      </p:sp>
      <p:sp>
        <p:nvSpPr>
          <p:cNvPr id="11" name="箭头: 下 10">
            <a:extLst>
              <a:ext uri="{FF2B5EF4-FFF2-40B4-BE49-F238E27FC236}">
                <a16:creationId xmlns:a16="http://schemas.microsoft.com/office/drawing/2014/main" id="{118C01DF-3FD3-4078-82BC-7A53FA2893AA}"/>
              </a:ext>
            </a:extLst>
          </p:cNvPr>
          <p:cNvSpPr/>
          <p:nvPr/>
        </p:nvSpPr>
        <p:spPr>
          <a:xfrm>
            <a:off x="1886079" y="4450071"/>
            <a:ext cx="216098" cy="344054"/>
          </a:xfrm>
          <a:prstGeom prst="downArrow">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下 15">
            <a:extLst>
              <a:ext uri="{FF2B5EF4-FFF2-40B4-BE49-F238E27FC236}">
                <a16:creationId xmlns:a16="http://schemas.microsoft.com/office/drawing/2014/main" id="{0F316DAE-1FEB-41D7-B667-EC5B30345DA2}"/>
              </a:ext>
            </a:extLst>
          </p:cNvPr>
          <p:cNvSpPr/>
          <p:nvPr/>
        </p:nvSpPr>
        <p:spPr>
          <a:xfrm>
            <a:off x="1819373" y="5461221"/>
            <a:ext cx="282804" cy="286714"/>
          </a:xfrm>
          <a:prstGeom prst="downArrow">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右 16">
            <a:extLst>
              <a:ext uri="{FF2B5EF4-FFF2-40B4-BE49-F238E27FC236}">
                <a16:creationId xmlns:a16="http://schemas.microsoft.com/office/drawing/2014/main" id="{5E05926F-2F5C-44A1-9CA8-70AFE929C301}"/>
              </a:ext>
            </a:extLst>
          </p:cNvPr>
          <p:cNvSpPr/>
          <p:nvPr/>
        </p:nvSpPr>
        <p:spPr>
          <a:xfrm>
            <a:off x="3562313" y="6172903"/>
            <a:ext cx="585481" cy="161090"/>
          </a:xfrm>
          <a:prstGeom prst="rightArrow">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70" name="图片 14">
            <a:extLst>
              <a:ext uri="{FF2B5EF4-FFF2-40B4-BE49-F238E27FC236}">
                <a16:creationId xmlns:a16="http://schemas.microsoft.com/office/drawing/2014/main" id="{BF1EADCB-E32B-497E-84DF-D371A906C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2022" y="2087654"/>
            <a:ext cx="7515880" cy="108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图片 15">
            <a:extLst>
              <a:ext uri="{FF2B5EF4-FFF2-40B4-BE49-F238E27FC236}">
                <a16:creationId xmlns:a16="http://schemas.microsoft.com/office/drawing/2014/main" id="{1D20454F-15E8-4A34-8100-092AACBF3F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3261" y="3505980"/>
            <a:ext cx="7214498" cy="64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图片 16">
            <a:extLst>
              <a:ext uri="{FF2B5EF4-FFF2-40B4-BE49-F238E27FC236}">
                <a16:creationId xmlns:a16="http://schemas.microsoft.com/office/drawing/2014/main" id="{AABA7457-33D3-4A13-9387-A6FF0235F3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7794" y="4336306"/>
            <a:ext cx="6297105" cy="61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图片 17">
            <a:extLst>
              <a:ext uri="{FF2B5EF4-FFF2-40B4-BE49-F238E27FC236}">
                <a16:creationId xmlns:a16="http://schemas.microsoft.com/office/drawing/2014/main" id="{FF3691CA-4B98-45F7-B25A-10D43EEF72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7141" y="5252747"/>
            <a:ext cx="7551617" cy="49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88819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additive="base">
                                        <p:cTn id="11" dur="500" fill="hold"/>
                                        <p:tgtEl>
                                          <p:spTgt spid="7170"/>
                                        </p:tgtEl>
                                        <p:attrNameLst>
                                          <p:attrName>ppt_x</p:attrName>
                                        </p:attrNameLst>
                                      </p:cBhvr>
                                      <p:tavLst>
                                        <p:tav tm="0">
                                          <p:val>
                                            <p:strVal val="#ppt_x"/>
                                          </p:val>
                                        </p:tav>
                                        <p:tav tm="100000">
                                          <p:val>
                                            <p:strVal val="#ppt_x"/>
                                          </p:val>
                                        </p:tav>
                                      </p:tavLst>
                                    </p:anim>
                                    <p:anim calcmode="lin" valueType="num">
                                      <p:cBhvr additive="base">
                                        <p:cTn id="12"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171"/>
                                        </p:tgtEl>
                                        <p:attrNameLst>
                                          <p:attrName>style.visibility</p:attrName>
                                        </p:attrNameLst>
                                      </p:cBhvr>
                                      <p:to>
                                        <p:strVal val="visible"/>
                                      </p:to>
                                    </p:set>
                                    <p:anim calcmode="lin" valueType="num">
                                      <p:cBhvr additive="base">
                                        <p:cTn id="25" dur="500" fill="hold"/>
                                        <p:tgtEl>
                                          <p:spTgt spid="7171"/>
                                        </p:tgtEl>
                                        <p:attrNameLst>
                                          <p:attrName>ppt_x</p:attrName>
                                        </p:attrNameLst>
                                      </p:cBhvr>
                                      <p:tavLst>
                                        <p:tav tm="0">
                                          <p:val>
                                            <p:strVal val="#ppt_x"/>
                                          </p:val>
                                        </p:tav>
                                        <p:tav tm="100000">
                                          <p:val>
                                            <p:strVal val="#ppt_x"/>
                                          </p:val>
                                        </p:tav>
                                      </p:tavLst>
                                    </p:anim>
                                    <p:anim calcmode="lin" valueType="num">
                                      <p:cBhvr additive="base">
                                        <p:cTn id="26"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72"/>
                                        </p:tgtEl>
                                        <p:attrNameLst>
                                          <p:attrName>style.visibility</p:attrName>
                                        </p:attrNameLst>
                                      </p:cBhvr>
                                      <p:to>
                                        <p:strVal val="visible"/>
                                      </p:to>
                                    </p:set>
                                    <p:anim calcmode="lin" valueType="num">
                                      <p:cBhvr additive="base">
                                        <p:cTn id="31" dur="500" fill="hold"/>
                                        <p:tgtEl>
                                          <p:spTgt spid="7172"/>
                                        </p:tgtEl>
                                        <p:attrNameLst>
                                          <p:attrName>ppt_x</p:attrName>
                                        </p:attrNameLst>
                                      </p:cBhvr>
                                      <p:tavLst>
                                        <p:tav tm="0">
                                          <p:val>
                                            <p:strVal val="#ppt_x"/>
                                          </p:val>
                                        </p:tav>
                                        <p:tav tm="100000">
                                          <p:val>
                                            <p:strVal val="#ppt_x"/>
                                          </p:val>
                                        </p:tav>
                                      </p:tavLst>
                                    </p:anim>
                                    <p:anim calcmode="lin" valueType="num">
                                      <p:cBhvr additive="base">
                                        <p:cTn id="32" dur="500" fill="hold"/>
                                        <p:tgtEl>
                                          <p:spTgt spid="717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173"/>
                                        </p:tgtEl>
                                        <p:attrNameLst>
                                          <p:attrName>style.visibility</p:attrName>
                                        </p:attrNameLst>
                                      </p:cBhvr>
                                      <p:to>
                                        <p:strVal val="visible"/>
                                      </p:to>
                                    </p:set>
                                    <p:anim calcmode="lin" valueType="num">
                                      <p:cBhvr additive="base">
                                        <p:cTn id="45" dur="500" fill="hold"/>
                                        <p:tgtEl>
                                          <p:spTgt spid="7173"/>
                                        </p:tgtEl>
                                        <p:attrNameLst>
                                          <p:attrName>ppt_x</p:attrName>
                                        </p:attrNameLst>
                                      </p:cBhvr>
                                      <p:tavLst>
                                        <p:tav tm="0">
                                          <p:val>
                                            <p:strVal val="#ppt_x"/>
                                          </p:val>
                                        </p:tav>
                                        <p:tav tm="100000">
                                          <p:val>
                                            <p:strVal val="#ppt_x"/>
                                          </p:val>
                                        </p:tav>
                                      </p:tavLst>
                                    </p:anim>
                                    <p:anim calcmode="lin" valueType="num">
                                      <p:cBhvr additive="base">
                                        <p:cTn id="46" dur="500" fill="hold"/>
                                        <p:tgtEl>
                                          <p:spTgt spid="717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ppt_x"/>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additive="base">
                                        <p:cTn id="59" dur="500" fill="hold"/>
                                        <p:tgtEl>
                                          <p:spTgt spid="9"/>
                                        </p:tgtEl>
                                        <p:attrNameLst>
                                          <p:attrName>ppt_x</p:attrName>
                                        </p:attrNameLst>
                                      </p:cBhvr>
                                      <p:tavLst>
                                        <p:tav tm="0">
                                          <p:val>
                                            <p:strVal val="#ppt_x"/>
                                          </p:val>
                                        </p:tav>
                                        <p:tav tm="100000">
                                          <p:val>
                                            <p:strVal val="#ppt_x"/>
                                          </p:val>
                                        </p:tav>
                                      </p:tavLst>
                                    </p:anim>
                                    <p:anim calcmode="lin" valueType="num">
                                      <p:cBhvr additive="base">
                                        <p:cTn id="6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1" grpId="0" animBg="1"/>
      <p:bldP spid="16" grpId="0" animBg="1"/>
      <p:bldP spid="1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13235" y="260350"/>
            <a:ext cx="921600" cy="921600"/>
            <a:chOff x="4056364" y="1384713"/>
            <a:chExt cx="4088570" cy="4088570"/>
          </a:xfrm>
        </p:grpSpPr>
        <p:sp>
          <p:nvSpPr>
            <p:cNvPr id="13" name="椭圆 12"/>
            <p:cNvSpPr/>
            <p:nvPr/>
          </p:nvSpPr>
          <p:spPr>
            <a:xfrm>
              <a:off x="4500033" y="1833033"/>
              <a:ext cx="3191933" cy="3191933"/>
            </a:xfrm>
            <a:prstGeom prst="ellipse">
              <a:avLst/>
            </a:prstGeom>
            <a:solidFill>
              <a:srgbClr val="124C5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椭圆 1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心圆 1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3549113"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4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实验结果</a:t>
            </a:r>
          </a:p>
        </p:txBody>
      </p:sp>
      <p:sp>
        <p:nvSpPr>
          <p:cNvPr id="29" name="矩形 39">
            <a:extLst>
              <a:ext uri="{FF2B5EF4-FFF2-40B4-BE49-F238E27FC236}">
                <a16:creationId xmlns:a16="http://schemas.microsoft.com/office/drawing/2014/main" id="{596AC3BC-592D-4099-AE84-4DD5D36B5083}"/>
              </a:ext>
            </a:extLst>
          </p:cNvPr>
          <p:cNvSpPr/>
          <p:nvPr/>
        </p:nvSpPr>
        <p:spPr>
          <a:xfrm>
            <a:off x="585898" y="1597753"/>
            <a:ext cx="2600362" cy="584759"/>
          </a:xfrm>
          <a:prstGeom prst="rect">
            <a:avLst/>
          </a:prstGeom>
          <a:solidFill>
            <a:srgbClr val="F4925C"/>
          </a:solidFill>
          <a:effectLst>
            <a:innerShdw blurRad="114300">
              <a:prstClr val="black"/>
            </a:innerShdw>
          </a:effectLst>
        </p:spPr>
        <p:txBody>
          <a:bodyPr wrap="square" lIns="91424" tIns="45712" rIns="91424" bIns="45712">
            <a:spAutoFit/>
          </a:bodyPr>
          <a:lstStyle/>
          <a:p>
            <a:r>
              <a:rPr lang="en-US" altLang="zh-CN" sz="3200" dirty="0">
                <a:solidFill>
                  <a:schemeClr val="bg1"/>
                </a:solidFill>
                <a:latin typeface="+mj-ea"/>
                <a:ea typeface="+mj-ea"/>
                <a:sym typeface="News Gothic MT" charset="0"/>
              </a:rPr>
              <a:t>1.</a:t>
            </a:r>
            <a:r>
              <a:rPr lang="zh-CN" altLang="en-US" sz="3200" dirty="0">
                <a:solidFill>
                  <a:schemeClr val="bg1"/>
                </a:solidFill>
                <a:latin typeface="+mj-ea"/>
                <a:ea typeface="+mj-ea"/>
                <a:sym typeface="News Gothic MT" charset="0"/>
              </a:rPr>
              <a:t>自组织路由</a:t>
            </a:r>
            <a:endParaRPr lang="zh-CN" altLang="zh-CN" sz="3200" dirty="0">
              <a:solidFill>
                <a:schemeClr val="bg1"/>
              </a:solidFill>
              <a:latin typeface="+mj-ea"/>
              <a:ea typeface="+mj-ea"/>
            </a:endParaRPr>
          </a:p>
        </p:txBody>
      </p:sp>
      <p:sp>
        <p:nvSpPr>
          <p:cNvPr id="5" name="文本框 4">
            <a:extLst>
              <a:ext uri="{FF2B5EF4-FFF2-40B4-BE49-F238E27FC236}">
                <a16:creationId xmlns:a16="http://schemas.microsoft.com/office/drawing/2014/main" id="{EA18AD29-3305-40D2-98C3-8045C0137F4C}"/>
              </a:ext>
            </a:extLst>
          </p:cNvPr>
          <p:cNvSpPr txBox="1"/>
          <p:nvPr/>
        </p:nvSpPr>
        <p:spPr>
          <a:xfrm>
            <a:off x="772987" y="3180646"/>
            <a:ext cx="3118758" cy="369332"/>
          </a:xfrm>
          <a:prstGeom prst="rect">
            <a:avLst/>
          </a:prstGeom>
          <a:noFill/>
        </p:spPr>
        <p:txBody>
          <a:bodyPr wrap="square" rtlCol="0">
            <a:spAutoFit/>
          </a:bodyPr>
          <a:lstStyle/>
          <a:p>
            <a:r>
              <a:rPr lang="en-US" altLang="zh-CN" dirty="0"/>
              <a:t>4.</a:t>
            </a:r>
            <a:r>
              <a:rPr lang="zh-CN" altLang="zh-CN" dirty="0"/>
              <a:t>其中某一主机宕机</a:t>
            </a:r>
            <a:endParaRPr lang="zh-CN" altLang="en-US" sz="2000" dirty="0"/>
          </a:p>
        </p:txBody>
      </p:sp>
      <p:sp>
        <p:nvSpPr>
          <p:cNvPr id="2" name="文本框 1">
            <a:extLst>
              <a:ext uri="{FF2B5EF4-FFF2-40B4-BE49-F238E27FC236}">
                <a16:creationId xmlns:a16="http://schemas.microsoft.com/office/drawing/2014/main" id="{D48AA7FE-A65E-42CD-A6AD-A3A75DB6B5EE}"/>
              </a:ext>
            </a:extLst>
          </p:cNvPr>
          <p:cNvSpPr txBox="1"/>
          <p:nvPr/>
        </p:nvSpPr>
        <p:spPr>
          <a:xfrm>
            <a:off x="585897" y="2557962"/>
            <a:ext cx="3759859" cy="400110"/>
          </a:xfrm>
          <a:prstGeom prst="rect">
            <a:avLst/>
          </a:prstGeom>
          <a:noFill/>
        </p:spPr>
        <p:txBody>
          <a:bodyPr wrap="square" rtlCol="0">
            <a:spAutoFit/>
          </a:bodyPr>
          <a:lstStyle/>
          <a:p>
            <a:r>
              <a:rPr lang="zh-CN" altLang="en-US" sz="2000" b="1" dirty="0"/>
              <a:t>使用</a:t>
            </a:r>
            <a:r>
              <a:rPr lang="en-US" altLang="zh-CN" sz="2000" b="1" dirty="0"/>
              <a:t>RIP</a:t>
            </a:r>
            <a:endParaRPr lang="zh-CN" altLang="en-US" sz="2000" b="1" dirty="0"/>
          </a:p>
        </p:txBody>
      </p:sp>
      <p:sp>
        <p:nvSpPr>
          <p:cNvPr id="3" name="文本框 2">
            <a:extLst>
              <a:ext uri="{FF2B5EF4-FFF2-40B4-BE49-F238E27FC236}">
                <a16:creationId xmlns:a16="http://schemas.microsoft.com/office/drawing/2014/main" id="{7B62313F-6D63-47B4-9C72-F1934793B81B}"/>
              </a:ext>
            </a:extLst>
          </p:cNvPr>
          <p:cNvSpPr txBox="1"/>
          <p:nvPr/>
        </p:nvSpPr>
        <p:spPr>
          <a:xfrm>
            <a:off x="664329" y="3736753"/>
            <a:ext cx="3227416" cy="1754326"/>
          </a:xfrm>
          <a:prstGeom prst="rect">
            <a:avLst/>
          </a:prstGeom>
          <a:noFill/>
        </p:spPr>
        <p:txBody>
          <a:bodyPr wrap="square" rtlCol="0">
            <a:spAutoFit/>
          </a:bodyPr>
          <a:lstStyle/>
          <a:p>
            <a:r>
              <a:rPr lang="zh-CN" altLang="zh-CN" dirty="0"/>
              <a:t>将主机</a:t>
            </a:r>
            <a:r>
              <a:rPr lang="en-US" altLang="zh-CN" dirty="0"/>
              <a:t>A</a:t>
            </a:r>
            <a:r>
              <a:rPr lang="zh-CN" altLang="zh-CN" dirty="0"/>
              <a:t>关闭，当其他相邻主机在指定时间范围内（</a:t>
            </a:r>
            <a:r>
              <a:rPr lang="en-US" altLang="zh-CN" dirty="0"/>
              <a:t>60s</a:t>
            </a:r>
            <a:r>
              <a:rPr lang="zh-CN" altLang="zh-CN" dirty="0"/>
              <a:t>）都没有收到其广播的</a:t>
            </a:r>
            <a:r>
              <a:rPr lang="en-US" altLang="zh-CN" dirty="0"/>
              <a:t>RIP</a:t>
            </a:r>
            <a:r>
              <a:rPr lang="zh-CN" altLang="zh-CN" dirty="0"/>
              <a:t>报文，相邻主机就会判定</a:t>
            </a:r>
            <a:r>
              <a:rPr lang="en-US" altLang="zh-CN" dirty="0"/>
              <a:t>A</a:t>
            </a:r>
            <a:r>
              <a:rPr lang="zh-CN" altLang="zh-CN" dirty="0"/>
              <a:t>已经</a:t>
            </a:r>
            <a:r>
              <a:rPr lang="en-US" altLang="zh-CN" dirty="0"/>
              <a:t>down</a:t>
            </a:r>
            <a:r>
              <a:rPr lang="zh-CN" altLang="zh-CN" dirty="0"/>
              <a:t>掉了，并更新自己的路由表。</a:t>
            </a:r>
            <a:endParaRPr lang="zh-CN" altLang="en-US" sz="2000" dirty="0"/>
          </a:p>
        </p:txBody>
      </p:sp>
      <p:sp>
        <p:nvSpPr>
          <p:cNvPr id="6" name="文本框 5">
            <a:extLst>
              <a:ext uri="{FF2B5EF4-FFF2-40B4-BE49-F238E27FC236}">
                <a16:creationId xmlns:a16="http://schemas.microsoft.com/office/drawing/2014/main" id="{E1EC3CEF-4DED-478C-A209-2E4AC2AF54BA}"/>
              </a:ext>
            </a:extLst>
          </p:cNvPr>
          <p:cNvSpPr txBox="1"/>
          <p:nvPr/>
        </p:nvSpPr>
        <p:spPr>
          <a:xfrm>
            <a:off x="7123180" y="711563"/>
            <a:ext cx="2538241" cy="369332"/>
          </a:xfrm>
          <a:prstGeom prst="rect">
            <a:avLst/>
          </a:prstGeom>
          <a:noFill/>
        </p:spPr>
        <p:txBody>
          <a:bodyPr wrap="square" rtlCol="0">
            <a:spAutoFit/>
          </a:bodyPr>
          <a:lstStyle/>
          <a:p>
            <a:r>
              <a:rPr lang="zh-CN" altLang="zh-CN" dirty="0"/>
              <a:t>主机</a:t>
            </a:r>
            <a:r>
              <a:rPr lang="en-US" altLang="zh-CN" dirty="0"/>
              <a:t>C</a:t>
            </a:r>
            <a:r>
              <a:rPr lang="zh-CN" altLang="zh-CN" dirty="0"/>
              <a:t>的路由表变化</a:t>
            </a:r>
            <a:endParaRPr lang="zh-CN" altLang="en-US" dirty="0"/>
          </a:p>
        </p:txBody>
      </p:sp>
      <p:pic>
        <p:nvPicPr>
          <p:cNvPr id="8194" name="图片 19">
            <a:extLst>
              <a:ext uri="{FF2B5EF4-FFF2-40B4-BE49-F238E27FC236}">
                <a16:creationId xmlns:a16="http://schemas.microsoft.com/office/drawing/2014/main" id="{96F919C3-D44F-4C39-94FD-B65790354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2286" y="1098163"/>
            <a:ext cx="4400028" cy="1492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图片 18">
            <a:extLst>
              <a:ext uri="{FF2B5EF4-FFF2-40B4-BE49-F238E27FC236}">
                <a16:creationId xmlns:a16="http://schemas.microsoft.com/office/drawing/2014/main" id="{1CD00A3F-D298-4A3C-BB29-8D89DEA73A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7266" b="1814"/>
          <a:stretch>
            <a:fillRect/>
          </a:stretch>
        </p:blipFill>
        <p:spPr bwMode="auto">
          <a:xfrm>
            <a:off x="6192285" y="2803146"/>
            <a:ext cx="4400029" cy="1458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196" name="图片 20">
            <a:extLst>
              <a:ext uri="{FF2B5EF4-FFF2-40B4-BE49-F238E27FC236}">
                <a16:creationId xmlns:a16="http://schemas.microsoft.com/office/drawing/2014/main" id="{72225CA7-C269-4DAF-BC47-A07D25B390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2286" y="4473465"/>
            <a:ext cx="4400029" cy="159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文本框 17">
            <a:extLst>
              <a:ext uri="{FF2B5EF4-FFF2-40B4-BE49-F238E27FC236}">
                <a16:creationId xmlns:a16="http://schemas.microsoft.com/office/drawing/2014/main" id="{632C706F-B02B-43D4-9BBC-421D5E305834}"/>
              </a:ext>
            </a:extLst>
          </p:cNvPr>
          <p:cNvSpPr txBox="1"/>
          <p:nvPr/>
        </p:nvSpPr>
        <p:spPr>
          <a:xfrm>
            <a:off x="6096000" y="6261790"/>
            <a:ext cx="5857188" cy="523220"/>
          </a:xfrm>
          <a:prstGeom prst="rect">
            <a:avLst/>
          </a:prstGeom>
          <a:noFill/>
        </p:spPr>
        <p:txBody>
          <a:bodyPr wrap="square" rtlCol="0">
            <a:spAutoFit/>
          </a:bodyPr>
          <a:lstStyle/>
          <a:p>
            <a:r>
              <a:rPr lang="zh-CN" altLang="zh-CN" sz="1400" dirty="0"/>
              <a:t>注意到</a:t>
            </a:r>
            <a:r>
              <a:rPr lang="en-US" altLang="zh-CN" sz="1400" dirty="0"/>
              <a:t>C</a:t>
            </a:r>
            <a:r>
              <a:rPr lang="zh-CN" altLang="zh-CN" sz="1400" dirty="0"/>
              <a:t>的</a:t>
            </a:r>
            <a:r>
              <a:rPr lang="en-US" altLang="zh-CN" sz="1400" dirty="0"/>
              <a:t>RIP</a:t>
            </a:r>
            <a:r>
              <a:rPr lang="zh-CN" altLang="zh-CN" sz="1400" dirty="0"/>
              <a:t>转发表中与主机</a:t>
            </a:r>
            <a:r>
              <a:rPr lang="en-US" altLang="zh-CN" sz="1400" dirty="0"/>
              <a:t>A</a:t>
            </a:r>
            <a:r>
              <a:rPr lang="zh-CN" altLang="zh-CN" sz="1400" dirty="0"/>
              <a:t>有关的条目的跳数都被置为</a:t>
            </a:r>
            <a:r>
              <a:rPr lang="en-US" altLang="zh-CN" sz="1400" dirty="0"/>
              <a:t>16</a:t>
            </a:r>
            <a:r>
              <a:rPr lang="zh-CN" altLang="zh-CN" sz="1400" dirty="0"/>
              <a:t>。这时，随着分布式的距离向量算法的不断收敛，</a:t>
            </a:r>
            <a:r>
              <a:rPr lang="en-US" altLang="zh-CN" sz="1400" dirty="0"/>
              <a:t>C</a:t>
            </a:r>
            <a:r>
              <a:rPr lang="zh-CN" altLang="zh-CN" sz="1400" dirty="0"/>
              <a:t>的路由表也在不断更新</a:t>
            </a:r>
            <a:endParaRPr lang="zh-CN" altLang="en-US" sz="1400" dirty="0"/>
          </a:p>
        </p:txBody>
      </p:sp>
      <p:sp>
        <p:nvSpPr>
          <p:cNvPr id="19" name="文本框 18">
            <a:extLst>
              <a:ext uri="{FF2B5EF4-FFF2-40B4-BE49-F238E27FC236}">
                <a16:creationId xmlns:a16="http://schemas.microsoft.com/office/drawing/2014/main" id="{E0C5848C-1A63-4015-8DAF-E4DC78F4A219}"/>
              </a:ext>
            </a:extLst>
          </p:cNvPr>
          <p:cNvSpPr txBox="1"/>
          <p:nvPr/>
        </p:nvSpPr>
        <p:spPr>
          <a:xfrm>
            <a:off x="5848206" y="2357907"/>
            <a:ext cx="3007151" cy="1200329"/>
          </a:xfrm>
          <a:prstGeom prst="rect">
            <a:avLst/>
          </a:prstGeom>
          <a:solidFill>
            <a:schemeClr val="tx1"/>
          </a:solidFill>
        </p:spPr>
        <p:txBody>
          <a:bodyPr wrap="square" rtlCol="0">
            <a:spAutoFit/>
          </a:bodyPr>
          <a:lstStyle/>
          <a:p>
            <a:r>
              <a:rPr lang="zh-CN" altLang="zh-CN" dirty="0">
                <a:solidFill>
                  <a:srgbClr val="FF0000"/>
                </a:solidFill>
              </a:rPr>
              <a:t>分析：</a:t>
            </a:r>
            <a:r>
              <a:rPr lang="en-US" altLang="zh-CN" dirty="0">
                <a:solidFill>
                  <a:srgbClr val="FF0000"/>
                </a:solidFill>
              </a:rPr>
              <a:t>C</a:t>
            </a:r>
            <a:r>
              <a:rPr lang="zh-CN" altLang="zh-CN" dirty="0">
                <a:solidFill>
                  <a:srgbClr val="FF0000"/>
                </a:solidFill>
              </a:rPr>
              <a:t>到</a:t>
            </a:r>
            <a:r>
              <a:rPr lang="en-US" altLang="zh-CN" dirty="0">
                <a:solidFill>
                  <a:srgbClr val="FF0000"/>
                </a:solidFill>
              </a:rPr>
              <a:t>E</a:t>
            </a:r>
            <a:r>
              <a:rPr lang="zh-CN" altLang="zh-CN" dirty="0">
                <a:solidFill>
                  <a:srgbClr val="FF0000"/>
                </a:solidFill>
              </a:rPr>
              <a:t>的路径，从</a:t>
            </a:r>
            <a:r>
              <a:rPr lang="en-US" altLang="zh-CN" dirty="0">
                <a:solidFill>
                  <a:srgbClr val="FF0000"/>
                </a:solidFill>
              </a:rPr>
              <a:t>A</a:t>
            </a:r>
            <a:r>
              <a:rPr lang="zh-CN" altLang="zh-CN" dirty="0">
                <a:solidFill>
                  <a:srgbClr val="FF0000"/>
                </a:solidFill>
              </a:rPr>
              <a:t>宕机前的</a:t>
            </a:r>
            <a:r>
              <a:rPr lang="en-US" altLang="zh-CN" dirty="0">
                <a:solidFill>
                  <a:srgbClr val="FF0000"/>
                </a:solidFill>
              </a:rPr>
              <a:t>C-&gt;A-&gt;E</a:t>
            </a:r>
            <a:r>
              <a:rPr lang="zh-CN" altLang="zh-CN" dirty="0">
                <a:solidFill>
                  <a:srgbClr val="FF0000"/>
                </a:solidFill>
              </a:rPr>
              <a:t>，代价为</a:t>
            </a:r>
            <a:r>
              <a:rPr lang="en-US" altLang="zh-CN" dirty="0">
                <a:solidFill>
                  <a:srgbClr val="FF0000"/>
                </a:solidFill>
              </a:rPr>
              <a:t>2</a:t>
            </a:r>
            <a:r>
              <a:rPr lang="zh-CN" altLang="zh-CN" dirty="0">
                <a:solidFill>
                  <a:srgbClr val="FF0000"/>
                </a:solidFill>
              </a:rPr>
              <a:t>跳变为</a:t>
            </a:r>
            <a:r>
              <a:rPr lang="en-US" altLang="zh-CN" dirty="0">
                <a:solidFill>
                  <a:srgbClr val="FF0000"/>
                </a:solidFill>
              </a:rPr>
              <a:t>A</a:t>
            </a:r>
            <a:r>
              <a:rPr lang="zh-CN" altLang="zh-CN" dirty="0">
                <a:solidFill>
                  <a:srgbClr val="FF0000"/>
                </a:solidFill>
              </a:rPr>
              <a:t>宕机后的</a:t>
            </a:r>
            <a:r>
              <a:rPr lang="en-US" altLang="zh-CN" dirty="0">
                <a:solidFill>
                  <a:srgbClr val="FF0000"/>
                </a:solidFill>
              </a:rPr>
              <a:t>C-&gt;D-&gt;B-&gt;E</a:t>
            </a:r>
            <a:r>
              <a:rPr lang="zh-CN" altLang="zh-CN" dirty="0">
                <a:solidFill>
                  <a:srgbClr val="FF0000"/>
                </a:solidFill>
              </a:rPr>
              <a:t>，代价为</a:t>
            </a:r>
            <a:r>
              <a:rPr lang="en-US" altLang="zh-CN" dirty="0">
                <a:solidFill>
                  <a:srgbClr val="FF0000"/>
                </a:solidFill>
              </a:rPr>
              <a:t>3</a:t>
            </a:r>
            <a:r>
              <a:rPr lang="zh-CN" altLang="zh-CN" dirty="0">
                <a:solidFill>
                  <a:srgbClr val="FF0000"/>
                </a:solidFill>
              </a:rPr>
              <a:t>跳。</a:t>
            </a:r>
            <a:endParaRPr lang="zh-CN" altLang="en-US" dirty="0">
              <a:solidFill>
                <a:srgbClr val="FF0000"/>
              </a:solidFill>
            </a:endParaRPr>
          </a:p>
        </p:txBody>
      </p:sp>
    </p:spTree>
    <p:extLst>
      <p:ext uri="{BB962C8B-B14F-4D97-AF65-F5344CB8AC3E}">
        <p14:creationId xmlns:p14="http://schemas.microsoft.com/office/powerpoint/2010/main" val="3982358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13235" y="260350"/>
            <a:ext cx="921600" cy="921600"/>
            <a:chOff x="4056364" y="1384713"/>
            <a:chExt cx="4088570" cy="4088570"/>
          </a:xfrm>
        </p:grpSpPr>
        <p:sp>
          <p:nvSpPr>
            <p:cNvPr id="13" name="椭圆 12"/>
            <p:cNvSpPr/>
            <p:nvPr/>
          </p:nvSpPr>
          <p:spPr>
            <a:xfrm>
              <a:off x="4500033" y="1833033"/>
              <a:ext cx="3191933" cy="3191933"/>
            </a:xfrm>
            <a:prstGeom prst="ellipse">
              <a:avLst/>
            </a:prstGeom>
            <a:solidFill>
              <a:srgbClr val="124C5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椭圆 1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心圆 1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3549113"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4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实验结果</a:t>
            </a:r>
          </a:p>
        </p:txBody>
      </p:sp>
      <p:sp>
        <p:nvSpPr>
          <p:cNvPr id="29" name="矩形 39">
            <a:extLst>
              <a:ext uri="{FF2B5EF4-FFF2-40B4-BE49-F238E27FC236}">
                <a16:creationId xmlns:a16="http://schemas.microsoft.com/office/drawing/2014/main" id="{596AC3BC-592D-4099-AE84-4DD5D36B5083}"/>
              </a:ext>
            </a:extLst>
          </p:cNvPr>
          <p:cNvSpPr/>
          <p:nvPr/>
        </p:nvSpPr>
        <p:spPr>
          <a:xfrm>
            <a:off x="585898" y="1597753"/>
            <a:ext cx="2600362" cy="584759"/>
          </a:xfrm>
          <a:prstGeom prst="rect">
            <a:avLst/>
          </a:prstGeom>
          <a:solidFill>
            <a:srgbClr val="F4925C"/>
          </a:solidFill>
          <a:effectLst>
            <a:innerShdw blurRad="114300">
              <a:prstClr val="black"/>
            </a:innerShdw>
          </a:effectLst>
        </p:spPr>
        <p:txBody>
          <a:bodyPr wrap="square" lIns="91424" tIns="45712" rIns="91424" bIns="45712">
            <a:spAutoFit/>
          </a:bodyPr>
          <a:lstStyle/>
          <a:p>
            <a:r>
              <a:rPr lang="en-US" altLang="zh-CN" sz="3200" dirty="0">
                <a:solidFill>
                  <a:schemeClr val="bg1"/>
                </a:solidFill>
                <a:latin typeface="+mj-ea"/>
                <a:ea typeface="+mj-ea"/>
                <a:sym typeface="News Gothic MT" charset="0"/>
              </a:rPr>
              <a:t>2.</a:t>
            </a:r>
            <a:r>
              <a:rPr lang="zh-CN" altLang="en-US" sz="3200" dirty="0">
                <a:solidFill>
                  <a:schemeClr val="bg1"/>
                </a:solidFill>
                <a:latin typeface="+mj-ea"/>
                <a:ea typeface="+mj-ea"/>
                <a:sym typeface="News Gothic MT" charset="0"/>
              </a:rPr>
              <a:t>中心化路由</a:t>
            </a:r>
            <a:endParaRPr lang="zh-CN" altLang="zh-CN" sz="3200" dirty="0">
              <a:solidFill>
                <a:schemeClr val="bg1"/>
              </a:solidFill>
              <a:latin typeface="+mj-ea"/>
              <a:ea typeface="+mj-ea"/>
            </a:endParaRPr>
          </a:p>
        </p:txBody>
      </p:sp>
      <p:sp>
        <p:nvSpPr>
          <p:cNvPr id="7" name="文本框 6">
            <a:extLst>
              <a:ext uri="{FF2B5EF4-FFF2-40B4-BE49-F238E27FC236}">
                <a16:creationId xmlns:a16="http://schemas.microsoft.com/office/drawing/2014/main" id="{D4E05A52-5DBC-4BD6-BFB5-4B1340DA210B}"/>
              </a:ext>
            </a:extLst>
          </p:cNvPr>
          <p:cNvSpPr txBox="1"/>
          <p:nvPr/>
        </p:nvSpPr>
        <p:spPr>
          <a:xfrm>
            <a:off x="155867" y="3338530"/>
            <a:ext cx="4728369" cy="2585323"/>
          </a:xfrm>
          <a:prstGeom prst="rect">
            <a:avLst/>
          </a:prstGeom>
          <a:noFill/>
        </p:spPr>
        <p:txBody>
          <a:bodyPr wrap="square" rtlCol="0">
            <a:spAutoFit/>
          </a:bodyPr>
          <a:lstStyle/>
          <a:p>
            <a:r>
              <a:rPr lang="zh-CN" altLang="en-US" dirty="0"/>
              <a:t>使用中心化路由与使用自组织路由相比，两者最大的不同在于中心化路由多了一个控制主机</a:t>
            </a:r>
            <a:r>
              <a:rPr lang="en-US" altLang="zh-CN" dirty="0"/>
              <a:t>M</a:t>
            </a:r>
            <a:r>
              <a:rPr lang="zh-CN" altLang="en-US" dirty="0"/>
              <a:t>。网络中所有的结点都与</a:t>
            </a:r>
            <a:r>
              <a:rPr lang="en-US" altLang="zh-CN" dirty="0"/>
              <a:t>M</a:t>
            </a:r>
            <a:r>
              <a:rPr lang="zh-CN" altLang="en-US" dirty="0"/>
              <a:t>直接相连。</a:t>
            </a:r>
            <a:endParaRPr lang="en-US" altLang="zh-CN" dirty="0"/>
          </a:p>
          <a:p>
            <a:r>
              <a:rPr lang="zh-CN" altLang="en-US" dirty="0"/>
              <a:t>路由表信息的计算都在控制主机进行，之后控制主机将计算结果发送给各个主机。</a:t>
            </a:r>
            <a:endParaRPr lang="en-US" altLang="zh-CN" dirty="0"/>
          </a:p>
          <a:p>
            <a:r>
              <a:rPr lang="zh-CN" altLang="en-US" dirty="0"/>
              <a:t>在实验过程及结果中，网络主机的表现与使用自组织路由的表现大体相同，具体表现可参照前面自组织路由的结果。</a:t>
            </a:r>
            <a:endParaRPr lang="en-US" altLang="zh-CN" dirty="0"/>
          </a:p>
          <a:p>
            <a:r>
              <a:rPr lang="zh-CN" altLang="en-US" dirty="0"/>
              <a:t>下面说明控制主机的结果。</a:t>
            </a:r>
          </a:p>
        </p:txBody>
      </p:sp>
      <p:grpSp>
        <p:nvGrpSpPr>
          <p:cNvPr id="31" name="组合 30">
            <a:extLst>
              <a:ext uri="{FF2B5EF4-FFF2-40B4-BE49-F238E27FC236}">
                <a16:creationId xmlns:a16="http://schemas.microsoft.com/office/drawing/2014/main" id="{8F8F91BF-2E2B-42F3-BDED-57EACC3B0A92}"/>
              </a:ext>
            </a:extLst>
          </p:cNvPr>
          <p:cNvGrpSpPr/>
          <p:nvPr/>
        </p:nvGrpSpPr>
        <p:grpSpPr>
          <a:xfrm>
            <a:off x="5330253" y="1052614"/>
            <a:ext cx="6582986" cy="3654132"/>
            <a:chOff x="5295780" y="1132354"/>
            <a:chExt cx="6582986" cy="3654132"/>
          </a:xfrm>
        </p:grpSpPr>
        <p:grpSp>
          <p:nvGrpSpPr>
            <p:cNvPr id="28" name="组合 27">
              <a:extLst>
                <a:ext uri="{FF2B5EF4-FFF2-40B4-BE49-F238E27FC236}">
                  <a16:creationId xmlns:a16="http://schemas.microsoft.com/office/drawing/2014/main" id="{454642BF-FB3D-459A-9C7F-C2B772EB3FDE}"/>
                </a:ext>
              </a:extLst>
            </p:cNvPr>
            <p:cNvGrpSpPr/>
            <p:nvPr/>
          </p:nvGrpSpPr>
          <p:grpSpPr>
            <a:xfrm>
              <a:off x="5295780" y="1132354"/>
              <a:ext cx="6582986" cy="3654132"/>
              <a:chOff x="4884236" y="1502037"/>
              <a:chExt cx="6582986" cy="3654132"/>
            </a:xfrm>
          </p:grpSpPr>
          <p:pic>
            <p:nvPicPr>
              <p:cNvPr id="16" name="图片 11">
                <a:extLst>
                  <a:ext uri="{FF2B5EF4-FFF2-40B4-BE49-F238E27FC236}">
                    <a16:creationId xmlns:a16="http://schemas.microsoft.com/office/drawing/2014/main" id="{75BA4BEB-0A86-4CF5-B1E8-6EE5361609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4236" y="1502037"/>
                <a:ext cx="6582986" cy="3654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椭圆 7">
                <a:extLst>
                  <a:ext uri="{FF2B5EF4-FFF2-40B4-BE49-F238E27FC236}">
                    <a16:creationId xmlns:a16="http://schemas.microsoft.com/office/drawing/2014/main" id="{BE5F6CD7-418E-4626-8BB7-6641536B49FD}"/>
                  </a:ext>
                </a:extLst>
              </p:cNvPr>
              <p:cNvSpPr/>
              <p:nvPr/>
            </p:nvSpPr>
            <p:spPr>
              <a:xfrm>
                <a:off x="8898904" y="1799162"/>
                <a:ext cx="810705" cy="758800"/>
              </a:xfrm>
              <a:prstGeom prst="ellips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M</a:t>
                </a:r>
                <a:endParaRPr lang="zh-CN" altLang="en-US" sz="3200" dirty="0">
                  <a:solidFill>
                    <a:schemeClr val="tx1"/>
                  </a:solidFill>
                </a:endParaRPr>
              </a:p>
            </p:txBody>
          </p:sp>
          <p:cxnSp>
            <p:nvCxnSpPr>
              <p:cNvPr id="11" name="直接连接符 10">
                <a:extLst>
                  <a:ext uri="{FF2B5EF4-FFF2-40B4-BE49-F238E27FC236}">
                    <a16:creationId xmlns:a16="http://schemas.microsoft.com/office/drawing/2014/main" id="{C824DA56-9C92-4AA4-8DC4-7BF3D129AF7E}"/>
                  </a:ext>
                </a:extLst>
              </p:cNvPr>
              <p:cNvCxnSpPr>
                <a:endCxn id="8" idx="3"/>
              </p:cNvCxnSpPr>
              <p:nvPr/>
            </p:nvCxnSpPr>
            <p:spPr>
              <a:xfrm flipV="1">
                <a:off x="6096000" y="2446838"/>
                <a:ext cx="2921629" cy="1111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DEDBF0E1-6BFC-4D53-A741-A4E677B7CB56}"/>
                  </a:ext>
                </a:extLst>
              </p:cNvPr>
              <p:cNvCxnSpPr>
                <a:cxnSpLocks/>
              </p:cNvCxnSpPr>
              <p:nvPr/>
            </p:nvCxnSpPr>
            <p:spPr>
              <a:xfrm>
                <a:off x="8175729" y="2021661"/>
                <a:ext cx="7231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BB461795-A26E-49E1-AF35-EE689800E8C3}"/>
                  </a:ext>
                </a:extLst>
              </p:cNvPr>
              <p:cNvCxnSpPr>
                <a:cxnSpLocks/>
                <a:stCxn id="8" idx="5"/>
              </p:cNvCxnSpPr>
              <p:nvPr/>
            </p:nvCxnSpPr>
            <p:spPr>
              <a:xfrm>
                <a:off x="9590884" y="2446838"/>
                <a:ext cx="350686" cy="6307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EFC17B6-EFC0-482E-B053-60B87240D10C}"/>
                  </a:ext>
                </a:extLst>
              </p:cNvPr>
              <p:cNvCxnSpPr>
                <a:cxnSpLocks/>
                <a:endCxn id="8" idx="4"/>
              </p:cNvCxnSpPr>
              <p:nvPr/>
            </p:nvCxnSpPr>
            <p:spPr>
              <a:xfrm flipV="1">
                <a:off x="8175729" y="2557962"/>
                <a:ext cx="1128528" cy="150335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BAC16361-2412-46C2-BE31-188F37C146C2}"/>
                  </a:ext>
                </a:extLst>
              </p:cNvPr>
              <p:cNvCxnSpPr>
                <a:cxnSpLocks/>
              </p:cNvCxnSpPr>
              <p:nvPr/>
            </p:nvCxnSpPr>
            <p:spPr>
              <a:xfrm flipV="1">
                <a:off x="6025780" y="2513526"/>
                <a:ext cx="3118220" cy="150954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0" name="文本框 29">
              <a:extLst>
                <a:ext uri="{FF2B5EF4-FFF2-40B4-BE49-F238E27FC236}">
                  <a16:creationId xmlns:a16="http://schemas.microsoft.com/office/drawing/2014/main" id="{54A96577-CF08-484D-BA30-D653323E9196}"/>
                </a:ext>
              </a:extLst>
            </p:cNvPr>
            <p:cNvSpPr txBox="1"/>
            <p:nvPr/>
          </p:nvSpPr>
          <p:spPr>
            <a:xfrm>
              <a:off x="10190375" y="1282045"/>
              <a:ext cx="1018095" cy="430887"/>
            </a:xfrm>
            <a:prstGeom prst="rect">
              <a:avLst/>
            </a:prstGeom>
            <a:noFill/>
          </p:spPr>
          <p:txBody>
            <a:bodyPr wrap="square" rtlCol="0">
              <a:spAutoFit/>
            </a:bodyPr>
            <a:lstStyle/>
            <a:p>
              <a:r>
                <a:rPr lang="zh-CN" altLang="en-US" sz="1100" dirty="0"/>
                <a:t>接收端口：</a:t>
              </a:r>
              <a:r>
                <a:rPr lang="en-US" altLang="zh-CN" sz="1100" dirty="0"/>
                <a:t>30006</a:t>
              </a:r>
              <a:endParaRPr lang="zh-CN" altLang="en-US" sz="1100" dirty="0"/>
            </a:p>
          </p:txBody>
        </p:sp>
      </p:grpSp>
    </p:spTree>
    <p:extLst>
      <p:ext uri="{BB962C8B-B14F-4D97-AF65-F5344CB8AC3E}">
        <p14:creationId xmlns:p14="http://schemas.microsoft.com/office/powerpoint/2010/main" val="25439395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13235" y="260350"/>
            <a:ext cx="921600" cy="921600"/>
            <a:chOff x="4056364" y="1384713"/>
            <a:chExt cx="4088570" cy="4088570"/>
          </a:xfrm>
        </p:grpSpPr>
        <p:sp>
          <p:nvSpPr>
            <p:cNvPr id="13" name="椭圆 12"/>
            <p:cNvSpPr/>
            <p:nvPr/>
          </p:nvSpPr>
          <p:spPr>
            <a:xfrm>
              <a:off x="4500033" y="1833033"/>
              <a:ext cx="3191933" cy="3191933"/>
            </a:xfrm>
            <a:prstGeom prst="ellipse">
              <a:avLst/>
            </a:prstGeom>
            <a:solidFill>
              <a:srgbClr val="124C5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椭圆 1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心圆 1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3549113"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4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实验结果</a:t>
            </a:r>
          </a:p>
        </p:txBody>
      </p:sp>
      <p:sp>
        <p:nvSpPr>
          <p:cNvPr id="29" name="矩形 39">
            <a:extLst>
              <a:ext uri="{FF2B5EF4-FFF2-40B4-BE49-F238E27FC236}">
                <a16:creationId xmlns:a16="http://schemas.microsoft.com/office/drawing/2014/main" id="{596AC3BC-592D-4099-AE84-4DD5D36B5083}"/>
              </a:ext>
            </a:extLst>
          </p:cNvPr>
          <p:cNvSpPr/>
          <p:nvPr/>
        </p:nvSpPr>
        <p:spPr>
          <a:xfrm>
            <a:off x="585898" y="1597753"/>
            <a:ext cx="2600362" cy="584759"/>
          </a:xfrm>
          <a:prstGeom prst="rect">
            <a:avLst/>
          </a:prstGeom>
          <a:solidFill>
            <a:srgbClr val="F4925C"/>
          </a:solidFill>
          <a:effectLst>
            <a:innerShdw blurRad="114300">
              <a:prstClr val="black"/>
            </a:innerShdw>
          </a:effectLst>
        </p:spPr>
        <p:txBody>
          <a:bodyPr wrap="square" lIns="91424" tIns="45712" rIns="91424" bIns="45712">
            <a:spAutoFit/>
          </a:bodyPr>
          <a:lstStyle/>
          <a:p>
            <a:r>
              <a:rPr lang="en-US" altLang="zh-CN" sz="3200" dirty="0">
                <a:solidFill>
                  <a:schemeClr val="bg1"/>
                </a:solidFill>
                <a:latin typeface="+mj-ea"/>
                <a:ea typeface="+mj-ea"/>
                <a:sym typeface="News Gothic MT" charset="0"/>
              </a:rPr>
              <a:t>2.</a:t>
            </a:r>
            <a:r>
              <a:rPr lang="zh-CN" altLang="en-US" sz="3200" dirty="0">
                <a:solidFill>
                  <a:schemeClr val="bg1"/>
                </a:solidFill>
                <a:latin typeface="+mj-ea"/>
                <a:ea typeface="+mj-ea"/>
                <a:sym typeface="News Gothic MT" charset="0"/>
              </a:rPr>
              <a:t>中心化路由</a:t>
            </a:r>
            <a:endParaRPr lang="zh-CN" altLang="zh-CN" sz="3200" dirty="0">
              <a:solidFill>
                <a:schemeClr val="bg1"/>
              </a:solidFill>
              <a:latin typeface="+mj-ea"/>
              <a:ea typeface="+mj-ea"/>
            </a:endParaRPr>
          </a:p>
        </p:txBody>
      </p:sp>
      <p:sp>
        <p:nvSpPr>
          <p:cNvPr id="5" name="文本框 4">
            <a:extLst>
              <a:ext uri="{FF2B5EF4-FFF2-40B4-BE49-F238E27FC236}">
                <a16:creationId xmlns:a16="http://schemas.microsoft.com/office/drawing/2014/main" id="{EA18AD29-3305-40D2-98C3-8045C0137F4C}"/>
              </a:ext>
            </a:extLst>
          </p:cNvPr>
          <p:cNvSpPr txBox="1"/>
          <p:nvPr/>
        </p:nvSpPr>
        <p:spPr>
          <a:xfrm>
            <a:off x="829548" y="3069359"/>
            <a:ext cx="3118758" cy="369332"/>
          </a:xfrm>
          <a:prstGeom prst="rect">
            <a:avLst/>
          </a:prstGeom>
          <a:noFill/>
        </p:spPr>
        <p:txBody>
          <a:bodyPr wrap="square" rtlCol="0">
            <a:spAutoFit/>
          </a:bodyPr>
          <a:lstStyle/>
          <a:p>
            <a:r>
              <a:rPr lang="en-US" altLang="zh-CN" dirty="0"/>
              <a:t>1. </a:t>
            </a:r>
            <a:r>
              <a:rPr lang="zh-CN" altLang="en-US" dirty="0"/>
              <a:t>启动控制主机和网络主机</a:t>
            </a:r>
            <a:endParaRPr lang="zh-CN" altLang="en-US" sz="2000" dirty="0"/>
          </a:p>
        </p:txBody>
      </p:sp>
      <p:sp>
        <p:nvSpPr>
          <p:cNvPr id="2" name="文本框 1">
            <a:extLst>
              <a:ext uri="{FF2B5EF4-FFF2-40B4-BE49-F238E27FC236}">
                <a16:creationId xmlns:a16="http://schemas.microsoft.com/office/drawing/2014/main" id="{D48AA7FE-A65E-42CD-A6AD-A3A75DB6B5EE}"/>
              </a:ext>
            </a:extLst>
          </p:cNvPr>
          <p:cNvSpPr txBox="1"/>
          <p:nvPr/>
        </p:nvSpPr>
        <p:spPr>
          <a:xfrm>
            <a:off x="585897" y="2557962"/>
            <a:ext cx="3759859" cy="400110"/>
          </a:xfrm>
          <a:prstGeom prst="rect">
            <a:avLst/>
          </a:prstGeom>
          <a:noFill/>
        </p:spPr>
        <p:txBody>
          <a:bodyPr wrap="square" rtlCol="0">
            <a:spAutoFit/>
          </a:bodyPr>
          <a:lstStyle/>
          <a:p>
            <a:r>
              <a:rPr lang="zh-CN" altLang="en-US" sz="2000" b="1" dirty="0"/>
              <a:t>使用</a:t>
            </a:r>
            <a:r>
              <a:rPr lang="en-US" altLang="zh-CN" sz="2000" b="1" dirty="0"/>
              <a:t>OSPF</a:t>
            </a:r>
            <a:endParaRPr lang="zh-CN" altLang="en-US" sz="2000" b="1" dirty="0"/>
          </a:p>
        </p:txBody>
      </p:sp>
      <p:sp>
        <p:nvSpPr>
          <p:cNvPr id="3" name="文本框 2">
            <a:extLst>
              <a:ext uri="{FF2B5EF4-FFF2-40B4-BE49-F238E27FC236}">
                <a16:creationId xmlns:a16="http://schemas.microsoft.com/office/drawing/2014/main" id="{7B62313F-6D63-47B4-9C72-F1934793B81B}"/>
              </a:ext>
            </a:extLst>
          </p:cNvPr>
          <p:cNvSpPr txBox="1"/>
          <p:nvPr/>
        </p:nvSpPr>
        <p:spPr>
          <a:xfrm>
            <a:off x="882894" y="5575800"/>
            <a:ext cx="2841423" cy="369332"/>
          </a:xfrm>
          <a:prstGeom prst="rect">
            <a:avLst/>
          </a:prstGeom>
          <a:noFill/>
        </p:spPr>
        <p:txBody>
          <a:bodyPr wrap="square" rtlCol="0">
            <a:spAutoFit/>
          </a:bodyPr>
          <a:lstStyle/>
          <a:p>
            <a:r>
              <a:rPr lang="en-US" altLang="zh-CN" dirty="0"/>
              <a:t>2. </a:t>
            </a:r>
            <a:r>
              <a:rPr lang="zh-CN" altLang="en-US" dirty="0"/>
              <a:t>控制主机更新拓扑结构</a:t>
            </a:r>
            <a:endParaRPr lang="zh-CN" altLang="en-US" sz="2000" dirty="0"/>
          </a:p>
        </p:txBody>
      </p:sp>
      <p:sp>
        <p:nvSpPr>
          <p:cNvPr id="7" name="箭头: 下 6">
            <a:extLst>
              <a:ext uri="{FF2B5EF4-FFF2-40B4-BE49-F238E27FC236}">
                <a16:creationId xmlns:a16="http://schemas.microsoft.com/office/drawing/2014/main" id="{A46B8EB8-07EE-4601-8A26-43CC64D9F02E}"/>
              </a:ext>
            </a:extLst>
          </p:cNvPr>
          <p:cNvSpPr/>
          <p:nvPr/>
        </p:nvSpPr>
        <p:spPr>
          <a:xfrm>
            <a:off x="1715346" y="3992466"/>
            <a:ext cx="417527" cy="1267781"/>
          </a:xfrm>
          <a:prstGeom prst="downArrow">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下 16">
            <a:extLst>
              <a:ext uri="{FF2B5EF4-FFF2-40B4-BE49-F238E27FC236}">
                <a16:creationId xmlns:a16="http://schemas.microsoft.com/office/drawing/2014/main" id="{CA191698-A355-4CF4-B2CB-A2923AE544E4}"/>
              </a:ext>
            </a:extLst>
          </p:cNvPr>
          <p:cNvSpPr/>
          <p:nvPr/>
        </p:nvSpPr>
        <p:spPr>
          <a:xfrm>
            <a:off x="1924110" y="6260450"/>
            <a:ext cx="379496" cy="495942"/>
          </a:xfrm>
          <a:prstGeom prst="downArrow">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219" name="图片 1">
            <a:extLst>
              <a:ext uri="{FF2B5EF4-FFF2-40B4-BE49-F238E27FC236}">
                <a16:creationId xmlns:a16="http://schemas.microsoft.com/office/drawing/2014/main" id="{B2E211B4-3D24-441A-8A67-BAD405DA18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4236" y="2880418"/>
            <a:ext cx="5017954" cy="6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8990C282-F9F3-42A1-8ADD-E39C1D6734F6}"/>
              </a:ext>
            </a:extLst>
          </p:cNvPr>
          <p:cNvSpPr txBox="1"/>
          <p:nvPr/>
        </p:nvSpPr>
        <p:spPr>
          <a:xfrm>
            <a:off x="2565243" y="3722580"/>
            <a:ext cx="3289954" cy="923330"/>
          </a:xfrm>
          <a:prstGeom prst="rect">
            <a:avLst/>
          </a:prstGeom>
          <a:noFill/>
        </p:spPr>
        <p:txBody>
          <a:bodyPr wrap="square" rtlCol="0">
            <a:spAutoFit/>
          </a:bodyPr>
          <a:lstStyle/>
          <a:p>
            <a:r>
              <a:rPr lang="zh-CN" altLang="zh-CN" dirty="0"/>
              <a:t>此时控制主机已启动，并且开始接收其他主机发送的链路信息，更新自己的网络拓扑结构。</a:t>
            </a:r>
            <a:endParaRPr lang="zh-CN" altLang="en-US" dirty="0"/>
          </a:p>
        </p:txBody>
      </p:sp>
      <p:pic>
        <p:nvPicPr>
          <p:cNvPr id="9220" name="图片 1">
            <a:extLst>
              <a:ext uri="{FF2B5EF4-FFF2-40B4-BE49-F238E27FC236}">
                <a16:creationId xmlns:a16="http://schemas.microsoft.com/office/drawing/2014/main" id="{E67BA31D-54C6-4CC2-9B97-843DD2775E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2549" y="5167162"/>
            <a:ext cx="5810663" cy="1267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3061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13235" y="260350"/>
            <a:ext cx="921600" cy="921600"/>
            <a:chOff x="4056364" y="1384713"/>
            <a:chExt cx="4088570" cy="4088570"/>
          </a:xfrm>
        </p:grpSpPr>
        <p:sp>
          <p:nvSpPr>
            <p:cNvPr id="13" name="椭圆 12"/>
            <p:cNvSpPr/>
            <p:nvPr/>
          </p:nvSpPr>
          <p:spPr>
            <a:xfrm>
              <a:off x="4500033" y="1833033"/>
              <a:ext cx="3191933" cy="3191933"/>
            </a:xfrm>
            <a:prstGeom prst="ellipse">
              <a:avLst/>
            </a:prstGeom>
            <a:solidFill>
              <a:srgbClr val="124C5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椭圆 1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心圆 1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3549113"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4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实验结果</a:t>
            </a:r>
          </a:p>
        </p:txBody>
      </p:sp>
      <p:sp>
        <p:nvSpPr>
          <p:cNvPr id="29" name="矩形 39">
            <a:extLst>
              <a:ext uri="{FF2B5EF4-FFF2-40B4-BE49-F238E27FC236}">
                <a16:creationId xmlns:a16="http://schemas.microsoft.com/office/drawing/2014/main" id="{596AC3BC-592D-4099-AE84-4DD5D36B5083}"/>
              </a:ext>
            </a:extLst>
          </p:cNvPr>
          <p:cNvSpPr/>
          <p:nvPr/>
        </p:nvSpPr>
        <p:spPr>
          <a:xfrm>
            <a:off x="585898" y="1597753"/>
            <a:ext cx="2600362" cy="584759"/>
          </a:xfrm>
          <a:prstGeom prst="rect">
            <a:avLst/>
          </a:prstGeom>
          <a:solidFill>
            <a:srgbClr val="F4925C"/>
          </a:solidFill>
          <a:effectLst>
            <a:innerShdw blurRad="114300">
              <a:prstClr val="black"/>
            </a:innerShdw>
          </a:effectLst>
        </p:spPr>
        <p:txBody>
          <a:bodyPr wrap="square" lIns="91424" tIns="45712" rIns="91424" bIns="45712">
            <a:spAutoFit/>
          </a:bodyPr>
          <a:lstStyle/>
          <a:p>
            <a:r>
              <a:rPr lang="en-US" altLang="zh-CN" sz="3200" dirty="0">
                <a:solidFill>
                  <a:schemeClr val="bg1"/>
                </a:solidFill>
                <a:latin typeface="+mj-ea"/>
                <a:ea typeface="+mj-ea"/>
                <a:sym typeface="News Gothic MT" charset="0"/>
              </a:rPr>
              <a:t>2.</a:t>
            </a:r>
            <a:r>
              <a:rPr lang="zh-CN" altLang="en-US" sz="3200" dirty="0">
                <a:solidFill>
                  <a:schemeClr val="bg1"/>
                </a:solidFill>
                <a:latin typeface="+mj-ea"/>
                <a:ea typeface="+mj-ea"/>
                <a:sym typeface="News Gothic MT" charset="0"/>
              </a:rPr>
              <a:t>中心化路由</a:t>
            </a:r>
            <a:endParaRPr lang="zh-CN" altLang="zh-CN" sz="3200" dirty="0">
              <a:solidFill>
                <a:schemeClr val="bg1"/>
              </a:solidFill>
              <a:latin typeface="+mj-ea"/>
              <a:ea typeface="+mj-ea"/>
            </a:endParaRPr>
          </a:p>
        </p:txBody>
      </p:sp>
      <p:sp>
        <p:nvSpPr>
          <p:cNvPr id="5" name="文本框 4">
            <a:extLst>
              <a:ext uri="{FF2B5EF4-FFF2-40B4-BE49-F238E27FC236}">
                <a16:creationId xmlns:a16="http://schemas.microsoft.com/office/drawing/2014/main" id="{EA18AD29-3305-40D2-98C3-8045C0137F4C}"/>
              </a:ext>
            </a:extLst>
          </p:cNvPr>
          <p:cNvSpPr txBox="1"/>
          <p:nvPr/>
        </p:nvSpPr>
        <p:spPr>
          <a:xfrm>
            <a:off x="1005864" y="3010806"/>
            <a:ext cx="3118758" cy="369332"/>
          </a:xfrm>
          <a:prstGeom prst="rect">
            <a:avLst/>
          </a:prstGeom>
          <a:noFill/>
        </p:spPr>
        <p:txBody>
          <a:bodyPr wrap="square" rtlCol="0">
            <a:spAutoFit/>
          </a:bodyPr>
          <a:lstStyle/>
          <a:p>
            <a:r>
              <a:rPr lang="en-US" altLang="zh-CN" dirty="0"/>
              <a:t>3. </a:t>
            </a:r>
            <a:r>
              <a:rPr lang="zh-CN" altLang="en-US" dirty="0"/>
              <a:t>控制主机返回路由信息</a:t>
            </a:r>
            <a:endParaRPr lang="zh-CN" altLang="en-US" sz="2000" dirty="0"/>
          </a:p>
        </p:txBody>
      </p:sp>
      <p:sp>
        <p:nvSpPr>
          <p:cNvPr id="2" name="文本框 1">
            <a:extLst>
              <a:ext uri="{FF2B5EF4-FFF2-40B4-BE49-F238E27FC236}">
                <a16:creationId xmlns:a16="http://schemas.microsoft.com/office/drawing/2014/main" id="{D48AA7FE-A65E-42CD-A6AD-A3A75DB6B5EE}"/>
              </a:ext>
            </a:extLst>
          </p:cNvPr>
          <p:cNvSpPr txBox="1"/>
          <p:nvPr/>
        </p:nvSpPr>
        <p:spPr>
          <a:xfrm>
            <a:off x="585897" y="2557962"/>
            <a:ext cx="3759859" cy="400110"/>
          </a:xfrm>
          <a:prstGeom prst="rect">
            <a:avLst/>
          </a:prstGeom>
          <a:noFill/>
        </p:spPr>
        <p:txBody>
          <a:bodyPr wrap="square" rtlCol="0">
            <a:spAutoFit/>
          </a:bodyPr>
          <a:lstStyle/>
          <a:p>
            <a:r>
              <a:rPr lang="zh-CN" altLang="en-US" sz="2000" b="1" dirty="0"/>
              <a:t>使用</a:t>
            </a:r>
            <a:r>
              <a:rPr lang="en-US" altLang="zh-CN" sz="2000" b="1" dirty="0"/>
              <a:t>OSPF</a:t>
            </a:r>
            <a:endParaRPr lang="zh-CN" altLang="en-US" sz="2000" b="1" dirty="0"/>
          </a:p>
        </p:txBody>
      </p:sp>
      <p:sp>
        <p:nvSpPr>
          <p:cNvPr id="3" name="文本框 2">
            <a:extLst>
              <a:ext uri="{FF2B5EF4-FFF2-40B4-BE49-F238E27FC236}">
                <a16:creationId xmlns:a16="http://schemas.microsoft.com/office/drawing/2014/main" id="{7B62313F-6D63-47B4-9C72-F1934793B81B}"/>
              </a:ext>
            </a:extLst>
          </p:cNvPr>
          <p:cNvSpPr txBox="1"/>
          <p:nvPr/>
        </p:nvSpPr>
        <p:spPr>
          <a:xfrm>
            <a:off x="881645" y="5260247"/>
            <a:ext cx="2841423" cy="923330"/>
          </a:xfrm>
          <a:prstGeom prst="rect">
            <a:avLst/>
          </a:prstGeom>
          <a:noFill/>
        </p:spPr>
        <p:txBody>
          <a:bodyPr wrap="square" rtlCol="0">
            <a:spAutoFit/>
          </a:bodyPr>
          <a:lstStyle/>
          <a:p>
            <a:r>
              <a:rPr lang="en-US" altLang="zh-CN" dirty="0"/>
              <a:t>4. </a:t>
            </a:r>
            <a:r>
              <a:rPr lang="zh-CN" altLang="en-US" dirty="0"/>
              <a:t>当判断出主机宕机时，控制主机会更新自己的拓扑结构和路由信息。</a:t>
            </a:r>
            <a:endParaRPr lang="zh-CN" altLang="en-US" sz="2000" dirty="0"/>
          </a:p>
        </p:txBody>
      </p:sp>
      <p:sp>
        <p:nvSpPr>
          <p:cNvPr id="4" name="文本框 3">
            <a:extLst>
              <a:ext uri="{FF2B5EF4-FFF2-40B4-BE49-F238E27FC236}">
                <a16:creationId xmlns:a16="http://schemas.microsoft.com/office/drawing/2014/main" id="{8990C282-F9F3-42A1-8ADD-E39C1D6734F6}"/>
              </a:ext>
            </a:extLst>
          </p:cNvPr>
          <p:cNvSpPr txBox="1"/>
          <p:nvPr/>
        </p:nvSpPr>
        <p:spPr>
          <a:xfrm>
            <a:off x="1335123" y="3494541"/>
            <a:ext cx="3289954" cy="923330"/>
          </a:xfrm>
          <a:prstGeom prst="rect">
            <a:avLst/>
          </a:prstGeom>
          <a:noFill/>
        </p:spPr>
        <p:txBody>
          <a:bodyPr wrap="square" rtlCol="0">
            <a:spAutoFit/>
          </a:bodyPr>
          <a:lstStyle/>
          <a:p>
            <a:r>
              <a:rPr lang="zh-CN" altLang="en-US" dirty="0"/>
              <a:t>控制主机在更新拓扑图的同时会发送更新后的路由信息给相对应的主机</a:t>
            </a:r>
            <a:r>
              <a:rPr lang="zh-CN" altLang="zh-CN" dirty="0"/>
              <a:t>。</a:t>
            </a:r>
            <a:endParaRPr lang="zh-CN" altLang="en-US" dirty="0"/>
          </a:p>
        </p:txBody>
      </p:sp>
      <p:pic>
        <p:nvPicPr>
          <p:cNvPr id="10242" name="图片 1">
            <a:extLst>
              <a:ext uri="{FF2B5EF4-FFF2-40B4-BE49-F238E27FC236}">
                <a16:creationId xmlns:a16="http://schemas.microsoft.com/office/drawing/2014/main" id="{F0253256-1A04-42CE-A520-D347A8DF9B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4861" y="5062194"/>
            <a:ext cx="5318723" cy="151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图片 1">
            <a:extLst>
              <a:ext uri="{FF2B5EF4-FFF2-40B4-BE49-F238E27FC236}">
                <a16:creationId xmlns:a16="http://schemas.microsoft.com/office/drawing/2014/main" id="{8B36B3F7-8BC4-44A3-83A6-9DAA53932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777119"/>
            <a:ext cx="5911027" cy="225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159424A9-BDF5-439C-91E7-A47C4F7A0400}"/>
              </a:ext>
            </a:extLst>
          </p:cNvPr>
          <p:cNvSpPr txBox="1"/>
          <p:nvPr/>
        </p:nvSpPr>
        <p:spPr>
          <a:xfrm>
            <a:off x="6831736" y="2432680"/>
            <a:ext cx="3676454" cy="923330"/>
          </a:xfrm>
          <a:prstGeom prst="rect">
            <a:avLst/>
          </a:prstGeom>
          <a:solidFill>
            <a:schemeClr val="bg1"/>
          </a:solidFill>
        </p:spPr>
        <p:txBody>
          <a:bodyPr wrap="square" rtlCol="0">
            <a:spAutoFit/>
          </a:bodyPr>
          <a:lstStyle/>
          <a:p>
            <a:r>
              <a:rPr lang="zh-CN" altLang="en-US" dirty="0"/>
              <a:t>网络主机的路由表信息的更新结果，不同主机间数据的传输的结果都与之间使用自组织路由相同。</a:t>
            </a:r>
          </a:p>
        </p:txBody>
      </p:sp>
    </p:spTree>
    <p:extLst>
      <p:ext uri="{BB962C8B-B14F-4D97-AF65-F5344CB8AC3E}">
        <p14:creationId xmlns:p14="http://schemas.microsoft.com/office/powerpoint/2010/main" val="37433604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13235" y="260350"/>
            <a:ext cx="921600" cy="921600"/>
            <a:chOff x="4056364" y="1384713"/>
            <a:chExt cx="4088570" cy="4088570"/>
          </a:xfrm>
        </p:grpSpPr>
        <p:sp>
          <p:nvSpPr>
            <p:cNvPr id="13" name="椭圆 12"/>
            <p:cNvSpPr/>
            <p:nvPr/>
          </p:nvSpPr>
          <p:spPr>
            <a:xfrm>
              <a:off x="4500033" y="1833033"/>
              <a:ext cx="3191933" cy="3191933"/>
            </a:xfrm>
            <a:prstGeom prst="ellipse">
              <a:avLst/>
            </a:prstGeom>
            <a:solidFill>
              <a:srgbClr val="124C5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椭圆 1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心圆 1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3549113"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4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实验结果</a:t>
            </a:r>
          </a:p>
        </p:txBody>
      </p:sp>
      <p:sp>
        <p:nvSpPr>
          <p:cNvPr id="29" name="矩形 39">
            <a:extLst>
              <a:ext uri="{FF2B5EF4-FFF2-40B4-BE49-F238E27FC236}">
                <a16:creationId xmlns:a16="http://schemas.microsoft.com/office/drawing/2014/main" id="{596AC3BC-592D-4099-AE84-4DD5D36B5083}"/>
              </a:ext>
            </a:extLst>
          </p:cNvPr>
          <p:cNvSpPr/>
          <p:nvPr/>
        </p:nvSpPr>
        <p:spPr>
          <a:xfrm>
            <a:off x="585898" y="1597753"/>
            <a:ext cx="2600362" cy="584759"/>
          </a:xfrm>
          <a:prstGeom prst="rect">
            <a:avLst/>
          </a:prstGeom>
          <a:solidFill>
            <a:srgbClr val="F4925C"/>
          </a:solidFill>
          <a:effectLst>
            <a:innerShdw blurRad="114300">
              <a:prstClr val="black"/>
            </a:innerShdw>
          </a:effectLst>
        </p:spPr>
        <p:txBody>
          <a:bodyPr wrap="square" lIns="91424" tIns="45712" rIns="91424" bIns="45712">
            <a:spAutoFit/>
          </a:bodyPr>
          <a:lstStyle/>
          <a:p>
            <a:r>
              <a:rPr lang="en-US" altLang="zh-CN" sz="3200" dirty="0">
                <a:solidFill>
                  <a:schemeClr val="bg1"/>
                </a:solidFill>
                <a:latin typeface="+mj-ea"/>
                <a:ea typeface="+mj-ea"/>
                <a:sym typeface="News Gothic MT" charset="0"/>
              </a:rPr>
              <a:t>2.</a:t>
            </a:r>
            <a:r>
              <a:rPr lang="zh-CN" altLang="en-US" sz="3200" dirty="0">
                <a:solidFill>
                  <a:schemeClr val="bg1"/>
                </a:solidFill>
                <a:latin typeface="+mj-ea"/>
                <a:ea typeface="+mj-ea"/>
                <a:sym typeface="News Gothic MT" charset="0"/>
              </a:rPr>
              <a:t>中心化路由</a:t>
            </a:r>
            <a:endParaRPr lang="zh-CN" altLang="zh-CN" sz="3200" dirty="0">
              <a:solidFill>
                <a:schemeClr val="bg1"/>
              </a:solidFill>
              <a:latin typeface="+mj-ea"/>
              <a:ea typeface="+mj-ea"/>
            </a:endParaRPr>
          </a:p>
        </p:txBody>
      </p:sp>
      <p:sp>
        <p:nvSpPr>
          <p:cNvPr id="5" name="文本框 4">
            <a:extLst>
              <a:ext uri="{FF2B5EF4-FFF2-40B4-BE49-F238E27FC236}">
                <a16:creationId xmlns:a16="http://schemas.microsoft.com/office/drawing/2014/main" id="{EA18AD29-3305-40D2-98C3-8045C0137F4C}"/>
              </a:ext>
            </a:extLst>
          </p:cNvPr>
          <p:cNvSpPr txBox="1"/>
          <p:nvPr/>
        </p:nvSpPr>
        <p:spPr>
          <a:xfrm>
            <a:off x="829548" y="3069359"/>
            <a:ext cx="3118758" cy="369332"/>
          </a:xfrm>
          <a:prstGeom prst="rect">
            <a:avLst/>
          </a:prstGeom>
          <a:noFill/>
        </p:spPr>
        <p:txBody>
          <a:bodyPr wrap="square" rtlCol="0">
            <a:spAutoFit/>
          </a:bodyPr>
          <a:lstStyle/>
          <a:p>
            <a:r>
              <a:rPr lang="en-US" altLang="zh-CN" dirty="0"/>
              <a:t>1. </a:t>
            </a:r>
            <a:r>
              <a:rPr lang="zh-CN" altLang="en-US" dirty="0"/>
              <a:t>启动控制主机和网络主机</a:t>
            </a:r>
            <a:endParaRPr lang="zh-CN" altLang="en-US" sz="2000" dirty="0"/>
          </a:p>
        </p:txBody>
      </p:sp>
      <p:sp>
        <p:nvSpPr>
          <p:cNvPr id="2" name="文本框 1">
            <a:extLst>
              <a:ext uri="{FF2B5EF4-FFF2-40B4-BE49-F238E27FC236}">
                <a16:creationId xmlns:a16="http://schemas.microsoft.com/office/drawing/2014/main" id="{D48AA7FE-A65E-42CD-A6AD-A3A75DB6B5EE}"/>
              </a:ext>
            </a:extLst>
          </p:cNvPr>
          <p:cNvSpPr txBox="1"/>
          <p:nvPr/>
        </p:nvSpPr>
        <p:spPr>
          <a:xfrm>
            <a:off x="585897" y="2557962"/>
            <a:ext cx="3759859" cy="400110"/>
          </a:xfrm>
          <a:prstGeom prst="rect">
            <a:avLst/>
          </a:prstGeom>
          <a:noFill/>
        </p:spPr>
        <p:txBody>
          <a:bodyPr wrap="square" rtlCol="0">
            <a:spAutoFit/>
          </a:bodyPr>
          <a:lstStyle/>
          <a:p>
            <a:r>
              <a:rPr lang="zh-CN" altLang="en-US" sz="2000" b="1" dirty="0"/>
              <a:t>使用</a:t>
            </a:r>
            <a:r>
              <a:rPr lang="en-US" altLang="zh-CN" sz="2000" b="1" dirty="0"/>
              <a:t>RIP</a:t>
            </a:r>
            <a:endParaRPr lang="zh-CN" altLang="en-US" sz="2000" b="1" dirty="0"/>
          </a:p>
        </p:txBody>
      </p:sp>
      <p:sp>
        <p:nvSpPr>
          <p:cNvPr id="3" name="文本框 2">
            <a:extLst>
              <a:ext uri="{FF2B5EF4-FFF2-40B4-BE49-F238E27FC236}">
                <a16:creationId xmlns:a16="http://schemas.microsoft.com/office/drawing/2014/main" id="{7B62313F-6D63-47B4-9C72-F1934793B81B}"/>
              </a:ext>
            </a:extLst>
          </p:cNvPr>
          <p:cNvSpPr txBox="1"/>
          <p:nvPr/>
        </p:nvSpPr>
        <p:spPr>
          <a:xfrm>
            <a:off x="882894" y="5575800"/>
            <a:ext cx="2841423" cy="369332"/>
          </a:xfrm>
          <a:prstGeom prst="rect">
            <a:avLst/>
          </a:prstGeom>
          <a:noFill/>
        </p:spPr>
        <p:txBody>
          <a:bodyPr wrap="square" rtlCol="0">
            <a:spAutoFit/>
          </a:bodyPr>
          <a:lstStyle/>
          <a:p>
            <a:r>
              <a:rPr lang="en-US" altLang="zh-CN" dirty="0"/>
              <a:t>2. </a:t>
            </a:r>
            <a:r>
              <a:rPr lang="zh-CN" altLang="en-US" dirty="0"/>
              <a:t>控制主机更新拓扑结构</a:t>
            </a:r>
            <a:endParaRPr lang="zh-CN" altLang="en-US" sz="2000" dirty="0"/>
          </a:p>
        </p:txBody>
      </p:sp>
      <p:sp>
        <p:nvSpPr>
          <p:cNvPr id="7" name="箭头: 下 6">
            <a:extLst>
              <a:ext uri="{FF2B5EF4-FFF2-40B4-BE49-F238E27FC236}">
                <a16:creationId xmlns:a16="http://schemas.microsoft.com/office/drawing/2014/main" id="{A46B8EB8-07EE-4601-8A26-43CC64D9F02E}"/>
              </a:ext>
            </a:extLst>
          </p:cNvPr>
          <p:cNvSpPr/>
          <p:nvPr/>
        </p:nvSpPr>
        <p:spPr>
          <a:xfrm>
            <a:off x="1715346" y="3992466"/>
            <a:ext cx="417527" cy="1267781"/>
          </a:xfrm>
          <a:prstGeom prst="downArrow">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下 16">
            <a:extLst>
              <a:ext uri="{FF2B5EF4-FFF2-40B4-BE49-F238E27FC236}">
                <a16:creationId xmlns:a16="http://schemas.microsoft.com/office/drawing/2014/main" id="{CA191698-A355-4CF4-B2CB-A2923AE544E4}"/>
              </a:ext>
            </a:extLst>
          </p:cNvPr>
          <p:cNvSpPr/>
          <p:nvPr/>
        </p:nvSpPr>
        <p:spPr>
          <a:xfrm>
            <a:off x="1924110" y="6260450"/>
            <a:ext cx="379496" cy="495942"/>
          </a:xfrm>
          <a:prstGeom prst="downArrow">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8990C282-F9F3-42A1-8ADD-E39C1D6734F6}"/>
              </a:ext>
            </a:extLst>
          </p:cNvPr>
          <p:cNvSpPr txBox="1"/>
          <p:nvPr/>
        </p:nvSpPr>
        <p:spPr>
          <a:xfrm>
            <a:off x="2565243" y="3722580"/>
            <a:ext cx="3289954" cy="923330"/>
          </a:xfrm>
          <a:prstGeom prst="rect">
            <a:avLst/>
          </a:prstGeom>
          <a:noFill/>
        </p:spPr>
        <p:txBody>
          <a:bodyPr wrap="square" rtlCol="0">
            <a:spAutoFit/>
          </a:bodyPr>
          <a:lstStyle/>
          <a:p>
            <a:r>
              <a:rPr lang="zh-CN" altLang="zh-CN" dirty="0"/>
              <a:t>此时控制主机已启动，并且开始接收其他主机发送的链路信息，更新自己的网络拓扑结构。</a:t>
            </a:r>
            <a:endParaRPr lang="zh-CN" altLang="en-US" dirty="0"/>
          </a:p>
        </p:txBody>
      </p:sp>
      <p:pic>
        <p:nvPicPr>
          <p:cNvPr id="11266" name="图片 1">
            <a:extLst>
              <a:ext uri="{FF2B5EF4-FFF2-40B4-BE49-F238E27FC236}">
                <a16:creationId xmlns:a16="http://schemas.microsoft.com/office/drawing/2014/main" id="{125A0E99-5783-4B03-A422-340519D67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9404" y="2740424"/>
            <a:ext cx="4495434" cy="657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图片 1">
            <a:extLst>
              <a:ext uri="{FF2B5EF4-FFF2-40B4-BE49-F238E27FC236}">
                <a16:creationId xmlns:a16="http://schemas.microsoft.com/office/drawing/2014/main" id="{F6A3C01D-A9C3-4C81-9488-D47B2E7DA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3014" y="5111178"/>
            <a:ext cx="5144372" cy="15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94835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5638" y="260350"/>
            <a:ext cx="919685" cy="919685"/>
            <a:chOff x="4056364" y="1384713"/>
            <a:chExt cx="4088570" cy="4088570"/>
          </a:xfrm>
        </p:grpSpPr>
        <p:sp>
          <p:nvSpPr>
            <p:cNvPr id="3" name="椭圆 2"/>
            <p:cNvSpPr/>
            <p:nvPr/>
          </p:nvSpPr>
          <p:spPr>
            <a:xfrm>
              <a:off x="4500033" y="1833033"/>
              <a:ext cx="3191933" cy="3191933"/>
            </a:xfrm>
            <a:prstGeom prst="ellipse">
              <a:avLst/>
            </a:prstGeom>
            <a:solidFill>
              <a:srgbClr val="F4925C"/>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 name="椭圆 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同心圆 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4934108"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1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实验内容及分工</a:t>
            </a:r>
          </a:p>
        </p:txBody>
      </p:sp>
      <p:sp>
        <p:nvSpPr>
          <p:cNvPr id="18" name="矩形 39"/>
          <p:cNvSpPr/>
          <p:nvPr/>
        </p:nvSpPr>
        <p:spPr>
          <a:xfrm>
            <a:off x="774434" y="1890133"/>
            <a:ext cx="1826109" cy="584759"/>
          </a:xfrm>
          <a:prstGeom prst="rect">
            <a:avLst/>
          </a:prstGeom>
          <a:solidFill>
            <a:srgbClr val="F4925C"/>
          </a:solidFill>
          <a:effectLst>
            <a:innerShdw blurRad="114300">
              <a:prstClr val="black"/>
            </a:innerShdw>
          </a:effectLst>
        </p:spPr>
        <p:txBody>
          <a:bodyPr wrap="square" lIns="91424" tIns="45712" rIns="91424" bIns="45712">
            <a:spAutoFit/>
          </a:bodyPr>
          <a:lstStyle/>
          <a:p>
            <a:r>
              <a:rPr lang="zh-CN" altLang="en-US" sz="3200" dirty="0">
                <a:solidFill>
                  <a:schemeClr val="bg1"/>
                </a:solidFill>
                <a:latin typeface="+mj-ea"/>
                <a:ea typeface="+mj-ea"/>
                <a:sym typeface="News Gothic MT" charset="0"/>
              </a:rPr>
              <a:t>实验内容</a:t>
            </a:r>
            <a:endParaRPr lang="zh-CN" altLang="zh-CN" sz="3200" dirty="0">
              <a:solidFill>
                <a:schemeClr val="bg1"/>
              </a:solidFill>
              <a:latin typeface="+mj-ea"/>
              <a:ea typeface="+mj-ea"/>
            </a:endParaRPr>
          </a:p>
        </p:txBody>
      </p:sp>
      <p:sp>
        <p:nvSpPr>
          <p:cNvPr id="19" name="矩形 18"/>
          <p:cNvSpPr/>
          <p:nvPr/>
        </p:nvSpPr>
        <p:spPr>
          <a:xfrm>
            <a:off x="1335123" y="3269399"/>
            <a:ext cx="8596834" cy="1938976"/>
          </a:xfrm>
          <a:prstGeom prst="rect">
            <a:avLst/>
          </a:prstGeom>
          <a:solidFill>
            <a:srgbClr val="124C50"/>
          </a:solidFill>
          <a:effectLst>
            <a:innerShdw blurRad="114300">
              <a:prstClr val="black"/>
            </a:innerShdw>
          </a:effectLst>
        </p:spPr>
        <p:txBody>
          <a:bodyPr wrap="square" lIns="91424" tIns="45712" rIns="91424" bIns="45712">
            <a:spAutoFit/>
          </a:bodyPr>
          <a:lstStyle/>
          <a:p>
            <a:pPr>
              <a:lnSpc>
                <a:spcPct val="150000"/>
              </a:lnSpc>
            </a:pPr>
            <a:r>
              <a:rPr lang="zh-CN" altLang="zh-CN" sz="2000" dirty="0">
                <a:highlight>
                  <a:srgbClr val="E6E6E6"/>
                </a:highlight>
              </a:rPr>
              <a:t>选定一个虚拟的网络拓扑图，在小组成员的主机之间，根据拓扑图建立虚拟连接，并在建立的虚拟网络中选用不同的路由算法（</a:t>
            </a:r>
            <a:r>
              <a:rPr lang="en-US" altLang="zh-CN" sz="2000" dirty="0">
                <a:highlight>
                  <a:srgbClr val="E6E6E6"/>
                </a:highlight>
              </a:rPr>
              <a:t>LS</a:t>
            </a:r>
            <a:r>
              <a:rPr lang="zh-CN" altLang="zh-CN" sz="2000" dirty="0">
                <a:highlight>
                  <a:srgbClr val="E6E6E6"/>
                </a:highlight>
              </a:rPr>
              <a:t>或</a:t>
            </a:r>
            <a:r>
              <a:rPr lang="en-US" altLang="zh-CN" sz="2000" dirty="0">
                <a:highlight>
                  <a:srgbClr val="E6E6E6"/>
                </a:highlight>
              </a:rPr>
              <a:t>DV</a:t>
            </a:r>
            <a:r>
              <a:rPr lang="zh-CN" altLang="zh-CN" sz="2000" dirty="0">
                <a:highlight>
                  <a:srgbClr val="E6E6E6"/>
                </a:highlight>
              </a:rPr>
              <a:t>），生成网络中的路由信息，并实现主机之间的数据传输。实验分为两部分，一部分是自组织的路由，另一部分是中心化的路由。</a:t>
            </a:r>
            <a:endParaRPr lang="zh-CN" altLang="en-US" sz="2000" dirty="0">
              <a:highlight>
                <a:srgbClr val="E6E6E6"/>
              </a:highlight>
            </a:endParaRPr>
          </a:p>
        </p:txBody>
      </p:sp>
    </p:spTree>
    <p:extLst>
      <p:ext uri="{BB962C8B-B14F-4D97-AF65-F5344CB8AC3E}">
        <p14:creationId xmlns:p14="http://schemas.microsoft.com/office/powerpoint/2010/main" val="30731194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图片 1">
            <a:extLst>
              <a:ext uri="{FF2B5EF4-FFF2-40B4-BE49-F238E27FC236}">
                <a16:creationId xmlns:a16="http://schemas.microsoft.com/office/drawing/2014/main" id="{E8BC464B-4BEC-4450-8601-70F028D416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1373" y="1181951"/>
            <a:ext cx="5273675" cy="30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组合 11"/>
          <p:cNvGrpSpPr/>
          <p:nvPr/>
        </p:nvGrpSpPr>
        <p:grpSpPr>
          <a:xfrm>
            <a:off x="313235" y="260350"/>
            <a:ext cx="921600" cy="921600"/>
            <a:chOff x="4056364" y="1384713"/>
            <a:chExt cx="4088570" cy="4088570"/>
          </a:xfrm>
        </p:grpSpPr>
        <p:sp>
          <p:nvSpPr>
            <p:cNvPr id="13" name="椭圆 12"/>
            <p:cNvSpPr/>
            <p:nvPr/>
          </p:nvSpPr>
          <p:spPr>
            <a:xfrm>
              <a:off x="4500033" y="1833033"/>
              <a:ext cx="3191933" cy="3191933"/>
            </a:xfrm>
            <a:prstGeom prst="ellipse">
              <a:avLst/>
            </a:prstGeom>
            <a:solidFill>
              <a:srgbClr val="124C5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椭圆 1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心圆 1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3549113"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4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实验结果</a:t>
            </a:r>
          </a:p>
        </p:txBody>
      </p:sp>
      <p:sp>
        <p:nvSpPr>
          <p:cNvPr id="29" name="矩形 39">
            <a:extLst>
              <a:ext uri="{FF2B5EF4-FFF2-40B4-BE49-F238E27FC236}">
                <a16:creationId xmlns:a16="http://schemas.microsoft.com/office/drawing/2014/main" id="{596AC3BC-592D-4099-AE84-4DD5D36B5083}"/>
              </a:ext>
            </a:extLst>
          </p:cNvPr>
          <p:cNvSpPr/>
          <p:nvPr/>
        </p:nvSpPr>
        <p:spPr>
          <a:xfrm>
            <a:off x="585898" y="1597753"/>
            <a:ext cx="2600362" cy="584759"/>
          </a:xfrm>
          <a:prstGeom prst="rect">
            <a:avLst/>
          </a:prstGeom>
          <a:solidFill>
            <a:srgbClr val="F4925C"/>
          </a:solidFill>
          <a:effectLst>
            <a:innerShdw blurRad="114300">
              <a:prstClr val="black"/>
            </a:innerShdw>
          </a:effectLst>
        </p:spPr>
        <p:txBody>
          <a:bodyPr wrap="square" lIns="91424" tIns="45712" rIns="91424" bIns="45712">
            <a:spAutoFit/>
          </a:bodyPr>
          <a:lstStyle/>
          <a:p>
            <a:r>
              <a:rPr lang="en-US" altLang="zh-CN" sz="3200" dirty="0">
                <a:solidFill>
                  <a:schemeClr val="bg1"/>
                </a:solidFill>
                <a:latin typeface="+mj-ea"/>
                <a:ea typeface="+mj-ea"/>
                <a:sym typeface="News Gothic MT" charset="0"/>
              </a:rPr>
              <a:t>2.</a:t>
            </a:r>
            <a:r>
              <a:rPr lang="zh-CN" altLang="en-US" sz="3200" dirty="0">
                <a:solidFill>
                  <a:schemeClr val="bg1"/>
                </a:solidFill>
                <a:latin typeface="+mj-ea"/>
                <a:ea typeface="+mj-ea"/>
                <a:sym typeface="News Gothic MT" charset="0"/>
              </a:rPr>
              <a:t>中心化路由</a:t>
            </a:r>
            <a:endParaRPr lang="zh-CN" altLang="zh-CN" sz="3200" dirty="0">
              <a:solidFill>
                <a:schemeClr val="bg1"/>
              </a:solidFill>
              <a:latin typeface="+mj-ea"/>
              <a:ea typeface="+mj-ea"/>
            </a:endParaRPr>
          </a:p>
        </p:txBody>
      </p:sp>
      <p:sp>
        <p:nvSpPr>
          <p:cNvPr id="5" name="文本框 4">
            <a:extLst>
              <a:ext uri="{FF2B5EF4-FFF2-40B4-BE49-F238E27FC236}">
                <a16:creationId xmlns:a16="http://schemas.microsoft.com/office/drawing/2014/main" id="{EA18AD29-3305-40D2-98C3-8045C0137F4C}"/>
              </a:ext>
            </a:extLst>
          </p:cNvPr>
          <p:cNvSpPr txBox="1"/>
          <p:nvPr/>
        </p:nvSpPr>
        <p:spPr>
          <a:xfrm>
            <a:off x="829548" y="3069359"/>
            <a:ext cx="3118758" cy="1231106"/>
          </a:xfrm>
          <a:prstGeom prst="rect">
            <a:avLst/>
          </a:prstGeom>
          <a:noFill/>
        </p:spPr>
        <p:txBody>
          <a:bodyPr wrap="square" rtlCol="0">
            <a:spAutoFit/>
          </a:bodyPr>
          <a:lstStyle/>
          <a:p>
            <a:r>
              <a:rPr lang="en-US" altLang="zh-CN" dirty="0"/>
              <a:t>3.</a:t>
            </a:r>
            <a:r>
              <a:rPr lang="zh-CN" altLang="en-US" dirty="0"/>
              <a:t> 控制主机在更新拓扑图的同时会发送更新后的路由信息给相对应的主机</a:t>
            </a:r>
          </a:p>
          <a:p>
            <a:endParaRPr lang="zh-CN" altLang="en-US" sz="2000" dirty="0"/>
          </a:p>
        </p:txBody>
      </p:sp>
      <p:sp>
        <p:nvSpPr>
          <p:cNvPr id="2" name="文本框 1">
            <a:extLst>
              <a:ext uri="{FF2B5EF4-FFF2-40B4-BE49-F238E27FC236}">
                <a16:creationId xmlns:a16="http://schemas.microsoft.com/office/drawing/2014/main" id="{D48AA7FE-A65E-42CD-A6AD-A3A75DB6B5EE}"/>
              </a:ext>
            </a:extLst>
          </p:cNvPr>
          <p:cNvSpPr txBox="1"/>
          <p:nvPr/>
        </p:nvSpPr>
        <p:spPr>
          <a:xfrm>
            <a:off x="585897" y="2557962"/>
            <a:ext cx="3759859" cy="400110"/>
          </a:xfrm>
          <a:prstGeom prst="rect">
            <a:avLst/>
          </a:prstGeom>
          <a:noFill/>
        </p:spPr>
        <p:txBody>
          <a:bodyPr wrap="square" rtlCol="0">
            <a:spAutoFit/>
          </a:bodyPr>
          <a:lstStyle/>
          <a:p>
            <a:r>
              <a:rPr lang="zh-CN" altLang="en-US" sz="2000" b="1" dirty="0"/>
              <a:t>使用</a:t>
            </a:r>
            <a:r>
              <a:rPr lang="en-US" altLang="zh-CN" sz="2000" b="1" dirty="0"/>
              <a:t>RIP</a:t>
            </a:r>
            <a:endParaRPr lang="zh-CN" altLang="en-US" sz="2000" b="1" dirty="0"/>
          </a:p>
        </p:txBody>
      </p:sp>
      <p:sp>
        <p:nvSpPr>
          <p:cNvPr id="3" name="文本框 2">
            <a:extLst>
              <a:ext uri="{FF2B5EF4-FFF2-40B4-BE49-F238E27FC236}">
                <a16:creationId xmlns:a16="http://schemas.microsoft.com/office/drawing/2014/main" id="{7B62313F-6D63-47B4-9C72-F1934793B81B}"/>
              </a:ext>
            </a:extLst>
          </p:cNvPr>
          <p:cNvSpPr txBox="1"/>
          <p:nvPr/>
        </p:nvSpPr>
        <p:spPr>
          <a:xfrm>
            <a:off x="881645" y="5500385"/>
            <a:ext cx="2841423" cy="923330"/>
          </a:xfrm>
          <a:prstGeom prst="rect">
            <a:avLst/>
          </a:prstGeom>
          <a:noFill/>
        </p:spPr>
        <p:txBody>
          <a:bodyPr wrap="square" rtlCol="0">
            <a:spAutoFit/>
          </a:bodyPr>
          <a:lstStyle/>
          <a:p>
            <a:r>
              <a:rPr lang="en-US" altLang="zh-CN" dirty="0"/>
              <a:t>4.</a:t>
            </a:r>
            <a:r>
              <a:rPr lang="zh-CN" altLang="en-US" dirty="0"/>
              <a:t>当判断出主机宕机时，控制主机会更新自己的拓扑结构和路由信息。</a:t>
            </a:r>
            <a:endParaRPr lang="zh-CN" altLang="en-US" sz="2000" dirty="0"/>
          </a:p>
        </p:txBody>
      </p:sp>
      <p:pic>
        <p:nvPicPr>
          <p:cNvPr id="12290" name="图片 1">
            <a:extLst>
              <a:ext uri="{FF2B5EF4-FFF2-40B4-BE49-F238E27FC236}">
                <a16:creationId xmlns:a16="http://schemas.microsoft.com/office/drawing/2014/main" id="{846EDA80-8634-4FAD-A66B-5F111A8154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4664" y="4842129"/>
            <a:ext cx="6498229" cy="1467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文本框 17">
            <a:extLst>
              <a:ext uri="{FF2B5EF4-FFF2-40B4-BE49-F238E27FC236}">
                <a16:creationId xmlns:a16="http://schemas.microsoft.com/office/drawing/2014/main" id="{38F7058E-4DF1-4FE8-A634-4157C9028C5A}"/>
              </a:ext>
            </a:extLst>
          </p:cNvPr>
          <p:cNvSpPr txBox="1"/>
          <p:nvPr/>
        </p:nvSpPr>
        <p:spPr>
          <a:xfrm>
            <a:off x="7209984" y="2428528"/>
            <a:ext cx="3676454" cy="923330"/>
          </a:xfrm>
          <a:prstGeom prst="rect">
            <a:avLst/>
          </a:prstGeom>
          <a:solidFill>
            <a:schemeClr val="bg1"/>
          </a:solidFill>
        </p:spPr>
        <p:txBody>
          <a:bodyPr wrap="square" rtlCol="0">
            <a:spAutoFit/>
          </a:bodyPr>
          <a:lstStyle/>
          <a:p>
            <a:r>
              <a:rPr lang="zh-CN" altLang="en-US" dirty="0">
                <a:solidFill>
                  <a:srgbClr val="002060"/>
                </a:solidFill>
              </a:rPr>
              <a:t>网络主机的路由表信息的更新结果，不同主机间数据的传输的结果都与之间使用自组织路由相同。</a:t>
            </a:r>
          </a:p>
        </p:txBody>
      </p:sp>
    </p:spTree>
    <p:extLst>
      <p:ext uri="{BB962C8B-B14F-4D97-AF65-F5344CB8AC3E}">
        <p14:creationId xmlns:p14="http://schemas.microsoft.com/office/powerpoint/2010/main" val="6821949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961427" y="294427"/>
            <a:ext cx="6269146" cy="6269146"/>
          </a:xfrm>
          <a:prstGeom prst="ellipse">
            <a:avLst/>
          </a:prstGeom>
          <a:noFill/>
          <a:ln w="28575">
            <a:gradFill>
              <a:gsLst>
                <a:gs pos="100000">
                  <a:schemeClr val="accent1">
                    <a:lumMod val="5000"/>
                    <a:lumOff val="95000"/>
                  </a:schemeClr>
                </a:gs>
                <a:gs pos="19000">
                  <a:schemeClr val="bg1">
                    <a:lumMod val="85000"/>
                  </a:schemeClr>
                </a:gs>
              </a:gsLst>
              <a:lin ang="5400000" scaled="1"/>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flipH="1">
            <a:off x="2684077" y="3195699"/>
            <a:ext cx="466601" cy="466601"/>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flipH="1">
            <a:off x="7452009" y="442933"/>
            <a:ext cx="466601" cy="466601"/>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flipH="1">
            <a:off x="7452009" y="5948466"/>
            <a:ext cx="466601" cy="466601"/>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199949" y="-1467051"/>
            <a:ext cx="9792102" cy="9792100"/>
          </a:xfrm>
          <a:prstGeom prst="ellipse">
            <a:avLst/>
          </a:prstGeom>
          <a:noFill/>
          <a:ln w="28575">
            <a:gradFill>
              <a:gsLst>
                <a:gs pos="100000">
                  <a:schemeClr val="accent1">
                    <a:lumMod val="5000"/>
                    <a:lumOff val="95000"/>
                  </a:schemeClr>
                </a:gs>
                <a:gs pos="19000">
                  <a:schemeClr val="bg1">
                    <a:lumMod val="85000"/>
                  </a:schemeClr>
                </a:gs>
              </a:gsLst>
              <a:lin ang="5400000" scaled="1"/>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rot="10800000">
            <a:off x="3848503" y="1181502"/>
            <a:ext cx="4494994" cy="4494994"/>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096092" y="2752859"/>
            <a:ext cx="3999813" cy="1323439"/>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altLang="zh-CN" sz="8000" b="1" dirty="0">
                <a:solidFill>
                  <a:srgbClr val="DB7051"/>
                </a:solidFill>
              </a:rPr>
              <a:t>THANKS</a:t>
            </a:r>
            <a:endParaRPr lang="zh-CN" altLang="en-US" sz="8000" b="1" dirty="0">
              <a:solidFill>
                <a:srgbClr val="DB7051"/>
              </a:solidFill>
            </a:endParaRPr>
          </a:p>
        </p:txBody>
      </p:sp>
    </p:spTree>
    <p:extLst>
      <p:ext uri="{BB962C8B-B14F-4D97-AF65-F5344CB8AC3E}">
        <p14:creationId xmlns:p14="http://schemas.microsoft.com/office/powerpoint/2010/main" val="2175901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5638" y="260350"/>
            <a:ext cx="919685" cy="919685"/>
            <a:chOff x="4056364" y="1384713"/>
            <a:chExt cx="4088570" cy="4088570"/>
          </a:xfrm>
        </p:grpSpPr>
        <p:sp>
          <p:nvSpPr>
            <p:cNvPr id="3" name="椭圆 2"/>
            <p:cNvSpPr/>
            <p:nvPr/>
          </p:nvSpPr>
          <p:spPr>
            <a:xfrm>
              <a:off x="4500033" y="1833033"/>
              <a:ext cx="3191933" cy="3191933"/>
            </a:xfrm>
            <a:prstGeom prst="ellipse">
              <a:avLst/>
            </a:prstGeom>
            <a:solidFill>
              <a:srgbClr val="F4925C"/>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 name="椭圆 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同心圆 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4796249"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1</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实验要求及分工</a:t>
            </a:r>
          </a:p>
        </p:txBody>
      </p:sp>
      <p:graphicFrame>
        <p:nvGraphicFramePr>
          <p:cNvPr id="23" name="图表 22">
            <a:extLst>
              <a:ext uri="{FF2B5EF4-FFF2-40B4-BE49-F238E27FC236}">
                <a16:creationId xmlns:a16="http://schemas.microsoft.com/office/drawing/2014/main" id="{31AD2D99-7D7E-41CC-A007-8B24BAC8F24D}"/>
              </a:ext>
            </a:extLst>
          </p:cNvPr>
          <p:cNvGraphicFramePr/>
          <p:nvPr>
            <p:extLst>
              <p:ext uri="{D42A27DB-BD31-4B8C-83A1-F6EECF244321}">
                <p14:modId xmlns:p14="http://schemas.microsoft.com/office/powerpoint/2010/main" val="2747985943"/>
              </p:ext>
            </p:extLst>
          </p:nvPr>
        </p:nvGraphicFramePr>
        <p:xfrm>
          <a:off x="2856608" y="2001894"/>
          <a:ext cx="6070576" cy="4247096"/>
        </p:xfrm>
        <a:graphic>
          <a:graphicData uri="http://schemas.openxmlformats.org/drawingml/2006/chart">
            <c:chart xmlns:c="http://schemas.openxmlformats.org/drawingml/2006/chart" xmlns:r="http://schemas.openxmlformats.org/officeDocument/2006/relationships" r:id="rId2"/>
          </a:graphicData>
        </a:graphic>
      </p:graphicFrame>
      <p:cxnSp>
        <p:nvCxnSpPr>
          <p:cNvPr id="13" name="直接连接符 12"/>
          <p:cNvCxnSpPr>
            <a:cxnSpLocks/>
          </p:cNvCxnSpPr>
          <p:nvPr/>
        </p:nvCxnSpPr>
        <p:spPr>
          <a:xfrm flipH="1">
            <a:off x="7367634" y="2903456"/>
            <a:ext cx="880820" cy="525544"/>
          </a:xfrm>
          <a:prstGeom prst="line">
            <a:avLst/>
          </a:prstGeom>
          <a:ln w="25400">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8" name="直接连接符 17"/>
          <p:cNvCxnSpPr>
            <a:cxnSpLocks/>
          </p:cNvCxnSpPr>
          <p:nvPr/>
        </p:nvCxnSpPr>
        <p:spPr>
          <a:xfrm>
            <a:off x="3412503" y="3280528"/>
            <a:ext cx="938374" cy="313109"/>
          </a:xfrm>
          <a:prstGeom prst="line">
            <a:avLst/>
          </a:prstGeom>
          <a:ln w="25400">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4" name="矩形 39">
            <a:extLst>
              <a:ext uri="{FF2B5EF4-FFF2-40B4-BE49-F238E27FC236}">
                <a16:creationId xmlns:a16="http://schemas.microsoft.com/office/drawing/2014/main" id="{659D040E-B1A2-4235-9003-FC5935A313C9}"/>
              </a:ext>
            </a:extLst>
          </p:cNvPr>
          <p:cNvSpPr/>
          <p:nvPr/>
        </p:nvSpPr>
        <p:spPr>
          <a:xfrm>
            <a:off x="774434" y="1727645"/>
            <a:ext cx="1826109" cy="584759"/>
          </a:xfrm>
          <a:prstGeom prst="rect">
            <a:avLst/>
          </a:prstGeom>
          <a:solidFill>
            <a:srgbClr val="F4925C"/>
          </a:solidFill>
          <a:effectLst>
            <a:innerShdw blurRad="114300">
              <a:prstClr val="black"/>
            </a:innerShdw>
          </a:effectLst>
        </p:spPr>
        <p:txBody>
          <a:bodyPr wrap="square" lIns="91424" tIns="45712" rIns="91424" bIns="45712">
            <a:spAutoFit/>
          </a:bodyPr>
          <a:lstStyle/>
          <a:p>
            <a:r>
              <a:rPr lang="zh-CN" altLang="en-US" sz="3200" dirty="0">
                <a:solidFill>
                  <a:schemeClr val="bg1"/>
                </a:solidFill>
                <a:latin typeface="+mj-ea"/>
                <a:ea typeface="+mj-ea"/>
                <a:sym typeface="News Gothic MT" charset="0"/>
              </a:rPr>
              <a:t>实验分工</a:t>
            </a:r>
            <a:endParaRPr lang="zh-CN" altLang="zh-CN" sz="3200" dirty="0">
              <a:solidFill>
                <a:schemeClr val="bg1"/>
              </a:solidFill>
              <a:latin typeface="+mj-ea"/>
              <a:ea typeface="+mj-ea"/>
            </a:endParaRPr>
          </a:p>
        </p:txBody>
      </p:sp>
      <p:cxnSp>
        <p:nvCxnSpPr>
          <p:cNvPr id="27" name="直接连接符 26">
            <a:extLst>
              <a:ext uri="{FF2B5EF4-FFF2-40B4-BE49-F238E27FC236}">
                <a16:creationId xmlns:a16="http://schemas.microsoft.com/office/drawing/2014/main" id="{0483603B-0C12-4FD5-84C0-8561BEF7A950}"/>
              </a:ext>
            </a:extLst>
          </p:cNvPr>
          <p:cNvCxnSpPr>
            <a:cxnSpLocks/>
          </p:cNvCxnSpPr>
          <p:nvPr/>
        </p:nvCxnSpPr>
        <p:spPr>
          <a:xfrm flipH="1" flipV="1">
            <a:off x="6952855" y="5744519"/>
            <a:ext cx="946807" cy="194368"/>
          </a:xfrm>
          <a:prstGeom prst="line">
            <a:avLst/>
          </a:prstGeom>
          <a:ln w="25400">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2B730444-2F57-45A7-AC0E-ABA02E90D9D3}"/>
              </a:ext>
            </a:extLst>
          </p:cNvPr>
          <p:cNvSpPr txBox="1"/>
          <p:nvPr/>
        </p:nvSpPr>
        <p:spPr>
          <a:xfrm>
            <a:off x="499621" y="2676395"/>
            <a:ext cx="2912882" cy="1477328"/>
          </a:xfrm>
          <a:prstGeom prst="rect">
            <a:avLst/>
          </a:prstGeom>
          <a:solidFill>
            <a:srgbClr val="A5A5A5"/>
          </a:solidFill>
        </p:spPr>
        <p:txBody>
          <a:bodyPr wrap="square" rtlCol="0">
            <a:spAutoFit/>
          </a:bodyPr>
          <a:lstStyle/>
          <a:p>
            <a:pPr algn="ctr"/>
            <a:r>
              <a:rPr lang="zh-CN" altLang="en-US" b="1" dirty="0"/>
              <a:t>薛更盛</a:t>
            </a:r>
            <a:endParaRPr lang="en-US" altLang="zh-CN" b="1" dirty="0"/>
          </a:p>
          <a:p>
            <a:pPr algn="ctr"/>
            <a:r>
              <a:rPr lang="zh-CN" altLang="zh-CN" dirty="0"/>
              <a:t>负责实验数据结构的定义，自组织路由部分的代码和实验报告的编写，以及实验的测试</a:t>
            </a:r>
            <a:endParaRPr lang="zh-CN" altLang="en-US" dirty="0"/>
          </a:p>
        </p:txBody>
      </p:sp>
      <p:sp>
        <p:nvSpPr>
          <p:cNvPr id="31" name="文本框 30">
            <a:extLst>
              <a:ext uri="{FF2B5EF4-FFF2-40B4-BE49-F238E27FC236}">
                <a16:creationId xmlns:a16="http://schemas.microsoft.com/office/drawing/2014/main" id="{1121F8F4-1E06-446D-8BAD-604767C5E5E0}"/>
              </a:ext>
            </a:extLst>
          </p:cNvPr>
          <p:cNvSpPr txBox="1"/>
          <p:nvPr/>
        </p:nvSpPr>
        <p:spPr>
          <a:xfrm>
            <a:off x="8252881" y="2121031"/>
            <a:ext cx="2460395" cy="1477328"/>
          </a:xfrm>
          <a:prstGeom prst="rect">
            <a:avLst/>
          </a:prstGeom>
          <a:solidFill>
            <a:srgbClr val="5B9BD5"/>
          </a:solidFill>
        </p:spPr>
        <p:txBody>
          <a:bodyPr wrap="square" rtlCol="0">
            <a:spAutoFit/>
          </a:bodyPr>
          <a:lstStyle/>
          <a:p>
            <a:pPr algn="ctr"/>
            <a:r>
              <a:rPr lang="zh-CN" altLang="en-US" b="1" dirty="0"/>
              <a:t>谢佳鑫</a:t>
            </a:r>
            <a:endParaRPr lang="en-US" altLang="zh-CN" b="1" dirty="0"/>
          </a:p>
          <a:p>
            <a:pPr algn="ctr"/>
            <a:r>
              <a:rPr lang="zh-CN" altLang="zh-CN" dirty="0"/>
              <a:t>负责采用</a:t>
            </a:r>
            <a:r>
              <a:rPr lang="en-US" altLang="zh-CN" dirty="0"/>
              <a:t>DV</a:t>
            </a:r>
            <a:r>
              <a:rPr lang="zh-CN" altLang="zh-CN" dirty="0"/>
              <a:t>算法的中控路由部分的代码实现，以及实验报告相关部分的完成</a:t>
            </a:r>
            <a:endParaRPr lang="zh-CN" altLang="en-US" dirty="0"/>
          </a:p>
        </p:txBody>
      </p:sp>
      <p:sp>
        <p:nvSpPr>
          <p:cNvPr id="32" name="文本框 31">
            <a:extLst>
              <a:ext uri="{FF2B5EF4-FFF2-40B4-BE49-F238E27FC236}">
                <a16:creationId xmlns:a16="http://schemas.microsoft.com/office/drawing/2014/main" id="{B7757C58-C668-408B-B40C-00A546876095}"/>
              </a:ext>
            </a:extLst>
          </p:cNvPr>
          <p:cNvSpPr txBox="1"/>
          <p:nvPr/>
        </p:nvSpPr>
        <p:spPr>
          <a:xfrm>
            <a:off x="7899662" y="5109328"/>
            <a:ext cx="2606510" cy="1477328"/>
          </a:xfrm>
          <a:prstGeom prst="rect">
            <a:avLst/>
          </a:prstGeom>
          <a:solidFill>
            <a:srgbClr val="ED7D31"/>
          </a:solidFill>
        </p:spPr>
        <p:txBody>
          <a:bodyPr wrap="square" rtlCol="0">
            <a:spAutoFit/>
          </a:bodyPr>
          <a:lstStyle/>
          <a:p>
            <a:pPr algn="ctr"/>
            <a:r>
              <a:rPr lang="zh-CN" altLang="en-US" b="1" dirty="0"/>
              <a:t>谭梓豪</a:t>
            </a:r>
            <a:endParaRPr lang="en-US" altLang="zh-CN" b="1" dirty="0"/>
          </a:p>
          <a:p>
            <a:pPr algn="ctr"/>
            <a:r>
              <a:rPr lang="zh-CN" altLang="zh-CN" dirty="0"/>
              <a:t>负责采用</a:t>
            </a:r>
            <a:r>
              <a:rPr lang="en-US" altLang="zh-CN" dirty="0"/>
              <a:t>LS</a:t>
            </a:r>
            <a:r>
              <a:rPr lang="zh-CN" altLang="zh-CN" dirty="0"/>
              <a:t>算法的中控路由部分的代码实现和测试，以及实验报告相关部分的完成</a:t>
            </a:r>
            <a:endParaRPr lang="zh-CN" altLang="en-US" dirty="0"/>
          </a:p>
        </p:txBody>
      </p:sp>
    </p:spTree>
    <p:extLst>
      <p:ext uri="{BB962C8B-B14F-4D97-AF65-F5344CB8AC3E}">
        <p14:creationId xmlns:p14="http://schemas.microsoft.com/office/powerpoint/2010/main" val="17598606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199949" y="-1467051"/>
            <a:ext cx="9792102" cy="9792100"/>
          </a:xfrm>
          <a:prstGeom prst="ellipse">
            <a:avLst/>
          </a:prstGeom>
          <a:noFill/>
          <a:ln w="28575">
            <a:gradFill>
              <a:gsLst>
                <a:gs pos="100000">
                  <a:schemeClr val="accent1">
                    <a:lumMod val="5000"/>
                    <a:lumOff val="95000"/>
                  </a:schemeClr>
                </a:gs>
                <a:gs pos="19000">
                  <a:schemeClr val="bg1">
                    <a:lumMod val="85000"/>
                  </a:schemeClr>
                </a:gs>
              </a:gsLst>
              <a:lin ang="5400000" scaled="1"/>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4278836" y="520859"/>
            <a:ext cx="3600666" cy="6740307"/>
          </a:xfrm>
          <a:prstGeom prst="rect">
            <a:avLst/>
          </a:prstGeom>
          <a:noFill/>
          <a:effectLst>
            <a:outerShdw blurRad="63500" dist="1371600" sx="102000" sy="102000" algn="ctr" rotWithShape="0">
              <a:prstClr val="black">
                <a:alpha val="40000"/>
              </a:prstClr>
            </a:outerShdw>
          </a:effectLst>
        </p:spPr>
        <p:txBody>
          <a:bodyPr wrap="none" rtlCol="0">
            <a:spAutoFit/>
          </a:bodyPr>
          <a:lstStyle/>
          <a:p>
            <a:pPr algn="ctr"/>
            <a:r>
              <a:rPr lang="en-US" altLang="zh-CN" sz="43200" b="1" dirty="0">
                <a:gradFill>
                  <a:gsLst>
                    <a:gs pos="12000">
                      <a:schemeClr val="bg1">
                        <a:lumMod val="75000"/>
                      </a:schemeClr>
                    </a:gs>
                    <a:gs pos="100000">
                      <a:schemeClr val="bg1">
                        <a:shade val="100000"/>
                        <a:satMod val="115000"/>
                      </a:schemeClr>
                    </a:gs>
                  </a:gsLst>
                  <a:lin ang="2700000" scaled="1"/>
                </a:gradFill>
                <a:effectLst>
                  <a:outerShdw blurRad="152400" dist="38100" sx="102000" sy="102000" algn="ctr" rotWithShape="0">
                    <a:prstClr val="black">
                      <a:alpha val="49000"/>
                    </a:prstClr>
                  </a:outerShdw>
                </a:effectLst>
                <a:latin typeface="+mn-ea"/>
              </a:rPr>
              <a:t>2</a:t>
            </a:r>
          </a:p>
        </p:txBody>
      </p:sp>
      <p:sp useBgFill="1">
        <p:nvSpPr>
          <p:cNvPr id="6" name="矩形 5"/>
          <p:cNvSpPr/>
          <p:nvPr/>
        </p:nvSpPr>
        <p:spPr>
          <a:xfrm>
            <a:off x="65988" y="3428999"/>
            <a:ext cx="12192000" cy="1638775"/>
          </a:xfrm>
          <a:prstGeom prst="rect">
            <a:avLst/>
          </a:prstGeom>
          <a:ln>
            <a:noFill/>
          </a:ln>
          <a:effectLst>
            <a:outerShdw blurRad="406400" dist="114300" sx="107000" sy="10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044528" y="299177"/>
            <a:ext cx="2102948" cy="1200329"/>
          </a:xfrm>
          <a:prstGeom prst="rect">
            <a:avLst/>
          </a:prstGeom>
        </p:spPr>
        <p:txBody>
          <a:bodyPr wrap="none">
            <a:spAutoFit/>
          </a:bodyPr>
          <a:lstStyle/>
          <a:p>
            <a:pPr lvl="0" algn="ctr"/>
            <a:r>
              <a:rPr lang="en-US" altLang="zh-CN" sz="7200" b="1" dirty="0">
                <a:gradFill>
                  <a:gsLst>
                    <a:gs pos="12000">
                      <a:prstClr val="white">
                        <a:lumMod val="75000"/>
                      </a:prstClr>
                    </a:gs>
                    <a:gs pos="100000">
                      <a:prstClr val="white">
                        <a:shade val="100000"/>
                        <a:satMod val="115000"/>
                      </a:prstClr>
                    </a:gs>
                  </a:gsLst>
                  <a:lin ang="2700000" scaled="1"/>
                </a:gradFill>
                <a:effectLst>
                  <a:outerShdw blurRad="152400" dist="38100" sx="102000" sy="102000" algn="ctr" rotWithShape="0">
                    <a:prstClr val="black">
                      <a:alpha val="49000"/>
                    </a:prstClr>
                  </a:outerShdw>
                </a:effectLst>
                <a:latin typeface="微软雅黑"/>
              </a:rPr>
              <a:t>Part</a:t>
            </a:r>
          </a:p>
        </p:txBody>
      </p:sp>
      <p:sp>
        <p:nvSpPr>
          <p:cNvPr id="9" name="矩形 8"/>
          <p:cNvSpPr/>
          <p:nvPr/>
        </p:nvSpPr>
        <p:spPr>
          <a:xfrm>
            <a:off x="4772561" y="3576650"/>
            <a:ext cx="2646878" cy="830997"/>
          </a:xfrm>
          <a:prstGeom prst="rect">
            <a:avLst/>
          </a:prstGeom>
          <a:noFill/>
        </p:spPr>
        <p:txBody>
          <a:bodyPr wrap="none" rtlCol="0">
            <a:spAutoFit/>
          </a:bodyPr>
          <a:lstStyle/>
          <a:p>
            <a:pPr algn="ctr"/>
            <a:r>
              <a:rPr lang="zh-CN" altLang="en-US" sz="4800" b="1" dirty="0">
                <a:solidFill>
                  <a:schemeClr val="bg1">
                    <a:lumMod val="95000"/>
                  </a:schemeClr>
                </a:solidFill>
              </a:rPr>
              <a:t>实验设计</a:t>
            </a:r>
          </a:p>
        </p:txBody>
      </p:sp>
    </p:spTree>
    <p:extLst>
      <p:ext uri="{BB962C8B-B14F-4D97-AF65-F5344CB8AC3E}">
        <p14:creationId xmlns:p14="http://schemas.microsoft.com/office/powerpoint/2010/main" val="39219683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13235" y="260350"/>
            <a:ext cx="921600" cy="921600"/>
            <a:chOff x="4056364" y="1384713"/>
            <a:chExt cx="4088570" cy="4088570"/>
          </a:xfrm>
        </p:grpSpPr>
        <p:sp>
          <p:nvSpPr>
            <p:cNvPr id="13" name="椭圆 12"/>
            <p:cNvSpPr/>
            <p:nvPr/>
          </p:nvSpPr>
          <p:spPr>
            <a:xfrm>
              <a:off x="4500033" y="1833033"/>
              <a:ext cx="3191933" cy="3191933"/>
            </a:xfrm>
            <a:prstGeom prst="ellipse">
              <a:avLst/>
            </a:prstGeom>
            <a:solidFill>
              <a:srgbClr val="124C5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椭圆 1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心圆 1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3549113"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2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实验设计</a:t>
            </a:r>
          </a:p>
        </p:txBody>
      </p:sp>
      <p:sp>
        <p:nvSpPr>
          <p:cNvPr id="2" name="圆角矩形 1"/>
          <p:cNvSpPr/>
          <p:nvPr/>
        </p:nvSpPr>
        <p:spPr>
          <a:xfrm>
            <a:off x="263526" y="1901072"/>
            <a:ext cx="11628438" cy="4237261"/>
          </a:xfrm>
          <a:prstGeom prst="roundRect">
            <a:avLst>
              <a:gd name="adj" fmla="val 9074"/>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63525" y="1883804"/>
            <a:ext cx="11642926" cy="288202"/>
          </a:xfrm>
          <a:prstGeom prst="rect">
            <a:avLst/>
          </a:prstGeom>
          <a:solidFill>
            <a:srgbClr val="DB705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2353733" y="1407334"/>
            <a:ext cx="0" cy="942472"/>
          </a:xfrm>
          <a:prstGeom prst="line">
            <a:avLst/>
          </a:prstGeom>
          <a:ln w="38100">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897533" y="1407334"/>
            <a:ext cx="0" cy="942472"/>
          </a:xfrm>
          <a:prstGeom prst="line">
            <a:avLst/>
          </a:prstGeom>
          <a:ln w="38100">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sp useBgFill="1">
        <p:nvSpPr>
          <p:cNvPr id="6" name="矩形 5"/>
          <p:cNvSpPr/>
          <p:nvPr/>
        </p:nvSpPr>
        <p:spPr>
          <a:xfrm>
            <a:off x="0" y="1283006"/>
            <a:ext cx="12268200" cy="248656"/>
          </a:xfrm>
          <a:prstGeom prst="rect">
            <a:avLst/>
          </a:prstGeom>
          <a:ln>
            <a:noFill/>
          </a:ln>
          <a:effectLst>
            <a:outerShdw blurRad="50800" dist="38100" dir="5400000" sx="96000" sy="96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rot="10800000">
            <a:off x="1597652" y="3004772"/>
            <a:ext cx="1517435" cy="1517436"/>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10800000">
            <a:off x="5337282" y="3004772"/>
            <a:ext cx="1517435" cy="1517436"/>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0800000">
            <a:off x="9076912" y="3004772"/>
            <a:ext cx="1517435" cy="1517436"/>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450374" y="4681101"/>
            <a:ext cx="3806717" cy="596510"/>
          </a:xfrm>
          <a:prstGeom prst="rect">
            <a:avLst/>
          </a:prstGeom>
        </p:spPr>
        <p:txBody>
          <a:bodyPr wrap="square">
            <a:spAutoFit/>
          </a:bodyPr>
          <a:lstStyle/>
          <a:p>
            <a:pPr algn="ctr">
              <a:lnSpc>
                <a:spcPct val="130000"/>
              </a:lnSpc>
            </a:pPr>
            <a:r>
              <a:rPr lang="zh-CN" altLang="en-US" sz="2800" b="1" dirty="0">
                <a:solidFill>
                  <a:schemeClr val="tx1">
                    <a:lumMod val="85000"/>
                    <a:lumOff val="15000"/>
                  </a:schemeClr>
                </a:solidFill>
              </a:rPr>
              <a:t>数据结构定义</a:t>
            </a:r>
          </a:p>
        </p:txBody>
      </p:sp>
      <p:sp>
        <p:nvSpPr>
          <p:cNvPr id="33" name="矩形 32"/>
          <p:cNvSpPr/>
          <p:nvPr/>
        </p:nvSpPr>
        <p:spPr>
          <a:xfrm>
            <a:off x="4192641" y="4681101"/>
            <a:ext cx="3806717" cy="1004570"/>
          </a:xfrm>
          <a:prstGeom prst="rect">
            <a:avLst/>
          </a:prstGeom>
        </p:spPr>
        <p:txBody>
          <a:bodyPr wrap="square">
            <a:spAutoFit/>
          </a:bodyPr>
          <a:lstStyle/>
          <a:p>
            <a:pPr algn="ctr">
              <a:lnSpc>
                <a:spcPct val="130000"/>
              </a:lnSpc>
            </a:pPr>
            <a:r>
              <a:rPr lang="zh-CN" altLang="zh-CN" sz="2400" b="1" dirty="0"/>
              <a:t>自组织路由（</a:t>
            </a:r>
            <a:r>
              <a:rPr lang="en-US" altLang="zh-CN" sz="2400" b="1" dirty="0"/>
              <a:t>Self-organized Routing</a:t>
            </a:r>
            <a:r>
              <a:rPr lang="zh-CN" altLang="zh-CN" sz="2400" b="1" dirty="0"/>
              <a:t>）</a:t>
            </a:r>
            <a:endParaRPr lang="zh-CN" altLang="en-US" sz="2400" b="1" dirty="0">
              <a:solidFill>
                <a:schemeClr val="tx1">
                  <a:lumMod val="85000"/>
                  <a:lumOff val="15000"/>
                </a:schemeClr>
              </a:solidFill>
            </a:endParaRPr>
          </a:p>
        </p:txBody>
      </p:sp>
      <p:sp>
        <p:nvSpPr>
          <p:cNvPr id="37" name="矩形 36"/>
          <p:cNvSpPr/>
          <p:nvPr/>
        </p:nvSpPr>
        <p:spPr>
          <a:xfrm>
            <a:off x="8186206" y="4681101"/>
            <a:ext cx="3555419" cy="1052596"/>
          </a:xfrm>
          <a:prstGeom prst="rect">
            <a:avLst/>
          </a:prstGeom>
        </p:spPr>
        <p:txBody>
          <a:bodyPr wrap="square">
            <a:spAutoFit/>
          </a:bodyPr>
          <a:lstStyle/>
          <a:p>
            <a:pPr algn="ctr">
              <a:lnSpc>
                <a:spcPct val="130000"/>
              </a:lnSpc>
            </a:pPr>
            <a:r>
              <a:rPr lang="zh-CN" altLang="zh-CN" sz="2400" b="1" dirty="0"/>
              <a:t>中心化路由（</a:t>
            </a:r>
            <a:r>
              <a:rPr lang="en-US" altLang="zh-CN" sz="2400" b="1" dirty="0"/>
              <a:t>Centralized Routing</a:t>
            </a:r>
            <a:r>
              <a:rPr lang="zh-CN" altLang="zh-CN" sz="2400" b="1" dirty="0"/>
              <a:t>）</a:t>
            </a:r>
            <a:endParaRPr lang="zh-CN" altLang="en-US" sz="2400" b="1" dirty="0">
              <a:solidFill>
                <a:schemeClr val="tx1">
                  <a:lumMod val="85000"/>
                  <a:lumOff val="15000"/>
                </a:schemeClr>
              </a:solidFill>
            </a:endParaRPr>
          </a:p>
        </p:txBody>
      </p:sp>
      <p:sp>
        <p:nvSpPr>
          <p:cNvPr id="4" name="矩形 3">
            <a:extLst>
              <a:ext uri="{FF2B5EF4-FFF2-40B4-BE49-F238E27FC236}">
                <a16:creationId xmlns:a16="http://schemas.microsoft.com/office/drawing/2014/main" id="{4E57C416-5454-4DA5-A7CA-EE56B2CA7864}"/>
              </a:ext>
            </a:extLst>
          </p:cNvPr>
          <p:cNvSpPr/>
          <p:nvPr/>
        </p:nvSpPr>
        <p:spPr>
          <a:xfrm>
            <a:off x="2025856" y="3004772"/>
            <a:ext cx="700743" cy="156966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9600" b="1" dirty="0">
                <a:ln/>
                <a:solidFill>
                  <a:schemeClr val="accent5">
                    <a:lumMod val="50000"/>
                  </a:schemeClr>
                </a:solidFill>
                <a:effectLst>
                  <a:outerShdw blurRad="38100" dist="38100" dir="2700000" algn="tl">
                    <a:srgbClr val="000000">
                      <a:alpha val="43137"/>
                    </a:srgbClr>
                  </a:outerShdw>
                </a:effectLst>
              </a:rPr>
              <a:t>1</a:t>
            </a:r>
            <a:endParaRPr lang="zh-CN" altLang="en-US" sz="9600" b="1" cap="none" spc="0" dirty="0">
              <a:ln/>
              <a:solidFill>
                <a:schemeClr val="accent5">
                  <a:lumMod val="50000"/>
                </a:schemeClr>
              </a:solidFill>
              <a:effectLst>
                <a:outerShdw blurRad="38100" dist="38100" dir="2700000" algn="tl">
                  <a:srgbClr val="000000">
                    <a:alpha val="43137"/>
                  </a:srgbClr>
                </a:outerShdw>
              </a:effectLst>
            </a:endParaRPr>
          </a:p>
        </p:txBody>
      </p:sp>
      <p:sp>
        <p:nvSpPr>
          <p:cNvPr id="24" name="矩形 23">
            <a:extLst>
              <a:ext uri="{FF2B5EF4-FFF2-40B4-BE49-F238E27FC236}">
                <a16:creationId xmlns:a16="http://schemas.microsoft.com/office/drawing/2014/main" id="{05A1A1F0-6F91-476D-8E91-0557172A3399}"/>
              </a:ext>
            </a:extLst>
          </p:cNvPr>
          <p:cNvSpPr/>
          <p:nvPr/>
        </p:nvSpPr>
        <p:spPr>
          <a:xfrm>
            <a:off x="9527615" y="3004771"/>
            <a:ext cx="700743" cy="156966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9600" b="1" dirty="0">
                <a:ln/>
                <a:solidFill>
                  <a:schemeClr val="accent5">
                    <a:lumMod val="50000"/>
                  </a:schemeClr>
                </a:solidFill>
                <a:effectLst>
                  <a:outerShdw blurRad="38100" dist="38100" dir="2700000" algn="tl">
                    <a:srgbClr val="000000">
                      <a:alpha val="43137"/>
                    </a:srgbClr>
                  </a:outerShdw>
                </a:effectLst>
              </a:rPr>
              <a:t>3</a:t>
            </a:r>
            <a:endParaRPr lang="zh-CN" altLang="en-US" sz="9600" b="1" cap="none" spc="0" dirty="0">
              <a:ln/>
              <a:solidFill>
                <a:schemeClr val="accent5">
                  <a:lumMod val="50000"/>
                </a:schemeClr>
              </a:solidFill>
              <a:effectLst>
                <a:outerShdw blurRad="38100" dist="38100" dir="2700000" algn="tl">
                  <a:srgbClr val="000000">
                    <a:alpha val="43137"/>
                  </a:srgbClr>
                </a:outerShdw>
              </a:effectLst>
            </a:endParaRPr>
          </a:p>
        </p:txBody>
      </p:sp>
      <p:sp>
        <p:nvSpPr>
          <p:cNvPr id="23" name="矩形 22">
            <a:extLst>
              <a:ext uri="{FF2B5EF4-FFF2-40B4-BE49-F238E27FC236}">
                <a16:creationId xmlns:a16="http://schemas.microsoft.com/office/drawing/2014/main" id="{802878F9-89FA-4059-ADBE-508F38E0527A}"/>
              </a:ext>
            </a:extLst>
          </p:cNvPr>
          <p:cNvSpPr/>
          <p:nvPr/>
        </p:nvSpPr>
        <p:spPr>
          <a:xfrm>
            <a:off x="5765487" y="2952548"/>
            <a:ext cx="700743" cy="156966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9600" b="1" cap="none" spc="0" dirty="0">
                <a:ln/>
                <a:solidFill>
                  <a:schemeClr val="accent5">
                    <a:lumMod val="50000"/>
                  </a:schemeClr>
                </a:solidFill>
                <a:effectLst>
                  <a:outerShdw blurRad="38100" dist="38100" dir="2700000" algn="tl">
                    <a:srgbClr val="000000">
                      <a:alpha val="43137"/>
                    </a:srgbClr>
                  </a:outerShdw>
                </a:effectLst>
              </a:rPr>
              <a:t>2</a:t>
            </a:r>
            <a:endParaRPr lang="zh-CN" altLang="en-US" sz="9600" b="1" cap="none" spc="0" dirty="0">
              <a:ln/>
              <a:solidFill>
                <a:schemeClr val="accent5">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63091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881645" y="2700568"/>
            <a:ext cx="1657681" cy="463875"/>
          </a:xfrm>
          <a:prstGeom prst="homePlate">
            <a:avLst/>
          </a:prstGeom>
          <a:solidFill>
            <a:srgbClr val="F4925C"/>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主机地址</a:t>
            </a:r>
          </a:p>
        </p:txBody>
      </p:sp>
      <p:sp>
        <p:nvSpPr>
          <p:cNvPr id="16" name="五边形 15"/>
          <p:cNvSpPr/>
          <p:nvPr/>
        </p:nvSpPr>
        <p:spPr>
          <a:xfrm>
            <a:off x="869846" y="3571121"/>
            <a:ext cx="1461768" cy="462130"/>
          </a:xfrm>
          <a:prstGeom prst="homePlate">
            <a:avLst/>
          </a:prstGeom>
          <a:solidFill>
            <a:srgbClr val="DB705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数据包</a:t>
            </a:r>
          </a:p>
        </p:txBody>
      </p:sp>
      <p:sp>
        <p:nvSpPr>
          <p:cNvPr id="17" name="五边形 16"/>
          <p:cNvSpPr/>
          <p:nvPr/>
        </p:nvSpPr>
        <p:spPr>
          <a:xfrm>
            <a:off x="881645" y="4711438"/>
            <a:ext cx="2702913" cy="462131"/>
          </a:xfrm>
          <a:prstGeom prst="homePlate">
            <a:avLst/>
          </a:prstGeom>
          <a:solidFill>
            <a:srgbClr val="124C50"/>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OSPF</a:t>
            </a:r>
            <a:r>
              <a:rPr lang="zh-CN" altLang="zh-CN" dirty="0"/>
              <a:t>协议的路由表表项</a:t>
            </a:r>
            <a:endParaRPr lang="zh-CN" altLang="en-US" sz="1600" b="1" dirty="0"/>
          </a:p>
        </p:txBody>
      </p:sp>
      <p:sp>
        <p:nvSpPr>
          <p:cNvPr id="18" name="五边形 17"/>
          <p:cNvSpPr/>
          <p:nvPr/>
        </p:nvSpPr>
        <p:spPr>
          <a:xfrm>
            <a:off x="869846" y="5615900"/>
            <a:ext cx="2702913" cy="359773"/>
          </a:xfrm>
          <a:prstGeom prst="homePlate">
            <a:avLst/>
          </a:prstGeom>
          <a:solidFill>
            <a:srgbClr val="1C737A"/>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RIP</a:t>
            </a:r>
            <a:r>
              <a:rPr lang="zh-CN" altLang="zh-CN" dirty="0"/>
              <a:t>协议的路由表表项</a:t>
            </a:r>
            <a:endParaRPr lang="zh-CN" altLang="en-US" sz="1600" b="1" dirty="0"/>
          </a:p>
        </p:txBody>
      </p:sp>
      <p:grpSp>
        <p:nvGrpSpPr>
          <p:cNvPr id="12" name="组合 11"/>
          <p:cNvGrpSpPr/>
          <p:nvPr/>
        </p:nvGrpSpPr>
        <p:grpSpPr>
          <a:xfrm>
            <a:off x="313235" y="260350"/>
            <a:ext cx="921600" cy="921600"/>
            <a:chOff x="4056364" y="1384713"/>
            <a:chExt cx="4088570" cy="4088570"/>
          </a:xfrm>
        </p:grpSpPr>
        <p:sp>
          <p:nvSpPr>
            <p:cNvPr id="13" name="椭圆 12"/>
            <p:cNvSpPr/>
            <p:nvPr/>
          </p:nvSpPr>
          <p:spPr>
            <a:xfrm>
              <a:off x="4500033" y="1833033"/>
              <a:ext cx="3191933" cy="3191933"/>
            </a:xfrm>
            <a:prstGeom prst="ellipse">
              <a:avLst/>
            </a:prstGeom>
            <a:solidFill>
              <a:srgbClr val="124C5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椭圆 1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心圆 1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3686971"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2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实验设计</a:t>
            </a:r>
          </a:p>
        </p:txBody>
      </p:sp>
      <p:sp>
        <p:nvSpPr>
          <p:cNvPr id="23" name="矩形 39">
            <a:extLst>
              <a:ext uri="{FF2B5EF4-FFF2-40B4-BE49-F238E27FC236}">
                <a16:creationId xmlns:a16="http://schemas.microsoft.com/office/drawing/2014/main" id="{A3CF8F27-28BD-4595-A3D1-3ED1C39F4B61}"/>
              </a:ext>
            </a:extLst>
          </p:cNvPr>
          <p:cNvSpPr/>
          <p:nvPr/>
        </p:nvSpPr>
        <p:spPr>
          <a:xfrm>
            <a:off x="585898" y="1597753"/>
            <a:ext cx="2998660" cy="584759"/>
          </a:xfrm>
          <a:prstGeom prst="rect">
            <a:avLst/>
          </a:prstGeom>
          <a:solidFill>
            <a:srgbClr val="F4925C"/>
          </a:solidFill>
          <a:effectLst>
            <a:innerShdw blurRad="114300">
              <a:prstClr val="black"/>
            </a:innerShdw>
          </a:effectLst>
        </p:spPr>
        <p:txBody>
          <a:bodyPr wrap="square" lIns="91424" tIns="45712" rIns="91424" bIns="45712">
            <a:spAutoFit/>
          </a:bodyPr>
          <a:lstStyle/>
          <a:p>
            <a:r>
              <a:rPr lang="en-US" altLang="zh-CN" sz="3200" dirty="0">
                <a:solidFill>
                  <a:schemeClr val="bg1"/>
                </a:solidFill>
                <a:latin typeface="+mj-ea"/>
                <a:ea typeface="+mj-ea"/>
                <a:sym typeface="News Gothic MT" charset="0"/>
              </a:rPr>
              <a:t>1.</a:t>
            </a:r>
            <a:r>
              <a:rPr lang="zh-CN" altLang="en-US" sz="3200" dirty="0">
                <a:solidFill>
                  <a:schemeClr val="bg1"/>
                </a:solidFill>
                <a:latin typeface="+mj-ea"/>
                <a:ea typeface="+mj-ea"/>
                <a:sym typeface="News Gothic MT" charset="0"/>
              </a:rPr>
              <a:t>数据结构定义</a:t>
            </a:r>
            <a:endParaRPr lang="zh-CN" altLang="zh-CN" sz="3200" dirty="0">
              <a:solidFill>
                <a:schemeClr val="bg1"/>
              </a:solidFill>
              <a:latin typeface="+mj-ea"/>
              <a:ea typeface="+mj-ea"/>
            </a:endParaRPr>
          </a:p>
        </p:txBody>
      </p:sp>
      <p:graphicFrame>
        <p:nvGraphicFramePr>
          <p:cNvPr id="3" name="表格 2">
            <a:extLst>
              <a:ext uri="{FF2B5EF4-FFF2-40B4-BE49-F238E27FC236}">
                <a16:creationId xmlns:a16="http://schemas.microsoft.com/office/drawing/2014/main" id="{BB41E3DF-A793-46CD-86FB-C69B024F9809}"/>
              </a:ext>
            </a:extLst>
          </p:cNvPr>
          <p:cNvGraphicFramePr>
            <a:graphicFrameLocks noGrp="1"/>
          </p:cNvGraphicFramePr>
          <p:nvPr>
            <p:extLst>
              <p:ext uri="{D42A27DB-BD31-4B8C-83A1-F6EECF244321}">
                <p14:modId xmlns:p14="http://schemas.microsoft.com/office/powerpoint/2010/main" val="2436866510"/>
              </p:ext>
            </p:extLst>
          </p:nvPr>
        </p:nvGraphicFramePr>
        <p:xfrm>
          <a:off x="3572759" y="2747085"/>
          <a:ext cx="7534410" cy="370840"/>
        </p:xfrm>
        <a:graphic>
          <a:graphicData uri="http://schemas.openxmlformats.org/drawingml/2006/table">
            <a:tbl>
              <a:tblPr firstRow="1" bandRow="1">
                <a:tableStyleId>{5940675A-B579-460E-94D1-54222C63F5DA}</a:tableStyleId>
              </a:tblPr>
              <a:tblGrid>
                <a:gridCol w="2511470">
                  <a:extLst>
                    <a:ext uri="{9D8B030D-6E8A-4147-A177-3AD203B41FA5}">
                      <a16:colId xmlns:a16="http://schemas.microsoft.com/office/drawing/2014/main" val="730232021"/>
                    </a:ext>
                  </a:extLst>
                </a:gridCol>
                <a:gridCol w="2511470">
                  <a:extLst>
                    <a:ext uri="{9D8B030D-6E8A-4147-A177-3AD203B41FA5}">
                      <a16:colId xmlns:a16="http://schemas.microsoft.com/office/drawing/2014/main" val="239983105"/>
                    </a:ext>
                  </a:extLst>
                </a:gridCol>
                <a:gridCol w="2511470">
                  <a:extLst>
                    <a:ext uri="{9D8B030D-6E8A-4147-A177-3AD203B41FA5}">
                      <a16:colId xmlns:a16="http://schemas.microsoft.com/office/drawing/2014/main" val="3537795280"/>
                    </a:ext>
                  </a:extLst>
                </a:gridCol>
              </a:tblGrid>
              <a:tr h="370840">
                <a:tc>
                  <a:txBody>
                    <a:bodyPr/>
                    <a:lstStyle/>
                    <a:p>
                      <a:pPr algn="ctr"/>
                      <a:r>
                        <a:rPr lang="en-US" altLang="zh-CN" dirty="0" err="1"/>
                        <a:t>Ip</a:t>
                      </a:r>
                      <a:r>
                        <a:rPr lang="zh-CN" altLang="en-US" dirty="0"/>
                        <a:t>地址</a:t>
                      </a:r>
                    </a:p>
                  </a:txBody>
                  <a:tcPr/>
                </a:tc>
                <a:tc>
                  <a:txBody>
                    <a:bodyPr/>
                    <a:lstStyle/>
                    <a:p>
                      <a:pPr algn="ctr"/>
                      <a:r>
                        <a:rPr lang="zh-CN" altLang="en-US" dirty="0"/>
                        <a:t>子网掩码</a:t>
                      </a:r>
                    </a:p>
                  </a:txBody>
                  <a:tcPr/>
                </a:tc>
                <a:tc>
                  <a:txBody>
                    <a:bodyPr/>
                    <a:lstStyle/>
                    <a:p>
                      <a:pPr algn="ctr"/>
                      <a:r>
                        <a:rPr lang="zh-CN" altLang="en-US" dirty="0"/>
                        <a:t>端口</a:t>
                      </a:r>
                    </a:p>
                  </a:txBody>
                  <a:tcPr/>
                </a:tc>
                <a:extLst>
                  <a:ext uri="{0D108BD9-81ED-4DB2-BD59-A6C34878D82A}">
                    <a16:rowId xmlns:a16="http://schemas.microsoft.com/office/drawing/2014/main" val="1046691824"/>
                  </a:ext>
                </a:extLst>
              </a:tr>
            </a:tbl>
          </a:graphicData>
        </a:graphic>
      </p:graphicFrame>
      <p:graphicFrame>
        <p:nvGraphicFramePr>
          <p:cNvPr id="4" name="表格 3">
            <a:extLst>
              <a:ext uri="{FF2B5EF4-FFF2-40B4-BE49-F238E27FC236}">
                <a16:creationId xmlns:a16="http://schemas.microsoft.com/office/drawing/2014/main" id="{07AFFEA0-31D2-4BE7-87E0-9263773907D2}"/>
              </a:ext>
            </a:extLst>
          </p:cNvPr>
          <p:cNvGraphicFramePr>
            <a:graphicFrameLocks noGrp="1"/>
          </p:cNvGraphicFramePr>
          <p:nvPr>
            <p:extLst>
              <p:ext uri="{D42A27DB-BD31-4B8C-83A1-F6EECF244321}">
                <p14:modId xmlns:p14="http://schemas.microsoft.com/office/powerpoint/2010/main" val="3583487547"/>
              </p:ext>
            </p:extLst>
          </p:nvPr>
        </p:nvGraphicFramePr>
        <p:xfrm>
          <a:off x="3584280" y="3612402"/>
          <a:ext cx="7534412" cy="370840"/>
        </p:xfrm>
        <a:graphic>
          <a:graphicData uri="http://schemas.openxmlformats.org/drawingml/2006/table">
            <a:tbl>
              <a:tblPr firstRow="1" bandRow="1">
                <a:tableStyleId>{5940675A-B579-460E-94D1-54222C63F5DA}</a:tableStyleId>
              </a:tblPr>
              <a:tblGrid>
                <a:gridCol w="1883603">
                  <a:extLst>
                    <a:ext uri="{9D8B030D-6E8A-4147-A177-3AD203B41FA5}">
                      <a16:colId xmlns:a16="http://schemas.microsoft.com/office/drawing/2014/main" val="1040695284"/>
                    </a:ext>
                  </a:extLst>
                </a:gridCol>
                <a:gridCol w="1883603">
                  <a:extLst>
                    <a:ext uri="{9D8B030D-6E8A-4147-A177-3AD203B41FA5}">
                      <a16:colId xmlns:a16="http://schemas.microsoft.com/office/drawing/2014/main" val="340619709"/>
                    </a:ext>
                  </a:extLst>
                </a:gridCol>
                <a:gridCol w="1883603">
                  <a:extLst>
                    <a:ext uri="{9D8B030D-6E8A-4147-A177-3AD203B41FA5}">
                      <a16:colId xmlns:a16="http://schemas.microsoft.com/office/drawing/2014/main" val="1844501241"/>
                    </a:ext>
                  </a:extLst>
                </a:gridCol>
                <a:gridCol w="1883603">
                  <a:extLst>
                    <a:ext uri="{9D8B030D-6E8A-4147-A177-3AD203B41FA5}">
                      <a16:colId xmlns:a16="http://schemas.microsoft.com/office/drawing/2014/main" val="2933480918"/>
                    </a:ext>
                  </a:extLst>
                </a:gridCol>
              </a:tblGrid>
              <a:tr h="370840">
                <a:tc>
                  <a:txBody>
                    <a:bodyPr/>
                    <a:lstStyle/>
                    <a:p>
                      <a:pPr algn="ctr"/>
                      <a:r>
                        <a:rPr lang="zh-CN" altLang="en-US" dirty="0"/>
                        <a:t>源地址</a:t>
                      </a:r>
                    </a:p>
                  </a:txBody>
                  <a:tcPr/>
                </a:tc>
                <a:tc>
                  <a:txBody>
                    <a:bodyPr/>
                    <a:lstStyle/>
                    <a:p>
                      <a:pPr algn="ctr"/>
                      <a:r>
                        <a:rPr lang="zh-CN" altLang="en-US" dirty="0"/>
                        <a:t>目的地址</a:t>
                      </a:r>
                    </a:p>
                  </a:txBody>
                  <a:tcPr/>
                </a:tc>
                <a:tc>
                  <a:txBody>
                    <a:bodyPr/>
                    <a:lstStyle/>
                    <a:p>
                      <a:pPr algn="ctr"/>
                      <a:r>
                        <a:rPr lang="zh-CN" altLang="en-US" dirty="0"/>
                        <a:t>内容</a:t>
                      </a:r>
                    </a:p>
                  </a:txBody>
                  <a:tcPr/>
                </a:tc>
                <a:tc>
                  <a:txBody>
                    <a:bodyPr/>
                    <a:lstStyle/>
                    <a:p>
                      <a:pPr algn="ctr"/>
                      <a:r>
                        <a:rPr lang="zh-CN" altLang="en-US" dirty="0"/>
                        <a:t>包类型</a:t>
                      </a:r>
                    </a:p>
                  </a:txBody>
                  <a:tcPr/>
                </a:tc>
                <a:extLst>
                  <a:ext uri="{0D108BD9-81ED-4DB2-BD59-A6C34878D82A}">
                    <a16:rowId xmlns:a16="http://schemas.microsoft.com/office/drawing/2014/main" val="4217109574"/>
                  </a:ext>
                </a:extLst>
              </a:tr>
            </a:tbl>
          </a:graphicData>
        </a:graphic>
      </p:graphicFrame>
      <p:graphicFrame>
        <p:nvGraphicFramePr>
          <p:cNvPr id="5" name="表格 4">
            <a:extLst>
              <a:ext uri="{FF2B5EF4-FFF2-40B4-BE49-F238E27FC236}">
                <a16:creationId xmlns:a16="http://schemas.microsoft.com/office/drawing/2014/main" id="{A63450FF-C612-4F09-82AB-378CA922A52A}"/>
              </a:ext>
            </a:extLst>
          </p:cNvPr>
          <p:cNvGraphicFramePr>
            <a:graphicFrameLocks noGrp="1"/>
          </p:cNvGraphicFramePr>
          <p:nvPr>
            <p:extLst>
              <p:ext uri="{D42A27DB-BD31-4B8C-83A1-F6EECF244321}">
                <p14:modId xmlns:p14="http://schemas.microsoft.com/office/powerpoint/2010/main" val="1182859137"/>
              </p:ext>
            </p:extLst>
          </p:nvPr>
        </p:nvGraphicFramePr>
        <p:xfrm>
          <a:off x="3773093" y="4721417"/>
          <a:ext cx="7334076" cy="370840"/>
        </p:xfrm>
        <a:graphic>
          <a:graphicData uri="http://schemas.openxmlformats.org/drawingml/2006/table">
            <a:tbl>
              <a:tblPr firstRow="1" bandRow="1">
                <a:tableStyleId>{5940675A-B579-460E-94D1-54222C63F5DA}</a:tableStyleId>
              </a:tblPr>
              <a:tblGrid>
                <a:gridCol w="3667038">
                  <a:extLst>
                    <a:ext uri="{9D8B030D-6E8A-4147-A177-3AD203B41FA5}">
                      <a16:colId xmlns:a16="http://schemas.microsoft.com/office/drawing/2014/main" val="4237442161"/>
                    </a:ext>
                  </a:extLst>
                </a:gridCol>
                <a:gridCol w="3667038">
                  <a:extLst>
                    <a:ext uri="{9D8B030D-6E8A-4147-A177-3AD203B41FA5}">
                      <a16:colId xmlns:a16="http://schemas.microsoft.com/office/drawing/2014/main" val="579535783"/>
                    </a:ext>
                  </a:extLst>
                </a:gridCol>
              </a:tblGrid>
              <a:tr h="370840">
                <a:tc>
                  <a:txBody>
                    <a:bodyPr/>
                    <a:lstStyle/>
                    <a:p>
                      <a:pPr algn="ctr"/>
                      <a:r>
                        <a:rPr lang="zh-CN" altLang="en-US" dirty="0"/>
                        <a:t>目的地址</a:t>
                      </a:r>
                    </a:p>
                  </a:txBody>
                  <a:tcPr/>
                </a:tc>
                <a:tc>
                  <a:txBody>
                    <a:bodyPr/>
                    <a:lstStyle/>
                    <a:p>
                      <a:pPr algn="ctr"/>
                      <a:r>
                        <a:rPr lang="zh-CN" altLang="en-US" dirty="0"/>
                        <a:t>下一跳地址</a:t>
                      </a:r>
                    </a:p>
                  </a:txBody>
                  <a:tcPr/>
                </a:tc>
                <a:extLst>
                  <a:ext uri="{0D108BD9-81ED-4DB2-BD59-A6C34878D82A}">
                    <a16:rowId xmlns:a16="http://schemas.microsoft.com/office/drawing/2014/main" val="3770855504"/>
                  </a:ext>
                </a:extLst>
              </a:tr>
            </a:tbl>
          </a:graphicData>
        </a:graphic>
      </p:graphicFrame>
      <p:graphicFrame>
        <p:nvGraphicFramePr>
          <p:cNvPr id="6" name="表格 5">
            <a:extLst>
              <a:ext uri="{FF2B5EF4-FFF2-40B4-BE49-F238E27FC236}">
                <a16:creationId xmlns:a16="http://schemas.microsoft.com/office/drawing/2014/main" id="{65C71B41-31F2-4B6E-9954-EAB7524CE1BC}"/>
              </a:ext>
            </a:extLst>
          </p:cNvPr>
          <p:cNvGraphicFramePr>
            <a:graphicFrameLocks noGrp="1"/>
          </p:cNvGraphicFramePr>
          <p:nvPr>
            <p:extLst>
              <p:ext uri="{D42A27DB-BD31-4B8C-83A1-F6EECF244321}">
                <p14:modId xmlns:p14="http://schemas.microsoft.com/office/powerpoint/2010/main" val="28007602"/>
              </p:ext>
            </p:extLst>
          </p:nvPr>
        </p:nvGraphicFramePr>
        <p:xfrm>
          <a:off x="3773095" y="5615900"/>
          <a:ext cx="7345599" cy="370840"/>
        </p:xfrm>
        <a:graphic>
          <a:graphicData uri="http://schemas.openxmlformats.org/drawingml/2006/table">
            <a:tbl>
              <a:tblPr firstRow="1" bandRow="1">
                <a:tableStyleId>{5940675A-B579-460E-94D1-54222C63F5DA}</a:tableStyleId>
              </a:tblPr>
              <a:tblGrid>
                <a:gridCol w="2448533">
                  <a:extLst>
                    <a:ext uri="{9D8B030D-6E8A-4147-A177-3AD203B41FA5}">
                      <a16:colId xmlns:a16="http://schemas.microsoft.com/office/drawing/2014/main" val="2870028954"/>
                    </a:ext>
                  </a:extLst>
                </a:gridCol>
                <a:gridCol w="2448533">
                  <a:extLst>
                    <a:ext uri="{9D8B030D-6E8A-4147-A177-3AD203B41FA5}">
                      <a16:colId xmlns:a16="http://schemas.microsoft.com/office/drawing/2014/main" val="2281928868"/>
                    </a:ext>
                  </a:extLst>
                </a:gridCol>
                <a:gridCol w="2448533">
                  <a:extLst>
                    <a:ext uri="{9D8B030D-6E8A-4147-A177-3AD203B41FA5}">
                      <a16:colId xmlns:a16="http://schemas.microsoft.com/office/drawing/2014/main" val="272741821"/>
                    </a:ext>
                  </a:extLst>
                </a:gridCol>
              </a:tblGrid>
              <a:tr h="370840">
                <a:tc>
                  <a:txBody>
                    <a:bodyPr/>
                    <a:lstStyle/>
                    <a:p>
                      <a:r>
                        <a:rPr lang="zh-CN" altLang="en-US" dirty="0"/>
                        <a:t>目的地址</a:t>
                      </a:r>
                    </a:p>
                  </a:txBody>
                  <a:tcPr/>
                </a:tc>
                <a:tc>
                  <a:txBody>
                    <a:bodyPr/>
                    <a:lstStyle/>
                    <a:p>
                      <a:r>
                        <a:rPr lang="zh-CN" altLang="en-US" dirty="0"/>
                        <a:t>下一跳地址</a:t>
                      </a:r>
                    </a:p>
                  </a:txBody>
                  <a:tcPr/>
                </a:tc>
                <a:tc>
                  <a:txBody>
                    <a:bodyPr/>
                    <a:lstStyle/>
                    <a:p>
                      <a:r>
                        <a:rPr lang="zh-CN" altLang="en-US" dirty="0"/>
                        <a:t>到目的地址的跳数</a:t>
                      </a:r>
                    </a:p>
                  </a:txBody>
                  <a:tcPr/>
                </a:tc>
                <a:extLst>
                  <a:ext uri="{0D108BD9-81ED-4DB2-BD59-A6C34878D82A}">
                    <a16:rowId xmlns:a16="http://schemas.microsoft.com/office/drawing/2014/main" val="796548830"/>
                  </a:ext>
                </a:extLst>
              </a:tr>
            </a:tbl>
          </a:graphicData>
        </a:graphic>
      </p:graphicFrame>
      <p:sp>
        <p:nvSpPr>
          <p:cNvPr id="7" name="文本框 6">
            <a:extLst>
              <a:ext uri="{FF2B5EF4-FFF2-40B4-BE49-F238E27FC236}">
                <a16:creationId xmlns:a16="http://schemas.microsoft.com/office/drawing/2014/main" id="{AE12E040-8C79-4E4E-BFA6-1FCD7A4A1B38}"/>
              </a:ext>
            </a:extLst>
          </p:cNvPr>
          <p:cNvSpPr txBox="1"/>
          <p:nvPr/>
        </p:nvSpPr>
        <p:spPr>
          <a:xfrm>
            <a:off x="3584558" y="4097461"/>
            <a:ext cx="6178746" cy="338554"/>
          </a:xfrm>
          <a:prstGeom prst="rect">
            <a:avLst/>
          </a:prstGeom>
          <a:noFill/>
        </p:spPr>
        <p:txBody>
          <a:bodyPr wrap="square" rtlCol="0">
            <a:spAutoFit/>
          </a:bodyPr>
          <a:lstStyle/>
          <a:p>
            <a:r>
              <a:rPr lang="zh-CN" altLang="en-US" sz="1600" dirty="0"/>
              <a:t>其中，包类型用整数表示，本次实验中共定义了</a:t>
            </a:r>
            <a:r>
              <a:rPr lang="en-US" altLang="zh-CN" sz="1600" dirty="0"/>
              <a:t>3</a:t>
            </a:r>
            <a:r>
              <a:rPr lang="zh-CN" altLang="en-US" sz="1600" dirty="0"/>
              <a:t>中包类型。</a:t>
            </a:r>
          </a:p>
        </p:txBody>
      </p:sp>
      <p:sp>
        <p:nvSpPr>
          <p:cNvPr id="24" name="文本框 23">
            <a:extLst>
              <a:ext uri="{FF2B5EF4-FFF2-40B4-BE49-F238E27FC236}">
                <a16:creationId xmlns:a16="http://schemas.microsoft.com/office/drawing/2014/main" id="{50A6174E-0FD1-47F5-AF79-B26988C844FE}"/>
              </a:ext>
            </a:extLst>
          </p:cNvPr>
          <p:cNvSpPr txBox="1"/>
          <p:nvPr/>
        </p:nvSpPr>
        <p:spPr>
          <a:xfrm>
            <a:off x="3773093" y="6076592"/>
            <a:ext cx="5465175" cy="369332"/>
          </a:xfrm>
          <a:prstGeom prst="rect">
            <a:avLst/>
          </a:prstGeom>
          <a:noFill/>
        </p:spPr>
        <p:txBody>
          <a:bodyPr wrap="square" rtlCol="0">
            <a:spAutoFit/>
          </a:bodyPr>
          <a:lstStyle/>
          <a:p>
            <a:r>
              <a:rPr lang="zh-CN" altLang="en-US" sz="1600" dirty="0"/>
              <a:t>其中，到目的地址的最大跳数为</a:t>
            </a:r>
            <a:r>
              <a:rPr lang="en-US" altLang="zh-CN" sz="1600" dirty="0"/>
              <a:t>15,</a:t>
            </a:r>
            <a:r>
              <a:rPr lang="zh-CN" altLang="en-US" sz="1600" dirty="0"/>
              <a:t>跳数为</a:t>
            </a:r>
            <a:r>
              <a:rPr lang="en-US" altLang="zh-CN" sz="1600" dirty="0"/>
              <a:t>16</a:t>
            </a:r>
            <a:r>
              <a:rPr lang="zh-CN" altLang="en-US" sz="1600" dirty="0"/>
              <a:t>时表示不可达</a:t>
            </a:r>
            <a:r>
              <a:rPr lang="zh-CN" altLang="en-US" dirty="0"/>
              <a:t>。</a:t>
            </a:r>
          </a:p>
        </p:txBody>
      </p:sp>
    </p:spTree>
    <p:extLst>
      <p:ext uri="{BB962C8B-B14F-4D97-AF65-F5344CB8AC3E}">
        <p14:creationId xmlns:p14="http://schemas.microsoft.com/office/powerpoint/2010/main" val="32824067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13235" y="260350"/>
            <a:ext cx="921600" cy="921600"/>
            <a:chOff x="4056364" y="1384713"/>
            <a:chExt cx="4088570" cy="4088570"/>
          </a:xfrm>
        </p:grpSpPr>
        <p:sp>
          <p:nvSpPr>
            <p:cNvPr id="13" name="椭圆 12"/>
            <p:cNvSpPr/>
            <p:nvPr/>
          </p:nvSpPr>
          <p:spPr>
            <a:xfrm>
              <a:off x="4500033" y="1833033"/>
              <a:ext cx="3191933" cy="3191933"/>
            </a:xfrm>
            <a:prstGeom prst="ellipse">
              <a:avLst/>
            </a:prstGeom>
            <a:solidFill>
              <a:srgbClr val="124C5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椭圆 1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心圆 1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335123" y="451832"/>
            <a:ext cx="3686971" cy="646331"/>
          </a:xfrm>
          <a:prstGeom prst="rect">
            <a:avLst/>
          </a:prstGeom>
        </p:spPr>
        <p:txBody>
          <a:bodyPr wrap="none">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Part 2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实验设计</a:t>
            </a:r>
          </a:p>
        </p:txBody>
      </p:sp>
      <p:sp>
        <p:nvSpPr>
          <p:cNvPr id="29" name="矩形 39">
            <a:extLst>
              <a:ext uri="{FF2B5EF4-FFF2-40B4-BE49-F238E27FC236}">
                <a16:creationId xmlns:a16="http://schemas.microsoft.com/office/drawing/2014/main" id="{596AC3BC-592D-4099-AE84-4DD5D36B5083}"/>
              </a:ext>
            </a:extLst>
          </p:cNvPr>
          <p:cNvSpPr/>
          <p:nvPr/>
        </p:nvSpPr>
        <p:spPr>
          <a:xfrm>
            <a:off x="585898" y="1597753"/>
            <a:ext cx="2600362" cy="584759"/>
          </a:xfrm>
          <a:prstGeom prst="rect">
            <a:avLst/>
          </a:prstGeom>
          <a:solidFill>
            <a:srgbClr val="F4925C"/>
          </a:solidFill>
          <a:effectLst>
            <a:innerShdw blurRad="114300">
              <a:prstClr val="black"/>
            </a:innerShdw>
          </a:effectLst>
        </p:spPr>
        <p:txBody>
          <a:bodyPr wrap="square" lIns="91424" tIns="45712" rIns="91424" bIns="45712">
            <a:spAutoFit/>
          </a:bodyPr>
          <a:lstStyle/>
          <a:p>
            <a:r>
              <a:rPr lang="en-US" altLang="zh-CN" sz="3200" dirty="0">
                <a:solidFill>
                  <a:schemeClr val="bg1"/>
                </a:solidFill>
                <a:latin typeface="+mj-ea"/>
                <a:ea typeface="+mj-ea"/>
                <a:sym typeface="News Gothic MT" charset="0"/>
              </a:rPr>
              <a:t>2.</a:t>
            </a:r>
            <a:r>
              <a:rPr lang="zh-CN" altLang="en-US" sz="3200" dirty="0">
                <a:solidFill>
                  <a:schemeClr val="bg1"/>
                </a:solidFill>
                <a:latin typeface="+mj-ea"/>
                <a:ea typeface="+mj-ea"/>
                <a:sym typeface="News Gothic MT" charset="0"/>
              </a:rPr>
              <a:t>自组织路由</a:t>
            </a:r>
            <a:endParaRPr lang="zh-CN" altLang="zh-CN" sz="3200" dirty="0">
              <a:solidFill>
                <a:schemeClr val="bg1"/>
              </a:solidFill>
              <a:latin typeface="+mj-ea"/>
              <a:ea typeface="+mj-ea"/>
            </a:endParaRPr>
          </a:p>
        </p:txBody>
      </p:sp>
      <p:sp>
        <p:nvSpPr>
          <p:cNvPr id="4" name="文本框 3">
            <a:extLst>
              <a:ext uri="{FF2B5EF4-FFF2-40B4-BE49-F238E27FC236}">
                <a16:creationId xmlns:a16="http://schemas.microsoft.com/office/drawing/2014/main" id="{08E1F2F5-D5FD-4597-82AC-1FADAFC9A021}"/>
              </a:ext>
            </a:extLst>
          </p:cNvPr>
          <p:cNvSpPr txBox="1"/>
          <p:nvPr/>
        </p:nvSpPr>
        <p:spPr>
          <a:xfrm>
            <a:off x="585898" y="2648931"/>
            <a:ext cx="2364692" cy="523220"/>
          </a:xfrm>
          <a:prstGeom prst="rect">
            <a:avLst/>
          </a:prstGeom>
          <a:noFill/>
        </p:spPr>
        <p:txBody>
          <a:bodyPr wrap="square" rtlCol="0">
            <a:spAutoFit/>
          </a:bodyPr>
          <a:lstStyle/>
          <a:p>
            <a:r>
              <a:rPr lang="en-US" altLang="zh-CN" sz="2800" b="1" dirty="0"/>
              <a:t>2.1 </a:t>
            </a:r>
            <a:r>
              <a:rPr lang="zh-CN" altLang="en-US" sz="2800" b="1" dirty="0"/>
              <a:t>数据传输</a:t>
            </a:r>
          </a:p>
        </p:txBody>
      </p:sp>
      <p:sp>
        <p:nvSpPr>
          <p:cNvPr id="5" name="文本框 4">
            <a:extLst>
              <a:ext uri="{FF2B5EF4-FFF2-40B4-BE49-F238E27FC236}">
                <a16:creationId xmlns:a16="http://schemas.microsoft.com/office/drawing/2014/main" id="{EA18AD29-3305-40D2-98C3-8045C0137F4C}"/>
              </a:ext>
            </a:extLst>
          </p:cNvPr>
          <p:cNvSpPr txBox="1"/>
          <p:nvPr/>
        </p:nvSpPr>
        <p:spPr>
          <a:xfrm>
            <a:off x="2174109" y="3919164"/>
            <a:ext cx="6592819" cy="1938992"/>
          </a:xfrm>
          <a:prstGeom prst="rect">
            <a:avLst/>
          </a:prstGeom>
          <a:noFill/>
        </p:spPr>
        <p:txBody>
          <a:bodyPr wrap="square" rtlCol="0">
            <a:spAutoFit/>
          </a:bodyPr>
          <a:lstStyle/>
          <a:p>
            <a:r>
              <a:rPr lang="zh-CN" altLang="zh-CN" sz="2400" dirty="0"/>
              <a:t>实验中，采用</a:t>
            </a:r>
            <a:r>
              <a:rPr lang="en-US" altLang="zh-CN" sz="2400" dirty="0"/>
              <a:t>UDP</a:t>
            </a:r>
            <a:r>
              <a:rPr lang="zh-CN" altLang="zh-CN" sz="2400" dirty="0"/>
              <a:t>进行数据传输。在每一台主机上，选用两个端口，</a:t>
            </a:r>
            <a:r>
              <a:rPr lang="en-US" altLang="zh-CN" sz="2400" dirty="0" err="1"/>
              <a:t>Port</a:t>
            </a:r>
            <a:r>
              <a:rPr lang="en-US" altLang="zh-CN" sz="2400" baseline="-25000" dirty="0" err="1"/>
              <a:t>in</a:t>
            </a:r>
            <a:r>
              <a:rPr lang="zh-CN" altLang="zh-CN" sz="2400" dirty="0"/>
              <a:t>和</a:t>
            </a:r>
            <a:r>
              <a:rPr lang="en-US" altLang="zh-CN" sz="2400" dirty="0" err="1"/>
              <a:t>Port</a:t>
            </a:r>
            <a:r>
              <a:rPr lang="en-US" altLang="zh-CN" sz="2400" baseline="-25000" dirty="0" err="1"/>
              <a:t>out</a:t>
            </a:r>
            <a:r>
              <a:rPr lang="zh-CN" altLang="zh-CN" sz="2400" dirty="0"/>
              <a:t>，一个用于接收数据另一个用于发送数据。使用套接字，在主机之间互相发送数据，每台主机根据从</a:t>
            </a:r>
            <a:r>
              <a:rPr lang="en-US" altLang="zh-CN" sz="2400" dirty="0" err="1"/>
              <a:t>Port</a:t>
            </a:r>
            <a:r>
              <a:rPr lang="en-US" altLang="zh-CN" sz="2400" baseline="-25000" dirty="0" err="1"/>
              <a:t>in</a:t>
            </a:r>
            <a:r>
              <a:rPr lang="zh-CN" altLang="zh-CN" sz="2400" dirty="0"/>
              <a:t>端口收到的数据，进行相应的处理。</a:t>
            </a:r>
            <a:endParaRPr lang="zh-CN" altLang="en-US" sz="2400" dirty="0"/>
          </a:p>
        </p:txBody>
      </p:sp>
    </p:spTree>
    <p:extLst>
      <p:ext uri="{BB962C8B-B14F-4D97-AF65-F5344CB8AC3E}">
        <p14:creationId xmlns:p14="http://schemas.microsoft.com/office/powerpoint/2010/main" val="11979015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effectLst>
          <a:outerShdw blurRad="50800" dist="38100" dir="2700000" algn="tl"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461</TotalTime>
  <Words>4072</Words>
  <Application>Microsoft Office PowerPoint</Application>
  <PresentationFormat>宽屏</PresentationFormat>
  <Paragraphs>247</Paragraphs>
  <Slides>41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41</vt:i4>
      </vt:variant>
    </vt:vector>
  </HeadingPairs>
  <TitlesOfParts>
    <vt:vector size="47" baseType="lpstr">
      <vt:lpstr>微软雅黑</vt:lpstr>
      <vt:lpstr>Arial</vt:lpstr>
      <vt:lpstr>Century Gothic</vt:lpstr>
      <vt:lpstr>News Gothic MT</vt:lpstr>
      <vt:lpstr>Segoe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jiaxin xie</cp:lastModifiedBy>
  <cp:revision>174</cp:revision>
  <dcterms:created xsi:type="dcterms:W3CDTF">2015-08-18T02:51:41Z</dcterms:created>
  <dcterms:modified xsi:type="dcterms:W3CDTF">2018-01-06T17:23:07Z</dcterms:modified>
  <cp:category/>
</cp:coreProperties>
</file>