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5"/>
        </a:solidFill>
        <a:effectLst/>
      </p:bgPr>
    </p:bg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B2B93B-EB4F-4B44-9797-7C47D3484806}"/>
              </a:ext>
            </a:extLst>
          </p:cNvPr>
          <p:cNvGrpSpPr/>
          <p:nvPr/>
        </p:nvGrpSpPr>
        <p:grpSpPr>
          <a:xfrm>
            <a:off x="-608000" y="2104000"/>
            <a:ext cx="9680000" cy="2842500"/>
            <a:chOff x="-608000" y="2104000"/>
            <a:chExt cx="9680000" cy="2842500"/>
          </a:xfrm>
        </p:grpSpPr>
        <p:sp>
          <p:nvSpPr>
            <p:cNvPr id="101" name="Process"/>
            <p:cNvSpPr/>
            <p:nvPr/>
          </p:nvSpPr>
          <p:spPr>
            <a:xfrm>
              <a:off x="-608000" y="3531500"/>
              <a:ext cx="1367010" cy="600000"/>
            </a:xfrm>
            <a:custGeom>
              <a:avLst/>
              <a:gdLst>
                <a:gd name="connsiteX0" fmla="*/ 0 w 1367010"/>
                <a:gd name="connsiteY0" fmla="*/ 300000 h 600000"/>
                <a:gd name="connsiteX1" fmla="*/ 683505 w 1367010"/>
                <a:gd name="connsiteY1" fmla="*/ 0 h 600000"/>
                <a:gd name="connsiteX2" fmla="*/ 1367010 w 1367010"/>
                <a:gd name="connsiteY2" fmla="*/ 300000 h 600000"/>
                <a:gd name="connsiteX3" fmla="*/ 683505 w 1367010"/>
                <a:gd name="connsiteY3" fmla="*/ 600000 h 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010" h="600000" stroke="0">
                  <a:moveTo>
                    <a:pt x="1367010" y="530000"/>
                  </a:moveTo>
                  <a:lnTo>
                    <a:pt x="1367010" y="70000"/>
                  </a:lnTo>
                  <a:cubicBezTo>
                    <a:pt x="1367010" y="31360"/>
                    <a:pt x="1335650" y="0"/>
                    <a:pt x="129701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530000"/>
                  </a:lnTo>
                  <a:cubicBezTo>
                    <a:pt x="0" y="568640"/>
                    <a:pt x="31360" y="600000"/>
                    <a:pt x="70000" y="600000"/>
                  </a:cubicBezTo>
                  <a:lnTo>
                    <a:pt x="1297010" y="600000"/>
                  </a:lnTo>
                  <a:cubicBezTo>
                    <a:pt x="1335650" y="600000"/>
                    <a:pt x="1367010" y="568640"/>
                    <a:pt x="1367010" y="530000"/>
                  </a:cubicBezTo>
                  <a:close/>
                </a:path>
                <a:path w="1367010" h="600000" fill="none">
                  <a:moveTo>
                    <a:pt x="1367010" y="530000"/>
                  </a:moveTo>
                  <a:lnTo>
                    <a:pt x="1367010" y="70000"/>
                  </a:lnTo>
                  <a:cubicBezTo>
                    <a:pt x="1367010" y="31360"/>
                    <a:pt x="1335650" y="0"/>
                    <a:pt x="129701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530000"/>
                  </a:lnTo>
                  <a:cubicBezTo>
                    <a:pt x="0" y="568640"/>
                    <a:pt x="31360" y="600000"/>
                    <a:pt x="70000" y="600000"/>
                  </a:cubicBezTo>
                  <a:lnTo>
                    <a:pt x="1297010" y="600000"/>
                  </a:lnTo>
                  <a:cubicBezTo>
                    <a:pt x="1335650" y="600000"/>
                    <a:pt x="1367010" y="568640"/>
                    <a:pt x="1367010" y="530000"/>
                  </a:cubicBezTo>
                  <a:close/>
                </a:path>
              </a:pathLst>
            </a:custGeom>
            <a:solidFill>
              <a:srgbClr val="E8DFCF"/>
            </a:solidFill>
            <a:ln w="20000" cap="flat">
              <a:noFill/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200" b="1" dirty="0">
                  <a:solidFill>
                    <a:srgbClr val="1C0E00"/>
                  </a:solidFill>
                  <a:latin typeface="Calibri"/>
                  <a:ea typeface="Calibri"/>
                  <a:cs typeface="Calibri"/>
                </a:rPr>
                <a:t>Report texts</a:t>
              </a:r>
            </a:p>
          </p:txBody>
        </p:sp>
        <p:sp>
          <p:nvSpPr>
            <p:cNvPr id="102" name="Process"/>
            <p:cNvSpPr/>
            <p:nvPr/>
          </p:nvSpPr>
          <p:spPr>
            <a:xfrm>
              <a:off x="1436744" y="4011500"/>
              <a:ext cx="1367010" cy="600000"/>
            </a:xfrm>
            <a:custGeom>
              <a:avLst/>
              <a:gdLst>
                <a:gd name="connsiteX0" fmla="*/ 0 w 1367010"/>
                <a:gd name="connsiteY0" fmla="*/ 300000 h 600000"/>
                <a:gd name="connsiteX1" fmla="*/ 683505 w 1367010"/>
                <a:gd name="connsiteY1" fmla="*/ 0 h 600000"/>
                <a:gd name="connsiteX2" fmla="*/ 1367010 w 1367010"/>
                <a:gd name="connsiteY2" fmla="*/ 300000 h 600000"/>
                <a:gd name="connsiteX3" fmla="*/ 683505 w 1367010"/>
                <a:gd name="connsiteY3" fmla="*/ 600000 h 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010" h="600000" stroke="0">
                  <a:moveTo>
                    <a:pt x="1367010" y="530000"/>
                  </a:moveTo>
                  <a:lnTo>
                    <a:pt x="1367010" y="70000"/>
                  </a:lnTo>
                  <a:cubicBezTo>
                    <a:pt x="1367010" y="31360"/>
                    <a:pt x="1335650" y="0"/>
                    <a:pt x="129701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530000"/>
                  </a:lnTo>
                  <a:cubicBezTo>
                    <a:pt x="0" y="568640"/>
                    <a:pt x="31360" y="600000"/>
                    <a:pt x="70000" y="600000"/>
                  </a:cubicBezTo>
                  <a:lnTo>
                    <a:pt x="1297010" y="600000"/>
                  </a:lnTo>
                  <a:cubicBezTo>
                    <a:pt x="1335650" y="600000"/>
                    <a:pt x="1367010" y="568640"/>
                    <a:pt x="1367010" y="530000"/>
                  </a:cubicBezTo>
                  <a:close/>
                </a:path>
                <a:path w="1367010" h="600000" fill="none">
                  <a:moveTo>
                    <a:pt x="1367010" y="530000"/>
                  </a:moveTo>
                  <a:lnTo>
                    <a:pt x="1367010" y="70000"/>
                  </a:lnTo>
                  <a:cubicBezTo>
                    <a:pt x="1367010" y="31360"/>
                    <a:pt x="1335650" y="0"/>
                    <a:pt x="129701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530000"/>
                  </a:lnTo>
                  <a:cubicBezTo>
                    <a:pt x="0" y="568640"/>
                    <a:pt x="31360" y="600000"/>
                    <a:pt x="70000" y="600000"/>
                  </a:cubicBezTo>
                  <a:lnTo>
                    <a:pt x="1297010" y="600000"/>
                  </a:lnTo>
                  <a:cubicBezTo>
                    <a:pt x="1335650" y="600000"/>
                    <a:pt x="1367010" y="568640"/>
                    <a:pt x="1367010" y="530000"/>
                  </a:cubicBezTo>
                  <a:close/>
                </a:path>
              </a:pathLst>
            </a:custGeom>
            <a:solidFill>
              <a:srgbClr val="FDC2B1"/>
            </a:solidFill>
            <a:ln w="20000" cap="flat">
              <a:noFill/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200" b="1" dirty="0">
                  <a:solidFill>
                    <a:srgbClr val="1C0E00"/>
                  </a:solidFill>
                  <a:latin typeface="Calibri"/>
                  <a:ea typeface="Calibri"/>
                  <a:cs typeface="Calibri"/>
                </a:rPr>
                <a:t>Self-supervised learning</a:t>
              </a:r>
            </a:p>
          </p:txBody>
        </p:sp>
        <p:sp>
          <p:nvSpPr>
            <p:cNvPr id="106" name="ConnectLine"/>
            <p:cNvSpPr/>
            <p:nvPr/>
          </p:nvSpPr>
          <p:spPr>
            <a:xfrm>
              <a:off x="759010" y="3831500"/>
              <a:ext cx="677734" cy="480000"/>
            </a:xfrm>
            <a:custGeom>
              <a:avLst/>
              <a:gdLst/>
              <a:ahLst/>
              <a:cxnLst/>
              <a:rect l="l" t="t" r="r" b="b"/>
              <a:pathLst>
                <a:path w="677734" h="480000" fill="none">
                  <a:moveTo>
                    <a:pt x="0" y="0"/>
                  </a:moveTo>
                  <a:lnTo>
                    <a:pt x="377734" y="0"/>
                  </a:lnTo>
                  <a:lnTo>
                    <a:pt x="377734" y="480000"/>
                  </a:lnTo>
                  <a:lnTo>
                    <a:pt x="677734" y="480000"/>
                  </a:lnTo>
                </a:path>
              </a:pathLst>
            </a:custGeom>
            <a:noFill/>
            <a:ln w="36667" cap="flat">
              <a:solidFill>
                <a:srgbClr val="AC6A4E"/>
              </a:solidFill>
              <a:miter/>
              <a:tailEnd type="triangle" w="med" len="med"/>
            </a:ln>
          </p:spPr>
        </p:sp>
        <p:sp>
          <p:nvSpPr>
            <p:cNvPr id="110" name="Rectangle"/>
            <p:cNvSpPr/>
            <p:nvPr/>
          </p:nvSpPr>
          <p:spPr>
            <a:xfrm>
              <a:off x="1057258" y="2571500"/>
              <a:ext cx="1692990" cy="580000"/>
            </a:xfrm>
            <a:custGeom>
              <a:avLst/>
              <a:gdLst>
                <a:gd name="connsiteX0" fmla="*/ 846495 w 1692990"/>
                <a:gd name="connsiteY0" fmla="*/ 580000 h 580000"/>
              </a:gdLst>
              <a:ahLst/>
              <a:cxnLst>
                <a:cxn ang="0">
                  <a:pos x="connsiteX0" y="connsiteY0"/>
                </a:cxn>
              </a:cxnLst>
              <a:rect l="l" t="t" r="r" b="b"/>
              <a:pathLst>
                <a:path w="1692990" h="580000" stroke="0">
                  <a:moveTo>
                    <a:pt x="0" y="0"/>
                  </a:moveTo>
                  <a:lnTo>
                    <a:pt x="1692990" y="0"/>
                  </a:lnTo>
                  <a:lnTo>
                    <a:pt x="1692990" y="580000"/>
                  </a:lnTo>
                  <a:lnTo>
                    <a:pt x="0" y="580000"/>
                  </a:lnTo>
                  <a:lnTo>
                    <a:pt x="0" y="0"/>
                  </a:lnTo>
                  <a:close/>
                </a:path>
                <a:path w="1692990" h="580000" fill="none">
                  <a:moveTo>
                    <a:pt x="0" y="0"/>
                  </a:moveTo>
                  <a:lnTo>
                    <a:pt x="1692990" y="0"/>
                  </a:lnTo>
                  <a:lnTo>
                    <a:pt x="1692990" y="580000"/>
                  </a:lnTo>
                  <a:lnTo>
                    <a:pt x="0" y="58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600" b="1" dirty="0">
                  <a:solidFill>
                    <a:srgbClr val="1C0E00"/>
                  </a:solidFill>
                  <a:latin typeface="Calibri"/>
                  <a:ea typeface="Calibri"/>
                  <a:cs typeface="Calibri"/>
                </a:rPr>
                <a:t>FM-Imaging</a:t>
              </a:r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-533256" y="4276500"/>
              <a:ext cx="1000000" cy="670000"/>
            </a:xfrm>
            <a:custGeom>
              <a:avLst/>
              <a:gdLst>
                <a:gd name="connsiteX0" fmla="*/ 0 w 1000000"/>
                <a:gd name="connsiteY0" fmla="*/ 335000 h 670000"/>
                <a:gd name="connsiteX1" fmla="*/ 500000 w 1000000"/>
                <a:gd name="connsiteY1" fmla="*/ 0 h 670000"/>
                <a:gd name="connsiteX2" fmla="*/ 1000000 w 1000000"/>
                <a:gd name="connsiteY2" fmla="*/ 335000 h 670000"/>
                <a:gd name="connsiteX3" fmla="*/ 500000 w 1000000"/>
                <a:gd name="connsiteY3" fmla="*/ 670000 h 670000"/>
                <a:gd name="rtt" fmla="*/ 200000 h 670000"/>
                <a:gd name="rtb" fmla="*/ 620000 h 6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rtt" r="r" b="rtb"/>
              <a:pathLst>
                <a:path w="1000000" h="670000" stroke="0">
                  <a:moveTo>
                    <a:pt x="0" y="100000"/>
                  </a:moveTo>
                  <a:lnTo>
                    <a:pt x="0" y="570000"/>
                  </a:lnTo>
                  <a:cubicBezTo>
                    <a:pt x="0" y="625228"/>
                    <a:pt x="223858" y="670000"/>
                    <a:pt x="500000" y="670000"/>
                  </a:cubicBezTo>
                  <a:cubicBezTo>
                    <a:pt x="776142" y="670000"/>
                    <a:pt x="1000000" y="625228"/>
                    <a:pt x="1000000" y="570000"/>
                  </a:cubicBezTo>
                  <a:lnTo>
                    <a:pt x="1000000" y="100000"/>
                  </a:lnTo>
                  <a:cubicBezTo>
                    <a:pt x="1000000" y="44772"/>
                    <a:pt x="776142" y="0"/>
                    <a:pt x="500000" y="0"/>
                  </a:cubicBezTo>
                  <a:cubicBezTo>
                    <a:pt x="223858" y="0"/>
                    <a:pt x="0" y="44772"/>
                    <a:pt x="0" y="100000"/>
                  </a:cubicBezTo>
                  <a:close/>
                </a:path>
                <a:path w="1000000" h="670000" fill="none">
                  <a:moveTo>
                    <a:pt x="0" y="100000"/>
                  </a:moveTo>
                  <a:lnTo>
                    <a:pt x="0" y="570000"/>
                  </a:lnTo>
                  <a:cubicBezTo>
                    <a:pt x="0" y="625228"/>
                    <a:pt x="223858" y="670000"/>
                    <a:pt x="500000" y="670000"/>
                  </a:cubicBezTo>
                  <a:cubicBezTo>
                    <a:pt x="776142" y="670000"/>
                    <a:pt x="1000000" y="625228"/>
                    <a:pt x="1000000" y="570000"/>
                  </a:cubicBezTo>
                  <a:lnTo>
                    <a:pt x="1000000" y="100000"/>
                  </a:lnTo>
                  <a:cubicBezTo>
                    <a:pt x="1000000" y="44772"/>
                    <a:pt x="776142" y="0"/>
                    <a:pt x="500000" y="0"/>
                  </a:cubicBezTo>
                  <a:cubicBezTo>
                    <a:pt x="223858" y="0"/>
                    <a:pt x="0" y="44772"/>
                    <a:pt x="0" y="100000"/>
                  </a:cubicBezTo>
                  <a:close/>
                  <a:moveTo>
                    <a:pt x="1000000" y="100000"/>
                  </a:moveTo>
                  <a:cubicBezTo>
                    <a:pt x="1000000" y="155228"/>
                    <a:pt x="776142" y="200000"/>
                    <a:pt x="500000" y="200000"/>
                  </a:cubicBezTo>
                  <a:cubicBezTo>
                    <a:pt x="223858" y="200000"/>
                    <a:pt x="0" y="155228"/>
                    <a:pt x="0" y="100000"/>
                  </a:cubicBezTo>
                </a:path>
              </a:pathLst>
            </a:custGeom>
            <a:solidFill>
              <a:srgbClr val="B8E366"/>
            </a:solidFill>
            <a:ln w="20000" cap="flat">
              <a:solidFill>
                <a:srgbClr val="6A8438"/>
              </a:solidFill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100" dirty="0">
                  <a:solidFill>
                    <a:srgbClr val="191919"/>
                  </a:solidFill>
                  <a:latin typeface="Arial"/>
                  <a:ea typeface="Arial"/>
                  <a:cs typeface="Arial"/>
                </a:rPr>
                <a:t>Dicom images</a:t>
              </a:r>
            </a:p>
          </p:txBody>
        </p:sp>
        <p:sp>
          <p:nvSpPr>
            <p:cNvPr id="112" name="ConnectLine"/>
            <p:cNvSpPr/>
            <p:nvPr/>
          </p:nvSpPr>
          <p:spPr>
            <a:xfrm>
              <a:off x="466744" y="4311500"/>
              <a:ext cx="970000" cy="300000"/>
            </a:xfrm>
            <a:custGeom>
              <a:avLst/>
              <a:gdLst/>
              <a:ahLst/>
              <a:cxnLst/>
              <a:rect l="l" t="t" r="r" b="b"/>
              <a:pathLst>
                <a:path w="970000" h="300000" fill="none">
                  <a:moveTo>
                    <a:pt x="0" y="300000"/>
                  </a:moveTo>
                  <a:lnTo>
                    <a:pt x="670000" y="300000"/>
                  </a:lnTo>
                  <a:lnTo>
                    <a:pt x="670000" y="0"/>
                  </a:lnTo>
                  <a:lnTo>
                    <a:pt x="970000" y="0"/>
                  </a:lnTo>
                </a:path>
              </a:pathLst>
            </a:custGeom>
            <a:noFill/>
            <a:ln w="36667" cap="flat">
              <a:solidFill>
                <a:srgbClr val="AC6A4E"/>
              </a:solidFill>
              <a:miter/>
              <a:tailEnd type="triangle" w="med" len="med"/>
            </a:ln>
          </p:spPr>
        </p:sp>
        <p:sp>
          <p:nvSpPr>
            <p:cNvPr id="113" name="ConnectLine"/>
            <p:cNvSpPr/>
            <p:nvPr/>
          </p:nvSpPr>
          <p:spPr>
            <a:xfrm>
              <a:off x="2803754" y="4311500"/>
              <a:ext cx="965980" cy="10000"/>
            </a:xfrm>
            <a:custGeom>
              <a:avLst/>
              <a:gdLst/>
              <a:ahLst/>
              <a:cxnLst/>
              <a:rect l="l" t="t" r="r" b="b"/>
              <a:pathLst>
                <a:path w="965980" h="10000" fill="none">
                  <a:moveTo>
                    <a:pt x="0" y="0"/>
                  </a:moveTo>
                  <a:lnTo>
                    <a:pt x="965980" y="0"/>
                  </a:lnTo>
                </a:path>
              </a:pathLst>
            </a:custGeom>
            <a:noFill/>
            <a:ln w="36667" cap="flat">
              <a:solidFill>
                <a:srgbClr val="AC6A4E"/>
              </a:solidFill>
              <a:miter/>
              <a:tailEnd type="triangle" w="med" len="med"/>
            </a:ln>
          </p:spPr>
        </p:sp>
        <p:sp>
          <p:nvSpPr>
            <p:cNvPr id="114" name="Process"/>
            <p:cNvSpPr/>
            <p:nvPr/>
          </p:nvSpPr>
          <p:spPr>
            <a:xfrm>
              <a:off x="3769734" y="4011500"/>
              <a:ext cx="1367010" cy="600000"/>
            </a:xfrm>
            <a:custGeom>
              <a:avLst/>
              <a:gdLst>
                <a:gd name="connsiteX0" fmla="*/ 0 w 1367010"/>
                <a:gd name="connsiteY0" fmla="*/ 300000 h 600000"/>
                <a:gd name="connsiteX1" fmla="*/ 683505 w 1367010"/>
                <a:gd name="connsiteY1" fmla="*/ 0 h 600000"/>
                <a:gd name="connsiteX2" fmla="*/ 1367010 w 1367010"/>
                <a:gd name="connsiteY2" fmla="*/ 300000 h 600000"/>
                <a:gd name="connsiteX3" fmla="*/ 683505 w 1367010"/>
                <a:gd name="connsiteY3" fmla="*/ 600000 h 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010" h="600000" stroke="0">
                  <a:moveTo>
                    <a:pt x="1367010" y="530000"/>
                  </a:moveTo>
                  <a:lnTo>
                    <a:pt x="1367010" y="70000"/>
                  </a:lnTo>
                  <a:cubicBezTo>
                    <a:pt x="1367010" y="31360"/>
                    <a:pt x="1335650" y="0"/>
                    <a:pt x="129701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530000"/>
                  </a:lnTo>
                  <a:cubicBezTo>
                    <a:pt x="0" y="568640"/>
                    <a:pt x="31360" y="600000"/>
                    <a:pt x="70000" y="600000"/>
                  </a:cubicBezTo>
                  <a:lnTo>
                    <a:pt x="1297010" y="600000"/>
                  </a:lnTo>
                  <a:cubicBezTo>
                    <a:pt x="1335650" y="600000"/>
                    <a:pt x="1367010" y="568640"/>
                    <a:pt x="1367010" y="530000"/>
                  </a:cubicBezTo>
                  <a:close/>
                </a:path>
                <a:path w="1367010" h="600000" fill="none">
                  <a:moveTo>
                    <a:pt x="1367010" y="530000"/>
                  </a:moveTo>
                  <a:lnTo>
                    <a:pt x="1367010" y="70000"/>
                  </a:lnTo>
                  <a:cubicBezTo>
                    <a:pt x="1367010" y="31360"/>
                    <a:pt x="1335650" y="0"/>
                    <a:pt x="129701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530000"/>
                  </a:lnTo>
                  <a:cubicBezTo>
                    <a:pt x="0" y="568640"/>
                    <a:pt x="31360" y="600000"/>
                    <a:pt x="70000" y="600000"/>
                  </a:cubicBezTo>
                  <a:lnTo>
                    <a:pt x="1297010" y="600000"/>
                  </a:lnTo>
                  <a:cubicBezTo>
                    <a:pt x="1335650" y="600000"/>
                    <a:pt x="1367010" y="568640"/>
                    <a:pt x="1367010" y="530000"/>
                  </a:cubicBezTo>
                  <a:close/>
                </a:path>
              </a:pathLst>
            </a:custGeom>
            <a:solidFill>
              <a:srgbClr val="FDC2B1"/>
            </a:solidFill>
            <a:ln w="20000" cap="flat">
              <a:noFill/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200" b="1" dirty="0">
                  <a:solidFill>
                    <a:srgbClr val="1C0E00"/>
                  </a:solidFill>
                  <a:latin typeface="Calibri"/>
                  <a:ea typeface="Calibri"/>
                  <a:cs typeface="Calibri"/>
                </a:rPr>
                <a:t>Mult-task meta learning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2923867" y="3599111"/>
              <a:ext cx="725755" cy="562389"/>
              <a:chOff x="2923867" y="3599111"/>
              <a:chExt cx="725755" cy="562389"/>
            </a:xfrm>
          </p:grpSpPr>
          <p:sp>
            <p:nvSpPr>
              <p:cNvPr id="117" name="Line"/>
              <p:cNvSpPr/>
              <p:nvPr/>
            </p:nvSpPr>
            <p:spPr>
              <a:xfrm rot="-2663829">
                <a:off x="3136303" y="3879075"/>
                <a:ext cx="148013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148013" h="10000" fill="none">
                    <a:moveTo>
                      <a:pt x="0" y="0"/>
                    </a:moveTo>
                    <a:lnTo>
                      <a:pt x="148013" y="0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grpSp>
            <p:nvGrpSpPr>
              <p:cNvPr id="118" name="Group 117"/>
              <p:cNvGrpSpPr/>
              <p:nvPr/>
            </p:nvGrpSpPr>
            <p:grpSpPr>
              <a:xfrm>
                <a:off x="2923867" y="3599111"/>
                <a:ext cx="725755" cy="562389"/>
                <a:chOff x="2923867" y="3599111"/>
                <a:chExt cx="725755" cy="562389"/>
              </a:xfrm>
            </p:grpSpPr>
            <p:sp>
              <p:nvSpPr>
                <p:cNvPr id="119" name="Line"/>
                <p:cNvSpPr/>
                <p:nvPr/>
              </p:nvSpPr>
              <p:spPr>
                <a:xfrm rot="-29555">
                  <a:off x="3326586" y="3800889"/>
                  <a:ext cx="243457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57" h="10000" fill="none">
                      <a:moveTo>
                        <a:pt x="0" y="0"/>
                      </a:moveTo>
                      <a:lnTo>
                        <a:pt x="243457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20" name="Line"/>
                <p:cNvSpPr/>
                <p:nvPr/>
              </p:nvSpPr>
              <p:spPr>
                <a:xfrm rot="-728680">
                  <a:off x="2999891" y="4006328"/>
                  <a:ext cx="414273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273" h="10000" fill="none">
                      <a:moveTo>
                        <a:pt x="0" y="0"/>
                      </a:moveTo>
                      <a:lnTo>
                        <a:pt x="414273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21" name="Line"/>
                <p:cNvSpPr/>
                <p:nvPr/>
              </p:nvSpPr>
              <p:spPr>
                <a:xfrm rot="369922">
                  <a:off x="3001732" y="4072379"/>
                  <a:ext cx="416976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976" h="10000" fill="none">
                      <a:moveTo>
                        <a:pt x="0" y="0"/>
                      </a:moveTo>
                      <a:lnTo>
                        <a:pt x="416976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22" name="Ellipse"/>
                <p:cNvSpPr/>
                <p:nvPr/>
              </p:nvSpPr>
              <p:spPr>
                <a:xfrm>
                  <a:off x="3085521" y="375942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23" name="Ellipse"/>
                <p:cNvSpPr/>
                <p:nvPr/>
              </p:nvSpPr>
              <p:spPr>
                <a:xfrm>
                  <a:off x="3570013" y="3760038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1117 w 79608"/>
                    <a:gd name="connsiteY4" fmla="*/ 11315 h 79608"/>
                    <a:gd name="connsiteX5" fmla="*/ 68491 w 79608"/>
                    <a:gd name="connsiteY5" fmla="*/ 12908 h 79608"/>
                    <a:gd name="connsiteX6" fmla="*/ 66897 w 79608"/>
                    <a:gd name="connsiteY6" fmla="*/ 68689 h 79608"/>
                    <a:gd name="connsiteX7" fmla="*/ 14304 w 79608"/>
                    <a:gd name="connsiteY7" fmla="*/ 70282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D26C2A"/>
                </a:solidFill>
                <a:ln w="10000" cap="flat">
                  <a:solidFill>
                    <a:srgbClr val="D26C2A"/>
                  </a:solidFill>
                  <a:miter/>
                </a:ln>
              </p:spPr>
            </p:sp>
            <p:sp>
              <p:nvSpPr>
                <p:cNvPr id="124" name="Ellipse"/>
                <p:cNvSpPr/>
                <p:nvPr/>
              </p:nvSpPr>
              <p:spPr>
                <a:xfrm>
                  <a:off x="3085521" y="3919730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25" name="Ellipse"/>
                <p:cNvSpPr/>
                <p:nvPr/>
              </p:nvSpPr>
              <p:spPr>
                <a:xfrm>
                  <a:off x="3570013" y="3920965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1117 w 79608"/>
                    <a:gd name="connsiteY4" fmla="*/ 11315 h 79608"/>
                    <a:gd name="connsiteX5" fmla="*/ 68491 w 79608"/>
                    <a:gd name="connsiteY5" fmla="*/ 12908 h 79608"/>
                    <a:gd name="connsiteX6" fmla="*/ 66897 w 79608"/>
                    <a:gd name="connsiteY6" fmla="*/ 68689 h 79608"/>
                    <a:gd name="connsiteX7" fmla="*/ 14304 w 79608"/>
                    <a:gd name="connsiteY7" fmla="*/ 70282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D26C2A"/>
                </a:solidFill>
                <a:ln w="10000" cap="flat">
                  <a:solidFill>
                    <a:srgbClr val="D26C2A"/>
                  </a:solidFill>
                  <a:miter/>
                </a:ln>
              </p:spPr>
            </p:sp>
            <p:sp>
              <p:nvSpPr>
                <p:cNvPr id="126" name="Ellipse"/>
                <p:cNvSpPr/>
                <p:nvPr/>
              </p:nvSpPr>
              <p:spPr>
                <a:xfrm>
                  <a:off x="3085521" y="4081892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27" name="Ellipse"/>
                <p:cNvSpPr/>
                <p:nvPr/>
              </p:nvSpPr>
              <p:spPr>
                <a:xfrm>
                  <a:off x="2923867" y="4010213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9326 w 79608"/>
                    <a:gd name="connsiteY4" fmla="*/ 12908 h 79608"/>
                    <a:gd name="connsiteX5" fmla="*/ 10920 w 79608"/>
                    <a:gd name="connsiteY5" fmla="*/ 68689 h 79608"/>
                    <a:gd name="connsiteX6" fmla="*/ 68294 w 79608"/>
                    <a:gd name="connsiteY6" fmla="*/ 12908 h 79608"/>
                    <a:gd name="connsiteX7" fmla="*/ 66701 w 79608"/>
                    <a:gd name="connsiteY7" fmla="*/ 68689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F8D7CD"/>
                </a:solidFill>
                <a:ln w="10000" cap="flat">
                  <a:solidFill>
                    <a:srgbClr val="F8D7CD"/>
                  </a:solidFill>
                  <a:miter/>
                </a:ln>
              </p:spPr>
            </p:sp>
            <p:sp>
              <p:nvSpPr>
                <p:cNvPr id="128" name="Ellipse"/>
                <p:cNvSpPr/>
                <p:nvPr/>
              </p:nvSpPr>
              <p:spPr>
                <a:xfrm>
                  <a:off x="3085521" y="359911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29" name="Ellipse"/>
                <p:cNvSpPr/>
                <p:nvPr/>
              </p:nvSpPr>
              <p:spPr>
                <a:xfrm>
                  <a:off x="2923867" y="384050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9326 w 79608"/>
                    <a:gd name="connsiteY4" fmla="*/ 12908 h 79608"/>
                    <a:gd name="connsiteX5" fmla="*/ 10920 w 79608"/>
                    <a:gd name="connsiteY5" fmla="*/ 68689 h 79608"/>
                    <a:gd name="connsiteX6" fmla="*/ 68294 w 79608"/>
                    <a:gd name="connsiteY6" fmla="*/ 12908 h 79608"/>
                    <a:gd name="connsiteX7" fmla="*/ 66701 w 79608"/>
                    <a:gd name="connsiteY7" fmla="*/ 68689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F8D7CD"/>
                </a:solidFill>
                <a:ln w="10000" cap="flat">
                  <a:solidFill>
                    <a:srgbClr val="F8D7CD"/>
                  </a:solidFill>
                  <a:miter/>
                </a:ln>
              </p:spPr>
            </p:sp>
            <p:sp>
              <p:nvSpPr>
                <p:cNvPr id="130" name="Ellipse"/>
                <p:cNvSpPr/>
                <p:nvPr/>
              </p:nvSpPr>
              <p:spPr>
                <a:xfrm>
                  <a:off x="3246940" y="359911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31" name="Ellipse"/>
                <p:cNvSpPr/>
                <p:nvPr/>
              </p:nvSpPr>
              <p:spPr>
                <a:xfrm>
                  <a:off x="2923867" y="3670790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9326 w 79608"/>
                    <a:gd name="connsiteY4" fmla="*/ 12908 h 79608"/>
                    <a:gd name="connsiteX5" fmla="*/ 10920 w 79608"/>
                    <a:gd name="connsiteY5" fmla="*/ 68689 h 79608"/>
                    <a:gd name="connsiteX6" fmla="*/ 68294 w 79608"/>
                    <a:gd name="connsiteY6" fmla="*/ 12908 h 79608"/>
                    <a:gd name="connsiteX7" fmla="*/ 66701 w 79608"/>
                    <a:gd name="connsiteY7" fmla="*/ 68689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F8D7CD"/>
                </a:solidFill>
                <a:ln w="10000" cap="flat">
                  <a:solidFill>
                    <a:srgbClr val="F8D7CD"/>
                  </a:solidFill>
                  <a:miter/>
                </a:ln>
              </p:spPr>
            </p:sp>
            <p:sp>
              <p:nvSpPr>
                <p:cNvPr id="132" name="Ellipse"/>
                <p:cNvSpPr/>
                <p:nvPr/>
              </p:nvSpPr>
              <p:spPr>
                <a:xfrm>
                  <a:off x="3245347" y="375942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33" name="Line"/>
                <p:cNvSpPr/>
                <p:nvPr/>
              </p:nvSpPr>
              <p:spPr>
                <a:xfrm rot="-1475967">
                  <a:off x="2989589" y="3661900"/>
                  <a:ext cx="10254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9" h="10000" fill="none">
                      <a:moveTo>
                        <a:pt x="0" y="0"/>
                      </a:moveTo>
                      <a:lnTo>
                        <a:pt x="102549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34" name="Ellipse"/>
                <p:cNvSpPr/>
                <p:nvPr/>
              </p:nvSpPr>
              <p:spPr>
                <a:xfrm>
                  <a:off x="3245347" y="3919730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35" name="Line"/>
                <p:cNvSpPr/>
                <p:nvPr/>
              </p:nvSpPr>
              <p:spPr>
                <a:xfrm rot="1066488">
                  <a:off x="2986424" y="3755974"/>
                  <a:ext cx="10963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32" h="10000" fill="none">
                      <a:moveTo>
                        <a:pt x="0" y="0"/>
                      </a:moveTo>
                      <a:lnTo>
                        <a:pt x="109632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36" name="Ellipse"/>
                <p:cNvSpPr/>
                <p:nvPr/>
              </p:nvSpPr>
              <p:spPr>
                <a:xfrm>
                  <a:off x="3245347" y="4081892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37" name="Line"/>
                <p:cNvSpPr/>
                <p:nvPr/>
              </p:nvSpPr>
              <p:spPr>
                <a:xfrm rot="-786542">
                  <a:off x="2991877" y="3840938"/>
                  <a:ext cx="108828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28" h="10000" fill="none">
                      <a:moveTo>
                        <a:pt x="0" y="0"/>
                      </a:moveTo>
                      <a:lnTo>
                        <a:pt x="108828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38" name="Ellipse"/>
                <p:cNvSpPr/>
                <p:nvPr/>
              </p:nvSpPr>
              <p:spPr>
                <a:xfrm>
                  <a:off x="3405173" y="4081892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39" name="Line"/>
                <p:cNvSpPr/>
                <p:nvPr/>
              </p:nvSpPr>
              <p:spPr>
                <a:xfrm rot="798131">
                  <a:off x="2987978" y="3921397"/>
                  <a:ext cx="107276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76" h="10000" fill="none">
                      <a:moveTo>
                        <a:pt x="0" y="0"/>
                      </a:moveTo>
                      <a:lnTo>
                        <a:pt x="107276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40" name="Ellipse"/>
                <p:cNvSpPr/>
                <p:nvPr/>
              </p:nvSpPr>
              <p:spPr>
                <a:xfrm>
                  <a:off x="3405173" y="3919730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41" name="Line"/>
                <p:cNvSpPr/>
                <p:nvPr/>
              </p:nvSpPr>
              <p:spPr>
                <a:xfrm rot="-3616300">
                  <a:off x="2942628" y="3758084"/>
                  <a:ext cx="21374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42" h="10000" fill="none">
                      <a:moveTo>
                        <a:pt x="0" y="0"/>
                      </a:moveTo>
                      <a:lnTo>
                        <a:pt x="213742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42" name="Ellipse"/>
                <p:cNvSpPr/>
                <p:nvPr/>
              </p:nvSpPr>
              <p:spPr>
                <a:xfrm>
                  <a:off x="3405173" y="375942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43" name="Line"/>
                <p:cNvSpPr/>
                <p:nvPr/>
              </p:nvSpPr>
              <p:spPr>
                <a:xfrm>
                  <a:off x="3165011" y="3641010"/>
                  <a:ext cx="8192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9" h="10000" fill="none">
                      <a:moveTo>
                        <a:pt x="0" y="0"/>
                      </a:moveTo>
                      <a:lnTo>
                        <a:pt x="81929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44" name="Ellipse"/>
                <p:cNvSpPr/>
                <p:nvPr/>
              </p:nvSpPr>
              <p:spPr>
                <a:xfrm>
                  <a:off x="3405173" y="359911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868686"/>
                  </a:solidFill>
                  <a:miter/>
                </a:ln>
              </p:spPr>
            </p:sp>
            <p:sp>
              <p:nvSpPr>
                <p:cNvPr id="145" name="Line"/>
                <p:cNvSpPr/>
                <p:nvPr/>
              </p:nvSpPr>
              <p:spPr>
                <a:xfrm rot="2716144">
                  <a:off x="3126866" y="3718891"/>
                  <a:ext cx="14800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05" h="10000" fill="none">
                      <a:moveTo>
                        <a:pt x="0" y="0"/>
                      </a:moveTo>
                      <a:lnTo>
                        <a:pt x="148005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46" name="Line"/>
                <p:cNvSpPr/>
                <p:nvPr/>
              </p:nvSpPr>
              <p:spPr>
                <a:xfrm rot="-1270625">
                  <a:off x="3146060" y="3719238"/>
                  <a:ext cx="286651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51" h="10000" fill="none">
                      <a:moveTo>
                        <a:pt x="0" y="0"/>
                      </a:moveTo>
                      <a:lnTo>
                        <a:pt x="286651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47" name="Line"/>
                <p:cNvSpPr/>
                <p:nvPr/>
              </p:nvSpPr>
              <p:spPr>
                <a:xfrm rot="1652312">
                  <a:off x="3146534" y="3867338"/>
                  <a:ext cx="28535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59" h="10000" fill="none">
                      <a:moveTo>
                        <a:pt x="0" y="0"/>
                      </a:moveTo>
                      <a:lnTo>
                        <a:pt x="285359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48" name="Line"/>
                <p:cNvSpPr/>
                <p:nvPr/>
              </p:nvSpPr>
              <p:spPr>
                <a:xfrm rot="4117235">
                  <a:off x="3056897" y="3958586"/>
                  <a:ext cx="28573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5" h="10000" fill="none">
                      <a:moveTo>
                        <a:pt x="0" y="0"/>
                      </a:moveTo>
                      <a:lnTo>
                        <a:pt x="285735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49" name="Line"/>
                <p:cNvSpPr/>
                <p:nvPr/>
              </p:nvSpPr>
              <p:spPr>
                <a:xfrm rot="2716153">
                  <a:off x="3126866" y="4040745"/>
                  <a:ext cx="14800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05" h="10000" fill="none">
                      <a:moveTo>
                        <a:pt x="0" y="0"/>
                      </a:moveTo>
                      <a:lnTo>
                        <a:pt x="148005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50" name="Line"/>
                <p:cNvSpPr/>
                <p:nvPr/>
              </p:nvSpPr>
              <p:spPr>
                <a:xfrm rot="-71">
                  <a:off x="3165011" y="4123791"/>
                  <a:ext cx="8192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9" h="10000" fill="none">
                      <a:moveTo>
                        <a:pt x="0" y="0"/>
                      </a:moveTo>
                      <a:lnTo>
                        <a:pt x="81929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51" name="Line"/>
                <p:cNvSpPr/>
                <p:nvPr/>
              </p:nvSpPr>
              <p:spPr>
                <a:xfrm rot="-1885041">
                  <a:off x="3119571" y="3961031"/>
                  <a:ext cx="50432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22" h="10000" fill="none">
                      <a:moveTo>
                        <a:pt x="0" y="0"/>
                      </a:moveTo>
                      <a:lnTo>
                        <a:pt x="504322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52" name="Line"/>
                <p:cNvSpPr/>
                <p:nvPr/>
              </p:nvSpPr>
              <p:spPr>
                <a:xfrm rot="4117232">
                  <a:off x="3218434" y="3797658"/>
                  <a:ext cx="28573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4" h="10000" fill="none">
                      <a:moveTo>
                        <a:pt x="0" y="0"/>
                      </a:moveTo>
                      <a:lnTo>
                        <a:pt x="285734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53" name="Line"/>
                <p:cNvSpPr/>
                <p:nvPr/>
              </p:nvSpPr>
              <p:spPr>
                <a:xfrm rot="4117242">
                  <a:off x="3218433" y="3958585"/>
                  <a:ext cx="285736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6" h="10000" fill="none">
                      <a:moveTo>
                        <a:pt x="0" y="0"/>
                      </a:moveTo>
                      <a:lnTo>
                        <a:pt x="285736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54" name="Line"/>
                <p:cNvSpPr/>
                <p:nvPr/>
              </p:nvSpPr>
              <p:spPr>
                <a:xfrm rot="-2663829">
                  <a:off x="3297840" y="4040001"/>
                  <a:ext cx="148013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13" h="10000" fill="none">
                      <a:moveTo>
                        <a:pt x="0" y="0"/>
                      </a:moveTo>
                      <a:lnTo>
                        <a:pt x="148013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55" name="Line"/>
                <p:cNvSpPr/>
                <p:nvPr/>
              </p:nvSpPr>
              <p:spPr>
                <a:xfrm rot="2664462">
                  <a:off x="3450781" y="3718148"/>
                  <a:ext cx="14798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85" h="10000" fill="none">
                      <a:moveTo>
                        <a:pt x="0" y="0"/>
                      </a:moveTo>
                      <a:lnTo>
                        <a:pt x="147985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56" name="Line"/>
                <p:cNvSpPr/>
                <p:nvPr/>
              </p:nvSpPr>
              <p:spPr>
                <a:xfrm rot="-87812">
                  <a:off x="3488199" y="3961814"/>
                  <a:ext cx="8190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02" h="10000" fill="none">
                      <a:moveTo>
                        <a:pt x="0" y="0"/>
                      </a:moveTo>
                      <a:lnTo>
                        <a:pt x="81902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157" name="Line"/>
                <p:cNvSpPr/>
                <p:nvPr/>
              </p:nvSpPr>
              <p:spPr>
                <a:xfrm rot="8187900">
                  <a:off x="3453206" y="4033602"/>
                  <a:ext cx="14802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24" h="10000" fill="none">
                      <a:moveTo>
                        <a:pt x="0" y="0"/>
                      </a:moveTo>
                      <a:lnTo>
                        <a:pt x="148024" y="0"/>
                      </a:lnTo>
                    </a:path>
                  </a:pathLst>
                </a:custGeom>
                <a:noFill/>
                <a:ln w="10000" cap="flat">
                  <a:solidFill>
                    <a:srgbClr val="000000"/>
                  </a:solidFill>
                  <a:miter/>
                </a:ln>
              </p:spPr>
            </p:sp>
          </p:grpSp>
        </p:grpSp>
        <p:sp>
          <p:nvSpPr>
            <p:cNvPr id="158" name="Rectangle"/>
            <p:cNvSpPr/>
            <p:nvPr/>
          </p:nvSpPr>
          <p:spPr>
            <a:xfrm>
              <a:off x="1463411" y="4560667"/>
              <a:ext cx="1200000" cy="320000"/>
            </a:xfrm>
            <a:custGeom>
              <a:avLst/>
              <a:gdLst/>
              <a:ahLst/>
              <a:cxnLst/>
              <a:rect l="l" t="t" r="r" b="b"/>
              <a:pathLst>
                <a:path w="1200000" h="320000" stroke="0">
                  <a:moveTo>
                    <a:pt x="0" y="0"/>
                  </a:moveTo>
                  <a:lnTo>
                    <a:pt x="1200000" y="0"/>
                  </a:lnTo>
                  <a:lnTo>
                    <a:pt x="1200000" y="320000"/>
                  </a:lnTo>
                  <a:lnTo>
                    <a:pt x="0" y="320000"/>
                  </a:lnTo>
                  <a:lnTo>
                    <a:pt x="0" y="0"/>
                  </a:lnTo>
                  <a:close/>
                </a:path>
                <a:path w="1200000" h="320000" fill="none">
                  <a:moveTo>
                    <a:pt x="0" y="0"/>
                  </a:moveTo>
                  <a:lnTo>
                    <a:pt x="1200000" y="0"/>
                  </a:lnTo>
                  <a:lnTo>
                    <a:pt x="1200000" y="320000"/>
                  </a:lnTo>
                  <a:lnTo>
                    <a:pt x="0" y="3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l"/>
              <a:r>
                <a:rPr lang="zh-CN" altLang="en-US" sz="1100" dirty="0">
                  <a:solidFill>
                    <a:srgbClr val="191919"/>
                  </a:solidFill>
                  <a:latin typeface="Arial"/>
                  <a:ea typeface="Arial"/>
                  <a:cs typeface="Arial"/>
                </a:rPr>
                <a:t>Phase 1</a:t>
              </a:r>
            </a:p>
          </p:txBody>
        </p:sp>
        <p:sp>
          <p:nvSpPr>
            <p:cNvPr id="159" name="Rectangle"/>
            <p:cNvSpPr/>
            <p:nvPr/>
          </p:nvSpPr>
          <p:spPr>
            <a:xfrm>
              <a:off x="3769734" y="4626500"/>
              <a:ext cx="1200000" cy="320000"/>
            </a:xfrm>
            <a:custGeom>
              <a:avLst/>
              <a:gdLst/>
              <a:ahLst/>
              <a:cxnLst/>
              <a:rect l="l" t="t" r="r" b="b"/>
              <a:pathLst>
                <a:path w="1200000" h="320000" stroke="0">
                  <a:moveTo>
                    <a:pt x="0" y="0"/>
                  </a:moveTo>
                  <a:lnTo>
                    <a:pt x="1200000" y="0"/>
                  </a:lnTo>
                  <a:lnTo>
                    <a:pt x="1200000" y="320000"/>
                  </a:lnTo>
                  <a:lnTo>
                    <a:pt x="0" y="320000"/>
                  </a:lnTo>
                  <a:lnTo>
                    <a:pt x="0" y="0"/>
                  </a:lnTo>
                  <a:close/>
                </a:path>
                <a:path w="1200000" h="320000" fill="none">
                  <a:moveTo>
                    <a:pt x="0" y="0"/>
                  </a:moveTo>
                  <a:lnTo>
                    <a:pt x="1200000" y="0"/>
                  </a:lnTo>
                  <a:lnTo>
                    <a:pt x="1200000" y="320000"/>
                  </a:lnTo>
                  <a:lnTo>
                    <a:pt x="0" y="3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l"/>
              <a:r>
                <a:rPr lang="zh-CN" altLang="en-US" sz="1100" dirty="0">
                  <a:solidFill>
                    <a:srgbClr val="191919"/>
                  </a:solidFill>
                  <a:latin typeface="Arial"/>
                  <a:ea typeface="Arial"/>
                  <a:cs typeface="Arial"/>
                </a:rPr>
                <a:t>Phase 2</a:t>
              </a:r>
            </a:p>
          </p:txBody>
        </p:sp>
        <p:sp>
          <p:nvSpPr>
            <p:cNvPr id="160" name="ConnectLine"/>
            <p:cNvSpPr/>
            <p:nvPr/>
          </p:nvSpPr>
          <p:spPr>
            <a:xfrm>
              <a:off x="5136744" y="4311500"/>
              <a:ext cx="939483" cy="10000"/>
            </a:xfrm>
            <a:custGeom>
              <a:avLst/>
              <a:gdLst/>
              <a:ahLst/>
              <a:cxnLst/>
              <a:rect l="l" t="t" r="r" b="b"/>
              <a:pathLst>
                <a:path w="939483" h="10000" fill="none">
                  <a:moveTo>
                    <a:pt x="0" y="0"/>
                  </a:moveTo>
                  <a:lnTo>
                    <a:pt x="939483" y="0"/>
                  </a:lnTo>
                </a:path>
              </a:pathLst>
            </a:custGeom>
            <a:noFill/>
            <a:ln w="36667" cap="flat">
              <a:solidFill>
                <a:srgbClr val="AC6A4E"/>
              </a:solidFill>
              <a:miter/>
              <a:tailEnd type="triangle" w="med" len="med"/>
            </a:ln>
          </p:spPr>
        </p:sp>
        <p:sp>
          <p:nvSpPr>
            <p:cNvPr id="161" name="Process"/>
            <p:cNvSpPr/>
            <p:nvPr/>
          </p:nvSpPr>
          <p:spPr>
            <a:xfrm>
              <a:off x="6076227" y="4011500"/>
              <a:ext cx="1367010" cy="600000"/>
            </a:xfrm>
            <a:custGeom>
              <a:avLst/>
              <a:gdLst>
                <a:gd name="connsiteX0" fmla="*/ 0 w 1367010"/>
                <a:gd name="connsiteY0" fmla="*/ 300000 h 600000"/>
                <a:gd name="connsiteX1" fmla="*/ 683505 w 1367010"/>
                <a:gd name="connsiteY1" fmla="*/ 0 h 600000"/>
                <a:gd name="connsiteX2" fmla="*/ 1367010 w 1367010"/>
                <a:gd name="connsiteY2" fmla="*/ 300000 h 600000"/>
                <a:gd name="connsiteX3" fmla="*/ 683505 w 1367010"/>
                <a:gd name="connsiteY3" fmla="*/ 600000 h 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010" h="600000" stroke="0">
                  <a:moveTo>
                    <a:pt x="1367010" y="530000"/>
                  </a:moveTo>
                  <a:lnTo>
                    <a:pt x="1367010" y="70000"/>
                  </a:lnTo>
                  <a:cubicBezTo>
                    <a:pt x="1367010" y="31360"/>
                    <a:pt x="1335650" y="0"/>
                    <a:pt x="129701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530000"/>
                  </a:lnTo>
                  <a:cubicBezTo>
                    <a:pt x="0" y="568640"/>
                    <a:pt x="31360" y="600000"/>
                    <a:pt x="70000" y="600000"/>
                  </a:cubicBezTo>
                  <a:lnTo>
                    <a:pt x="1297010" y="600000"/>
                  </a:lnTo>
                  <a:cubicBezTo>
                    <a:pt x="1335650" y="600000"/>
                    <a:pt x="1367010" y="568640"/>
                    <a:pt x="1367010" y="530000"/>
                  </a:cubicBezTo>
                  <a:close/>
                </a:path>
                <a:path w="1367010" h="600000" fill="none">
                  <a:moveTo>
                    <a:pt x="1367010" y="530000"/>
                  </a:moveTo>
                  <a:lnTo>
                    <a:pt x="1367010" y="70000"/>
                  </a:lnTo>
                  <a:cubicBezTo>
                    <a:pt x="1367010" y="31360"/>
                    <a:pt x="1335650" y="0"/>
                    <a:pt x="129701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530000"/>
                  </a:lnTo>
                  <a:cubicBezTo>
                    <a:pt x="0" y="568640"/>
                    <a:pt x="31360" y="600000"/>
                    <a:pt x="70000" y="600000"/>
                  </a:cubicBezTo>
                  <a:lnTo>
                    <a:pt x="1297010" y="600000"/>
                  </a:lnTo>
                  <a:cubicBezTo>
                    <a:pt x="1335650" y="600000"/>
                    <a:pt x="1367010" y="568640"/>
                    <a:pt x="1367010" y="530000"/>
                  </a:cubicBezTo>
                  <a:close/>
                </a:path>
              </a:pathLst>
            </a:custGeom>
            <a:solidFill>
              <a:srgbClr val="FDC2B1"/>
            </a:solidFill>
            <a:ln w="20000" cap="flat">
              <a:noFill/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200" b="1" dirty="0">
                  <a:solidFill>
                    <a:srgbClr val="1C0E00"/>
                  </a:solidFill>
                  <a:latin typeface="Calibri"/>
                  <a:ea typeface="Calibri"/>
                  <a:cs typeface="Calibri"/>
                </a:rPr>
                <a:t>New-task fine-tuning</a:t>
              </a:r>
            </a:p>
          </p:txBody>
        </p:sp>
        <p:sp>
          <p:nvSpPr>
            <p:cNvPr id="162" name="Rectangle"/>
            <p:cNvSpPr/>
            <p:nvPr/>
          </p:nvSpPr>
          <p:spPr>
            <a:xfrm>
              <a:off x="6076231" y="4626500"/>
              <a:ext cx="1200000" cy="320000"/>
            </a:xfrm>
            <a:custGeom>
              <a:avLst/>
              <a:gdLst/>
              <a:ahLst/>
              <a:cxnLst/>
              <a:rect l="l" t="t" r="r" b="b"/>
              <a:pathLst>
                <a:path w="1200000" h="320000" stroke="0">
                  <a:moveTo>
                    <a:pt x="0" y="0"/>
                  </a:moveTo>
                  <a:lnTo>
                    <a:pt x="1200000" y="0"/>
                  </a:lnTo>
                  <a:lnTo>
                    <a:pt x="1200000" y="320000"/>
                  </a:lnTo>
                  <a:lnTo>
                    <a:pt x="0" y="320000"/>
                  </a:lnTo>
                  <a:lnTo>
                    <a:pt x="0" y="0"/>
                  </a:lnTo>
                  <a:close/>
                </a:path>
                <a:path w="1200000" h="320000" fill="none">
                  <a:moveTo>
                    <a:pt x="0" y="0"/>
                  </a:moveTo>
                  <a:lnTo>
                    <a:pt x="1200000" y="0"/>
                  </a:lnTo>
                  <a:lnTo>
                    <a:pt x="1200000" y="320000"/>
                  </a:lnTo>
                  <a:lnTo>
                    <a:pt x="0" y="3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l"/>
              <a:r>
                <a:rPr lang="zh-CN" altLang="en-US" sz="1100" dirty="0">
                  <a:solidFill>
                    <a:srgbClr val="191919"/>
                  </a:solidFill>
                  <a:latin typeface="Arial"/>
                  <a:ea typeface="Arial"/>
                  <a:cs typeface="Arial"/>
                </a:rPr>
                <a:t>Phase 3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5243608" y="3669111"/>
              <a:ext cx="725755" cy="562389"/>
              <a:chOff x="5243608" y="3669111"/>
              <a:chExt cx="725755" cy="562389"/>
            </a:xfrm>
          </p:grpSpPr>
          <p:sp>
            <p:nvSpPr>
              <p:cNvPr id="164" name="Line"/>
              <p:cNvSpPr/>
              <p:nvPr/>
            </p:nvSpPr>
            <p:spPr>
              <a:xfrm rot="-2663802">
                <a:off x="5456044" y="3949074"/>
                <a:ext cx="148013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148013" h="10000" fill="none">
                    <a:moveTo>
                      <a:pt x="0" y="0"/>
                    </a:moveTo>
                    <a:lnTo>
                      <a:pt x="148013" y="0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grpSp>
            <p:nvGrpSpPr>
              <p:cNvPr id="165" name="Group 164"/>
              <p:cNvGrpSpPr/>
              <p:nvPr/>
            </p:nvGrpSpPr>
            <p:grpSpPr>
              <a:xfrm>
                <a:off x="5243608" y="3669111"/>
                <a:ext cx="725755" cy="562389"/>
                <a:chOff x="5243608" y="3669111"/>
                <a:chExt cx="725755" cy="562389"/>
              </a:xfrm>
            </p:grpSpPr>
            <p:sp>
              <p:nvSpPr>
                <p:cNvPr id="166" name="Line"/>
                <p:cNvSpPr/>
                <p:nvPr/>
              </p:nvSpPr>
              <p:spPr>
                <a:xfrm rot="-29567">
                  <a:off x="5646328" y="3870889"/>
                  <a:ext cx="243457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57" h="10000" fill="none">
                      <a:moveTo>
                        <a:pt x="0" y="0"/>
                      </a:moveTo>
                      <a:lnTo>
                        <a:pt x="243457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67" name="Line"/>
                <p:cNvSpPr/>
                <p:nvPr/>
              </p:nvSpPr>
              <p:spPr>
                <a:xfrm rot="-728678">
                  <a:off x="5319632" y="4076328"/>
                  <a:ext cx="41427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274" h="10000" fill="none">
                      <a:moveTo>
                        <a:pt x="0" y="0"/>
                      </a:moveTo>
                      <a:lnTo>
                        <a:pt x="414274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68" name="Line"/>
                <p:cNvSpPr/>
                <p:nvPr/>
              </p:nvSpPr>
              <p:spPr>
                <a:xfrm rot="369926">
                  <a:off x="5321473" y="4142380"/>
                  <a:ext cx="416976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976" h="10000" fill="none">
                      <a:moveTo>
                        <a:pt x="0" y="0"/>
                      </a:moveTo>
                      <a:lnTo>
                        <a:pt x="416976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69" name="Ellipse"/>
                <p:cNvSpPr/>
                <p:nvPr/>
              </p:nvSpPr>
              <p:spPr>
                <a:xfrm>
                  <a:off x="5405262" y="382942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0" name="Ellipse"/>
                <p:cNvSpPr/>
                <p:nvPr/>
              </p:nvSpPr>
              <p:spPr>
                <a:xfrm>
                  <a:off x="5889755" y="3830038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1117 w 79608"/>
                    <a:gd name="connsiteY4" fmla="*/ 11315 h 79608"/>
                    <a:gd name="connsiteX5" fmla="*/ 68491 w 79608"/>
                    <a:gd name="connsiteY5" fmla="*/ 12908 h 79608"/>
                    <a:gd name="connsiteX6" fmla="*/ 66897 w 79608"/>
                    <a:gd name="connsiteY6" fmla="*/ 68689 h 79608"/>
                    <a:gd name="connsiteX7" fmla="*/ 14304 w 79608"/>
                    <a:gd name="connsiteY7" fmla="*/ 70282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D26C2A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1" name="Ellipse"/>
                <p:cNvSpPr/>
                <p:nvPr/>
              </p:nvSpPr>
              <p:spPr>
                <a:xfrm>
                  <a:off x="5405262" y="3989730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2" name="Ellipse"/>
                <p:cNvSpPr/>
                <p:nvPr/>
              </p:nvSpPr>
              <p:spPr>
                <a:xfrm>
                  <a:off x="5889755" y="3990965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1117 w 79608"/>
                    <a:gd name="connsiteY4" fmla="*/ 11315 h 79608"/>
                    <a:gd name="connsiteX5" fmla="*/ 68491 w 79608"/>
                    <a:gd name="connsiteY5" fmla="*/ 12908 h 79608"/>
                    <a:gd name="connsiteX6" fmla="*/ 66897 w 79608"/>
                    <a:gd name="connsiteY6" fmla="*/ 68689 h 79608"/>
                    <a:gd name="connsiteX7" fmla="*/ 14304 w 79608"/>
                    <a:gd name="connsiteY7" fmla="*/ 70282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D26C2A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3" name="Ellipse"/>
                <p:cNvSpPr/>
                <p:nvPr/>
              </p:nvSpPr>
              <p:spPr>
                <a:xfrm>
                  <a:off x="5405262" y="4151892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4" name="Ellipse"/>
                <p:cNvSpPr/>
                <p:nvPr/>
              </p:nvSpPr>
              <p:spPr>
                <a:xfrm>
                  <a:off x="5243608" y="4080213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9326 w 79608"/>
                    <a:gd name="connsiteY4" fmla="*/ 12908 h 79608"/>
                    <a:gd name="connsiteX5" fmla="*/ 10920 w 79608"/>
                    <a:gd name="connsiteY5" fmla="*/ 68689 h 79608"/>
                    <a:gd name="connsiteX6" fmla="*/ 68294 w 79608"/>
                    <a:gd name="connsiteY6" fmla="*/ 12908 h 79608"/>
                    <a:gd name="connsiteX7" fmla="*/ 66701 w 79608"/>
                    <a:gd name="connsiteY7" fmla="*/ 68689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F8D7CD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5" name="Ellipse"/>
                <p:cNvSpPr/>
                <p:nvPr/>
              </p:nvSpPr>
              <p:spPr>
                <a:xfrm>
                  <a:off x="5405262" y="366911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6" name="Ellipse"/>
                <p:cNvSpPr/>
                <p:nvPr/>
              </p:nvSpPr>
              <p:spPr>
                <a:xfrm>
                  <a:off x="5243608" y="3910502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9326 w 79608"/>
                    <a:gd name="connsiteY4" fmla="*/ 12908 h 79608"/>
                    <a:gd name="connsiteX5" fmla="*/ 10920 w 79608"/>
                    <a:gd name="connsiteY5" fmla="*/ 68689 h 79608"/>
                    <a:gd name="connsiteX6" fmla="*/ 68294 w 79608"/>
                    <a:gd name="connsiteY6" fmla="*/ 12908 h 79608"/>
                    <a:gd name="connsiteX7" fmla="*/ 66701 w 79608"/>
                    <a:gd name="connsiteY7" fmla="*/ 68689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F8D7CD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7" name="Ellipse"/>
                <p:cNvSpPr/>
                <p:nvPr/>
              </p:nvSpPr>
              <p:spPr>
                <a:xfrm>
                  <a:off x="5566681" y="366911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8" name="Ellipse"/>
                <p:cNvSpPr/>
                <p:nvPr/>
              </p:nvSpPr>
              <p:spPr>
                <a:xfrm>
                  <a:off x="5243608" y="3740790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9326 w 79608"/>
                    <a:gd name="connsiteY4" fmla="*/ 12908 h 79608"/>
                    <a:gd name="connsiteX5" fmla="*/ 10920 w 79608"/>
                    <a:gd name="connsiteY5" fmla="*/ 68689 h 79608"/>
                    <a:gd name="connsiteX6" fmla="*/ 68294 w 79608"/>
                    <a:gd name="connsiteY6" fmla="*/ 12908 h 79608"/>
                    <a:gd name="connsiteX7" fmla="*/ 66701 w 79608"/>
                    <a:gd name="connsiteY7" fmla="*/ 68689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F8D7CD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79" name="Ellipse"/>
                <p:cNvSpPr/>
                <p:nvPr/>
              </p:nvSpPr>
              <p:spPr>
                <a:xfrm>
                  <a:off x="5565088" y="382942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0" name="Line"/>
                <p:cNvSpPr/>
                <p:nvPr/>
              </p:nvSpPr>
              <p:spPr>
                <a:xfrm rot="-1475973">
                  <a:off x="5309330" y="3731900"/>
                  <a:ext cx="10254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9" h="10000" fill="none">
                      <a:moveTo>
                        <a:pt x="0" y="0"/>
                      </a:moveTo>
                      <a:lnTo>
                        <a:pt x="102549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1" name="Ellipse"/>
                <p:cNvSpPr/>
                <p:nvPr/>
              </p:nvSpPr>
              <p:spPr>
                <a:xfrm>
                  <a:off x="5565088" y="3989730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2" name="Line"/>
                <p:cNvSpPr/>
                <p:nvPr/>
              </p:nvSpPr>
              <p:spPr>
                <a:xfrm rot="1066496">
                  <a:off x="5306165" y="3825974"/>
                  <a:ext cx="10963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32" h="10000" fill="none">
                      <a:moveTo>
                        <a:pt x="0" y="0"/>
                      </a:moveTo>
                      <a:lnTo>
                        <a:pt x="109632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3" name="Ellipse"/>
                <p:cNvSpPr/>
                <p:nvPr/>
              </p:nvSpPr>
              <p:spPr>
                <a:xfrm>
                  <a:off x="5565088" y="4151892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4" name="Line"/>
                <p:cNvSpPr/>
                <p:nvPr/>
              </p:nvSpPr>
              <p:spPr>
                <a:xfrm rot="-786565">
                  <a:off x="5311618" y="3910938"/>
                  <a:ext cx="108828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28" h="10000" fill="none">
                      <a:moveTo>
                        <a:pt x="0" y="0"/>
                      </a:moveTo>
                      <a:lnTo>
                        <a:pt x="108828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5" name="Ellipse"/>
                <p:cNvSpPr/>
                <p:nvPr/>
              </p:nvSpPr>
              <p:spPr>
                <a:xfrm>
                  <a:off x="5724914" y="4151892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6" name="Line"/>
                <p:cNvSpPr/>
                <p:nvPr/>
              </p:nvSpPr>
              <p:spPr>
                <a:xfrm rot="798111">
                  <a:off x="5307719" y="3991398"/>
                  <a:ext cx="107277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77" h="10000" fill="none">
                      <a:moveTo>
                        <a:pt x="0" y="0"/>
                      </a:moveTo>
                      <a:lnTo>
                        <a:pt x="107277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7" name="Ellipse"/>
                <p:cNvSpPr/>
                <p:nvPr/>
              </p:nvSpPr>
              <p:spPr>
                <a:xfrm>
                  <a:off x="5724914" y="3989730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8" name="Line"/>
                <p:cNvSpPr/>
                <p:nvPr/>
              </p:nvSpPr>
              <p:spPr>
                <a:xfrm rot="-3616308">
                  <a:off x="5262369" y="3828084"/>
                  <a:ext cx="21374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42" h="10000" fill="none">
                      <a:moveTo>
                        <a:pt x="0" y="0"/>
                      </a:moveTo>
                      <a:lnTo>
                        <a:pt x="213742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89" name="Ellipse"/>
                <p:cNvSpPr/>
                <p:nvPr/>
              </p:nvSpPr>
              <p:spPr>
                <a:xfrm>
                  <a:off x="5724914" y="382942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0" name="Line"/>
                <p:cNvSpPr/>
                <p:nvPr/>
              </p:nvSpPr>
              <p:spPr>
                <a:xfrm>
                  <a:off x="5484752" y="3711010"/>
                  <a:ext cx="8192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9" h="10000" fill="none">
                      <a:moveTo>
                        <a:pt x="0" y="0"/>
                      </a:moveTo>
                      <a:lnTo>
                        <a:pt x="81929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1" name="Ellipse"/>
                <p:cNvSpPr/>
                <p:nvPr/>
              </p:nvSpPr>
              <p:spPr>
                <a:xfrm>
                  <a:off x="5724914" y="3669111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2" name="Line"/>
                <p:cNvSpPr/>
                <p:nvPr/>
              </p:nvSpPr>
              <p:spPr>
                <a:xfrm rot="2716153">
                  <a:off x="5446608" y="3788891"/>
                  <a:ext cx="14800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05" h="10000" fill="none">
                      <a:moveTo>
                        <a:pt x="0" y="0"/>
                      </a:moveTo>
                      <a:lnTo>
                        <a:pt x="148005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3" name="Line"/>
                <p:cNvSpPr/>
                <p:nvPr/>
              </p:nvSpPr>
              <p:spPr>
                <a:xfrm rot="-1270625">
                  <a:off x="5465801" y="3789238"/>
                  <a:ext cx="286651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51" h="10000" fill="none">
                      <a:moveTo>
                        <a:pt x="0" y="0"/>
                      </a:moveTo>
                      <a:lnTo>
                        <a:pt x="286651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4" name="Line"/>
                <p:cNvSpPr/>
                <p:nvPr/>
              </p:nvSpPr>
              <p:spPr>
                <a:xfrm rot="1652308">
                  <a:off x="5466275" y="3937338"/>
                  <a:ext cx="28535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59" h="10000" fill="none">
                      <a:moveTo>
                        <a:pt x="0" y="0"/>
                      </a:moveTo>
                      <a:lnTo>
                        <a:pt x="285359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5" name="Line"/>
                <p:cNvSpPr/>
                <p:nvPr/>
              </p:nvSpPr>
              <p:spPr>
                <a:xfrm rot="4117242">
                  <a:off x="5376639" y="4028586"/>
                  <a:ext cx="28573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5" h="10000" fill="none">
                      <a:moveTo>
                        <a:pt x="0" y="0"/>
                      </a:moveTo>
                      <a:lnTo>
                        <a:pt x="285735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6" name="Line"/>
                <p:cNvSpPr/>
                <p:nvPr/>
              </p:nvSpPr>
              <p:spPr>
                <a:xfrm rot="2716161">
                  <a:off x="5446607" y="4110746"/>
                  <a:ext cx="14800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05" h="10000" fill="none">
                      <a:moveTo>
                        <a:pt x="0" y="0"/>
                      </a:moveTo>
                      <a:lnTo>
                        <a:pt x="148005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7" name="Line"/>
                <p:cNvSpPr/>
                <p:nvPr/>
              </p:nvSpPr>
              <p:spPr>
                <a:xfrm rot="-84">
                  <a:off x="5484753" y="4193791"/>
                  <a:ext cx="8192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9" h="10000" fill="none">
                      <a:moveTo>
                        <a:pt x="0" y="0"/>
                      </a:moveTo>
                      <a:lnTo>
                        <a:pt x="81929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8" name="Line"/>
                <p:cNvSpPr/>
                <p:nvPr/>
              </p:nvSpPr>
              <p:spPr>
                <a:xfrm rot="-1885042">
                  <a:off x="5439312" y="4031031"/>
                  <a:ext cx="504323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23" h="10000" fill="none">
                      <a:moveTo>
                        <a:pt x="0" y="0"/>
                      </a:moveTo>
                      <a:lnTo>
                        <a:pt x="504323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199" name="Line"/>
                <p:cNvSpPr/>
                <p:nvPr/>
              </p:nvSpPr>
              <p:spPr>
                <a:xfrm rot="4117236">
                  <a:off x="5538176" y="3867658"/>
                  <a:ext cx="28573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4" h="10000" fill="none">
                      <a:moveTo>
                        <a:pt x="0" y="0"/>
                      </a:moveTo>
                      <a:lnTo>
                        <a:pt x="285734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200" name="Line"/>
                <p:cNvSpPr/>
                <p:nvPr/>
              </p:nvSpPr>
              <p:spPr>
                <a:xfrm rot="4117247">
                  <a:off x="5538175" y="4028586"/>
                  <a:ext cx="285736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6" h="10000" fill="none">
                      <a:moveTo>
                        <a:pt x="0" y="0"/>
                      </a:moveTo>
                      <a:lnTo>
                        <a:pt x="285736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201" name="Line"/>
                <p:cNvSpPr/>
                <p:nvPr/>
              </p:nvSpPr>
              <p:spPr>
                <a:xfrm rot="-2663819">
                  <a:off x="5617581" y="4110001"/>
                  <a:ext cx="148013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13" h="10000" fill="none">
                      <a:moveTo>
                        <a:pt x="0" y="0"/>
                      </a:moveTo>
                      <a:lnTo>
                        <a:pt x="148013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202" name="Line"/>
                <p:cNvSpPr/>
                <p:nvPr/>
              </p:nvSpPr>
              <p:spPr>
                <a:xfrm rot="2664456">
                  <a:off x="5770523" y="3788148"/>
                  <a:ext cx="14798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84" h="10000" fill="none">
                      <a:moveTo>
                        <a:pt x="0" y="0"/>
                      </a:moveTo>
                      <a:lnTo>
                        <a:pt x="147984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203" name="Line"/>
                <p:cNvSpPr/>
                <p:nvPr/>
              </p:nvSpPr>
              <p:spPr>
                <a:xfrm rot="-87803">
                  <a:off x="5807940" y="4031814"/>
                  <a:ext cx="8190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02" h="10000" fill="none">
                      <a:moveTo>
                        <a:pt x="0" y="0"/>
                      </a:moveTo>
                      <a:lnTo>
                        <a:pt x="81902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  <p:sp>
              <p:nvSpPr>
                <p:cNvPr id="204" name="Line"/>
                <p:cNvSpPr/>
                <p:nvPr/>
              </p:nvSpPr>
              <p:spPr>
                <a:xfrm rot="8187915">
                  <a:off x="5772948" y="4103602"/>
                  <a:ext cx="14802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24" h="10000" fill="none">
                      <a:moveTo>
                        <a:pt x="0" y="0"/>
                      </a:moveTo>
                      <a:lnTo>
                        <a:pt x="148024" y="0"/>
                      </a:lnTo>
                    </a:path>
                  </a:pathLst>
                </a:custGeom>
                <a:noFill/>
                <a:ln w="10000" cap="flat">
                  <a:solidFill>
                    <a:srgbClr val="FF0000"/>
                  </a:solidFill>
                  <a:miter/>
                </a:ln>
              </p:spPr>
            </p:sp>
          </p:grpSp>
        </p:grpSp>
        <p:sp>
          <p:nvSpPr>
            <p:cNvPr id="205" name="ConnectLine"/>
            <p:cNvSpPr/>
            <p:nvPr/>
          </p:nvSpPr>
          <p:spPr>
            <a:xfrm>
              <a:off x="7443237" y="4261360"/>
              <a:ext cx="533507" cy="10000"/>
            </a:xfrm>
            <a:custGeom>
              <a:avLst/>
              <a:gdLst/>
              <a:ahLst/>
              <a:cxnLst/>
              <a:rect l="l" t="t" r="r" b="b"/>
              <a:pathLst>
                <a:path w="533507" h="10000" fill="none">
                  <a:moveTo>
                    <a:pt x="0" y="0"/>
                  </a:moveTo>
                  <a:lnTo>
                    <a:pt x="533507" y="0"/>
                  </a:lnTo>
                </a:path>
              </a:pathLst>
            </a:custGeom>
            <a:noFill/>
            <a:ln w="36667" cap="flat">
              <a:solidFill>
                <a:srgbClr val="AC6A4E"/>
              </a:solidFill>
              <a:miter/>
              <a:tailEnd type="triangle" w="med" len="med"/>
            </a:ln>
          </p:spPr>
        </p:sp>
        <p:sp>
          <p:nvSpPr>
            <p:cNvPr id="206" name="ConnectLine"/>
            <p:cNvSpPr/>
            <p:nvPr/>
          </p:nvSpPr>
          <p:spPr>
            <a:xfrm>
              <a:off x="4453238" y="3591500"/>
              <a:ext cx="10000" cy="420000"/>
            </a:xfrm>
            <a:custGeom>
              <a:avLst/>
              <a:gdLst/>
              <a:ahLst/>
              <a:cxnLst/>
              <a:rect l="l" t="t" r="r" b="b"/>
              <a:pathLst>
                <a:path w="10000" h="420000" fill="none">
                  <a:moveTo>
                    <a:pt x="0" y="0"/>
                  </a:moveTo>
                  <a:lnTo>
                    <a:pt x="0" y="420000"/>
                  </a:lnTo>
                </a:path>
              </a:pathLst>
            </a:custGeom>
            <a:noFill/>
            <a:ln w="36667" cap="flat">
              <a:solidFill>
                <a:srgbClr val="AC6A4E"/>
              </a:solidFill>
              <a:miter/>
              <a:tailEnd type="triangle" w="med" len="med"/>
            </a:ln>
          </p:spPr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96744" y="2871500"/>
              <a:ext cx="2209487" cy="557494"/>
            </a:xfrm>
            <a:prstGeom prst="rect">
              <a:avLst/>
            </a:prstGeom>
          </p:spPr>
        </p:pic>
        <p:sp>
          <p:nvSpPr>
            <p:cNvPr id="209" name="Rectangle"/>
            <p:cNvSpPr/>
            <p:nvPr/>
          </p:nvSpPr>
          <p:spPr>
            <a:xfrm>
              <a:off x="3669501" y="2351500"/>
              <a:ext cx="2034487" cy="670000"/>
            </a:xfrm>
            <a:custGeom>
              <a:avLst/>
              <a:gdLst/>
              <a:ahLst/>
              <a:cxnLst/>
              <a:rect l="l" t="t" r="r" b="b"/>
              <a:pathLst>
                <a:path w="2034487" h="670000" stroke="0">
                  <a:moveTo>
                    <a:pt x="0" y="0"/>
                  </a:moveTo>
                  <a:lnTo>
                    <a:pt x="2034487" y="0"/>
                  </a:lnTo>
                  <a:lnTo>
                    <a:pt x="2034487" y="670000"/>
                  </a:lnTo>
                  <a:lnTo>
                    <a:pt x="0" y="670000"/>
                  </a:lnTo>
                  <a:lnTo>
                    <a:pt x="0" y="0"/>
                  </a:lnTo>
                  <a:close/>
                </a:path>
                <a:path w="2034487" h="670000" fill="none">
                  <a:moveTo>
                    <a:pt x="0" y="0"/>
                  </a:moveTo>
                  <a:lnTo>
                    <a:pt x="2034487" y="0"/>
                  </a:lnTo>
                  <a:lnTo>
                    <a:pt x="2034487" y="670000"/>
                  </a:lnTo>
                  <a:lnTo>
                    <a:pt x="0" y="67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l"/>
              <a:r>
                <a:rPr lang="zh-CN" altLang="en-US" sz="1100" dirty="0">
                  <a:solidFill>
                    <a:srgbClr val="191919"/>
                  </a:solidFill>
                  <a:latin typeface="Arial"/>
                  <a:ea typeface="Arial"/>
                  <a:cs typeface="Arial"/>
                </a:rPr>
                <a:t>Collected imaging tasks, 100% non-identifiable</a:t>
              </a:r>
            </a:p>
          </p:txBody>
        </p:sp>
        <p:sp>
          <p:nvSpPr>
            <p:cNvPr id="211" name="ConnectLine"/>
            <p:cNvSpPr/>
            <p:nvPr/>
          </p:nvSpPr>
          <p:spPr>
            <a:xfrm>
              <a:off x="6759731" y="3591500"/>
              <a:ext cx="10000" cy="420000"/>
            </a:xfrm>
            <a:custGeom>
              <a:avLst/>
              <a:gdLst/>
              <a:ahLst/>
              <a:cxnLst/>
              <a:rect l="l" t="t" r="r" b="b"/>
              <a:pathLst>
                <a:path w="10000" h="420000" fill="none">
                  <a:moveTo>
                    <a:pt x="0" y="0"/>
                  </a:moveTo>
                  <a:lnTo>
                    <a:pt x="0" y="420000"/>
                  </a:lnTo>
                </a:path>
              </a:pathLst>
            </a:custGeom>
            <a:noFill/>
            <a:ln w="36667" cap="flat">
              <a:solidFill>
                <a:srgbClr val="AC6A4E"/>
              </a:solidFill>
              <a:miter/>
              <a:tailEnd type="triangle" w="med" len="med"/>
            </a:ln>
          </p:spPr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321711" y="2616249"/>
              <a:ext cx="876042" cy="882751"/>
            </a:xfrm>
            <a:prstGeom prst="rect">
              <a:avLst/>
            </a:prstGeom>
          </p:spPr>
        </p:pic>
        <p:sp>
          <p:nvSpPr>
            <p:cNvPr id="213" name="Rectangle"/>
            <p:cNvSpPr/>
            <p:nvPr/>
          </p:nvSpPr>
          <p:spPr>
            <a:xfrm>
              <a:off x="5672000" y="2104000"/>
              <a:ext cx="2730289" cy="670000"/>
            </a:xfrm>
            <a:custGeom>
              <a:avLst/>
              <a:gdLst/>
              <a:ahLst/>
              <a:cxnLst/>
              <a:rect l="l" t="t" r="r" b="b"/>
              <a:pathLst>
                <a:path w="2730289" h="670000" stroke="0">
                  <a:moveTo>
                    <a:pt x="0" y="0"/>
                  </a:moveTo>
                  <a:lnTo>
                    <a:pt x="2730289" y="0"/>
                  </a:lnTo>
                  <a:lnTo>
                    <a:pt x="2730289" y="670000"/>
                  </a:lnTo>
                  <a:lnTo>
                    <a:pt x="0" y="670000"/>
                  </a:lnTo>
                  <a:lnTo>
                    <a:pt x="0" y="0"/>
                  </a:lnTo>
                  <a:close/>
                </a:path>
                <a:path w="2730289" h="670000" fill="none">
                  <a:moveTo>
                    <a:pt x="0" y="0"/>
                  </a:moveTo>
                  <a:lnTo>
                    <a:pt x="2730289" y="0"/>
                  </a:lnTo>
                  <a:lnTo>
                    <a:pt x="2730289" y="670000"/>
                  </a:lnTo>
                  <a:lnTo>
                    <a:pt x="0" y="67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marL="150000" indent="-150000" algn="l">
                <a:buFont typeface="Wingdings" pitchFamily="2" charset="2"/>
                <a:buChar char="l"/>
              </a:pPr>
              <a:r>
                <a:rPr lang="zh-CN" altLang="en-US" sz="800" dirty="0">
                  <a:solidFill>
                    <a:srgbClr val="191919"/>
                  </a:solidFill>
                  <a:latin typeface="Arial"/>
                  <a:ea typeface="Arial"/>
                  <a:cs typeface="Arial"/>
                </a:rPr>
                <a:t>A new imaging task from a NIH team</a:t>
              </a:r>
            </a:p>
            <a:p>
              <a:pPr marL="150000" indent="-150000" algn="l">
                <a:buFont typeface="Wingdings" pitchFamily="2" charset="2"/>
                <a:buChar char="l"/>
              </a:pPr>
              <a:r>
                <a:rPr lang="zh-CN" altLang="en-US" sz="800" dirty="0">
                  <a:solidFill>
                    <a:srgbClr val="191919"/>
                  </a:solidFill>
                  <a:latin typeface="Arial"/>
                  <a:ea typeface="Arial"/>
                  <a:cs typeface="Arial"/>
                </a:rPr>
                <a:t>A new requirement from clinical team</a:t>
              </a:r>
            </a:p>
            <a:p>
              <a:pPr marL="150000" indent="-150000" algn="l">
                <a:buFont typeface="Wingdings" pitchFamily="2" charset="2"/>
                <a:buChar char="l"/>
              </a:pPr>
              <a:r>
                <a:rPr lang="zh-CN" altLang="en-US" sz="800" dirty="0">
                  <a:solidFill>
                    <a:srgbClr val="191919"/>
                  </a:solidFill>
                  <a:latin typeface="Arial"/>
                  <a:ea typeface="Arial"/>
                  <a:cs typeface="Arial"/>
                </a:rPr>
                <a:t>A new research idea ...</a:t>
              </a:r>
            </a:p>
            <a:p>
              <a:pPr algn="l"/>
              <a:endParaRPr sz="800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8046245" y="3977806"/>
              <a:ext cx="725755" cy="562389"/>
              <a:chOff x="8046245" y="3977806"/>
              <a:chExt cx="725755" cy="562389"/>
            </a:xfrm>
          </p:grpSpPr>
          <p:sp>
            <p:nvSpPr>
              <p:cNvPr id="215" name="Line"/>
              <p:cNvSpPr/>
              <p:nvPr/>
            </p:nvSpPr>
            <p:spPr>
              <a:xfrm rot="-2663802">
                <a:off x="8258681" y="4257769"/>
                <a:ext cx="148013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148013" h="10000" fill="none">
                    <a:moveTo>
                      <a:pt x="0" y="0"/>
                    </a:moveTo>
                    <a:lnTo>
                      <a:pt x="148013" y="0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grpSp>
            <p:nvGrpSpPr>
              <p:cNvPr id="216" name="Group 215"/>
              <p:cNvGrpSpPr/>
              <p:nvPr/>
            </p:nvGrpSpPr>
            <p:grpSpPr>
              <a:xfrm>
                <a:off x="8046245" y="3977806"/>
                <a:ext cx="725755" cy="562389"/>
                <a:chOff x="8046245" y="3977806"/>
                <a:chExt cx="725755" cy="562389"/>
              </a:xfrm>
            </p:grpSpPr>
            <p:sp>
              <p:nvSpPr>
                <p:cNvPr id="217" name="Line"/>
                <p:cNvSpPr/>
                <p:nvPr/>
              </p:nvSpPr>
              <p:spPr>
                <a:xfrm rot="-29567">
                  <a:off x="8448965" y="4179583"/>
                  <a:ext cx="243457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57" h="10000" fill="none">
                      <a:moveTo>
                        <a:pt x="0" y="0"/>
                      </a:moveTo>
                      <a:lnTo>
                        <a:pt x="243457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18" name="Line"/>
                <p:cNvSpPr/>
                <p:nvPr/>
              </p:nvSpPr>
              <p:spPr>
                <a:xfrm rot="-728678">
                  <a:off x="8122269" y="4385022"/>
                  <a:ext cx="41427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274" h="10000" fill="none">
                      <a:moveTo>
                        <a:pt x="0" y="0"/>
                      </a:moveTo>
                      <a:lnTo>
                        <a:pt x="414274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19" name="Line"/>
                <p:cNvSpPr/>
                <p:nvPr/>
              </p:nvSpPr>
              <p:spPr>
                <a:xfrm rot="369926">
                  <a:off x="8124110" y="4451074"/>
                  <a:ext cx="416976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976" h="10000" fill="none">
                      <a:moveTo>
                        <a:pt x="0" y="0"/>
                      </a:moveTo>
                      <a:lnTo>
                        <a:pt x="416976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0" name="Ellipse"/>
                <p:cNvSpPr/>
                <p:nvPr/>
              </p:nvSpPr>
              <p:spPr>
                <a:xfrm>
                  <a:off x="8207899" y="4138116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1" name="Ellipse"/>
                <p:cNvSpPr/>
                <p:nvPr/>
              </p:nvSpPr>
              <p:spPr>
                <a:xfrm>
                  <a:off x="8692392" y="4138733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1117 w 79608"/>
                    <a:gd name="connsiteY4" fmla="*/ 11315 h 79608"/>
                    <a:gd name="connsiteX5" fmla="*/ 68491 w 79608"/>
                    <a:gd name="connsiteY5" fmla="*/ 12908 h 79608"/>
                    <a:gd name="connsiteX6" fmla="*/ 66897 w 79608"/>
                    <a:gd name="connsiteY6" fmla="*/ 68689 h 79608"/>
                    <a:gd name="connsiteX7" fmla="*/ 14304 w 79608"/>
                    <a:gd name="connsiteY7" fmla="*/ 70282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2" name="Ellipse"/>
                <p:cNvSpPr/>
                <p:nvPr/>
              </p:nvSpPr>
              <p:spPr>
                <a:xfrm>
                  <a:off x="8207899" y="4298425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3" name="Ellipse"/>
                <p:cNvSpPr/>
                <p:nvPr/>
              </p:nvSpPr>
              <p:spPr>
                <a:xfrm>
                  <a:off x="8692392" y="4299660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1117 w 79608"/>
                    <a:gd name="connsiteY4" fmla="*/ 11315 h 79608"/>
                    <a:gd name="connsiteX5" fmla="*/ 68491 w 79608"/>
                    <a:gd name="connsiteY5" fmla="*/ 12908 h 79608"/>
                    <a:gd name="connsiteX6" fmla="*/ 66897 w 79608"/>
                    <a:gd name="connsiteY6" fmla="*/ 68689 h 79608"/>
                    <a:gd name="connsiteX7" fmla="*/ 14304 w 79608"/>
                    <a:gd name="connsiteY7" fmla="*/ 70282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4" name="Ellipse"/>
                <p:cNvSpPr/>
                <p:nvPr/>
              </p:nvSpPr>
              <p:spPr>
                <a:xfrm>
                  <a:off x="8207899" y="4460587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5" name="Ellipse"/>
                <p:cNvSpPr/>
                <p:nvPr/>
              </p:nvSpPr>
              <p:spPr>
                <a:xfrm>
                  <a:off x="8046245" y="4388908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9326 w 79608"/>
                    <a:gd name="connsiteY4" fmla="*/ 12908 h 79608"/>
                    <a:gd name="connsiteX5" fmla="*/ 10920 w 79608"/>
                    <a:gd name="connsiteY5" fmla="*/ 68689 h 79608"/>
                    <a:gd name="connsiteX6" fmla="*/ 68294 w 79608"/>
                    <a:gd name="connsiteY6" fmla="*/ 12908 h 79608"/>
                    <a:gd name="connsiteX7" fmla="*/ 66701 w 79608"/>
                    <a:gd name="connsiteY7" fmla="*/ 68689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6" name="Ellipse"/>
                <p:cNvSpPr/>
                <p:nvPr/>
              </p:nvSpPr>
              <p:spPr>
                <a:xfrm>
                  <a:off x="8207899" y="3977806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7" name="Ellipse"/>
                <p:cNvSpPr/>
                <p:nvPr/>
              </p:nvSpPr>
              <p:spPr>
                <a:xfrm>
                  <a:off x="8046245" y="4219197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9326 w 79608"/>
                    <a:gd name="connsiteY4" fmla="*/ 12908 h 79608"/>
                    <a:gd name="connsiteX5" fmla="*/ 10920 w 79608"/>
                    <a:gd name="connsiteY5" fmla="*/ 68689 h 79608"/>
                    <a:gd name="connsiteX6" fmla="*/ 68294 w 79608"/>
                    <a:gd name="connsiteY6" fmla="*/ 12908 h 79608"/>
                    <a:gd name="connsiteX7" fmla="*/ 66701 w 79608"/>
                    <a:gd name="connsiteY7" fmla="*/ 68689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8" name="Ellipse"/>
                <p:cNvSpPr/>
                <p:nvPr/>
              </p:nvSpPr>
              <p:spPr>
                <a:xfrm>
                  <a:off x="8369318" y="3977806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29" name="Ellipse"/>
                <p:cNvSpPr/>
                <p:nvPr/>
              </p:nvSpPr>
              <p:spPr>
                <a:xfrm>
                  <a:off x="8046245" y="4049485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9326 w 79608"/>
                    <a:gd name="connsiteY4" fmla="*/ 12908 h 79608"/>
                    <a:gd name="connsiteX5" fmla="*/ 10920 w 79608"/>
                    <a:gd name="connsiteY5" fmla="*/ 68689 h 79608"/>
                    <a:gd name="connsiteX6" fmla="*/ 68294 w 79608"/>
                    <a:gd name="connsiteY6" fmla="*/ 12908 h 79608"/>
                    <a:gd name="connsiteX7" fmla="*/ 66701 w 79608"/>
                    <a:gd name="connsiteY7" fmla="*/ 68689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0" name="Ellipse"/>
                <p:cNvSpPr/>
                <p:nvPr/>
              </p:nvSpPr>
              <p:spPr>
                <a:xfrm>
                  <a:off x="8367725" y="4138116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1" name="Line"/>
                <p:cNvSpPr/>
                <p:nvPr/>
              </p:nvSpPr>
              <p:spPr>
                <a:xfrm rot="-1475973">
                  <a:off x="8111967" y="4040595"/>
                  <a:ext cx="10254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9" h="10000" fill="none">
                      <a:moveTo>
                        <a:pt x="0" y="0"/>
                      </a:moveTo>
                      <a:lnTo>
                        <a:pt x="102549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2" name="Ellipse"/>
                <p:cNvSpPr/>
                <p:nvPr/>
              </p:nvSpPr>
              <p:spPr>
                <a:xfrm>
                  <a:off x="8367725" y="4298425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3" name="Line"/>
                <p:cNvSpPr/>
                <p:nvPr/>
              </p:nvSpPr>
              <p:spPr>
                <a:xfrm rot="1066496">
                  <a:off x="8108802" y="4134669"/>
                  <a:ext cx="10963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32" h="10000" fill="none">
                      <a:moveTo>
                        <a:pt x="0" y="0"/>
                      </a:moveTo>
                      <a:lnTo>
                        <a:pt x="109632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4" name="Ellipse"/>
                <p:cNvSpPr/>
                <p:nvPr/>
              </p:nvSpPr>
              <p:spPr>
                <a:xfrm>
                  <a:off x="8367725" y="4460587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5" name="Line"/>
                <p:cNvSpPr/>
                <p:nvPr/>
              </p:nvSpPr>
              <p:spPr>
                <a:xfrm rot="-786565">
                  <a:off x="8114255" y="4219633"/>
                  <a:ext cx="108828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28" h="10000" fill="none">
                      <a:moveTo>
                        <a:pt x="0" y="0"/>
                      </a:moveTo>
                      <a:lnTo>
                        <a:pt x="108828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6" name="Ellipse"/>
                <p:cNvSpPr/>
                <p:nvPr/>
              </p:nvSpPr>
              <p:spPr>
                <a:xfrm>
                  <a:off x="8527551" y="4460587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7" name="Line"/>
                <p:cNvSpPr/>
                <p:nvPr/>
              </p:nvSpPr>
              <p:spPr>
                <a:xfrm rot="798111">
                  <a:off x="8110356" y="4300092"/>
                  <a:ext cx="107277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77" h="10000" fill="none">
                      <a:moveTo>
                        <a:pt x="0" y="0"/>
                      </a:moveTo>
                      <a:lnTo>
                        <a:pt x="107277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8" name="Ellipse"/>
                <p:cNvSpPr/>
                <p:nvPr/>
              </p:nvSpPr>
              <p:spPr>
                <a:xfrm>
                  <a:off x="8527551" y="4298425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39" name="Line"/>
                <p:cNvSpPr/>
                <p:nvPr/>
              </p:nvSpPr>
              <p:spPr>
                <a:xfrm rot="-3616308">
                  <a:off x="8065006" y="4136779"/>
                  <a:ext cx="21374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42" h="10000" fill="none">
                      <a:moveTo>
                        <a:pt x="0" y="0"/>
                      </a:moveTo>
                      <a:lnTo>
                        <a:pt x="213742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0" name="Ellipse"/>
                <p:cNvSpPr/>
                <p:nvPr/>
              </p:nvSpPr>
              <p:spPr>
                <a:xfrm>
                  <a:off x="8527551" y="4138116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1" name="Line"/>
                <p:cNvSpPr/>
                <p:nvPr/>
              </p:nvSpPr>
              <p:spPr>
                <a:xfrm>
                  <a:off x="8287389" y="4019704"/>
                  <a:ext cx="8192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9" h="10000" fill="none">
                      <a:moveTo>
                        <a:pt x="0" y="0"/>
                      </a:moveTo>
                      <a:lnTo>
                        <a:pt x="81929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2" name="Ellipse"/>
                <p:cNvSpPr/>
                <p:nvPr/>
              </p:nvSpPr>
              <p:spPr>
                <a:xfrm>
                  <a:off x="8527551" y="3977806"/>
                  <a:ext cx="79608" cy="79608"/>
                </a:xfrm>
                <a:custGeom>
                  <a:avLst/>
                  <a:gdLst>
                    <a:gd name="connsiteX0" fmla="*/ 0 w 79608"/>
                    <a:gd name="connsiteY0" fmla="*/ 39804 h 79608"/>
                    <a:gd name="connsiteX1" fmla="*/ 39804 w 79608"/>
                    <a:gd name="connsiteY1" fmla="*/ 0 h 79608"/>
                    <a:gd name="connsiteX2" fmla="*/ 79608 w 79608"/>
                    <a:gd name="connsiteY2" fmla="*/ 39804 h 79608"/>
                    <a:gd name="connsiteX3" fmla="*/ 39804 w 79608"/>
                    <a:gd name="connsiteY3" fmla="*/ 79608 h 79608"/>
                    <a:gd name="connsiteX4" fmla="*/ 12513 w 79608"/>
                    <a:gd name="connsiteY4" fmla="*/ 9721 h 79608"/>
                    <a:gd name="connsiteX5" fmla="*/ 66700 w 79608"/>
                    <a:gd name="connsiteY5" fmla="*/ 12908 h 79608"/>
                    <a:gd name="connsiteX6" fmla="*/ 14107 w 79608"/>
                    <a:gd name="connsiteY6" fmla="*/ 68689 h 79608"/>
                    <a:gd name="connsiteX7" fmla="*/ 69887 w 79608"/>
                    <a:gd name="connsiteY7" fmla="*/ 65501 h 7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608" h="79608" stroke="0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  <a:path w="79608" h="79608" fill="none">
                      <a:moveTo>
                        <a:pt x="0" y="39804"/>
                      </a:moveTo>
                      <a:cubicBezTo>
                        <a:pt x="0" y="17821"/>
                        <a:pt x="17821" y="0"/>
                        <a:pt x="39804" y="0"/>
                      </a:cubicBezTo>
                      <a:cubicBezTo>
                        <a:pt x="61787" y="0"/>
                        <a:pt x="79608" y="17821"/>
                        <a:pt x="79608" y="39804"/>
                      </a:cubicBezTo>
                      <a:cubicBezTo>
                        <a:pt x="79608" y="61787"/>
                        <a:pt x="61787" y="79608"/>
                        <a:pt x="39804" y="79608"/>
                      </a:cubicBezTo>
                      <a:cubicBezTo>
                        <a:pt x="17821" y="79608"/>
                        <a:pt x="0" y="61787"/>
                        <a:pt x="0" y="39804"/>
                      </a:cubicBezTo>
                      <a:close/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3" name="Line"/>
                <p:cNvSpPr/>
                <p:nvPr/>
              </p:nvSpPr>
              <p:spPr>
                <a:xfrm rot="2716153">
                  <a:off x="8249245" y="4097585"/>
                  <a:ext cx="14800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05" h="10000" fill="none">
                      <a:moveTo>
                        <a:pt x="0" y="0"/>
                      </a:moveTo>
                      <a:lnTo>
                        <a:pt x="148005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4" name="Line"/>
                <p:cNvSpPr/>
                <p:nvPr/>
              </p:nvSpPr>
              <p:spPr>
                <a:xfrm rot="-1270625">
                  <a:off x="8268438" y="4097933"/>
                  <a:ext cx="286651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51" h="10000" fill="none">
                      <a:moveTo>
                        <a:pt x="0" y="0"/>
                      </a:moveTo>
                      <a:lnTo>
                        <a:pt x="286651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5" name="Line"/>
                <p:cNvSpPr/>
                <p:nvPr/>
              </p:nvSpPr>
              <p:spPr>
                <a:xfrm rot="1652308">
                  <a:off x="8268912" y="4246032"/>
                  <a:ext cx="28535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59" h="10000" fill="none">
                      <a:moveTo>
                        <a:pt x="0" y="0"/>
                      </a:moveTo>
                      <a:lnTo>
                        <a:pt x="285359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6" name="Line"/>
                <p:cNvSpPr/>
                <p:nvPr/>
              </p:nvSpPr>
              <p:spPr>
                <a:xfrm rot="4117242">
                  <a:off x="8179276" y="4337281"/>
                  <a:ext cx="28573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5" h="10000" fill="none">
                      <a:moveTo>
                        <a:pt x="0" y="0"/>
                      </a:moveTo>
                      <a:lnTo>
                        <a:pt x="285735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7" name="Line"/>
                <p:cNvSpPr/>
                <p:nvPr/>
              </p:nvSpPr>
              <p:spPr>
                <a:xfrm rot="2716161">
                  <a:off x="8249244" y="4419440"/>
                  <a:ext cx="148005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05" h="10000" fill="none">
                      <a:moveTo>
                        <a:pt x="0" y="0"/>
                      </a:moveTo>
                      <a:lnTo>
                        <a:pt x="148005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8" name="Line"/>
                <p:cNvSpPr/>
                <p:nvPr/>
              </p:nvSpPr>
              <p:spPr>
                <a:xfrm rot="-84">
                  <a:off x="8287390" y="4502485"/>
                  <a:ext cx="81929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9" h="10000" fill="none">
                      <a:moveTo>
                        <a:pt x="0" y="0"/>
                      </a:moveTo>
                      <a:lnTo>
                        <a:pt x="81929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49" name="Line"/>
                <p:cNvSpPr/>
                <p:nvPr/>
              </p:nvSpPr>
              <p:spPr>
                <a:xfrm rot="-1885042">
                  <a:off x="8241949" y="4339726"/>
                  <a:ext cx="504323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23" h="10000" fill="none">
                      <a:moveTo>
                        <a:pt x="0" y="0"/>
                      </a:moveTo>
                      <a:lnTo>
                        <a:pt x="504323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50" name="Line"/>
                <p:cNvSpPr/>
                <p:nvPr/>
              </p:nvSpPr>
              <p:spPr>
                <a:xfrm rot="4117236">
                  <a:off x="8340813" y="4176352"/>
                  <a:ext cx="28573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4" h="10000" fill="none">
                      <a:moveTo>
                        <a:pt x="0" y="0"/>
                      </a:moveTo>
                      <a:lnTo>
                        <a:pt x="285734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51" name="Line"/>
                <p:cNvSpPr/>
                <p:nvPr/>
              </p:nvSpPr>
              <p:spPr>
                <a:xfrm rot="4117247">
                  <a:off x="8340812" y="4337280"/>
                  <a:ext cx="285736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6" h="10000" fill="none">
                      <a:moveTo>
                        <a:pt x="0" y="0"/>
                      </a:moveTo>
                      <a:lnTo>
                        <a:pt x="285736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52" name="Line"/>
                <p:cNvSpPr/>
                <p:nvPr/>
              </p:nvSpPr>
              <p:spPr>
                <a:xfrm rot="-2663819">
                  <a:off x="8420218" y="4418696"/>
                  <a:ext cx="148013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13" h="10000" fill="none">
                      <a:moveTo>
                        <a:pt x="0" y="0"/>
                      </a:moveTo>
                      <a:lnTo>
                        <a:pt x="148013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53" name="Line"/>
                <p:cNvSpPr/>
                <p:nvPr/>
              </p:nvSpPr>
              <p:spPr>
                <a:xfrm rot="2664456">
                  <a:off x="8573160" y="4096842"/>
                  <a:ext cx="14798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84" h="10000" fill="none">
                      <a:moveTo>
                        <a:pt x="0" y="0"/>
                      </a:moveTo>
                      <a:lnTo>
                        <a:pt x="147984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54" name="Line"/>
                <p:cNvSpPr/>
                <p:nvPr/>
              </p:nvSpPr>
              <p:spPr>
                <a:xfrm rot="-87803">
                  <a:off x="8610577" y="4340509"/>
                  <a:ext cx="81902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02" h="10000" fill="none">
                      <a:moveTo>
                        <a:pt x="0" y="0"/>
                      </a:moveTo>
                      <a:lnTo>
                        <a:pt x="81902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  <p:sp>
              <p:nvSpPr>
                <p:cNvPr id="255" name="Line"/>
                <p:cNvSpPr/>
                <p:nvPr/>
              </p:nvSpPr>
              <p:spPr>
                <a:xfrm rot="8187915">
                  <a:off x="8575585" y="4412296"/>
                  <a:ext cx="148024" cy="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24" h="10000" fill="none">
                      <a:moveTo>
                        <a:pt x="0" y="0"/>
                      </a:moveTo>
                      <a:lnTo>
                        <a:pt x="148024" y="0"/>
                      </a:lnTo>
                    </a:path>
                  </a:pathLst>
                </a:custGeom>
                <a:solidFill>
                  <a:srgbClr val="4AE1AA"/>
                </a:solidFill>
                <a:ln w="10000" cap="flat">
                  <a:solidFill>
                    <a:srgbClr val="000000"/>
                  </a:solidFill>
                  <a:miter/>
                </a:ln>
              </p:spPr>
            </p:sp>
          </p:grpSp>
        </p:grpSp>
        <p:sp>
          <p:nvSpPr>
            <p:cNvPr id="256" name="Rectangle"/>
            <p:cNvSpPr/>
            <p:nvPr/>
          </p:nvSpPr>
          <p:spPr>
            <a:xfrm>
              <a:off x="7872000" y="4446500"/>
              <a:ext cx="1200000" cy="500000"/>
            </a:xfrm>
            <a:custGeom>
              <a:avLst/>
              <a:gdLst/>
              <a:ahLst/>
              <a:cxnLst/>
              <a:rect l="l" t="t" r="r" b="b"/>
              <a:pathLst>
                <a:path w="1200000" h="500000" stroke="0">
                  <a:moveTo>
                    <a:pt x="0" y="0"/>
                  </a:moveTo>
                  <a:lnTo>
                    <a:pt x="1200000" y="0"/>
                  </a:lnTo>
                  <a:lnTo>
                    <a:pt x="1200000" y="500000"/>
                  </a:lnTo>
                  <a:lnTo>
                    <a:pt x="0" y="500000"/>
                  </a:lnTo>
                  <a:lnTo>
                    <a:pt x="0" y="0"/>
                  </a:lnTo>
                  <a:close/>
                </a:path>
                <a:path w="1200000" h="500000" fill="none">
                  <a:moveTo>
                    <a:pt x="0" y="0"/>
                  </a:moveTo>
                  <a:lnTo>
                    <a:pt x="1200000" y="0"/>
                  </a:lnTo>
                  <a:lnTo>
                    <a:pt x="1200000" y="500000"/>
                  </a:lnTo>
                  <a:lnTo>
                    <a:pt x="0" y="50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l"/>
              <a:r>
                <a:rPr lang="zh-CN" altLang="en-US" sz="1100" dirty="0">
                  <a:solidFill>
                    <a:srgbClr val="191919"/>
                  </a:solidFill>
                  <a:latin typeface="Arial"/>
                  <a:ea typeface="Arial"/>
                  <a:cs typeface="Arial"/>
                </a:rPr>
                <a:t>A model based on big NIH data 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xueh2</dc:creator>
  <cp:lastModifiedBy>Xue, Hui (NIH/NHLBI) [E]</cp:lastModifiedBy>
  <cp:revision>3</cp:revision>
  <dcterms:created xsi:type="dcterms:W3CDTF">2023-04-25T20:59:46Z</dcterms:created>
  <dcterms:modified xsi:type="dcterms:W3CDTF">2023-04-26T01:37:26Z</dcterms:modified>
</cp:coreProperties>
</file>