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7" r:id="rId4"/>
    <p:sldId id="259" r:id="rId5"/>
    <p:sldId id="260" r:id="rId6"/>
    <p:sldId id="262" r:id="rId7"/>
    <p:sldId id="265" r:id="rId8"/>
    <p:sldId id="266" r:id="rId9"/>
    <p:sldId id="267" r:id="rId10"/>
    <p:sldId id="264"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7FA68-DF1E-B640-8EB7-D3062A2F9FF4}" type="datetimeFigureOut">
              <a:rPr lang="fr-FR" smtClean="0"/>
              <a:t>16/05/2022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51AB8-6AB9-5440-9748-EAA63AEA82AA}" type="slidenum">
              <a:rPr lang="fr-FR" smtClean="0"/>
              <a:t>‹#›</a:t>
            </a:fld>
            <a:endParaRPr lang="fr-FR"/>
          </a:p>
        </p:txBody>
      </p:sp>
    </p:spTree>
    <p:extLst>
      <p:ext uri="{BB962C8B-B14F-4D97-AF65-F5344CB8AC3E}">
        <p14:creationId xmlns:p14="http://schemas.microsoft.com/office/powerpoint/2010/main" val="739512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3651AB8-6AB9-5440-9748-EAA63AEA82AA}" type="slidenum">
              <a:rPr lang="fr-FR" smtClean="0"/>
              <a:t>1</a:t>
            </a:fld>
            <a:endParaRPr lang="fr-FR"/>
          </a:p>
        </p:txBody>
      </p:sp>
    </p:spTree>
    <p:extLst>
      <p:ext uri="{BB962C8B-B14F-4D97-AF65-F5344CB8AC3E}">
        <p14:creationId xmlns:p14="http://schemas.microsoft.com/office/powerpoint/2010/main" val="179956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Cliquez et modifiez le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CBC65B9-DFAE-E547-9B17-6B7060CFD961}" type="datetimeFigureOut">
              <a:rPr lang="fr-FR" smtClean="0"/>
              <a:t>16/05/2022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CF39FE-2C6E-D74A-8708-5A172C3AA24B}" type="slidenum">
              <a:rPr lang="fr-FR" smtClean="0"/>
              <a:t>‹#›</a:t>
            </a:fld>
            <a:endParaRPr lang="fr-FR"/>
          </a:p>
        </p:txBody>
      </p:sp>
    </p:spTree>
    <p:extLst>
      <p:ext uri="{BB962C8B-B14F-4D97-AF65-F5344CB8AC3E}">
        <p14:creationId xmlns:p14="http://schemas.microsoft.com/office/powerpoint/2010/main" val="175749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CBC65B9-DFAE-E547-9B17-6B7060CFD961}" type="datetimeFigureOut">
              <a:rPr lang="fr-FR" smtClean="0"/>
              <a:t>16/05/2022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CF39FE-2C6E-D74A-8708-5A172C3AA24B}" type="slidenum">
              <a:rPr lang="fr-FR" smtClean="0"/>
              <a:t>‹#›</a:t>
            </a:fld>
            <a:endParaRPr lang="fr-FR"/>
          </a:p>
        </p:txBody>
      </p:sp>
    </p:spTree>
    <p:extLst>
      <p:ext uri="{BB962C8B-B14F-4D97-AF65-F5344CB8AC3E}">
        <p14:creationId xmlns:p14="http://schemas.microsoft.com/office/powerpoint/2010/main" val="1651082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CBC65B9-DFAE-E547-9B17-6B7060CFD961}" type="datetimeFigureOut">
              <a:rPr lang="fr-FR" smtClean="0"/>
              <a:t>16/05/2022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CF39FE-2C6E-D74A-8708-5A172C3AA24B}" type="slidenum">
              <a:rPr lang="fr-FR" smtClean="0"/>
              <a:t>‹#›</a:t>
            </a:fld>
            <a:endParaRPr lang="fr-FR"/>
          </a:p>
        </p:txBody>
      </p:sp>
    </p:spTree>
    <p:extLst>
      <p:ext uri="{BB962C8B-B14F-4D97-AF65-F5344CB8AC3E}">
        <p14:creationId xmlns:p14="http://schemas.microsoft.com/office/powerpoint/2010/main" val="211203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CBC65B9-DFAE-E547-9B17-6B7060CFD961}" type="datetimeFigureOut">
              <a:rPr lang="fr-FR" smtClean="0"/>
              <a:t>16/05/2022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CF39FE-2C6E-D74A-8708-5A172C3AA24B}" type="slidenum">
              <a:rPr lang="fr-FR" smtClean="0"/>
              <a:t>‹#›</a:t>
            </a:fld>
            <a:endParaRPr lang="fr-FR"/>
          </a:p>
        </p:txBody>
      </p:sp>
    </p:spTree>
    <p:extLst>
      <p:ext uri="{BB962C8B-B14F-4D97-AF65-F5344CB8AC3E}">
        <p14:creationId xmlns:p14="http://schemas.microsoft.com/office/powerpoint/2010/main" val="1670265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Cliquez et modifiez le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CBC65B9-DFAE-E547-9B17-6B7060CFD961}" type="datetimeFigureOut">
              <a:rPr lang="fr-FR" smtClean="0"/>
              <a:t>16/05/2022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CF39FE-2C6E-D74A-8708-5A172C3AA24B}" type="slidenum">
              <a:rPr lang="fr-FR" smtClean="0"/>
              <a:t>‹#›</a:t>
            </a:fld>
            <a:endParaRPr lang="fr-FR"/>
          </a:p>
        </p:txBody>
      </p:sp>
    </p:spTree>
    <p:extLst>
      <p:ext uri="{BB962C8B-B14F-4D97-AF65-F5344CB8AC3E}">
        <p14:creationId xmlns:p14="http://schemas.microsoft.com/office/powerpoint/2010/main" val="24696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CBC65B9-DFAE-E547-9B17-6B7060CFD961}" type="datetimeFigureOut">
              <a:rPr lang="fr-FR" smtClean="0"/>
              <a:t>16/05/2022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3CF39FE-2C6E-D74A-8708-5A172C3AA24B}" type="slidenum">
              <a:rPr lang="fr-FR" smtClean="0"/>
              <a:t>‹#›</a:t>
            </a:fld>
            <a:endParaRPr lang="fr-FR"/>
          </a:p>
        </p:txBody>
      </p:sp>
    </p:spTree>
    <p:extLst>
      <p:ext uri="{BB962C8B-B14F-4D97-AF65-F5344CB8AC3E}">
        <p14:creationId xmlns:p14="http://schemas.microsoft.com/office/powerpoint/2010/main" val="182097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Cliquez et modifiez le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CBC65B9-DFAE-E547-9B17-6B7060CFD961}" type="datetimeFigureOut">
              <a:rPr lang="fr-FR" smtClean="0"/>
              <a:t>16/05/2022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3CF39FE-2C6E-D74A-8708-5A172C3AA24B}" type="slidenum">
              <a:rPr lang="fr-FR" smtClean="0"/>
              <a:t>‹#›</a:t>
            </a:fld>
            <a:endParaRPr lang="fr-FR"/>
          </a:p>
        </p:txBody>
      </p:sp>
    </p:spTree>
    <p:extLst>
      <p:ext uri="{BB962C8B-B14F-4D97-AF65-F5344CB8AC3E}">
        <p14:creationId xmlns:p14="http://schemas.microsoft.com/office/powerpoint/2010/main" val="1272698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9CBC65B9-DFAE-E547-9B17-6B7060CFD961}" type="datetimeFigureOut">
              <a:rPr lang="fr-FR" smtClean="0"/>
              <a:t>16/05/2022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3CF39FE-2C6E-D74A-8708-5A172C3AA24B}" type="slidenum">
              <a:rPr lang="fr-FR" smtClean="0"/>
              <a:t>‹#›</a:t>
            </a:fld>
            <a:endParaRPr lang="fr-FR"/>
          </a:p>
        </p:txBody>
      </p:sp>
    </p:spTree>
    <p:extLst>
      <p:ext uri="{BB962C8B-B14F-4D97-AF65-F5344CB8AC3E}">
        <p14:creationId xmlns:p14="http://schemas.microsoft.com/office/powerpoint/2010/main" val="130264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CBC65B9-DFAE-E547-9B17-6B7060CFD961}" type="datetimeFigureOut">
              <a:rPr lang="fr-FR" smtClean="0"/>
              <a:t>16/05/2022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3CF39FE-2C6E-D74A-8708-5A172C3AA24B}" type="slidenum">
              <a:rPr lang="fr-FR" smtClean="0"/>
              <a:t>‹#›</a:t>
            </a:fld>
            <a:endParaRPr lang="fr-FR"/>
          </a:p>
        </p:txBody>
      </p:sp>
    </p:spTree>
    <p:extLst>
      <p:ext uri="{BB962C8B-B14F-4D97-AF65-F5344CB8AC3E}">
        <p14:creationId xmlns:p14="http://schemas.microsoft.com/office/powerpoint/2010/main" val="3182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CBC65B9-DFAE-E547-9B17-6B7060CFD961}" type="datetimeFigureOut">
              <a:rPr lang="fr-FR" smtClean="0"/>
              <a:t>16/05/2022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3CF39FE-2C6E-D74A-8708-5A172C3AA24B}" type="slidenum">
              <a:rPr lang="fr-FR" smtClean="0"/>
              <a:t>‹#›</a:t>
            </a:fld>
            <a:endParaRPr lang="fr-FR"/>
          </a:p>
        </p:txBody>
      </p:sp>
    </p:spTree>
    <p:extLst>
      <p:ext uri="{BB962C8B-B14F-4D97-AF65-F5344CB8AC3E}">
        <p14:creationId xmlns:p14="http://schemas.microsoft.com/office/powerpoint/2010/main" val="20099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CBC65B9-DFAE-E547-9B17-6B7060CFD961}" type="datetimeFigureOut">
              <a:rPr lang="fr-FR" smtClean="0"/>
              <a:t>16/05/2022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3CF39FE-2C6E-D74A-8708-5A172C3AA24B}" type="slidenum">
              <a:rPr lang="fr-FR" smtClean="0"/>
              <a:t>‹#›</a:t>
            </a:fld>
            <a:endParaRPr lang="fr-FR"/>
          </a:p>
        </p:txBody>
      </p:sp>
    </p:spTree>
    <p:extLst>
      <p:ext uri="{BB962C8B-B14F-4D97-AF65-F5344CB8AC3E}">
        <p14:creationId xmlns:p14="http://schemas.microsoft.com/office/powerpoint/2010/main" val="1251881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C65B9-DFAE-E547-9B17-6B7060CFD961}" type="datetimeFigureOut">
              <a:rPr lang="fr-FR" smtClean="0"/>
              <a:t>16/05/2022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F39FE-2C6E-D74A-8708-5A172C3AA24B}" type="slidenum">
              <a:rPr lang="fr-FR" smtClean="0"/>
              <a:t>‹#›</a:t>
            </a:fld>
            <a:endParaRPr lang="fr-FR"/>
          </a:p>
        </p:txBody>
      </p:sp>
    </p:spTree>
    <p:extLst>
      <p:ext uri="{BB962C8B-B14F-4D97-AF65-F5344CB8AC3E}">
        <p14:creationId xmlns:p14="http://schemas.microsoft.com/office/powerpoint/2010/main" val="697490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 Id="rId3" Type="http://schemas.openxmlformats.org/officeDocument/2006/relationships/hyperlink" Target="https://www.nature.com/articles/s41593-018-0147-8/figures/1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chor="ctr">
            <a:normAutofit fontScale="90000"/>
          </a:bodyPr>
          <a:lstStyle/>
          <a:p>
            <a:r>
              <a:rPr lang="fr-FR" dirty="0" err="1" smtClean="0"/>
              <a:t>Prefrontal</a:t>
            </a:r>
            <a:r>
              <a:rPr lang="fr-FR" dirty="0" smtClean="0"/>
              <a:t> cortex as a </a:t>
            </a:r>
            <a:r>
              <a:rPr lang="fr-FR" dirty="0" err="1" smtClean="0"/>
              <a:t>meta-reinforcement</a:t>
            </a:r>
            <a:r>
              <a:rPr lang="fr-FR" dirty="0" smtClean="0"/>
              <a:t> </a:t>
            </a:r>
            <a:r>
              <a:rPr lang="fr-FR" dirty="0" err="1" smtClean="0"/>
              <a:t>learning</a:t>
            </a:r>
            <a:r>
              <a:rPr lang="fr-FR" dirty="0" smtClean="0"/>
              <a:t> system</a:t>
            </a:r>
            <a:endParaRPr lang="fr-FR" dirty="0"/>
          </a:p>
        </p:txBody>
      </p:sp>
      <p:sp>
        <p:nvSpPr>
          <p:cNvPr id="3" name="Sous-titre 2"/>
          <p:cNvSpPr>
            <a:spLocks noGrp="1"/>
          </p:cNvSpPr>
          <p:nvPr>
            <p:ph type="subTitle" idx="1"/>
          </p:nvPr>
        </p:nvSpPr>
        <p:spPr/>
        <p:txBody>
          <a:bodyPr/>
          <a:lstStyle/>
          <a:p>
            <a:r>
              <a:rPr lang="fr-FR" dirty="0" err="1" smtClean="0"/>
              <a:t>Jianyong</a:t>
            </a:r>
            <a:endParaRPr lang="fr-FR" dirty="0" smtClean="0"/>
          </a:p>
          <a:p>
            <a:r>
              <a:rPr lang="fr-FR" dirty="0" smtClean="0"/>
              <a:t>17/05/2022</a:t>
            </a:r>
            <a:endParaRPr lang="fr-FR" dirty="0"/>
          </a:p>
        </p:txBody>
      </p:sp>
    </p:spTree>
    <p:extLst>
      <p:ext uri="{BB962C8B-B14F-4D97-AF65-F5344CB8AC3E}">
        <p14:creationId xmlns:p14="http://schemas.microsoft.com/office/powerpoint/2010/main" val="1133563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Results</a:t>
            </a:r>
            <a:endParaRPr lang="fr-FR" dirty="0"/>
          </a:p>
        </p:txBody>
      </p:sp>
      <p:sp>
        <p:nvSpPr>
          <p:cNvPr id="5" name="Espace réservé du contenu 4"/>
          <p:cNvSpPr>
            <a:spLocks noGrp="1"/>
          </p:cNvSpPr>
          <p:nvPr>
            <p:ph idx="1"/>
          </p:nvPr>
        </p:nvSpPr>
        <p:spPr/>
        <p:txBody>
          <a:bodyPr/>
          <a:lstStyle/>
          <a:p>
            <a:endParaRPr lang="en-US"/>
          </a:p>
        </p:txBody>
      </p:sp>
    </p:spTree>
    <p:extLst>
      <p:ext uri="{BB962C8B-B14F-4D97-AF65-F5344CB8AC3E}">
        <p14:creationId xmlns:p14="http://schemas.microsoft.com/office/powerpoint/2010/main" val="1610584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smtClean="0"/>
              <a:t>Objectives</a:t>
            </a:r>
            <a:endParaRPr lang="fr-FR" dirty="0"/>
          </a:p>
        </p:txBody>
      </p:sp>
      <p:sp>
        <p:nvSpPr>
          <p:cNvPr id="3" name="Espace réservé du contenu 2"/>
          <p:cNvSpPr>
            <a:spLocks noGrp="1"/>
          </p:cNvSpPr>
          <p:nvPr>
            <p:ph idx="1"/>
          </p:nvPr>
        </p:nvSpPr>
        <p:spPr/>
        <p:txBody>
          <a:bodyPr/>
          <a:lstStyle/>
          <a:p>
            <a:r>
              <a:rPr lang="en-US" altLang="zh-CN" dirty="0" smtClean="0"/>
              <a:t>The</a:t>
            </a:r>
            <a:r>
              <a:rPr lang="zh-CN" altLang="en-US" dirty="0" smtClean="0"/>
              <a:t> </a:t>
            </a:r>
            <a:r>
              <a:rPr lang="en-US" altLang="zh-CN" dirty="0" smtClean="0"/>
              <a:t>dopamine</a:t>
            </a:r>
            <a:r>
              <a:rPr lang="zh-CN" altLang="en-US" dirty="0" smtClean="0"/>
              <a:t> </a:t>
            </a:r>
            <a:r>
              <a:rPr lang="en-US" altLang="zh-CN" dirty="0" smtClean="0"/>
              <a:t>system</a:t>
            </a:r>
            <a:r>
              <a:rPr lang="zh-CN" altLang="en-US" dirty="0" smtClean="0"/>
              <a:t> </a:t>
            </a:r>
            <a:r>
              <a:rPr lang="en-US" altLang="zh-CN" dirty="0" smtClean="0"/>
              <a:t>trains</a:t>
            </a:r>
            <a:r>
              <a:rPr lang="zh-CN" altLang="en-US" dirty="0" smtClean="0"/>
              <a:t> </a:t>
            </a:r>
            <a:r>
              <a:rPr lang="en-US" altLang="zh-CN" dirty="0" smtClean="0"/>
              <a:t>the</a:t>
            </a:r>
            <a:r>
              <a:rPr lang="zh-CN" altLang="en-US" dirty="0" smtClean="0"/>
              <a:t> </a:t>
            </a:r>
            <a:r>
              <a:rPr lang="en-US" altLang="zh-CN" dirty="0" smtClean="0"/>
              <a:t>prefrontal</a:t>
            </a:r>
            <a:r>
              <a:rPr lang="zh-CN" altLang="en-US" dirty="0" smtClean="0"/>
              <a:t> </a:t>
            </a:r>
            <a:r>
              <a:rPr lang="en-US" altLang="zh-CN" dirty="0" smtClean="0"/>
              <a:t>cortex</a:t>
            </a:r>
            <a:r>
              <a:rPr lang="zh-CN" altLang="en-US" dirty="0" smtClean="0"/>
              <a:t> </a:t>
            </a:r>
            <a:r>
              <a:rPr lang="en-US" altLang="zh-CN" dirty="0" smtClean="0"/>
              <a:t>to</a:t>
            </a:r>
            <a:r>
              <a:rPr lang="zh-CN" altLang="en-US" dirty="0" smtClean="0"/>
              <a:t> </a:t>
            </a:r>
            <a:r>
              <a:rPr lang="en-US" altLang="zh-CN" dirty="0" smtClean="0"/>
              <a:t>operate</a:t>
            </a:r>
            <a:r>
              <a:rPr lang="zh-CN" altLang="en-US" dirty="0" smtClean="0"/>
              <a:t> </a:t>
            </a:r>
            <a:r>
              <a:rPr lang="en-US" altLang="zh-CN" dirty="0" smtClean="0"/>
              <a:t>as</a:t>
            </a:r>
            <a:r>
              <a:rPr lang="zh-CN" altLang="en-US" dirty="0" smtClean="0"/>
              <a:t> </a:t>
            </a:r>
            <a:r>
              <a:rPr lang="en-US" altLang="zh-CN" dirty="0" smtClean="0"/>
              <a:t>its</a:t>
            </a:r>
            <a:r>
              <a:rPr lang="zh-CN" altLang="en-US" dirty="0" smtClean="0"/>
              <a:t> </a:t>
            </a:r>
            <a:r>
              <a:rPr lang="en-US" altLang="zh-CN" dirty="0" smtClean="0"/>
              <a:t>own</a:t>
            </a:r>
            <a:r>
              <a:rPr lang="zh-CN" altLang="en-US" dirty="0" smtClean="0"/>
              <a:t> </a:t>
            </a:r>
            <a:r>
              <a:rPr lang="en-US" altLang="zh-CN" dirty="0" smtClean="0"/>
              <a:t>free-standing</a:t>
            </a:r>
            <a:r>
              <a:rPr lang="zh-CN" altLang="en-US" dirty="0" smtClean="0"/>
              <a:t> </a:t>
            </a:r>
            <a:r>
              <a:rPr lang="en-US" altLang="zh-CN" dirty="0" smtClean="0"/>
              <a:t>learning</a:t>
            </a:r>
            <a:r>
              <a:rPr lang="zh-CN" altLang="en-US" dirty="0" smtClean="0"/>
              <a:t> </a:t>
            </a:r>
            <a:r>
              <a:rPr lang="en-US" altLang="zh-CN" dirty="0" smtClean="0"/>
              <a:t>system.</a:t>
            </a:r>
            <a:endParaRPr lang="fr-FR" dirty="0"/>
          </a:p>
        </p:txBody>
      </p:sp>
    </p:spTree>
    <p:extLst>
      <p:ext uri="{BB962C8B-B14F-4D97-AF65-F5344CB8AC3E}">
        <p14:creationId xmlns:p14="http://schemas.microsoft.com/office/powerpoint/2010/main" val="1765759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smtClean="0"/>
              <a:t>Introduction</a:t>
            </a:r>
            <a:endParaRPr lang="fr-FR" dirty="0"/>
          </a:p>
        </p:txBody>
      </p:sp>
      <p:sp>
        <p:nvSpPr>
          <p:cNvPr id="3" name="Espace réservé du contenu 2"/>
          <p:cNvSpPr>
            <a:spLocks noGrp="1"/>
          </p:cNvSpPr>
          <p:nvPr>
            <p:ph idx="1"/>
          </p:nvPr>
        </p:nvSpPr>
        <p:spPr/>
        <p:txBody>
          <a:bodyPr>
            <a:normAutofit fontScale="92500" lnSpcReduction="10000"/>
          </a:bodyPr>
          <a:lstStyle/>
          <a:p>
            <a:r>
              <a:rPr lang="en-US" altLang="zh-CN" dirty="0" smtClean="0"/>
              <a:t>Phasic</a:t>
            </a:r>
            <a:r>
              <a:rPr lang="zh-CN" altLang="en-US" dirty="0" smtClean="0"/>
              <a:t> </a:t>
            </a:r>
            <a:r>
              <a:rPr lang="en-US" altLang="zh-CN" dirty="0" smtClean="0"/>
              <a:t>dopamine</a:t>
            </a:r>
            <a:r>
              <a:rPr lang="zh-CN" altLang="en-US" dirty="0" smtClean="0"/>
              <a:t> </a:t>
            </a:r>
            <a:r>
              <a:rPr lang="en-US" altLang="zh-CN" dirty="0" smtClean="0"/>
              <a:t>(DA)</a:t>
            </a:r>
            <a:r>
              <a:rPr lang="zh-CN" altLang="en-US" dirty="0" smtClean="0"/>
              <a:t> </a:t>
            </a:r>
            <a:r>
              <a:rPr lang="en-US" altLang="zh-CN" dirty="0" smtClean="0"/>
              <a:t>release</a:t>
            </a:r>
            <a:r>
              <a:rPr lang="zh-CN" altLang="en-US" dirty="0" smtClean="0"/>
              <a:t> </a:t>
            </a:r>
            <a:r>
              <a:rPr lang="en-US" altLang="zh-CN" dirty="0" smtClean="0"/>
              <a:t>is</a:t>
            </a:r>
            <a:r>
              <a:rPr lang="zh-CN" altLang="en-US" dirty="0" smtClean="0"/>
              <a:t> </a:t>
            </a:r>
            <a:r>
              <a:rPr lang="en-US" altLang="zh-CN" dirty="0" smtClean="0"/>
              <a:t>interpreted</a:t>
            </a:r>
            <a:r>
              <a:rPr lang="zh-CN" altLang="en-US" dirty="0" smtClean="0"/>
              <a:t> </a:t>
            </a:r>
            <a:r>
              <a:rPr lang="en-US" altLang="zh-CN" dirty="0" smtClean="0"/>
              <a:t>as</a:t>
            </a:r>
            <a:r>
              <a:rPr lang="zh-CN" altLang="en-US" dirty="0" smtClean="0"/>
              <a:t> </a:t>
            </a:r>
            <a:r>
              <a:rPr lang="en-US" altLang="zh-CN" dirty="0" smtClean="0"/>
              <a:t>conveying</a:t>
            </a:r>
            <a:r>
              <a:rPr lang="zh-CN" altLang="en-US" dirty="0" smtClean="0"/>
              <a:t> </a:t>
            </a:r>
            <a:r>
              <a:rPr lang="en-US" altLang="zh-CN" dirty="0" smtClean="0"/>
              <a:t>a</a:t>
            </a:r>
            <a:r>
              <a:rPr lang="zh-CN" altLang="en-US" dirty="0" smtClean="0"/>
              <a:t> </a:t>
            </a:r>
            <a:r>
              <a:rPr lang="en-US" altLang="zh-CN" dirty="0" smtClean="0"/>
              <a:t>reward</a:t>
            </a:r>
            <a:r>
              <a:rPr lang="zh-CN" altLang="en-US" dirty="0" smtClean="0"/>
              <a:t> </a:t>
            </a:r>
            <a:r>
              <a:rPr lang="en-US" altLang="zh-CN" dirty="0" smtClean="0"/>
              <a:t>prediction</a:t>
            </a:r>
            <a:r>
              <a:rPr lang="zh-CN" altLang="en-US" dirty="0" smtClean="0"/>
              <a:t> </a:t>
            </a:r>
            <a:r>
              <a:rPr lang="en-US" altLang="zh-CN" dirty="0" smtClean="0"/>
              <a:t>error</a:t>
            </a:r>
            <a:r>
              <a:rPr lang="zh-CN" altLang="en-US" dirty="0" smtClean="0"/>
              <a:t> </a:t>
            </a:r>
            <a:r>
              <a:rPr lang="en-US" altLang="zh-CN" dirty="0" smtClean="0"/>
              <a:t>(RPE)</a:t>
            </a:r>
            <a:r>
              <a:rPr lang="zh-CN" altLang="en-US" dirty="0" smtClean="0"/>
              <a:t> </a:t>
            </a:r>
            <a:r>
              <a:rPr lang="en-US" altLang="zh-CN" dirty="0" smtClean="0"/>
              <a:t>that</a:t>
            </a:r>
            <a:r>
              <a:rPr lang="zh-CN" altLang="en-US" dirty="0" smtClean="0"/>
              <a:t> </a:t>
            </a:r>
            <a:r>
              <a:rPr lang="en-US" altLang="zh-CN" dirty="0" smtClean="0"/>
              <a:t>drives</a:t>
            </a:r>
            <a:r>
              <a:rPr lang="zh-CN" altLang="en-US" dirty="0" smtClean="0"/>
              <a:t> </a:t>
            </a:r>
            <a:r>
              <a:rPr lang="en-US" altLang="zh-CN" dirty="0" smtClean="0"/>
              <a:t>synaptic</a:t>
            </a:r>
            <a:r>
              <a:rPr lang="zh-CN" altLang="en-US" dirty="0" smtClean="0"/>
              <a:t> </a:t>
            </a:r>
            <a:r>
              <a:rPr lang="en-US" altLang="zh-CN" dirty="0" smtClean="0"/>
              <a:t>plasticity</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striatum,</a:t>
            </a:r>
            <a:r>
              <a:rPr lang="zh-CN" altLang="en-US" dirty="0" smtClean="0"/>
              <a:t> </a:t>
            </a:r>
            <a:r>
              <a:rPr lang="en-US" altLang="zh-CN" dirty="0" smtClean="0"/>
              <a:t>translating</a:t>
            </a:r>
            <a:r>
              <a:rPr lang="zh-CN" altLang="en-US" dirty="0" smtClean="0"/>
              <a:t> </a:t>
            </a:r>
            <a:r>
              <a:rPr lang="en-US" altLang="zh-CN" dirty="0" smtClean="0"/>
              <a:t>experienced</a:t>
            </a:r>
            <a:r>
              <a:rPr lang="zh-CN" altLang="en-US" dirty="0" smtClean="0"/>
              <a:t> </a:t>
            </a:r>
            <a:r>
              <a:rPr lang="en-US" altLang="zh-CN" dirty="0" smtClean="0"/>
              <a:t>action-reward</a:t>
            </a:r>
            <a:r>
              <a:rPr lang="zh-CN" altLang="en-US" dirty="0" smtClean="0"/>
              <a:t> </a:t>
            </a:r>
            <a:r>
              <a:rPr lang="en-US" altLang="zh-CN" dirty="0" smtClean="0"/>
              <a:t>associations</a:t>
            </a:r>
            <a:r>
              <a:rPr lang="zh-CN" altLang="en-US" dirty="0" smtClean="0"/>
              <a:t> </a:t>
            </a:r>
            <a:r>
              <a:rPr lang="en-US" altLang="zh-CN" dirty="0" smtClean="0"/>
              <a:t>into</a:t>
            </a:r>
            <a:r>
              <a:rPr lang="zh-CN" altLang="en-US" dirty="0" smtClean="0"/>
              <a:t> </a:t>
            </a:r>
            <a:r>
              <a:rPr lang="en-US" altLang="zh-CN" dirty="0" smtClean="0"/>
              <a:t>optimized</a:t>
            </a:r>
            <a:r>
              <a:rPr lang="zh-CN" altLang="en-US" dirty="0" smtClean="0"/>
              <a:t> </a:t>
            </a:r>
            <a:r>
              <a:rPr lang="en-US" altLang="zh-CN" dirty="0" smtClean="0"/>
              <a:t>behavioral</a:t>
            </a:r>
            <a:r>
              <a:rPr lang="zh-CN" altLang="en-US" dirty="0" smtClean="0"/>
              <a:t> </a:t>
            </a:r>
            <a:r>
              <a:rPr lang="en-US" altLang="zh-CN" dirty="0" smtClean="0"/>
              <a:t>policies.</a:t>
            </a:r>
          </a:p>
          <a:p>
            <a:r>
              <a:rPr lang="en-US" altLang="zh-CN" dirty="0" smtClean="0"/>
              <a:t>However,</a:t>
            </a:r>
            <a:r>
              <a:rPr lang="zh-CN" altLang="en-US" dirty="0" smtClean="0"/>
              <a:t> </a:t>
            </a:r>
            <a:r>
              <a:rPr lang="en-US" altLang="zh-CN" dirty="0"/>
              <a:t>a</a:t>
            </a:r>
            <a:r>
              <a:rPr lang="fr-FR" dirty="0" smtClean="0"/>
              <a:t> </a:t>
            </a:r>
            <a:r>
              <a:rPr lang="en-US" altLang="zh-CN" dirty="0" smtClean="0"/>
              <a:t>growing</a:t>
            </a:r>
            <a:r>
              <a:rPr lang="zh-CN" altLang="en-US" dirty="0" smtClean="0"/>
              <a:t> </a:t>
            </a:r>
            <a:r>
              <a:rPr lang="en-US" altLang="zh-CN" dirty="0" smtClean="0"/>
              <a:t>body</a:t>
            </a:r>
            <a:r>
              <a:rPr lang="zh-CN" altLang="en-US" dirty="0" smtClean="0"/>
              <a:t> </a:t>
            </a:r>
            <a:r>
              <a:rPr lang="en-US" altLang="zh-CN" dirty="0" smtClean="0"/>
              <a:t>of</a:t>
            </a:r>
            <a:r>
              <a:rPr lang="zh-CN" altLang="en-US" dirty="0" smtClean="0"/>
              <a:t> </a:t>
            </a:r>
            <a:r>
              <a:rPr lang="en-US" altLang="zh-CN" dirty="0" smtClean="0"/>
              <a:t>evidence</a:t>
            </a:r>
            <a:r>
              <a:rPr lang="zh-CN" altLang="en-US" dirty="0" smtClean="0"/>
              <a:t> </a:t>
            </a:r>
            <a:r>
              <a:rPr lang="en-US" altLang="zh-CN" dirty="0" smtClean="0"/>
              <a:t>suggests</a:t>
            </a:r>
            <a:r>
              <a:rPr lang="zh-CN" altLang="en-US" dirty="0" smtClean="0"/>
              <a:t> </a:t>
            </a:r>
            <a:r>
              <a:rPr lang="en-US" altLang="zh-CN" dirty="0" smtClean="0"/>
              <a:t>that</a:t>
            </a:r>
            <a:r>
              <a:rPr lang="zh-CN" altLang="en-US" dirty="0" smtClean="0"/>
              <a:t> </a:t>
            </a:r>
            <a:r>
              <a:rPr lang="en-US" altLang="zh-CN" dirty="0" smtClean="0"/>
              <a:t>PFC</a:t>
            </a:r>
            <a:r>
              <a:rPr lang="zh-CN" altLang="en-US" dirty="0" smtClean="0"/>
              <a:t> </a:t>
            </a:r>
            <a:r>
              <a:rPr lang="fr-FR" dirty="0" err="1" smtClean="0"/>
              <a:t>implements</a:t>
            </a:r>
            <a:r>
              <a:rPr lang="fr-FR" dirty="0" smtClean="0"/>
              <a:t> </a:t>
            </a:r>
            <a:r>
              <a:rPr lang="fr-FR" dirty="0" err="1" smtClean="0"/>
              <a:t>mechanisms</a:t>
            </a:r>
            <a:r>
              <a:rPr lang="zh-CN" altLang="en-US" dirty="0"/>
              <a:t> </a:t>
            </a:r>
            <a:r>
              <a:rPr lang="fr-FR" dirty="0" smtClean="0"/>
              <a:t>for </a:t>
            </a:r>
            <a:r>
              <a:rPr lang="fr-FR" dirty="0" err="1" smtClean="0"/>
              <a:t>reward</a:t>
            </a:r>
            <a:r>
              <a:rPr lang="en-US" altLang="zh-CN" dirty="0" smtClean="0"/>
              <a:t>-</a:t>
            </a:r>
            <a:r>
              <a:rPr lang="fr-FR" dirty="0" err="1" smtClean="0"/>
              <a:t>based</a:t>
            </a:r>
            <a:r>
              <a:rPr lang="zh-CN" altLang="en-US" dirty="0"/>
              <a:t> </a:t>
            </a:r>
            <a:r>
              <a:rPr lang="fr-FR" dirty="0" err="1" smtClean="0"/>
              <a:t>learning</a:t>
            </a:r>
            <a:r>
              <a:rPr lang="fr-FR" dirty="0"/>
              <a:t>, </a:t>
            </a:r>
            <a:r>
              <a:rPr lang="fr-FR" dirty="0" err="1"/>
              <a:t>performing</a:t>
            </a:r>
            <a:r>
              <a:rPr lang="fr-FR" dirty="0"/>
              <a:t> computations </a:t>
            </a:r>
            <a:r>
              <a:rPr lang="fr-FR" dirty="0" err="1"/>
              <a:t>that</a:t>
            </a:r>
            <a:r>
              <a:rPr lang="fr-FR" dirty="0"/>
              <a:t> </a:t>
            </a:r>
            <a:r>
              <a:rPr lang="fr-FR" dirty="0" err="1"/>
              <a:t>strikingly</a:t>
            </a:r>
            <a:r>
              <a:rPr lang="fr-FR" dirty="0"/>
              <a:t> </a:t>
            </a:r>
            <a:r>
              <a:rPr lang="fr-FR" dirty="0" err="1" smtClean="0"/>
              <a:t>resemble</a:t>
            </a:r>
            <a:r>
              <a:rPr lang="zh-CN" altLang="en-US" dirty="0"/>
              <a:t> </a:t>
            </a:r>
            <a:r>
              <a:rPr lang="fr-FR" dirty="0" err="1" smtClean="0"/>
              <a:t>those</a:t>
            </a:r>
            <a:r>
              <a:rPr lang="fr-FR" dirty="0" smtClean="0"/>
              <a:t> </a:t>
            </a:r>
            <a:r>
              <a:rPr lang="fr-FR" dirty="0" err="1"/>
              <a:t>ascribed</a:t>
            </a:r>
            <a:r>
              <a:rPr lang="fr-FR" dirty="0"/>
              <a:t> to DA-</a:t>
            </a:r>
            <a:r>
              <a:rPr lang="fr-FR" dirty="0" err="1"/>
              <a:t>based</a:t>
            </a:r>
            <a:r>
              <a:rPr lang="fr-FR" dirty="0"/>
              <a:t> RL. </a:t>
            </a:r>
            <a:endParaRPr lang="fr-FR" dirty="0" smtClean="0"/>
          </a:p>
          <a:p>
            <a:r>
              <a:rPr lang="en-US" altLang="zh-CN" dirty="0" smtClean="0"/>
              <a:t>S</a:t>
            </a:r>
            <a:r>
              <a:rPr lang="fr-FR" dirty="0" err="1" smtClean="0"/>
              <a:t>ectors</a:t>
            </a:r>
            <a:r>
              <a:rPr lang="fr-FR" dirty="0" smtClean="0"/>
              <a:t> </a:t>
            </a:r>
            <a:r>
              <a:rPr lang="fr-FR" dirty="0"/>
              <a:t>of the PFC </a:t>
            </a:r>
            <a:r>
              <a:rPr lang="fr-FR" dirty="0" err="1"/>
              <a:t>represent</a:t>
            </a:r>
            <a:r>
              <a:rPr lang="fr-FR" dirty="0"/>
              <a:t> the </a:t>
            </a:r>
            <a:r>
              <a:rPr lang="fr-FR" dirty="0" err="1"/>
              <a:t>expected</a:t>
            </a:r>
            <a:r>
              <a:rPr lang="fr-FR" dirty="0"/>
              <a:t> values of actions, </a:t>
            </a:r>
            <a:r>
              <a:rPr lang="fr-FR" dirty="0" err="1" smtClean="0"/>
              <a:t>objects</a:t>
            </a:r>
            <a:r>
              <a:rPr lang="zh-CN" altLang="en-US" dirty="0"/>
              <a:t> </a:t>
            </a:r>
            <a:r>
              <a:rPr lang="fr-FR" dirty="0" smtClean="0"/>
              <a:t>and states. More </a:t>
            </a:r>
            <a:r>
              <a:rPr lang="fr-FR" dirty="0" err="1"/>
              <a:t>recently</a:t>
            </a:r>
            <a:r>
              <a:rPr lang="fr-FR" dirty="0"/>
              <a:t>, </a:t>
            </a:r>
            <a:r>
              <a:rPr lang="fr-FR" dirty="0" err="1"/>
              <a:t>it</a:t>
            </a:r>
            <a:r>
              <a:rPr lang="fr-FR" dirty="0"/>
              <a:t> has </a:t>
            </a:r>
            <a:r>
              <a:rPr lang="fr-FR" dirty="0" err="1"/>
              <a:t>emerged</a:t>
            </a:r>
            <a:r>
              <a:rPr lang="fr-FR" dirty="0"/>
              <a:t> </a:t>
            </a:r>
            <a:r>
              <a:rPr lang="fr-FR" dirty="0" err="1"/>
              <a:t>that</a:t>
            </a:r>
            <a:r>
              <a:rPr lang="fr-FR" dirty="0"/>
              <a:t> PFC </a:t>
            </a:r>
            <a:r>
              <a:rPr lang="fr-FR" dirty="0" err="1"/>
              <a:t>also</a:t>
            </a:r>
            <a:r>
              <a:rPr lang="fr-FR" dirty="0"/>
              <a:t> </a:t>
            </a:r>
            <a:r>
              <a:rPr lang="fr-FR" dirty="0" smtClean="0"/>
              <a:t>encodes</a:t>
            </a:r>
            <a:r>
              <a:rPr lang="zh-CN" altLang="en-US" dirty="0" smtClean="0"/>
              <a:t> </a:t>
            </a:r>
            <a:r>
              <a:rPr lang="fr-FR" dirty="0" smtClean="0"/>
              <a:t>the </a:t>
            </a:r>
            <a:r>
              <a:rPr lang="fr-FR" dirty="0" err="1"/>
              <a:t>recent</a:t>
            </a:r>
            <a:r>
              <a:rPr lang="fr-FR" dirty="0"/>
              <a:t> </a:t>
            </a:r>
            <a:r>
              <a:rPr lang="fr-FR" dirty="0" err="1"/>
              <a:t>history</a:t>
            </a:r>
            <a:r>
              <a:rPr lang="fr-FR" dirty="0"/>
              <a:t> of actions and </a:t>
            </a:r>
            <a:r>
              <a:rPr lang="fr-FR" dirty="0" err="1" smtClean="0"/>
              <a:t>rewards</a:t>
            </a:r>
            <a:r>
              <a:rPr lang="en-US" altLang="zh-CN" dirty="0" smtClean="0"/>
              <a:t>.</a:t>
            </a:r>
          </a:p>
          <a:p>
            <a:r>
              <a:rPr lang="en-US" dirty="0" smtClean="0"/>
              <a:t>In</a:t>
            </a:r>
            <a:r>
              <a:rPr lang="zh-CN" altLang="en-US" dirty="0" smtClean="0"/>
              <a:t> </a:t>
            </a:r>
            <a:r>
              <a:rPr lang="en-US" dirty="0" smtClean="0"/>
              <a:t>short</a:t>
            </a:r>
            <a:r>
              <a:rPr lang="en-US" dirty="0"/>
              <a:t>, neural activity in PFC appears to reflect a set of </a:t>
            </a:r>
            <a:r>
              <a:rPr lang="en-US" dirty="0" smtClean="0"/>
              <a:t>operations</a:t>
            </a:r>
            <a:r>
              <a:rPr lang="zh-CN" altLang="en-US" dirty="0" smtClean="0"/>
              <a:t> </a:t>
            </a:r>
            <a:r>
              <a:rPr lang="en-US" dirty="0" smtClean="0"/>
              <a:t>that </a:t>
            </a:r>
            <a:r>
              <a:rPr lang="en-US" dirty="0"/>
              <a:t>together constitute a self-contained RL algorithm</a:t>
            </a:r>
            <a:r>
              <a:rPr lang="en-US" dirty="0" smtClean="0"/>
              <a:t>.</a:t>
            </a:r>
            <a:endParaRPr lang="fr-FR" dirty="0"/>
          </a:p>
          <a:p>
            <a:endParaRPr lang="fr-FR" dirty="0"/>
          </a:p>
        </p:txBody>
      </p:sp>
    </p:spTree>
    <p:extLst>
      <p:ext uri="{BB962C8B-B14F-4D97-AF65-F5344CB8AC3E}">
        <p14:creationId xmlns:p14="http://schemas.microsoft.com/office/powerpoint/2010/main" val="520587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altLang="zh-CN" sz="4000" dirty="0" smtClean="0"/>
              <a:t>The</a:t>
            </a:r>
            <a:r>
              <a:rPr lang="zh-CN" altLang="en-US" sz="4000" dirty="0" smtClean="0"/>
              <a:t> </a:t>
            </a:r>
            <a:r>
              <a:rPr lang="en-US" altLang="zh-CN" sz="4000" dirty="0" smtClean="0"/>
              <a:t>relationship</a:t>
            </a:r>
            <a:r>
              <a:rPr lang="zh-CN" altLang="en-US" sz="4000" dirty="0" smtClean="0"/>
              <a:t> </a:t>
            </a:r>
            <a:r>
              <a:rPr lang="en-US" altLang="zh-CN" sz="4000" dirty="0" smtClean="0"/>
              <a:t>between</a:t>
            </a:r>
            <a:r>
              <a:rPr lang="zh-CN" altLang="en-US" sz="4000" dirty="0" smtClean="0"/>
              <a:t> </a:t>
            </a:r>
            <a:r>
              <a:rPr lang="en-US" altLang="zh-CN" sz="4000" dirty="0" smtClean="0"/>
              <a:t>PFC</a:t>
            </a:r>
            <a:r>
              <a:rPr lang="zh-CN" altLang="en-US" sz="4000" dirty="0" smtClean="0"/>
              <a:t> </a:t>
            </a:r>
            <a:r>
              <a:rPr lang="en-US" altLang="zh-CN" sz="4000" dirty="0" smtClean="0"/>
              <a:t>and</a:t>
            </a:r>
            <a:r>
              <a:rPr lang="zh-CN" altLang="en-US" sz="4000" dirty="0" smtClean="0"/>
              <a:t> </a:t>
            </a:r>
            <a:r>
              <a:rPr lang="en-US" altLang="zh-CN" sz="4000" dirty="0" smtClean="0"/>
              <a:t>DA</a:t>
            </a:r>
            <a:r>
              <a:rPr lang="zh-CN" altLang="en-US" sz="4000" dirty="0" smtClean="0"/>
              <a:t> </a:t>
            </a:r>
            <a:r>
              <a:rPr lang="en-US" altLang="zh-CN" sz="4000" dirty="0" smtClean="0"/>
              <a:t>RL</a:t>
            </a:r>
            <a:r>
              <a:rPr lang="zh-CN" altLang="en-US" sz="4000" dirty="0" smtClean="0"/>
              <a:t> </a:t>
            </a:r>
            <a:r>
              <a:rPr lang="en-US" altLang="zh-CN" sz="4000" dirty="0" smtClean="0"/>
              <a:t>systems</a:t>
            </a:r>
            <a:endParaRPr lang="fr-FR" sz="4000" dirty="0"/>
          </a:p>
        </p:txBody>
      </p:sp>
      <p:sp>
        <p:nvSpPr>
          <p:cNvPr id="3" name="Espace réservé du contenu 2"/>
          <p:cNvSpPr>
            <a:spLocks noGrp="1"/>
          </p:cNvSpPr>
          <p:nvPr>
            <p:ph idx="1"/>
          </p:nvPr>
        </p:nvSpPr>
        <p:spPr/>
        <p:txBody>
          <a:bodyPr/>
          <a:lstStyle/>
          <a:p>
            <a:r>
              <a:rPr lang="fr-FR" dirty="0"/>
              <a:t>DA and PFC </a:t>
            </a:r>
            <a:r>
              <a:rPr lang="en-US" dirty="0" err="1" smtClean="0"/>
              <a:t>subserve</a:t>
            </a:r>
            <a:r>
              <a:rPr lang="fr-FR" dirty="0" smtClean="0"/>
              <a:t> </a:t>
            </a:r>
            <a:r>
              <a:rPr lang="fr-FR" dirty="0" err="1"/>
              <a:t>different</a:t>
            </a:r>
            <a:r>
              <a:rPr lang="fr-FR" dirty="0"/>
              <a:t> </a:t>
            </a:r>
            <a:r>
              <a:rPr lang="fr-FR" dirty="0" err="1" smtClean="0"/>
              <a:t>forms</a:t>
            </a:r>
            <a:r>
              <a:rPr lang="zh-CN" altLang="en-US" dirty="0"/>
              <a:t> </a:t>
            </a:r>
            <a:r>
              <a:rPr lang="fr-FR" dirty="0" smtClean="0"/>
              <a:t>of </a:t>
            </a:r>
            <a:r>
              <a:rPr lang="fr-FR" dirty="0" err="1"/>
              <a:t>learning</a:t>
            </a:r>
            <a:r>
              <a:rPr lang="fr-FR" dirty="0"/>
              <a:t>, </a:t>
            </a:r>
            <a:r>
              <a:rPr lang="fr-FR" dirty="0" err="1"/>
              <a:t>with</a:t>
            </a:r>
            <a:r>
              <a:rPr lang="fr-FR" dirty="0"/>
              <a:t> </a:t>
            </a:r>
            <a:r>
              <a:rPr lang="fr-FR" dirty="0" smtClean="0"/>
              <a:t>DA</a:t>
            </a:r>
            <a:r>
              <a:rPr lang="zh-CN" altLang="en-US" dirty="0" smtClean="0"/>
              <a:t> </a:t>
            </a:r>
            <a:r>
              <a:rPr lang="fr-FR" dirty="0" err="1" smtClean="0"/>
              <a:t>implementing</a:t>
            </a:r>
            <a:r>
              <a:rPr lang="fr-FR" dirty="0" smtClean="0"/>
              <a:t> </a:t>
            </a:r>
            <a:r>
              <a:rPr lang="fr-FR" dirty="0"/>
              <a:t>model-free RL, </a:t>
            </a:r>
            <a:r>
              <a:rPr lang="fr-FR" dirty="0" err="1"/>
              <a:t>based</a:t>
            </a:r>
            <a:r>
              <a:rPr lang="fr-FR" dirty="0"/>
              <a:t> on </a:t>
            </a:r>
            <a:r>
              <a:rPr lang="fr-FR" dirty="0" smtClean="0"/>
              <a:t>direct</a:t>
            </a:r>
            <a:r>
              <a:rPr lang="zh-CN" altLang="en-US" dirty="0" smtClean="0"/>
              <a:t> </a:t>
            </a:r>
            <a:r>
              <a:rPr lang="fr-FR" dirty="0" smtClean="0"/>
              <a:t>stimulus–</a:t>
            </a:r>
            <a:r>
              <a:rPr lang="fr-FR" dirty="0" err="1" smtClean="0"/>
              <a:t>response</a:t>
            </a:r>
            <a:r>
              <a:rPr lang="fr-FR" dirty="0" smtClean="0"/>
              <a:t> </a:t>
            </a:r>
            <a:r>
              <a:rPr lang="fr-FR" dirty="0"/>
              <a:t>associations, and PFC </a:t>
            </a:r>
            <a:r>
              <a:rPr lang="fr-FR" dirty="0" err="1"/>
              <a:t>performing</a:t>
            </a:r>
            <a:r>
              <a:rPr lang="fr-FR" dirty="0"/>
              <a:t> </a:t>
            </a:r>
            <a:r>
              <a:rPr lang="fr-FR" dirty="0" smtClean="0"/>
              <a:t>model-</a:t>
            </a:r>
            <a:r>
              <a:rPr lang="fr-FR" dirty="0" err="1" smtClean="0"/>
              <a:t>based</a:t>
            </a:r>
            <a:r>
              <a:rPr lang="zh-CN" altLang="en-US" dirty="0"/>
              <a:t> </a:t>
            </a:r>
            <a:r>
              <a:rPr lang="fr-FR" dirty="0" smtClean="0"/>
              <a:t>RL</a:t>
            </a:r>
            <a:r>
              <a:rPr lang="fr-FR" dirty="0"/>
              <a:t>, </a:t>
            </a:r>
            <a:r>
              <a:rPr lang="fr-FR" dirty="0" err="1"/>
              <a:t>which</a:t>
            </a:r>
            <a:r>
              <a:rPr lang="fr-FR" dirty="0"/>
              <a:t> </a:t>
            </a:r>
            <a:r>
              <a:rPr lang="fr-FR" dirty="0" err="1"/>
              <a:t>leverages</a:t>
            </a:r>
            <a:r>
              <a:rPr lang="fr-FR" dirty="0"/>
              <a:t> </a:t>
            </a:r>
            <a:r>
              <a:rPr lang="fr-FR" dirty="0" err="1"/>
              <a:t>internal</a:t>
            </a:r>
            <a:r>
              <a:rPr lang="fr-FR" dirty="0"/>
              <a:t> </a:t>
            </a:r>
            <a:r>
              <a:rPr lang="fr-FR" dirty="0" err="1"/>
              <a:t>representations</a:t>
            </a:r>
            <a:r>
              <a:rPr lang="fr-FR" dirty="0"/>
              <a:t> of </a:t>
            </a:r>
            <a:r>
              <a:rPr lang="fr-FR" dirty="0" err="1"/>
              <a:t>task</a:t>
            </a:r>
            <a:r>
              <a:rPr lang="fr-FR" dirty="0"/>
              <a:t> </a:t>
            </a:r>
            <a:r>
              <a:rPr lang="fr-FR" dirty="0" smtClean="0"/>
              <a:t>structure</a:t>
            </a:r>
            <a:r>
              <a:rPr lang="en-US" altLang="zh-CN" dirty="0" smtClean="0"/>
              <a:t>.</a:t>
            </a:r>
          </a:p>
          <a:p>
            <a:r>
              <a:rPr lang="en-US" altLang="zh-CN" dirty="0" smtClean="0"/>
              <a:t>However,</a:t>
            </a:r>
            <a:r>
              <a:rPr lang="zh-CN" altLang="en-US" dirty="0" smtClean="0"/>
              <a:t> </a:t>
            </a:r>
            <a:r>
              <a:rPr lang="en-US" altLang="zh-CN" dirty="0" smtClean="0"/>
              <a:t>DA</a:t>
            </a:r>
            <a:r>
              <a:rPr lang="zh-CN" altLang="en-US" dirty="0" smtClean="0"/>
              <a:t> </a:t>
            </a:r>
            <a:r>
              <a:rPr lang="en-US" altLang="zh-CN" dirty="0" smtClean="0"/>
              <a:t>prediction-error</a:t>
            </a:r>
            <a:r>
              <a:rPr lang="zh-CN" altLang="en-US" dirty="0" smtClean="0"/>
              <a:t> </a:t>
            </a:r>
            <a:r>
              <a:rPr lang="en-US" altLang="zh-CN" dirty="0" smtClean="0"/>
              <a:t>signals</a:t>
            </a:r>
            <a:r>
              <a:rPr lang="zh-CN" altLang="en-US" dirty="0" smtClean="0"/>
              <a:t> </a:t>
            </a:r>
            <a:r>
              <a:rPr lang="en-US" altLang="zh-CN" dirty="0" smtClean="0"/>
              <a:t>are</a:t>
            </a:r>
            <a:r>
              <a:rPr lang="zh-CN" altLang="en-US" dirty="0" smtClean="0"/>
              <a:t> </a:t>
            </a:r>
            <a:r>
              <a:rPr lang="en-US" altLang="zh-CN" dirty="0" smtClean="0"/>
              <a:t>informed</a:t>
            </a:r>
            <a:r>
              <a:rPr lang="zh-CN" altLang="en-US" dirty="0" smtClean="0"/>
              <a:t> </a:t>
            </a:r>
            <a:r>
              <a:rPr lang="en-US" altLang="zh-CN" dirty="0" smtClean="0"/>
              <a:t>by</a:t>
            </a:r>
            <a:r>
              <a:rPr lang="zh-CN" altLang="en-US" dirty="0" smtClean="0"/>
              <a:t> </a:t>
            </a:r>
            <a:r>
              <a:rPr lang="en-US" altLang="zh-CN" dirty="0" smtClean="0"/>
              <a:t>task</a:t>
            </a:r>
            <a:r>
              <a:rPr lang="zh-CN" altLang="en-US" dirty="0" smtClean="0"/>
              <a:t> </a:t>
            </a:r>
            <a:r>
              <a:rPr lang="en-US" altLang="zh-CN" dirty="0" smtClean="0"/>
              <a:t>structure,</a:t>
            </a:r>
            <a:r>
              <a:rPr lang="zh-CN" altLang="en-US" dirty="0" smtClean="0"/>
              <a:t> </a:t>
            </a:r>
            <a:r>
              <a:rPr lang="en-US" altLang="zh-CN" dirty="0" smtClean="0"/>
              <a:t>reflecting</a:t>
            </a:r>
            <a:r>
              <a:rPr lang="zh-CN" altLang="en-US" dirty="0" smtClean="0"/>
              <a:t> </a:t>
            </a:r>
            <a:r>
              <a:rPr lang="en-US" altLang="zh-CN" dirty="0" smtClean="0"/>
              <a:t>“inferred”</a:t>
            </a:r>
            <a:r>
              <a:rPr lang="zh-CN" altLang="en-US" dirty="0" smtClean="0"/>
              <a:t> </a:t>
            </a:r>
            <a:r>
              <a:rPr lang="en-US" altLang="zh-CN" dirty="0" smtClean="0"/>
              <a:t>and</a:t>
            </a:r>
            <a:r>
              <a:rPr lang="zh-CN" altLang="en-US" dirty="0" smtClean="0"/>
              <a:t> </a:t>
            </a:r>
            <a:r>
              <a:rPr lang="en-US" altLang="zh-CN" dirty="0" smtClean="0"/>
              <a:t>“model-based”</a:t>
            </a:r>
            <a:r>
              <a:rPr lang="zh-CN" altLang="en-US" dirty="0" smtClean="0"/>
              <a:t> </a:t>
            </a:r>
            <a:r>
              <a:rPr lang="en-US" altLang="zh-CN" dirty="0" smtClean="0"/>
              <a:t>value</a:t>
            </a:r>
            <a:r>
              <a:rPr lang="zh-CN" altLang="en-US" dirty="0" smtClean="0"/>
              <a:t> </a:t>
            </a:r>
            <a:r>
              <a:rPr lang="en-US" altLang="zh-CN" dirty="0" smtClean="0"/>
              <a:t>estimates</a:t>
            </a:r>
            <a:r>
              <a:rPr lang="zh-CN" altLang="en-US" dirty="0" smtClean="0"/>
              <a:t> </a:t>
            </a:r>
            <a:r>
              <a:rPr lang="en-US" altLang="zh-CN" dirty="0" smtClean="0"/>
              <a:t>that</a:t>
            </a:r>
            <a:r>
              <a:rPr lang="zh-CN" altLang="en-US" dirty="0" smtClean="0"/>
              <a:t> </a:t>
            </a:r>
            <a:r>
              <a:rPr lang="en-US" altLang="zh-CN" dirty="0" smtClean="0"/>
              <a:t>are</a:t>
            </a:r>
            <a:r>
              <a:rPr lang="zh-CN" altLang="en-US" dirty="0" smtClean="0"/>
              <a:t> </a:t>
            </a:r>
            <a:r>
              <a:rPr lang="en-US" altLang="zh-CN" dirty="0" smtClean="0"/>
              <a:t>difficult</a:t>
            </a:r>
            <a:r>
              <a:rPr lang="zh-CN" altLang="en-US" dirty="0" smtClean="0"/>
              <a:t> </a:t>
            </a:r>
            <a:r>
              <a:rPr lang="en-US" altLang="zh-CN" dirty="0" smtClean="0"/>
              <a:t>to</a:t>
            </a:r>
            <a:r>
              <a:rPr lang="zh-CN" altLang="en-US" dirty="0" smtClean="0"/>
              <a:t> </a:t>
            </a:r>
            <a:r>
              <a:rPr lang="en-US" altLang="zh-CN" dirty="0" smtClean="0"/>
              <a:t>square</a:t>
            </a:r>
            <a:r>
              <a:rPr lang="zh-CN" altLang="en-US" dirty="0" smtClean="0"/>
              <a:t> </a:t>
            </a:r>
            <a:r>
              <a:rPr lang="en-US" altLang="zh-CN" dirty="0" smtClean="0"/>
              <a:t>with</a:t>
            </a:r>
            <a:r>
              <a:rPr lang="zh-CN" altLang="en-US" dirty="0" smtClean="0"/>
              <a:t> </a:t>
            </a:r>
            <a:r>
              <a:rPr lang="en-US" altLang="zh-CN" dirty="0" smtClean="0"/>
              <a:t>the</a:t>
            </a:r>
            <a:r>
              <a:rPr lang="zh-CN" altLang="en-US" dirty="0" smtClean="0"/>
              <a:t> </a:t>
            </a:r>
            <a:r>
              <a:rPr lang="en-US" altLang="zh-CN" dirty="0" smtClean="0"/>
              <a:t>standard</a:t>
            </a:r>
            <a:r>
              <a:rPr lang="zh-CN" altLang="en-US" dirty="0" smtClean="0"/>
              <a:t> </a:t>
            </a:r>
            <a:r>
              <a:rPr lang="en-US" altLang="zh-CN" dirty="0" smtClean="0"/>
              <a:t>theory</a:t>
            </a:r>
            <a:r>
              <a:rPr lang="zh-CN" altLang="en-US" dirty="0" smtClean="0"/>
              <a:t> </a:t>
            </a:r>
            <a:r>
              <a:rPr lang="en-US" altLang="zh-CN" dirty="0" smtClean="0"/>
              <a:t>as</a:t>
            </a:r>
            <a:r>
              <a:rPr lang="zh-CN" altLang="en-US" dirty="0" smtClean="0"/>
              <a:t> </a:t>
            </a:r>
            <a:r>
              <a:rPr lang="en-US" altLang="zh-CN" dirty="0" smtClean="0"/>
              <a:t>originally</a:t>
            </a:r>
            <a:r>
              <a:rPr lang="zh-CN" altLang="en-US" dirty="0" smtClean="0"/>
              <a:t> </a:t>
            </a:r>
            <a:r>
              <a:rPr lang="en-US" altLang="zh-CN" dirty="0" smtClean="0"/>
              <a:t>framed.</a:t>
            </a:r>
          </a:p>
          <a:p>
            <a:endParaRPr lang="fr-FR" dirty="0"/>
          </a:p>
          <a:p>
            <a:endParaRPr lang="fr-FR" dirty="0"/>
          </a:p>
        </p:txBody>
      </p:sp>
    </p:spTree>
    <p:extLst>
      <p:ext uri="{BB962C8B-B14F-4D97-AF65-F5344CB8AC3E}">
        <p14:creationId xmlns:p14="http://schemas.microsoft.com/office/powerpoint/2010/main" val="20505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smtClean="0"/>
              <a:t>System</a:t>
            </a:r>
            <a:r>
              <a:rPr lang="zh-CN" altLang="en-US" dirty="0" smtClean="0"/>
              <a:t> </a:t>
            </a:r>
            <a:r>
              <a:rPr lang="en-US" altLang="zh-CN" dirty="0" smtClean="0"/>
              <a:t>architecture</a:t>
            </a:r>
            <a:endParaRPr lang="fr-FR" dirty="0"/>
          </a:p>
        </p:txBody>
      </p:sp>
      <p:sp>
        <p:nvSpPr>
          <p:cNvPr id="3" name="Espace réservé du contenu 2"/>
          <p:cNvSpPr>
            <a:spLocks noGrp="1"/>
          </p:cNvSpPr>
          <p:nvPr>
            <p:ph idx="1"/>
          </p:nvPr>
        </p:nvSpPr>
        <p:spPr/>
        <p:txBody>
          <a:bodyPr>
            <a:normAutofit/>
          </a:bodyPr>
          <a:lstStyle/>
          <a:p>
            <a:r>
              <a:rPr lang="fr-FR" sz="2400" dirty="0" smtClean="0"/>
              <a:t>This</a:t>
            </a:r>
            <a:r>
              <a:rPr lang="zh-CN" altLang="en-US" sz="2400" dirty="0" smtClean="0"/>
              <a:t> </a:t>
            </a:r>
            <a:r>
              <a:rPr lang="fr-FR" sz="2400" dirty="0" err="1" smtClean="0"/>
              <a:t>network’s</a:t>
            </a:r>
            <a:r>
              <a:rPr lang="fr-FR" sz="2400" dirty="0" smtClean="0"/>
              <a:t> inputs </a:t>
            </a:r>
            <a:r>
              <a:rPr lang="fr-FR" sz="2400" dirty="0" err="1" smtClean="0"/>
              <a:t>include</a:t>
            </a:r>
            <a:r>
              <a:rPr lang="fr-FR" sz="2400" dirty="0" smtClean="0"/>
              <a:t> </a:t>
            </a:r>
            <a:r>
              <a:rPr lang="fr-FR" sz="2400" dirty="0" err="1" smtClean="0"/>
              <a:t>perceptual</a:t>
            </a:r>
            <a:r>
              <a:rPr lang="fr-FR" sz="2400" dirty="0" smtClean="0"/>
              <a:t> data, </a:t>
            </a:r>
            <a:r>
              <a:rPr lang="fr-FR" sz="2400" dirty="0" err="1" smtClean="0"/>
              <a:t>which</a:t>
            </a:r>
            <a:r>
              <a:rPr lang="fr-FR" sz="2400" dirty="0" smtClean="0"/>
              <a:t> </a:t>
            </a:r>
            <a:r>
              <a:rPr lang="fr-FR" sz="2400" dirty="0" err="1" smtClean="0"/>
              <a:t>either</a:t>
            </a:r>
            <a:r>
              <a:rPr lang="fr-FR" sz="2400" dirty="0" smtClean="0"/>
              <a:t> </a:t>
            </a:r>
            <a:r>
              <a:rPr lang="fr-FR" sz="2400" dirty="0" err="1" smtClean="0"/>
              <a:t>contains</a:t>
            </a:r>
            <a:r>
              <a:rPr lang="fr-FR" sz="2400" dirty="0" smtClean="0"/>
              <a:t> or </a:t>
            </a:r>
            <a:r>
              <a:rPr lang="fr-FR" sz="2400" dirty="0" err="1" smtClean="0"/>
              <a:t>is</a:t>
            </a:r>
            <a:r>
              <a:rPr lang="zh-CN" altLang="en-US" sz="2400" dirty="0" smtClean="0"/>
              <a:t> </a:t>
            </a:r>
            <a:r>
              <a:rPr lang="fr-FR" sz="2400" dirty="0" err="1" smtClean="0"/>
              <a:t>accompanied</a:t>
            </a:r>
            <a:r>
              <a:rPr lang="fr-FR" sz="2400" dirty="0" smtClean="0"/>
              <a:t> by information about </a:t>
            </a:r>
            <a:r>
              <a:rPr lang="fr-FR" sz="2400" dirty="0" err="1" smtClean="0"/>
              <a:t>executed</a:t>
            </a:r>
            <a:r>
              <a:rPr lang="fr-FR" sz="2400" dirty="0" smtClean="0"/>
              <a:t> actions and </a:t>
            </a:r>
            <a:r>
              <a:rPr lang="fr-FR" sz="2400" dirty="0" err="1" smtClean="0"/>
              <a:t>received</a:t>
            </a:r>
            <a:r>
              <a:rPr lang="zh-CN" altLang="en-US" sz="2400" dirty="0" smtClean="0"/>
              <a:t> </a:t>
            </a:r>
            <a:r>
              <a:rPr lang="fr-FR" sz="2400" dirty="0" err="1" smtClean="0"/>
              <a:t>rewards</a:t>
            </a:r>
            <a:r>
              <a:rPr lang="fr-FR" sz="2400" dirty="0" smtClean="0"/>
              <a:t>. On the output </a:t>
            </a:r>
            <a:r>
              <a:rPr lang="fr-FR" sz="2400" dirty="0" err="1" smtClean="0"/>
              <a:t>side</a:t>
            </a:r>
            <a:r>
              <a:rPr lang="fr-FR" sz="2400" dirty="0" smtClean="0"/>
              <a:t>, the network triggers actions and </a:t>
            </a:r>
            <a:r>
              <a:rPr lang="fr-FR" sz="2400" dirty="0" err="1" smtClean="0"/>
              <a:t>also</a:t>
            </a:r>
            <a:r>
              <a:rPr lang="zh-CN" altLang="en-US" sz="2400" dirty="0" smtClean="0"/>
              <a:t> </a:t>
            </a:r>
            <a:r>
              <a:rPr lang="fr-FR" sz="2400" dirty="0" err="1" smtClean="0"/>
              <a:t>emits</a:t>
            </a:r>
            <a:r>
              <a:rPr lang="fr-FR" sz="2400" dirty="0" smtClean="0"/>
              <a:t> </a:t>
            </a:r>
            <a:r>
              <a:rPr lang="fr-FR" sz="2400" dirty="0" err="1" smtClean="0"/>
              <a:t>estimates</a:t>
            </a:r>
            <a:r>
              <a:rPr lang="fr-FR" sz="2400" dirty="0" smtClean="0"/>
              <a:t> of state value</a:t>
            </a:r>
            <a:r>
              <a:rPr lang="en-US" altLang="zh-CN" sz="2400" dirty="0" smtClean="0"/>
              <a:t>.</a:t>
            </a:r>
            <a:endParaRPr lang="fr-FR" sz="2400" dirty="0" smtClean="0"/>
          </a:p>
          <a:p>
            <a:endParaRPr lang="fr-FR" sz="2400" dirty="0"/>
          </a:p>
        </p:txBody>
      </p:sp>
      <p:pic>
        <p:nvPicPr>
          <p:cNvPr id="4" name="Espace réservé du conten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999" y="3084512"/>
            <a:ext cx="6867581" cy="3227388"/>
          </a:xfrm>
          <a:prstGeom prst="rect">
            <a:avLst/>
          </a:prstGeom>
        </p:spPr>
      </p:pic>
    </p:spTree>
    <p:extLst>
      <p:ext uri="{BB962C8B-B14F-4D97-AF65-F5344CB8AC3E}">
        <p14:creationId xmlns:p14="http://schemas.microsoft.com/office/powerpoint/2010/main" val="1495663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Learning</a:t>
            </a:r>
            <a:endParaRPr lang="fr-FR" dirty="0"/>
          </a:p>
        </p:txBody>
      </p:sp>
      <p:sp>
        <p:nvSpPr>
          <p:cNvPr id="3" name="Espace réservé du contenu 2"/>
          <p:cNvSpPr>
            <a:spLocks noGrp="1"/>
          </p:cNvSpPr>
          <p:nvPr>
            <p:ph idx="1"/>
          </p:nvPr>
        </p:nvSpPr>
        <p:spPr/>
        <p:txBody>
          <a:bodyPr>
            <a:normAutofit/>
          </a:bodyPr>
          <a:lstStyle/>
          <a:p>
            <a:r>
              <a:rPr lang="en-US" altLang="zh-CN" sz="2400" dirty="0" smtClean="0"/>
              <a:t>The</a:t>
            </a:r>
            <a:r>
              <a:rPr lang="zh-CN" altLang="en-US" sz="2400" dirty="0" smtClean="0"/>
              <a:t> </a:t>
            </a:r>
            <a:r>
              <a:rPr lang="en-US" altLang="zh-CN" sz="2400" dirty="0" smtClean="0"/>
              <a:t>synaptic</a:t>
            </a:r>
            <a:r>
              <a:rPr lang="zh-CN" altLang="en-US" sz="2400" dirty="0" smtClean="0"/>
              <a:t> </a:t>
            </a:r>
            <a:r>
              <a:rPr lang="en-US" altLang="zh-CN" sz="2400" dirty="0" smtClean="0"/>
              <a:t>weights</a:t>
            </a:r>
            <a:r>
              <a:rPr lang="zh-CN" altLang="en-US" sz="2400" dirty="0" smtClean="0"/>
              <a:t> </a:t>
            </a:r>
            <a:r>
              <a:rPr lang="en-US" altLang="zh-CN" sz="2400" dirty="0" smtClean="0"/>
              <a:t>in</a:t>
            </a:r>
            <a:r>
              <a:rPr lang="zh-CN" altLang="en-US" sz="2400" dirty="0" smtClean="0"/>
              <a:t> </a:t>
            </a:r>
            <a:r>
              <a:rPr lang="en-US" altLang="zh-CN" sz="2400" dirty="0" smtClean="0"/>
              <a:t>the</a:t>
            </a:r>
            <a:r>
              <a:rPr lang="zh-CN" altLang="en-US" sz="2400" dirty="0" smtClean="0"/>
              <a:t> </a:t>
            </a:r>
            <a:r>
              <a:rPr lang="en-US" altLang="zh-CN" sz="2400" dirty="0" smtClean="0"/>
              <a:t>prefrontal</a:t>
            </a:r>
            <a:r>
              <a:rPr lang="zh-CN" altLang="en-US" sz="2400" dirty="0" smtClean="0"/>
              <a:t> </a:t>
            </a:r>
            <a:r>
              <a:rPr lang="en-US" altLang="zh-CN" sz="2400" dirty="0" smtClean="0"/>
              <a:t>network</a:t>
            </a:r>
            <a:r>
              <a:rPr lang="zh-CN" altLang="en-US" sz="2400" dirty="0" smtClean="0"/>
              <a:t> </a:t>
            </a:r>
            <a:r>
              <a:rPr lang="en-US" altLang="zh-CN" sz="2400" dirty="0" smtClean="0"/>
              <a:t>are</a:t>
            </a:r>
            <a:r>
              <a:rPr lang="zh-CN" altLang="en-US" sz="2400" dirty="0" smtClean="0"/>
              <a:t> </a:t>
            </a:r>
            <a:r>
              <a:rPr lang="en-US" altLang="zh-CN" sz="2400" dirty="0" smtClean="0"/>
              <a:t>adjusted</a:t>
            </a:r>
            <a:r>
              <a:rPr lang="zh-CN" altLang="en-US" sz="2400" dirty="0" smtClean="0"/>
              <a:t> </a:t>
            </a:r>
            <a:r>
              <a:rPr lang="en-US" altLang="zh-CN" sz="2400" dirty="0" smtClean="0"/>
              <a:t>by</a:t>
            </a:r>
            <a:r>
              <a:rPr lang="zh-CN" altLang="en-US" sz="2400" dirty="0" smtClean="0"/>
              <a:t> </a:t>
            </a:r>
            <a:r>
              <a:rPr lang="en-US" altLang="zh-CN" sz="2400" dirty="0" smtClean="0"/>
              <a:t>a</a:t>
            </a:r>
            <a:r>
              <a:rPr lang="zh-CN" altLang="en-US" sz="2400" dirty="0" smtClean="0"/>
              <a:t> </a:t>
            </a:r>
            <a:r>
              <a:rPr lang="en-US" altLang="zh-CN" sz="2400" dirty="0" smtClean="0"/>
              <a:t>model-free</a:t>
            </a:r>
            <a:r>
              <a:rPr lang="zh-CN" altLang="en-US" sz="2400" dirty="0" smtClean="0"/>
              <a:t> </a:t>
            </a:r>
            <a:r>
              <a:rPr lang="en-US" altLang="zh-CN" sz="2400" dirty="0" smtClean="0"/>
              <a:t>RL</a:t>
            </a:r>
            <a:r>
              <a:rPr lang="zh-CN" altLang="en-US" sz="2400" dirty="0" smtClean="0"/>
              <a:t> </a:t>
            </a:r>
            <a:r>
              <a:rPr lang="en-US" altLang="zh-CN" sz="2400" dirty="0" smtClean="0"/>
              <a:t>procedure,</a:t>
            </a:r>
            <a:r>
              <a:rPr lang="zh-CN" altLang="en-US" sz="2400" dirty="0" smtClean="0"/>
              <a:t> </a:t>
            </a:r>
            <a:r>
              <a:rPr lang="en-US" altLang="zh-CN" sz="2400" dirty="0" smtClean="0"/>
              <a:t>in</a:t>
            </a:r>
            <a:r>
              <a:rPr lang="zh-CN" altLang="en-US" sz="2400" dirty="0" smtClean="0"/>
              <a:t> </a:t>
            </a:r>
            <a:r>
              <a:rPr lang="en-US" altLang="zh-CN" sz="2400" dirty="0" smtClean="0"/>
              <a:t>which</a:t>
            </a:r>
            <a:r>
              <a:rPr lang="zh-CN" altLang="en-US" sz="2400" dirty="0" smtClean="0"/>
              <a:t> </a:t>
            </a:r>
            <a:r>
              <a:rPr lang="en-US" altLang="zh-CN" sz="2400" dirty="0" smtClean="0"/>
              <a:t>DA</a:t>
            </a:r>
            <a:r>
              <a:rPr lang="zh-CN" altLang="en-US" sz="2400" dirty="0" smtClean="0"/>
              <a:t> </a:t>
            </a:r>
            <a:r>
              <a:rPr lang="en-US" altLang="zh-CN" sz="2400" dirty="0" smtClean="0"/>
              <a:t>conveys</a:t>
            </a:r>
            <a:r>
              <a:rPr lang="zh-CN" altLang="en-US" sz="2400" dirty="0" smtClean="0"/>
              <a:t> </a:t>
            </a:r>
            <a:r>
              <a:rPr lang="en-US" altLang="zh-CN" sz="2400" dirty="0" smtClean="0"/>
              <a:t>a</a:t>
            </a:r>
            <a:r>
              <a:rPr lang="zh-CN" altLang="en-US" sz="2400" dirty="0" smtClean="0"/>
              <a:t> </a:t>
            </a:r>
            <a:r>
              <a:rPr lang="en-US" altLang="zh-CN" sz="2400" dirty="0" smtClean="0"/>
              <a:t>RPE</a:t>
            </a:r>
            <a:r>
              <a:rPr lang="zh-CN" altLang="en-US" sz="2400" dirty="0" smtClean="0"/>
              <a:t> </a:t>
            </a:r>
            <a:r>
              <a:rPr lang="en-US" altLang="zh-CN" sz="2400" dirty="0" smtClean="0"/>
              <a:t>signal.</a:t>
            </a:r>
            <a:r>
              <a:rPr lang="zh-CN" altLang="en-US" sz="2400" dirty="0" smtClean="0"/>
              <a:t> </a:t>
            </a:r>
            <a:r>
              <a:rPr lang="fr-FR" altLang="zh-CN" sz="2400" dirty="0" smtClean="0"/>
              <a:t>V</a:t>
            </a:r>
            <a:r>
              <a:rPr lang="en-US" altLang="zh-CN" sz="2400" dirty="0" err="1" smtClean="0"/>
              <a:t>ia</a:t>
            </a:r>
            <a:r>
              <a:rPr lang="zh-CN" altLang="en-US" sz="2400" dirty="0" smtClean="0"/>
              <a:t> </a:t>
            </a:r>
            <a:r>
              <a:rPr lang="en-US" altLang="zh-CN" sz="2400" dirty="0" smtClean="0"/>
              <a:t>this</a:t>
            </a:r>
            <a:r>
              <a:rPr lang="zh-CN" altLang="en-US" sz="2400" dirty="0" smtClean="0"/>
              <a:t> </a:t>
            </a:r>
            <a:r>
              <a:rPr lang="en-US" altLang="zh-CN" sz="2400" dirty="0" smtClean="0"/>
              <a:t>role,</a:t>
            </a:r>
            <a:r>
              <a:rPr lang="zh-CN" altLang="en-US" sz="2400" dirty="0" smtClean="0"/>
              <a:t> </a:t>
            </a:r>
            <a:r>
              <a:rPr lang="en-US" altLang="zh-CN" sz="2400" dirty="0" smtClean="0"/>
              <a:t>the</a:t>
            </a:r>
            <a:r>
              <a:rPr lang="zh-CN" altLang="en-US" sz="2400" dirty="0" smtClean="0"/>
              <a:t> </a:t>
            </a:r>
            <a:r>
              <a:rPr lang="en-US" altLang="zh-CN" sz="2400" dirty="0" smtClean="0"/>
              <a:t>DA-based</a:t>
            </a:r>
            <a:r>
              <a:rPr lang="zh-CN" altLang="en-US" sz="2400" dirty="0" smtClean="0"/>
              <a:t> </a:t>
            </a:r>
            <a:r>
              <a:rPr lang="en-US" altLang="zh-CN" sz="2400" dirty="0" smtClean="0"/>
              <a:t>RL</a:t>
            </a:r>
            <a:r>
              <a:rPr lang="zh-CN" altLang="en-US" sz="2400" dirty="0" smtClean="0"/>
              <a:t> </a:t>
            </a:r>
            <a:r>
              <a:rPr lang="en-US" altLang="zh-CN" sz="2400" dirty="0" smtClean="0"/>
              <a:t>procedure</a:t>
            </a:r>
            <a:r>
              <a:rPr lang="zh-CN" altLang="en-US" sz="2400" dirty="0" smtClean="0"/>
              <a:t> </a:t>
            </a:r>
            <a:r>
              <a:rPr lang="en-US" altLang="zh-CN" sz="2400" dirty="0" smtClean="0"/>
              <a:t>shapes</a:t>
            </a:r>
            <a:r>
              <a:rPr lang="zh-CN" altLang="en-US" sz="2400" dirty="0" smtClean="0"/>
              <a:t> </a:t>
            </a:r>
            <a:r>
              <a:rPr lang="en-US" altLang="zh-CN" sz="2400" dirty="0" smtClean="0"/>
              <a:t>the</a:t>
            </a:r>
            <a:r>
              <a:rPr lang="zh-CN" altLang="en-US" sz="2400" dirty="0" smtClean="0"/>
              <a:t> </a:t>
            </a:r>
            <a:r>
              <a:rPr lang="en-US" altLang="zh-CN" sz="2400" dirty="0" smtClean="0"/>
              <a:t>activation</a:t>
            </a:r>
            <a:r>
              <a:rPr lang="zh-CN" altLang="en-US" sz="2400" dirty="0" smtClean="0"/>
              <a:t> </a:t>
            </a:r>
            <a:r>
              <a:rPr lang="en-US" altLang="zh-CN" sz="2400" dirty="0" smtClean="0"/>
              <a:t>dynamics</a:t>
            </a:r>
            <a:r>
              <a:rPr lang="zh-CN" altLang="en-US" sz="2400" dirty="0" smtClean="0"/>
              <a:t> </a:t>
            </a:r>
            <a:r>
              <a:rPr lang="en-US" altLang="zh-CN" sz="2400" dirty="0" smtClean="0"/>
              <a:t>of</a:t>
            </a:r>
            <a:r>
              <a:rPr lang="zh-CN" altLang="en-US" sz="2400" dirty="0" smtClean="0"/>
              <a:t> </a:t>
            </a:r>
            <a:r>
              <a:rPr lang="en-US" altLang="zh-CN" sz="2400" dirty="0" smtClean="0"/>
              <a:t>the</a:t>
            </a:r>
            <a:r>
              <a:rPr lang="zh-CN" altLang="en-US" sz="2400" dirty="0" smtClean="0"/>
              <a:t> </a:t>
            </a:r>
            <a:r>
              <a:rPr lang="en-US" altLang="zh-CN" sz="2400" dirty="0" smtClean="0"/>
              <a:t>recurrent</a:t>
            </a:r>
            <a:r>
              <a:rPr lang="zh-CN" altLang="en-US" sz="2400" dirty="0"/>
              <a:t> </a:t>
            </a:r>
            <a:r>
              <a:rPr lang="en-US" altLang="zh-CN" sz="2400" dirty="0" smtClean="0"/>
              <a:t>prefrontal</a:t>
            </a:r>
            <a:r>
              <a:rPr lang="zh-CN" altLang="en-US" sz="2400" dirty="0" smtClean="0"/>
              <a:t> </a:t>
            </a:r>
            <a:r>
              <a:rPr lang="en-US" altLang="zh-CN" sz="2400" dirty="0" smtClean="0"/>
              <a:t>network.</a:t>
            </a:r>
          </a:p>
          <a:p>
            <a:r>
              <a:rPr lang="en-US" altLang="zh-CN" sz="2400" dirty="0" smtClean="0"/>
              <a:t>Specifically,</a:t>
            </a:r>
            <a:r>
              <a:rPr lang="zh-CN" altLang="en-US" sz="2400" dirty="0" smtClean="0"/>
              <a:t> </a:t>
            </a:r>
            <a:r>
              <a:rPr lang="en-US" altLang="zh-CN" sz="2400" dirty="0" smtClean="0"/>
              <a:t>by</a:t>
            </a:r>
            <a:r>
              <a:rPr lang="zh-CN" altLang="en-US" sz="2400" dirty="0" smtClean="0"/>
              <a:t> </a:t>
            </a:r>
            <a:r>
              <a:rPr lang="en-US" altLang="zh-CN" sz="2400" dirty="0" smtClean="0"/>
              <a:t>adjusting</a:t>
            </a:r>
            <a:r>
              <a:rPr lang="zh-CN" altLang="en-US" sz="2400" dirty="0" smtClean="0"/>
              <a:t> </a:t>
            </a:r>
            <a:r>
              <a:rPr lang="en-US" altLang="zh-CN" sz="2400" dirty="0" smtClean="0"/>
              <a:t>the</a:t>
            </a:r>
            <a:r>
              <a:rPr lang="zh-CN" altLang="en-US" sz="2400" dirty="0" smtClean="0"/>
              <a:t> </a:t>
            </a:r>
            <a:r>
              <a:rPr lang="en-US" altLang="zh-CN" sz="2400" dirty="0" smtClean="0"/>
              <a:t>connection</a:t>
            </a:r>
            <a:r>
              <a:rPr lang="zh-CN" altLang="en-US" sz="2400" dirty="0" smtClean="0"/>
              <a:t> </a:t>
            </a:r>
            <a:r>
              <a:rPr lang="en-US" altLang="zh-CN" sz="2400" dirty="0" smtClean="0"/>
              <a:t>weights</a:t>
            </a:r>
            <a:r>
              <a:rPr lang="zh-CN" altLang="en-US" sz="2400" dirty="0" smtClean="0"/>
              <a:t> </a:t>
            </a:r>
            <a:r>
              <a:rPr lang="en-US" altLang="zh-CN" sz="2400" dirty="0" smtClean="0"/>
              <a:t>in</a:t>
            </a:r>
            <a:r>
              <a:rPr lang="zh-CN" altLang="en-US" sz="2400" dirty="0" smtClean="0"/>
              <a:t> </a:t>
            </a:r>
            <a:r>
              <a:rPr lang="en-US" altLang="zh-CN" sz="2400" dirty="0" smtClean="0"/>
              <a:t>the</a:t>
            </a:r>
            <a:r>
              <a:rPr lang="zh-CN" altLang="en-US" sz="2400" dirty="0" smtClean="0"/>
              <a:t> </a:t>
            </a:r>
            <a:r>
              <a:rPr lang="en-US" altLang="zh-CN" sz="2400" dirty="0" smtClean="0"/>
              <a:t>prefrontal</a:t>
            </a:r>
            <a:r>
              <a:rPr lang="zh-CN" altLang="en-US" sz="2400" dirty="0" smtClean="0"/>
              <a:t> </a:t>
            </a:r>
            <a:r>
              <a:rPr lang="en-US" altLang="zh-CN" sz="2400" dirty="0" smtClean="0"/>
              <a:t>network,</a:t>
            </a:r>
            <a:r>
              <a:rPr lang="zh-CN" altLang="en-US" sz="2400" dirty="0" smtClean="0"/>
              <a:t> </a:t>
            </a:r>
            <a:r>
              <a:rPr lang="en-US" altLang="zh-CN" sz="2400" dirty="0" smtClean="0"/>
              <a:t>DA-based</a:t>
            </a:r>
            <a:r>
              <a:rPr lang="zh-CN" altLang="en-US" sz="2400" dirty="0" smtClean="0"/>
              <a:t> </a:t>
            </a:r>
            <a:r>
              <a:rPr lang="en-US" altLang="zh-CN" sz="2400" dirty="0" smtClean="0"/>
              <a:t>RL</a:t>
            </a:r>
            <a:r>
              <a:rPr lang="zh-CN" altLang="en-US" sz="2400" dirty="0" smtClean="0"/>
              <a:t> </a:t>
            </a:r>
            <a:r>
              <a:rPr lang="en-US" altLang="zh-CN" sz="2400" dirty="0" smtClean="0"/>
              <a:t>creates</a:t>
            </a:r>
            <a:r>
              <a:rPr lang="zh-CN" altLang="en-US" sz="2400" dirty="0" smtClean="0"/>
              <a:t> </a:t>
            </a:r>
            <a:r>
              <a:rPr lang="en-US" altLang="zh-CN" sz="2400" dirty="0" smtClean="0"/>
              <a:t>a</a:t>
            </a:r>
            <a:r>
              <a:rPr lang="zh-CN" altLang="en-US" sz="2400" dirty="0" smtClean="0"/>
              <a:t> </a:t>
            </a:r>
            <a:r>
              <a:rPr lang="en-US" altLang="zh-CN" sz="2400" dirty="0" smtClean="0"/>
              <a:t>second</a:t>
            </a:r>
            <a:r>
              <a:rPr lang="zh-CN" altLang="en-US" sz="2400" dirty="0" smtClean="0"/>
              <a:t> </a:t>
            </a:r>
            <a:r>
              <a:rPr lang="en-US" altLang="zh-CN" sz="2400" dirty="0" smtClean="0"/>
              <a:t>RL</a:t>
            </a:r>
            <a:r>
              <a:rPr lang="zh-CN" altLang="en-US" sz="2400" dirty="0" smtClean="0"/>
              <a:t> </a:t>
            </a:r>
            <a:r>
              <a:rPr lang="en-US" altLang="zh-CN" sz="2400" dirty="0" smtClean="0"/>
              <a:t>algorithm,</a:t>
            </a:r>
            <a:r>
              <a:rPr lang="zh-CN" altLang="en-US" sz="2400" dirty="0"/>
              <a:t> </a:t>
            </a:r>
            <a:r>
              <a:rPr lang="en-US" altLang="zh-CN" sz="2400" dirty="0" smtClean="0"/>
              <a:t>implemented</a:t>
            </a:r>
            <a:r>
              <a:rPr lang="zh-CN" altLang="en-US" sz="2400" dirty="0" smtClean="0"/>
              <a:t> </a:t>
            </a:r>
            <a:r>
              <a:rPr lang="en-US" altLang="zh-CN" sz="2400" dirty="0" smtClean="0"/>
              <a:t>entire</a:t>
            </a:r>
            <a:r>
              <a:rPr lang="zh-CN" altLang="en-US" sz="2400" dirty="0" smtClean="0"/>
              <a:t> </a:t>
            </a:r>
            <a:r>
              <a:rPr lang="en-US" altLang="zh-CN" sz="2400" dirty="0" smtClean="0"/>
              <a:t>in</a:t>
            </a:r>
            <a:r>
              <a:rPr lang="zh-CN" altLang="en-US" sz="2400" dirty="0" smtClean="0"/>
              <a:t> </a:t>
            </a:r>
            <a:r>
              <a:rPr lang="en-US" altLang="zh-CN" sz="2400" dirty="0" smtClean="0"/>
              <a:t>the</a:t>
            </a:r>
            <a:r>
              <a:rPr lang="zh-CN" altLang="en-US" sz="2400" dirty="0" smtClean="0"/>
              <a:t> </a:t>
            </a:r>
            <a:r>
              <a:rPr lang="en-US" altLang="zh-CN" sz="2400" dirty="0" smtClean="0"/>
              <a:t>prefrontal</a:t>
            </a:r>
            <a:r>
              <a:rPr lang="zh-CN" altLang="en-US" sz="2400" dirty="0" smtClean="0"/>
              <a:t> </a:t>
            </a:r>
            <a:r>
              <a:rPr lang="en-US" altLang="zh-CN" sz="2400" dirty="0" smtClean="0"/>
              <a:t>network’s</a:t>
            </a:r>
            <a:r>
              <a:rPr lang="zh-CN" altLang="en-US" sz="2400" dirty="0" smtClean="0"/>
              <a:t> </a:t>
            </a:r>
            <a:r>
              <a:rPr lang="en-US" altLang="zh-CN" sz="2400" dirty="0" smtClean="0"/>
              <a:t>activation</a:t>
            </a:r>
            <a:r>
              <a:rPr lang="zh-CN" altLang="en-US" sz="2400" dirty="0" smtClean="0"/>
              <a:t> </a:t>
            </a:r>
            <a:r>
              <a:rPr lang="en-US" altLang="zh-CN" sz="2400" dirty="0" smtClean="0"/>
              <a:t>dynamics.</a:t>
            </a:r>
            <a:r>
              <a:rPr lang="zh-CN" altLang="en-US" sz="2400" dirty="0" smtClean="0"/>
              <a:t> </a:t>
            </a:r>
            <a:endParaRPr lang="en-US" altLang="zh-CN" sz="2400" dirty="0" smtClean="0"/>
          </a:p>
          <a:p>
            <a:r>
              <a:rPr lang="en-US" altLang="zh-CN" sz="2400" dirty="0" smtClean="0"/>
              <a:t>This</a:t>
            </a:r>
            <a:r>
              <a:rPr lang="zh-CN" altLang="en-US" sz="2400" dirty="0" smtClean="0"/>
              <a:t> </a:t>
            </a:r>
            <a:r>
              <a:rPr lang="en-US" altLang="zh-CN" sz="2400" dirty="0" smtClean="0"/>
              <a:t>new</a:t>
            </a:r>
            <a:r>
              <a:rPr lang="zh-CN" altLang="en-US" sz="2400" dirty="0" smtClean="0"/>
              <a:t> </a:t>
            </a:r>
            <a:r>
              <a:rPr lang="en-US" altLang="zh-CN" sz="2400" dirty="0" smtClean="0"/>
              <a:t>learning</a:t>
            </a:r>
            <a:r>
              <a:rPr lang="zh-CN" altLang="en-US" sz="2400" dirty="0" smtClean="0"/>
              <a:t> </a:t>
            </a:r>
            <a:r>
              <a:rPr lang="en-US" altLang="zh-CN" sz="2400" dirty="0" smtClean="0"/>
              <a:t>algorithm</a:t>
            </a:r>
            <a:r>
              <a:rPr lang="zh-CN" altLang="en-US" sz="2400" dirty="0" smtClean="0"/>
              <a:t> </a:t>
            </a:r>
            <a:r>
              <a:rPr lang="en-US" altLang="zh-CN" sz="2400" dirty="0" smtClean="0"/>
              <a:t>is</a:t>
            </a:r>
            <a:r>
              <a:rPr lang="zh-CN" altLang="en-US" sz="2400" dirty="0" smtClean="0"/>
              <a:t> </a:t>
            </a:r>
            <a:r>
              <a:rPr lang="en-US" altLang="zh-CN" sz="2400" dirty="0" smtClean="0"/>
              <a:t>independent</a:t>
            </a:r>
            <a:r>
              <a:rPr lang="zh-CN" altLang="en-US" sz="2400" dirty="0" smtClean="0"/>
              <a:t> </a:t>
            </a:r>
            <a:r>
              <a:rPr lang="en-US" altLang="zh-CN" sz="2400" dirty="0" smtClean="0"/>
              <a:t>of</a:t>
            </a:r>
            <a:r>
              <a:rPr lang="zh-CN" altLang="en-US" sz="2400" dirty="0" smtClean="0"/>
              <a:t> </a:t>
            </a:r>
            <a:r>
              <a:rPr lang="en-US" altLang="zh-CN" sz="2400" dirty="0" smtClean="0"/>
              <a:t>the</a:t>
            </a:r>
            <a:r>
              <a:rPr lang="zh-CN" altLang="en-US" sz="2400" dirty="0" smtClean="0"/>
              <a:t> </a:t>
            </a:r>
            <a:r>
              <a:rPr lang="en-US" altLang="zh-CN" sz="2400" dirty="0" smtClean="0"/>
              <a:t>original</a:t>
            </a:r>
            <a:r>
              <a:rPr lang="zh-CN" altLang="en-US" sz="2400" dirty="0" smtClean="0"/>
              <a:t> </a:t>
            </a:r>
            <a:r>
              <a:rPr lang="en-US" altLang="zh-CN" sz="2400" dirty="0" smtClean="0"/>
              <a:t>one</a:t>
            </a:r>
            <a:r>
              <a:rPr lang="zh-CN" altLang="en-US" sz="2400" dirty="0" smtClean="0"/>
              <a:t> </a:t>
            </a:r>
            <a:r>
              <a:rPr lang="en-US" altLang="zh-CN" sz="2400" dirty="0" smtClean="0"/>
              <a:t>and</a:t>
            </a:r>
            <a:r>
              <a:rPr lang="zh-CN" altLang="en-US" sz="2400" dirty="0" smtClean="0"/>
              <a:t> </a:t>
            </a:r>
            <a:r>
              <a:rPr lang="en-US" altLang="zh-CN" sz="2400" dirty="0" smtClean="0"/>
              <a:t>differs</a:t>
            </a:r>
            <a:r>
              <a:rPr lang="zh-CN" altLang="en-US" sz="2400" dirty="0" smtClean="0"/>
              <a:t> </a:t>
            </a:r>
            <a:r>
              <a:rPr lang="en-US" altLang="zh-CN" sz="2400" dirty="0" smtClean="0"/>
              <a:t>in</a:t>
            </a:r>
            <a:r>
              <a:rPr lang="zh-CN" altLang="en-US" sz="2400" dirty="0" smtClean="0"/>
              <a:t> </a:t>
            </a:r>
            <a:r>
              <a:rPr lang="en-US" altLang="zh-CN" sz="2400" dirty="0" smtClean="0"/>
              <a:t>ways</a:t>
            </a:r>
            <a:r>
              <a:rPr lang="zh-CN" altLang="en-US" sz="2400" dirty="0" smtClean="0"/>
              <a:t> </a:t>
            </a:r>
            <a:r>
              <a:rPr lang="en-US" altLang="zh-CN" sz="2400" dirty="0" smtClean="0"/>
              <a:t>that</a:t>
            </a:r>
            <a:r>
              <a:rPr lang="zh-CN" altLang="en-US" sz="2400" dirty="0" smtClean="0"/>
              <a:t> </a:t>
            </a:r>
            <a:r>
              <a:rPr lang="en-US" altLang="zh-CN" sz="2400" dirty="0" smtClean="0"/>
              <a:t>are</a:t>
            </a:r>
            <a:r>
              <a:rPr lang="zh-CN" altLang="en-US" sz="2400" dirty="0" smtClean="0"/>
              <a:t> </a:t>
            </a:r>
            <a:r>
              <a:rPr lang="en-US" altLang="zh-CN" sz="2400" dirty="0" smtClean="0"/>
              <a:t>suited</a:t>
            </a:r>
            <a:r>
              <a:rPr lang="zh-CN" altLang="en-US" sz="2400" dirty="0" smtClean="0"/>
              <a:t> </a:t>
            </a:r>
            <a:r>
              <a:rPr lang="en-US" altLang="zh-CN" sz="2400" dirty="0" smtClean="0"/>
              <a:t>to</a:t>
            </a:r>
            <a:r>
              <a:rPr lang="zh-CN" altLang="en-US" sz="2400" dirty="0" smtClean="0"/>
              <a:t> </a:t>
            </a:r>
            <a:r>
              <a:rPr lang="en-US" altLang="zh-CN" sz="2400" dirty="0" smtClean="0"/>
              <a:t>the</a:t>
            </a:r>
            <a:r>
              <a:rPr lang="zh-CN" altLang="en-US" sz="2400" dirty="0" smtClean="0"/>
              <a:t> </a:t>
            </a:r>
            <a:r>
              <a:rPr lang="en-US" altLang="zh-CN" sz="2400" dirty="0" smtClean="0"/>
              <a:t>task</a:t>
            </a:r>
            <a:r>
              <a:rPr lang="zh-CN" altLang="en-US" sz="2400" dirty="0" smtClean="0"/>
              <a:t> </a:t>
            </a:r>
            <a:r>
              <a:rPr lang="en-US" altLang="zh-CN" sz="2400" dirty="0" smtClean="0"/>
              <a:t>environment.</a:t>
            </a:r>
          </a:p>
          <a:p>
            <a:r>
              <a:rPr lang="en-US" altLang="zh-CN" sz="2400" dirty="0" smtClean="0"/>
              <a:t>Crucially,</a:t>
            </a:r>
            <a:r>
              <a:rPr lang="zh-CN" altLang="en-US" sz="2400" dirty="0" smtClean="0"/>
              <a:t> </a:t>
            </a:r>
            <a:r>
              <a:rPr lang="en-US" altLang="zh-CN" sz="2400" dirty="0" smtClean="0"/>
              <a:t>the</a:t>
            </a:r>
            <a:r>
              <a:rPr lang="zh-CN" altLang="en-US" sz="2400" dirty="0" smtClean="0"/>
              <a:t> </a:t>
            </a:r>
            <a:r>
              <a:rPr lang="en-US" altLang="zh-CN" sz="2400" dirty="0" smtClean="0"/>
              <a:t>emergent</a:t>
            </a:r>
            <a:r>
              <a:rPr lang="zh-CN" altLang="en-US" sz="2400" dirty="0" smtClean="0"/>
              <a:t> </a:t>
            </a:r>
            <a:r>
              <a:rPr lang="en-US" altLang="zh-CN" sz="2400" dirty="0" smtClean="0"/>
              <a:t>algorithm</a:t>
            </a:r>
            <a:r>
              <a:rPr lang="zh-CN" altLang="en-US" sz="2400" dirty="0" smtClean="0"/>
              <a:t> </a:t>
            </a:r>
            <a:r>
              <a:rPr lang="en-US" altLang="zh-CN" sz="2400" dirty="0" smtClean="0"/>
              <a:t>is</a:t>
            </a:r>
            <a:r>
              <a:rPr lang="zh-CN" altLang="en-US" sz="2400" dirty="0" smtClean="0"/>
              <a:t> </a:t>
            </a:r>
            <a:r>
              <a:rPr lang="en-US" altLang="zh-CN" sz="2400" dirty="0" smtClean="0"/>
              <a:t>a</a:t>
            </a:r>
            <a:r>
              <a:rPr lang="zh-CN" altLang="en-US" sz="2400" dirty="0" smtClean="0"/>
              <a:t> </a:t>
            </a:r>
            <a:r>
              <a:rPr lang="en-US" altLang="zh-CN" sz="2400" dirty="0" smtClean="0"/>
              <a:t>full-fledged</a:t>
            </a:r>
            <a:r>
              <a:rPr lang="zh-CN" altLang="en-US" sz="2400" dirty="0" smtClean="0"/>
              <a:t> </a:t>
            </a:r>
            <a:r>
              <a:rPr lang="en-US" altLang="zh-CN" sz="2400" dirty="0" smtClean="0"/>
              <a:t>RL</a:t>
            </a:r>
            <a:r>
              <a:rPr lang="zh-CN" altLang="en-US" sz="2400" dirty="0" smtClean="0"/>
              <a:t> </a:t>
            </a:r>
            <a:r>
              <a:rPr lang="en-US" altLang="zh-CN" sz="2400" dirty="0" smtClean="0"/>
              <a:t>procedure:</a:t>
            </a:r>
            <a:r>
              <a:rPr lang="zh-CN" altLang="en-US" sz="2400" dirty="0" smtClean="0"/>
              <a:t> </a:t>
            </a:r>
            <a:r>
              <a:rPr lang="en-US" altLang="zh-CN" sz="2400" dirty="0" smtClean="0"/>
              <a:t>it</a:t>
            </a:r>
            <a:r>
              <a:rPr lang="zh-CN" altLang="en-US" sz="2400" dirty="0" smtClean="0"/>
              <a:t> </a:t>
            </a:r>
            <a:r>
              <a:rPr lang="fr-FR" sz="2400" dirty="0" err="1" smtClean="0"/>
              <a:t>copes</a:t>
            </a:r>
            <a:r>
              <a:rPr lang="fr-FR" sz="2400" dirty="0" smtClean="0"/>
              <a:t> </a:t>
            </a:r>
            <a:r>
              <a:rPr lang="fr-FR" sz="2400" dirty="0" err="1"/>
              <a:t>with</a:t>
            </a:r>
            <a:r>
              <a:rPr lang="fr-FR" sz="2400" dirty="0"/>
              <a:t> the exploration–exploitation </a:t>
            </a:r>
            <a:r>
              <a:rPr lang="fr-FR" sz="2400" dirty="0" err="1" smtClean="0"/>
              <a:t>tradeoff</a:t>
            </a:r>
            <a:r>
              <a:rPr lang="fr-FR" sz="2400" dirty="0" smtClean="0"/>
              <a:t>,</a:t>
            </a:r>
            <a:r>
              <a:rPr lang="zh-CN" altLang="en-US" sz="2400" dirty="0" smtClean="0"/>
              <a:t> </a:t>
            </a:r>
            <a:r>
              <a:rPr lang="fr-FR" sz="2400" dirty="0" err="1" smtClean="0"/>
              <a:t>maintains</a:t>
            </a:r>
            <a:r>
              <a:rPr lang="fr-FR" sz="2400" dirty="0" smtClean="0"/>
              <a:t> </a:t>
            </a:r>
            <a:r>
              <a:rPr lang="fr-FR" sz="2400" dirty="0"/>
              <a:t>a </a:t>
            </a:r>
            <a:r>
              <a:rPr lang="fr-FR" sz="2400" dirty="0" err="1"/>
              <a:t>representation</a:t>
            </a:r>
            <a:r>
              <a:rPr lang="fr-FR" sz="2400" dirty="0"/>
              <a:t> of the value </a:t>
            </a:r>
            <a:r>
              <a:rPr lang="fr-FR" sz="2400" dirty="0" err="1" smtClean="0"/>
              <a:t>function</a:t>
            </a:r>
            <a:r>
              <a:rPr lang="fr-FR" sz="2400" dirty="0" smtClean="0"/>
              <a:t>, </a:t>
            </a:r>
            <a:r>
              <a:rPr lang="fr-FR" sz="2400" dirty="0"/>
              <a:t>and </a:t>
            </a:r>
            <a:r>
              <a:rPr lang="fr-FR" sz="2400" dirty="0" err="1" smtClean="0"/>
              <a:t>progressively</a:t>
            </a:r>
            <a:r>
              <a:rPr lang="zh-CN" altLang="en-US" sz="2400" dirty="0"/>
              <a:t> </a:t>
            </a:r>
            <a:r>
              <a:rPr lang="fr-FR" sz="2400" dirty="0" err="1" smtClean="0"/>
              <a:t>adjusts</a:t>
            </a:r>
            <a:r>
              <a:rPr lang="fr-FR" sz="2400" dirty="0" smtClean="0"/>
              <a:t> </a:t>
            </a:r>
            <a:r>
              <a:rPr lang="fr-FR" sz="2400" dirty="0"/>
              <a:t>the action </a:t>
            </a:r>
            <a:r>
              <a:rPr lang="fr-FR" sz="2400" dirty="0" err="1"/>
              <a:t>policy</a:t>
            </a:r>
            <a:r>
              <a:rPr lang="fr-FR" sz="2400" dirty="0" smtClean="0"/>
              <a:t>.</a:t>
            </a:r>
            <a:endParaRPr lang="fr-FR" sz="2400" dirty="0"/>
          </a:p>
        </p:txBody>
      </p:sp>
    </p:spTree>
    <p:extLst>
      <p:ext uri="{BB962C8B-B14F-4D97-AF65-F5344CB8AC3E}">
        <p14:creationId xmlns:p14="http://schemas.microsoft.com/office/powerpoint/2010/main" val="1719823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smtClean="0"/>
              <a:t>Task</a:t>
            </a:r>
            <a:r>
              <a:rPr lang="zh-CN" altLang="en-US" dirty="0" smtClean="0"/>
              <a:t> </a:t>
            </a:r>
            <a:r>
              <a:rPr lang="en-US" altLang="zh-CN" dirty="0" smtClean="0"/>
              <a:t>environment</a:t>
            </a:r>
            <a:endParaRPr lang="en-US" dirty="0"/>
          </a:p>
        </p:txBody>
      </p:sp>
      <p:sp>
        <p:nvSpPr>
          <p:cNvPr id="3" name="Espace réservé du contenu 2"/>
          <p:cNvSpPr>
            <a:spLocks noGrp="1"/>
          </p:cNvSpPr>
          <p:nvPr>
            <p:ph idx="1"/>
          </p:nvPr>
        </p:nvSpPr>
        <p:spPr>
          <a:xfrm>
            <a:off x="838200" y="1825625"/>
            <a:ext cx="6434138" cy="4351338"/>
          </a:xfrm>
        </p:spPr>
        <p:txBody>
          <a:bodyPr>
            <a:normAutofit/>
          </a:bodyPr>
          <a:lstStyle/>
          <a:p>
            <a:r>
              <a:rPr lang="fr-FR" sz="2000" dirty="0"/>
              <a:t>On </a:t>
            </a:r>
            <a:r>
              <a:rPr lang="fr-FR" sz="2000" dirty="0" err="1"/>
              <a:t>each</a:t>
            </a:r>
            <a:r>
              <a:rPr lang="fr-FR" sz="2000" dirty="0"/>
              <a:t> trial, the system outputs an action: </a:t>
            </a:r>
            <a:r>
              <a:rPr lang="fr-FR" sz="2000" dirty="0" err="1"/>
              <a:t>left</a:t>
            </a:r>
            <a:r>
              <a:rPr lang="fr-FR" sz="2000" dirty="0"/>
              <a:t> or right. </a:t>
            </a:r>
            <a:r>
              <a:rPr lang="fr-FR" sz="2000" dirty="0" err="1" smtClean="0"/>
              <a:t>Each</a:t>
            </a:r>
            <a:r>
              <a:rPr lang="zh-CN" altLang="en-US" sz="2000" dirty="0"/>
              <a:t> </a:t>
            </a:r>
            <a:r>
              <a:rPr lang="fr-FR" sz="2000" dirty="0" smtClean="0"/>
              <a:t>has </a:t>
            </a:r>
            <a:r>
              <a:rPr lang="fr-FR" sz="2000" dirty="0"/>
              <a:t>a </a:t>
            </a:r>
            <a:r>
              <a:rPr lang="fr-FR" sz="2000" dirty="0" err="1"/>
              <a:t>probability</a:t>
            </a:r>
            <a:r>
              <a:rPr lang="fr-FR" sz="2000" dirty="0"/>
              <a:t> of </a:t>
            </a:r>
            <a:r>
              <a:rPr lang="fr-FR" sz="2000" dirty="0" err="1"/>
              <a:t>yielding</a:t>
            </a:r>
            <a:r>
              <a:rPr lang="fr-FR" sz="2000" dirty="0"/>
              <a:t> a </a:t>
            </a:r>
            <a:r>
              <a:rPr lang="fr-FR" sz="2000" dirty="0" err="1"/>
              <a:t>reward</a:t>
            </a:r>
            <a:r>
              <a:rPr lang="fr-FR" sz="2000" dirty="0"/>
              <a:t>, but </a:t>
            </a:r>
            <a:r>
              <a:rPr lang="fr-FR" sz="2000" dirty="0" err="1"/>
              <a:t>these</a:t>
            </a:r>
            <a:r>
              <a:rPr lang="fr-FR" sz="2000" dirty="0"/>
              <a:t> </a:t>
            </a:r>
            <a:r>
              <a:rPr lang="fr-FR" sz="2000" dirty="0" err="1"/>
              <a:t>probabilities</a:t>
            </a:r>
            <a:r>
              <a:rPr lang="fr-FR" sz="2000" dirty="0"/>
              <a:t> </a:t>
            </a:r>
            <a:r>
              <a:rPr lang="fr-FR" sz="2000" dirty="0" smtClean="0"/>
              <a:t>change</a:t>
            </a:r>
            <a:r>
              <a:rPr lang="zh-CN" altLang="en-US" sz="2000" dirty="0" smtClean="0"/>
              <a:t> </a:t>
            </a:r>
            <a:r>
              <a:rPr lang="fr-FR" sz="2000" dirty="0" err="1" smtClean="0"/>
              <a:t>with</a:t>
            </a:r>
            <a:r>
              <a:rPr lang="fr-FR" sz="2000" dirty="0" smtClean="0"/>
              <a:t> </a:t>
            </a:r>
            <a:r>
              <a:rPr lang="fr-FR" sz="2000" dirty="0" err="1"/>
              <a:t>each</a:t>
            </a:r>
            <a:r>
              <a:rPr lang="fr-FR" sz="2000" dirty="0"/>
              <a:t> training </a:t>
            </a:r>
            <a:r>
              <a:rPr lang="fr-FR" sz="2000" dirty="0" err="1"/>
              <a:t>episode</a:t>
            </a:r>
            <a:r>
              <a:rPr lang="fr-FR" sz="2000" dirty="0"/>
              <a:t>, </a:t>
            </a:r>
            <a:r>
              <a:rPr lang="fr-FR" sz="2000" dirty="0" err="1"/>
              <a:t>thus</a:t>
            </a:r>
            <a:r>
              <a:rPr lang="fr-FR" sz="2000" dirty="0"/>
              <a:t> </a:t>
            </a:r>
            <a:r>
              <a:rPr lang="fr-FR" sz="2000" dirty="0" err="1"/>
              <a:t>presenting</a:t>
            </a:r>
            <a:r>
              <a:rPr lang="fr-FR" sz="2000" dirty="0"/>
              <a:t> a new bandit </a:t>
            </a:r>
            <a:r>
              <a:rPr lang="fr-FR" sz="2000" dirty="0" err="1" smtClean="0"/>
              <a:t>problem</a:t>
            </a:r>
            <a:r>
              <a:rPr lang="fr-FR" sz="2000" dirty="0" smtClean="0"/>
              <a:t>.</a:t>
            </a:r>
          </a:p>
          <a:p>
            <a:r>
              <a:rPr lang="fr-FR" sz="2000" dirty="0" err="1" smtClean="0"/>
              <a:t>After</a:t>
            </a:r>
            <a:r>
              <a:rPr lang="fr-FR" sz="2000" dirty="0" smtClean="0"/>
              <a:t> </a:t>
            </a:r>
            <a:r>
              <a:rPr lang="fr-FR" sz="2000" dirty="0"/>
              <a:t>training on a </a:t>
            </a:r>
            <a:r>
              <a:rPr lang="fr-FR" sz="2000" dirty="0" err="1"/>
              <a:t>series</a:t>
            </a:r>
            <a:r>
              <a:rPr lang="fr-FR" sz="2000" dirty="0"/>
              <a:t> of </a:t>
            </a:r>
            <a:r>
              <a:rPr lang="fr-FR" sz="2000" dirty="0" err="1"/>
              <a:t>problems</a:t>
            </a:r>
            <a:r>
              <a:rPr lang="fr-FR" sz="2000" dirty="0"/>
              <a:t>, the </a:t>
            </a:r>
            <a:r>
              <a:rPr lang="fr-FR" sz="2000" dirty="0" err="1"/>
              <a:t>weights</a:t>
            </a:r>
            <a:r>
              <a:rPr lang="fr-FR" sz="2000" dirty="0"/>
              <a:t> in the </a:t>
            </a:r>
            <a:r>
              <a:rPr lang="fr-FR" sz="2000" dirty="0" err="1" smtClean="0"/>
              <a:t>recurrent</a:t>
            </a:r>
            <a:r>
              <a:rPr lang="zh-CN" altLang="en-US" sz="2000" dirty="0"/>
              <a:t> </a:t>
            </a:r>
            <a:r>
              <a:rPr lang="fr-FR" sz="2000" dirty="0" smtClean="0"/>
              <a:t>network </a:t>
            </a:r>
            <a:r>
              <a:rPr lang="fr-FR" sz="2000" dirty="0"/>
              <a:t>are </a:t>
            </a:r>
            <a:r>
              <a:rPr lang="fr-FR" sz="2000" dirty="0" err="1"/>
              <a:t>fixed</a:t>
            </a:r>
            <a:r>
              <a:rPr lang="fr-FR" sz="2000" dirty="0"/>
              <a:t> and the system </a:t>
            </a:r>
            <a:r>
              <a:rPr lang="fr-FR" sz="2000" dirty="0" err="1"/>
              <a:t>is</a:t>
            </a:r>
            <a:r>
              <a:rPr lang="fr-FR" sz="2000" dirty="0"/>
              <a:t> </a:t>
            </a:r>
            <a:r>
              <a:rPr lang="fr-FR" sz="2000" dirty="0" err="1"/>
              <a:t>tested</a:t>
            </a:r>
            <a:r>
              <a:rPr lang="fr-FR" sz="2000" dirty="0"/>
              <a:t> on </a:t>
            </a:r>
            <a:r>
              <a:rPr lang="fr-FR" sz="2000" dirty="0" err="1"/>
              <a:t>further</a:t>
            </a:r>
            <a:r>
              <a:rPr lang="fr-FR" sz="2000" dirty="0"/>
              <a:t> </a:t>
            </a:r>
            <a:r>
              <a:rPr lang="fr-FR" sz="2000" dirty="0" err="1"/>
              <a:t>problems</a:t>
            </a:r>
            <a:r>
              <a:rPr lang="fr-FR" sz="2000" dirty="0"/>
              <a:t>. </a:t>
            </a:r>
            <a:endParaRPr lang="fr-FR" sz="2000" dirty="0" smtClean="0"/>
          </a:p>
          <a:p>
            <a:pPr marL="0" indent="0">
              <a:buNone/>
            </a:pPr>
            <a:endParaRPr lang="fr-FR" sz="2000" dirty="0"/>
          </a:p>
          <a:p>
            <a:pPr marL="0" indent="0">
              <a:buNone/>
            </a:pPr>
            <a:r>
              <a:rPr lang="fr-FR" sz="2000" dirty="0" smtClean="0"/>
              <a:t>The</a:t>
            </a:r>
            <a:r>
              <a:rPr lang="zh-CN" altLang="en-US" sz="2000" dirty="0" smtClean="0"/>
              <a:t> </a:t>
            </a:r>
            <a:r>
              <a:rPr lang="fr-FR" sz="2000" dirty="0" smtClean="0"/>
              <a:t>network </a:t>
            </a:r>
            <a:r>
              <a:rPr lang="fr-FR" sz="2000" dirty="0"/>
              <a:t>explores </a:t>
            </a:r>
            <a:r>
              <a:rPr lang="fr-FR" sz="2000" dirty="0" err="1"/>
              <a:t>both</a:t>
            </a:r>
            <a:r>
              <a:rPr lang="fr-FR" sz="2000" dirty="0"/>
              <a:t> </a:t>
            </a:r>
            <a:r>
              <a:rPr lang="fr-FR" sz="2000" dirty="0" err="1"/>
              <a:t>arms</a:t>
            </a:r>
            <a:r>
              <a:rPr lang="fr-FR" sz="2000" dirty="0"/>
              <a:t>, </a:t>
            </a:r>
            <a:r>
              <a:rPr lang="fr-FR" sz="2000" dirty="0" err="1"/>
              <a:t>gradually</a:t>
            </a:r>
            <a:r>
              <a:rPr lang="fr-FR" sz="2000" dirty="0"/>
              <a:t> homing in on the </a:t>
            </a:r>
            <a:r>
              <a:rPr lang="fr-FR" sz="2000" dirty="0" err="1"/>
              <a:t>richer</a:t>
            </a:r>
            <a:r>
              <a:rPr lang="fr-FR" sz="2000" dirty="0"/>
              <a:t> </a:t>
            </a:r>
            <a:r>
              <a:rPr lang="fr-FR" sz="2000" dirty="0" smtClean="0"/>
              <a:t>one,</a:t>
            </a:r>
            <a:r>
              <a:rPr lang="zh-CN" altLang="en-US" sz="2000" dirty="0" smtClean="0"/>
              <a:t> </a:t>
            </a:r>
            <a:r>
              <a:rPr lang="fr-FR" sz="2000" dirty="0" err="1" smtClean="0"/>
              <a:t>learning</a:t>
            </a:r>
            <a:r>
              <a:rPr lang="fr-FR" sz="2000" dirty="0" smtClean="0"/>
              <a:t> </a:t>
            </a:r>
            <a:r>
              <a:rPr lang="fr-FR" sz="2000" dirty="0" err="1"/>
              <a:t>with</a:t>
            </a:r>
            <a:r>
              <a:rPr lang="fr-FR" sz="2000" dirty="0"/>
              <a:t> an </a:t>
            </a:r>
            <a:r>
              <a:rPr lang="fr-FR" sz="2000" dirty="0" err="1"/>
              <a:t>efficiency</a:t>
            </a:r>
            <a:r>
              <a:rPr lang="fr-FR" sz="2000" dirty="0"/>
              <a:t> </a:t>
            </a:r>
            <a:r>
              <a:rPr lang="fr-FR" sz="2000" dirty="0" err="1"/>
              <a:t>that</a:t>
            </a:r>
            <a:r>
              <a:rPr lang="fr-FR" sz="2000" dirty="0"/>
              <a:t> </a:t>
            </a:r>
            <a:r>
              <a:rPr lang="fr-FR" sz="2000" dirty="0" err="1"/>
              <a:t>rivals</a:t>
            </a:r>
            <a:r>
              <a:rPr lang="fr-FR" sz="2000" dirty="0"/>
              <a:t> standard </a:t>
            </a:r>
            <a:r>
              <a:rPr lang="fr-FR" sz="2000" dirty="0" err="1" smtClean="0"/>
              <a:t>machine-learning</a:t>
            </a:r>
            <a:r>
              <a:rPr lang="zh-CN" altLang="en-US" sz="2000" dirty="0"/>
              <a:t> </a:t>
            </a:r>
            <a:r>
              <a:rPr lang="fr-FR" sz="2000" dirty="0" err="1" smtClean="0"/>
              <a:t>algorithms</a:t>
            </a:r>
            <a:r>
              <a:rPr lang="en-US" altLang="zh-CN" sz="2000" dirty="0" smtClean="0"/>
              <a:t>.</a:t>
            </a:r>
            <a:endParaRPr lang="fr-FR" sz="2000" dirty="0"/>
          </a:p>
        </p:txBody>
      </p:sp>
      <p:pic>
        <p:nvPicPr>
          <p:cNvPr id="4" name="Espace réservé du conten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9967" y="1690688"/>
            <a:ext cx="3905637" cy="3246438"/>
          </a:xfrm>
          <a:prstGeom prst="rect">
            <a:avLst/>
          </a:prstGeom>
        </p:spPr>
      </p:pic>
    </p:spTree>
    <p:extLst>
      <p:ext uri="{BB962C8B-B14F-4D97-AF65-F5344CB8AC3E}">
        <p14:creationId xmlns:p14="http://schemas.microsoft.com/office/powerpoint/2010/main" val="797576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smtClean="0"/>
              <a:t>Neurobiological</a:t>
            </a:r>
            <a:r>
              <a:rPr lang="zh-CN" altLang="en-US" dirty="0" smtClean="0"/>
              <a:t> </a:t>
            </a:r>
            <a:r>
              <a:rPr lang="en-US" altLang="zh-CN" dirty="0" smtClean="0"/>
              <a:t>interpretation</a:t>
            </a:r>
            <a:endParaRPr lang="en-US" dirty="0"/>
          </a:p>
        </p:txBody>
      </p:sp>
      <p:sp>
        <p:nvSpPr>
          <p:cNvPr id="3" name="Espace réservé du contenu 2"/>
          <p:cNvSpPr>
            <a:spLocks noGrp="1"/>
          </p:cNvSpPr>
          <p:nvPr>
            <p:ph idx="1"/>
          </p:nvPr>
        </p:nvSpPr>
        <p:spPr/>
        <p:txBody>
          <a:bodyPr>
            <a:normAutofit/>
          </a:bodyPr>
          <a:lstStyle/>
          <a:p>
            <a:r>
              <a:rPr lang="fr-FR" sz="2400" dirty="0"/>
              <a:t>DA, as in the </a:t>
            </a:r>
            <a:r>
              <a:rPr lang="fr-FR" sz="2400" dirty="0" smtClean="0"/>
              <a:t>standard</a:t>
            </a:r>
            <a:r>
              <a:rPr lang="zh-CN" altLang="en-US" sz="2400" dirty="0" smtClean="0"/>
              <a:t> </a:t>
            </a:r>
            <a:r>
              <a:rPr lang="fr-FR" sz="2400" dirty="0" smtClean="0"/>
              <a:t>model</a:t>
            </a:r>
            <a:r>
              <a:rPr lang="fr-FR" sz="2400" dirty="0"/>
              <a:t>, broadcasts an RPE signal, </a:t>
            </a:r>
            <a:r>
              <a:rPr lang="fr-FR" sz="2400" dirty="0" err="1"/>
              <a:t>driving</a:t>
            </a:r>
            <a:r>
              <a:rPr lang="fr-FR" sz="2400" dirty="0"/>
              <a:t> </a:t>
            </a:r>
            <a:r>
              <a:rPr lang="fr-FR" sz="2400" dirty="0" err="1"/>
              <a:t>synaptic</a:t>
            </a:r>
            <a:r>
              <a:rPr lang="fr-FR" sz="2400" dirty="0"/>
              <a:t> </a:t>
            </a:r>
            <a:r>
              <a:rPr lang="fr-FR" sz="2400" dirty="0" err="1"/>
              <a:t>learning</a:t>
            </a:r>
            <a:r>
              <a:rPr lang="fr-FR" sz="2400" dirty="0"/>
              <a:t> in </a:t>
            </a:r>
            <a:r>
              <a:rPr lang="fr-FR" sz="2400" dirty="0" smtClean="0"/>
              <a:t>the</a:t>
            </a:r>
            <a:r>
              <a:rPr lang="zh-CN" altLang="en-US" sz="2400" dirty="0"/>
              <a:t> </a:t>
            </a:r>
            <a:r>
              <a:rPr lang="fr-FR" sz="2400" dirty="0" err="1" smtClean="0"/>
              <a:t>prefrontal</a:t>
            </a:r>
            <a:r>
              <a:rPr lang="fr-FR" sz="2400" dirty="0" smtClean="0"/>
              <a:t> </a:t>
            </a:r>
            <a:r>
              <a:rPr lang="fr-FR" sz="2400" dirty="0"/>
              <a:t>network. The principal </a:t>
            </a:r>
            <a:r>
              <a:rPr lang="fr-FR" sz="2400" dirty="0" err="1"/>
              <a:t>role</a:t>
            </a:r>
            <a:r>
              <a:rPr lang="fr-FR" sz="2400" dirty="0"/>
              <a:t> of </a:t>
            </a:r>
            <a:r>
              <a:rPr lang="fr-FR" sz="2400" dirty="0" err="1"/>
              <a:t>this</a:t>
            </a:r>
            <a:r>
              <a:rPr lang="fr-FR" sz="2400" dirty="0"/>
              <a:t> </a:t>
            </a:r>
            <a:r>
              <a:rPr lang="fr-FR" sz="2400" dirty="0" err="1"/>
              <a:t>learning</a:t>
            </a:r>
            <a:r>
              <a:rPr lang="fr-FR" sz="2400" dirty="0"/>
              <a:t> </a:t>
            </a:r>
            <a:r>
              <a:rPr lang="fr-FR" sz="2400" dirty="0" err="1"/>
              <a:t>is</a:t>
            </a:r>
            <a:r>
              <a:rPr lang="fr-FR" sz="2400" dirty="0"/>
              <a:t> to </a:t>
            </a:r>
            <a:r>
              <a:rPr lang="fr-FR" sz="2400" dirty="0" err="1" smtClean="0"/>
              <a:t>shape</a:t>
            </a:r>
            <a:r>
              <a:rPr lang="zh-CN" altLang="en-US" sz="2400" dirty="0"/>
              <a:t> </a:t>
            </a:r>
            <a:r>
              <a:rPr lang="fr-FR" sz="2400" dirty="0" smtClean="0"/>
              <a:t>the </a:t>
            </a:r>
            <a:r>
              <a:rPr lang="fr-FR" sz="2400" dirty="0" err="1"/>
              <a:t>dynamics</a:t>
            </a:r>
            <a:r>
              <a:rPr lang="fr-FR" sz="2400" dirty="0"/>
              <a:t> of the </a:t>
            </a:r>
            <a:r>
              <a:rPr lang="fr-FR" sz="2400" dirty="0" err="1"/>
              <a:t>prefrontal</a:t>
            </a:r>
            <a:r>
              <a:rPr lang="fr-FR" sz="2400" dirty="0"/>
              <a:t> network by </a:t>
            </a:r>
            <a:r>
              <a:rPr lang="fr-FR" sz="2400" dirty="0" err="1"/>
              <a:t>tuning</a:t>
            </a:r>
            <a:r>
              <a:rPr lang="fr-FR" sz="2400" dirty="0"/>
              <a:t> </a:t>
            </a:r>
            <a:r>
              <a:rPr lang="fr-FR" sz="2400" dirty="0" err="1"/>
              <a:t>its</a:t>
            </a:r>
            <a:r>
              <a:rPr lang="fr-FR" sz="2400" dirty="0"/>
              <a:t> </a:t>
            </a:r>
            <a:r>
              <a:rPr lang="fr-FR" sz="2400" dirty="0" err="1"/>
              <a:t>recurrent</a:t>
            </a:r>
            <a:r>
              <a:rPr lang="fr-FR" sz="2400" dirty="0"/>
              <a:t> </a:t>
            </a:r>
            <a:r>
              <a:rPr lang="fr-FR" sz="2400" dirty="0" err="1"/>
              <a:t>connectivity</a:t>
            </a:r>
            <a:r>
              <a:rPr lang="fr-FR" sz="2400" dirty="0"/>
              <a:t>.</a:t>
            </a:r>
          </a:p>
          <a:p>
            <a:r>
              <a:rPr lang="fr-FR" sz="2400" dirty="0" err="1"/>
              <a:t>Through</a:t>
            </a:r>
            <a:r>
              <a:rPr lang="fr-FR" sz="2400" dirty="0"/>
              <a:t> </a:t>
            </a:r>
            <a:r>
              <a:rPr lang="fr-FR" sz="2400" dirty="0" err="1"/>
              <a:t>meta</a:t>
            </a:r>
            <a:r>
              <a:rPr lang="fr-FR" sz="2400" dirty="0"/>
              <a:t>-RL, </a:t>
            </a:r>
            <a:r>
              <a:rPr lang="fr-FR" sz="2400" dirty="0" err="1"/>
              <a:t>these</a:t>
            </a:r>
            <a:r>
              <a:rPr lang="fr-FR" sz="2400" dirty="0"/>
              <a:t> </a:t>
            </a:r>
            <a:r>
              <a:rPr lang="fr-FR" sz="2400" dirty="0" err="1"/>
              <a:t>dynamics</a:t>
            </a:r>
            <a:r>
              <a:rPr lang="fr-FR" sz="2400" dirty="0"/>
              <a:t> come to </a:t>
            </a:r>
            <a:r>
              <a:rPr lang="fr-FR" sz="2400" dirty="0" err="1"/>
              <a:t>implement</a:t>
            </a:r>
            <a:r>
              <a:rPr lang="fr-FR" sz="2400" dirty="0"/>
              <a:t> </a:t>
            </a:r>
            <a:r>
              <a:rPr lang="fr-FR" sz="2400" dirty="0" smtClean="0"/>
              <a:t>a</a:t>
            </a:r>
            <a:r>
              <a:rPr lang="zh-CN" altLang="en-US" sz="2400" dirty="0" smtClean="0"/>
              <a:t> </a:t>
            </a:r>
            <a:r>
              <a:rPr lang="fr-FR" sz="2400" dirty="0" smtClean="0"/>
              <a:t>second </a:t>
            </a:r>
            <a:r>
              <a:rPr lang="fr-FR" sz="2400" dirty="0"/>
              <a:t>RL </a:t>
            </a:r>
            <a:r>
              <a:rPr lang="fr-FR" sz="2400" dirty="0" err="1"/>
              <a:t>algorithm</a:t>
            </a:r>
            <a:r>
              <a:rPr lang="fr-FR" sz="2400" dirty="0"/>
              <a:t>, </a:t>
            </a:r>
            <a:r>
              <a:rPr lang="fr-FR" sz="2400" dirty="0" err="1"/>
              <a:t>which</a:t>
            </a:r>
            <a:r>
              <a:rPr lang="fr-FR" sz="2400" dirty="0"/>
              <a:t> </a:t>
            </a:r>
            <a:r>
              <a:rPr lang="fr-FR" sz="2400" dirty="0" err="1"/>
              <a:t>differs</a:t>
            </a:r>
            <a:r>
              <a:rPr lang="fr-FR" sz="2400" dirty="0"/>
              <a:t> </a:t>
            </a:r>
            <a:r>
              <a:rPr lang="fr-FR" sz="2400" dirty="0" err="1"/>
              <a:t>from</a:t>
            </a:r>
            <a:r>
              <a:rPr lang="fr-FR" sz="2400" dirty="0"/>
              <a:t> the original </a:t>
            </a:r>
            <a:r>
              <a:rPr lang="fr-FR" sz="2400" dirty="0" smtClean="0"/>
              <a:t>DA-</a:t>
            </a:r>
            <a:r>
              <a:rPr lang="fr-FR" sz="2400" dirty="0" err="1" smtClean="0"/>
              <a:t>driven</a:t>
            </a:r>
            <a:r>
              <a:rPr lang="zh-CN" altLang="en-US" sz="2400" dirty="0"/>
              <a:t> </a:t>
            </a:r>
            <a:r>
              <a:rPr lang="fr-FR" sz="2400" dirty="0" err="1" smtClean="0"/>
              <a:t>algorithm</a:t>
            </a:r>
            <a:r>
              <a:rPr lang="fr-FR" sz="2400" dirty="0"/>
              <a:t>, </a:t>
            </a:r>
            <a:r>
              <a:rPr lang="fr-FR" sz="2400" dirty="0" err="1"/>
              <a:t>assuming</a:t>
            </a:r>
            <a:r>
              <a:rPr lang="fr-FR" sz="2400" dirty="0"/>
              <a:t> a </a:t>
            </a:r>
            <a:r>
              <a:rPr lang="fr-FR" sz="2400" dirty="0" err="1"/>
              <a:t>form</a:t>
            </a:r>
            <a:r>
              <a:rPr lang="fr-FR" sz="2400" dirty="0"/>
              <a:t> </a:t>
            </a:r>
            <a:r>
              <a:rPr lang="fr-FR" sz="2400" dirty="0" err="1"/>
              <a:t>tailored</a:t>
            </a:r>
            <a:r>
              <a:rPr lang="fr-FR" sz="2400" dirty="0"/>
              <a:t> to the </a:t>
            </a:r>
            <a:r>
              <a:rPr lang="fr-FR" sz="2400" dirty="0" err="1"/>
              <a:t>task</a:t>
            </a:r>
            <a:r>
              <a:rPr lang="fr-FR" sz="2400" dirty="0"/>
              <a:t> </a:t>
            </a:r>
            <a:r>
              <a:rPr lang="fr-FR" sz="2400" dirty="0" err="1"/>
              <a:t>environment</a:t>
            </a:r>
            <a:r>
              <a:rPr lang="fr-FR" sz="2400" dirty="0"/>
              <a:t>. </a:t>
            </a:r>
            <a:endParaRPr lang="fr-FR" sz="2400" dirty="0" smtClean="0"/>
          </a:p>
          <a:p>
            <a:r>
              <a:rPr lang="fr-FR" sz="2400" dirty="0" smtClean="0"/>
              <a:t>The</a:t>
            </a:r>
            <a:r>
              <a:rPr lang="zh-CN" altLang="en-US" sz="2400" dirty="0"/>
              <a:t> </a:t>
            </a:r>
            <a:r>
              <a:rPr lang="fr-FR" sz="2400" dirty="0" err="1" smtClean="0"/>
              <a:t>role</a:t>
            </a:r>
            <a:r>
              <a:rPr lang="fr-FR" sz="2400" dirty="0" smtClean="0"/>
              <a:t> </a:t>
            </a:r>
            <a:r>
              <a:rPr lang="fr-FR" sz="2400" dirty="0"/>
              <a:t>of DA-</a:t>
            </a:r>
            <a:r>
              <a:rPr lang="fr-FR" sz="2400" dirty="0" err="1"/>
              <a:t>driven</a:t>
            </a:r>
            <a:r>
              <a:rPr lang="fr-FR" sz="2400" dirty="0"/>
              <a:t> RL, </a:t>
            </a:r>
            <a:r>
              <a:rPr lang="fr-FR" sz="2400" dirty="0" err="1"/>
              <a:t>under</a:t>
            </a:r>
            <a:r>
              <a:rPr lang="fr-FR" sz="2400" dirty="0"/>
              <a:t> </a:t>
            </a:r>
            <a:r>
              <a:rPr lang="fr-FR" sz="2400" dirty="0" err="1"/>
              <a:t>this</a:t>
            </a:r>
            <a:r>
              <a:rPr lang="fr-FR" sz="2400" dirty="0"/>
              <a:t> </a:t>
            </a:r>
            <a:r>
              <a:rPr lang="fr-FR" sz="2400" dirty="0" err="1"/>
              <a:t>account</a:t>
            </a:r>
            <a:r>
              <a:rPr lang="fr-FR" sz="2400" dirty="0"/>
              <a:t>, </a:t>
            </a:r>
            <a:r>
              <a:rPr lang="fr-FR" sz="2400" dirty="0" err="1"/>
              <a:t>plays</a:t>
            </a:r>
            <a:r>
              <a:rPr lang="fr-FR" sz="2400" dirty="0"/>
              <a:t> out </a:t>
            </a:r>
            <a:r>
              <a:rPr lang="fr-FR" sz="2400" dirty="0" err="1"/>
              <a:t>across</a:t>
            </a:r>
            <a:r>
              <a:rPr lang="fr-FR" sz="2400" dirty="0"/>
              <a:t> </a:t>
            </a:r>
            <a:r>
              <a:rPr lang="fr-FR" sz="2400" dirty="0" err="1" smtClean="0"/>
              <a:t>extended</a:t>
            </a:r>
            <a:r>
              <a:rPr lang="zh-CN" altLang="en-US" sz="2400" dirty="0"/>
              <a:t> </a:t>
            </a:r>
            <a:r>
              <a:rPr lang="fr-FR" sz="2400" dirty="0" err="1" smtClean="0"/>
              <a:t>series</a:t>
            </a:r>
            <a:r>
              <a:rPr lang="fr-FR" sz="2400" dirty="0" smtClean="0"/>
              <a:t> </a:t>
            </a:r>
            <a:r>
              <a:rPr lang="fr-FR" sz="2400" dirty="0"/>
              <a:t>of </a:t>
            </a:r>
            <a:r>
              <a:rPr lang="fr-FR" sz="2400" dirty="0" err="1"/>
              <a:t>tasks</a:t>
            </a:r>
            <a:r>
              <a:rPr lang="fr-FR" sz="2400" dirty="0"/>
              <a:t>. Rapid </a:t>
            </a:r>
            <a:r>
              <a:rPr lang="fr-FR" sz="2400" dirty="0" err="1"/>
              <a:t>within-task</a:t>
            </a:r>
            <a:r>
              <a:rPr lang="fr-FR" sz="2400" dirty="0"/>
              <a:t> </a:t>
            </a:r>
            <a:r>
              <a:rPr lang="fr-FR" sz="2400" dirty="0" err="1"/>
              <a:t>learning</a:t>
            </a:r>
            <a:r>
              <a:rPr lang="fr-FR" sz="2400" dirty="0"/>
              <a:t> </a:t>
            </a:r>
            <a:r>
              <a:rPr lang="fr-FR" sz="2400" dirty="0" err="1"/>
              <a:t>is</a:t>
            </a:r>
            <a:r>
              <a:rPr lang="fr-FR" sz="2400" dirty="0"/>
              <a:t> </a:t>
            </a:r>
            <a:r>
              <a:rPr lang="fr-FR" sz="2400" dirty="0" err="1"/>
              <a:t>mediated</a:t>
            </a:r>
            <a:r>
              <a:rPr lang="fr-FR" sz="2400" dirty="0"/>
              <a:t> </a:t>
            </a:r>
            <a:r>
              <a:rPr lang="fr-FR" sz="2400" dirty="0" err="1"/>
              <a:t>primarily</a:t>
            </a:r>
            <a:r>
              <a:rPr lang="fr-FR" sz="2400" dirty="0"/>
              <a:t> </a:t>
            </a:r>
            <a:r>
              <a:rPr lang="fr-FR" sz="2400" dirty="0" smtClean="0"/>
              <a:t>by</a:t>
            </a:r>
            <a:r>
              <a:rPr lang="zh-CN" altLang="en-US" sz="2400" dirty="0" smtClean="0"/>
              <a:t> </a:t>
            </a:r>
            <a:r>
              <a:rPr lang="fr-FR" sz="2400" dirty="0" smtClean="0"/>
              <a:t>the </a:t>
            </a:r>
            <a:r>
              <a:rPr lang="fr-FR" sz="2400" dirty="0" err="1"/>
              <a:t>emergent</a:t>
            </a:r>
            <a:r>
              <a:rPr lang="fr-FR" sz="2400" dirty="0"/>
              <a:t> RL </a:t>
            </a:r>
            <a:r>
              <a:rPr lang="fr-FR" sz="2400" dirty="0" err="1"/>
              <a:t>algorithm</a:t>
            </a:r>
            <a:r>
              <a:rPr lang="fr-FR" sz="2400" dirty="0"/>
              <a:t> </a:t>
            </a:r>
            <a:r>
              <a:rPr lang="fr-FR" sz="2400" dirty="0" err="1"/>
              <a:t>inherent</a:t>
            </a:r>
            <a:r>
              <a:rPr lang="fr-FR" sz="2400" dirty="0"/>
              <a:t> in the </a:t>
            </a:r>
            <a:r>
              <a:rPr lang="fr-FR" sz="2400" dirty="0" err="1"/>
              <a:t>dynamics</a:t>
            </a:r>
            <a:r>
              <a:rPr lang="fr-FR" sz="2400" dirty="0"/>
              <a:t> of </a:t>
            </a:r>
            <a:r>
              <a:rPr lang="fr-FR" sz="2400" dirty="0" smtClean="0"/>
              <a:t>the</a:t>
            </a:r>
            <a:r>
              <a:rPr lang="zh-CN" altLang="en-US" sz="2400" dirty="0" smtClean="0"/>
              <a:t> </a:t>
            </a:r>
            <a:r>
              <a:rPr lang="fr-FR" sz="2400" dirty="0" err="1" smtClean="0"/>
              <a:t>prefrontal</a:t>
            </a:r>
            <a:r>
              <a:rPr lang="fr-FR" sz="2400" dirty="0" smtClean="0"/>
              <a:t> network</a:t>
            </a:r>
            <a:r>
              <a:rPr lang="en-US" altLang="zh-CN" sz="2400" dirty="0"/>
              <a:t>.</a:t>
            </a:r>
            <a:endParaRPr lang="fr-FR" sz="2400" dirty="0"/>
          </a:p>
        </p:txBody>
      </p:sp>
    </p:spTree>
    <p:extLst>
      <p:ext uri="{BB962C8B-B14F-4D97-AF65-F5344CB8AC3E}">
        <p14:creationId xmlns:p14="http://schemas.microsoft.com/office/powerpoint/2010/main" val="993541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a:xfrm>
            <a:off x="252413" y="365125"/>
            <a:ext cx="8173843" cy="6168651"/>
          </a:xfrm>
        </p:spPr>
        <p:txBody>
          <a:bodyPr>
            <a:noAutofit/>
          </a:bodyPr>
          <a:lstStyle/>
          <a:p>
            <a:r>
              <a:rPr lang="fr-FR" sz="2000" dirty="0" smtClean="0"/>
              <a:t>The </a:t>
            </a:r>
            <a:r>
              <a:rPr lang="fr-FR" sz="2000" dirty="0" err="1" smtClean="0"/>
              <a:t>recurrent</a:t>
            </a:r>
            <a:r>
              <a:rPr lang="fr-FR" sz="2000" dirty="0" smtClean="0"/>
              <a:t> </a:t>
            </a:r>
            <a:r>
              <a:rPr lang="fr-FR" sz="2000" dirty="0" err="1" smtClean="0"/>
              <a:t>connectivity</a:t>
            </a:r>
            <a:r>
              <a:rPr lang="fr-FR" sz="2000" dirty="0" smtClean="0"/>
              <a:t> </a:t>
            </a:r>
            <a:r>
              <a:rPr lang="fr-FR" sz="2000" dirty="0" err="1" smtClean="0"/>
              <a:t>is</a:t>
            </a:r>
            <a:r>
              <a:rPr lang="fr-FR" sz="2000" dirty="0" smtClean="0"/>
              <a:t> not </a:t>
            </a:r>
            <a:r>
              <a:rPr lang="fr-FR" sz="2000" dirty="0" err="1" smtClean="0"/>
              <a:t>only</a:t>
            </a:r>
            <a:r>
              <a:rPr lang="fr-FR" sz="2000" dirty="0" smtClean="0"/>
              <a:t> </a:t>
            </a:r>
            <a:r>
              <a:rPr lang="fr-FR" sz="2000" dirty="0" err="1" smtClean="0"/>
              <a:t>inherent</a:t>
            </a:r>
            <a:r>
              <a:rPr lang="fr-FR" sz="2000" dirty="0" smtClean="0"/>
              <a:t> </a:t>
            </a:r>
            <a:r>
              <a:rPr lang="fr-FR" sz="2000" dirty="0" err="1" smtClean="0"/>
              <a:t>within</a:t>
            </a:r>
            <a:r>
              <a:rPr lang="fr-FR" sz="2000" dirty="0" smtClean="0"/>
              <a:t> the </a:t>
            </a:r>
            <a:r>
              <a:rPr lang="fr-FR" sz="2000" dirty="0" err="1" smtClean="0"/>
              <a:t>prefrontal</a:t>
            </a:r>
            <a:r>
              <a:rPr lang="fr-FR" sz="2000" dirty="0" smtClean="0"/>
              <a:t> cortex </a:t>
            </a:r>
            <a:r>
              <a:rPr lang="fr-FR" sz="2000" dirty="0" err="1" smtClean="0"/>
              <a:t>itself</a:t>
            </a:r>
            <a:r>
              <a:rPr lang="fr-FR" sz="2000" dirty="0" smtClean="0"/>
              <a:t> but </a:t>
            </a:r>
            <a:r>
              <a:rPr lang="fr-FR" sz="2000" dirty="0" err="1" smtClean="0"/>
              <a:t>also</a:t>
            </a:r>
            <a:r>
              <a:rPr lang="fr-FR" sz="2000" dirty="0" smtClean="0"/>
              <a:t> </a:t>
            </a:r>
            <a:r>
              <a:rPr lang="fr-FR" sz="2000" dirty="0" err="1" smtClean="0"/>
              <a:t>spans</a:t>
            </a:r>
            <a:r>
              <a:rPr lang="fr-FR" sz="2000" dirty="0" smtClean="0"/>
              <a:t> </a:t>
            </a:r>
            <a:r>
              <a:rPr lang="fr-FR" sz="2000" dirty="0" err="1" smtClean="0"/>
              <a:t>parallel</a:t>
            </a:r>
            <a:r>
              <a:rPr lang="fr-FR" sz="2000" dirty="0" smtClean="0"/>
              <a:t> cortico-basal </a:t>
            </a:r>
            <a:r>
              <a:rPr lang="fr-FR" sz="2000" dirty="0" err="1" smtClean="0"/>
              <a:t>ganglia-thalamic</a:t>
            </a:r>
            <a:r>
              <a:rPr lang="fr-FR" sz="2000" dirty="0" smtClean="0"/>
              <a:t> </a:t>
            </a:r>
            <a:r>
              <a:rPr lang="fr-FR" sz="2000" dirty="0" err="1" smtClean="0"/>
              <a:t>loops</a:t>
            </a:r>
            <a:r>
              <a:rPr lang="fr-FR" sz="2000" dirty="0" smtClean="0"/>
              <a:t>.</a:t>
            </a:r>
          </a:p>
          <a:p>
            <a:r>
              <a:rPr lang="fr-FR" sz="2000" dirty="0" smtClean="0"/>
              <a:t>The circuit running </a:t>
            </a:r>
            <a:r>
              <a:rPr lang="fr-FR" sz="2000" dirty="0" err="1" smtClean="0"/>
              <a:t>through</a:t>
            </a:r>
            <a:r>
              <a:rPr lang="fr-FR" sz="2000" dirty="0" smtClean="0"/>
              <a:t> DPFC has been </a:t>
            </a:r>
            <a:r>
              <a:rPr lang="fr-FR" sz="2000" dirty="0" err="1" smtClean="0"/>
              <a:t>referred</a:t>
            </a:r>
            <a:r>
              <a:rPr lang="fr-FR" sz="2000" dirty="0" smtClean="0"/>
              <a:t> to as the “associative </a:t>
            </a:r>
            <a:r>
              <a:rPr lang="fr-FR" sz="2000" dirty="0" err="1" smtClean="0"/>
              <a:t>loop</a:t>
            </a:r>
            <a:r>
              <a:rPr lang="fr-FR" sz="2000" dirty="0" smtClean="0"/>
              <a:t>”; the circuit running </a:t>
            </a:r>
            <a:r>
              <a:rPr lang="fr-FR" sz="2000" dirty="0" err="1" smtClean="0"/>
              <a:t>through</a:t>
            </a:r>
            <a:r>
              <a:rPr lang="fr-FR" sz="2000" dirty="0" smtClean="0"/>
              <a:t> the VPFC as the “</a:t>
            </a:r>
            <a:r>
              <a:rPr lang="fr-FR" sz="2000" dirty="0" err="1" smtClean="0"/>
              <a:t>limbic</a:t>
            </a:r>
            <a:r>
              <a:rPr lang="fr-FR" sz="2000" dirty="0" smtClean="0"/>
              <a:t> </a:t>
            </a:r>
            <a:r>
              <a:rPr lang="fr-FR" sz="2000" dirty="0" err="1" smtClean="0"/>
              <a:t>loop</a:t>
            </a:r>
            <a:r>
              <a:rPr lang="fr-FR" sz="2000" dirty="0" smtClean="0"/>
              <a:t>”; and the circuit running </a:t>
            </a:r>
            <a:r>
              <a:rPr lang="fr-FR" sz="2000" dirty="0" err="1" smtClean="0"/>
              <a:t>through</a:t>
            </a:r>
            <a:r>
              <a:rPr lang="fr-FR" sz="2000" dirty="0" smtClean="0"/>
              <a:t> SM as the “</a:t>
            </a:r>
            <a:r>
              <a:rPr lang="fr-FR" sz="2000" dirty="0" err="1" smtClean="0"/>
              <a:t>sensorimotor</a:t>
            </a:r>
            <a:r>
              <a:rPr lang="fr-FR" sz="2000" dirty="0" smtClean="0"/>
              <a:t> </a:t>
            </a:r>
            <a:r>
              <a:rPr lang="fr-FR" sz="2000" dirty="0" err="1" smtClean="0"/>
              <a:t>loop</a:t>
            </a:r>
            <a:r>
              <a:rPr lang="fr-FR" sz="2000" dirty="0" smtClean="0"/>
              <a:t>”</a:t>
            </a:r>
            <a:r>
              <a:rPr lang="en-US" altLang="zh-CN" sz="2000" dirty="0" smtClean="0"/>
              <a:t>,</a:t>
            </a:r>
            <a:r>
              <a:rPr lang="zh-CN" altLang="en-US" sz="2000" dirty="0" smtClean="0"/>
              <a:t> </a:t>
            </a:r>
            <a:r>
              <a:rPr lang="fr-FR" sz="2000" dirty="0" smtClean="0"/>
              <a:t>ventral </a:t>
            </a:r>
            <a:r>
              <a:rPr lang="fr-FR" sz="2000" dirty="0" err="1" smtClean="0"/>
              <a:t>regions</a:t>
            </a:r>
            <a:r>
              <a:rPr lang="fr-FR" sz="2000" dirty="0" smtClean="0"/>
              <a:t> </a:t>
            </a:r>
            <a:r>
              <a:rPr lang="fr-FR" sz="2000" dirty="0" err="1" smtClean="0"/>
              <a:t>performing</a:t>
            </a:r>
            <a:r>
              <a:rPr lang="fr-FR" sz="2000" dirty="0" smtClean="0"/>
              <a:t> the </a:t>
            </a:r>
            <a:r>
              <a:rPr lang="fr-FR" sz="2000" dirty="0" err="1" smtClean="0"/>
              <a:t>critic</a:t>
            </a:r>
            <a:r>
              <a:rPr lang="fr-FR" sz="2000" dirty="0" smtClean="0"/>
              <a:t> </a:t>
            </a:r>
            <a:r>
              <a:rPr lang="fr-FR" sz="2000" dirty="0" err="1" smtClean="0"/>
              <a:t>role</a:t>
            </a:r>
            <a:r>
              <a:rPr lang="fr-FR" sz="2000" dirty="0" smtClean="0"/>
              <a:t> (</a:t>
            </a:r>
            <a:r>
              <a:rPr lang="fr-FR" sz="2000" dirty="0" err="1" smtClean="0"/>
              <a:t>computing</a:t>
            </a:r>
            <a:r>
              <a:rPr lang="fr-FR" sz="2000" dirty="0" smtClean="0"/>
              <a:t> </a:t>
            </a:r>
            <a:r>
              <a:rPr lang="fr-FR" sz="2000" dirty="0" err="1" smtClean="0"/>
              <a:t>estimates</a:t>
            </a:r>
            <a:r>
              <a:rPr lang="fr-FR" sz="2000" dirty="0" smtClean="0"/>
              <a:t> of the value </a:t>
            </a:r>
            <a:r>
              <a:rPr lang="fr-FR" sz="2000" dirty="0" err="1" smtClean="0"/>
              <a:t>function</a:t>
            </a:r>
            <a:r>
              <a:rPr lang="fr-FR" sz="2000" dirty="0" smtClean="0"/>
              <a:t>) and dorsal </a:t>
            </a:r>
            <a:r>
              <a:rPr lang="fr-FR" sz="2000" dirty="0" err="1" smtClean="0"/>
              <a:t>regions</a:t>
            </a:r>
            <a:r>
              <a:rPr lang="fr-FR" sz="2000" dirty="0" smtClean="0"/>
              <a:t> </a:t>
            </a:r>
            <a:r>
              <a:rPr lang="fr-FR" sz="2000" dirty="0" err="1" smtClean="0"/>
              <a:t>performing</a:t>
            </a:r>
            <a:r>
              <a:rPr lang="fr-FR" sz="2000" dirty="0" smtClean="0"/>
              <a:t> the </a:t>
            </a:r>
            <a:r>
              <a:rPr lang="fr-FR" sz="2000" dirty="0" err="1" smtClean="0"/>
              <a:t>role</a:t>
            </a:r>
            <a:r>
              <a:rPr lang="fr-FR" sz="2000" dirty="0" smtClean="0"/>
              <a:t> of the </a:t>
            </a:r>
            <a:r>
              <a:rPr lang="fr-FR" sz="2000" dirty="0" err="1" smtClean="0"/>
              <a:t>actor</a:t>
            </a:r>
            <a:r>
              <a:rPr lang="fr-FR" sz="2000" dirty="0" smtClean="0"/>
              <a:t> (</a:t>
            </a:r>
            <a:r>
              <a:rPr lang="fr-FR" sz="2000" dirty="0" err="1" smtClean="0"/>
              <a:t>implementing</a:t>
            </a:r>
            <a:r>
              <a:rPr lang="fr-FR" sz="2000" dirty="0" smtClean="0"/>
              <a:t> the </a:t>
            </a:r>
            <a:r>
              <a:rPr lang="fr-FR" sz="2000" dirty="0" err="1" smtClean="0"/>
              <a:t>policy</a:t>
            </a:r>
            <a:r>
              <a:rPr lang="en-US" altLang="zh-CN" sz="2000" dirty="0" smtClean="0"/>
              <a:t>)</a:t>
            </a:r>
          </a:p>
          <a:p>
            <a:r>
              <a:rPr lang="en-US" sz="2000" dirty="0" smtClean="0"/>
              <a:t>In this sense, the prefrontal network in terms of the actor-critic schema, and further elaborations of the paradigm might attain finer-grained architectural differentiation by importing existing ideas about the mapping between neuroanatomy and the actor-critic architecture</a:t>
            </a:r>
            <a:r>
              <a:rPr lang="en-US" altLang="zh-CN" sz="2000" dirty="0" smtClean="0"/>
              <a:t>.</a:t>
            </a:r>
          </a:p>
          <a:p>
            <a:r>
              <a:rPr lang="en-US" sz="2000" dirty="0" smtClean="0"/>
              <a:t>Actor-critic models suggest that something very much like these two losses is implemented in cortex and basal ganglia</a:t>
            </a:r>
            <a:r>
              <a:rPr lang="en-US" altLang="zh-CN" sz="2000" dirty="0" smtClean="0"/>
              <a:t>.</a:t>
            </a:r>
          </a:p>
          <a:p>
            <a:r>
              <a:rPr lang="en-US" altLang="zh-CN" sz="2000" dirty="0" smtClean="0"/>
              <a:t>The</a:t>
            </a:r>
            <a:r>
              <a:rPr lang="zh-CN" altLang="en-US" sz="2000" dirty="0" smtClean="0"/>
              <a:t> </a:t>
            </a:r>
            <a:r>
              <a:rPr lang="en-US" sz="2000" dirty="0" smtClean="0"/>
              <a:t>meta-RL framework directly predicts that such short-term effects of DA should in fact be absent in the prefrontal network, and that the effect of phasic DA signaling on synaptic efficacy in this network should instead operate on a significantly longer time-scale.</a:t>
            </a:r>
            <a:endParaRPr lang="en-US" sz="2000" dirty="0"/>
          </a:p>
        </p:txBody>
      </p:sp>
      <p:pic>
        <p:nvPicPr>
          <p:cNvPr id="4" name="Espace réservé du contenu 3"/>
          <p:cNvPicPr>
            <a:picLocks noChangeAspect="1"/>
          </p:cNvPicPr>
          <p:nvPr/>
        </p:nvPicPr>
        <p:blipFill>
          <a:blip r:embed="rId2"/>
          <a:stretch>
            <a:fillRect/>
          </a:stretch>
        </p:blipFill>
        <p:spPr>
          <a:xfrm>
            <a:off x="8802494" y="1027906"/>
            <a:ext cx="2927544" cy="4507753"/>
          </a:xfrm>
          <a:prstGeom prst="rect">
            <a:avLst/>
          </a:prstGeom>
        </p:spPr>
      </p:pic>
      <p:sp>
        <p:nvSpPr>
          <p:cNvPr id="5" name="Rectangle 4"/>
          <p:cNvSpPr/>
          <p:nvPr/>
        </p:nvSpPr>
        <p:spPr>
          <a:xfrm>
            <a:off x="8057216" y="5673209"/>
            <a:ext cx="3730508" cy="369332"/>
          </a:xfrm>
          <a:prstGeom prst="rect">
            <a:avLst/>
          </a:prstGeom>
        </p:spPr>
        <p:txBody>
          <a:bodyPr wrap="none">
            <a:spAutoFit/>
          </a:bodyPr>
          <a:lstStyle/>
          <a:p>
            <a:r>
              <a:rPr lang="fr-FR" u="sng" dirty="0">
                <a:solidFill>
                  <a:srgbClr val="006699"/>
                </a:solidFill>
                <a:latin typeface="Harding" charset="0"/>
                <a:hlinkClick r:id="rId3"/>
              </a:rPr>
              <a:t>Cortico–basal ganglia–thalamic loops.</a:t>
            </a:r>
            <a:endParaRPr lang="fr-FR" i="0" u="sng" dirty="0">
              <a:solidFill>
                <a:srgbClr val="222222"/>
              </a:solidFill>
              <a:effectLst/>
              <a:latin typeface="Harding" charset="0"/>
            </a:endParaRPr>
          </a:p>
        </p:txBody>
      </p:sp>
    </p:spTree>
    <p:extLst>
      <p:ext uri="{BB962C8B-B14F-4D97-AF65-F5344CB8AC3E}">
        <p14:creationId xmlns:p14="http://schemas.microsoft.com/office/powerpoint/2010/main" val="145448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789</Words>
  <Application>Microsoft Macintosh PowerPoint</Application>
  <PresentationFormat>Grand écran</PresentationFormat>
  <Paragraphs>37</Paragraphs>
  <Slides>10</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Calibri</vt:lpstr>
      <vt:lpstr>Calibri Light</vt:lpstr>
      <vt:lpstr>DengXian</vt:lpstr>
      <vt:lpstr>DengXian Light</vt:lpstr>
      <vt:lpstr>Harding</vt:lpstr>
      <vt:lpstr>Arial</vt:lpstr>
      <vt:lpstr>Thème Office</vt:lpstr>
      <vt:lpstr>Prefrontal cortex as a meta-reinforcement learning system</vt:lpstr>
      <vt:lpstr>Objectives</vt:lpstr>
      <vt:lpstr>Introduction</vt:lpstr>
      <vt:lpstr>The relationship between PFC and DA RL systems</vt:lpstr>
      <vt:lpstr>System architecture</vt:lpstr>
      <vt:lpstr>Learning</vt:lpstr>
      <vt:lpstr>Task environment</vt:lpstr>
      <vt:lpstr>Neurobiological interpretation</vt:lpstr>
      <vt:lpstr>Présentation PowerPoint</vt:lpstr>
      <vt:lpstr>Results</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Prefrontal cortex as a meta-reinforcement learning system</dc:title>
  <dc:creator>Utilisateur de Microsoft Office</dc:creator>
  <cp:lastModifiedBy>Utilisateur de Microsoft Office</cp:lastModifiedBy>
  <cp:revision>47</cp:revision>
  <dcterms:created xsi:type="dcterms:W3CDTF">2022-05-16T14:35:02Z</dcterms:created>
  <dcterms:modified xsi:type="dcterms:W3CDTF">2022-05-16T17:35:12Z</dcterms:modified>
</cp:coreProperties>
</file>