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handoutMasterIdLst>
    <p:handoutMasterId r:id="rId14"/>
  </p:handoutMasterIdLst>
  <p:sldIdLst>
    <p:sldId id="362" r:id="rId3"/>
    <p:sldId id="952" r:id="rId4"/>
    <p:sldId id="1005" r:id="rId5"/>
    <p:sldId id="363" r:id="rId6"/>
    <p:sldId id="1006" r:id="rId7"/>
    <p:sldId id="1007" r:id="rId8"/>
    <p:sldId id="1008" r:id="rId9"/>
    <p:sldId id="1009" r:id="rId10"/>
    <p:sldId id="1002" r:id="rId11"/>
    <p:sldId id="1001" r:id="rId12"/>
  </p:sldIdLst>
  <p:sldSz cx="1219517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p15:clr>
            <a:srgbClr val="A4A3A4"/>
          </p15:clr>
        </p15:guide>
        <p15:guide id="2" pos="384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D9C"/>
    <a:srgbClr val="00B0F0"/>
    <a:srgbClr val="35ACC0"/>
    <a:srgbClr val="F8BA01"/>
    <a:srgbClr val="EE7A01"/>
    <a:srgbClr val="3BCCFF"/>
    <a:srgbClr val="376092"/>
    <a:srgbClr val="0070C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84" autoAdjust="0"/>
    <p:restoredTop sz="95366" autoAdjust="0"/>
  </p:normalViewPr>
  <p:slideViewPr>
    <p:cSldViewPr showGuides="1">
      <p:cViewPr varScale="1">
        <p:scale>
          <a:sx n="159" d="100"/>
          <a:sy n="159" d="100"/>
        </p:scale>
        <p:origin x="132" y="96"/>
      </p:cViewPr>
      <p:guideLst>
        <p:guide orient="horz" pos="1752"/>
        <p:guide pos="3841"/>
      </p:guideLst>
    </p:cSldViewPr>
  </p:slideViewPr>
  <p:notesTextViewPr>
    <p:cViewPr>
      <p:scale>
        <a:sx n="1" d="1"/>
        <a:sy n="1" d="1"/>
      </p:scale>
      <p:origin x="0" y="0"/>
    </p:cViewPr>
  </p:notesTextViewPr>
  <p:sorterViewPr>
    <p:cViewPr varScale="1">
      <p:scale>
        <a:sx n="1" d="1"/>
        <a:sy n="1" d="1"/>
      </p:scale>
      <p:origin x="0" y="-12243"/>
    </p:cViewPr>
  </p:sorterViewPr>
  <p:notesViewPr>
    <p:cSldViewPr>
      <p:cViewPr varScale="1">
        <p:scale>
          <a:sx n="52" d="100"/>
          <a:sy n="52" d="100"/>
        </p:scale>
        <p:origin x="2610"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BC03F-9605-479F-AC3D-C450B05BC8F2}" type="datetimeFigureOut">
              <a:rPr lang="zh-CN" altLang="en-US" smtClean="0"/>
              <a:t>2025/3/11 Tuesday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ACD3FA-7ACF-40B5-A022-4A61084F48FD}" type="slidenum">
              <a:rPr lang="zh-CN" altLang="en-US" smtClean="0"/>
              <a:t>‹#›</a:t>
            </a:fld>
            <a:endParaRPr lang="zh-CN" altLang="en-US"/>
          </a:p>
        </p:txBody>
      </p:sp>
    </p:spTree>
    <p:extLst>
      <p:ext uri="{BB962C8B-B14F-4D97-AF65-F5344CB8AC3E}">
        <p14:creationId xmlns:p14="http://schemas.microsoft.com/office/powerpoint/2010/main" val="256189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62C5E-B61C-4858-B376-48E3E36C1331}" type="datetimeFigureOut">
              <a:rPr lang="zh-CN" altLang="en-US" smtClean="0"/>
              <a:t>2025/3/11 Tuesday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A25F2-EFCA-4C4C-A3CA-41293FEE57B6}" type="slidenum">
              <a:rPr lang="zh-CN" altLang="en-US" smtClean="0"/>
              <a:t>‹#›</a:t>
            </a:fld>
            <a:endParaRPr lang="zh-CN" altLang="en-US"/>
          </a:p>
        </p:txBody>
      </p:sp>
    </p:spTree>
    <p:extLst>
      <p:ext uri="{BB962C8B-B14F-4D97-AF65-F5344CB8AC3E}">
        <p14:creationId xmlns:p14="http://schemas.microsoft.com/office/powerpoint/2010/main" val="204633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AFF45-5E0B-F46F-2CC4-8723C65131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812C6CD-BBC7-C1B2-BC20-6B5CD534FE0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9EC6F0-DAE3-C24C-E250-82F27527556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5AC1BCD-F016-799A-5144-1B35DADCF2CD}"/>
              </a:ext>
            </a:extLst>
          </p:cNvPr>
          <p:cNvSpPr>
            <a:spLocks noGrp="1"/>
          </p:cNvSpPr>
          <p:nvPr>
            <p:ph type="sldNum" sz="quarter" idx="10"/>
          </p:nvPr>
        </p:nvSpPr>
        <p:spPr/>
        <p:txBody>
          <a:bodyPr/>
          <a:lstStyle/>
          <a:p>
            <a:fld id="{BF1A25F2-EFCA-4C4C-A3CA-41293FEE57B6}" type="slidenum">
              <a:rPr lang="zh-CN" altLang="en-US" smtClean="0"/>
              <a:t>1</a:t>
            </a:fld>
            <a:endParaRPr lang="zh-CN" altLang="en-US"/>
          </a:p>
        </p:txBody>
      </p:sp>
    </p:spTree>
    <p:extLst>
      <p:ext uri="{BB962C8B-B14F-4D97-AF65-F5344CB8AC3E}">
        <p14:creationId xmlns:p14="http://schemas.microsoft.com/office/powerpoint/2010/main" val="308992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DE7F9-BF83-C446-0FE8-32DD38A17A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DFEF522-AB12-04D5-1051-9A8749BE98C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FB667F-FF3E-0CAF-B864-2669215739F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EA11472-ACB7-D1D0-B1A6-0E241966F410}"/>
              </a:ext>
            </a:extLst>
          </p:cNvPr>
          <p:cNvSpPr>
            <a:spLocks noGrp="1"/>
          </p:cNvSpPr>
          <p:nvPr>
            <p:ph type="sldNum" sz="quarter" idx="10"/>
          </p:nvPr>
        </p:nvSpPr>
        <p:spPr/>
        <p:txBody>
          <a:bodyPr/>
          <a:lstStyle/>
          <a:p>
            <a:fld id="{BF1A25F2-EFCA-4C4C-A3CA-41293FEE57B6}" type="slidenum">
              <a:rPr lang="zh-CN" altLang="en-US" smtClean="0"/>
              <a:t>3</a:t>
            </a:fld>
            <a:endParaRPr lang="zh-CN" altLang="en-US"/>
          </a:p>
        </p:txBody>
      </p:sp>
    </p:spTree>
    <p:extLst>
      <p:ext uri="{BB962C8B-B14F-4D97-AF65-F5344CB8AC3E}">
        <p14:creationId xmlns:p14="http://schemas.microsoft.com/office/powerpoint/2010/main" val="188160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1A25F2-EFCA-4C4C-A3CA-41293FEE57B6}" type="slidenum">
              <a:rPr lang="zh-CN" altLang="en-US" smtClean="0"/>
              <a:t>4</a:t>
            </a:fld>
            <a:endParaRPr lang="zh-CN" altLang="en-US"/>
          </a:p>
        </p:txBody>
      </p:sp>
    </p:spTree>
    <p:extLst>
      <p:ext uri="{BB962C8B-B14F-4D97-AF65-F5344CB8AC3E}">
        <p14:creationId xmlns:p14="http://schemas.microsoft.com/office/powerpoint/2010/main" val="895391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13B9E-3E58-3122-BF46-7EA9A4593E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7CF7B27-C1F2-CED8-F459-440B0799C1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CC81F8-724B-72EF-B9F5-5227249D3C5D}"/>
              </a:ext>
            </a:extLst>
          </p:cNvPr>
          <p:cNvSpPr>
            <a:spLocks noGrp="1"/>
          </p:cNvSpPr>
          <p:nvPr>
            <p:ph type="body" idx="1"/>
          </p:nvPr>
        </p:nvSpPr>
        <p:spPr/>
        <p:txBody>
          <a:bodyPr/>
          <a:lstStyle/>
          <a:p>
            <a:r>
              <a:rPr lang="zh-CN" altLang="en-US" dirty="0"/>
              <a:t>观察比值，若比值差别较大，可能影响预测效果</a:t>
            </a:r>
          </a:p>
        </p:txBody>
      </p:sp>
      <p:sp>
        <p:nvSpPr>
          <p:cNvPr id="4" name="灯片编号占位符 3">
            <a:extLst>
              <a:ext uri="{FF2B5EF4-FFF2-40B4-BE49-F238E27FC236}">
                <a16:creationId xmlns:a16="http://schemas.microsoft.com/office/drawing/2014/main" id="{8CF389B4-9067-79FA-03A4-8C8562BBBB05}"/>
              </a:ext>
            </a:extLst>
          </p:cNvPr>
          <p:cNvSpPr>
            <a:spLocks noGrp="1"/>
          </p:cNvSpPr>
          <p:nvPr>
            <p:ph type="sldNum" sz="quarter" idx="5"/>
          </p:nvPr>
        </p:nvSpPr>
        <p:spPr/>
        <p:txBody>
          <a:bodyPr/>
          <a:lstStyle/>
          <a:p>
            <a:fld id="{BF1A25F2-EFCA-4C4C-A3CA-41293FEE57B6}" type="slidenum">
              <a:rPr lang="zh-CN" altLang="en-US" smtClean="0"/>
              <a:t>5</a:t>
            </a:fld>
            <a:endParaRPr lang="zh-CN" altLang="en-US"/>
          </a:p>
        </p:txBody>
      </p:sp>
    </p:spTree>
    <p:extLst>
      <p:ext uri="{BB962C8B-B14F-4D97-AF65-F5344CB8AC3E}">
        <p14:creationId xmlns:p14="http://schemas.microsoft.com/office/powerpoint/2010/main" val="66001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1E266-0996-2C27-1A47-899B7998D16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BFA805-A84E-6C42-38A8-696FB36527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ED153B-FDA9-CF5D-65B0-09151AD5AFB5}"/>
              </a:ext>
            </a:extLst>
          </p:cNvPr>
          <p:cNvSpPr>
            <a:spLocks noGrp="1"/>
          </p:cNvSpPr>
          <p:nvPr>
            <p:ph type="body" idx="1"/>
          </p:nvPr>
        </p:nvSpPr>
        <p:spPr/>
        <p:txBody>
          <a:bodyPr/>
          <a:lstStyle/>
          <a:p>
            <a:pPr marL="457200" lvl="1" indent="0" algn="l" fontAlgn="base">
              <a:buFont typeface="Arial" panose="020B0604020202020204" pitchFamily="34" charset="0"/>
              <a:buNone/>
            </a:pPr>
            <a:r>
              <a:rPr lang="zh-CN" altLang="en-US" b="0" i="0" dirty="0">
                <a:effectLst/>
                <a:latin typeface="PingFang SC"/>
              </a:rPr>
              <a:t>在数据分析和处理任务中，</a:t>
            </a:r>
            <a:r>
              <a:rPr lang="en-US" altLang="zh-CN" b="0" i="0" dirty="0" err="1">
                <a:effectLst/>
                <a:latin typeface="PingFang SC"/>
              </a:rPr>
              <a:t>DataFrame</a:t>
            </a:r>
            <a:r>
              <a:rPr lang="en-US" altLang="zh-CN" b="0" i="0" dirty="0">
                <a:effectLst/>
                <a:latin typeface="PingFang SC"/>
              </a:rPr>
              <a:t> </a:t>
            </a:r>
            <a:r>
              <a:rPr lang="zh-CN" altLang="en-US" b="0" i="0" dirty="0">
                <a:effectLst/>
                <a:latin typeface="PingFang SC"/>
              </a:rPr>
              <a:t>是首选工具，因为它提供了丰富的数据操作功能，适合处理结构化数据（如 </a:t>
            </a:r>
            <a:r>
              <a:rPr lang="en-US" altLang="zh-CN" b="0" i="0" dirty="0">
                <a:effectLst/>
                <a:latin typeface="PingFang SC"/>
              </a:rPr>
              <a:t>CSV</a:t>
            </a:r>
            <a:r>
              <a:rPr lang="zh-CN" altLang="en-US" b="0" i="0" dirty="0">
                <a:effectLst/>
                <a:latin typeface="PingFang SC"/>
              </a:rPr>
              <a:t>、</a:t>
            </a:r>
            <a:r>
              <a:rPr lang="en-US" altLang="zh-CN" b="0" i="0" dirty="0">
                <a:effectLst/>
                <a:latin typeface="PingFang SC"/>
              </a:rPr>
              <a:t>Excel</a:t>
            </a:r>
            <a:r>
              <a:rPr lang="zh-CN" altLang="en-US" b="0" i="0" dirty="0">
                <a:effectLst/>
                <a:latin typeface="PingFang SC"/>
              </a:rPr>
              <a:t>、</a:t>
            </a:r>
            <a:r>
              <a:rPr lang="en-US" altLang="zh-CN" b="0" i="0" dirty="0">
                <a:effectLst/>
                <a:latin typeface="PingFang SC"/>
              </a:rPr>
              <a:t>SQL </a:t>
            </a:r>
            <a:r>
              <a:rPr lang="zh-CN" altLang="en-US" b="0" i="0" dirty="0">
                <a:effectLst/>
                <a:latin typeface="PingFang SC"/>
              </a:rPr>
              <a:t>表等）。数据清洗、特征工程、数据可视化等任务通常使用 </a:t>
            </a:r>
            <a:r>
              <a:rPr lang="en-US" altLang="zh-CN" b="0" i="0" dirty="0" err="1">
                <a:effectLst/>
                <a:latin typeface="PingFang SC"/>
              </a:rPr>
              <a:t>DataFrame</a:t>
            </a:r>
            <a:r>
              <a:rPr lang="zh-CN" altLang="en-US" b="0" i="0" dirty="0">
                <a:effectLst/>
                <a:latin typeface="PingFang SC"/>
              </a:rPr>
              <a:t>。</a:t>
            </a:r>
            <a:endParaRPr lang="en-US" altLang="zh-CN" b="0" i="0" dirty="0">
              <a:effectLst/>
              <a:latin typeface="PingFang SC"/>
            </a:endParaRPr>
          </a:p>
          <a:p>
            <a:pPr marL="457200" lvl="1" indent="0" algn="l" fontAlgn="base">
              <a:buFont typeface="Arial" panose="020B0604020202020204" pitchFamily="34" charset="0"/>
              <a:buNone/>
            </a:pPr>
            <a:r>
              <a:rPr lang="zh-CN" altLang="en-US" b="0" i="0" dirty="0">
                <a:effectLst/>
                <a:latin typeface="PingFang SC"/>
              </a:rPr>
              <a:t>在科学计算和机器学习任务中，</a:t>
            </a:r>
            <a:r>
              <a:rPr lang="en-US" altLang="zh-CN" b="0" i="0" dirty="0">
                <a:effectLst/>
                <a:latin typeface="PingFang SC"/>
              </a:rPr>
              <a:t>NumPy </a:t>
            </a:r>
            <a:r>
              <a:rPr lang="zh-CN" altLang="en-US" b="0" i="0" dirty="0">
                <a:effectLst/>
                <a:latin typeface="PingFang SC"/>
              </a:rPr>
              <a:t>数组是底层数据结构，适合高效的数值计算。例如，矩阵运算、图像处理、神经网络中的张量操作等任务通常使用 </a:t>
            </a:r>
            <a:r>
              <a:rPr lang="en-US" altLang="zh-CN" b="0" i="0" dirty="0">
                <a:effectLst/>
                <a:latin typeface="PingFang SC"/>
              </a:rPr>
              <a:t>NumPy </a:t>
            </a:r>
            <a:r>
              <a:rPr lang="zh-CN" altLang="en-US" b="0" i="0" dirty="0">
                <a:effectLst/>
                <a:latin typeface="PingFang SC"/>
              </a:rPr>
              <a:t>数组。</a:t>
            </a:r>
          </a:p>
        </p:txBody>
      </p:sp>
      <p:sp>
        <p:nvSpPr>
          <p:cNvPr id="4" name="灯片编号占位符 3">
            <a:extLst>
              <a:ext uri="{FF2B5EF4-FFF2-40B4-BE49-F238E27FC236}">
                <a16:creationId xmlns:a16="http://schemas.microsoft.com/office/drawing/2014/main" id="{9C4FF0AE-25AE-3982-5A24-D3F331A3A39B}"/>
              </a:ext>
            </a:extLst>
          </p:cNvPr>
          <p:cNvSpPr>
            <a:spLocks noGrp="1"/>
          </p:cNvSpPr>
          <p:nvPr>
            <p:ph type="sldNum" sz="quarter" idx="5"/>
          </p:nvPr>
        </p:nvSpPr>
        <p:spPr/>
        <p:txBody>
          <a:bodyPr/>
          <a:lstStyle/>
          <a:p>
            <a:fld id="{BF1A25F2-EFCA-4C4C-A3CA-41293FEE57B6}" type="slidenum">
              <a:rPr lang="zh-CN" altLang="en-US" smtClean="0"/>
              <a:t>6</a:t>
            </a:fld>
            <a:endParaRPr lang="zh-CN" altLang="en-US"/>
          </a:p>
        </p:txBody>
      </p:sp>
    </p:spTree>
    <p:extLst>
      <p:ext uri="{BB962C8B-B14F-4D97-AF65-F5344CB8AC3E}">
        <p14:creationId xmlns:p14="http://schemas.microsoft.com/office/powerpoint/2010/main" val="322105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852ED-A786-0A9B-CF85-24DC3994096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F3FA42-1EF0-173B-D024-4648CAFACDB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1A32508-2EFE-68B6-B557-28BD64AF6DB6}"/>
              </a:ext>
            </a:extLst>
          </p:cNvPr>
          <p:cNvSpPr>
            <a:spLocks noGrp="1"/>
          </p:cNvSpPr>
          <p:nvPr>
            <p:ph type="body" idx="1"/>
          </p:nvPr>
        </p:nvSpPr>
        <p:spPr/>
        <p:txBody>
          <a:bodyPr/>
          <a:lstStyle/>
          <a:p>
            <a:pPr marL="457200" lvl="1" indent="0" algn="l" fontAlgn="base">
              <a:buFont typeface="Arial" panose="020B0604020202020204" pitchFamily="34" charset="0"/>
              <a:buNone/>
            </a:pPr>
            <a:r>
              <a:rPr lang="zh-CN" altLang="en-US" b="0" i="0" dirty="0">
                <a:effectLst/>
                <a:latin typeface="PingFang SC"/>
              </a:rPr>
              <a:t>在数据分析和处理任务中，</a:t>
            </a:r>
            <a:r>
              <a:rPr lang="en-US" altLang="zh-CN" b="0" i="0" dirty="0" err="1">
                <a:effectLst/>
                <a:latin typeface="PingFang SC"/>
              </a:rPr>
              <a:t>DataFrame</a:t>
            </a:r>
            <a:r>
              <a:rPr lang="en-US" altLang="zh-CN" b="0" i="0" dirty="0">
                <a:effectLst/>
                <a:latin typeface="PingFang SC"/>
              </a:rPr>
              <a:t> </a:t>
            </a:r>
            <a:r>
              <a:rPr lang="zh-CN" altLang="en-US" b="0" i="0" dirty="0">
                <a:effectLst/>
                <a:latin typeface="PingFang SC"/>
              </a:rPr>
              <a:t>是首选工具，因为它提供了丰富的数据操作功能，适合处理结构化数据（如 </a:t>
            </a:r>
            <a:r>
              <a:rPr lang="en-US" altLang="zh-CN" b="0" i="0" dirty="0">
                <a:effectLst/>
                <a:latin typeface="PingFang SC"/>
              </a:rPr>
              <a:t>CSV</a:t>
            </a:r>
            <a:r>
              <a:rPr lang="zh-CN" altLang="en-US" b="0" i="0" dirty="0">
                <a:effectLst/>
                <a:latin typeface="PingFang SC"/>
              </a:rPr>
              <a:t>、</a:t>
            </a:r>
            <a:r>
              <a:rPr lang="en-US" altLang="zh-CN" b="0" i="0" dirty="0">
                <a:effectLst/>
                <a:latin typeface="PingFang SC"/>
              </a:rPr>
              <a:t>Excel</a:t>
            </a:r>
            <a:r>
              <a:rPr lang="zh-CN" altLang="en-US" b="0" i="0" dirty="0">
                <a:effectLst/>
                <a:latin typeface="PingFang SC"/>
              </a:rPr>
              <a:t>、</a:t>
            </a:r>
            <a:r>
              <a:rPr lang="en-US" altLang="zh-CN" b="0" i="0" dirty="0">
                <a:effectLst/>
                <a:latin typeface="PingFang SC"/>
              </a:rPr>
              <a:t>SQL </a:t>
            </a:r>
            <a:r>
              <a:rPr lang="zh-CN" altLang="en-US" b="0" i="0" dirty="0">
                <a:effectLst/>
                <a:latin typeface="PingFang SC"/>
              </a:rPr>
              <a:t>表等）。数据清洗、特征工程、数据可视化等任务通常使用 </a:t>
            </a:r>
            <a:r>
              <a:rPr lang="en-US" altLang="zh-CN" b="0" i="0" dirty="0" err="1">
                <a:effectLst/>
                <a:latin typeface="PingFang SC"/>
              </a:rPr>
              <a:t>DataFrame</a:t>
            </a:r>
            <a:r>
              <a:rPr lang="zh-CN" altLang="en-US" b="0" i="0" dirty="0">
                <a:effectLst/>
                <a:latin typeface="PingFang SC"/>
              </a:rPr>
              <a:t>。</a:t>
            </a:r>
            <a:endParaRPr lang="en-US" altLang="zh-CN" b="0" i="0" dirty="0">
              <a:effectLst/>
              <a:latin typeface="PingFang SC"/>
            </a:endParaRPr>
          </a:p>
          <a:p>
            <a:pPr marL="457200" lvl="1" indent="0" algn="l" fontAlgn="base">
              <a:buFont typeface="Arial" panose="020B0604020202020204" pitchFamily="34" charset="0"/>
              <a:buNone/>
            </a:pPr>
            <a:r>
              <a:rPr lang="zh-CN" altLang="en-US" b="0" i="0" dirty="0">
                <a:effectLst/>
                <a:latin typeface="PingFang SC"/>
              </a:rPr>
              <a:t>在科学计算和机器学习任务中，</a:t>
            </a:r>
            <a:r>
              <a:rPr lang="en-US" altLang="zh-CN" b="0" i="0" dirty="0">
                <a:effectLst/>
                <a:latin typeface="PingFang SC"/>
              </a:rPr>
              <a:t>NumPy </a:t>
            </a:r>
            <a:r>
              <a:rPr lang="zh-CN" altLang="en-US" b="0" i="0" dirty="0">
                <a:effectLst/>
                <a:latin typeface="PingFang SC"/>
              </a:rPr>
              <a:t>数组是底层数据结构，适合高效的数值计算。例如，矩阵运算、图像处理、神经网络中的张量操作等任务通常使用 </a:t>
            </a:r>
            <a:r>
              <a:rPr lang="en-US" altLang="zh-CN" b="0" i="0" dirty="0">
                <a:effectLst/>
                <a:latin typeface="PingFang SC"/>
              </a:rPr>
              <a:t>NumPy </a:t>
            </a:r>
            <a:r>
              <a:rPr lang="zh-CN" altLang="en-US" b="0" i="0" dirty="0">
                <a:effectLst/>
                <a:latin typeface="PingFang SC"/>
              </a:rPr>
              <a:t>数组。</a:t>
            </a:r>
          </a:p>
        </p:txBody>
      </p:sp>
      <p:sp>
        <p:nvSpPr>
          <p:cNvPr id="4" name="灯片编号占位符 3">
            <a:extLst>
              <a:ext uri="{FF2B5EF4-FFF2-40B4-BE49-F238E27FC236}">
                <a16:creationId xmlns:a16="http://schemas.microsoft.com/office/drawing/2014/main" id="{05CB9F06-C83F-1336-C1A6-56EFD46A54FB}"/>
              </a:ext>
            </a:extLst>
          </p:cNvPr>
          <p:cNvSpPr>
            <a:spLocks noGrp="1"/>
          </p:cNvSpPr>
          <p:nvPr>
            <p:ph type="sldNum" sz="quarter" idx="5"/>
          </p:nvPr>
        </p:nvSpPr>
        <p:spPr/>
        <p:txBody>
          <a:bodyPr/>
          <a:lstStyle/>
          <a:p>
            <a:fld id="{BF1A25F2-EFCA-4C4C-A3CA-41293FEE57B6}" type="slidenum">
              <a:rPr lang="zh-CN" altLang="en-US" smtClean="0"/>
              <a:t>7</a:t>
            </a:fld>
            <a:endParaRPr lang="zh-CN" altLang="en-US"/>
          </a:p>
        </p:txBody>
      </p:sp>
    </p:spTree>
    <p:extLst>
      <p:ext uri="{BB962C8B-B14F-4D97-AF65-F5344CB8AC3E}">
        <p14:creationId xmlns:p14="http://schemas.microsoft.com/office/powerpoint/2010/main" val="56580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FB4EF-B5DC-8CBB-AE28-C97DDBBFDD3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842540-91D5-7753-DC49-BC8FAF8710D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466376-C744-4B6D-537D-C30FEEB0620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0C62451-BE26-0D22-7AE3-B443A27FE726}"/>
              </a:ext>
            </a:extLst>
          </p:cNvPr>
          <p:cNvSpPr>
            <a:spLocks noGrp="1"/>
          </p:cNvSpPr>
          <p:nvPr>
            <p:ph type="sldNum" sz="quarter" idx="5"/>
          </p:nvPr>
        </p:nvSpPr>
        <p:spPr/>
        <p:txBody>
          <a:bodyPr/>
          <a:lstStyle/>
          <a:p>
            <a:fld id="{BF1A25F2-EFCA-4C4C-A3CA-41293FEE57B6}" type="slidenum">
              <a:rPr lang="zh-CN" altLang="en-US" smtClean="0"/>
              <a:t>8</a:t>
            </a:fld>
            <a:endParaRPr lang="zh-CN" altLang="en-US"/>
          </a:p>
        </p:txBody>
      </p:sp>
    </p:spTree>
    <p:extLst>
      <p:ext uri="{BB962C8B-B14F-4D97-AF65-F5344CB8AC3E}">
        <p14:creationId xmlns:p14="http://schemas.microsoft.com/office/powerpoint/2010/main" val="104041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79A4A-72CE-5D02-19D0-20CE839F56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3A8DBB-F2E4-6E7E-8019-58C7AFCD140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9CAAF0-0743-2046-E847-92F8A1747A6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231F7F3-A2D5-D0D5-2503-17F270259D57}"/>
              </a:ext>
            </a:extLst>
          </p:cNvPr>
          <p:cNvSpPr>
            <a:spLocks noGrp="1"/>
          </p:cNvSpPr>
          <p:nvPr>
            <p:ph type="sldNum" sz="quarter" idx="5"/>
          </p:nvPr>
        </p:nvSpPr>
        <p:spPr/>
        <p:txBody>
          <a:bodyPr/>
          <a:lstStyle/>
          <a:p>
            <a:fld id="{BF1A25F2-EFCA-4C4C-A3CA-41293FEE57B6}" type="slidenum">
              <a:rPr lang="zh-CN" altLang="en-US" smtClean="0"/>
              <a:t>9</a:t>
            </a:fld>
            <a:endParaRPr lang="zh-CN" altLang="en-US"/>
          </a:p>
        </p:txBody>
      </p:sp>
    </p:spTree>
    <p:extLst>
      <p:ext uri="{BB962C8B-B14F-4D97-AF65-F5344CB8AC3E}">
        <p14:creationId xmlns:p14="http://schemas.microsoft.com/office/powerpoint/2010/main" val="421976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34416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16217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72433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1393963"/>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矩形 11"/>
          <p:cNvSpPr/>
          <p:nvPr userDrawn="1"/>
        </p:nvSpPr>
        <p:spPr>
          <a:xfrm>
            <a:off x="6169586" y="134946"/>
            <a:ext cx="775035" cy="246221"/>
          </a:xfrm>
          <a:prstGeom prst="rect">
            <a:avLst/>
          </a:prstGeom>
        </p:spPr>
        <p:txBody>
          <a:bodyPr wrap="square">
            <a:spAutoFit/>
          </a:bodyPr>
          <a:lstStyle/>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fontAlgn="auto">
              <a:spcBef>
                <a:spcPts val="0"/>
              </a:spcBef>
              <a:spcAft>
                <a:spcPts val="0"/>
              </a:spcAft>
              <a:buFontTx/>
              <a:buNone/>
            </a:pP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fontAlgn="auto">
              <a:spcBef>
                <a:spcPts val="0"/>
              </a:spcBef>
              <a:spcAft>
                <a:spcPts val="0"/>
              </a:spcAft>
              <a:buFontTx/>
              <a:buNone/>
            </a:pPr>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25518" y="908051"/>
            <a:ext cx="10599969" cy="635000"/>
          </a:xfrm>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a:xfrm>
            <a:off x="825518" y="1600202"/>
            <a:ext cx="1059996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Freeform 5"/>
          <p:cNvSpPr/>
          <p:nvPr userDrawn="1"/>
        </p:nvSpPr>
        <p:spPr bwMode="auto">
          <a:xfrm>
            <a:off x="63828" y="73174"/>
            <a:ext cx="122699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22" tIns="45711" rIns="91422" bIns="45711" numCol="1" anchor="t" anchorCtr="0" compatLnSpc="1"/>
          <a:lstStyle/>
          <a:p>
            <a:endParaRPr lang="zh-CN" altLang="en-US" sz="1800"/>
          </a:p>
        </p:txBody>
      </p:sp>
      <p:sp>
        <p:nvSpPr>
          <p:cNvPr id="9" name="Freeform 6"/>
          <p:cNvSpPr/>
          <p:nvPr userDrawn="1"/>
        </p:nvSpPr>
        <p:spPr bwMode="auto">
          <a:xfrm>
            <a:off x="1196680" y="73174"/>
            <a:ext cx="1021447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22" tIns="45711" rIns="91422" bIns="45711" numCol="1" anchor="t" anchorCtr="0" compatLnSpc="1"/>
          <a:lstStyle/>
          <a:p>
            <a:endParaRPr lang="zh-CN" altLang="en-US" sz="1800"/>
          </a:p>
        </p:txBody>
      </p:sp>
      <p:sp>
        <p:nvSpPr>
          <p:cNvPr id="10" name="Freeform 7"/>
          <p:cNvSpPr/>
          <p:nvPr userDrawn="1"/>
        </p:nvSpPr>
        <p:spPr bwMode="auto">
          <a:xfrm>
            <a:off x="11318584" y="73174"/>
            <a:ext cx="812765"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22" tIns="45711" rIns="91422" bIns="45711" numCol="1" anchor="t" anchorCtr="0" compatLnSpc="1"/>
          <a:lstStyle/>
          <a:p>
            <a:endParaRPr lang="zh-CN" altLang="en-US" sz="1800"/>
          </a:p>
        </p:txBody>
      </p:sp>
      <p:sp>
        <p:nvSpPr>
          <p:cNvPr id="15" name="TextBox 14"/>
          <p:cNvSpPr txBox="1"/>
          <p:nvPr userDrawn="1"/>
        </p:nvSpPr>
        <p:spPr>
          <a:xfrm>
            <a:off x="11535550" y="116634"/>
            <a:ext cx="474735" cy="353937"/>
          </a:xfrm>
          <a:prstGeom prst="rect">
            <a:avLst/>
          </a:prstGeom>
          <a:noFill/>
        </p:spPr>
        <p:txBody>
          <a:bodyPr wrap="none" lIns="91422" tIns="45711" rIns="91422" bIns="45711" rtlCol="0">
            <a:spAutoFit/>
          </a:bodyPr>
          <a:lstStyle/>
          <a:p>
            <a:pPr algn="ctr"/>
            <a:fld id="{B879B013-EF15-44F9-9A4C-93BE492C244C}" type="slidenum">
              <a:rPr lang="zh-CN" altLang="en-US" sz="1700" smtClean="0">
                <a:solidFill>
                  <a:schemeClr val="accent2"/>
                </a:solidFill>
                <a:latin typeface="+mn-ea"/>
                <a:ea typeface="+mn-ea"/>
              </a:rPr>
              <a:t>‹#›</a:t>
            </a:fld>
            <a:endParaRPr lang="zh-CN" altLang="en-US" sz="1700" dirty="0">
              <a:solidFill>
                <a:schemeClr val="accent2"/>
              </a:solidFill>
              <a:latin typeface="+mn-ea"/>
              <a:ea typeface="+mn-ea"/>
            </a:endParaRPr>
          </a:p>
        </p:txBody>
      </p:sp>
    </p:spTree>
    <p:extLst>
      <p:ext uri="{BB962C8B-B14F-4D97-AF65-F5344CB8AC3E}">
        <p14:creationId xmlns:p14="http://schemas.microsoft.com/office/powerpoint/2010/main" val="1014652831"/>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300" fill="hold"/>
                                            <p:tgtEl>
                                              <p:spTgt spid="8"/>
                                            </p:tgtEl>
                                            <p:attrNameLst>
                                              <p:attrName>ppt_x</p:attrName>
                                            </p:attrNameLst>
                                          </p:cBhvr>
                                          <p:tavLst>
                                            <p:tav tm="0">
                                              <p:val>
                                                <p:strVal val="0-#ppt_w/2"/>
                                              </p:val>
                                            </p:tav>
                                            <p:tav tm="100000">
                                              <p:val>
                                                <p:strVal val="#ppt_x"/>
                                              </p:val>
                                            </p:tav>
                                          </p:tavLst>
                                        </p:anim>
                                        <p:anim calcmode="lin" valueType="num" p14:bounceEnd="33000">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14:presetBounceEnd="33000">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14:bounceEnd="33000">
                                          <p:cBhvr additive="base">
                                            <p:cTn id="16" dur="300" fill="hold"/>
                                            <p:tgtEl>
                                              <p:spTgt spid="10"/>
                                            </p:tgtEl>
                                            <p:attrNameLst>
                                              <p:attrName>ppt_x</p:attrName>
                                            </p:attrNameLst>
                                          </p:cBhvr>
                                          <p:tavLst>
                                            <p:tav tm="0">
                                              <p:val>
                                                <p:strVal val="1+#ppt_w/2"/>
                                              </p:val>
                                            </p:tav>
                                            <p:tav tm="100000">
                                              <p:val>
                                                <p:strVal val="#ppt_x"/>
                                              </p:val>
                                            </p:tav>
                                          </p:tavLst>
                                        </p:anim>
                                        <p:anim calcmode="lin" valueType="num" p14:bounceEnd="33000">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0-#ppt_w/2"/>
                                              </p:val>
                                            </p:tav>
                                            <p:tav tm="100000">
                                              <p:val>
                                                <p:strVal val="#ppt_x"/>
                                              </p:val>
                                            </p:tav>
                                          </p:tavLst>
                                        </p:anim>
                                        <p:anim calcmode="lin" valueType="num">
                                          <p:cBhvr additive="base">
                                            <p:cTn id="8" dur="3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300"/>
                                            <p:tgtEl>
                                              <p:spTgt spid="9"/>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300" fill="hold"/>
                                            <p:tgtEl>
                                              <p:spTgt spid="10"/>
                                            </p:tgtEl>
                                            <p:attrNameLst>
                                              <p:attrName>ppt_x</p:attrName>
                                            </p:attrNameLst>
                                          </p:cBhvr>
                                          <p:tavLst>
                                            <p:tav tm="0">
                                              <p:val>
                                                <p:strVal val="1+#ppt_w/2"/>
                                              </p:val>
                                            </p:tav>
                                            <p:tav tm="100000">
                                              <p:val>
                                                <p:strVal val="#ppt_x"/>
                                              </p:val>
                                            </p:tav>
                                          </p:tavLst>
                                        </p:anim>
                                        <p:anim calcmode="lin" valueType="num">
                                          <p:cBhvr additive="base">
                                            <p:cTn id="17" dur="3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489" y="4406902"/>
            <a:ext cx="10365025" cy="1362075"/>
          </a:xfrm>
        </p:spPr>
        <p:txBody>
          <a:bodyPr anchor="t"/>
          <a:lstStyle>
            <a:lvl1pPr algn="l">
              <a:defRPr sz="4000" b="1" cap="all">
                <a:solidFill>
                  <a:srgbClr val="F8F8F8"/>
                </a:solidFill>
              </a:defRPr>
            </a:lvl1pPr>
          </a:lstStyle>
          <a:p>
            <a:r>
              <a:rPr lang="zh-CN" altLang="en-US"/>
              <a:t>单击此处编辑母版标题样式</a:t>
            </a:r>
          </a:p>
        </p:txBody>
      </p:sp>
      <p:sp>
        <p:nvSpPr>
          <p:cNvPr id="3" name="文本占位符 2"/>
          <p:cNvSpPr>
            <a:spLocks noGrp="1"/>
          </p:cNvSpPr>
          <p:nvPr>
            <p:ph type="body" idx="1"/>
          </p:nvPr>
        </p:nvSpPr>
        <p:spPr>
          <a:xfrm>
            <a:off x="963489" y="2906713"/>
            <a:ext cx="10365025" cy="1500187"/>
          </a:xfrm>
        </p:spPr>
        <p:txBody>
          <a:bodyPr anchor="b"/>
          <a:lstStyle>
            <a:lvl1pPr marL="0" indent="0">
              <a:buNone/>
              <a:defRPr sz="2000">
                <a:solidFill>
                  <a:srgbClr val="F8F8F8"/>
                </a:solidFill>
              </a:defRPr>
            </a:lvl1pPr>
            <a:lvl2pPr marL="457154" indent="0">
              <a:buNone/>
              <a:defRPr sz="1700"/>
            </a:lvl2pPr>
            <a:lvl3pPr marL="914309" indent="0">
              <a:buNone/>
              <a:defRPr sz="1600"/>
            </a:lvl3pPr>
            <a:lvl4pPr marL="1371463" indent="0">
              <a:buNone/>
              <a:defRPr sz="1300"/>
            </a:lvl4pPr>
            <a:lvl5pPr marL="1828617" indent="0">
              <a:buNone/>
              <a:defRPr sz="1300"/>
            </a:lvl5pPr>
            <a:lvl6pPr marL="2285771" indent="0">
              <a:buNone/>
              <a:defRPr sz="1300"/>
            </a:lvl6pPr>
            <a:lvl7pPr marL="2742926" indent="0">
              <a:buNone/>
              <a:defRPr sz="1300"/>
            </a:lvl7pPr>
            <a:lvl8pPr marL="3200080" indent="0">
              <a:buNone/>
              <a:defRPr sz="1300"/>
            </a:lvl8pPr>
            <a:lvl9pPr marL="3657234" indent="0">
              <a:buNone/>
              <a:defRPr sz="1300"/>
            </a:lvl9pPr>
          </a:lstStyle>
          <a:p>
            <a:pPr lvl="0"/>
            <a:r>
              <a:rPr lang="zh-CN" altLang="en-US"/>
              <a:t>单击此处编辑母版文本样式</a:t>
            </a:r>
          </a:p>
        </p:txBody>
      </p:sp>
    </p:spTree>
    <p:extLst>
      <p:ext uri="{BB962C8B-B14F-4D97-AF65-F5344CB8AC3E}">
        <p14:creationId xmlns:p14="http://schemas.microsoft.com/office/powerpoint/2010/main" val="3839940397"/>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0" y="1600202"/>
            <a:ext cx="5411083"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985" y="1600202"/>
            <a:ext cx="5412670"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图片 13" descr="泰迪logo无底色.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862" y="6309321"/>
            <a:ext cx="917972" cy="24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03753"/>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2" y="274637"/>
            <a:ext cx="1097613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2" y="1535114"/>
            <a:ext cx="5388861" cy="639763"/>
          </a:xfrm>
        </p:spPr>
        <p:txBody>
          <a:bodyPr anchor="b"/>
          <a:lstStyle>
            <a:lvl1pPr marL="0" indent="0">
              <a:buNone/>
              <a:defRPr sz="2400" b="1"/>
            </a:lvl1pPr>
            <a:lvl2pPr marL="457154" indent="0">
              <a:buNone/>
              <a:defRPr sz="2000" b="1"/>
            </a:lvl2pPr>
            <a:lvl3pPr marL="914309" indent="0">
              <a:buNone/>
              <a:defRPr sz="17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2" y="2174875"/>
            <a:ext cx="538886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5207" y="1535114"/>
            <a:ext cx="5390449" cy="639763"/>
          </a:xfrm>
        </p:spPr>
        <p:txBody>
          <a:bodyPr anchor="b"/>
          <a:lstStyle>
            <a:lvl1pPr marL="0" indent="0">
              <a:buNone/>
              <a:defRPr sz="2400" b="1"/>
            </a:lvl1pPr>
            <a:lvl2pPr marL="457154" indent="0">
              <a:buNone/>
              <a:defRPr sz="2000" b="1"/>
            </a:lvl2pPr>
            <a:lvl3pPr marL="914309" indent="0">
              <a:buNone/>
              <a:defRPr sz="17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5207" y="2174875"/>
            <a:ext cx="5390449"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2863843"/>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1642383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527209"/>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2678"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230" y="273053"/>
            <a:ext cx="68174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3"/>
            <a:ext cx="4012678" cy="4691063"/>
          </a:xfrm>
        </p:spPr>
        <p:txBody>
          <a:bodyPr/>
          <a:lstStyle>
            <a:lvl1pPr marL="0" indent="0">
              <a:buNone/>
              <a:defRPr sz="1300"/>
            </a:lvl1pPr>
            <a:lvl2pPr marL="457154" indent="0">
              <a:buNone/>
              <a:defRPr sz="1200"/>
            </a:lvl2pPr>
            <a:lvl3pPr marL="914309" indent="0">
              <a:buNone/>
              <a:defRPr sz="9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49034043"/>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3472133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64" y="4800601"/>
            <a:ext cx="7317422"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464" y="612775"/>
            <a:ext cx="7317422" cy="4114800"/>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endParaRPr lang="zh-CN" altLang="en-US"/>
          </a:p>
        </p:txBody>
      </p:sp>
      <p:sp>
        <p:nvSpPr>
          <p:cNvPr id="4" name="文本占位符 3"/>
          <p:cNvSpPr>
            <a:spLocks noGrp="1"/>
          </p:cNvSpPr>
          <p:nvPr>
            <p:ph type="body" sz="half" idx="2"/>
          </p:nvPr>
        </p:nvSpPr>
        <p:spPr>
          <a:xfrm>
            <a:off x="2390464" y="5367339"/>
            <a:ext cx="7317422" cy="804863"/>
          </a:xfrm>
        </p:spPr>
        <p:txBody>
          <a:bodyPr/>
          <a:lstStyle>
            <a:lvl1pPr marL="0" indent="0">
              <a:buNone/>
              <a:defRPr sz="1300"/>
            </a:lvl1pPr>
            <a:lvl2pPr marL="457154" indent="0">
              <a:buNone/>
              <a:defRPr sz="1200"/>
            </a:lvl2pPr>
            <a:lvl3pPr marL="914309" indent="0">
              <a:buNone/>
              <a:defRPr sz="9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1795363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27204052"/>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812" y="908053"/>
            <a:ext cx="2742844"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2" y="908053"/>
            <a:ext cx="8080911"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7758843"/>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376" y="2886611"/>
            <a:ext cx="1060211"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29364" y="2758266"/>
            <a:ext cx="1096671"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315" y="1447781"/>
            <a:ext cx="3013340"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6856" y="3771071"/>
            <a:ext cx="524059"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5380" y="2904248"/>
            <a:ext cx="401106"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131" y="2574151"/>
            <a:ext cx="981603"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517" y="3206630"/>
            <a:ext cx="1477444"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1707" y="3446016"/>
            <a:ext cx="1834205"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4815" y="2725340"/>
            <a:ext cx="1116648"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1767" y="3624922"/>
            <a:ext cx="522044"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3414" y="2365003"/>
            <a:ext cx="522043"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170" y="2795896"/>
            <a:ext cx="169714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109" y="2785815"/>
            <a:ext cx="437388"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8232" y="3325062"/>
            <a:ext cx="703448"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7807" y="2909287"/>
            <a:ext cx="360794"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3721" y="3446015"/>
            <a:ext cx="282185" cy="2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8484"/>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40216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6437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404062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62614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C76F36-0A72-4476-A090-4AE50C9B2C7B}" type="slidenum">
              <a:rPr lang="zh-CN" altLang="en-US" smtClean="0"/>
              <a:t>‹#›</a:t>
            </a:fld>
            <a:endParaRPr lang="zh-CN" altLang="en-US"/>
          </a:p>
        </p:txBody>
      </p:sp>
      <p:grpSp>
        <p:nvGrpSpPr>
          <p:cNvPr id="5" name="组合 4"/>
          <p:cNvGrpSpPr/>
          <p:nvPr userDrawn="1"/>
        </p:nvGrpSpPr>
        <p:grpSpPr>
          <a:xfrm>
            <a:off x="165098" y="116632"/>
            <a:ext cx="747913" cy="649952"/>
            <a:chOff x="959794" y="1694230"/>
            <a:chExt cx="3953254" cy="3435456"/>
          </a:xfrm>
        </p:grpSpPr>
        <p:sp>
          <p:nvSpPr>
            <p:cNvPr id="6" name="Freeform 5"/>
            <p:cNvSpPr>
              <a:spLocks/>
            </p:cNvSpPr>
            <p:nvPr/>
          </p:nvSpPr>
          <p:spPr bwMode="auto">
            <a:xfrm>
              <a:off x="959794" y="1694230"/>
              <a:ext cx="3240360" cy="2921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p:cNvSpPr>
            <p:nvPr/>
          </p:nvSpPr>
          <p:spPr bwMode="auto">
            <a:xfrm>
              <a:off x="1672688" y="2208131"/>
              <a:ext cx="3240360" cy="2921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5"/>
            <p:cNvSpPr>
              <a:spLocks/>
            </p:cNvSpPr>
            <p:nvPr/>
          </p:nvSpPr>
          <p:spPr bwMode="auto">
            <a:xfrm>
              <a:off x="1348652" y="2011852"/>
              <a:ext cx="3240360" cy="2921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D9D9D9">
                <a:alpha val="56078"/>
              </a:srgbClr>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1304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42698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F3D908-6DDF-4BBA-A625-8B055FA29321}" type="datetimeFigureOut">
              <a:rPr lang="zh-CN" altLang="en-US" smtClean="0"/>
              <a:t>2025/3/11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182818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4E4E4"/>
            </a:gs>
            <a:gs pos="75000">
              <a:srgbClr val="F8F8F8"/>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3D908-6DDF-4BBA-A625-8B055FA29321}" type="datetimeFigureOut">
              <a:rPr lang="zh-CN" altLang="en-US" smtClean="0"/>
              <a:t>2025/3/11 Tuesday</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76F36-0A72-4476-A090-4AE50C9B2C7B}" type="slidenum">
              <a:rPr lang="zh-CN" altLang="en-US" smtClean="0"/>
              <a:t>‹#›</a:t>
            </a:fld>
            <a:endParaRPr lang="zh-CN" altLang="en-US"/>
          </a:p>
        </p:txBody>
      </p:sp>
    </p:spTree>
    <p:extLst>
      <p:ext uri="{BB962C8B-B14F-4D97-AF65-F5344CB8AC3E}">
        <p14:creationId xmlns:p14="http://schemas.microsoft.com/office/powerpoint/2010/main" val="2535588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algn="l" defTabSz="914400" rtl="0" eaLnBrk="1" latinLnBrk="0" hangingPunct="1">
        <a:spcBef>
          <a:spcPct val="0"/>
        </a:spcBef>
        <a:buNone/>
        <a:defRPr lang="zh-CN" altLang="en-US" sz="3200" b="1" kern="1200" dirty="0">
          <a:solidFill>
            <a:schemeClr val="tx1"/>
          </a:solidFill>
          <a:latin typeface="微软雅黑" pitchFamily="34" charset="-122"/>
          <a:ea typeface="微软雅黑" pitchFamily="34" charset="-122"/>
          <a:cs typeface="+mn-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522" y="908051"/>
            <a:ext cx="10976134"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609522" y="1600202"/>
            <a:ext cx="10976134"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p>
          <a:p>
            <a:pPr lvl="1"/>
            <a:r>
              <a:rPr lang="zh-CN" dirty="0"/>
              <a:t>第二级</a:t>
            </a:r>
          </a:p>
        </p:txBody>
      </p:sp>
    </p:spTree>
    <p:extLst>
      <p:ext uri="{BB962C8B-B14F-4D97-AF65-F5344CB8AC3E}">
        <p14:creationId xmlns:p14="http://schemas.microsoft.com/office/powerpoint/2010/main" val="2892492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10" advTm="9437"/>
    </mc:Choice>
    <mc:Fallback xmlns="">
      <p:transition advTm="9437"/>
    </mc:Fallback>
  </mc:AlternateConten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154"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309"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463"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617"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866" indent="-342866" algn="l" rtl="0" fontAlgn="base">
        <a:spcBef>
          <a:spcPct val="20000"/>
        </a:spcBef>
        <a:spcAft>
          <a:spcPct val="0"/>
        </a:spcAft>
        <a:buChar char="•"/>
        <a:defRPr sz="2000">
          <a:solidFill>
            <a:schemeClr val="accent1"/>
          </a:solidFill>
          <a:latin typeface="+mn-lt"/>
          <a:ea typeface="+mn-ea"/>
          <a:cs typeface="+mn-cs"/>
        </a:defRPr>
      </a:lvl1pPr>
      <a:lvl2pPr marL="742876" indent="-285721"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2886" indent="-228577"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040"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194"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349"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503"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8657"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5811"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309" rtl="0" eaLnBrk="1" latinLnBrk="0" hangingPunct="1">
        <a:defRPr sz="1700" kern="1200">
          <a:solidFill>
            <a:schemeClr val="tx1"/>
          </a:solidFill>
          <a:latin typeface="+mn-lt"/>
          <a:ea typeface="+mn-ea"/>
          <a:cs typeface="+mn-cs"/>
        </a:defRPr>
      </a:lvl1pPr>
      <a:lvl2pPr marL="457154" algn="l" defTabSz="914309" rtl="0" eaLnBrk="1" latinLnBrk="0" hangingPunct="1">
        <a:defRPr sz="1700" kern="1200">
          <a:solidFill>
            <a:schemeClr val="tx1"/>
          </a:solidFill>
          <a:latin typeface="+mn-lt"/>
          <a:ea typeface="+mn-ea"/>
          <a:cs typeface="+mn-cs"/>
        </a:defRPr>
      </a:lvl2pPr>
      <a:lvl3pPr marL="914309" algn="l" defTabSz="914309" rtl="0" eaLnBrk="1" latinLnBrk="0" hangingPunct="1">
        <a:defRPr sz="1700" kern="1200">
          <a:solidFill>
            <a:schemeClr val="tx1"/>
          </a:solidFill>
          <a:latin typeface="+mn-lt"/>
          <a:ea typeface="+mn-ea"/>
          <a:cs typeface="+mn-cs"/>
        </a:defRPr>
      </a:lvl3pPr>
      <a:lvl4pPr marL="1371463" algn="l" defTabSz="914309" rtl="0" eaLnBrk="1" latinLnBrk="0" hangingPunct="1">
        <a:defRPr sz="1700" kern="1200">
          <a:solidFill>
            <a:schemeClr val="tx1"/>
          </a:solidFill>
          <a:latin typeface="+mn-lt"/>
          <a:ea typeface="+mn-ea"/>
          <a:cs typeface="+mn-cs"/>
        </a:defRPr>
      </a:lvl4pPr>
      <a:lvl5pPr marL="1828617" algn="l" defTabSz="914309" rtl="0" eaLnBrk="1" latinLnBrk="0" hangingPunct="1">
        <a:defRPr sz="1700" kern="1200">
          <a:solidFill>
            <a:schemeClr val="tx1"/>
          </a:solidFill>
          <a:latin typeface="+mn-lt"/>
          <a:ea typeface="+mn-ea"/>
          <a:cs typeface="+mn-cs"/>
        </a:defRPr>
      </a:lvl5pPr>
      <a:lvl6pPr marL="2285771" algn="l" defTabSz="914309" rtl="0" eaLnBrk="1" latinLnBrk="0" hangingPunct="1">
        <a:defRPr sz="1700" kern="1200">
          <a:solidFill>
            <a:schemeClr val="tx1"/>
          </a:solidFill>
          <a:latin typeface="+mn-lt"/>
          <a:ea typeface="+mn-ea"/>
          <a:cs typeface="+mn-cs"/>
        </a:defRPr>
      </a:lvl6pPr>
      <a:lvl7pPr marL="2742926" algn="l" defTabSz="914309" rtl="0" eaLnBrk="1" latinLnBrk="0" hangingPunct="1">
        <a:defRPr sz="1700" kern="1200">
          <a:solidFill>
            <a:schemeClr val="tx1"/>
          </a:solidFill>
          <a:latin typeface="+mn-lt"/>
          <a:ea typeface="+mn-ea"/>
          <a:cs typeface="+mn-cs"/>
        </a:defRPr>
      </a:lvl7pPr>
      <a:lvl8pPr marL="3200080" algn="l" defTabSz="914309" rtl="0" eaLnBrk="1" latinLnBrk="0" hangingPunct="1">
        <a:defRPr sz="1700" kern="1200">
          <a:solidFill>
            <a:schemeClr val="tx1"/>
          </a:solidFill>
          <a:latin typeface="+mn-lt"/>
          <a:ea typeface="+mn-ea"/>
          <a:cs typeface="+mn-cs"/>
        </a:defRPr>
      </a:lvl8pPr>
      <a:lvl9pPr marL="3657234" algn="l" defTabSz="914309"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wmf"/></Relationships>
</file>

<file path=ppt/slides/_rels/slide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9F43E-E9E5-B08E-4836-FD802C2A012C}"/>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1BC4E427-6448-1D88-A0BF-2A9DC18C8E67}"/>
              </a:ext>
            </a:extLst>
          </p:cNvPr>
          <p:cNvGrpSpPr/>
          <p:nvPr/>
        </p:nvGrpSpPr>
        <p:grpSpPr>
          <a:xfrm>
            <a:off x="959794" y="1694230"/>
            <a:ext cx="3953254" cy="3435456"/>
            <a:chOff x="959794" y="1694230"/>
            <a:chExt cx="3953254" cy="3435456"/>
          </a:xfrm>
        </p:grpSpPr>
        <p:sp>
          <p:nvSpPr>
            <p:cNvPr id="63" name="Freeform 5">
              <a:extLst>
                <a:ext uri="{FF2B5EF4-FFF2-40B4-BE49-F238E27FC236}">
                  <a16:creationId xmlns:a16="http://schemas.microsoft.com/office/drawing/2014/main" id="{3509EC5E-BF7D-B47C-941B-8C2051FF5944}"/>
                </a:ext>
              </a:extLst>
            </p:cNvPr>
            <p:cNvSpPr>
              <a:spLocks/>
            </p:cNvSpPr>
            <p:nvPr/>
          </p:nvSpPr>
          <p:spPr bwMode="auto">
            <a:xfrm>
              <a:off x="959794" y="1694230"/>
              <a:ext cx="3240360" cy="2921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5">
              <a:extLst>
                <a:ext uri="{FF2B5EF4-FFF2-40B4-BE49-F238E27FC236}">
                  <a16:creationId xmlns:a16="http://schemas.microsoft.com/office/drawing/2014/main" id="{66FDD593-3D83-D0F0-CFB7-6D389F245E1E}"/>
                </a:ext>
              </a:extLst>
            </p:cNvPr>
            <p:cNvSpPr>
              <a:spLocks/>
            </p:cNvSpPr>
            <p:nvPr/>
          </p:nvSpPr>
          <p:spPr bwMode="auto">
            <a:xfrm>
              <a:off x="1672688" y="2208131"/>
              <a:ext cx="3240360" cy="2921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chemeClr val="bg1">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5">
              <a:extLst>
                <a:ext uri="{FF2B5EF4-FFF2-40B4-BE49-F238E27FC236}">
                  <a16:creationId xmlns:a16="http://schemas.microsoft.com/office/drawing/2014/main" id="{D8B8DF61-BE20-A08C-52B0-C1D1FA776663}"/>
                </a:ext>
              </a:extLst>
            </p:cNvPr>
            <p:cNvSpPr>
              <a:spLocks/>
            </p:cNvSpPr>
            <p:nvPr/>
          </p:nvSpPr>
          <p:spPr bwMode="auto">
            <a:xfrm>
              <a:off x="1348652" y="2011852"/>
              <a:ext cx="3240360" cy="2921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D9D9D9">
                <a:alpha val="56078"/>
              </a:srgbClr>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5" name="圆角矩形 34">
            <a:extLst>
              <a:ext uri="{FF2B5EF4-FFF2-40B4-BE49-F238E27FC236}">
                <a16:creationId xmlns:a16="http://schemas.microsoft.com/office/drawing/2014/main" id="{361DA32C-18F4-CCFC-C39D-839795468D7A}"/>
              </a:ext>
            </a:extLst>
          </p:cNvPr>
          <p:cNvSpPr/>
          <p:nvPr/>
        </p:nvSpPr>
        <p:spPr>
          <a:xfrm>
            <a:off x="5449515" y="2600316"/>
            <a:ext cx="6552728" cy="1620772"/>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79294B06-7D10-2266-7F20-47E957A6A0AE}"/>
              </a:ext>
            </a:extLst>
          </p:cNvPr>
          <p:cNvSpPr/>
          <p:nvPr/>
        </p:nvSpPr>
        <p:spPr>
          <a:xfrm>
            <a:off x="6673651" y="2600316"/>
            <a:ext cx="5544616" cy="16207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TextBox 36">
            <a:extLst>
              <a:ext uri="{FF2B5EF4-FFF2-40B4-BE49-F238E27FC236}">
                <a16:creationId xmlns:a16="http://schemas.microsoft.com/office/drawing/2014/main" id="{FBE7C363-A7BC-7F1B-66FB-979D89BCC404}"/>
              </a:ext>
            </a:extLst>
          </p:cNvPr>
          <p:cNvSpPr txBox="1"/>
          <p:nvPr/>
        </p:nvSpPr>
        <p:spPr>
          <a:xfrm flipH="1">
            <a:off x="5881563" y="2788464"/>
            <a:ext cx="360040" cy="1107996"/>
          </a:xfrm>
          <a:prstGeom prst="rect">
            <a:avLst/>
          </a:prstGeom>
          <a:noFill/>
        </p:spPr>
        <p:txBody>
          <a:bodyPr wrap="square" rtlCol="0">
            <a:spAutoFit/>
          </a:bodyPr>
          <a:lstStyle/>
          <a:p>
            <a:pPr algn="ctr"/>
            <a:r>
              <a:rPr lang="en-US" sz="6600" b="1" dirty="0">
                <a:solidFill>
                  <a:schemeClr val="bg1"/>
                </a:solidFill>
                <a:latin typeface="Impact MT Std" pitchFamily="34" charset="0"/>
              </a:rPr>
              <a:t>5</a:t>
            </a:r>
            <a:endParaRPr lang="id-ID" sz="6600" b="1" dirty="0">
              <a:solidFill>
                <a:schemeClr val="bg1"/>
              </a:solidFill>
              <a:latin typeface="Impact MT Std" pitchFamily="34" charset="0"/>
            </a:endParaRPr>
          </a:p>
        </p:txBody>
      </p:sp>
      <p:sp>
        <p:nvSpPr>
          <p:cNvPr id="38" name="文本框 9">
            <a:extLst>
              <a:ext uri="{FF2B5EF4-FFF2-40B4-BE49-F238E27FC236}">
                <a16:creationId xmlns:a16="http://schemas.microsoft.com/office/drawing/2014/main" id="{46760361-0370-6A7B-C882-304AE3BA2116}"/>
              </a:ext>
            </a:extLst>
          </p:cNvPr>
          <p:cNvSpPr txBox="1"/>
          <p:nvPr/>
        </p:nvSpPr>
        <p:spPr>
          <a:xfrm>
            <a:off x="7105699" y="2901932"/>
            <a:ext cx="4896544" cy="1054135"/>
          </a:xfrm>
          <a:prstGeom prst="rect">
            <a:avLst/>
          </a:prstGeom>
          <a:noFill/>
        </p:spPr>
        <p:txBody>
          <a:bodyPr wrap="square" lIns="68580" tIns="34290" rIns="68580" bIns="34290" rtlCol="0">
            <a:spAutoFit/>
          </a:bodyPr>
          <a:lstStyle/>
          <a:p>
            <a:pPr marL="0" lvl="1"/>
            <a:r>
              <a:rPr lang="zh-CN" altLang="en-US" sz="3200" b="1" dirty="0">
                <a:solidFill>
                  <a:schemeClr val="bg1"/>
                </a:solidFill>
                <a:latin typeface="微软雅黑" pitchFamily="34" charset="-122"/>
                <a:ea typeface="微软雅黑" pitchFamily="34" charset="-122"/>
              </a:rPr>
              <a:t>应用</a:t>
            </a:r>
            <a:r>
              <a:rPr lang="en-US" altLang="zh-CN" sz="3200" b="1" dirty="0">
                <a:solidFill>
                  <a:schemeClr val="bg1"/>
                </a:solidFill>
                <a:latin typeface="微软雅黑" pitchFamily="34" charset="-122"/>
                <a:ea typeface="微软雅黑" pitchFamily="34" charset="-122"/>
              </a:rPr>
              <a:t>-</a:t>
            </a:r>
            <a:r>
              <a:rPr lang="zh-CN" altLang="en-US" sz="3200" b="1" dirty="0">
                <a:solidFill>
                  <a:schemeClr val="bg1"/>
                </a:solidFill>
                <a:latin typeface="微软雅黑" pitchFamily="34" charset="-122"/>
                <a:ea typeface="微软雅黑" pitchFamily="34" charset="-122"/>
              </a:rPr>
              <a:t>量化投资当中的数据分析</a:t>
            </a:r>
          </a:p>
        </p:txBody>
      </p:sp>
      <p:pic>
        <p:nvPicPr>
          <p:cNvPr id="6" name="图片 5">
            <a:extLst>
              <a:ext uri="{FF2B5EF4-FFF2-40B4-BE49-F238E27FC236}">
                <a16:creationId xmlns:a16="http://schemas.microsoft.com/office/drawing/2014/main" id="{9557BB6C-689C-8649-9811-D1D6991ED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536" y="2299767"/>
            <a:ext cx="1905000" cy="2009775"/>
          </a:xfrm>
          <a:prstGeom prst="rect">
            <a:avLst/>
          </a:prstGeom>
        </p:spPr>
      </p:pic>
    </p:spTree>
    <p:extLst>
      <p:ext uri="{BB962C8B-B14F-4D97-AF65-F5344CB8AC3E}">
        <p14:creationId xmlns:p14="http://schemas.microsoft.com/office/powerpoint/2010/main" val="335891438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0-#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0-#ppt_w/2"/>
                                          </p:val>
                                        </p:tav>
                                        <p:tav tm="100000">
                                          <p:val>
                                            <p:strVal val="#ppt_x"/>
                                          </p:val>
                                        </p:tav>
                                      </p:tavLst>
                                    </p:anim>
                                    <p:anim calcmode="lin" valueType="num">
                                      <p:cBhvr additive="base">
                                        <p:cTn id="20"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99781-8E08-CBD5-EA86-A8725DBC5403}"/>
              </a:ext>
            </a:extLst>
          </p:cNvPr>
          <p:cNvSpPr>
            <a:spLocks noGrp="1"/>
          </p:cNvSpPr>
          <p:nvPr>
            <p:ph type="title"/>
          </p:nvPr>
        </p:nvSpPr>
        <p:spPr>
          <a:xfrm>
            <a:off x="797603" y="596371"/>
            <a:ext cx="10599969" cy="634917"/>
          </a:xfrm>
        </p:spPr>
        <p:txBody>
          <a:bodyPr/>
          <a:lstStyle/>
          <a:p>
            <a:r>
              <a:rPr lang="zh-CN" altLang="en-US" b="1" dirty="0">
                <a:latin typeface="楷体" panose="02010609060101010101" pitchFamily="49" charset="-122"/>
                <a:ea typeface="楷体" panose="02010609060101010101" pitchFamily="49" charset="-122"/>
              </a:rPr>
              <a:t>具体任务内容</a:t>
            </a:r>
          </a:p>
        </p:txBody>
      </p:sp>
      <p:sp>
        <p:nvSpPr>
          <p:cNvPr id="3" name="内容占位符 2">
            <a:extLst>
              <a:ext uri="{FF2B5EF4-FFF2-40B4-BE49-F238E27FC236}">
                <a16:creationId xmlns:a16="http://schemas.microsoft.com/office/drawing/2014/main" id="{0871BBEE-B4E9-2178-610E-26FDE7AE3FC9}"/>
              </a:ext>
            </a:extLst>
          </p:cNvPr>
          <p:cNvSpPr>
            <a:spLocks noGrp="1"/>
          </p:cNvSpPr>
          <p:nvPr>
            <p:ph idx="1"/>
          </p:nvPr>
        </p:nvSpPr>
        <p:spPr>
          <a:xfrm>
            <a:off x="825518" y="1166313"/>
            <a:ext cx="10599969" cy="4525374"/>
          </a:xfrm>
        </p:spPr>
        <p:txBody>
          <a:bodyPr/>
          <a:lstStyle/>
          <a:p>
            <a:pPr>
              <a:lnSpc>
                <a:spcPct val="150000"/>
              </a:lnSpc>
              <a:spcBef>
                <a:spcPts val="600"/>
              </a:spcBef>
              <a:spcAft>
                <a:spcPts val="500"/>
              </a:spcAft>
            </a:pPr>
            <a:r>
              <a:rPr lang="zh-CN" altLang="en-US" sz="1800" dirty="0">
                <a:latin typeface="楷体" panose="02010609060101010101" pitchFamily="49" charset="-122"/>
                <a:ea typeface="楷体" panose="02010609060101010101" pitchFamily="49" charset="-122"/>
              </a:rPr>
              <a:t>完成任务</a:t>
            </a:r>
            <a:r>
              <a:rPr lang="en-US" altLang="zh-CN" sz="1800" dirty="0">
                <a:latin typeface="楷体" panose="02010609060101010101" pitchFamily="49" charset="-122"/>
                <a:ea typeface="楷体" panose="02010609060101010101" pitchFamily="49" charset="-122"/>
              </a:rPr>
              <a:t>1-5</a:t>
            </a:r>
            <a:r>
              <a:rPr lang="zh-CN" altLang="en-US" sz="1800" dirty="0">
                <a:latin typeface="楷体" panose="02010609060101010101" pitchFamily="49" charset="-122"/>
                <a:ea typeface="楷体" panose="02010609060101010101" pitchFamily="49" charset="-122"/>
              </a:rPr>
              <a:t>，若时间宽裕，继续完成任务</a:t>
            </a:r>
            <a:r>
              <a:rPr lang="en-US" altLang="zh-CN" sz="1800" dirty="0">
                <a:latin typeface="楷体" panose="02010609060101010101" pitchFamily="49" charset="-122"/>
                <a:ea typeface="楷体" panose="02010609060101010101" pitchFamily="49" charset="-122"/>
              </a:rPr>
              <a:t>6</a:t>
            </a:r>
            <a:r>
              <a:rPr lang="zh-CN" altLang="en-US" sz="1800" dirty="0">
                <a:latin typeface="楷体" panose="02010609060101010101" pitchFamily="49" charset="-122"/>
                <a:ea typeface="楷体" panose="02010609060101010101" pitchFamily="49" charset="-122"/>
              </a:rPr>
              <a:t>。安排</a:t>
            </a:r>
            <a:r>
              <a:rPr lang="en-US" altLang="zh-CN" sz="1800" dirty="0">
                <a:latin typeface="楷体" panose="02010609060101010101" pitchFamily="49" charset="-122"/>
                <a:ea typeface="楷体" panose="02010609060101010101" pitchFamily="49" charset="-122"/>
              </a:rPr>
              <a:t>2-3</a:t>
            </a:r>
            <a:r>
              <a:rPr lang="zh-CN" altLang="en-US" sz="1800" dirty="0">
                <a:latin typeface="楷体" panose="02010609060101010101" pitchFamily="49" charset="-122"/>
                <a:ea typeface="楷体" panose="02010609060101010101" pitchFamily="49" charset="-122"/>
              </a:rPr>
              <a:t>周的任务时间。</a:t>
            </a:r>
            <a:endParaRPr lang="en-US" altLang="zh-CN" sz="1800" dirty="0">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F09619AA-BDF1-5613-279F-C3CFF691AD32}"/>
              </a:ext>
            </a:extLst>
          </p:cNvPr>
          <p:cNvSpPr txBox="1"/>
          <p:nvPr/>
        </p:nvSpPr>
        <p:spPr>
          <a:xfrm>
            <a:off x="1489075" y="73219"/>
            <a:ext cx="5255900" cy="523152"/>
          </a:xfrm>
          <a:prstGeom prst="rect">
            <a:avLst/>
          </a:prstGeom>
          <a:noFill/>
        </p:spPr>
        <p:txBody>
          <a:bodyPr wrap="square" rtlCol="0">
            <a:spAutoFit/>
          </a:bodyPr>
          <a:lstStyle/>
          <a:p>
            <a:pPr defTabSz="914309" fontAlgn="base">
              <a:spcBef>
                <a:spcPct val="0"/>
              </a:spcBef>
              <a:spcAft>
                <a:spcPct val="0"/>
              </a:spcAft>
            </a:pPr>
            <a:r>
              <a:rPr lang="zh-CN" altLang="en-US" sz="2800" b="1" dirty="0">
                <a:solidFill>
                  <a:srgbClr val="FFFFFF"/>
                </a:solidFill>
                <a:latin typeface="楷体" panose="02010609060101010101" pitchFamily="49" charset="-122"/>
                <a:ea typeface="楷体" panose="02010609060101010101" pitchFamily="49" charset="-122"/>
              </a:rPr>
              <a:t>实验任务</a:t>
            </a:r>
            <a:r>
              <a:rPr lang="en-US" altLang="zh-CN" sz="2800" b="1" dirty="0">
                <a:solidFill>
                  <a:srgbClr val="FFFFFF"/>
                </a:solidFill>
                <a:latin typeface="楷体" panose="02010609060101010101" pitchFamily="49" charset="-122"/>
                <a:ea typeface="楷体" panose="02010609060101010101" pitchFamily="49" charset="-122"/>
              </a:rPr>
              <a:t>5-20250319</a:t>
            </a:r>
            <a:endParaRPr lang="zh-CN" altLang="en-US" sz="2800" b="1" dirty="0">
              <a:solidFill>
                <a:srgbClr val="FFFFFF"/>
              </a:solidFill>
              <a:latin typeface="楷体" panose="02010609060101010101" pitchFamily="49" charset="-122"/>
              <a:ea typeface="楷体" panose="02010609060101010101" pitchFamily="49" charset="-122"/>
            </a:endParaRPr>
          </a:p>
        </p:txBody>
      </p:sp>
      <p:sp>
        <p:nvSpPr>
          <p:cNvPr id="5" name="标题 1">
            <a:extLst>
              <a:ext uri="{FF2B5EF4-FFF2-40B4-BE49-F238E27FC236}">
                <a16:creationId xmlns:a16="http://schemas.microsoft.com/office/drawing/2014/main" id="{CA22309E-149D-5B90-1542-75F629F82812}"/>
              </a:ext>
            </a:extLst>
          </p:cNvPr>
          <p:cNvSpPr txBox="1">
            <a:spLocks/>
          </p:cNvSpPr>
          <p:nvPr/>
        </p:nvSpPr>
        <p:spPr bwMode="auto">
          <a:xfrm>
            <a:off x="795296" y="1769148"/>
            <a:ext cx="10599969" cy="63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154"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309"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463"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617"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b="1" kern="0" dirty="0">
                <a:latin typeface="楷体" panose="02010609060101010101" pitchFamily="49" charset="-122"/>
                <a:ea typeface="楷体" panose="02010609060101010101" pitchFamily="49" charset="-122"/>
              </a:rPr>
              <a:t>提交方法</a:t>
            </a:r>
          </a:p>
        </p:txBody>
      </p:sp>
      <p:sp>
        <p:nvSpPr>
          <p:cNvPr id="6" name="内容占位符 2">
            <a:extLst>
              <a:ext uri="{FF2B5EF4-FFF2-40B4-BE49-F238E27FC236}">
                <a16:creationId xmlns:a16="http://schemas.microsoft.com/office/drawing/2014/main" id="{A1715325-F5BF-06E8-F0B1-A2F560035B4A}"/>
              </a:ext>
            </a:extLst>
          </p:cNvPr>
          <p:cNvSpPr txBox="1">
            <a:spLocks/>
          </p:cNvSpPr>
          <p:nvPr/>
        </p:nvSpPr>
        <p:spPr bwMode="auto">
          <a:xfrm>
            <a:off x="872082" y="2636912"/>
            <a:ext cx="10599969" cy="45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lvl1pPr marL="342866" indent="-342866" algn="l" rtl="0" fontAlgn="base">
              <a:spcBef>
                <a:spcPct val="20000"/>
              </a:spcBef>
              <a:spcAft>
                <a:spcPct val="0"/>
              </a:spcAft>
              <a:buChar char="•"/>
              <a:defRPr sz="2000">
                <a:solidFill>
                  <a:schemeClr val="accent1"/>
                </a:solidFill>
                <a:latin typeface="+mn-lt"/>
                <a:ea typeface="+mn-ea"/>
                <a:cs typeface="+mn-cs"/>
              </a:defRPr>
            </a:lvl1pPr>
            <a:lvl2pPr marL="742876" indent="-285721"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2886" indent="-228577" algn="l" rtl="0" eaLnBrk="0" fontAlgn="base" hangingPunct="0">
              <a:spcBef>
                <a:spcPct val="20000"/>
              </a:spcBef>
              <a:spcAft>
                <a:spcPct val="0"/>
              </a:spcAft>
              <a:buChar char="•"/>
              <a:defRPr sz="2400">
                <a:solidFill>
                  <a:schemeClr val="accent1"/>
                </a:solidFill>
                <a:latin typeface="+mn-lt"/>
                <a:ea typeface="宋体" panose="02010600030101010101" pitchFamily="2" charset="-122"/>
              </a:defRPr>
            </a:lvl3pPr>
            <a:lvl4pPr marL="1600040" indent="-228577"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4pPr>
            <a:lvl5pPr marL="2057194" indent="-228577" algn="l" rtl="0" eaLnBrk="0" fontAlgn="base" hangingPunct="0">
              <a:spcBef>
                <a:spcPct val="20000"/>
              </a:spcBef>
              <a:spcAft>
                <a:spcPct val="0"/>
              </a:spcAft>
              <a:buChar char="»"/>
              <a:defRPr sz="2000">
                <a:solidFill>
                  <a:schemeClr val="accent1"/>
                </a:solidFill>
                <a:latin typeface="+mn-lt"/>
                <a:ea typeface="宋体" panose="02010600030101010101" pitchFamily="2" charset="-122"/>
              </a:defRPr>
            </a:lvl5pPr>
            <a:lvl6pPr marL="2514349"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503"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8657"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5811" indent="-228577"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a:lstStyle>
          <a:p>
            <a:pPr>
              <a:spcBef>
                <a:spcPts val="600"/>
              </a:spcBef>
              <a:spcAft>
                <a:spcPts val="500"/>
              </a:spcAft>
            </a:pPr>
            <a:r>
              <a:rPr lang="zh-CN" altLang="en-US" sz="1800" kern="0" dirty="0">
                <a:latin typeface="楷体" panose="02010609060101010101" pitchFamily="49" charset="-122"/>
                <a:ea typeface="楷体" panose="02010609060101010101" pitchFamily="49" charset="-122"/>
              </a:rPr>
              <a:t>在原</a:t>
            </a:r>
            <a:r>
              <a:rPr lang="en-US" altLang="zh-CN" sz="1800" kern="0" dirty="0">
                <a:latin typeface="楷体" panose="02010609060101010101" pitchFamily="49" charset="-122"/>
                <a:ea typeface="楷体" panose="02010609060101010101" pitchFamily="49" charset="-122"/>
              </a:rPr>
              <a:t>【</a:t>
            </a:r>
            <a:r>
              <a:rPr lang="zh-CN" altLang="en-US" sz="1800" kern="0" dirty="0">
                <a:latin typeface="楷体" panose="02010609060101010101" pitchFamily="49" charset="-122"/>
                <a:ea typeface="楷体" panose="02010609060101010101" pitchFamily="49" charset="-122"/>
              </a:rPr>
              <a:t>医学数据分析 课程群</a:t>
            </a:r>
            <a:r>
              <a:rPr lang="en-US" altLang="zh-CN" sz="1800" kern="0" dirty="0">
                <a:latin typeface="楷体" panose="02010609060101010101" pitchFamily="49" charset="-122"/>
                <a:ea typeface="楷体" panose="02010609060101010101" pitchFamily="49" charset="-122"/>
              </a:rPr>
              <a:t>】</a:t>
            </a:r>
            <a:r>
              <a:rPr lang="zh-CN" altLang="en-US" sz="1800" kern="0" dirty="0">
                <a:latin typeface="楷体" panose="02010609060101010101" pitchFamily="49" charset="-122"/>
                <a:ea typeface="楷体" panose="02010609060101010101" pitchFamily="49" charset="-122"/>
              </a:rPr>
              <a:t>的钉钉群中进行实验结果的上交；</a:t>
            </a:r>
            <a:endParaRPr lang="en-US" altLang="zh-CN" sz="1800" kern="0" dirty="0">
              <a:latin typeface="楷体" panose="02010609060101010101" pitchFamily="49" charset="-122"/>
              <a:ea typeface="楷体" panose="02010609060101010101" pitchFamily="49" charset="-122"/>
            </a:endParaRPr>
          </a:p>
          <a:p>
            <a:pPr marL="0" indent="0">
              <a:spcBef>
                <a:spcPts val="600"/>
              </a:spcBef>
              <a:spcAft>
                <a:spcPts val="500"/>
              </a:spcAft>
              <a:buFontTx/>
              <a:buNone/>
            </a:pPr>
            <a:r>
              <a:rPr lang="zh-CN" altLang="en-US" sz="1800" kern="0" dirty="0">
                <a:latin typeface="楷体" panose="02010609060101010101" pitchFamily="49" charset="-122"/>
                <a:ea typeface="楷体" panose="02010609060101010101" pitchFamily="49" charset="-122"/>
              </a:rPr>
              <a:t>上交文件为</a:t>
            </a:r>
            <a:r>
              <a:rPr lang="en-US" altLang="zh-CN" sz="1800" kern="0" dirty="0">
                <a:latin typeface="楷体" panose="02010609060101010101" pitchFamily="49" charset="-122"/>
                <a:ea typeface="楷体" panose="02010609060101010101" pitchFamily="49" charset="-122"/>
              </a:rPr>
              <a:t>:</a:t>
            </a:r>
          </a:p>
          <a:p>
            <a:pPr>
              <a:lnSpc>
                <a:spcPct val="150000"/>
              </a:lnSpc>
            </a:pPr>
            <a:r>
              <a:rPr lang="zh-CN" altLang="en-US" sz="1800" kern="0" dirty="0">
                <a:latin typeface="楷体" panose="02010609060101010101" pitchFamily="49" charset="-122"/>
                <a:ea typeface="楷体" panose="02010609060101010101" pitchFamily="49" charset="-122"/>
              </a:rPr>
              <a:t>一个</a:t>
            </a:r>
            <a:r>
              <a:rPr lang="en-US" altLang="zh-CN" sz="1800" kern="0" dirty="0">
                <a:latin typeface="楷体" panose="02010609060101010101" pitchFamily="49" charset="-122"/>
                <a:ea typeface="楷体" panose="02010609060101010101" pitchFamily="49" charset="-122"/>
              </a:rPr>
              <a:t>word</a:t>
            </a:r>
            <a:r>
              <a:rPr lang="zh-CN" altLang="en-US" sz="1800" kern="0" dirty="0">
                <a:latin typeface="楷体" panose="02010609060101010101" pitchFamily="49" charset="-122"/>
                <a:ea typeface="楷体" panose="02010609060101010101" pitchFamily="49" charset="-122"/>
              </a:rPr>
              <a:t>文档，根据</a:t>
            </a:r>
            <a:r>
              <a:rPr lang="en-US" altLang="zh-CN" sz="1800" kern="0" dirty="0">
                <a:latin typeface="楷体" panose="02010609060101010101" pitchFamily="49" charset="-122"/>
                <a:ea typeface="楷体" panose="02010609060101010101" pitchFamily="49" charset="-122"/>
              </a:rPr>
              <a:t>【</a:t>
            </a:r>
            <a:r>
              <a:rPr lang="zh-CN" altLang="en-US" sz="1800" kern="0" dirty="0">
                <a:latin typeface="楷体" panose="02010609060101010101" pitchFamily="49" charset="-122"/>
                <a:ea typeface="楷体" panose="02010609060101010101" pitchFamily="49" charset="-122"/>
              </a:rPr>
              <a:t>实验</a:t>
            </a:r>
            <a:r>
              <a:rPr lang="en-US" altLang="zh-CN" sz="1800" kern="0" dirty="0">
                <a:latin typeface="楷体" panose="02010609060101010101" pitchFamily="49" charset="-122"/>
                <a:ea typeface="楷体" panose="02010609060101010101" pitchFamily="49" charset="-122"/>
              </a:rPr>
              <a:t>5</a:t>
            </a:r>
            <a:r>
              <a:rPr lang="zh-CN" altLang="en-US" sz="1800" kern="0" dirty="0">
                <a:latin typeface="楷体" panose="02010609060101010101" pitchFamily="49" charset="-122"/>
                <a:ea typeface="楷体" panose="02010609060101010101" pitchFamily="49" charset="-122"/>
              </a:rPr>
              <a:t>报告模版</a:t>
            </a:r>
            <a:r>
              <a:rPr lang="en-US" altLang="zh-CN" sz="1800" kern="0" dirty="0">
                <a:latin typeface="楷体" panose="02010609060101010101" pitchFamily="49" charset="-122"/>
                <a:ea typeface="楷体" panose="02010609060101010101" pitchFamily="49" charset="-122"/>
              </a:rPr>
              <a:t>.docx】</a:t>
            </a:r>
            <a:r>
              <a:rPr lang="zh-CN" altLang="en-US" sz="1800" kern="0" dirty="0">
                <a:latin typeface="楷体" panose="02010609060101010101" pitchFamily="49" charset="-122"/>
                <a:ea typeface="楷体" panose="02010609060101010101" pitchFamily="49" charset="-122"/>
              </a:rPr>
              <a:t>进行修改，完成后请将文档名称修改为</a:t>
            </a:r>
            <a:r>
              <a:rPr lang="en-US" altLang="zh-CN" sz="1800" kern="0" dirty="0">
                <a:latin typeface="楷体" panose="02010609060101010101" pitchFamily="49" charset="-122"/>
                <a:ea typeface="楷体" panose="02010609060101010101" pitchFamily="49" charset="-122"/>
              </a:rPr>
              <a:t>【</a:t>
            </a:r>
            <a:r>
              <a:rPr lang="zh-CN" altLang="en-US" sz="1800" kern="0" dirty="0">
                <a:latin typeface="楷体" panose="02010609060101010101" pitchFamily="49" charset="-122"/>
                <a:ea typeface="楷体" panose="02010609060101010101" pitchFamily="49" charset="-122"/>
              </a:rPr>
              <a:t>完整学号</a:t>
            </a:r>
            <a:r>
              <a:rPr lang="en-US" altLang="zh-CN" sz="1800" kern="0" dirty="0">
                <a:latin typeface="楷体" panose="02010609060101010101" pitchFamily="49" charset="-122"/>
                <a:ea typeface="楷体" panose="02010609060101010101" pitchFamily="49" charset="-122"/>
              </a:rPr>
              <a:t>_</a:t>
            </a:r>
            <a:r>
              <a:rPr lang="zh-CN" altLang="en-US" sz="1800" kern="0" dirty="0">
                <a:latin typeface="楷体" panose="02010609060101010101" pitchFamily="49" charset="-122"/>
                <a:ea typeface="楷体" panose="02010609060101010101" pitchFamily="49" charset="-122"/>
              </a:rPr>
              <a:t>姓名</a:t>
            </a:r>
            <a:r>
              <a:rPr lang="en-US" altLang="zh-CN" sz="1800" kern="0" dirty="0">
                <a:latin typeface="楷体" panose="02010609060101010101" pitchFamily="49" charset="-122"/>
                <a:ea typeface="楷体" panose="02010609060101010101" pitchFamily="49" charset="-122"/>
              </a:rPr>
              <a:t>_</a:t>
            </a:r>
            <a:r>
              <a:rPr lang="zh-CN" altLang="en-US" sz="1800" kern="0" dirty="0">
                <a:latin typeface="楷体" panose="02010609060101010101" pitchFamily="49" charset="-122"/>
                <a:ea typeface="楷体" panose="02010609060101010101" pitchFamily="49" charset="-122"/>
              </a:rPr>
              <a:t>实验</a:t>
            </a:r>
            <a:r>
              <a:rPr lang="en-US" altLang="zh-CN" sz="1800" kern="0" dirty="0">
                <a:latin typeface="楷体" panose="02010609060101010101" pitchFamily="49" charset="-122"/>
                <a:ea typeface="楷体" panose="02010609060101010101" pitchFamily="49" charset="-122"/>
              </a:rPr>
              <a:t>5 .docx】</a:t>
            </a:r>
          </a:p>
          <a:p>
            <a:pPr marL="0" indent="0">
              <a:spcBef>
                <a:spcPts val="600"/>
              </a:spcBef>
              <a:spcAft>
                <a:spcPts val="500"/>
              </a:spcAft>
              <a:buFontTx/>
              <a:buNone/>
            </a:pPr>
            <a:endParaRPr lang="en-US" altLang="zh-CN" sz="1800"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8538675"/>
      </p:ext>
    </p:extLst>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B0F0"/>
                </a:solidFill>
              </a:rPr>
              <a:t>量化投资</a:t>
            </a:r>
            <a:r>
              <a:rPr lang="zh-CN" altLang="en-US" dirty="0"/>
              <a:t>分析流程：</a:t>
            </a:r>
          </a:p>
        </p:txBody>
      </p:sp>
      <p:pic>
        <p:nvPicPr>
          <p:cNvPr id="6" name="图片 516">
            <a:extLst>
              <a:ext uri="{FF2B5EF4-FFF2-40B4-BE49-F238E27FC236}">
                <a16:creationId xmlns:a16="http://schemas.microsoft.com/office/drawing/2014/main" id="{08C800EE-0D68-E1C5-C43F-9F034EA5DD00}"/>
              </a:ext>
            </a:extLst>
          </p:cNvPr>
          <p:cNvPicPr>
            <a:picLocks noChangeAspect="1"/>
          </p:cNvPicPr>
          <p:nvPr>
            <p:custDataLst>
              <p:tags r:id="rId1"/>
            </p:custDataLst>
          </p:nvPr>
        </p:nvPicPr>
        <p:blipFill>
          <a:blip r:embed="rId3"/>
          <a:stretch>
            <a:fillRect/>
          </a:stretch>
        </p:blipFill>
        <p:spPr>
          <a:xfrm>
            <a:off x="1921123" y="1268760"/>
            <a:ext cx="8185665" cy="5168163"/>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p14:dur="10" advTm="9437"/>
    </mc:Choice>
    <mc:Fallback xmlns="">
      <p:transition advTm="94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5A72E-D5CB-5B91-4067-A81EC7847D62}"/>
            </a:ext>
          </a:extLst>
        </p:cNvPr>
        <p:cNvGrpSpPr/>
        <p:nvPr/>
      </p:nvGrpSpPr>
      <p:grpSpPr>
        <a:xfrm>
          <a:off x="0" y="0"/>
          <a:ext cx="0" cy="0"/>
          <a:chOff x="0" y="0"/>
          <a:chExt cx="0" cy="0"/>
        </a:xfrm>
      </p:grpSpPr>
      <p:sp>
        <p:nvSpPr>
          <p:cNvPr id="59" name="矩形 58">
            <a:extLst>
              <a:ext uri="{FF2B5EF4-FFF2-40B4-BE49-F238E27FC236}">
                <a16:creationId xmlns:a16="http://schemas.microsoft.com/office/drawing/2014/main" id="{97EB072E-519C-BC24-E5BB-B0E34913B1D0}"/>
              </a:ext>
            </a:extLst>
          </p:cNvPr>
          <p:cNvSpPr/>
          <p:nvPr/>
        </p:nvSpPr>
        <p:spPr>
          <a:xfrm>
            <a:off x="1129035" y="188640"/>
            <a:ext cx="4142463" cy="584767"/>
          </a:xfrm>
          <a:prstGeom prst="rect">
            <a:avLst/>
          </a:prstGeom>
        </p:spPr>
        <p:txBody>
          <a:bodyPr wrap="none" lIns="91431" tIns="45716" rIns="91431" bIns="45716">
            <a:spAutoFit/>
          </a:bodyPr>
          <a:lstStyle/>
          <a:p>
            <a:pPr algn="r"/>
            <a:r>
              <a:rPr lang="en-US" altLang="zh-CN" sz="3200" b="1" dirty="0">
                <a:latin typeface="微软雅黑" pitchFamily="34" charset="-122"/>
                <a:ea typeface="微软雅黑" pitchFamily="34" charset="-122"/>
              </a:rPr>
              <a:t>Scikit-learn</a:t>
            </a:r>
            <a:r>
              <a:rPr lang="zh-CN" altLang="en-US" sz="3200" b="1" dirty="0">
                <a:latin typeface="微软雅黑" pitchFamily="34" charset="-122"/>
                <a:ea typeface="微软雅黑" pitchFamily="34" charset="-122"/>
              </a:rPr>
              <a:t>机器学习</a:t>
            </a:r>
            <a:endParaRPr lang="en-US" altLang="zh-CN" sz="3200" b="1" dirty="0">
              <a:latin typeface="微软雅黑" pitchFamily="34" charset="-122"/>
              <a:ea typeface="微软雅黑" pitchFamily="34" charset="-122"/>
            </a:endParaRPr>
          </a:p>
        </p:txBody>
      </p:sp>
      <p:sp>
        <p:nvSpPr>
          <p:cNvPr id="4" name="内容占位符 2">
            <a:extLst>
              <a:ext uri="{FF2B5EF4-FFF2-40B4-BE49-F238E27FC236}">
                <a16:creationId xmlns:a16="http://schemas.microsoft.com/office/drawing/2014/main" id="{FEF4DADE-E62E-1D1A-DD3B-E7EFBA460A0B}"/>
              </a:ext>
            </a:extLst>
          </p:cNvPr>
          <p:cNvSpPr txBox="1">
            <a:spLocks/>
          </p:cNvSpPr>
          <p:nvPr/>
        </p:nvSpPr>
        <p:spPr>
          <a:xfrm>
            <a:off x="768995" y="836712"/>
            <a:ext cx="1097565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1" indent="0">
              <a:lnSpc>
                <a:spcPct val="150000"/>
              </a:lnSpc>
              <a:buNone/>
            </a:pPr>
            <a:r>
              <a:rPr kumimoji="0" lang="zh-CN" altLang="en-US"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在</a:t>
            </a:r>
            <a:r>
              <a:rPr kumimoji="0" lang="en-US" altLang="zh-CN"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Anaconda</a:t>
            </a:r>
            <a:r>
              <a:rPr kumimoji="0" lang="zh-CN" altLang="en-US"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发行版中已经集成了</a:t>
            </a:r>
            <a:r>
              <a:rPr kumimoji="0" lang="en-US" altLang="zh-CN"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Scikit-learn</a:t>
            </a:r>
            <a:r>
              <a:rPr kumimoji="0" lang="zh-CN" altLang="en-US"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分析包，无需再进行安装，在</a:t>
            </a:r>
            <a:r>
              <a:rPr kumimoji="0" lang="en-US" altLang="zh-CN"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Spyder</a:t>
            </a:r>
            <a:r>
              <a:rPr kumimoji="0" lang="zh-CN" altLang="en-US"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脚本文件中直接导入即可使用。由于</a:t>
            </a:r>
            <a:r>
              <a:rPr kumimoji="0" lang="en-US" altLang="zh-CN"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Scikit-learn</a:t>
            </a:r>
            <a:r>
              <a:rPr kumimoji="0" lang="zh-CN" altLang="en-US" sz="20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包的内容非常多，我们在使用过程中导入相关的模块即可，无需整个机器学习包都导进去，如图所示。</a:t>
            </a:r>
            <a:endParaRPr lang="zh-CN" altLang="zh-CN" sz="2400" dirty="0">
              <a:solidFill>
                <a:srgbClr val="00B0F0"/>
              </a:solidFill>
              <a:latin typeface="微软雅黑" panose="020B0503020204020204" pitchFamily="34" charset="-122"/>
              <a:ea typeface="微软雅黑" panose="020B0503020204020204" pitchFamily="34" charset="-122"/>
            </a:endParaRPr>
          </a:p>
        </p:txBody>
      </p:sp>
      <p:pic>
        <p:nvPicPr>
          <p:cNvPr id="3" name="Picture 2">
            <a:extLst>
              <a:ext uri="{FF2B5EF4-FFF2-40B4-BE49-F238E27FC236}">
                <a16:creationId xmlns:a16="http://schemas.microsoft.com/office/drawing/2014/main" id="{03477CF1-EAE1-39DE-72E9-66C1B4BE5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051" y="2420888"/>
            <a:ext cx="9865096" cy="419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5732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25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56B3A-5FE4-ACA1-A0F0-F955EE818AE4}"/>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A4C592FA-9287-5C70-B63E-854BAAD650BB}"/>
              </a:ext>
            </a:extLst>
          </p:cNvPr>
          <p:cNvSpPr txBox="1"/>
          <p:nvPr/>
        </p:nvSpPr>
        <p:spPr>
          <a:xfrm>
            <a:off x="1129035" y="188640"/>
            <a:ext cx="3744416"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实验任务分解</a:t>
            </a:r>
          </a:p>
        </p:txBody>
      </p:sp>
      <p:sp>
        <p:nvSpPr>
          <p:cNvPr id="3" name="内容占位符 2">
            <a:extLst>
              <a:ext uri="{FF2B5EF4-FFF2-40B4-BE49-F238E27FC236}">
                <a16:creationId xmlns:a16="http://schemas.microsoft.com/office/drawing/2014/main" id="{F674B675-6E71-F9E5-F399-B88BBD2243DD}"/>
              </a:ext>
            </a:extLst>
          </p:cNvPr>
          <p:cNvSpPr txBox="1">
            <a:spLocks/>
          </p:cNvSpPr>
          <p:nvPr/>
        </p:nvSpPr>
        <p:spPr>
          <a:xfrm>
            <a:off x="696987" y="980728"/>
            <a:ext cx="1097565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1" indent="0">
              <a:lnSpc>
                <a:spcPct val="114000"/>
              </a:lnSpc>
              <a:buNone/>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获取</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2016</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年各企业的总体规模指标，包括上市公司的营业收入、营业利润、利润总额、净利润、资产总计、固定资产，投资效率指标包括净资产收益率、每股净资产、每股资本公积、每股收益，一共</a:t>
            </a:r>
            <a:r>
              <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个指标。</a:t>
            </a:r>
          </a:p>
        </p:txBody>
      </p:sp>
      <p:sp>
        <p:nvSpPr>
          <p:cNvPr id="9" name="文本框 8">
            <a:extLst>
              <a:ext uri="{FF2B5EF4-FFF2-40B4-BE49-F238E27FC236}">
                <a16:creationId xmlns:a16="http://schemas.microsoft.com/office/drawing/2014/main" id="{D1C56374-3FCA-0E1B-C246-C0AD7FE5C2E0}"/>
              </a:ext>
            </a:extLst>
          </p:cNvPr>
          <p:cNvSpPr txBox="1"/>
          <p:nvPr/>
        </p:nvSpPr>
        <p:spPr>
          <a:xfrm>
            <a:off x="985019" y="2028564"/>
            <a:ext cx="2232248" cy="707886"/>
          </a:xfrm>
          <a:prstGeom prst="rect">
            <a:avLst/>
          </a:prstGeom>
          <a:noFill/>
        </p:spPr>
        <p:txBody>
          <a:bodyPr wrap="square" rtlCol="0">
            <a:spAutoFit/>
          </a:bodyPr>
          <a:lstStyle/>
          <a:p>
            <a:r>
              <a:rPr lang="zh-CN" altLang="en-US" sz="2000" b="1" dirty="0">
                <a:solidFill>
                  <a:srgbClr val="126D9C"/>
                </a:solidFill>
                <a:latin typeface="楷体" panose="02010609060101010101" pitchFamily="49" charset="-122"/>
                <a:ea typeface="楷体" panose="02010609060101010101" pitchFamily="49" charset="-122"/>
              </a:rPr>
              <a:t>任务</a:t>
            </a:r>
            <a:r>
              <a:rPr lang="en-US" altLang="zh-CN" sz="2000" b="1" dirty="0">
                <a:solidFill>
                  <a:srgbClr val="126D9C"/>
                </a:solidFill>
                <a:latin typeface="楷体" panose="02010609060101010101" pitchFamily="49" charset="-122"/>
                <a:ea typeface="楷体" panose="02010609060101010101" pitchFamily="49" charset="-122"/>
              </a:rPr>
              <a:t>1. </a:t>
            </a:r>
            <a:r>
              <a:rPr lang="zh-CN" altLang="en-US" sz="2000" b="1" dirty="0">
                <a:solidFill>
                  <a:srgbClr val="126D9C"/>
                </a:solidFill>
                <a:latin typeface="楷体" panose="02010609060101010101" pitchFamily="49" charset="-122"/>
                <a:ea typeface="楷体" panose="02010609060101010101" pitchFamily="49" charset="-122"/>
              </a:rPr>
              <a:t>导入数据</a:t>
            </a:r>
            <a:endParaRPr lang="en-US" altLang="zh-CN" sz="2000" b="1" dirty="0">
              <a:solidFill>
                <a:srgbClr val="126D9C"/>
              </a:solidFill>
              <a:latin typeface="楷体" panose="02010609060101010101" pitchFamily="49" charset="-122"/>
              <a:ea typeface="楷体" panose="02010609060101010101" pitchFamily="49" charset="-122"/>
            </a:endParaRPr>
          </a:p>
          <a:p>
            <a:endParaRPr lang="en-US" altLang="zh-CN" sz="2000" b="1" dirty="0">
              <a:solidFill>
                <a:srgbClr val="126D9C"/>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2246B018-7277-451B-B446-436551F4225D}"/>
              </a:ext>
            </a:extLst>
          </p:cNvPr>
          <p:cNvSpPr txBox="1"/>
          <p:nvPr/>
        </p:nvSpPr>
        <p:spPr>
          <a:xfrm>
            <a:off x="1158115" y="2643544"/>
            <a:ext cx="2232248" cy="1200329"/>
          </a:xfrm>
          <a:prstGeom prst="rect">
            <a:avLst/>
          </a:prstGeom>
          <a:noFill/>
        </p:spPr>
        <p:txBody>
          <a:bodyPr wrap="square">
            <a:spAutoFit/>
          </a:bodyPr>
          <a:lstStyle/>
          <a:p>
            <a:r>
              <a:rPr lang="en-US" altLang="zh-CN" dirty="0">
                <a:latin typeface="楷体" panose="02010609060101010101" pitchFamily="49" charset="-122"/>
                <a:ea typeface="楷体" panose="02010609060101010101" pitchFamily="49" charset="-122"/>
              </a:rPr>
              <a:t>Data.xlsx</a:t>
            </a:r>
          </a:p>
          <a:p>
            <a:r>
              <a:rPr lang="zh-CN" altLang="en-US" dirty="0">
                <a:latin typeface="楷体" panose="02010609060101010101" pitchFamily="49" charset="-122"/>
                <a:ea typeface="楷体" panose="02010609060101010101" pitchFamily="49" charset="-122"/>
              </a:rPr>
              <a:t>注意：股票代码应该作为标识列，而不纳入建模计算等</a:t>
            </a:r>
          </a:p>
        </p:txBody>
      </p:sp>
      <p:pic>
        <p:nvPicPr>
          <p:cNvPr id="7" name="图片 6">
            <a:extLst>
              <a:ext uri="{FF2B5EF4-FFF2-40B4-BE49-F238E27FC236}">
                <a16:creationId xmlns:a16="http://schemas.microsoft.com/office/drawing/2014/main" id="{DB202D44-90C2-8923-6E49-F9B8AEB3AB8D}"/>
              </a:ext>
            </a:extLst>
          </p:cNvPr>
          <p:cNvPicPr>
            <a:picLocks noChangeAspect="1"/>
          </p:cNvPicPr>
          <p:nvPr/>
        </p:nvPicPr>
        <p:blipFill>
          <a:blip r:embed="rId4"/>
          <a:stretch>
            <a:fillRect/>
          </a:stretch>
        </p:blipFill>
        <p:spPr>
          <a:xfrm>
            <a:off x="4441403" y="1844824"/>
            <a:ext cx="6473219" cy="4149080"/>
          </a:xfrm>
          <a:prstGeom prst="rect">
            <a:avLst/>
          </a:prstGeom>
        </p:spPr>
      </p:pic>
      <p:graphicFrame>
        <p:nvGraphicFramePr>
          <p:cNvPr id="10" name="表格 9">
            <a:extLst>
              <a:ext uri="{FF2B5EF4-FFF2-40B4-BE49-F238E27FC236}">
                <a16:creationId xmlns:a16="http://schemas.microsoft.com/office/drawing/2014/main" id="{D11658C8-6AD8-CEFE-277A-619D48912C16}"/>
              </a:ext>
            </a:extLst>
          </p:cNvPr>
          <p:cNvGraphicFramePr/>
          <p:nvPr>
            <p:custDataLst>
              <p:tags r:id="rId1"/>
            </p:custDataLst>
            <p:extLst>
              <p:ext uri="{D42A27DB-BD31-4B8C-83A1-F6EECF244321}">
                <p14:modId xmlns:p14="http://schemas.microsoft.com/office/powerpoint/2010/main" val="2559341734"/>
              </p:ext>
            </p:extLst>
          </p:nvPr>
        </p:nvGraphicFramePr>
        <p:xfrm>
          <a:off x="6082225" y="3243708"/>
          <a:ext cx="5344492" cy="3168348"/>
        </p:xfrm>
        <a:graphic>
          <a:graphicData uri="http://schemas.openxmlformats.org/drawingml/2006/table">
            <a:tbl>
              <a:tblPr firstRow="1" bandRow="1">
                <a:tableStyleId>{0505E3EF-67EA-436B-97B2-0124C06EBD24}</a:tableStyleId>
              </a:tblPr>
              <a:tblGrid>
                <a:gridCol w="1254319">
                  <a:extLst>
                    <a:ext uri="{9D8B030D-6E8A-4147-A177-3AD203B41FA5}">
                      <a16:colId xmlns:a16="http://schemas.microsoft.com/office/drawing/2014/main" val="20000"/>
                    </a:ext>
                  </a:extLst>
                </a:gridCol>
                <a:gridCol w="1090713">
                  <a:extLst>
                    <a:ext uri="{9D8B030D-6E8A-4147-A177-3AD203B41FA5}">
                      <a16:colId xmlns:a16="http://schemas.microsoft.com/office/drawing/2014/main" val="20001"/>
                    </a:ext>
                  </a:extLst>
                </a:gridCol>
                <a:gridCol w="2999460">
                  <a:extLst>
                    <a:ext uri="{9D8B030D-6E8A-4147-A177-3AD203B41FA5}">
                      <a16:colId xmlns:a16="http://schemas.microsoft.com/office/drawing/2014/main" val="20002"/>
                    </a:ext>
                  </a:extLst>
                </a:gridCol>
              </a:tblGrid>
              <a:tr h="264029">
                <a:tc>
                  <a:txBody>
                    <a:bodyPr/>
                    <a:lstStyle/>
                    <a:p>
                      <a:pPr indent="0" algn="ctr">
                        <a:buNone/>
                      </a:pPr>
                      <a:r>
                        <a:rPr lang="en-US" sz="900" b="0" dirty="0" err="1"/>
                        <a:t>字段名称</a:t>
                      </a:r>
                      <a:endParaRPr lang="en-US" altLang="en-US" sz="900" b="0" dirty="0">
                        <a:latin typeface="方正中等线简体" charset="0"/>
                        <a:ea typeface="方正中等线简体" charset="0"/>
                        <a:cs typeface="方正中等线简体" charset="0"/>
                      </a:endParaRPr>
                    </a:p>
                  </a:txBody>
                  <a:tcPr marL="68580" marR="68580" marT="0" marB="0" anchor="ctr"/>
                </a:tc>
                <a:tc>
                  <a:txBody>
                    <a:bodyPr/>
                    <a:lstStyle/>
                    <a:p>
                      <a:pPr indent="0" algn="ctr">
                        <a:buNone/>
                      </a:pPr>
                      <a:r>
                        <a:rPr lang="en-US" sz="900" b="0" dirty="0" err="1"/>
                        <a:t>字段中文名称</a:t>
                      </a:r>
                      <a:endParaRPr lang="en-US" altLang="en-US" sz="900" b="0" dirty="0">
                        <a:latin typeface="方正中等线简体" charset="0"/>
                        <a:ea typeface="方正中等线简体" charset="0"/>
                        <a:cs typeface="方正中等线简体" charset="0"/>
                      </a:endParaRPr>
                    </a:p>
                  </a:txBody>
                  <a:tcPr marL="68580" marR="68580" marT="0" marB="0" anchor="ctr"/>
                </a:tc>
                <a:tc>
                  <a:txBody>
                    <a:bodyPr/>
                    <a:lstStyle/>
                    <a:p>
                      <a:pPr indent="0" algn="ctr">
                        <a:buNone/>
                      </a:pPr>
                      <a:r>
                        <a:rPr lang="en-US" sz="900" b="0" dirty="0" err="1"/>
                        <a:t>字段说明</a:t>
                      </a:r>
                      <a:endParaRPr lang="en-US" altLang="en-US" sz="900" b="0" dirty="0">
                        <a:latin typeface="方正中等线简体" charset="0"/>
                        <a:ea typeface="方正中等线简体" charset="0"/>
                        <a:cs typeface="方正中等线简体" charset="0"/>
                      </a:endParaRPr>
                    </a:p>
                  </a:txBody>
                  <a:tcPr marL="68580" marR="68580" marT="0" marB="0" anchor="ctr"/>
                </a:tc>
                <a:extLst>
                  <a:ext uri="{0D108BD9-81ED-4DB2-BD59-A6C34878D82A}">
                    <a16:rowId xmlns:a16="http://schemas.microsoft.com/office/drawing/2014/main" val="10000"/>
                  </a:ext>
                </a:extLst>
              </a:tr>
              <a:tr h="264029">
                <a:tc>
                  <a:txBody>
                    <a:bodyPr/>
                    <a:lstStyle/>
                    <a:p>
                      <a:pPr indent="0">
                        <a:buNone/>
                      </a:pPr>
                      <a:r>
                        <a:rPr lang="en-US" altLang="en-US" sz="900" b="0" dirty="0" err="1"/>
                        <a:t>ts_code</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zh-CN" altLang="en-US" sz="900" b="0" dirty="0"/>
                        <a:t>股票代码</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zh-CN" altLang="en-US" sz="900" b="0" dirty="0"/>
                        <a:t>该股票的基本编码</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91903257"/>
                  </a:ext>
                </a:extLst>
              </a:tr>
              <a:tr h="264029">
                <a:tc>
                  <a:txBody>
                    <a:bodyPr/>
                    <a:lstStyle/>
                    <a:p>
                      <a:pPr indent="0">
                        <a:buNone/>
                      </a:pPr>
                      <a:r>
                        <a:rPr lang="en-US" sz="900" b="0" dirty="0"/>
                        <a:t>revenue</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营业收入</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dirty="0" err="1"/>
                        <a:t>企业经营过程中确认的营业收入</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264029">
                <a:tc>
                  <a:txBody>
                    <a:bodyPr/>
                    <a:lstStyle/>
                    <a:p>
                      <a:pPr indent="0">
                        <a:buNone/>
                      </a:pPr>
                      <a:r>
                        <a:rPr lang="en-US" sz="900" b="0" dirty="0" err="1"/>
                        <a:t>operate_profit</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营业利润</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dirty="0" err="1"/>
                        <a:t>与经营业务有关的利润</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264029">
                <a:tc>
                  <a:txBody>
                    <a:bodyPr/>
                    <a:lstStyle/>
                    <a:p>
                      <a:pPr indent="0">
                        <a:buNone/>
                      </a:pPr>
                      <a:r>
                        <a:rPr lang="en-US" sz="900" b="0"/>
                        <a:t>total_profit</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利润总额</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公司实现的利润总额</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264029">
                <a:tc>
                  <a:txBody>
                    <a:bodyPr/>
                    <a:lstStyle/>
                    <a:p>
                      <a:pPr indent="0">
                        <a:buNone/>
                      </a:pPr>
                      <a:r>
                        <a:rPr lang="en-US" sz="900" b="0"/>
                        <a:t>n_income_attr_p</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净利润</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dirty="0" err="1"/>
                        <a:t>公司实现的净利润</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264029">
                <a:tc>
                  <a:txBody>
                    <a:bodyPr/>
                    <a:lstStyle/>
                    <a:p>
                      <a:pPr indent="0">
                        <a:buNone/>
                      </a:pPr>
                      <a:r>
                        <a:rPr lang="en-US" sz="900" b="0"/>
                        <a:t>total_assets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资产总计</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资产各项目之总计</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264029">
                <a:tc>
                  <a:txBody>
                    <a:bodyPr/>
                    <a:lstStyle/>
                    <a:p>
                      <a:pPr indent="0">
                        <a:buNone/>
                      </a:pPr>
                      <a:r>
                        <a:rPr lang="en-US" sz="900" b="0"/>
                        <a:t>fix_assets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固定资产</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固定资产原价</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r h="264029">
                <a:tc>
                  <a:txBody>
                    <a:bodyPr/>
                    <a:lstStyle/>
                    <a:p>
                      <a:pPr indent="0">
                        <a:buNone/>
                      </a:pPr>
                      <a:r>
                        <a:rPr lang="en-US" sz="900" b="0"/>
                        <a:t>roe</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净资产收益率</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dirty="0" err="1"/>
                        <a:t>净利润</a:t>
                      </a:r>
                      <a:r>
                        <a:rPr lang="en-US" sz="900" b="0" dirty="0"/>
                        <a:t>/</a:t>
                      </a:r>
                      <a:r>
                        <a:rPr lang="en-US" sz="900" b="0" dirty="0" err="1"/>
                        <a:t>股东权益余额</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7"/>
                  </a:ext>
                </a:extLst>
              </a:tr>
              <a:tr h="264029">
                <a:tc>
                  <a:txBody>
                    <a:bodyPr/>
                    <a:lstStyle/>
                    <a:p>
                      <a:pPr indent="0">
                        <a:buNone/>
                      </a:pPr>
                      <a:r>
                        <a:rPr lang="en-US" sz="900" b="0"/>
                        <a:t>bps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每股净资产</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所有者权益合计期末值/实收资本期末值</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8"/>
                  </a:ext>
                </a:extLst>
              </a:tr>
              <a:tr h="264029">
                <a:tc>
                  <a:txBody>
                    <a:bodyPr/>
                    <a:lstStyle/>
                    <a:p>
                      <a:pPr indent="0">
                        <a:buNone/>
                      </a:pPr>
                      <a:r>
                        <a:rPr lang="en-US" sz="900" b="0"/>
                        <a:t>capital_rese_ps</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每股资本公积</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资本公积期末值/实收资本期末值</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09"/>
                  </a:ext>
                </a:extLst>
              </a:tr>
              <a:tr h="264029">
                <a:tc>
                  <a:txBody>
                    <a:bodyPr/>
                    <a:lstStyle/>
                    <a:p>
                      <a:pPr indent="0">
                        <a:buNone/>
                      </a:pPr>
                      <a:r>
                        <a:rPr lang="en-US" sz="900" b="0" dirty="0"/>
                        <a:t>eps</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a:t>每股收益</a:t>
                      </a:r>
                      <a:endParaRPr lang="en-US" altLang="en-US" sz="9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tc>
                  <a:txBody>
                    <a:bodyPr/>
                    <a:lstStyle/>
                    <a:p>
                      <a:pPr indent="0">
                        <a:buNone/>
                      </a:pPr>
                      <a:r>
                        <a:rPr lang="en-US" sz="900" b="0" dirty="0" err="1"/>
                        <a:t>净利润本期值</a:t>
                      </a:r>
                      <a:r>
                        <a:rPr lang="en-US" sz="900" b="0" dirty="0"/>
                        <a:t>/</a:t>
                      </a:r>
                      <a:r>
                        <a:rPr lang="en-US" sz="900" b="0" dirty="0" err="1"/>
                        <a:t>实收资本期末值</a:t>
                      </a:r>
                      <a:endParaRPr lang="en-US" altLang="en-US" sz="9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492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D9360-54FC-81EA-D604-DF03711C679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5F90991B-F799-66D5-1073-5665C7952986}"/>
              </a:ext>
            </a:extLst>
          </p:cNvPr>
          <p:cNvSpPr txBox="1"/>
          <p:nvPr/>
        </p:nvSpPr>
        <p:spPr>
          <a:xfrm>
            <a:off x="1129035" y="188640"/>
            <a:ext cx="3744416"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实验任务分解</a:t>
            </a:r>
          </a:p>
        </p:txBody>
      </p:sp>
      <p:sp>
        <p:nvSpPr>
          <p:cNvPr id="3" name="内容占位符 2">
            <a:extLst>
              <a:ext uri="{FF2B5EF4-FFF2-40B4-BE49-F238E27FC236}">
                <a16:creationId xmlns:a16="http://schemas.microsoft.com/office/drawing/2014/main" id="{143F1884-CD8C-23BF-86AC-38A7B5DD242D}"/>
              </a:ext>
            </a:extLst>
          </p:cNvPr>
          <p:cNvSpPr txBox="1">
            <a:spLocks/>
          </p:cNvSpPr>
          <p:nvPr/>
        </p:nvSpPr>
        <p:spPr>
          <a:xfrm>
            <a:off x="696987" y="980728"/>
            <a:ext cx="1097565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1" indent="0">
              <a:lnSpc>
                <a:spcPct val="150000"/>
              </a:lnSpc>
              <a:buNone/>
            </a:pP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76708CD-AAD1-D000-1BF6-493085FE2D0F}"/>
              </a:ext>
            </a:extLst>
          </p:cNvPr>
          <p:cNvSpPr txBox="1"/>
          <p:nvPr/>
        </p:nvSpPr>
        <p:spPr>
          <a:xfrm>
            <a:off x="1043600" y="1434662"/>
            <a:ext cx="2592288" cy="707886"/>
          </a:xfrm>
          <a:prstGeom prst="rect">
            <a:avLst/>
          </a:prstGeom>
          <a:noFill/>
        </p:spPr>
        <p:txBody>
          <a:bodyPr wrap="square" rtlCol="0">
            <a:spAutoFit/>
          </a:bodyPr>
          <a:lstStyle/>
          <a:p>
            <a:r>
              <a:rPr lang="zh-CN" altLang="en-US" sz="2000" b="1" dirty="0">
                <a:solidFill>
                  <a:srgbClr val="126D9C"/>
                </a:solidFill>
                <a:latin typeface="楷体" panose="02010609060101010101" pitchFamily="49" charset="-122"/>
                <a:ea typeface="楷体" panose="02010609060101010101" pitchFamily="49" charset="-122"/>
              </a:rPr>
              <a:t>任务</a:t>
            </a:r>
            <a:r>
              <a:rPr lang="en-US" altLang="zh-CN" sz="2000" b="1" dirty="0">
                <a:solidFill>
                  <a:srgbClr val="126D9C"/>
                </a:solidFill>
                <a:latin typeface="楷体" panose="02010609060101010101" pitchFamily="49" charset="-122"/>
                <a:ea typeface="楷体" panose="02010609060101010101" pitchFamily="49" charset="-122"/>
              </a:rPr>
              <a:t>2. </a:t>
            </a:r>
            <a:r>
              <a:rPr lang="zh-CN" altLang="en-US" sz="2000" b="1" dirty="0">
                <a:solidFill>
                  <a:srgbClr val="126D9C"/>
                </a:solidFill>
                <a:latin typeface="楷体" panose="02010609060101010101" pitchFamily="49" charset="-122"/>
                <a:ea typeface="楷体" panose="02010609060101010101" pitchFamily="49" charset="-122"/>
              </a:rPr>
              <a:t>数据标准化</a:t>
            </a:r>
            <a:endParaRPr lang="en-US" altLang="zh-CN" sz="2000" b="1" dirty="0">
              <a:solidFill>
                <a:srgbClr val="126D9C"/>
              </a:solidFill>
              <a:latin typeface="楷体" panose="02010609060101010101" pitchFamily="49" charset="-122"/>
              <a:ea typeface="楷体" panose="02010609060101010101" pitchFamily="49" charset="-122"/>
            </a:endParaRPr>
          </a:p>
          <a:p>
            <a:endParaRPr lang="en-US" altLang="zh-CN" sz="2000" b="1" dirty="0">
              <a:solidFill>
                <a:srgbClr val="126D9C"/>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D8C9F824-CAB2-9CED-A868-0B68C76C432D}"/>
              </a:ext>
            </a:extLst>
          </p:cNvPr>
          <p:cNvSpPr txBox="1"/>
          <p:nvPr/>
        </p:nvSpPr>
        <p:spPr>
          <a:xfrm>
            <a:off x="1072243" y="1847814"/>
            <a:ext cx="3545130" cy="1077218"/>
          </a:xfrm>
          <a:prstGeom prst="rect">
            <a:avLst/>
          </a:prstGeom>
          <a:noFill/>
        </p:spPr>
        <p:txBody>
          <a:bodyPr wrap="square">
            <a:spAutoFit/>
          </a:bodyPr>
          <a:lstStyle/>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）缺失处理，如删去空值行；</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）数据标准化，如采用</a:t>
            </a:r>
            <a:r>
              <a:rPr lang="en-US" altLang="zh-CN" sz="1600" dirty="0">
                <a:latin typeface="楷体" panose="02010609060101010101" pitchFamily="49" charset="-122"/>
                <a:ea typeface="楷体" panose="02010609060101010101" pitchFamily="49" charset="-122"/>
              </a:rPr>
              <a:t>Z-Score</a:t>
            </a:r>
            <a:r>
              <a:rPr lang="zh-CN" altLang="en-US" sz="1600" dirty="0">
                <a:latin typeface="楷体" panose="02010609060101010101" pitchFamily="49" charset="-122"/>
                <a:ea typeface="楷体" panose="02010609060101010101" pitchFamily="49" charset="-122"/>
              </a:rPr>
              <a:t>标准化或</a:t>
            </a:r>
            <a:r>
              <a:rPr lang="en-US" altLang="zh-CN" sz="1600" dirty="0">
                <a:latin typeface="楷体" panose="02010609060101010101" pitchFamily="49" charset="-122"/>
                <a:ea typeface="楷体" panose="02010609060101010101" pitchFamily="49" charset="-122"/>
              </a:rPr>
              <a:t>min-max</a:t>
            </a:r>
            <a:r>
              <a:rPr lang="zh-CN" altLang="en-US" sz="1600" dirty="0">
                <a:latin typeface="楷体" panose="02010609060101010101" pitchFamily="49" charset="-122"/>
                <a:ea typeface="楷体" panose="02010609060101010101" pitchFamily="49" charset="-122"/>
              </a:rPr>
              <a:t>法等。</a:t>
            </a:r>
            <a:endParaRPr lang="en-US" altLang="zh-CN" sz="1600" dirty="0">
              <a:latin typeface="楷体" panose="02010609060101010101" pitchFamily="49" charset="-122"/>
              <a:ea typeface="楷体" panose="02010609060101010101" pitchFamily="49" charset="-122"/>
            </a:endParaRPr>
          </a:p>
          <a:p>
            <a:endParaRPr lang="zh-CN" altLang="en-US" sz="1600" b="1"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73A7710A-4C11-D0B6-3FBD-938E14D44768}"/>
              </a:ext>
            </a:extLst>
          </p:cNvPr>
          <p:cNvSpPr txBox="1"/>
          <p:nvPr/>
        </p:nvSpPr>
        <p:spPr>
          <a:xfrm>
            <a:off x="1043600" y="3160864"/>
            <a:ext cx="3384376" cy="400110"/>
          </a:xfrm>
          <a:prstGeom prst="rect">
            <a:avLst/>
          </a:prstGeom>
          <a:noFill/>
        </p:spPr>
        <p:txBody>
          <a:bodyPr wrap="square" rtlCol="0">
            <a:spAutoFit/>
          </a:bodyPr>
          <a:lstStyle/>
          <a:p>
            <a:r>
              <a:rPr lang="zh-CN" altLang="en-US" sz="2000" b="1" dirty="0">
                <a:solidFill>
                  <a:srgbClr val="126D9C"/>
                </a:solidFill>
                <a:latin typeface="楷体" panose="02010609060101010101" pitchFamily="49" charset="-122"/>
                <a:ea typeface="楷体" panose="02010609060101010101" pitchFamily="49" charset="-122"/>
              </a:rPr>
              <a:t>任务</a:t>
            </a:r>
            <a:r>
              <a:rPr lang="en-US" altLang="zh-CN" sz="2000" b="1" dirty="0">
                <a:solidFill>
                  <a:srgbClr val="126D9C"/>
                </a:solidFill>
                <a:latin typeface="楷体" panose="02010609060101010101" pitchFamily="49" charset="-122"/>
                <a:ea typeface="楷体" panose="02010609060101010101" pitchFamily="49" charset="-122"/>
              </a:rPr>
              <a:t>3. </a:t>
            </a:r>
            <a:r>
              <a:rPr lang="zh-CN" altLang="en-US" sz="2000" b="1" dirty="0">
                <a:solidFill>
                  <a:srgbClr val="126D9C"/>
                </a:solidFill>
                <a:latin typeface="楷体" panose="02010609060101010101" pitchFamily="49" charset="-122"/>
                <a:ea typeface="楷体" panose="02010609060101010101" pitchFamily="49" charset="-122"/>
              </a:rPr>
              <a:t>主成分分析</a:t>
            </a:r>
            <a:endParaRPr lang="en-US" altLang="zh-CN" sz="2000" b="1" dirty="0">
              <a:solidFill>
                <a:srgbClr val="126D9C"/>
              </a:solidFill>
              <a:latin typeface="楷体" panose="02010609060101010101" pitchFamily="49" charset="-122"/>
              <a:ea typeface="楷体" panose="02010609060101010101" pitchFamily="49" charset="-122"/>
            </a:endParaRPr>
          </a:p>
        </p:txBody>
      </p:sp>
      <p:sp>
        <p:nvSpPr>
          <p:cNvPr id="6" name="内容占位符 2">
            <a:extLst>
              <a:ext uri="{FF2B5EF4-FFF2-40B4-BE49-F238E27FC236}">
                <a16:creationId xmlns:a16="http://schemas.microsoft.com/office/drawing/2014/main" id="{7C0D8B9B-FE67-BBF9-7090-DF5BE81B61CD}"/>
              </a:ext>
            </a:extLst>
          </p:cNvPr>
          <p:cNvSpPr txBox="1">
            <a:spLocks/>
          </p:cNvSpPr>
          <p:nvPr/>
        </p:nvSpPr>
        <p:spPr>
          <a:xfrm>
            <a:off x="840325" y="1012688"/>
            <a:ext cx="1097565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1" indent="0">
              <a:lnSpc>
                <a:spcPct val="114000"/>
              </a:lnSpc>
              <a:buNone/>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数据基本整理和综合性能评估。</a:t>
            </a:r>
          </a:p>
        </p:txBody>
      </p:sp>
      <p:sp>
        <p:nvSpPr>
          <p:cNvPr id="7" name="文本框 6">
            <a:extLst>
              <a:ext uri="{FF2B5EF4-FFF2-40B4-BE49-F238E27FC236}">
                <a16:creationId xmlns:a16="http://schemas.microsoft.com/office/drawing/2014/main" id="{FE1F6A27-3B40-D8DD-FB8A-8F954DD5043B}"/>
              </a:ext>
            </a:extLst>
          </p:cNvPr>
          <p:cNvSpPr txBox="1"/>
          <p:nvPr/>
        </p:nvSpPr>
        <p:spPr>
          <a:xfrm>
            <a:off x="1072243" y="3599158"/>
            <a:ext cx="4608512" cy="2800767"/>
          </a:xfrm>
          <a:prstGeom prst="rect">
            <a:avLst/>
          </a:prstGeom>
          <a:noFill/>
        </p:spPr>
        <p:txBody>
          <a:bodyPr wrap="square">
            <a:spAutoFit/>
          </a:bodyPr>
          <a:lstStyle/>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1</a:t>
            </a:r>
            <a:r>
              <a:rPr lang="zh-CN" altLang="en-US" sz="1600" dirty="0">
                <a:latin typeface="楷体" panose="02010609060101010101" pitchFamily="49" charset="-122"/>
                <a:ea typeface="楷体" panose="02010609060101010101" pitchFamily="49" charset="-122"/>
              </a:rPr>
              <a:t>）提取主成分，要求累计贡献率在</a:t>
            </a:r>
            <a:r>
              <a:rPr lang="en-US" altLang="zh-CN" sz="1600" dirty="0">
                <a:latin typeface="楷体" panose="02010609060101010101" pitchFamily="49" charset="-122"/>
                <a:ea typeface="楷体" panose="02010609060101010101" pitchFamily="49" charset="-122"/>
              </a:rPr>
              <a:t>0.95</a:t>
            </a:r>
            <a:r>
              <a:rPr lang="zh-CN" altLang="en-US" sz="1600" dirty="0">
                <a:latin typeface="楷体" panose="02010609060101010101" pitchFamily="49" charset="-122"/>
                <a:ea typeface="楷体" panose="02010609060101010101" pitchFamily="49" charset="-122"/>
              </a:rPr>
              <a:t>以上。用到上节课</a:t>
            </a:r>
            <a:r>
              <a:rPr lang="en-US" altLang="zh-CN" sz="1600" dirty="0" err="1">
                <a:latin typeface="楷体" panose="02010609060101010101" pitchFamily="49" charset="-122"/>
                <a:ea typeface="楷体" panose="02010609060101010101" pitchFamily="49" charset="-122"/>
              </a:rPr>
              <a:t>sklearn</a:t>
            </a:r>
            <a:r>
              <a:rPr lang="zh-CN" altLang="en-US" sz="1600" dirty="0">
                <a:latin typeface="楷体" panose="02010609060101010101" pitchFamily="49" charset="-122"/>
                <a:ea typeface="楷体" panose="02010609060101010101" pitchFamily="49" charset="-122"/>
              </a:rPr>
              <a:t>库中的</a:t>
            </a:r>
            <a:r>
              <a:rPr lang="en-US" altLang="zh-CN" sz="1600" dirty="0">
                <a:latin typeface="楷体" panose="02010609060101010101" pitchFamily="49" charset="-122"/>
                <a:ea typeface="楷体" panose="02010609060101010101" pitchFamily="49" charset="-122"/>
              </a:rPr>
              <a:t>PCA</a:t>
            </a:r>
            <a:r>
              <a:rPr lang="zh-CN" altLang="en-US"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endParaRPr lang="en-US" altLang="zh-CN" sz="1600" dirty="0">
              <a:latin typeface="楷体" panose="02010609060101010101" pitchFamily="49" charset="-122"/>
              <a:ea typeface="楷体" panose="02010609060101010101" pitchFamily="49" charset="-122"/>
            </a:endParaRPr>
          </a:p>
          <a:p>
            <a:endParaRPr lang="en-US" altLang="zh-CN" sz="1600" dirty="0">
              <a:latin typeface="楷体" panose="02010609060101010101" pitchFamily="49" charset="-122"/>
              <a:ea typeface="楷体" panose="02010609060101010101" pitchFamily="49" charset="-122"/>
            </a:endParaRPr>
          </a:p>
          <a:p>
            <a:endParaRPr lang="en-US" altLang="zh-CN" sz="1600" dirty="0">
              <a:latin typeface="楷体" panose="02010609060101010101" pitchFamily="49" charset="-122"/>
              <a:ea typeface="楷体" panose="02010609060101010101" pitchFamily="49" charset="-122"/>
            </a:endParaRPr>
          </a:p>
          <a:p>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2</a:t>
            </a:r>
            <a:r>
              <a:rPr lang="zh-CN" altLang="en-US" sz="1600" dirty="0">
                <a:latin typeface="楷体" panose="02010609060101010101" pitchFamily="49" charset="-122"/>
                <a:ea typeface="楷体" panose="02010609060101010101" pitchFamily="49" charset="-122"/>
              </a:rPr>
              <a:t>）通过主成分</a:t>
            </a:r>
            <a:r>
              <a:rPr lang="en-US" altLang="zh-CN" sz="1600" dirty="0">
                <a:latin typeface="楷体" panose="02010609060101010101" pitchFamily="49" charset="-122"/>
                <a:ea typeface="楷体" panose="02010609060101010101" pitchFamily="49" charset="-122"/>
              </a:rPr>
              <a:t>Y</a:t>
            </a:r>
            <a:r>
              <a:rPr lang="zh-CN" altLang="en-US" sz="1600" dirty="0">
                <a:latin typeface="楷体" panose="02010609060101010101" pitchFamily="49" charset="-122"/>
                <a:ea typeface="楷体" panose="02010609060101010101" pitchFamily="49" charset="-122"/>
              </a:rPr>
              <a:t>和贡献率</a:t>
            </a:r>
            <a:r>
              <a:rPr lang="en-US" altLang="zh-CN" sz="1600" dirty="0" err="1">
                <a:latin typeface="楷体" panose="02010609060101010101" pitchFamily="49" charset="-122"/>
                <a:ea typeface="楷体" panose="02010609060101010101" pitchFamily="49" charset="-122"/>
              </a:rPr>
              <a:t>gxl</a:t>
            </a:r>
            <a:r>
              <a:rPr lang="zh-CN" altLang="en-US" sz="1600" dirty="0">
                <a:latin typeface="楷体" panose="02010609060101010101" pitchFamily="49" charset="-122"/>
                <a:ea typeface="楷体" panose="02010609060101010101" pitchFamily="49" charset="-122"/>
              </a:rPr>
              <a:t>的加权求和，得到综合得分。</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3</a:t>
            </a:r>
            <a:r>
              <a:rPr lang="zh-CN" altLang="en-US" sz="1600" dirty="0">
                <a:latin typeface="楷体" panose="02010609060101010101" pitchFamily="49" charset="-122"/>
                <a:ea typeface="楷体" panose="02010609060101010101" pitchFamily="49" charset="-122"/>
              </a:rPr>
              <a:t>）将综合得分添加到包含股票代码的数据框中，从而实现依据综合得分对股票代码进行排序（从优到劣）。</a:t>
            </a:r>
          </a:p>
        </p:txBody>
      </p:sp>
      <p:sp>
        <p:nvSpPr>
          <p:cNvPr id="12" name="文本框 11">
            <a:extLst>
              <a:ext uri="{FF2B5EF4-FFF2-40B4-BE49-F238E27FC236}">
                <a16:creationId xmlns:a16="http://schemas.microsoft.com/office/drawing/2014/main" id="{FE9F3FBD-43B6-D3C3-DAC2-C2FB36D0EAE2}"/>
              </a:ext>
            </a:extLst>
          </p:cNvPr>
          <p:cNvSpPr txBox="1"/>
          <p:nvPr/>
        </p:nvSpPr>
        <p:spPr>
          <a:xfrm>
            <a:off x="1489075" y="4228613"/>
            <a:ext cx="6098004" cy="769441"/>
          </a:xfrm>
          <a:prstGeom prst="rect">
            <a:avLst/>
          </a:prstGeom>
          <a:noFill/>
        </p:spPr>
        <p:txBody>
          <a:bodyPr wrap="square">
            <a:spAutoFit/>
          </a:bodyPr>
          <a:lstStyle/>
          <a:p>
            <a:r>
              <a:rPr lang="zh-CN" altLang="en-US" sz="1100" i="1" dirty="0">
                <a:solidFill>
                  <a:schemeClr val="accent2"/>
                </a:solidFill>
              </a:rPr>
              <a:t>from sklearn.decomposition import PCA  </a:t>
            </a:r>
          </a:p>
          <a:p>
            <a:r>
              <a:rPr lang="zh-CN" altLang="en-US" sz="1100" i="1" dirty="0">
                <a:solidFill>
                  <a:schemeClr val="accent2"/>
                </a:solidFill>
              </a:rPr>
              <a:t>pca=PCA(n_components=0.95)           #累计贡献率为95%</a:t>
            </a:r>
          </a:p>
          <a:p>
            <a:r>
              <a:rPr lang="zh-CN" altLang="en-US" sz="1100" i="1" dirty="0">
                <a:solidFill>
                  <a:schemeClr val="accent2"/>
                </a:solidFill>
              </a:rPr>
              <a:t>Y=pca.fit_transform(X)                #满足累计贡献率为95%的主成分数据</a:t>
            </a:r>
          </a:p>
          <a:p>
            <a:r>
              <a:rPr lang="zh-CN" altLang="en-US" sz="1100" i="1" dirty="0">
                <a:solidFill>
                  <a:schemeClr val="accent2"/>
                </a:solidFill>
              </a:rPr>
              <a:t>gxl=pca.explained_variance_ratio_   #贡献率</a:t>
            </a:r>
          </a:p>
        </p:txBody>
      </p:sp>
      <p:pic>
        <p:nvPicPr>
          <p:cNvPr id="14" name="图片 13">
            <a:extLst>
              <a:ext uri="{FF2B5EF4-FFF2-40B4-BE49-F238E27FC236}">
                <a16:creationId xmlns:a16="http://schemas.microsoft.com/office/drawing/2014/main" id="{F238F57F-5352-0ECE-1F87-EF12051AB958}"/>
              </a:ext>
            </a:extLst>
          </p:cNvPr>
          <p:cNvPicPr>
            <a:picLocks noChangeAspect="1"/>
          </p:cNvPicPr>
          <p:nvPr/>
        </p:nvPicPr>
        <p:blipFill>
          <a:blip r:embed="rId3"/>
          <a:stretch>
            <a:fillRect/>
          </a:stretch>
        </p:blipFill>
        <p:spPr>
          <a:xfrm>
            <a:off x="6050587" y="1470953"/>
            <a:ext cx="3748039" cy="3734995"/>
          </a:xfrm>
          <a:prstGeom prst="rect">
            <a:avLst/>
          </a:prstGeom>
        </p:spPr>
      </p:pic>
      <p:pic>
        <p:nvPicPr>
          <p:cNvPr id="16" name="图片 15">
            <a:extLst>
              <a:ext uri="{FF2B5EF4-FFF2-40B4-BE49-F238E27FC236}">
                <a16:creationId xmlns:a16="http://schemas.microsoft.com/office/drawing/2014/main" id="{46591249-14AF-D617-A868-0950A536BF9C}"/>
              </a:ext>
            </a:extLst>
          </p:cNvPr>
          <p:cNvPicPr>
            <a:picLocks noChangeAspect="1"/>
          </p:cNvPicPr>
          <p:nvPr/>
        </p:nvPicPr>
        <p:blipFill>
          <a:blip r:embed="rId4"/>
          <a:stretch>
            <a:fillRect/>
          </a:stretch>
        </p:blipFill>
        <p:spPr>
          <a:xfrm>
            <a:off x="9986019" y="847978"/>
            <a:ext cx="1775470" cy="2450649"/>
          </a:xfrm>
          <a:prstGeom prst="rect">
            <a:avLst/>
          </a:prstGeom>
        </p:spPr>
      </p:pic>
      <p:pic>
        <p:nvPicPr>
          <p:cNvPr id="20" name="图片 19">
            <a:extLst>
              <a:ext uri="{FF2B5EF4-FFF2-40B4-BE49-F238E27FC236}">
                <a16:creationId xmlns:a16="http://schemas.microsoft.com/office/drawing/2014/main" id="{E9F3AC4C-4967-FBA8-8532-184CB5EC1A80}"/>
              </a:ext>
            </a:extLst>
          </p:cNvPr>
          <p:cNvPicPr>
            <a:picLocks noChangeAspect="1"/>
          </p:cNvPicPr>
          <p:nvPr/>
        </p:nvPicPr>
        <p:blipFill>
          <a:blip r:embed="rId5"/>
          <a:stretch>
            <a:fillRect/>
          </a:stretch>
        </p:blipFill>
        <p:spPr>
          <a:xfrm>
            <a:off x="10081794" y="3717032"/>
            <a:ext cx="1583920" cy="2885188"/>
          </a:xfrm>
          <a:prstGeom prst="rect">
            <a:avLst/>
          </a:prstGeom>
        </p:spPr>
      </p:pic>
      <p:sp>
        <p:nvSpPr>
          <p:cNvPr id="21" name="文本框 20">
            <a:extLst>
              <a:ext uri="{FF2B5EF4-FFF2-40B4-BE49-F238E27FC236}">
                <a16:creationId xmlns:a16="http://schemas.microsoft.com/office/drawing/2014/main" id="{7625FA53-7EF7-1D0A-68FF-BC599EA9F60E}"/>
              </a:ext>
            </a:extLst>
          </p:cNvPr>
          <p:cNvSpPr txBox="1"/>
          <p:nvPr/>
        </p:nvSpPr>
        <p:spPr>
          <a:xfrm>
            <a:off x="2735788" y="6207276"/>
            <a:ext cx="5472608" cy="461665"/>
          </a:xfrm>
          <a:prstGeom prst="rect">
            <a:avLst/>
          </a:prstGeom>
          <a:noFill/>
        </p:spPr>
        <p:txBody>
          <a:bodyPr wrap="square" rtlCol="0">
            <a:spAutoFit/>
          </a:bodyPr>
          <a:lstStyle/>
          <a:p>
            <a:r>
              <a:rPr lang="zh-CN" altLang="en-US" sz="1200" dirty="0">
                <a:solidFill>
                  <a:srgbClr val="00B0F0"/>
                </a:solidFill>
                <a:latin typeface="楷体" panose="02010609060101010101" pitchFamily="49" charset="-122"/>
                <a:ea typeface="楷体" panose="02010609060101010101" pitchFamily="49" charset="-122"/>
              </a:rPr>
              <a:t>注：可在</a:t>
            </a:r>
            <a:r>
              <a:rPr lang="en-US" altLang="zh-CN" sz="1200" dirty="0" err="1">
                <a:solidFill>
                  <a:srgbClr val="00B0F0"/>
                </a:solidFill>
                <a:latin typeface="楷体" panose="02010609060101010101" pitchFamily="49" charset="-122"/>
                <a:ea typeface="楷体" panose="02010609060101010101" pitchFamily="49" charset="-122"/>
              </a:rPr>
              <a:t>stkcode.xlxs</a:t>
            </a:r>
            <a:r>
              <a:rPr lang="zh-CN" altLang="en-US" sz="1200" dirty="0">
                <a:solidFill>
                  <a:srgbClr val="00B0F0"/>
                </a:solidFill>
                <a:latin typeface="楷体" panose="02010609060101010101" pitchFamily="49" charset="-122"/>
                <a:ea typeface="楷体" panose="02010609060101010101" pitchFamily="49" charset="-122"/>
              </a:rPr>
              <a:t>中查看到每个股票代码对应的企业信息，有余力的同学也可以把企业名称也整合到数据框中，使得结果可读性更高。</a:t>
            </a:r>
          </a:p>
        </p:txBody>
      </p:sp>
    </p:spTree>
    <p:extLst>
      <p:ext uri="{BB962C8B-B14F-4D97-AF65-F5344CB8AC3E}">
        <p14:creationId xmlns:p14="http://schemas.microsoft.com/office/powerpoint/2010/main" val="48858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0FBA7-09BB-5D13-2B43-AD9C90652F9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92EB9A6-9EAF-1DBB-F4B7-987B94F35061}"/>
              </a:ext>
            </a:extLst>
          </p:cNvPr>
          <p:cNvSpPr txBox="1"/>
          <p:nvPr/>
        </p:nvSpPr>
        <p:spPr>
          <a:xfrm>
            <a:off x="1129035" y="188640"/>
            <a:ext cx="3744416"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实验任务分解</a:t>
            </a:r>
          </a:p>
        </p:txBody>
      </p:sp>
      <p:sp>
        <p:nvSpPr>
          <p:cNvPr id="3" name="内容占位符 2">
            <a:extLst>
              <a:ext uri="{FF2B5EF4-FFF2-40B4-BE49-F238E27FC236}">
                <a16:creationId xmlns:a16="http://schemas.microsoft.com/office/drawing/2014/main" id="{65C79A95-EF2E-4B4E-6701-AA1640158B50}"/>
              </a:ext>
            </a:extLst>
          </p:cNvPr>
          <p:cNvSpPr txBox="1">
            <a:spLocks/>
          </p:cNvSpPr>
          <p:nvPr/>
        </p:nvSpPr>
        <p:spPr>
          <a:xfrm>
            <a:off x="696987" y="882177"/>
            <a:ext cx="1097565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1" indent="0">
              <a:lnSpc>
                <a:spcPct val="150000"/>
              </a:lnSpc>
              <a:buNone/>
            </a:pPr>
            <a:r>
              <a:rPr lang="zh-CN" altLang="en-US" sz="2000" dirty="0">
                <a:latin typeface="微软雅黑" panose="020B0503020204020204" pitchFamily="34" charset="-122"/>
                <a:ea typeface="微软雅黑" panose="020B0503020204020204" pitchFamily="34" charset="-122"/>
              </a:rPr>
              <a:t>通过任务</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任务</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找到了</a:t>
            </a:r>
            <a:r>
              <a:rPr lang="zh-CN" altLang="en-US" sz="2000" dirty="0">
                <a:solidFill>
                  <a:srgbClr val="126D9C"/>
                </a:solidFill>
                <a:latin typeface="微软雅黑" panose="020B0503020204020204" pitchFamily="34" charset="-122"/>
                <a:ea typeface="微软雅黑" panose="020B0503020204020204" pitchFamily="34" charset="-122"/>
              </a:rPr>
              <a:t>综合评分较高</a:t>
            </a:r>
            <a:r>
              <a:rPr lang="zh-CN" altLang="en-US" sz="2000" dirty="0">
                <a:latin typeface="微软雅黑" panose="020B0503020204020204" pitchFamily="34" charset="-122"/>
                <a:ea typeface="微软雅黑" panose="020B0503020204020204" pitchFamily="34" charset="-122"/>
              </a:rPr>
              <a:t>的股票，现在开始对于该股票的趋势进行分析，了解证券交易的常见指标分析数据。</a:t>
            </a:r>
          </a:p>
        </p:txBody>
      </p:sp>
      <p:sp>
        <p:nvSpPr>
          <p:cNvPr id="9" name="文本框 8">
            <a:extLst>
              <a:ext uri="{FF2B5EF4-FFF2-40B4-BE49-F238E27FC236}">
                <a16:creationId xmlns:a16="http://schemas.microsoft.com/office/drawing/2014/main" id="{52242CCC-68B2-88F7-457A-872771A57C76}"/>
              </a:ext>
            </a:extLst>
          </p:cNvPr>
          <p:cNvSpPr txBox="1"/>
          <p:nvPr/>
        </p:nvSpPr>
        <p:spPr>
          <a:xfrm>
            <a:off x="841003" y="1926654"/>
            <a:ext cx="9001000" cy="400110"/>
          </a:xfrm>
          <a:prstGeom prst="rect">
            <a:avLst/>
          </a:prstGeom>
          <a:noFill/>
        </p:spPr>
        <p:txBody>
          <a:bodyPr wrap="square" rtlCol="0">
            <a:spAutoFit/>
          </a:bodyPr>
          <a:lstStyle/>
          <a:p>
            <a:r>
              <a:rPr lang="zh-CN" altLang="en-US" sz="2000" b="1" dirty="0">
                <a:solidFill>
                  <a:srgbClr val="126D9C"/>
                </a:solidFill>
                <a:latin typeface="楷体" panose="02010609060101010101" pitchFamily="49" charset="-122"/>
                <a:ea typeface="楷体" panose="02010609060101010101" pitchFamily="49" charset="-122"/>
              </a:rPr>
              <a:t>任务</a:t>
            </a:r>
            <a:r>
              <a:rPr lang="en-US" altLang="zh-CN" sz="2000" b="1" dirty="0">
                <a:solidFill>
                  <a:srgbClr val="126D9C"/>
                </a:solidFill>
                <a:latin typeface="楷体" panose="02010609060101010101" pitchFamily="49" charset="-122"/>
                <a:ea typeface="楷体" panose="02010609060101010101" pitchFamily="49" charset="-122"/>
              </a:rPr>
              <a:t>4.</a:t>
            </a:r>
            <a:r>
              <a:rPr lang="zh-CN" altLang="en-US" sz="2000" b="1" dirty="0">
                <a:solidFill>
                  <a:srgbClr val="126D9C"/>
                </a:solidFill>
                <a:latin typeface="楷体" panose="02010609060101010101" pitchFamily="49" charset="-122"/>
                <a:ea typeface="楷体" panose="02010609060101010101" pitchFamily="49" charset="-122"/>
              </a:rPr>
              <a:t>技术分析指标的计算</a:t>
            </a:r>
            <a:r>
              <a:rPr lang="zh-CN" altLang="en-US" sz="1600" b="1" dirty="0">
                <a:solidFill>
                  <a:srgbClr val="126D9C"/>
                </a:solidFill>
                <a:latin typeface="楷体" panose="02010609060101010101" pitchFamily="49" charset="-122"/>
                <a:ea typeface="楷体" panose="02010609060101010101" pitchFamily="49" charset="-122"/>
              </a:rPr>
              <a:t>（建议把各指标计算函数打包，以方便重复使用）</a:t>
            </a:r>
            <a:r>
              <a:rPr lang="zh-CN" altLang="en-US" sz="2000" b="1" dirty="0">
                <a:solidFill>
                  <a:srgbClr val="126D9C"/>
                </a:solidFill>
                <a:latin typeface="楷体" panose="02010609060101010101" pitchFamily="49" charset="-122"/>
                <a:ea typeface="楷体" panose="02010609060101010101" pitchFamily="49" charset="-122"/>
              </a:rPr>
              <a:t>：</a:t>
            </a:r>
            <a:endParaRPr lang="en-US" altLang="zh-CN" sz="2000" b="1" dirty="0">
              <a:solidFill>
                <a:srgbClr val="126D9C"/>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E6CBFE53-515E-1A07-8B90-88DD2B515478}"/>
              </a:ext>
            </a:extLst>
          </p:cNvPr>
          <p:cNvSpPr txBox="1"/>
          <p:nvPr/>
        </p:nvSpPr>
        <p:spPr>
          <a:xfrm>
            <a:off x="1273051" y="2736210"/>
            <a:ext cx="9433048" cy="2492990"/>
          </a:xfrm>
          <a:prstGeom prst="rect">
            <a:avLst/>
          </a:prstGeom>
          <a:noFill/>
        </p:spPr>
        <p:txBody>
          <a:bodyPr wrap="square">
            <a:spAutoFit/>
          </a:bodyPr>
          <a:lstStyle/>
          <a:p>
            <a:r>
              <a:rPr lang="zh-CN" altLang="en-US" sz="1200" b="1" dirty="0">
                <a:latin typeface="楷体" panose="02010609060101010101" pitchFamily="49" charset="-122"/>
                <a:ea typeface="楷体" panose="02010609060101010101" pitchFamily="49" charset="-122"/>
              </a:rPr>
              <a:t>（</a:t>
            </a:r>
            <a:r>
              <a:rPr lang="en-US" altLang="zh-CN" sz="1200" b="1" dirty="0">
                <a:latin typeface="楷体" panose="02010609060101010101" pitchFamily="49" charset="-122"/>
                <a:ea typeface="楷体" panose="02010609060101010101" pitchFamily="49" charset="-122"/>
              </a:rPr>
              <a:t>2</a:t>
            </a:r>
            <a:r>
              <a:rPr lang="zh-CN" altLang="en-US" sz="1200" b="1" dirty="0">
                <a:latin typeface="楷体" panose="02010609060101010101" pitchFamily="49" charset="-122"/>
                <a:ea typeface="楷体" panose="02010609060101010101" pitchFamily="49" charset="-122"/>
              </a:rPr>
              <a:t>）移动平均线（</a:t>
            </a:r>
            <a:r>
              <a:rPr lang="en-US" altLang="zh-CN" sz="1200" b="1" dirty="0">
                <a:latin typeface="楷体" panose="02010609060101010101" pitchFamily="49" charset="-122"/>
                <a:ea typeface="楷体" panose="02010609060101010101" pitchFamily="49" charset="-122"/>
              </a:rPr>
              <a:t>MA</a:t>
            </a:r>
            <a:r>
              <a:rPr lang="zh-CN" altLang="en-US" sz="1200" b="1" dirty="0">
                <a:latin typeface="楷体" panose="02010609060101010101" pitchFamily="49" charset="-122"/>
                <a:ea typeface="楷体" panose="02010609060101010101" pitchFamily="49" charset="-122"/>
              </a:rPr>
              <a:t>）</a:t>
            </a:r>
            <a:r>
              <a:rPr lang="en-US" altLang="zh-CN" sz="1200" b="1"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将某一定时期的收盘价之和除以一定周期，按时间的长短可以分为长期、中期、短期</a:t>
            </a:r>
            <a:r>
              <a:rPr lang="en-US" altLang="zh-CN" sz="1200" dirty="0">
                <a:latin typeface="楷体" panose="02010609060101010101" pitchFamily="49" charset="-122"/>
                <a:ea typeface="楷体" panose="02010609060101010101" pitchFamily="49" charset="-122"/>
              </a:rPr>
              <a:t>3</a:t>
            </a:r>
            <a:r>
              <a:rPr lang="zh-CN" altLang="en-US" sz="1200" dirty="0">
                <a:latin typeface="楷体" panose="02010609060101010101" pitchFamily="49" charset="-122"/>
                <a:ea typeface="楷体" panose="02010609060101010101" pitchFamily="49" charset="-122"/>
              </a:rPr>
              <a:t>种。移动平均线可以反映出价格走势。</a:t>
            </a:r>
          </a:p>
          <a:p>
            <a:r>
              <a:rPr lang="zh-CN" altLang="en-US" sz="1200" dirty="0">
                <a:solidFill>
                  <a:srgbClr val="00B0F0"/>
                </a:solidFill>
                <a:latin typeface="楷体" panose="02010609060101010101" pitchFamily="49" charset="-122"/>
                <a:ea typeface="楷体" panose="02010609060101010101" pitchFamily="49" charset="-122"/>
              </a:rPr>
              <a:t>移动平均线命令：</a:t>
            </a:r>
            <a:r>
              <a:rPr lang="en-US" altLang="zh-CN" sz="1200" i="1" dirty="0">
                <a:latin typeface="楷体" panose="02010609060101010101" pitchFamily="49" charset="-122"/>
                <a:ea typeface="楷体" panose="02010609060101010101" pitchFamily="49" charset="-122"/>
              </a:rPr>
              <a:t>pd</a:t>
            </a:r>
            <a:r>
              <a:rPr lang="zh-CN" altLang="en-US" sz="1200" i="1" dirty="0">
                <a:latin typeface="楷体" panose="02010609060101010101" pitchFamily="49" charset="-122"/>
                <a:ea typeface="楷体" panose="02010609060101010101" pitchFamily="49" charset="-122"/>
              </a:rPr>
              <a:t>中通过</a:t>
            </a:r>
            <a:r>
              <a:rPr lang="en-US" altLang="zh-CN" sz="1200" i="1" dirty="0">
                <a:solidFill>
                  <a:schemeClr val="accent2"/>
                </a:solidFill>
                <a:latin typeface="楷体" panose="02010609060101010101" pitchFamily="49" charset="-122"/>
                <a:ea typeface="楷体" panose="02010609060101010101" pitchFamily="49" charset="-122"/>
              </a:rPr>
              <a:t>data[‘values’].rolling(window=n, </a:t>
            </a:r>
            <a:r>
              <a:rPr lang="en-US" altLang="zh-CN" sz="1200" i="1" dirty="0" err="1">
                <a:solidFill>
                  <a:schemeClr val="accent2"/>
                </a:solidFill>
                <a:latin typeface="楷体" panose="02010609060101010101" pitchFamily="49" charset="-122"/>
                <a:ea typeface="楷体" panose="02010609060101010101" pitchFamily="49" charset="-122"/>
              </a:rPr>
              <a:t>min_periods</a:t>
            </a:r>
            <a:r>
              <a:rPr lang="en-US" altLang="zh-CN" sz="1200" i="1" dirty="0">
                <a:solidFill>
                  <a:schemeClr val="accent2"/>
                </a:solidFill>
                <a:latin typeface="楷体" panose="02010609060101010101" pitchFamily="49" charset="-122"/>
                <a:ea typeface="楷体" panose="02010609060101010101" pitchFamily="49" charset="-122"/>
              </a:rPr>
              <a:t>=1).mean(); </a:t>
            </a:r>
            <a:r>
              <a:rPr lang="en-US" altLang="zh-CN" sz="1200" i="1" dirty="0">
                <a:latin typeface="楷体" panose="02010609060101010101" pitchFamily="49" charset="-122"/>
                <a:ea typeface="楷体" panose="02010609060101010101" pitchFamily="49" charset="-122"/>
              </a:rPr>
              <a:t>data[‘values’]</a:t>
            </a:r>
            <a:r>
              <a:rPr lang="zh-CN" altLang="en-US" sz="1200" dirty="0">
                <a:latin typeface="楷体" panose="02010609060101010101" pitchFamily="49" charset="-122"/>
                <a:ea typeface="楷体" panose="02010609060101010101" pitchFamily="49" charset="-122"/>
              </a:rPr>
              <a:t>表示想要分析的数据框中的列；</a:t>
            </a:r>
            <a:r>
              <a:rPr lang="en-US" altLang="zh-CN" sz="1200" dirty="0">
                <a:latin typeface="楷体" panose="02010609060101010101" pitchFamily="49" charset="-122"/>
                <a:ea typeface="楷体" panose="02010609060101010101" pitchFamily="49" charset="-122"/>
              </a:rPr>
              <a:t>n</a:t>
            </a:r>
            <a:r>
              <a:rPr lang="zh-CN" altLang="en-US" sz="1200" dirty="0">
                <a:latin typeface="楷体" panose="02010609060101010101" pitchFamily="49" charset="-122"/>
                <a:ea typeface="楷体" panose="02010609060101010101" pitchFamily="49" charset="-122"/>
              </a:rPr>
              <a:t>为开窗的大小，一般取</a:t>
            </a:r>
            <a:r>
              <a:rPr lang="en-US" altLang="zh-CN" sz="1200" dirty="0">
                <a:latin typeface="楷体" panose="02010609060101010101" pitchFamily="49" charset="-122"/>
                <a:ea typeface="楷体" panose="02010609060101010101" pitchFamily="49" charset="-122"/>
              </a:rPr>
              <a:t>5</a:t>
            </a:r>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10</a:t>
            </a:r>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20</a:t>
            </a:r>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 </a:t>
            </a:r>
            <a:r>
              <a:rPr lang="en-US" altLang="zh-CN" sz="1200" dirty="0" err="1">
                <a:latin typeface="楷体" panose="02010609060101010101" pitchFamily="49" charset="-122"/>
                <a:ea typeface="楷体" panose="02010609060101010101" pitchFamily="49" charset="-122"/>
              </a:rPr>
              <a:t>min_periods</a:t>
            </a:r>
            <a:r>
              <a:rPr lang="en-US" altLang="zh-CN" sz="1200" dirty="0">
                <a:latin typeface="楷体" panose="02010609060101010101" pitchFamily="49" charset="-122"/>
                <a:ea typeface="楷体" panose="02010609060101010101" pitchFamily="49" charset="-122"/>
              </a:rPr>
              <a:t>=1 </a:t>
            </a:r>
            <a:r>
              <a:rPr lang="zh-CN" altLang="en-US" sz="1200" dirty="0">
                <a:latin typeface="楷体" panose="02010609060101010101" pitchFamily="49" charset="-122"/>
                <a:ea typeface="楷体" panose="02010609060101010101" pitchFamily="49" charset="-122"/>
              </a:rPr>
              <a:t>表示允许从第一个数据点开始计算（避免初始 </a:t>
            </a:r>
            <a:r>
              <a:rPr lang="en-US" altLang="zh-CN" sz="1200" dirty="0" err="1">
                <a:latin typeface="楷体" panose="02010609060101010101" pitchFamily="49" charset="-122"/>
                <a:ea typeface="楷体" panose="02010609060101010101" pitchFamily="49" charset="-122"/>
              </a:rPr>
              <a:t>NaN</a:t>
            </a:r>
            <a:r>
              <a:rPr lang="zh-CN" altLang="en-US" sz="1200" dirty="0">
                <a:latin typeface="楷体" panose="02010609060101010101" pitchFamily="49" charset="-122"/>
                <a:ea typeface="楷体" panose="02010609060101010101" pitchFamily="49" charset="-122"/>
              </a:rPr>
              <a:t>）。</a:t>
            </a:r>
            <a:endParaRPr lang="en-US" altLang="zh-CN" sz="1200" dirty="0">
              <a:latin typeface="楷体" panose="02010609060101010101" pitchFamily="49" charset="-122"/>
              <a:ea typeface="楷体" panose="02010609060101010101" pitchFamily="49" charset="-122"/>
            </a:endParaRPr>
          </a:p>
          <a:p>
            <a:endParaRPr lang="en-US" altLang="zh-CN" sz="1200" dirty="0">
              <a:latin typeface="楷体" panose="02010609060101010101" pitchFamily="49" charset="-122"/>
              <a:ea typeface="楷体" panose="02010609060101010101" pitchFamily="49" charset="-122"/>
            </a:endParaRPr>
          </a:p>
          <a:p>
            <a:endParaRPr lang="en-US" altLang="zh-CN" sz="1200" dirty="0">
              <a:latin typeface="楷体" panose="02010609060101010101" pitchFamily="49" charset="-122"/>
              <a:ea typeface="楷体" panose="02010609060101010101" pitchFamily="49" charset="-122"/>
            </a:endParaRPr>
          </a:p>
          <a:p>
            <a:endParaRPr lang="en-US" altLang="zh-CN" sz="1200" dirty="0">
              <a:latin typeface="楷体" panose="02010609060101010101" pitchFamily="49" charset="-122"/>
              <a:ea typeface="楷体" panose="02010609060101010101" pitchFamily="49" charset="-122"/>
            </a:endParaRPr>
          </a:p>
          <a:p>
            <a:r>
              <a:rPr lang="zh-CN" altLang="en-US" sz="1200" b="1" dirty="0">
                <a:latin typeface="楷体" panose="02010609060101010101" pitchFamily="49" charset="-122"/>
                <a:ea typeface="楷体" panose="02010609060101010101" pitchFamily="49" charset="-122"/>
              </a:rPr>
              <a:t>（</a:t>
            </a:r>
            <a:r>
              <a:rPr lang="en-US" altLang="zh-CN" sz="1200" b="1" dirty="0">
                <a:latin typeface="楷体" panose="02010609060101010101" pitchFamily="49" charset="-122"/>
                <a:ea typeface="楷体" panose="02010609060101010101" pitchFamily="49" charset="-122"/>
              </a:rPr>
              <a:t>3</a:t>
            </a:r>
            <a:r>
              <a:rPr lang="zh-CN" altLang="en-US" sz="1200" b="1" dirty="0">
                <a:latin typeface="楷体" panose="02010609060101010101" pitchFamily="49" charset="-122"/>
                <a:ea typeface="楷体" panose="02010609060101010101" pitchFamily="49" charset="-122"/>
              </a:rPr>
              <a:t>）指数平滑异同平均线（</a:t>
            </a:r>
            <a:r>
              <a:rPr lang="en-US" altLang="zh-CN" sz="1200" b="1" dirty="0">
                <a:latin typeface="楷体" panose="02010609060101010101" pitchFamily="49" charset="-122"/>
                <a:ea typeface="楷体" panose="02010609060101010101" pitchFamily="49" charset="-122"/>
              </a:rPr>
              <a:t>MACD</a:t>
            </a:r>
            <a:r>
              <a:rPr lang="zh-CN" altLang="en-US" sz="1200" b="1" dirty="0">
                <a:latin typeface="楷体" panose="02010609060101010101" pitchFamily="49" charset="-122"/>
                <a:ea typeface="楷体" panose="02010609060101010101" pitchFamily="49" charset="-122"/>
              </a:rPr>
              <a:t>）：</a:t>
            </a:r>
            <a:r>
              <a:rPr lang="zh-CN" altLang="en-US" sz="1200" dirty="0">
                <a:latin typeface="楷体" panose="02010609060101010101" pitchFamily="49" charset="-122"/>
                <a:ea typeface="楷体" panose="02010609060101010101" pitchFamily="49" charset="-122"/>
              </a:rPr>
              <a:t>利用两条不同速度（一条变动速率较快的短期移动平均线，一条变动速度较慢的长期移动平均线）的</a:t>
            </a:r>
            <a:r>
              <a:rPr lang="zh-CN" altLang="en-US" sz="1200" b="1" dirty="0">
                <a:latin typeface="楷体" panose="02010609060101010101" pitchFamily="49" charset="-122"/>
                <a:ea typeface="楷体" panose="02010609060101010101" pitchFamily="49" charset="-122"/>
              </a:rPr>
              <a:t>指数平滑移动平均线</a:t>
            </a:r>
            <a:r>
              <a:rPr lang="zh-CN" altLang="en-US" sz="1200" dirty="0">
                <a:latin typeface="楷体" panose="02010609060101010101" pitchFamily="49" charset="-122"/>
                <a:ea typeface="楷体" panose="02010609060101010101" pitchFamily="49" charset="-122"/>
              </a:rPr>
              <a:t>来计算二者之间的差别状况（</a:t>
            </a:r>
            <a:r>
              <a:rPr lang="en-US" altLang="zh-CN" sz="1200" dirty="0">
                <a:latin typeface="楷体" panose="02010609060101010101" pitchFamily="49" charset="-122"/>
                <a:ea typeface="楷体" panose="02010609060101010101" pitchFamily="49" charset="-122"/>
              </a:rPr>
              <a:t>DIF</a:t>
            </a:r>
            <a:r>
              <a:rPr lang="zh-CN" altLang="en-US" sz="1200" dirty="0">
                <a:latin typeface="楷体" panose="02010609060101010101" pitchFamily="49" charset="-122"/>
                <a:ea typeface="楷体" panose="02010609060101010101" pitchFamily="49" charset="-122"/>
              </a:rPr>
              <a:t>），作为研判行情的基础；然后再计算出的</a:t>
            </a:r>
            <a:r>
              <a:rPr lang="en-US" altLang="zh-CN" sz="1200" dirty="0">
                <a:latin typeface="楷体" panose="02010609060101010101" pitchFamily="49" charset="-122"/>
                <a:ea typeface="楷体" panose="02010609060101010101" pitchFamily="49" charset="-122"/>
              </a:rPr>
              <a:t>9</a:t>
            </a:r>
            <a:r>
              <a:rPr lang="zh-CN" altLang="en-US" sz="1200" dirty="0">
                <a:latin typeface="楷体" panose="02010609060101010101" pitchFamily="49" charset="-122"/>
                <a:ea typeface="楷体" panose="02010609060101010101" pitchFamily="49" charset="-122"/>
              </a:rPr>
              <a:t>日平滑移动平均线</a:t>
            </a:r>
            <a:r>
              <a:rPr lang="en-US" altLang="zh-CN" sz="1200" dirty="0">
                <a:latin typeface="楷体" panose="02010609060101010101" pitchFamily="49" charset="-122"/>
                <a:ea typeface="楷体" panose="02010609060101010101" pitchFamily="49" charset="-122"/>
              </a:rPr>
              <a:t>DEA</a:t>
            </a:r>
            <a:r>
              <a:rPr lang="zh-CN" altLang="en-US" sz="1200" dirty="0">
                <a:latin typeface="楷体" panose="02010609060101010101" pitchFamily="49" charset="-122"/>
                <a:ea typeface="楷体" panose="02010609060101010101" pitchFamily="49" charset="-122"/>
              </a:rPr>
              <a:t>；</a:t>
            </a:r>
            <a:r>
              <a:rPr lang="en-US" altLang="zh-CN" sz="1200" dirty="0">
                <a:latin typeface="楷体" panose="02010609060101010101" pitchFamily="49" charset="-122"/>
                <a:ea typeface="楷体" panose="02010609060101010101" pitchFamily="49" charset="-122"/>
              </a:rPr>
              <a:t>MACD</a:t>
            </a:r>
            <a:r>
              <a:rPr lang="zh-CN" altLang="en-US" sz="1200" dirty="0">
                <a:latin typeface="楷体" panose="02010609060101010101" pitchFamily="49" charset="-122"/>
                <a:ea typeface="楷体" panose="02010609060101010101" pitchFamily="49" charset="-122"/>
              </a:rPr>
              <a:t>是</a:t>
            </a:r>
            <a:r>
              <a:rPr lang="en-US" altLang="zh-CN" sz="1200" dirty="0">
                <a:latin typeface="楷体" panose="02010609060101010101" pitchFamily="49" charset="-122"/>
                <a:ea typeface="楷体" panose="02010609060101010101" pitchFamily="49" charset="-122"/>
              </a:rPr>
              <a:t>DIF</a:t>
            </a:r>
            <a:r>
              <a:rPr lang="zh-CN" altLang="en-US" sz="1200" dirty="0">
                <a:latin typeface="楷体" panose="02010609060101010101" pitchFamily="49" charset="-122"/>
                <a:ea typeface="楷体" panose="02010609060101010101" pitchFamily="49" charset="-122"/>
              </a:rPr>
              <a:t>和</a:t>
            </a:r>
            <a:r>
              <a:rPr lang="en-US" altLang="zh-CN" sz="1200" dirty="0">
                <a:latin typeface="楷体" panose="02010609060101010101" pitchFamily="49" charset="-122"/>
                <a:ea typeface="楷体" panose="02010609060101010101" pitchFamily="49" charset="-122"/>
              </a:rPr>
              <a:t>DEA</a:t>
            </a:r>
            <a:r>
              <a:rPr lang="zh-CN" altLang="en-US" sz="1200" dirty="0">
                <a:latin typeface="楷体" panose="02010609060101010101" pitchFamily="49" charset="-122"/>
                <a:ea typeface="楷体" panose="02010609060101010101" pitchFamily="49" charset="-122"/>
              </a:rPr>
              <a:t>差值的两倍。</a:t>
            </a:r>
            <a:endParaRPr lang="en-US" altLang="zh-CN" sz="1200" dirty="0">
              <a:latin typeface="楷体" panose="02010609060101010101" pitchFamily="49" charset="-122"/>
              <a:ea typeface="楷体" panose="02010609060101010101" pitchFamily="49" charset="-122"/>
            </a:endParaRPr>
          </a:p>
          <a:p>
            <a:r>
              <a:rPr lang="zh-CN" altLang="en-US" sz="1200" dirty="0">
                <a:latin typeface="楷体" panose="02010609060101010101" pitchFamily="49" charset="-122"/>
                <a:ea typeface="楷体" panose="02010609060101010101" pitchFamily="49" charset="-122"/>
              </a:rPr>
              <a:t>常见的组合搭配：标准参数组合为（</a:t>
            </a:r>
            <a:r>
              <a:rPr lang="en-US" altLang="zh-CN" sz="1200" dirty="0">
                <a:latin typeface="楷体" panose="02010609060101010101" pitchFamily="49" charset="-122"/>
                <a:ea typeface="楷体" panose="02010609060101010101" pitchFamily="49" charset="-122"/>
              </a:rPr>
              <a:t>12, 26, 9</a:t>
            </a:r>
            <a:r>
              <a:rPr lang="zh-CN" altLang="en-US" sz="1200" dirty="0">
                <a:latin typeface="楷体" panose="02010609060101010101" pitchFamily="49" charset="-122"/>
                <a:ea typeface="楷体" panose="02010609060101010101" pitchFamily="49" charset="-122"/>
              </a:rPr>
              <a:t>）​，对应快线（</a:t>
            </a:r>
            <a:r>
              <a:rPr lang="en-US" altLang="zh-CN" sz="1200" dirty="0">
                <a:latin typeface="楷体" panose="02010609060101010101" pitchFamily="49" charset="-122"/>
                <a:ea typeface="楷体" panose="02010609060101010101" pitchFamily="49" charset="-122"/>
              </a:rPr>
              <a:t>12</a:t>
            </a:r>
            <a:r>
              <a:rPr lang="zh-CN" altLang="en-US" sz="1200" dirty="0">
                <a:latin typeface="楷体" panose="02010609060101010101" pitchFamily="49" charset="-122"/>
                <a:ea typeface="楷体" panose="02010609060101010101" pitchFamily="49" charset="-122"/>
              </a:rPr>
              <a:t>日</a:t>
            </a:r>
            <a:r>
              <a:rPr lang="en-US" altLang="zh-CN" sz="1200" dirty="0">
                <a:latin typeface="楷体" panose="02010609060101010101" pitchFamily="49" charset="-122"/>
                <a:ea typeface="楷体" panose="02010609060101010101" pitchFamily="49" charset="-122"/>
              </a:rPr>
              <a:t>EMA</a:t>
            </a:r>
            <a:r>
              <a:rPr lang="zh-CN" altLang="en-US" sz="1200" dirty="0">
                <a:latin typeface="楷体" panose="02010609060101010101" pitchFamily="49" charset="-122"/>
                <a:ea typeface="楷体" panose="02010609060101010101" pitchFamily="49" charset="-122"/>
              </a:rPr>
              <a:t>）、慢线（</a:t>
            </a:r>
            <a:r>
              <a:rPr lang="en-US" altLang="zh-CN" sz="1200" dirty="0">
                <a:latin typeface="楷体" panose="02010609060101010101" pitchFamily="49" charset="-122"/>
                <a:ea typeface="楷体" panose="02010609060101010101" pitchFamily="49" charset="-122"/>
              </a:rPr>
              <a:t>26</a:t>
            </a:r>
            <a:r>
              <a:rPr lang="zh-CN" altLang="en-US" sz="1200" dirty="0">
                <a:latin typeface="楷体" panose="02010609060101010101" pitchFamily="49" charset="-122"/>
                <a:ea typeface="楷体" panose="02010609060101010101" pitchFamily="49" charset="-122"/>
              </a:rPr>
              <a:t>日</a:t>
            </a:r>
            <a:r>
              <a:rPr lang="en-US" altLang="zh-CN" sz="1200" dirty="0">
                <a:latin typeface="楷体" panose="02010609060101010101" pitchFamily="49" charset="-122"/>
                <a:ea typeface="楷体" panose="02010609060101010101" pitchFamily="49" charset="-122"/>
              </a:rPr>
              <a:t>EMA</a:t>
            </a:r>
            <a:r>
              <a:rPr lang="zh-CN" altLang="en-US" sz="1200" dirty="0">
                <a:latin typeface="楷体" panose="02010609060101010101" pitchFamily="49" charset="-122"/>
                <a:ea typeface="楷体" panose="02010609060101010101" pitchFamily="49" charset="-122"/>
              </a:rPr>
              <a:t>）和信号线（</a:t>
            </a:r>
            <a:r>
              <a:rPr lang="en-US" altLang="zh-CN" sz="1200" dirty="0">
                <a:latin typeface="楷体" panose="02010609060101010101" pitchFamily="49" charset="-122"/>
                <a:ea typeface="楷体" panose="02010609060101010101" pitchFamily="49" charset="-122"/>
              </a:rPr>
              <a:t>9</a:t>
            </a:r>
            <a:r>
              <a:rPr lang="zh-CN" altLang="en-US" sz="1200" dirty="0">
                <a:latin typeface="楷体" panose="02010609060101010101" pitchFamily="49" charset="-122"/>
                <a:ea typeface="楷体" panose="02010609060101010101" pitchFamily="49" charset="-122"/>
              </a:rPr>
              <a:t>日</a:t>
            </a:r>
            <a:r>
              <a:rPr lang="en-US" altLang="zh-CN" sz="1200" dirty="0">
                <a:latin typeface="楷体" panose="02010609060101010101" pitchFamily="49" charset="-122"/>
                <a:ea typeface="楷体" panose="02010609060101010101" pitchFamily="49" charset="-122"/>
              </a:rPr>
              <a:t>EMA</a:t>
            </a:r>
            <a:r>
              <a:rPr lang="zh-CN" altLang="en-US" sz="1200" dirty="0">
                <a:latin typeface="楷体" panose="02010609060101010101" pitchFamily="49" charset="-122"/>
                <a:ea typeface="楷体" panose="02010609060101010101" pitchFamily="49" charset="-122"/>
              </a:rPr>
              <a:t>）；关注短线交易也有短周期参数（如</a:t>
            </a:r>
            <a:r>
              <a:rPr lang="en-US" altLang="zh-CN" sz="1200" dirty="0">
                <a:latin typeface="楷体" panose="02010609060101010101" pitchFamily="49" charset="-122"/>
                <a:ea typeface="楷体" panose="02010609060101010101" pitchFamily="49" charset="-122"/>
              </a:rPr>
              <a:t>6, 13, 5</a:t>
            </a:r>
            <a:r>
              <a:rPr lang="zh-CN" altLang="en-US" sz="1200" dirty="0">
                <a:latin typeface="楷体" panose="02010609060101010101" pitchFamily="49" charset="-122"/>
                <a:ea typeface="楷体" panose="02010609060101010101" pitchFamily="49" charset="-122"/>
              </a:rPr>
              <a:t>）适配高频交易，长周期参数（如</a:t>
            </a:r>
            <a:r>
              <a:rPr lang="en-US" altLang="zh-CN" sz="1200" dirty="0">
                <a:latin typeface="楷体" panose="02010609060101010101" pitchFamily="49" charset="-122"/>
                <a:ea typeface="楷体" panose="02010609060101010101" pitchFamily="49" charset="-122"/>
              </a:rPr>
              <a:t>21, 50, 12</a:t>
            </a:r>
            <a:r>
              <a:rPr lang="zh-CN" altLang="en-US" sz="1200" dirty="0">
                <a:latin typeface="楷体" panose="02010609060101010101" pitchFamily="49" charset="-122"/>
                <a:ea typeface="楷体" panose="02010609060101010101" pitchFamily="49" charset="-122"/>
              </a:rPr>
              <a:t>）适合长线持仓。</a:t>
            </a:r>
            <a:endParaRPr lang="en-US" altLang="zh-CN" sz="1200" dirty="0">
              <a:latin typeface="楷体" panose="02010609060101010101" pitchFamily="49" charset="-122"/>
              <a:ea typeface="楷体" panose="02010609060101010101" pitchFamily="49" charset="-122"/>
            </a:endParaRPr>
          </a:p>
          <a:p>
            <a:r>
              <a:rPr lang="zh-CN" altLang="en-US" sz="1200" dirty="0">
                <a:solidFill>
                  <a:srgbClr val="00B0F0"/>
                </a:solidFill>
                <a:latin typeface="楷体" panose="02010609060101010101" pitchFamily="49" charset="-122"/>
                <a:ea typeface="楷体" panose="02010609060101010101" pitchFamily="49" charset="-122"/>
              </a:rPr>
              <a:t>指数平滑移动平均线命令：</a:t>
            </a:r>
            <a:r>
              <a:rPr lang="en-US" altLang="zh-CN" sz="1200" i="1" dirty="0">
                <a:latin typeface="楷体" panose="02010609060101010101" pitchFamily="49" charset="-122"/>
                <a:ea typeface="楷体" panose="02010609060101010101" pitchFamily="49" charset="-122"/>
              </a:rPr>
              <a:t> </a:t>
            </a:r>
            <a:r>
              <a:rPr lang="en-US" altLang="zh-CN" sz="1200" i="1" dirty="0">
                <a:solidFill>
                  <a:schemeClr val="accent2"/>
                </a:solidFill>
                <a:latin typeface="楷体" panose="02010609060101010101" pitchFamily="49" charset="-122"/>
                <a:ea typeface="楷体" panose="02010609060101010101" pitchFamily="49" charset="-122"/>
              </a:rPr>
              <a:t>data[‘values’].</a:t>
            </a:r>
            <a:r>
              <a:rPr lang="en-US" altLang="zh-CN" sz="1200" i="1" dirty="0" err="1">
                <a:solidFill>
                  <a:schemeClr val="accent2"/>
                </a:solidFill>
                <a:latin typeface="楷体" panose="02010609060101010101" pitchFamily="49" charset="-122"/>
                <a:ea typeface="楷体" panose="02010609060101010101" pitchFamily="49" charset="-122"/>
              </a:rPr>
              <a:t>ewm</a:t>
            </a:r>
            <a:r>
              <a:rPr lang="en-US" altLang="zh-CN" sz="1200" i="1" dirty="0">
                <a:solidFill>
                  <a:schemeClr val="accent2"/>
                </a:solidFill>
                <a:latin typeface="楷体" panose="02010609060101010101" pitchFamily="49" charset="-122"/>
                <a:ea typeface="楷体" panose="02010609060101010101" pitchFamily="49" charset="-122"/>
              </a:rPr>
              <a:t>(span=n).mean(); </a:t>
            </a:r>
          </a:p>
        </p:txBody>
      </p:sp>
      <p:sp>
        <p:nvSpPr>
          <p:cNvPr id="13" name="文本框 12">
            <a:extLst>
              <a:ext uri="{FF2B5EF4-FFF2-40B4-BE49-F238E27FC236}">
                <a16:creationId xmlns:a16="http://schemas.microsoft.com/office/drawing/2014/main" id="{EDF7C2FD-06A9-F86D-98D7-1E3685EB63DA}"/>
              </a:ext>
            </a:extLst>
          </p:cNvPr>
          <p:cNvSpPr txBox="1"/>
          <p:nvPr/>
        </p:nvSpPr>
        <p:spPr>
          <a:xfrm>
            <a:off x="1345059" y="2377598"/>
            <a:ext cx="10585176" cy="307777"/>
          </a:xfrm>
          <a:prstGeom prst="rect">
            <a:avLst/>
          </a:prstGeom>
          <a:noFill/>
        </p:spPr>
        <p:txBody>
          <a:bodyPr wrap="square">
            <a:spAutoFit/>
          </a:bodyPr>
          <a:lstStyle/>
          <a:p>
            <a:r>
              <a:rPr lang="en-US" altLang="zh-CN" sz="1400" b="1" dirty="0">
                <a:solidFill>
                  <a:srgbClr val="126D9C"/>
                </a:solidFill>
                <a:latin typeface="楷体" panose="02010609060101010101" pitchFamily="49" charset="-122"/>
                <a:ea typeface="楷体" panose="02010609060101010101" pitchFamily="49" charset="-122"/>
              </a:rPr>
              <a:t>(1)</a:t>
            </a:r>
            <a:r>
              <a:rPr lang="zh-CN" altLang="en-US" sz="1400" b="1" dirty="0">
                <a:solidFill>
                  <a:srgbClr val="126D9C"/>
                </a:solidFill>
                <a:latin typeface="楷体" panose="02010609060101010101" pitchFamily="49" charset="-122"/>
                <a:ea typeface="楷体" panose="02010609060101010101" pitchFamily="49" charset="-122"/>
              </a:rPr>
              <a:t>导入</a:t>
            </a:r>
            <a:r>
              <a:rPr lang="en-US" altLang="zh-CN" sz="1400" b="1" dirty="0" err="1">
                <a:solidFill>
                  <a:srgbClr val="126D9C"/>
                </a:solidFill>
                <a:latin typeface="楷体" panose="02010609060101010101" pitchFamily="49" charset="-122"/>
                <a:ea typeface="楷体" panose="02010609060101010101" pitchFamily="49" charset="-122"/>
              </a:rPr>
              <a:t>stkdata.xlxs</a:t>
            </a:r>
            <a:r>
              <a:rPr lang="zh-CN" altLang="en-US" sz="1400" b="1" dirty="0">
                <a:solidFill>
                  <a:srgbClr val="126D9C"/>
                </a:solidFill>
                <a:latin typeface="楷体" panose="02010609060101010101" pitchFamily="49" charset="-122"/>
                <a:ea typeface="楷体" panose="02010609060101010101" pitchFamily="49" charset="-122"/>
              </a:rPr>
              <a:t>，选择其中一个股票展开分析；其中，</a:t>
            </a:r>
            <a:r>
              <a:rPr lang="en-US" altLang="zh-CN" sz="1400" b="1" dirty="0">
                <a:solidFill>
                  <a:srgbClr val="126D9C"/>
                </a:solidFill>
                <a:latin typeface="楷体" panose="02010609060101010101" pitchFamily="49" charset="-122"/>
                <a:ea typeface="楷体" panose="02010609060101010101" pitchFamily="49" charset="-122"/>
              </a:rPr>
              <a:t>open/high/low/close</a:t>
            </a:r>
            <a:r>
              <a:rPr lang="zh-CN" altLang="en-US" sz="1400" b="1" dirty="0">
                <a:solidFill>
                  <a:srgbClr val="126D9C"/>
                </a:solidFill>
                <a:latin typeface="楷体" panose="02010609060101010101" pitchFamily="49" charset="-122"/>
                <a:ea typeface="楷体" panose="02010609060101010101" pitchFamily="49" charset="-122"/>
              </a:rPr>
              <a:t>分别表示当天的开盘价、最高价、最低价和收盘价</a:t>
            </a:r>
            <a:endParaRPr lang="zh-CN" altLang="en-US" sz="1400" dirty="0"/>
          </a:p>
        </p:txBody>
      </p:sp>
      <p:graphicFrame>
        <p:nvGraphicFramePr>
          <p:cNvPr id="14" name="对象 13">
            <a:extLst>
              <a:ext uri="{FF2B5EF4-FFF2-40B4-BE49-F238E27FC236}">
                <a16:creationId xmlns:a16="http://schemas.microsoft.com/office/drawing/2014/main" id="{05969A72-0C9A-0E6B-F4AF-2F88BFFE9B77}"/>
              </a:ext>
            </a:extLst>
          </p:cNvPr>
          <p:cNvGraphicFramePr>
            <a:graphicFrameLocks noChangeAspect="1"/>
          </p:cNvGraphicFramePr>
          <p:nvPr>
            <p:extLst>
              <p:ext uri="{D42A27DB-BD31-4B8C-83A1-F6EECF244321}">
                <p14:modId xmlns:p14="http://schemas.microsoft.com/office/powerpoint/2010/main" val="2005080163"/>
              </p:ext>
            </p:extLst>
          </p:nvPr>
        </p:nvGraphicFramePr>
        <p:xfrm>
          <a:off x="4513411" y="3583458"/>
          <a:ext cx="2297113" cy="417513"/>
        </p:xfrm>
        <a:graphic>
          <a:graphicData uri="http://schemas.openxmlformats.org/presentationml/2006/ole">
            <mc:AlternateContent xmlns:mc="http://schemas.openxmlformats.org/markup-compatibility/2006">
              <mc:Choice xmlns:v="urn:schemas-microsoft-com:vml" Requires="v">
                <p:oleObj name="AxMath" r:id="rId3" imgW="2296800" imgH="417240" progId="Equation.AxMath">
                  <p:embed/>
                </p:oleObj>
              </mc:Choice>
              <mc:Fallback>
                <p:oleObj name="AxMath" r:id="rId3" imgW="2296800" imgH="417240" progId="Equation.AxMath">
                  <p:embed/>
                  <p:pic>
                    <p:nvPicPr>
                      <p:cNvPr id="0" name=""/>
                      <p:cNvPicPr/>
                      <p:nvPr/>
                    </p:nvPicPr>
                    <p:blipFill>
                      <a:blip r:embed="rId4"/>
                      <a:stretch>
                        <a:fillRect/>
                      </a:stretch>
                    </p:blipFill>
                    <p:spPr>
                      <a:xfrm>
                        <a:off x="4513411" y="3583458"/>
                        <a:ext cx="2297113" cy="417513"/>
                      </a:xfrm>
                      <a:prstGeom prst="rect">
                        <a:avLst/>
                      </a:prstGeom>
                    </p:spPr>
                  </p:pic>
                </p:oleObj>
              </mc:Fallback>
            </mc:AlternateContent>
          </a:graphicData>
        </a:graphic>
      </p:graphicFrame>
      <p:pic>
        <p:nvPicPr>
          <p:cNvPr id="16" name="图片 15">
            <a:extLst>
              <a:ext uri="{FF2B5EF4-FFF2-40B4-BE49-F238E27FC236}">
                <a16:creationId xmlns:a16="http://schemas.microsoft.com/office/drawing/2014/main" id="{A16AD376-CF45-DDA3-EC94-65E759986289}"/>
              </a:ext>
            </a:extLst>
          </p:cNvPr>
          <p:cNvPicPr>
            <a:picLocks noChangeAspect="1"/>
          </p:cNvPicPr>
          <p:nvPr/>
        </p:nvPicPr>
        <p:blipFill>
          <a:blip r:embed="rId5"/>
          <a:stretch>
            <a:fillRect/>
          </a:stretch>
        </p:blipFill>
        <p:spPr>
          <a:xfrm>
            <a:off x="1705097" y="5408140"/>
            <a:ext cx="3787163" cy="672306"/>
          </a:xfrm>
          <a:prstGeom prst="rect">
            <a:avLst/>
          </a:prstGeom>
        </p:spPr>
      </p:pic>
      <p:pic>
        <p:nvPicPr>
          <p:cNvPr id="18" name="图片 17">
            <a:extLst>
              <a:ext uri="{FF2B5EF4-FFF2-40B4-BE49-F238E27FC236}">
                <a16:creationId xmlns:a16="http://schemas.microsoft.com/office/drawing/2014/main" id="{F4E88253-2598-8F9F-7288-6381F851707F}"/>
              </a:ext>
            </a:extLst>
          </p:cNvPr>
          <p:cNvPicPr>
            <a:picLocks noChangeAspect="1"/>
          </p:cNvPicPr>
          <p:nvPr/>
        </p:nvPicPr>
        <p:blipFill>
          <a:blip r:embed="rId6"/>
          <a:stretch>
            <a:fillRect/>
          </a:stretch>
        </p:blipFill>
        <p:spPr>
          <a:xfrm>
            <a:off x="6131458" y="5720418"/>
            <a:ext cx="3555492" cy="712060"/>
          </a:xfrm>
          <a:prstGeom prst="rect">
            <a:avLst/>
          </a:prstGeom>
        </p:spPr>
      </p:pic>
      <p:pic>
        <p:nvPicPr>
          <p:cNvPr id="22" name="图片 21">
            <a:extLst>
              <a:ext uri="{FF2B5EF4-FFF2-40B4-BE49-F238E27FC236}">
                <a16:creationId xmlns:a16="http://schemas.microsoft.com/office/drawing/2014/main" id="{E81F8413-3E06-234E-38B6-8C2C95631A22}"/>
              </a:ext>
            </a:extLst>
          </p:cNvPr>
          <p:cNvPicPr>
            <a:picLocks noChangeAspect="1"/>
          </p:cNvPicPr>
          <p:nvPr/>
        </p:nvPicPr>
        <p:blipFill>
          <a:blip r:embed="rId7"/>
          <a:stretch>
            <a:fillRect/>
          </a:stretch>
        </p:blipFill>
        <p:spPr>
          <a:xfrm>
            <a:off x="1705097" y="6058361"/>
            <a:ext cx="3787163" cy="671467"/>
          </a:xfrm>
          <a:prstGeom prst="rect">
            <a:avLst/>
          </a:prstGeom>
        </p:spPr>
      </p:pic>
    </p:spTree>
    <p:extLst>
      <p:ext uri="{BB962C8B-B14F-4D97-AF65-F5344CB8AC3E}">
        <p14:creationId xmlns:p14="http://schemas.microsoft.com/office/powerpoint/2010/main" val="240949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D4DFD-C18B-8283-DB10-37DF8E27C37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81F61CF0-E33A-90EC-8517-67CFEE316B3D}"/>
              </a:ext>
            </a:extLst>
          </p:cNvPr>
          <p:cNvSpPr txBox="1"/>
          <p:nvPr/>
        </p:nvSpPr>
        <p:spPr>
          <a:xfrm>
            <a:off x="1129035" y="188640"/>
            <a:ext cx="3744416"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实验任务分解</a:t>
            </a:r>
          </a:p>
        </p:txBody>
      </p:sp>
      <p:sp>
        <p:nvSpPr>
          <p:cNvPr id="3" name="内容占位符 2">
            <a:extLst>
              <a:ext uri="{FF2B5EF4-FFF2-40B4-BE49-F238E27FC236}">
                <a16:creationId xmlns:a16="http://schemas.microsoft.com/office/drawing/2014/main" id="{F258A2D4-631F-98EF-15B6-3D1B7E758ACD}"/>
              </a:ext>
            </a:extLst>
          </p:cNvPr>
          <p:cNvSpPr txBox="1">
            <a:spLocks/>
          </p:cNvSpPr>
          <p:nvPr/>
        </p:nvSpPr>
        <p:spPr>
          <a:xfrm>
            <a:off x="696987" y="901053"/>
            <a:ext cx="1097565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1" indent="0">
              <a:lnSpc>
                <a:spcPct val="150000"/>
              </a:lnSpc>
              <a:buNone/>
            </a:pPr>
            <a:r>
              <a:rPr lang="zh-CN" altLang="en-US" sz="2000" dirty="0">
                <a:latin typeface="微软雅黑" panose="020B0503020204020204" pitchFamily="34" charset="-122"/>
                <a:ea typeface="微软雅黑" panose="020B0503020204020204" pitchFamily="34" charset="-122"/>
              </a:rPr>
              <a:t>通过任务</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任务</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找到了综合评分较高的股票，现在开始对于该股票的趋势进行分析，了解证券交易的常见指标分析数据。</a:t>
            </a:r>
          </a:p>
        </p:txBody>
      </p:sp>
      <p:sp>
        <p:nvSpPr>
          <p:cNvPr id="9" name="文本框 8">
            <a:extLst>
              <a:ext uri="{FF2B5EF4-FFF2-40B4-BE49-F238E27FC236}">
                <a16:creationId xmlns:a16="http://schemas.microsoft.com/office/drawing/2014/main" id="{E1143E28-FCAC-3625-CE54-59C982F86D59}"/>
              </a:ext>
            </a:extLst>
          </p:cNvPr>
          <p:cNvSpPr txBox="1"/>
          <p:nvPr/>
        </p:nvSpPr>
        <p:spPr>
          <a:xfrm>
            <a:off x="841003" y="1920295"/>
            <a:ext cx="9721080" cy="400110"/>
          </a:xfrm>
          <a:prstGeom prst="rect">
            <a:avLst/>
          </a:prstGeom>
          <a:noFill/>
        </p:spPr>
        <p:txBody>
          <a:bodyPr wrap="square" rtlCol="0">
            <a:spAutoFit/>
          </a:bodyPr>
          <a:lstStyle/>
          <a:p>
            <a:r>
              <a:rPr lang="zh-CN" altLang="en-US" sz="2000" b="1" dirty="0">
                <a:solidFill>
                  <a:srgbClr val="126D9C"/>
                </a:solidFill>
                <a:latin typeface="楷体" panose="02010609060101010101" pitchFamily="49" charset="-122"/>
                <a:ea typeface="楷体" panose="02010609060101010101" pitchFamily="49" charset="-122"/>
              </a:rPr>
              <a:t>任务</a:t>
            </a:r>
            <a:r>
              <a:rPr lang="en-US" altLang="zh-CN" sz="2000" b="1" dirty="0">
                <a:solidFill>
                  <a:srgbClr val="126D9C"/>
                </a:solidFill>
                <a:latin typeface="楷体" panose="02010609060101010101" pitchFamily="49" charset="-122"/>
                <a:ea typeface="楷体" panose="02010609060101010101" pitchFamily="49" charset="-122"/>
              </a:rPr>
              <a:t>4.</a:t>
            </a:r>
            <a:r>
              <a:rPr lang="zh-CN" altLang="en-US" sz="2000" b="1" dirty="0">
                <a:solidFill>
                  <a:srgbClr val="126D9C"/>
                </a:solidFill>
                <a:latin typeface="楷体" panose="02010609060101010101" pitchFamily="49" charset="-122"/>
                <a:ea typeface="楷体" panose="02010609060101010101" pitchFamily="49" charset="-122"/>
              </a:rPr>
              <a:t>技术分析指标的计算</a:t>
            </a:r>
            <a:r>
              <a:rPr lang="zh-CN" altLang="en-US" sz="1600" b="1" dirty="0">
                <a:solidFill>
                  <a:srgbClr val="126D9C"/>
                </a:solidFill>
                <a:latin typeface="楷体" panose="02010609060101010101" pitchFamily="49" charset="-122"/>
                <a:ea typeface="楷体" panose="02010609060101010101" pitchFamily="49" charset="-122"/>
              </a:rPr>
              <a:t>（建议把各指标计算函数打包，以方便重复使用） </a:t>
            </a:r>
            <a:r>
              <a:rPr lang="zh-CN" altLang="en-US" sz="2000" b="1" dirty="0">
                <a:solidFill>
                  <a:srgbClr val="126D9C"/>
                </a:solidFill>
                <a:latin typeface="楷体" panose="02010609060101010101" pitchFamily="49" charset="-122"/>
                <a:ea typeface="楷体" panose="02010609060101010101" pitchFamily="49" charset="-122"/>
              </a:rPr>
              <a:t>：</a:t>
            </a:r>
            <a:endParaRPr lang="en-US" altLang="zh-CN" sz="2000" b="1" dirty="0">
              <a:solidFill>
                <a:srgbClr val="126D9C"/>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7CE3CB51-A95D-A205-421D-3B3CBB78AC99}"/>
              </a:ext>
            </a:extLst>
          </p:cNvPr>
          <p:cNvSpPr txBox="1"/>
          <p:nvPr/>
        </p:nvSpPr>
        <p:spPr>
          <a:xfrm>
            <a:off x="1273051" y="2485617"/>
            <a:ext cx="9433048" cy="461665"/>
          </a:xfrm>
          <a:prstGeom prst="rect">
            <a:avLst/>
          </a:prstGeom>
          <a:noFill/>
        </p:spPr>
        <p:txBody>
          <a:bodyPr wrap="square">
            <a:spAutoFit/>
          </a:bodyPr>
          <a:lstStyle/>
          <a:p>
            <a:r>
              <a:rPr lang="zh-CN" altLang="en-US" sz="1200" b="1" dirty="0">
                <a:latin typeface="楷体" panose="02010609060101010101" pitchFamily="49" charset="-122"/>
                <a:ea typeface="楷体" panose="02010609060101010101" pitchFamily="49" charset="-122"/>
              </a:rPr>
              <a:t>（</a:t>
            </a:r>
            <a:r>
              <a:rPr lang="en-US" altLang="zh-CN" sz="1200" b="1" dirty="0">
                <a:latin typeface="楷体" panose="02010609060101010101" pitchFamily="49" charset="-122"/>
                <a:ea typeface="楷体" panose="02010609060101010101" pitchFamily="49" charset="-122"/>
              </a:rPr>
              <a:t>4</a:t>
            </a:r>
            <a:r>
              <a:rPr lang="zh-CN" altLang="en-US" sz="1200" b="1" dirty="0">
                <a:latin typeface="楷体" panose="02010609060101010101" pitchFamily="49" charset="-122"/>
                <a:ea typeface="楷体" panose="02010609060101010101" pitchFamily="49" charset="-122"/>
              </a:rPr>
              <a:t>）相对强弱指标</a:t>
            </a:r>
            <a:r>
              <a:rPr lang="en-US" altLang="zh-CN" sz="1200" b="1" dirty="0">
                <a:latin typeface="楷体" panose="02010609060101010101" pitchFamily="49" charset="-122"/>
                <a:ea typeface="楷体" panose="02010609060101010101" pitchFamily="49" charset="-122"/>
              </a:rPr>
              <a:t>(RSI):</a:t>
            </a:r>
            <a:r>
              <a:rPr lang="zh-CN" altLang="en-US" sz="1200" dirty="0">
                <a:latin typeface="楷体" panose="02010609060101010101" pitchFamily="49" charset="-122"/>
                <a:ea typeface="楷体" panose="02010609060101010101" pitchFamily="49" charset="-122"/>
              </a:rPr>
              <a:t>利用一定时期内平均收盘涨数与平均收盘跌数的比值来反映股市走势。一般可选用天数为</a:t>
            </a:r>
            <a:r>
              <a:rPr lang="en-US" altLang="zh-CN" sz="1200" dirty="0">
                <a:latin typeface="楷体" panose="02010609060101010101" pitchFamily="49" charset="-122"/>
                <a:ea typeface="楷体" panose="02010609060101010101" pitchFamily="49" charset="-122"/>
              </a:rPr>
              <a:t>6</a:t>
            </a:r>
            <a:r>
              <a:rPr lang="zh-CN" altLang="en-US" sz="1200" dirty="0">
                <a:latin typeface="楷体" panose="02010609060101010101" pitchFamily="49" charset="-122"/>
                <a:ea typeface="楷体" panose="02010609060101010101" pitchFamily="49" charset="-122"/>
              </a:rPr>
              <a:t>天、</a:t>
            </a:r>
            <a:r>
              <a:rPr lang="en-US" altLang="zh-CN" sz="1200" dirty="0">
                <a:latin typeface="楷体" panose="02010609060101010101" pitchFamily="49" charset="-122"/>
                <a:ea typeface="楷体" panose="02010609060101010101" pitchFamily="49" charset="-122"/>
              </a:rPr>
              <a:t>12</a:t>
            </a:r>
            <a:r>
              <a:rPr lang="zh-CN" altLang="en-US" sz="1200" dirty="0">
                <a:latin typeface="楷体" panose="02010609060101010101" pitchFamily="49" charset="-122"/>
                <a:ea typeface="楷体" panose="02010609060101010101" pitchFamily="49" charset="-122"/>
              </a:rPr>
              <a:t>天、</a:t>
            </a:r>
            <a:r>
              <a:rPr lang="en-US" altLang="zh-CN" sz="1200" dirty="0">
                <a:latin typeface="楷体" panose="02010609060101010101" pitchFamily="49" charset="-122"/>
                <a:ea typeface="楷体" panose="02010609060101010101" pitchFamily="49" charset="-122"/>
              </a:rPr>
              <a:t>24</a:t>
            </a:r>
            <a:r>
              <a:rPr lang="zh-CN" altLang="en-US" sz="1200" dirty="0">
                <a:latin typeface="楷体" panose="02010609060101010101" pitchFamily="49" charset="-122"/>
                <a:ea typeface="楷体" panose="02010609060101010101" pitchFamily="49" charset="-122"/>
              </a:rPr>
              <a:t>天。一般天数选择短，易对起伏的股市产生动感，做空做多的短期行为增多，不易平衡长期投资的心理准备。</a:t>
            </a:r>
            <a:r>
              <a:rPr lang="en-US" altLang="zh-CN" sz="1200" dirty="0">
                <a:latin typeface="楷体" panose="02010609060101010101" pitchFamily="49" charset="-122"/>
                <a:ea typeface="楷体" panose="02010609060101010101" pitchFamily="49" charset="-122"/>
              </a:rPr>
              <a:t>A</a:t>
            </a:r>
            <a:r>
              <a:rPr lang="zh-CN" altLang="en-US" sz="1200" dirty="0">
                <a:latin typeface="楷体" panose="02010609060101010101" pitchFamily="49" charset="-122"/>
                <a:ea typeface="楷体" panose="02010609060101010101" pitchFamily="49" charset="-122"/>
              </a:rPr>
              <a:t>为涨，</a:t>
            </a:r>
            <a:r>
              <a:rPr lang="en-US" altLang="zh-CN" sz="1200" dirty="0">
                <a:latin typeface="楷体" panose="02010609060101010101" pitchFamily="49" charset="-122"/>
                <a:ea typeface="楷体" panose="02010609060101010101" pitchFamily="49" charset="-122"/>
              </a:rPr>
              <a:t>B</a:t>
            </a:r>
            <a:r>
              <a:rPr lang="zh-CN" altLang="en-US" sz="1200" dirty="0">
                <a:latin typeface="楷体" panose="02010609060101010101" pitchFamily="49" charset="-122"/>
                <a:ea typeface="楷体" panose="02010609060101010101" pitchFamily="49" charset="-122"/>
              </a:rPr>
              <a:t>为跌的天数。</a:t>
            </a:r>
            <a:endParaRPr lang="en-US" altLang="zh-CN" sz="1200" dirty="0">
              <a:latin typeface="楷体" panose="02010609060101010101" pitchFamily="49" charset="-122"/>
              <a:ea typeface="楷体" panose="02010609060101010101" pitchFamily="49" charset="-122"/>
            </a:endParaRPr>
          </a:p>
        </p:txBody>
      </p:sp>
      <p:graphicFrame>
        <p:nvGraphicFramePr>
          <p:cNvPr id="4" name="对象 -2147481622">
            <a:extLst>
              <a:ext uri="{FF2B5EF4-FFF2-40B4-BE49-F238E27FC236}">
                <a16:creationId xmlns:a16="http://schemas.microsoft.com/office/drawing/2014/main" id="{A35F8A85-29EE-39AB-3BCA-E6DDCC38FEAA}"/>
              </a:ext>
            </a:extLst>
          </p:cNvPr>
          <p:cNvGraphicFramePr>
            <a:graphicFrameLocks noChangeAspect="1"/>
          </p:cNvGraphicFramePr>
          <p:nvPr>
            <p:extLst>
              <p:ext uri="{D42A27DB-BD31-4B8C-83A1-F6EECF244321}">
                <p14:modId xmlns:p14="http://schemas.microsoft.com/office/powerpoint/2010/main" val="1259963632"/>
              </p:ext>
            </p:extLst>
          </p:nvPr>
        </p:nvGraphicFramePr>
        <p:xfrm>
          <a:off x="9337947" y="3026314"/>
          <a:ext cx="1800200" cy="489719"/>
        </p:xfrm>
        <a:graphic>
          <a:graphicData uri="http://schemas.openxmlformats.org/presentationml/2006/ole">
            <mc:AlternateContent xmlns:mc="http://schemas.openxmlformats.org/markup-compatibility/2006">
              <mc:Choice xmlns:v="urn:schemas-microsoft-com:vml" Requires="v">
                <p:oleObj r:id="rId3" imgW="1306830" imgH="355600" progId="Equation.DSMT4">
                  <p:embed/>
                </p:oleObj>
              </mc:Choice>
              <mc:Fallback>
                <p:oleObj r:id="rId3" imgW="1306830" imgH="355600" progId="Equation.DSMT4">
                  <p:embed/>
                  <p:pic>
                    <p:nvPicPr>
                      <p:cNvPr id="2" name="对象 -2147481622"/>
                      <p:cNvPicPr/>
                      <p:nvPr/>
                    </p:nvPicPr>
                    <p:blipFill>
                      <a:blip r:embed="rId4"/>
                      <a:stretch>
                        <a:fillRect/>
                      </a:stretch>
                    </p:blipFill>
                    <p:spPr>
                      <a:xfrm>
                        <a:off x="9337947" y="3026314"/>
                        <a:ext cx="1800200" cy="489719"/>
                      </a:xfrm>
                      <a:prstGeom prst="rect">
                        <a:avLst/>
                      </a:prstGeom>
                      <a:noFill/>
                      <a:ln w="38100">
                        <a:noFill/>
                        <a:miter/>
                      </a:ln>
                    </p:spPr>
                  </p:pic>
                </p:oleObj>
              </mc:Fallback>
            </mc:AlternateContent>
          </a:graphicData>
        </a:graphic>
      </p:graphicFrame>
      <p:sp>
        <p:nvSpPr>
          <p:cNvPr id="6" name="文本框 5">
            <a:extLst>
              <a:ext uri="{FF2B5EF4-FFF2-40B4-BE49-F238E27FC236}">
                <a16:creationId xmlns:a16="http://schemas.microsoft.com/office/drawing/2014/main" id="{4375666D-EADC-902D-C538-0BC6006CEC1C}"/>
              </a:ext>
            </a:extLst>
          </p:cNvPr>
          <p:cNvSpPr txBox="1"/>
          <p:nvPr/>
        </p:nvSpPr>
        <p:spPr>
          <a:xfrm>
            <a:off x="3073251" y="2947282"/>
            <a:ext cx="6098004" cy="646331"/>
          </a:xfrm>
          <a:prstGeom prst="rect">
            <a:avLst/>
          </a:prstGeom>
          <a:noFill/>
        </p:spPr>
        <p:txBody>
          <a:bodyPr wrap="square">
            <a:spAutoFit/>
          </a:bodyPr>
          <a:lstStyle/>
          <a:p>
            <a:r>
              <a:rPr lang="en-US" altLang="zh-CN" sz="1200" i="1" dirty="0">
                <a:solidFill>
                  <a:schemeClr val="accent2"/>
                </a:solidFill>
                <a:latin typeface="楷体" panose="02010609060101010101" pitchFamily="49" charset="-122"/>
                <a:ea typeface="楷体" panose="02010609060101010101" pitchFamily="49" charset="-122"/>
              </a:rPr>
              <a:t>diff = </a:t>
            </a:r>
            <a:r>
              <a:rPr lang="en-US" altLang="zh-CN" sz="1200" i="1" dirty="0" err="1">
                <a:solidFill>
                  <a:schemeClr val="accent2"/>
                </a:solidFill>
                <a:latin typeface="楷体" panose="02010609060101010101" pitchFamily="49" charset="-122"/>
                <a:ea typeface="楷体" panose="02010609060101010101" pitchFamily="49" charset="-122"/>
              </a:rPr>
              <a:t>data.iloc</a:t>
            </a:r>
            <a:r>
              <a:rPr lang="en-US" altLang="zh-CN" sz="1200" i="1" dirty="0">
                <a:solidFill>
                  <a:schemeClr val="accent2"/>
                </a:solidFill>
                <a:latin typeface="楷体" panose="02010609060101010101" pitchFamily="49" charset="-122"/>
                <a:ea typeface="楷体" panose="02010609060101010101" pitchFamily="49" charset="-122"/>
              </a:rPr>
              <a:t>[:, 0] - </a:t>
            </a:r>
            <a:r>
              <a:rPr lang="en-US" altLang="zh-CN" sz="1200" i="1" dirty="0" err="1">
                <a:solidFill>
                  <a:schemeClr val="accent2"/>
                </a:solidFill>
                <a:latin typeface="楷体" panose="02010609060101010101" pitchFamily="49" charset="-122"/>
                <a:ea typeface="楷体" panose="02010609060101010101" pitchFamily="49" charset="-122"/>
              </a:rPr>
              <a:t>data.iloc</a:t>
            </a:r>
            <a:r>
              <a:rPr lang="en-US" altLang="zh-CN" sz="1200" i="1" dirty="0">
                <a:solidFill>
                  <a:schemeClr val="accent2"/>
                </a:solidFill>
                <a:latin typeface="楷体" panose="02010609060101010101" pitchFamily="49" charset="-122"/>
                <a:ea typeface="楷体" panose="02010609060101010101" pitchFamily="49" charset="-122"/>
              </a:rPr>
              <a:t>[:, 1]  # </a:t>
            </a:r>
            <a:r>
              <a:rPr lang="zh-CN" altLang="en-US" sz="1200" i="1" dirty="0">
                <a:solidFill>
                  <a:schemeClr val="accent2"/>
                </a:solidFill>
                <a:latin typeface="楷体" panose="02010609060101010101" pitchFamily="49" charset="-122"/>
                <a:ea typeface="楷体" panose="02010609060101010101" pitchFamily="49" charset="-122"/>
              </a:rPr>
              <a:t>第</a:t>
            </a:r>
            <a:r>
              <a:rPr lang="en-US" altLang="zh-CN" sz="1200" i="1" dirty="0">
                <a:solidFill>
                  <a:schemeClr val="accent2"/>
                </a:solidFill>
                <a:latin typeface="楷体" panose="02010609060101010101" pitchFamily="49" charset="-122"/>
                <a:ea typeface="楷体" panose="02010609060101010101" pitchFamily="49" charset="-122"/>
              </a:rPr>
              <a:t>1</a:t>
            </a:r>
            <a:r>
              <a:rPr lang="zh-CN" altLang="en-US" sz="1200" i="1" dirty="0">
                <a:solidFill>
                  <a:schemeClr val="accent2"/>
                </a:solidFill>
                <a:latin typeface="楷体" panose="02010609060101010101" pitchFamily="49" charset="-122"/>
                <a:ea typeface="楷体" panose="02010609060101010101" pitchFamily="49" charset="-122"/>
              </a:rPr>
              <a:t>列减第</a:t>
            </a:r>
            <a:r>
              <a:rPr lang="en-US" altLang="zh-CN" sz="1200" i="1" dirty="0">
                <a:solidFill>
                  <a:schemeClr val="accent2"/>
                </a:solidFill>
                <a:latin typeface="楷体" panose="02010609060101010101" pitchFamily="49" charset="-122"/>
                <a:ea typeface="楷体" panose="02010609060101010101" pitchFamily="49" charset="-122"/>
              </a:rPr>
              <a:t>2</a:t>
            </a:r>
            <a:r>
              <a:rPr lang="zh-CN" altLang="en-US" sz="1200" i="1" dirty="0">
                <a:solidFill>
                  <a:schemeClr val="accent2"/>
                </a:solidFill>
                <a:latin typeface="楷体" panose="02010609060101010101" pitchFamily="49" charset="-122"/>
                <a:ea typeface="楷体" panose="02010609060101010101" pitchFamily="49" charset="-122"/>
              </a:rPr>
              <a:t>列</a:t>
            </a:r>
          </a:p>
          <a:p>
            <a:r>
              <a:rPr lang="en-US" altLang="zh-CN" sz="1200" i="1" dirty="0">
                <a:solidFill>
                  <a:schemeClr val="accent2"/>
                </a:solidFill>
                <a:latin typeface="楷体" panose="02010609060101010101" pitchFamily="49" charset="-122"/>
                <a:ea typeface="楷体" panose="02010609060101010101" pitchFamily="49" charset="-122"/>
              </a:rPr>
              <a:t>data['Z'] = (diff &gt;= 0).</a:t>
            </a:r>
            <a:r>
              <a:rPr lang="en-US" altLang="zh-CN" sz="1200" i="1" dirty="0" err="1">
                <a:solidFill>
                  <a:schemeClr val="accent2"/>
                </a:solidFill>
                <a:latin typeface="楷体" panose="02010609060101010101" pitchFamily="49" charset="-122"/>
                <a:ea typeface="楷体" panose="02010609060101010101" pitchFamily="49" charset="-122"/>
              </a:rPr>
              <a:t>astype</a:t>
            </a:r>
            <a:r>
              <a:rPr lang="en-US" altLang="zh-CN" sz="1200" i="1" dirty="0">
                <a:solidFill>
                  <a:schemeClr val="accent2"/>
                </a:solidFill>
                <a:latin typeface="楷体" panose="02010609060101010101" pitchFamily="49" charset="-122"/>
                <a:ea typeface="楷体" panose="02010609060101010101" pitchFamily="49" charset="-122"/>
              </a:rPr>
              <a:t>(int)       # </a:t>
            </a:r>
            <a:r>
              <a:rPr lang="zh-CN" altLang="en-US" sz="1200" i="1" dirty="0">
                <a:solidFill>
                  <a:schemeClr val="accent2"/>
                </a:solidFill>
                <a:latin typeface="楷体" panose="02010609060101010101" pitchFamily="49" charset="-122"/>
                <a:ea typeface="楷体" panose="02010609060101010101" pitchFamily="49" charset="-122"/>
              </a:rPr>
              <a:t>结果转为</a:t>
            </a:r>
            <a:r>
              <a:rPr lang="en-US" altLang="zh-CN" sz="1200" i="1" dirty="0">
                <a:solidFill>
                  <a:schemeClr val="accent2"/>
                </a:solidFill>
                <a:latin typeface="楷体" panose="02010609060101010101" pitchFamily="49" charset="-122"/>
                <a:ea typeface="楷体" panose="02010609060101010101" pitchFamily="49" charset="-122"/>
              </a:rPr>
              <a:t>0/1</a:t>
            </a:r>
            <a:r>
              <a:rPr lang="zh-CN" altLang="en-US" sz="1200" i="1" dirty="0">
                <a:solidFill>
                  <a:schemeClr val="accent2"/>
                </a:solidFill>
                <a:latin typeface="楷体" panose="02010609060101010101" pitchFamily="49" charset="-122"/>
                <a:ea typeface="楷体" panose="02010609060101010101" pitchFamily="49" charset="-122"/>
              </a:rPr>
              <a:t>存入新列</a:t>
            </a:r>
            <a:r>
              <a:rPr lang="en-US" altLang="zh-CN" sz="1200" i="1" dirty="0">
                <a:solidFill>
                  <a:schemeClr val="accent2"/>
                </a:solidFill>
                <a:latin typeface="楷体" panose="02010609060101010101" pitchFamily="49" charset="-122"/>
                <a:ea typeface="楷体" panose="02010609060101010101" pitchFamily="49" charset="-122"/>
              </a:rPr>
              <a:t>Z</a:t>
            </a:r>
          </a:p>
          <a:p>
            <a:r>
              <a:rPr lang="en-US" altLang="zh-CN" sz="1200" i="1" dirty="0">
                <a:solidFill>
                  <a:schemeClr val="accent2"/>
                </a:solidFill>
                <a:latin typeface="楷体" panose="02010609060101010101" pitchFamily="49" charset="-122"/>
                <a:ea typeface="楷体" panose="02010609060101010101" pitchFamily="49" charset="-122"/>
              </a:rPr>
              <a:t>z1 = (data['Z'] &gt; 0).rolling(window=N, </a:t>
            </a:r>
            <a:r>
              <a:rPr lang="en-US" altLang="zh-CN" sz="1200" i="1" dirty="0" err="1">
                <a:solidFill>
                  <a:schemeClr val="accent2"/>
                </a:solidFill>
                <a:latin typeface="楷体" panose="02010609060101010101" pitchFamily="49" charset="-122"/>
                <a:ea typeface="楷体" panose="02010609060101010101" pitchFamily="49" charset="-122"/>
              </a:rPr>
              <a:t>min_periods</a:t>
            </a:r>
            <a:r>
              <a:rPr lang="en-US" altLang="zh-CN" sz="1200" i="1" dirty="0">
                <a:solidFill>
                  <a:schemeClr val="accent2"/>
                </a:solidFill>
                <a:latin typeface="楷体" panose="02010609060101010101" pitchFamily="49" charset="-122"/>
                <a:ea typeface="楷体" panose="02010609060101010101" pitchFamily="49" charset="-122"/>
              </a:rPr>
              <a:t>=1).sum() #</a:t>
            </a:r>
            <a:r>
              <a:rPr lang="zh-CN" altLang="en-US" sz="1200" i="1" dirty="0">
                <a:solidFill>
                  <a:schemeClr val="accent2"/>
                </a:solidFill>
                <a:latin typeface="楷体" panose="02010609060101010101" pitchFamily="49" charset="-122"/>
                <a:ea typeface="楷体" panose="02010609060101010101" pitchFamily="49" charset="-122"/>
              </a:rPr>
              <a:t>N日移动计算涨数</a:t>
            </a:r>
          </a:p>
        </p:txBody>
      </p:sp>
      <p:sp>
        <p:nvSpPr>
          <p:cNvPr id="12" name="文本框 11">
            <a:extLst>
              <a:ext uri="{FF2B5EF4-FFF2-40B4-BE49-F238E27FC236}">
                <a16:creationId xmlns:a16="http://schemas.microsoft.com/office/drawing/2014/main" id="{6338A247-0482-3172-B4B6-5E0AEF01A023}"/>
              </a:ext>
            </a:extLst>
          </p:cNvPr>
          <p:cNvSpPr txBox="1"/>
          <p:nvPr/>
        </p:nvSpPr>
        <p:spPr>
          <a:xfrm>
            <a:off x="1273051" y="3800926"/>
            <a:ext cx="9433048" cy="461665"/>
          </a:xfrm>
          <a:prstGeom prst="rect">
            <a:avLst/>
          </a:prstGeom>
          <a:noFill/>
        </p:spPr>
        <p:txBody>
          <a:bodyPr wrap="square">
            <a:spAutoFit/>
          </a:bodyPr>
          <a:lstStyle/>
          <a:p>
            <a:r>
              <a:rPr lang="zh-CN" altLang="en-US" sz="1200" b="1" dirty="0">
                <a:latin typeface="楷体" panose="02010609060101010101" pitchFamily="49" charset="-122"/>
                <a:ea typeface="楷体" panose="02010609060101010101" pitchFamily="49" charset="-122"/>
              </a:rPr>
              <a:t>（</a:t>
            </a:r>
            <a:r>
              <a:rPr lang="en-US" altLang="zh-CN" sz="1200" b="1" dirty="0">
                <a:latin typeface="楷体" panose="02010609060101010101" pitchFamily="49" charset="-122"/>
                <a:ea typeface="楷体" panose="02010609060101010101" pitchFamily="49" charset="-122"/>
              </a:rPr>
              <a:t>5</a:t>
            </a:r>
            <a:r>
              <a:rPr lang="zh-CN" altLang="en-US" sz="1200" b="1" dirty="0">
                <a:latin typeface="楷体" panose="02010609060101010101" pitchFamily="49" charset="-122"/>
                <a:ea typeface="楷体" panose="02010609060101010101" pitchFamily="49" charset="-122"/>
              </a:rPr>
              <a:t>）乖离率指标</a:t>
            </a:r>
            <a:r>
              <a:rPr lang="en-US" altLang="zh-CN" sz="1200" b="1" dirty="0">
                <a:latin typeface="楷体" panose="02010609060101010101" pitchFamily="49" charset="-122"/>
                <a:ea typeface="楷体" panose="02010609060101010101" pitchFamily="49" charset="-122"/>
              </a:rPr>
              <a:t>(BIAS):</a:t>
            </a:r>
            <a:r>
              <a:rPr lang="zh-CN" altLang="en-US" sz="1200" dirty="0">
                <a:latin typeface="楷体" panose="02010609060101010101" pitchFamily="49" charset="-122"/>
                <a:ea typeface="楷体" panose="02010609060101010101" pitchFamily="49" charset="-122"/>
              </a:rPr>
              <a:t>计算市场指数或收盘价与某条移动平均线之间的差距百分比，以反映一定时期内价格与其</a:t>
            </a:r>
            <a:r>
              <a:rPr lang="en-US" altLang="zh-CN" sz="1200" dirty="0">
                <a:latin typeface="楷体" panose="02010609060101010101" pitchFamily="49" charset="-122"/>
                <a:ea typeface="楷体" panose="02010609060101010101" pitchFamily="49" charset="-122"/>
              </a:rPr>
              <a:t>MA</a:t>
            </a:r>
            <a:r>
              <a:rPr lang="zh-CN" altLang="en-US" sz="1200" dirty="0">
                <a:latin typeface="楷体" panose="02010609060101010101" pitchFamily="49" charset="-122"/>
                <a:ea typeface="楷体" panose="02010609060101010101" pitchFamily="49" charset="-122"/>
              </a:rPr>
              <a:t>偏离程度的指标，从而得出价格在剧烈波动时因偏离移动平均趋势而造成回档或反弹的可能性，以及价格在正常波动范围内移动而形成继续原有势的可信度。</a:t>
            </a:r>
            <a:endParaRPr lang="en-US" altLang="zh-CN" sz="1200" dirty="0">
              <a:latin typeface="楷体" panose="02010609060101010101" pitchFamily="49" charset="-122"/>
              <a:ea typeface="楷体" panose="02010609060101010101" pitchFamily="49" charset="-122"/>
            </a:endParaRPr>
          </a:p>
        </p:txBody>
      </p:sp>
      <p:graphicFrame>
        <p:nvGraphicFramePr>
          <p:cNvPr id="15" name="对象 542">
            <a:extLst>
              <a:ext uri="{FF2B5EF4-FFF2-40B4-BE49-F238E27FC236}">
                <a16:creationId xmlns:a16="http://schemas.microsoft.com/office/drawing/2014/main" id="{8B6E7CB1-52C3-664C-C729-F0EDD3594BA9}"/>
              </a:ext>
            </a:extLst>
          </p:cNvPr>
          <p:cNvGraphicFramePr>
            <a:graphicFrameLocks noChangeAspect="1"/>
          </p:cNvGraphicFramePr>
          <p:nvPr>
            <p:extLst>
              <p:ext uri="{D42A27DB-BD31-4B8C-83A1-F6EECF244321}">
                <p14:modId xmlns:p14="http://schemas.microsoft.com/office/powerpoint/2010/main" val="528997101"/>
              </p:ext>
            </p:extLst>
          </p:nvPr>
        </p:nvGraphicFramePr>
        <p:xfrm>
          <a:off x="7083023" y="4402505"/>
          <a:ext cx="4176464" cy="553283"/>
        </p:xfrm>
        <a:graphic>
          <a:graphicData uri="http://schemas.openxmlformats.org/presentationml/2006/ole">
            <mc:AlternateContent xmlns:mc="http://schemas.openxmlformats.org/markup-compatibility/2006">
              <mc:Choice xmlns:v="urn:schemas-microsoft-com:vml" Requires="v">
                <p:oleObj r:id="rId5" imgW="3072130" imgH="393700" progId="Equation.DSMT4">
                  <p:embed/>
                </p:oleObj>
              </mc:Choice>
              <mc:Fallback>
                <p:oleObj r:id="rId5" imgW="3072130" imgH="393700" progId="Equation.DSMT4">
                  <p:embed/>
                  <p:pic>
                    <p:nvPicPr>
                      <p:cNvPr id="2" name="对象 542"/>
                      <p:cNvPicPr/>
                      <p:nvPr/>
                    </p:nvPicPr>
                    <p:blipFill>
                      <a:blip r:embed="rId6"/>
                      <a:stretch>
                        <a:fillRect/>
                      </a:stretch>
                    </p:blipFill>
                    <p:spPr>
                      <a:xfrm>
                        <a:off x="7083023" y="4402505"/>
                        <a:ext cx="4176464" cy="553283"/>
                      </a:xfrm>
                      <a:prstGeom prst="rect">
                        <a:avLst/>
                      </a:prstGeom>
                      <a:noFill/>
                      <a:ln w="38100">
                        <a:noFill/>
                        <a:miter/>
                      </a:ln>
                    </p:spPr>
                  </p:pic>
                </p:oleObj>
              </mc:Fallback>
            </mc:AlternateContent>
          </a:graphicData>
        </a:graphic>
      </p:graphicFrame>
      <p:sp>
        <p:nvSpPr>
          <p:cNvPr id="19" name="文本框 18">
            <a:extLst>
              <a:ext uri="{FF2B5EF4-FFF2-40B4-BE49-F238E27FC236}">
                <a16:creationId xmlns:a16="http://schemas.microsoft.com/office/drawing/2014/main" id="{34F2B7A3-72B8-B3C5-B40E-8F3C01F15190}"/>
              </a:ext>
            </a:extLst>
          </p:cNvPr>
          <p:cNvSpPr txBox="1"/>
          <p:nvPr/>
        </p:nvSpPr>
        <p:spPr>
          <a:xfrm>
            <a:off x="2872448" y="4308757"/>
            <a:ext cx="3312368" cy="276999"/>
          </a:xfrm>
          <a:prstGeom prst="rect">
            <a:avLst/>
          </a:prstGeom>
          <a:noFill/>
        </p:spPr>
        <p:txBody>
          <a:bodyPr wrap="square">
            <a:spAutoFit/>
          </a:bodyPr>
          <a:lstStyle/>
          <a:p>
            <a:r>
              <a:rPr lang="en-US" altLang="zh-CN" sz="1200" i="1" dirty="0">
                <a:solidFill>
                  <a:schemeClr val="accent2"/>
                </a:solidFill>
                <a:latin typeface="楷体" panose="02010609060101010101" pitchFamily="49" charset="-122"/>
                <a:ea typeface="楷体" panose="02010609060101010101" pitchFamily="49" charset="-122"/>
              </a:rPr>
              <a:t>rolling(window=n, </a:t>
            </a:r>
            <a:r>
              <a:rPr lang="en-US" altLang="zh-CN" sz="1200" i="1" dirty="0" err="1">
                <a:solidFill>
                  <a:schemeClr val="accent2"/>
                </a:solidFill>
                <a:latin typeface="楷体" panose="02010609060101010101" pitchFamily="49" charset="-122"/>
                <a:ea typeface="楷体" panose="02010609060101010101" pitchFamily="49" charset="-122"/>
              </a:rPr>
              <a:t>min_periods</a:t>
            </a:r>
            <a:r>
              <a:rPr lang="en-US" altLang="zh-CN" sz="1200" i="1" dirty="0">
                <a:solidFill>
                  <a:schemeClr val="accent2"/>
                </a:solidFill>
                <a:latin typeface="楷体" panose="02010609060101010101" pitchFamily="49" charset="-122"/>
                <a:ea typeface="楷体" panose="02010609060101010101" pitchFamily="49" charset="-122"/>
              </a:rPr>
              <a:t>=1).mean()</a:t>
            </a:r>
            <a:endParaRPr lang="zh-CN" altLang="en-US" sz="1200" i="1" dirty="0">
              <a:solidFill>
                <a:schemeClr val="accent2"/>
              </a:solidFill>
            </a:endParaRPr>
          </a:p>
        </p:txBody>
      </p:sp>
      <p:sp>
        <p:nvSpPr>
          <p:cNvPr id="20" name="文本框 19">
            <a:extLst>
              <a:ext uri="{FF2B5EF4-FFF2-40B4-BE49-F238E27FC236}">
                <a16:creationId xmlns:a16="http://schemas.microsoft.com/office/drawing/2014/main" id="{129251DB-0FD9-31F7-0E69-0C6AF3648CFA}"/>
              </a:ext>
            </a:extLst>
          </p:cNvPr>
          <p:cNvSpPr txBox="1"/>
          <p:nvPr/>
        </p:nvSpPr>
        <p:spPr>
          <a:xfrm>
            <a:off x="1268795" y="5068109"/>
            <a:ext cx="9433048" cy="461665"/>
          </a:xfrm>
          <a:prstGeom prst="rect">
            <a:avLst/>
          </a:prstGeom>
          <a:noFill/>
        </p:spPr>
        <p:txBody>
          <a:bodyPr wrap="square">
            <a:spAutoFit/>
          </a:bodyPr>
          <a:lstStyle/>
          <a:p>
            <a:r>
              <a:rPr lang="zh-CN" altLang="en-US" sz="1200" b="1" dirty="0">
                <a:latin typeface="楷体" panose="02010609060101010101" pitchFamily="49" charset="-122"/>
                <a:ea typeface="楷体" panose="02010609060101010101" pitchFamily="49" charset="-122"/>
              </a:rPr>
              <a:t>（</a:t>
            </a:r>
            <a:r>
              <a:rPr lang="en-US" altLang="zh-CN" sz="1200" b="1" dirty="0">
                <a:latin typeface="楷体" panose="02010609060101010101" pitchFamily="49" charset="-122"/>
                <a:ea typeface="楷体" panose="02010609060101010101" pitchFamily="49" charset="-122"/>
              </a:rPr>
              <a:t>6</a:t>
            </a:r>
            <a:r>
              <a:rPr lang="zh-CN" altLang="en-US" sz="1200" b="1" dirty="0">
                <a:latin typeface="楷体" panose="02010609060101010101" pitchFamily="49" charset="-122"/>
                <a:ea typeface="楷体" panose="02010609060101010101" pitchFamily="49" charset="-122"/>
              </a:rPr>
              <a:t>）能量潮指标</a:t>
            </a:r>
            <a:r>
              <a:rPr lang="en-US" altLang="zh-CN" sz="1200" b="1" dirty="0">
                <a:latin typeface="楷体" panose="02010609060101010101" pitchFamily="49" charset="-122"/>
                <a:ea typeface="楷体" panose="02010609060101010101" pitchFamily="49" charset="-122"/>
              </a:rPr>
              <a:t>(OBV):</a:t>
            </a:r>
            <a:r>
              <a:rPr lang="zh-CN" altLang="en-US" sz="1200" dirty="0">
                <a:latin typeface="楷体" panose="02010609060101010101" pitchFamily="49" charset="-122"/>
                <a:ea typeface="楷体" panose="02010609060101010101" pitchFamily="49" charset="-122"/>
              </a:rPr>
              <a:t>成交量净额指标，是通过累计每日的需求量和供给量并予以数字化，制成趋势线，然后配合证券价格趋势图，从价格变动与成交量增减的关系上来推测市场气氛的一种技术指标。</a:t>
            </a:r>
            <a:endParaRPr lang="en-US" altLang="zh-CN" sz="1200" dirty="0">
              <a:latin typeface="楷体" panose="02010609060101010101" pitchFamily="49" charset="-122"/>
              <a:ea typeface="楷体" panose="02010609060101010101" pitchFamily="49" charset="-122"/>
            </a:endParaRPr>
          </a:p>
        </p:txBody>
      </p:sp>
      <p:graphicFrame>
        <p:nvGraphicFramePr>
          <p:cNvPr id="21" name="对象 -2147481621">
            <a:extLst>
              <a:ext uri="{FF2B5EF4-FFF2-40B4-BE49-F238E27FC236}">
                <a16:creationId xmlns:a16="http://schemas.microsoft.com/office/drawing/2014/main" id="{10BA425B-6A77-2082-08D1-5E6B1C79D10B}"/>
              </a:ext>
            </a:extLst>
          </p:cNvPr>
          <p:cNvGraphicFramePr>
            <a:graphicFrameLocks noChangeAspect="1"/>
          </p:cNvGraphicFramePr>
          <p:nvPr>
            <p:extLst>
              <p:ext uri="{D42A27DB-BD31-4B8C-83A1-F6EECF244321}">
                <p14:modId xmlns:p14="http://schemas.microsoft.com/office/powerpoint/2010/main" val="1610884482"/>
              </p:ext>
            </p:extLst>
          </p:nvPr>
        </p:nvGraphicFramePr>
        <p:xfrm>
          <a:off x="2785219" y="5629067"/>
          <a:ext cx="3672408" cy="285239"/>
        </p:xfrm>
        <a:graphic>
          <a:graphicData uri="http://schemas.openxmlformats.org/presentationml/2006/ole">
            <mc:AlternateContent xmlns:mc="http://schemas.openxmlformats.org/markup-compatibility/2006">
              <mc:Choice xmlns:v="urn:schemas-microsoft-com:vml" Requires="v">
                <p:oleObj r:id="rId7" imgW="2613660" imgH="203200" progId="Equation.DSMT4">
                  <p:embed/>
                </p:oleObj>
              </mc:Choice>
              <mc:Fallback>
                <p:oleObj r:id="rId7" imgW="2613660" imgH="203200" progId="Equation.DSMT4">
                  <p:embed/>
                  <p:pic>
                    <p:nvPicPr>
                      <p:cNvPr id="2" name="对象 -2147481621"/>
                      <p:cNvPicPr/>
                      <p:nvPr/>
                    </p:nvPicPr>
                    <p:blipFill>
                      <a:blip r:embed="rId8"/>
                      <a:stretch>
                        <a:fillRect/>
                      </a:stretch>
                    </p:blipFill>
                    <p:spPr>
                      <a:xfrm>
                        <a:off x="2785219" y="5629067"/>
                        <a:ext cx="3672408" cy="285239"/>
                      </a:xfrm>
                      <a:prstGeom prst="rect">
                        <a:avLst/>
                      </a:prstGeom>
                      <a:noFill/>
                      <a:ln w="38100">
                        <a:noFill/>
                        <a:miter/>
                      </a:ln>
                    </p:spPr>
                  </p:pic>
                </p:oleObj>
              </mc:Fallback>
            </mc:AlternateContent>
          </a:graphicData>
        </a:graphic>
      </p:graphicFrame>
      <p:graphicFrame>
        <p:nvGraphicFramePr>
          <p:cNvPr id="23" name="对象 545">
            <a:extLst>
              <a:ext uri="{FF2B5EF4-FFF2-40B4-BE49-F238E27FC236}">
                <a16:creationId xmlns:a16="http://schemas.microsoft.com/office/drawing/2014/main" id="{9EAD2773-0F0A-C846-9C2A-DBB075B741A4}"/>
              </a:ext>
            </a:extLst>
          </p:cNvPr>
          <p:cNvGraphicFramePr>
            <a:graphicFrameLocks noChangeAspect="1"/>
          </p:cNvGraphicFramePr>
          <p:nvPr>
            <p:extLst>
              <p:ext uri="{D42A27DB-BD31-4B8C-83A1-F6EECF244321}">
                <p14:modId xmlns:p14="http://schemas.microsoft.com/office/powerpoint/2010/main" val="1942893159"/>
              </p:ext>
            </p:extLst>
          </p:nvPr>
        </p:nvGraphicFramePr>
        <p:xfrm>
          <a:off x="6673651" y="5526309"/>
          <a:ext cx="2546243" cy="494979"/>
        </p:xfrm>
        <a:graphic>
          <a:graphicData uri="http://schemas.openxmlformats.org/presentationml/2006/ole">
            <mc:AlternateContent xmlns:mc="http://schemas.openxmlformats.org/markup-compatibility/2006">
              <mc:Choice xmlns:v="urn:schemas-microsoft-com:vml" Requires="v">
                <p:oleObj r:id="rId9" imgW="2284730" imgH="444500" progId="Equation.DSMT4">
                  <p:embed/>
                </p:oleObj>
              </mc:Choice>
              <mc:Fallback>
                <p:oleObj r:id="rId9" imgW="2284730" imgH="444500" progId="Equation.DSMT4">
                  <p:embed/>
                  <p:pic>
                    <p:nvPicPr>
                      <p:cNvPr id="4" name="对象 545"/>
                      <p:cNvPicPr/>
                      <p:nvPr/>
                    </p:nvPicPr>
                    <p:blipFill>
                      <a:blip r:embed="rId10"/>
                      <a:stretch>
                        <a:fillRect/>
                      </a:stretch>
                    </p:blipFill>
                    <p:spPr>
                      <a:xfrm>
                        <a:off x="6673651" y="5526309"/>
                        <a:ext cx="2546243" cy="494979"/>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90611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CDB04-03E1-B29F-F1E7-D74C27F0001C}"/>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9973479-1FEA-E870-5C49-47371B953FD7}"/>
              </a:ext>
            </a:extLst>
          </p:cNvPr>
          <p:cNvSpPr txBox="1"/>
          <p:nvPr/>
        </p:nvSpPr>
        <p:spPr>
          <a:xfrm>
            <a:off x="1129035" y="188640"/>
            <a:ext cx="3744416"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实验任务分解</a:t>
            </a:r>
          </a:p>
        </p:txBody>
      </p:sp>
      <p:sp>
        <p:nvSpPr>
          <p:cNvPr id="3" name="内容占位符 2">
            <a:extLst>
              <a:ext uri="{FF2B5EF4-FFF2-40B4-BE49-F238E27FC236}">
                <a16:creationId xmlns:a16="http://schemas.microsoft.com/office/drawing/2014/main" id="{4D4C2FB8-C4A5-61C4-864F-E1DAB9F8AE00}"/>
              </a:ext>
            </a:extLst>
          </p:cNvPr>
          <p:cNvSpPr txBox="1">
            <a:spLocks/>
          </p:cNvSpPr>
          <p:nvPr/>
        </p:nvSpPr>
        <p:spPr>
          <a:xfrm>
            <a:off x="696987" y="980728"/>
            <a:ext cx="1097565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1" indent="0">
              <a:lnSpc>
                <a:spcPct val="150000"/>
              </a:lnSpc>
              <a:buNone/>
            </a:pPr>
            <a:r>
              <a:rPr lang="zh-CN" altLang="en-US" sz="2400" dirty="0">
                <a:latin typeface="微软雅黑" panose="020B0503020204020204" pitchFamily="34" charset="-122"/>
                <a:ea typeface="微软雅黑" panose="020B0503020204020204" pitchFamily="34" charset="-122"/>
              </a:rPr>
              <a:t>根据计算得到的相关指标进行建模，预测股票的未来发展趋势。</a:t>
            </a:r>
          </a:p>
        </p:txBody>
      </p:sp>
      <p:sp>
        <p:nvSpPr>
          <p:cNvPr id="9" name="文本框 8">
            <a:extLst>
              <a:ext uri="{FF2B5EF4-FFF2-40B4-BE49-F238E27FC236}">
                <a16:creationId xmlns:a16="http://schemas.microsoft.com/office/drawing/2014/main" id="{C58C056C-7C21-3FF0-ADDA-49CA93FF0FAB}"/>
              </a:ext>
            </a:extLst>
          </p:cNvPr>
          <p:cNvSpPr txBox="1"/>
          <p:nvPr/>
        </p:nvSpPr>
        <p:spPr>
          <a:xfrm>
            <a:off x="1273051" y="1700808"/>
            <a:ext cx="9721080" cy="398764"/>
          </a:xfrm>
          <a:prstGeom prst="rect">
            <a:avLst/>
          </a:prstGeom>
          <a:noFill/>
        </p:spPr>
        <p:txBody>
          <a:bodyPr wrap="square" rtlCol="0">
            <a:spAutoFit/>
          </a:bodyPr>
          <a:lstStyle/>
          <a:p>
            <a:pPr>
              <a:lnSpc>
                <a:spcPct val="114000"/>
              </a:lnSpc>
            </a:pPr>
            <a:r>
              <a:rPr lang="zh-CN" altLang="en-US" sz="2000" b="1" dirty="0">
                <a:solidFill>
                  <a:srgbClr val="126D9C"/>
                </a:solidFill>
                <a:latin typeface="楷体" panose="02010609060101010101" pitchFamily="49" charset="-122"/>
                <a:ea typeface="楷体" panose="02010609060101010101" pitchFamily="49" charset="-122"/>
              </a:rPr>
              <a:t>任务</a:t>
            </a:r>
            <a:r>
              <a:rPr lang="en-US" altLang="zh-CN" sz="2000" b="1" dirty="0">
                <a:solidFill>
                  <a:srgbClr val="126D9C"/>
                </a:solidFill>
                <a:latin typeface="楷体" panose="02010609060101010101" pitchFamily="49" charset="-122"/>
                <a:ea typeface="楷体" panose="02010609060101010101" pitchFamily="49" charset="-122"/>
              </a:rPr>
              <a:t>5.</a:t>
            </a:r>
            <a:r>
              <a:rPr lang="zh-CN" altLang="en-US" sz="2000" b="1" dirty="0">
                <a:solidFill>
                  <a:srgbClr val="126D9C"/>
                </a:solidFill>
                <a:latin typeface="楷体" panose="02010609060101010101" pitchFamily="49" charset="-122"/>
                <a:ea typeface="楷体" panose="02010609060101010101" pitchFamily="49" charset="-122"/>
              </a:rPr>
              <a:t>基于逻辑回归、神经网络、支持向量机等分类模型设计量化投资策略</a:t>
            </a:r>
          </a:p>
        </p:txBody>
      </p:sp>
      <p:sp>
        <p:nvSpPr>
          <p:cNvPr id="4" name="文本框 3">
            <a:extLst>
              <a:ext uri="{FF2B5EF4-FFF2-40B4-BE49-F238E27FC236}">
                <a16:creationId xmlns:a16="http://schemas.microsoft.com/office/drawing/2014/main" id="{256FDF66-121F-8F66-CD5B-AD83DCBB3E96}"/>
              </a:ext>
            </a:extLst>
          </p:cNvPr>
          <p:cNvSpPr txBox="1"/>
          <p:nvPr/>
        </p:nvSpPr>
        <p:spPr>
          <a:xfrm>
            <a:off x="1417067" y="2168767"/>
            <a:ext cx="9433048" cy="4243021"/>
          </a:xfrm>
          <a:prstGeom prst="rect">
            <a:avLst/>
          </a:prstGeom>
          <a:noFill/>
        </p:spPr>
        <p:txBody>
          <a:bodyPr wrap="square">
            <a:spAutoFit/>
          </a:bodyPr>
          <a:lstStyle/>
          <a:p>
            <a:pPr>
              <a:lnSpc>
                <a:spcPct val="150000"/>
              </a:lnSpc>
            </a:pPr>
            <a:r>
              <a:rPr lang="zh-CN" altLang="en-US" sz="1400" dirty="0">
                <a:latin typeface="楷体" panose="02010609060101010101" pitchFamily="49" charset="-122"/>
                <a:ea typeface="楷体" panose="02010609060101010101" pitchFamily="49" charset="-122"/>
              </a:rPr>
              <a:t>（</a:t>
            </a:r>
            <a:r>
              <a:rPr lang="en-US" altLang="zh-CN" sz="1400" dirty="0">
                <a:latin typeface="楷体" panose="02010609060101010101" pitchFamily="49" charset="-122"/>
                <a:ea typeface="楷体" panose="02010609060101010101" pitchFamily="49" charset="-122"/>
              </a:rPr>
              <a:t>1</a:t>
            </a:r>
            <a:r>
              <a:rPr lang="zh-CN" altLang="en-US" sz="1400" dirty="0">
                <a:latin typeface="楷体" panose="02010609060101010101" pitchFamily="49" charset="-122"/>
                <a:ea typeface="楷体" panose="02010609060101010101" pitchFamily="49" charset="-122"/>
              </a:rPr>
              <a:t>）以</a:t>
            </a:r>
            <a:r>
              <a:rPr lang="en-US" altLang="zh-CN" sz="1400" dirty="0">
                <a:latin typeface="楷体" panose="02010609060101010101" pitchFamily="49" charset="-122"/>
                <a:ea typeface="楷体" panose="02010609060101010101" pitchFamily="49" charset="-122"/>
              </a:rPr>
              <a:t>2017</a:t>
            </a:r>
            <a:r>
              <a:rPr lang="zh-CN" altLang="en-US" sz="1400" dirty="0">
                <a:latin typeface="楷体" panose="02010609060101010101" pitchFamily="49" charset="-122"/>
                <a:ea typeface="楷体" panose="02010609060101010101" pitchFamily="49" charset="-122"/>
              </a:rPr>
              <a:t>年</a:t>
            </a:r>
            <a:r>
              <a:rPr lang="en-US" altLang="zh-CN" sz="1400" dirty="0">
                <a:latin typeface="楷体" panose="02010609060101010101" pitchFamily="49" charset="-122"/>
                <a:ea typeface="楷体" panose="02010609060101010101" pitchFamily="49" charset="-122"/>
              </a:rPr>
              <a:t>1</a:t>
            </a:r>
            <a:r>
              <a:rPr lang="zh-CN" altLang="en-US" sz="1400" dirty="0">
                <a:latin typeface="楷体" panose="02010609060101010101" pitchFamily="49" charset="-122"/>
                <a:ea typeface="楷体" panose="02010609060101010101" pitchFamily="49" charset="-122"/>
              </a:rPr>
              <a:t>月</a:t>
            </a:r>
            <a:r>
              <a:rPr lang="en-US" altLang="zh-CN" sz="1400" dirty="0">
                <a:latin typeface="楷体" panose="02010609060101010101" pitchFamily="49" charset="-122"/>
                <a:ea typeface="楷体" panose="02010609060101010101" pitchFamily="49" charset="-122"/>
              </a:rPr>
              <a:t>-10</a:t>
            </a:r>
            <a:r>
              <a:rPr lang="zh-CN" altLang="en-US" sz="1400" dirty="0">
                <a:latin typeface="楷体" panose="02010609060101010101" pitchFamily="49" charset="-122"/>
                <a:ea typeface="楷体" panose="02010609060101010101" pitchFamily="49" charset="-122"/>
              </a:rPr>
              <a:t>月为训练样本，</a:t>
            </a:r>
            <a:r>
              <a:rPr lang="en-US" altLang="zh-CN" sz="1400" dirty="0">
                <a:latin typeface="楷体" panose="02010609060101010101" pitchFamily="49" charset="-122"/>
                <a:ea typeface="楷体" panose="02010609060101010101" pitchFamily="49" charset="-122"/>
              </a:rPr>
              <a:t>11</a:t>
            </a:r>
            <a:r>
              <a:rPr lang="zh-CN" altLang="en-US" sz="1400" dirty="0">
                <a:latin typeface="楷体" panose="02010609060101010101" pitchFamily="49" charset="-122"/>
                <a:ea typeface="楷体" panose="02010609060101010101" pitchFamily="49" charset="-122"/>
              </a:rPr>
              <a:t>月</a:t>
            </a:r>
            <a:r>
              <a:rPr lang="en-US" altLang="zh-CN" sz="1400" dirty="0">
                <a:latin typeface="楷体" panose="02010609060101010101" pitchFamily="49" charset="-122"/>
                <a:ea typeface="楷体" panose="02010609060101010101" pitchFamily="49" charset="-122"/>
              </a:rPr>
              <a:t>-12</a:t>
            </a:r>
            <a:r>
              <a:rPr lang="zh-CN" altLang="en-US" sz="1400" dirty="0">
                <a:latin typeface="楷体" panose="02010609060101010101" pitchFamily="49" charset="-122"/>
                <a:ea typeface="楷体" panose="02010609060101010101" pitchFamily="49" charset="-122"/>
              </a:rPr>
              <a:t>月为测试样本。训练的特征参数为任务</a:t>
            </a:r>
            <a:r>
              <a:rPr lang="en-US" altLang="zh-CN" sz="1400" dirty="0">
                <a:latin typeface="楷体" panose="02010609060101010101" pitchFamily="49" charset="-122"/>
                <a:ea typeface="楷体" panose="02010609060101010101" pitchFamily="49" charset="-122"/>
              </a:rPr>
              <a:t>4</a:t>
            </a:r>
            <a:r>
              <a:rPr lang="zh-CN" altLang="en-US" sz="1400" dirty="0">
                <a:latin typeface="楷体" panose="02010609060101010101" pitchFamily="49" charset="-122"/>
                <a:ea typeface="楷体" panose="02010609060101010101" pitchFamily="49" charset="-122"/>
              </a:rPr>
              <a:t>中得到的各种技术分析指标（涉及到时间窗</a:t>
            </a:r>
            <a:r>
              <a:rPr lang="en-US" altLang="zh-CN" sz="1400" dirty="0">
                <a:latin typeface="楷体" panose="02010609060101010101" pitchFamily="49" charset="-122"/>
                <a:ea typeface="楷体" panose="02010609060101010101" pitchFamily="49" charset="-122"/>
              </a:rPr>
              <a:t>n</a:t>
            </a:r>
            <a:r>
              <a:rPr lang="zh-CN" altLang="en-US" sz="1400" dirty="0">
                <a:latin typeface="楷体" panose="02010609060101010101" pitchFamily="49" charset="-122"/>
                <a:ea typeface="楷体" panose="02010609060101010101" pitchFamily="49" charset="-122"/>
              </a:rPr>
              <a:t>的可以采用经验数值或者自己任选）；训练的结果参数为对于明日涨跌情况的二分类预测（以今日和明日的收盘价对比评估涨跌）。</a:t>
            </a:r>
            <a:endParaRPr lang="en-US" altLang="zh-CN" sz="1400" dirty="0">
              <a:latin typeface="楷体" panose="02010609060101010101" pitchFamily="49" charset="-122"/>
              <a:ea typeface="楷体" panose="02010609060101010101" pitchFamily="49" charset="-122"/>
            </a:endParaRPr>
          </a:p>
          <a:p>
            <a:pPr>
              <a:lnSpc>
                <a:spcPct val="150000"/>
              </a:lnSpc>
            </a:pPr>
            <a:r>
              <a:rPr lang="zh-CN" altLang="en-US" sz="1400" dirty="0">
                <a:latin typeface="楷体" panose="02010609060101010101" pitchFamily="49" charset="-122"/>
                <a:ea typeface="楷体" panose="02010609060101010101" pitchFamily="49" charset="-122"/>
              </a:rPr>
              <a:t>搭建训练模型，任选逻辑回归、神经网络、支持向量机等分类模型。</a:t>
            </a:r>
            <a:endParaRPr lang="en-US" altLang="zh-CN" sz="1400" dirty="0">
              <a:latin typeface="楷体" panose="02010609060101010101" pitchFamily="49" charset="-122"/>
              <a:ea typeface="楷体" panose="02010609060101010101" pitchFamily="49" charset="-122"/>
            </a:endParaRPr>
          </a:p>
          <a:p>
            <a:pPr>
              <a:lnSpc>
                <a:spcPct val="150000"/>
              </a:lnSpc>
            </a:pPr>
            <a:endParaRPr lang="en-US" altLang="zh-CN" sz="1400" dirty="0">
              <a:latin typeface="楷体" panose="02010609060101010101" pitchFamily="49" charset="-122"/>
              <a:ea typeface="楷体" panose="02010609060101010101" pitchFamily="49" charset="-122"/>
            </a:endParaRPr>
          </a:p>
          <a:p>
            <a:pPr>
              <a:lnSpc>
                <a:spcPct val="150000"/>
              </a:lnSpc>
            </a:pPr>
            <a:r>
              <a:rPr lang="zh-CN" altLang="en-US" sz="1400" dirty="0">
                <a:latin typeface="楷体" panose="02010609060101010101" pitchFamily="49" charset="-122"/>
                <a:ea typeface="楷体" panose="02010609060101010101" pitchFamily="49" charset="-122"/>
              </a:rPr>
              <a:t>（</a:t>
            </a:r>
            <a:r>
              <a:rPr lang="en-US" altLang="zh-CN" sz="1400" dirty="0">
                <a:latin typeface="楷体" panose="02010609060101010101" pitchFamily="49" charset="-122"/>
                <a:ea typeface="楷体" panose="02010609060101010101" pitchFamily="49" charset="-122"/>
              </a:rPr>
              <a:t>2</a:t>
            </a:r>
            <a:r>
              <a:rPr lang="zh-CN" altLang="en-US" sz="1400" dirty="0">
                <a:latin typeface="楷体" panose="02010609060101010101" pitchFamily="49" charset="-122"/>
                <a:ea typeface="楷体" panose="02010609060101010101" pitchFamily="49" charset="-122"/>
              </a:rPr>
              <a:t>）评估模型在测试样本上的正确率；</a:t>
            </a:r>
            <a:endParaRPr lang="en-US" altLang="zh-CN" sz="1400" dirty="0">
              <a:latin typeface="楷体" panose="02010609060101010101" pitchFamily="49" charset="-122"/>
              <a:ea typeface="楷体" panose="02010609060101010101" pitchFamily="49" charset="-122"/>
            </a:endParaRPr>
          </a:p>
          <a:p>
            <a:pPr>
              <a:lnSpc>
                <a:spcPct val="150000"/>
              </a:lnSpc>
            </a:pPr>
            <a:endParaRPr lang="en-US" altLang="zh-CN" sz="1400" dirty="0">
              <a:latin typeface="楷体" panose="02010609060101010101" pitchFamily="49" charset="-122"/>
              <a:ea typeface="楷体" panose="02010609060101010101" pitchFamily="49" charset="-122"/>
            </a:endParaRPr>
          </a:p>
          <a:p>
            <a:pPr>
              <a:lnSpc>
                <a:spcPct val="150000"/>
              </a:lnSpc>
            </a:pPr>
            <a:r>
              <a:rPr lang="zh-CN" altLang="en-US" sz="1400" dirty="0">
                <a:latin typeface="楷体" panose="02010609060101010101" pitchFamily="49" charset="-122"/>
                <a:ea typeface="楷体" panose="02010609060101010101" pitchFamily="49" charset="-122"/>
              </a:rPr>
              <a:t>（</a:t>
            </a:r>
            <a:r>
              <a:rPr lang="en-US" altLang="zh-CN" sz="1400" dirty="0">
                <a:latin typeface="楷体" panose="02010609060101010101" pitchFamily="49" charset="-122"/>
                <a:ea typeface="楷体" panose="02010609060101010101" pitchFamily="49" charset="-122"/>
              </a:rPr>
              <a:t>3</a:t>
            </a:r>
            <a:r>
              <a:rPr lang="zh-CN" altLang="en-US" sz="1400" dirty="0">
                <a:latin typeface="楷体" panose="02010609060101010101" pitchFamily="49" charset="-122"/>
                <a:ea typeface="楷体" panose="02010609060101010101" pitchFamily="49" charset="-122"/>
              </a:rPr>
              <a:t>）假设你的启动资金为</a:t>
            </a:r>
            <a:r>
              <a:rPr lang="en-US" altLang="zh-CN" sz="1400" dirty="0">
                <a:latin typeface="楷体" panose="02010609060101010101" pitchFamily="49" charset="-122"/>
                <a:ea typeface="楷体" panose="02010609060101010101" pitchFamily="49" charset="-122"/>
              </a:rPr>
              <a:t>100w</a:t>
            </a:r>
            <a:r>
              <a:rPr lang="zh-CN" altLang="en-US" sz="1400" dirty="0">
                <a:latin typeface="楷体" panose="02010609060101010101" pitchFamily="49" charset="-122"/>
                <a:ea typeface="楷体" panose="02010609060101010101" pitchFamily="49" charset="-122"/>
              </a:rPr>
              <a:t>元，从</a:t>
            </a:r>
            <a:r>
              <a:rPr lang="en-US" altLang="zh-CN" sz="1400" dirty="0">
                <a:latin typeface="楷体" panose="02010609060101010101" pitchFamily="49" charset="-122"/>
                <a:ea typeface="楷体" panose="02010609060101010101" pitchFamily="49" charset="-122"/>
              </a:rPr>
              <a:t>2017</a:t>
            </a:r>
            <a:r>
              <a:rPr lang="zh-CN" altLang="en-US" sz="1400" dirty="0">
                <a:latin typeface="楷体" panose="02010609060101010101" pitchFamily="49" charset="-122"/>
                <a:ea typeface="楷体" panose="02010609060101010101" pitchFamily="49" charset="-122"/>
              </a:rPr>
              <a:t>年</a:t>
            </a:r>
            <a:r>
              <a:rPr lang="en-US" altLang="zh-CN" sz="1400" dirty="0">
                <a:latin typeface="楷体" panose="02010609060101010101" pitchFamily="49" charset="-122"/>
                <a:ea typeface="楷体" panose="02010609060101010101" pitchFamily="49" charset="-122"/>
              </a:rPr>
              <a:t>11-12</a:t>
            </a:r>
            <a:r>
              <a:rPr lang="zh-CN" altLang="en-US" sz="1400" dirty="0">
                <a:latin typeface="楷体" panose="02010609060101010101" pitchFamily="49" charset="-122"/>
                <a:ea typeface="楷体" panose="02010609060101010101" pitchFamily="49" charset="-122"/>
              </a:rPr>
              <a:t>月使用你训练的模型进行量化投资，投资策略为：</a:t>
            </a:r>
            <a:endParaRPr lang="en-US" altLang="zh-CN" sz="1400" dirty="0">
              <a:latin typeface="楷体" panose="02010609060101010101" pitchFamily="49" charset="-122"/>
              <a:ea typeface="楷体" panose="02010609060101010101" pitchFamily="49" charset="-122"/>
            </a:endParaRPr>
          </a:p>
          <a:p>
            <a:pPr marL="171450" indent="-171450">
              <a:lnSpc>
                <a:spcPct val="150000"/>
              </a:lnSpc>
              <a:buFont typeface="Arial" panose="020B0604020202020204" pitchFamily="34" charset="0"/>
              <a:buChar char="•"/>
            </a:pPr>
            <a:r>
              <a:rPr lang="zh-CN" altLang="en-US" sz="1400" dirty="0">
                <a:latin typeface="楷体" panose="02010609060101010101" pitchFamily="49" charset="-122"/>
                <a:ea typeface="楷体" panose="02010609060101010101" pitchFamily="49" charset="-122"/>
              </a:rPr>
              <a:t>若你存在空余资金，</a:t>
            </a:r>
            <a:endParaRPr lang="en-US" altLang="zh-CN" sz="1400" dirty="0">
              <a:latin typeface="楷体" panose="02010609060101010101" pitchFamily="49" charset="-122"/>
              <a:ea typeface="楷体" panose="02010609060101010101" pitchFamily="49" charset="-122"/>
            </a:endParaRPr>
          </a:p>
          <a:p>
            <a:pPr>
              <a:lnSpc>
                <a:spcPct val="150000"/>
              </a:lnSpc>
            </a:pPr>
            <a:r>
              <a:rPr lang="en-US" altLang="zh-CN" sz="14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预测明日会涨时，你在今日的收盘时以收盘价极限买入所有资金；预测明日会跌时，不进行操作；</a:t>
            </a:r>
            <a:endParaRPr lang="en-US" altLang="zh-CN" sz="1400" dirty="0">
              <a:latin typeface="楷体" panose="02010609060101010101" pitchFamily="49" charset="-122"/>
              <a:ea typeface="楷体" panose="02010609060101010101" pitchFamily="49" charset="-122"/>
            </a:endParaRPr>
          </a:p>
          <a:p>
            <a:pPr marL="171450" indent="-171450">
              <a:lnSpc>
                <a:spcPct val="150000"/>
              </a:lnSpc>
              <a:buFont typeface="Arial" panose="020B0604020202020204" pitchFamily="34" charset="0"/>
              <a:buChar char="•"/>
            </a:pPr>
            <a:r>
              <a:rPr lang="zh-CN" altLang="en-US" sz="1400" dirty="0">
                <a:latin typeface="楷体" panose="02010609060101010101" pitchFamily="49" charset="-122"/>
                <a:ea typeface="楷体" panose="02010609060101010101" pitchFamily="49" charset="-122"/>
              </a:rPr>
              <a:t>若你不存在空余资金，</a:t>
            </a:r>
            <a:endParaRPr lang="en-US" altLang="zh-CN" sz="1400" dirty="0">
              <a:latin typeface="楷体" panose="02010609060101010101" pitchFamily="49" charset="-122"/>
              <a:ea typeface="楷体" panose="02010609060101010101" pitchFamily="49" charset="-122"/>
            </a:endParaRPr>
          </a:p>
          <a:p>
            <a:pPr>
              <a:lnSpc>
                <a:spcPct val="150000"/>
              </a:lnSpc>
            </a:pPr>
            <a:r>
              <a:rPr lang="en-US" altLang="zh-CN" sz="14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预测明日会涨时，不进行操作；预测明日会跌时，你在今日以收盘价卖出全部股票。</a:t>
            </a:r>
            <a:endParaRPr lang="en-US" altLang="zh-CN" sz="1400" dirty="0">
              <a:latin typeface="楷体" panose="02010609060101010101" pitchFamily="49" charset="-122"/>
              <a:ea typeface="楷体" panose="02010609060101010101" pitchFamily="49" charset="-122"/>
            </a:endParaRPr>
          </a:p>
          <a:p>
            <a:pPr>
              <a:lnSpc>
                <a:spcPct val="150000"/>
              </a:lnSpc>
            </a:pPr>
            <a:r>
              <a:rPr lang="zh-CN" altLang="en-US" sz="1400" dirty="0">
                <a:latin typeface="楷体" panose="02010609060101010101" pitchFamily="49" charset="-122"/>
                <a:ea typeface="楷体" panose="02010609060101010101" pitchFamily="49" charset="-122"/>
              </a:rPr>
              <a:t>计算</a:t>
            </a:r>
            <a:r>
              <a:rPr lang="en-US" altLang="zh-CN" sz="1400" dirty="0">
                <a:latin typeface="楷体" panose="02010609060101010101" pitchFamily="49" charset="-122"/>
                <a:ea typeface="楷体" panose="02010609060101010101" pitchFamily="49" charset="-122"/>
              </a:rPr>
              <a:t>2</a:t>
            </a:r>
            <a:r>
              <a:rPr lang="zh-CN" altLang="en-US" sz="1400" dirty="0">
                <a:latin typeface="楷体" panose="02010609060101010101" pitchFamily="49" charset="-122"/>
                <a:ea typeface="楷体" panose="02010609060101010101" pitchFamily="49" charset="-122"/>
              </a:rPr>
              <a:t>个月后你的最终收益率。</a:t>
            </a:r>
            <a:endParaRPr lang="en-US" altLang="zh-CN"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5692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E9B35-A5FC-B63B-B1C7-0E3FAF10F671}"/>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5926A05-0625-FFD2-810D-C29DAC840256}"/>
              </a:ext>
            </a:extLst>
          </p:cNvPr>
          <p:cNvSpPr txBox="1"/>
          <p:nvPr/>
        </p:nvSpPr>
        <p:spPr>
          <a:xfrm>
            <a:off x="1129035" y="188640"/>
            <a:ext cx="3744416"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实验任务分解</a:t>
            </a:r>
          </a:p>
        </p:txBody>
      </p:sp>
      <p:sp>
        <p:nvSpPr>
          <p:cNvPr id="3" name="内容占位符 2">
            <a:extLst>
              <a:ext uri="{FF2B5EF4-FFF2-40B4-BE49-F238E27FC236}">
                <a16:creationId xmlns:a16="http://schemas.microsoft.com/office/drawing/2014/main" id="{7ADCA2B2-13B3-4497-6B21-9610003C4624}"/>
              </a:ext>
            </a:extLst>
          </p:cNvPr>
          <p:cNvSpPr txBox="1">
            <a:spLocks/>
          </p:cNvSpPr>
          <p:nvPr/>
        </p:nvSpPr>
        <p:spPr>
          <a:xfrm>
            <a:off x="696987" y="980728"/>
            <a:ext cx="10975658"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1450" lvl="1" indent="0">
              <a:lnSpc>
                <a:spcPct val="150000"/>
              </a:lnSpc>
              <a:buNone/>
            </a:pPr>
            <a:r>
              <a:rPr lang="zh-CN" altLang="en-US" sz="2400" dirty="0">
                <a:latin typeface="微软雅黑" panose="020B0503020204020204" pitchFamily="34" charset="-122"/>
                <a:ea typeface="微软雅黑" panose="020B0503020204020204" pitchFamily="34" charset="-122"/>
              </a:rPr>
              <a:t>根据计算得到的相关指标进行建模，预测股票的未来发展趋势。</a:t>
            </a:r>
          </a:p>
        </p:txBody>
      </p:sp>
      <p:sp>
        <p:nvSpPr>
          <p:cNvPr id="9" name="文本框 8">
            <a:extLst>
              <a:ext uri="{FF2B5EF4-FFF2-40B4-BE49-F238E27FC236}">
                <a16:creationId xmlns:a16="http://schemas.microsoft.com/office/drawing/2014/main" id="{6F0B5E64-B661-DF45-2168-6C8A897B7A47}"/>
              </a:ext>
            </a:extLst>
          </p:cNvPr>
          <p:cNvSpPr txBox="1"/>
          <p:nvPr/>
        </p:nvSpPr>
        <p:spPr>
          <a:xfrm>
            <a:off x="1273051" y="1700808"/>
            <a:ext cx="9721080" cy="749629"/>
          </a:xfrm>
          <a:prstGeom prst="rect">
            <a:avLst/>
          </a:prstGeom>
          <a:noFill/>
        </p:spPr>
        <p:txBody>
          <a:bodyPr wrap="square" rtlCol="0">
            <a:spAutoFit/>
          </a:bodyPr>
          <a:lstStyle/>
          <a:p>
            <a:pPr>
              <a:lnSpc>
                <a:spcPct val="114000"/>
              </a:lnSpc>
            </a:pPr>
            <a:r>
              <a:rPr lang="zh-CN" altLang="en-US" sz="2000" b="1" dirty="0">
                <a:solidFill>
                  <a:srgbClr val="126D9C"/>
                </a:solidFill>
                <a:latin typeface="楷体" panose="02010609060101010101" pitchFamily="49" charset="-122"/>
                <a:ea typeface="楷体" panose="02010609060101010101" pitchFamily="49" charset="-122"/>
              </a:rPr>
              <a:t>任务</a:t>
            </a:r>
            <a:r>
              <a:rPr lang="en-US" altLang="zh-CN" sz="2000" b="1" dirty="0">
                <a:solidFill>
                  <a:srgbClr val="126D9C"/>
                </a:solidFill>
                <a:latin typeface="楷体" panose="02010609060101010101" pitchFamily="49" charset="-122"/>
                <a:ea typeface="楷体" panose="02010609060101010101" pitchFamily="49" charset="-122"/>
              </a:rPr>
              <a:t>6</a:t>
            </a:r>
            <a:r>
              <a:rPr lang="zh-CN" altLang="en-US" sz="2000" b="1" dirty="0">
                <a:solidFill>
                  <a:srgbClr val="126D9C"/>
                </a:solidFill>
                <a:latin typeface="楷体" panose="02010609060101010101" pitchFamily="49" charset="-122"/>
                <a:ea typeface="楷体" panose="02010609060101010101" pitchFamily="49" charset="-122"/>
              </a:rPr>
              <a:t>*</a:t>
            </a:r>
            <a:r>
              <a:rPr lang="en-US" altLang="zh-CN" sz="2000" b="1" dirty="0">
                <a:solidFill>
                  <a:srgbClr val="126D9C"/>
                </a:solidFill>
                <a:latin typeface="楷体" panose="02010609060101010101" pitchFamily="49" charset="-122"/>
                <a:ea typeface="楷体" panose="02010609060101010101" pitchFamily="49" charset="-122"/>
              </a:rPr>
              <a:t>.</a:t>
            </a:r>
            <a:r>
              <a:rPr lang="zh-CN" altLang="en-US" sz="2000" b="1" dirty="0">
                <a:solidFill>
                  <a:srgbClr val="126D9C"/>
                </a:solidFill>
                <a:latin typeface="楷体" panose="02010609060101010101" pitchFamily="49" charset="-122"/>
                <a:ea typeface="楷体" panose="02010609060101010101" pitchFamily="49" charset="-122"/>
              </a:rPr>
              <a:t>调整你的技术分析指标、模型选择、模型训练参数、量化交易策略等等，优化你的投资方案，得到更高的收益率。</a:t>
            </a:r>
          </a:p>
        </p:txBody>
      </p:sp>
    </p:spTree>
    <p:extLst>
      <p:ext uri="{BB962C8B-B14F-4D97-AF65-F5344CB8AC3E}">
        <p14:creationId xmlns:p14="http://schemas.microsoft.com/office/powerpoint/2010/main" val="16615002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324,&quot;width&quot;:79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ed3b655-2f4d-4475-8af7-dc739d7d2e88}"/>
  <p:tag name="TABLE_ENDDRAG_ORIGIN_RECT" val="715*285"/>
  <p:tag name="TABLE_ENDDRAG_RECT" val="133*210*715*28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2091</TotalTime>
  <Words>1790</Words>
  <Application>Microsoft Office PowerPoint</Application>
  <PresentationFormat>自定义</PresentationFormat>
  <Paragraphs>123</Paragraphs>
  <Slides>10</Slides>
  <Notes>8</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10</vt:i4>
      </vt:variant>
    </vt:vector>
  </HeadingPairs>
  <TitlesOfParts>
    <vt:vector size="22" baseType="lpstr">
      <vt:lpstr>Impact MT Std</vt:lpstr>
      <vt:lpstr>PingFang SC</vt:lpstr>
      <vt:lpstr>方正中等线简体</vt:lpstr>
      <vt:lpstr>楷体</vt:lpstr>
      <vt:lpstr>宋体</vt:lpstr>
      <vt:lpstr>微软雅黑</vt:lpstr>
      <vt:lpstr>Arial</vt:lpstr>
      <vt:lpstr>Calibri</vt:lpstr>
      <vt:lpstr>Office 主题​​</vt:lpstr>
      <vt:lpstr>第一PPT，www.1ppt.com</vt:lpstr>
      <vt:lpstr>Equation.AxMath</vt:lpstr>
      <vt:lpstr>Equation.DSMT4</vt:lpstr>
      <vt:lpstr>PowerPoint 演示文稿</vt:lpstr>
      <vt:lpstr>量化投资分析流程：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具体任务内容</vt:lpstr>
    </vt:vector>
  </TitlesOfParts>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www.51pptmoban.com</dc:title>
  <dc:creator>东方之P</dc:creator>
  <cp:keywords>51PPT模板网</cp:keywords>
  <cp:lastModifiedBy>Chen Jing</cp:lastModifiedBy>
  <cp:revision>213</cp:revision>
  <dcterms:created xsi:type="dcterms:W3CDTF">2015-11-17T05:53:22Z</dcterms:created>
  <dcterms:modified xsi:type="dcterms:W3CDTF">2025-03-11T07:58:22Z</dcterms:modified>
</cp:coreProperties>
</file>