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80" r:id="rId4"/>
    <p:sldId id="263" r:id="rId5"/>
    <p:sldId id="265" r:id="rId6"/>
    <p:sldId id="266" r:id="rId7"/>
    <p:sldId id="267" r:id="rId8"/>
    <p:sldId id="268" r:id="rId9"/>
    <p:sldId id="275" r:id="rId10"/>
    <p:sldId id="277" r:id="rId11"/>
    <p:sldId id="279" r:id="rId12"/>
    <p:sldId id="278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55" autoAdjust="0"/>
    <p:restoredTop sz="94991"/>
  </p:normalViewPr>
  <p:slideViewPr>
    <p:cSldViewPr snapToGrid="0">
      <p:cViewPr varScale="1">
        <p:scale>
          <a:sx n="92" d="100"/>
          <a:sy n="9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au-ui-kit-1副本"/>
          <p:cNvPicPr>
            <a:picLocks noChangeAspect="1"/>
          </p:cNvPicPr>
          <p:nvPr/>
        </p:nvPicPr>
        <p:blipFill>
          <a:blip r:embed="rId3"/>
          <a:srcRect t="3757" b="20427"/>
          <a:stretch>
            <a:fillRect/>
          </a:stretch>
        </p:blipFill>
        <p:spPr>
          <a:xfrm>
            <a:off x="1067435" y="-168910"/>
            <a:ext cx="10057765" cy="7124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55880" y="-1905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628120" y="-35560"/>
            <a:ext cx="560705" cy="6878320"/>
          </a:xfrm>
          <a:prstGeom prst="rect">
            <a:avLst/>
          </a:prstGeom>
          <a:solidFill>
            <a:srgbClr val="3334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91725" y="3909695"/>
            <a:ext cx="369571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charset="0"/>
                <a:ea typeface="黑体" charset="0"/>
              </a:rPr>
              <a:t>响应式设计</a:t>
            </a:r>
            <a:endParaRPr lang="zh-CN" altLang="en-US" sz="3200" b="1" dirty="0">
              <a:solidFill>
                <a:schemeClr val="bg1"/>
              </a:solidFill>
              <a:latin typeface="黑体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viewport:</a:t>
            </a:r>
            <a:r>
              <a:rPr lang="zh-CN" altLang="en-US" b="1" dirty="0"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i="1" dirty="0"/>
              <a:t>&lt;meta name=“viewport”</a:t>
            </a:r>
            <a:r>
              <a:rPr lang="zh-CN" altLang="en-US" i="1" dirty="0"/>
              <a:t> </a:t>
            </a:r>
            <a:r>
              <a:rPr lang="en-US" altLang="zh-CN" i="1" dirty="0"/>
              <a:t>content="width=device-width, user-scalable=no, initial-scale=1.0, maximum-scale=1.0, minimum-scale=1.0"&gt;</a:t>
            </a:r>
            <a:endParaRPr lang="zh-CN" altLang="en-US" i="1" dirty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</a:t>
            </a:r>
            <a:r>
              <a:rPr lang="en-US" altLang="zh-CN" i="1" dirty="0"/>
              <a:t>media 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54973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ym typeface="+mn-ea"/>
              </a:rPr>
              <a:t>media</a:t>
            </a:r>
            <a:r>
              <a:rPr lang="zh-CN" altLang="en-US" b="1" dirty="0">
                <a:sym typeface="+mn-ea"/>
              </a:rPr>
              <a:t>： </a:t>
            </a:r>
            <a:r>
              <a:rPr lang="en-US" altLang="zh-CN" i="1" dirty="0" smtClean="0"/>
              <a:t>@media</a:t>
            </a:r>
            <a:r>
              <a:rPr lang="zh-CN" altLang="en-US" i="1" dirty="0" smtClean="0"/>
              <a:t>   </a:t>
            </a:r>
            <a:r>
              <a:rPr lang="en-US" altLang="zh-CN" i="1" dirty="0" smtClean="0"/>
              <a:t>screen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and </a:t>
            </a:r>
            <a:r>
              <a:rPr lang="en-US" altLang="zh-CN" i="1" dirty="0"/>
              <a:t>(max-width: 500px) {</a:t>
            </a:r>
            <a:br>
              <a:rPr lang="en-US" altLang="zh-CN" i="1" dirty="0"/>
            </a:br>
            <a:r>
              <a:rPr lang="en-US" altLang="zh-CN" i="1" dirty="0"/>
              <a:t> </a:t>
            </a:r>
            <a:r>
              <a:rPr lang="zh-CN" altLang="en-US" i="1" dirty="0" smtClean="0"/>
              <a:t>                </a:t>
            </a:r>
            <a:r>
              <a:rPr lang="en-US" altLang="zh-CN" i="1" dirty="0" smtClean="0"/>
              <a:t>}</a:t>
            </a:r>
            <a:endParaRPr lang="zh-CN" altLang="en-US" i="1" dirty="0"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2159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常见断点（）：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320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480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768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1200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27000" y="127000"/>
            <a:ext cx="12192000" cy="68580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3295650" y="2424113"/>
            <a:ext cx="59055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en-US" altLang="zh-CN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文本框 5"/>
          <p:cNvSpPr txBox="1"/>
          <p:nvPr/>
        </p:nvSpPr>
        <p:spPr>
          <a:xfrm>
            <a:off x="3295650" y="3421063"/>
            <a:ext cx="5514975" cy="352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dist"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981325" y="1643063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773988" y="4294188"/>
            <a:ext cx="628650" cy="628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5" name="组合 9"/>
          <p:cNvGrpSpPr/>
          <p:nvPr/>
        </p:nvGrpSpPr>
        <p:grpSpPr>
          <a:xfrm>
            <a:off x="5097463" y="1749425"/>
            <a:ext cx="1789112" cy="522288"/>
            <a:chOff x="4368800" y="1262743"/>
            <a:chExt cx="1886857" cy="522514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26" name="组合 13"/>
          <p:cNvGrpSpPr/>
          <p:nvPr/>
        </p:nvGrpSpPr>
        <p:grpSpPr>
          <a:xfrm rot="10800000">
            <a:off x="5111750" y="4178300"/>
            <a:ext cx="1789113" cy="522288"/>
            <a:chOff x="4368800" y="1262743"/>
            <a:chExt cx="1886857" cy="5225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368800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368800" y="1262743"/>
              <a:ext cx="18868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255657" y="1262743"/>
              <a:ext cx="0" cy="5225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70952"/>
            <a:ext cx="1020826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什么是响应式设计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84" y="2417945"/>
            <a:ext cx="6756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674495"/>
            <a:ext cx="10208260" cy="27699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让一个网站可兼容不同分辨率的设备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给用户更好的视觉使用体验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简单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来说，响应式就是在不同的分辨率下，都要让内容以最佳的展现形式呈现给你用户，提升用户体验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984955"/>
            <a:ext cx="1020826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响应式设计的诞生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3600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适合页面比较单一 简单的，比如企业级的页面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移动互联网催生了响应式的诞生</a:t>
            </a:r>
            <a:endParaRPr lang="zh-CN" altLang="en-US" dirty="0">
              <a:latin typeface="微软雅黑" pitchFamily="2" charset="-122"/>
              <a:ea typeface="微软雅黑" pitchFamily="2" charset="-122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6" y="1972425"/>
            <a:ext cx="5729723" cy="28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841427" y="867410"/>
            <a:ext cx="10208260" cy="45386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响应式设计优缺点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优点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响应式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设计解决不同设备上的差异化展示，让不同的设备达到最优的视觉体验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—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提高了用户体验</a:t>
            </a:r>
          </a:p>
          <a:p>
            <a:r>
              <a:rPr lang="zh-CN" altLang="en-US" dirty="0" smtClean="0">
                <a:latin typeface="微软雅黑" pitchFamily="2" charset="-122"/>
                <a:ea typeface="微软雅黑" pitchFamily="2" charset="-122"/>
              </a:rPr>
              <a:t> 缺点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</a:rPr>
              <a:t>：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代码多，工作量大，加载速度受影响。</a:t>
            </a:r>
          </a:p>
          <a:p>
            <a:pPr marL="457200" lvl="1" indent="0">
              <a:buNone/>
            </a:pP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	兼容性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（</a:t>
            </a:r>
            <a:r>
              <a:rPr lang="en-US" altLang="zh-CN" sz="2800" dirty="0">
                <a:latin typeface="微软雅黑" pitchFamily="2" charset="-122"/>
                <a:ea typeface="微软雅黑" pitchFamily="2" charset="-122"/>
              </a:rPr>
              <a:t>ie8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以下浏览器不支持）  引入</a:t>
            </a:r>
            <a:r>
              <a:rPr lang="en-US" altLang="zh-CN" sz="2800" dirty="0" err="1">
                <a:latin typeface="微软雅黑" pitchFamily="2" charset="-122"/>
                <a:ea typeface="微软雅黑" pitchFamily="2" charset="-122"/>
              </a:rPr>
              <a:t>respond.js</a:t>
            </a:r>
            <a:r>
              <a:rPr lang="zh-CN" altLang="en-US" sz="2800" dirty="0">
                <a:latin typeface="微软雅黑" pitchFamily="2" charset="-122"/>
                <a:ea typeface="微软雅黑" pitchFamily="2" charset="-122"/>
              </a:rPr>
              <a:t>这个</a:t>
            </a:r>
            <a:r>
              <a:rPr lang="en-US" altLang="zh-CN" sz="2800" dirty="0" err="1" smtClean="0">
                <a:latin typeface="微软雅黑" pitchFamily="2" charset="-122"/>
                <a:ea typeface="微软雅黑" pitchFamily="2" charset="-122"/>
              </a:rPr>
              <a:t>js</a:t>
            </a:r>
            <a:r>
              <a:rPr lang="zh-CN" altLang="en-US" sz="2800" dirty="0" smtClean="0">
                <a:latin typeface="微软雅黑" pitchFamily="2" charset="-122"/>
                <a:ea typeface="微软雅黑" pitchFamily="2" charset="-122"/>
              </a:rPr>
              <a:t>文件</a:t>
            </a:r>
          </a:p>
          <a:p>
            <a:pPr marL="457200" lvl="1" indent="0">
              <a:buNone/>
            </a:pPr>
            <a:endParaRPr lang="zh-CN" altLang="en-US" sz="28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066280" y="1224793"/>
            <a:ext cx="10208260" cy="318548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响应式设计的原则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移动优先： 在设计的初期就要考虑到页面如何在多个终端</a:t>
            </a: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显示</a:t>
            </a:r>
            <a:endParaRPr lang="zh-CN" altLang="en-US" sz="2400" dirty="0">
              <a:latin typeface="微软雅黑" pitchFamily="2" charset="-122"/>
              <a:ea typeface="微软雅黑" pitchFamily="2" charset="-122"/>
            </a:endParaRPr>
          </a:p>
          <a:p>
            <a:pPr marL="685800" lvl="2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>
                <a:latin typeface="微软雅黑" pitchFamily="2" charset="-122"/>
                <a:ea typeface="微软雅黑" pitchFamily="2" charset="-122"/>
              </a:rPr>
              <a:t>渐进</a:t>
            </a:r>
            <a:r>
              <a:rPr lang="zh-CN" altLang="en-US" sz="2400" dirty="0">
                <a:latin typeface="微软雅黑" pitchFamily="2" charset="-122"/>
                <a:ea typeface="微软雅黑" pitchFamily="2" charset="-122"/>
              </a:rPr>
              <a:t>增强： 充分发挥硬件设备的最大功能 </a:t>
            </a:r>
            <a:endParaRPr lang="zh-CN" altLang="en-US" sz="2400" dirty="0" smtClean="0">
              <a:latin typeface="微软雅黑" pitchFamily="2" charset="-122"/>
              <a:ea typeface="微软雅黑" pitchFamily="2" charset="-122"/>
            </a:endParaRPr>
          </a:p>
          <a:p>
            <a:pPr marL="914400" lvl="3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200" dirty="0"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554575"/>
            <a:ext cx="10208260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如何实现响应式布局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query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最简单的方式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借助原生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js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（不推荐使用，成本高）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开源的框架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bootstrap(http://</a:t>
            </a:r>
            <a:r>
              <a:rPr lang="en-US" altLang="zh-CN" dirty="0" err="1">
                <a:latin typeface="微软雅黑" pitchFamily="2" charset="-122"/>
                <a:ea typeface="微软雅黑" pitchFamily="2" charset="-122"/>
                <a:sym typeface="+mn-ea"/>
              </a:rPr>
              <a:t>www.bootcss.com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/)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>
                <a:latin typeface="微软雅黑" pitchFamily="2" charset="-122"/>
                <a:ea typeface="微软雅黑" pitchFamily="2" charset="-122"/>
                <a:sym typeface="+mn-ea"/>
              </a:rPr>
              <a:t>Amaze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UI</a:t>
            </a:r>
            <a:endParaRPr lang="en-US" altLang="zh-CN" dirty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常见的属性：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device-width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，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device-height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屏幕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、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width,height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渲染窗口宽高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orientation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设备方向 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(</a:t>
            </a:r>
            <a:r>
              <a:rPr lang="en-US" altLang="zh-CN" dirty="0"/>
              <a:t>portrait | </a:t>
            </a:r>
            <a:r>
              <a:rPr lang="en-US" altLang="zh-CN" dirty="0" smtClean="0"/>
              <a:t>landscape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)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resolution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  </a:t>
            </a:r>
            <a:r>
              <a:rPr lang="en-US" altLang="zh-CN" dirty="0" smtClean="0">
                <a:latin typeface="微软雅黑" pitchFamily="2" charset="-122"/>
                <a:ea typeface="微软雅黑" pitchFamily="2" charset="-122"/>
                <a:sym typeface="+mn-ea"/>
              </a:rPr>
              <a:t>——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设备分辨率	 物理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像素显示像素的密度 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52" name="文本框 19"/>
          <p:cNvSpPr txBox="1"/>
          <p:nvPr/>
        </p:nvSpPr>
        <p:spPr>
          <a:xfrm>
            <a:off x="1111250" y="1374695"/>
            <a:ext cx="10208260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CSS3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—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Media</a:t>
            </a:r>
            <a:r>
              <a:rPr lang="zh-CN" altLang="en-US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 </a:t>
            </a:r>
            <a:r>
              <a:rPr lang="en-US" altLang="zh-CN" sz="3600" dirty="0">
                <a:latin typeface="微软雅黑" pitchFamily="2" charset="-122"/>
                <a:ea typeface="微软雅黑" pitchFamily="2" charset="-122"/>
                <a:sym typeface="+mn-ea"/>
              </a:rPr>
              <a:t>Q</a:t>
            </a:r>
            <a:r>
              <a:rPr lang="en-US" altLang="zh-CN" sz="3600" dirty="0" smtClean="0">
                <a:latin typeface="微软雅黑" pitchFamily="2" charset="-122"/>
                <a:ea typeface="微软雅黑" pitchFamily="2" charset="-122"/>
                <a:sym typeface="+mn-ea"/>
              </a:rPr>
              <a:t>uery</a:t>
            </a:r>
            <a:r>
              <a:rPr lang="zh-CN" altLang="en-US" sz="3200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sz="3200" dirty="0" smtClean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基本的语法：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外链</a:t>
            </a:r>
            <a:r>
              <a:rPr lang="en-US" altLang="zh-CN" dirty="0" err="1" smtClean="0">
                <a:latin typeface="微软雅黑" pitchFamily="2" charset="-122"/>
                <a:ea typeface="微软雅黑" pitchFamily="2" charset="-122"/>
                <a:sym typeface="+mn-ea"/>
              </a:rPr>
              <a:t>css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endParaRPr lang="zh-CN" altLang="en-US" dirty="0" smtClean="0">
              <a:latin typeface="微软雅黑" pitchFamily="2" charset="-122"/>
              <a:ea typeface="微软雅黑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  <a:r>
              <a:rPr lang="zh-CN" altLang="en-US" dirty="0" smtClean="0">
                <a:latin typeface="微软雅黑" pitchFamily="2" charset="-122"/>
                <a:ea typeface="微软雅黑" pitchFamily="2" charset="-122"/>
                <a:sym typeface="+mn-ea"/>
              </a:rPr>
              <a:t>内嵌样式的语法</a:t>
            </a:r>
            <a:r>
              <a:rPr lang="zh-CN" altLang="en-US" dirty="0">
                <a:latin typeface="微软雅黑" pitchFamily="2" charset="-122"/>
                <a:ea typeface="微软雅黑" pitchFamily="2" charset="-122"/>
                <a:sym typeface="+mn-ea"/>
              </a:rPr>
              <a:t>	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77</Words>
  <Application>Microsoft Macintosh PowerPoint</Application>
  <PresentationFormat>宽屏</PresentationFormat>
  <Paragraphs>48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 成</cp:lastModifiedBy>
  <cp:revision>160</cp:revision>
  <dcterms:created xsi:type="dcterms:W3CDTF">2016-08-11T08:15:00Z</dcterms:created>
  <dcterms:modified xsi:type="dcterms:W3CDTF">2018-06-30T06:25:25Z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