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7" r:id="rId4"/>
    <p:sldId id="263" r:id="rId5"/>
    <p:sldId id="268" r:id="rId6"/>
    <p:sldId id="264" r:id="rId7"/>
    <p:sldId id="266" r:id="rId8"/>
    <p:sldId id="26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3C5477-E330-4F8C-B10D-E1BC124D14FB}">
  <a:tblStyle styleId="{F43C5477-E330-4F8C-B10D-E1BC124D14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42" d="100"/>
          <a:sy n="142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35d3097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35d3097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835d3097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835d3097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835d3097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835d3097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835d3097c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835d3097c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835d3097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835d3097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829725"/>
            <a:ext cx="8520600" cy="123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Protein Spectrum Quality Prediction</a:t>
            </a:r>
            <a:endParaRPr sz="44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699650"/>
            <a:ext cx="85206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DS5500 Project 1</a:t>
            </a:r>
            <a:endParaRPr sz="2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Liang Xue, Xubo Tang</a:t>
            </a:r>
            <a:endParaRPr sz="2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05/19/2020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10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200" dirty="0"/>
              <a:t>To determine the quality of protein spectrum</a:t>
            </a:r>
            <a:endParaRPr sz="14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38795"/>
            <a:ext cx="8520600" cy="959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" sz="1700" dirty="0">
                <a:solidFill>
                  <a:schemeClr val="dk1"/>
                </a:solidFill>
              </a:rPr>
              <a:t>Mass spectrometry based spectrum is the readout of proteins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US" sz="1700" dirty="0">
                <a:solidFill>
                  <a:schemeClr val="dk1"/>
                </a:solidFill>
              </a:rPr>
              <a:t>Proposal: Machine learning for fast classification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AF3454-232B-C246-B04D-B8C02D70A65B}"/>
              </a:ext>
            </a:extLst>
          </p:cNvPr>
          <p:cNvGrpSpPr/>
          <p:nvPr/>
        </p:nvGrpSpPr>
        <p:grpSpPr>
          <a:xfrm>
            <a:off x="4960728" y="1999131"/>
            <a:ext cx="3670031" cy="2406544"/>
            <a:chOff x="7234567" y="2455262"/>
            <a:chExt cx="4589944" cy="301043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36811C-41AA-504C-9F3F-152990AFA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272"/>
            <a:stretch/>
          </p:blipFill>
          <p:spPr>
            <a:xfrm>
              <a:off x="7234567" y="2936997"/>
              <a:ext cx="4589944" cy="252870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E1E930-D9D4-544C-A058-208AD8CC4F3D}"/>
                </a:ext>
              </a:extLst>
            </p:cNvPr>
            <p:cNvSpPr/>
            <p:nvPr/>
          </p:nvSpPr>
          <p:spPr>
            <a:xfrm>
              <a:off x="7839368" y="2455262"/>
              <a:ext cx="3380342" cy="286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Good (top) vs Bad (bottom)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A71D423-020D-3E4B-B870-01940093854A}"/>
              </a:ext>
            </a:extLst>
          </p:cNvPr>
          <p:cNvGrpSpPr/>
          <p:nvPr/>
        </p:nvGrpSpPr>
        <p:grpSpPr>
          <a:xfrm>
            <a:off x="552587" y="1969565"/>
            <a:ext cx="4408141" cy="2739735"/>
            <a:chOff x="92141" y="737825"/>
            <a:chExt cx="6264442" cy="388715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12236CD-5A2E-DF41-8856-3C78B10FA009}"/>
                </a:ext>
              </a:extLst>
            </p:cNvPr>
            <p:cNvGrpSpPr/>
            <p:nvPr/>
          </p:nvGrpSpPr>
          <p:grpSpPr>
            <a:xfrm>
              <a:off x="92141" y="3871354"/>
              <a:ext cx="6264442" cy="753629"/>
              <a:chOff x="5462000" y="5576551"/>
              <a:chExt cx="6264442" cy="75362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E531736-587C-B749-A16C-4DA19AF17AD5}"/>
                  </a:ext>
                </a:extLst>
              </p:cNvPr>
              <p:cNvSpPr/>
              <p:nvPr/>
            </p:nvSpPr>
            <p:spPr>
              <a:xfrm>
                <a:off x="5462000" y="6024507"/>
                <a:ext cx="6264442" cy="305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dirty="0"/>
                  <a:t>Duncan et al. The pros and cons of peptide-centric proteomics. 2010. Nature Biotechnology.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F48AA55-6780-8A4E-9331-8B0F2E9762E3}"/>
                  </a:ext>
                </a:extLst>
              </p:cNvPr>
              <p:cNvSpPr/>
              <p:nvPr/>
            </p:nvSpPr>
            <p:spPr>
              <a:xfrm>
                <a:off x="5772206" y="5576551"/>
                <a:ext cx="1206109" cy="250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/>
                  <a:t>Object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BBE0D1C-A0A7-0E4F-9745-F0CB307E99A0}"/>
                  </a:ext>
                </a:extLst>
              </p:cNvPr>
              <p:cNvSpPr/>
              <p:nvPr/>
            </p:nvSpPr>
            <p:spPr>
              <a:xfrm>
                <a:off x="7606716" y="5576551"/>
                <a:ext cx="1206109" cy="250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/>
                  <a:t>Sample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D60BF9-6517-EF43-AF3F-BBAD36D5AB0B}"/>
                  </a:ext>
                </a:extLst>
              </p:cNvPr>
              <p:cNvSpPr/>
              <p:nvPr/>
            </p:nvSpPr>
            <p:spPr>
              <a:xfrm>
                <a:off x="9335253" y="5576551"/>
                <a:ext cx="1206109" cy="250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/>
                  <a:t>Readout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30A8833-7288-6C4A-9ED6-F811AA54DD9C}"/>
                </a:ext>
              </a:extLst>
            </p:cNvPr>
            <p:cNvGrpSpPr/>
            <p:nvPr/>
          </p:nvGrpSpPr>
          <p:grpSpPr>
            <a:xfrm>
              <a:off x="245936" y="737825"/>
              <a:ext cx="5187950" cy="1264415"/>
              <a:chOff x="6741278" y="686972"/>
              <a:chExt cx="5187950" cy="126441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DE32259-02DE-DA46-83B7-D442DE6412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1070"/>
              <a:stretch/>
            </p:blipFill>
            <p:spPr>
              <a:xfrm>
                <a:off x="6741278" y="1014128"/>
                <a:ext cx="5187950" cy="93725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EFA834E-7133-334A-94C6-1636989D745E}"/>
                  </a:ext>
                </a:extLst>
              </p:cNvPr>
              <p:cNvSpPr/>
              <p:nvPr/>
            </p:nvSpPr>
            <p:spPr>
              <a:xfrm>
                <a:off x="6897687" y="686973"/>
                <a:ext cx="1206109" cy="250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/>
                  <a:t>Patient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348FD3-EC06-544C-89AD-CD2524271BA1}"/>
                  </a:ext>
                </a:extLst>
              </p:cNvPr>
              <p:cNvSpPr/>
              <p:nvPr/>
            </p:nvSpPr>
            <p:spPr>
              <a:xfrm>
                <a:off x="8732197" y="686973"/>
                <a:ext cx="1206109" cy="250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/>
                  <a:t>DNA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0A17313-DB56-8F41-BF1E-6D085E5BD8EC}"/>
                  </a:ext>
                </a:extLst>
              </p:cNvPr>
              <p:cNvSpPr/>
              <p:nvPr/>
            </p:nvSpPr>
            <p:spPr>
              <a:xfrm>
                <a:off x="10460735" y="686972"/>
                <a:ext cx="1206109" cy="250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 err="1"/>
                  <a:t>ReagentKit</a:t>
                </a:r>
                <a:endParaRPr lang="en-US" sz="9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5D6EAB-A8F6-B348-9DEC-6C281659D785}"/>
                </a:ext>
              </a:extLst>
            </p:cNvPr>
            <p:cNvGrpSpPr/>
            <p:nvPr/>
          </p:nvGrpSpPr>
          <p:grpSpPr>
            <a:xfrm>
              <a:off x="2088216" y="2295045"/>
              <a:ext cx="3427832" cy="1402258"/>
              <a:chOff x="7440485" y="2492524"/>
              <a:chExt cx="3427832" cy="140225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DAB3633-4DA7-3446-8038-2CF1461DF9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5900" t="13734" r="25446" b="59503"/>
              <a:stretch/>
            </p:blipFill>
            <p:spPr>
              <a:xfrm>
                <a:off x="7440485" y="2816695"/>
                <a:ext cx="3427832" cy="107808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EEB3A5-A748-3941-8D0F-0288166E4213}"/>
                  </a:ext>
                </a:extLst>
              </p:cNvPr>
              <p:cNvSpPr/>
              <p:nvPr/>
            </p:nvSpPr>
            <p:spPr>
              <a:xfrm>
                <a:off x="7589123" y="2492524"/>
                <a:ext cx="1206109" cy="250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/>
                  <a:t>Protein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3CE0CC4-A74A-B549-B821-CB4D3C9F9824}"/>
                  </a:ext>
                </a:extLst>
              </p:cNvPr>
              <p:cNvSpPr/>
              <p:nvPr/>
            </p:nvSpPr>
            <p:spPr>
              <a:xfrm>
                <a:off x="9335253" y="2492524"/>
                <a:ext cx="1206109" cy="250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/>
                  <a:t>Spectrum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494C-574B-CC40-BF10-5C603DD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5" name="Google Shape;82;p15">
            <a:extLst>
              <a:ext uri="{FF2B5EF4-FFF2-40B4-BE49-F238E27FC236}">
                <a16:creationId xmlns:a16="http://schemas.microsoft.com/office/drawing/2014/main" id="{0AF8072E-05C0-C146-A870-AA8B3B388933}"/>
              </a:ext>
            </a:extLst>
          </p:cNvPr>
          <p:cNvSpPr/>
          <p:nvPr/>
        </p:nvSpPr>
        <p:spPr>
          <a:xfrm>
            <a:off x="1145250" y="2217307"/>
            <a:ext cx="1782600" cy="1192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9595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3;p15">
            <a:extLst>
              <a:ext uri="{FF2B5EF4-FFF2-40B4-BE49-F238E27FC236}">
                <a16:creationId xmlns:a16="http://schemas.microsoft.com/office/drawing/2014/main" id="{CE153563-7357-EB47-80E3-8CB393AB5693}"/>
              </a:ext>
            </a:extLst>
          </p:cNvPr>
          <p:cNvSpPr/>
          <p:nvPr/>
        </p:nvSpPr>
        <p:spPr>
          <a:xfrm>
            <a:off x="1505214" y="2288864"/>
            <a:ext cx="1051200" cy="390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/>
              <a:t>ETL</a:t>
            </a:r>
            <a:endParaRPr sz="1000" b="1"/>
          </a:p>
        </p:txBody>
      </p:sp>
      <p:cxnSp>
        <p:nvCxnSpPr>
          <p:cNvPr id="7" name="Google Shape;84;p15">
            <a:extLst>
              <a:ext uri="{FF2B5EF4-FFF2-40B4-BE49-F238E27FC236}">
                <a16:creationId xmlns:a16="http://schemas.microsoft.com/office/drawing/2014/main" id="{CC886FD5-B744-2846-A225-5FF2A9541762}"/>
              </a:ext>
            </a:extLst>
          </p:cNvPr>
          <p:cNvCxnSpPr/>
          <p:nvPr/>
        </p:nvCxnSpPr>
        <p:spPr>
          <a:xfrm rot="10800000" flipH="1">
            <a:off x="2927929" y="2877913"/>
            <a:ext cx="643500" cy="3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85;p15">
            <a:extLst>
              <a:ext uri="{FF2B5EF4-FFF2-40B4-BE49-F238E27FC236}">
                <a16:creationId xmlns:a16="http://schemas.microsoft.com/office/drawing/2014/main" id="{89EEE828-C5DB-BD4C-BBDB-B1421946157D}"/>
              </a:ext>
            </a:extLst>
          </p:cNvPr>
          <p:cNvSpPr/>
          <p:nvPr/>
        </p:nvSpPr>
        <p:spPr>
          <a:xfrm>
            <a:off x="1239959" y="2877893"/>
            <a:ext cx="1581600" cy="4497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spectrum readout dataframe</a:t>
            </a:r>
            <a:endParaRPr sz="1000" b="1">
              <a:solidFill>
                <a:srgbClr val="000000"/>
              </a:solidFill>
            </a:endParaRPr>
          </a:p>
        </p:txBody>
      </p:sp>
      <p:sp>
        <p:nvSpPr>
          <p:cNvPr id="9" name="Google Shape;86;p15">
            <a:extLst>
              <a:ext uri="{FF2B5EF4-FFF2-40B4-BE49-F238E27FC236}">
                <a16:creationId xmlns:a16="http://schemas.microsoft.com/office/drawing/2014/main" id="{55C02C6A-2F49-6B41-8C2B-8F8FB8520C7E}"/>
              </a:ext>
            </a:extLst>
          </p:cNvPr>
          <p:cNvSpPr/>
          <p:nvPr/>
        </p:nvSpPr>
        <p:spPr>
          <a:xfrm>
            <a:off x="6107225" y="1695357"/>
            <a:ext cx="1891500" cy="2368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9595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7;p15">
            <a:extLst>
              <a:ext uri="{FF2B5EF4-FFF2-40B4-BE49-F238E27FC236}">
                <a16:creationId xmlns:a16="http://schemas.microsoft.com/office/drawing/2014/main" id="{716DE751-EB57-3749-BAC5-3DB44825C58B}"/>
              </a:ext>
            </a:extLst>
          </p:cNvPr>
          <p:cNvSpPr/>
          <p:nvPr/>
        </p:nvSpPr>
        <p:spPr>
          <a:xfrm>
            <a:off x="3677576" y="3306030"/>
            <a:ext cx="1581600" cy="4497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optimal model</a:t>
            </a:r>
            <a:endParaRPr sz="1000" b="1">
              <a:solidFill>
                <a:srgbClr val="000000"/>
              </a:solidFill>
            </a:endParaRPr>
          </a:p>
        </p:txBody>
      </p:sp>
      <p:sp>
        <p:nvSpPr>
          <p:cNvPr id="11" name="Google Shape;88;p15">
            <a:extLst>
              <a:ext uri="{FF2B5EF4-FFF2-40B4-BE49-F238E27FC236}">
                <a16:creationId xmlns:a16="http://schemas.microsoft.com/office/drawing/2014/main" id="{B0E47012-96C3-484A-96E6-C1D81F30E08E}"/>
              </a:ext>
            </a:extLst>
          </p:cNvPr>
          <p:cNvSpPr/>
          <p:nvPr/>
        </p:nvSpPr>
        <p:spPr>
          <a:xfrm>
            <a:off x="3679851" y="1872843"/>
            <a:ext cx="1581600" cy="53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/>
              <a:t>hyper-parameter tuning</a:t>
            </a:r>
            <a:endParaRPr sz="1000" b="1"/>
          </a:p>
        </p:txBody>
      </p:sp>
      <p:sp>
        <p:nvSpPr>
          <p:cNvPr id="12" name="Google Shape;89;p15">
            <a:extLst>
              <a:ext uri="{FF2B5EF4-FFF2-40B4-BE49-F238E27FC236}">
                <a16:creationId xmlns:a16="http://schemas.microsoft.com/office/drawing/2014/main" id="{9DFBEEB0-E647-1543-9A2F-3FAAD337D288}"/>
              </a:ext>
            </a:extLst>
          </p:cNvPr>
          <p:cNvSpPr/>
          <p:nvPr/>
        </p:nvSpPr>
        <p:spPr>
          <a:xfrm>
            <a:off x="3674976" y="2510360"/>
            <a:ext cx="1581600" cy="449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/>
              <a:t>model fitting</a:t>
            </a:r>
            <a:endParaRPr sz="1000" b="1"/>
          </a:p>
        </p:txBody>
      </p:sp>
      <p:cxnSp>
        <p:nvCxnSpPr>
          <p:cNvPr id="13" name="Google Shape;90;p15">
            <a:extLst>
              <a:ext uri="{FF2B5EF4-FFF2-40B4-BE49-F238E27FC236}">
                <a16:creationId xmlns:a16="http://schemas.microsoft.com/office/drawing/2014/main" id="{701801A4-45E3-024B-98ED-C67B3A38FF3E}"/>
              </a:ext>
            </a:extLst>
          </p:cNvPr>
          <p:cNvCxnSpPr/>
          <p:nvPr/>
        </p:nvCxnSpPr>
        <p:spPr>
          <a:xfrm rot="10800000" flipH="1">
            <a:off x="5360125" y="2878807"/>
            <a:ext cx="747000" cy="2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91;p15">
            <a:extLst>
              <a:ext uri="{FF2B5EF4-FFF2-40B4-BE49-F238E27FC236}">
                <a16:creationId xmlns:a16="http://schemas.microsoft.com/office/drawing/2014/main" id="{51BA187C-C211-5044-8AD3-8DA03EF05410}"/>
              </a:ext>
            </a:extLst>
          </p:cNvPr>
          <p:cNvSpPr/>
          <p:nvPr/>
        </p:nvSpPr>
        <p:spPr>
          <a:xfrm>
            <a:off x="6258277" y="1775331"/>
            <a:ext cx="1581600" cy="390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/>
              <a:t>model evaluation</a:t>
            </a:r>
            <a:endParaRPr sz="1000" b="1"/>
          </a:p>
        </p:txBody>
      </p:sp>
      <p:sp>
        <p:nvSpPr>
          <p:cNvPr id="15" name="Google Shape;92;p15">
            <a:extLst>
              <a:ext uri="{FF2B5EF4-FFF2-40B4-BE49-F238E27FC236}">
                <a16:creationId xmlns:a16="http://schemas.microsoft.com/office/drawing/2014/main" id="{C4310FB2-3C6A-3243-81AE-6462B5208718}"/>
              </a:ext>
            </a:extLst>
          </p:cNvPr>
          <p:cNvSpPr/>
          <p:nvPr/>
        </p:nvSpPr>
        <p:spPr>
          <a:xfrm>
            <a:off x="6258275" y="2278354"/>
            <a:ext cx="1581600" cy="411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/>
              <a:t>result interpretation</a:t>
            </a:r>
            <a:endParaRPr sz="1000" b="1"/>
          </a:p>
        </p:txBody>
      </p:sp>
      <p:sp>
        <p:nvSpPr>
          <p:cNvPr id="16" name="Google Shape;93;p15">
            <a:extLst>
              <a:ext uri="{FF2B5EF4-FFF2-40B4-BE49-F238E27FC236}">
                <a16:creationId xmlns:a16="http://schemas.microsoft.com/office/drawing/2014/main" id="{43A96E33-03D2-0846-97D9-C0319C1F1F75}"/>
              </a:ext>
            </a:extLst>
          </p:cNvPr>
          <p:cNvSpPr/>
          <p:nvPr/>
        </p:nvSpPr>
        <p:spPr>
          <a:xfrm>
            <a:off x="6262177" y="2813461"/>
            <a:ext cx="1581600" cy="3906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/>
              <a:t>Encapsulation</a:t>
            </a:r>
            <a:endParaRPr sz="1000" b="1"/>
          </a:p>
        </p:txBody>
      </p:sp>
      <p:sp>
        <p:nvSpPr>
          <p:cNvPr id="17" name="Google Shape;94;p15">
            <a:extLst>
              <a:ext uri="{FF2B5EF4-FFF2-40B4-BE49-F238E27FC236}">
                <a16:creationId xmlns:a16="http://schemas.microsoft.com/office/drawing/2014/main" id="{E0A7A65F-02E3-4641-82E3-693376D2D39B}"/>
              </a:ext>
            </a:extLst>
          </p:cNvPr>
          <p:cNvSpPr/>
          <p:nvPr/>
        </p:nvSpPr>
        <p:spPr>
          <a:xfrm>
            <a:off x="6258277" y="3536341"/>
            <a:ext cx="1581600" cy="4497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.exe file with GUI</a:t>
            </a:r>
            <a:endParaRPr sz="1000" b="1">
              <a:solidFill>
                <a:srgbClr val="000000"/>
              </a:solidFill>
            </a:endParaRPr>
          </a:p>
        </p:txBody>
      </p:sp>
      <p:sp>
        <p:nvSpPr>
          <p:cNvPr id="18" name="Google Shape;95;p15">
            <a:extLst>
              <a:ext uri="{FF2B5EF4-FFF2-40B4-BE49-F238E27FC236}">
                <a16:creationId xmlns:a16="http://schemas.microsoft.com/office/drawing/2014/main" id="{F4E56E3E-AEE4-504E-BFA3-7944776853D6}"/>
              </a:ext>
            </a:extLst>
          </p:cNvPr>
          <p:cNvSpPr/>
          <p:nvPr/>
        </p:nvSpPr>
        <p:spPr>
          <a:xfrm>
            <a:off x="3573088" y="1755907"/>
            <a:ext cx="1782600" cy="2115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9595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96;p15">
            <a:extLst>
              <a:ext uri="{FF2B5EF4-FFF2-40B4-BE49-F238E27FC236}">
                <a16:creationId xmlns:a16="http://schemas.microsoft.com/office/drawing/2014/main" id="{EF1DDA07-42B4-EE46-BD74-16C0A88A0B9F}"/>
              </a:ext>
            </a:extLst>
          </p:cNvPr>
          <p:cNvCxnSpPr>
            <a:endCxn id="8" idx="0"/>
          </p:cNvCxnSpPr>
          <p:nvPr/>
        </p:nvCxnSpPr>
        <p:spPr>
          <a:xfrm>
            <a:off x="2029559" y="2679593"/>
            <a:ext cx="1200" cy="19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97;p15">
            <a:extLst>
              <a:ext uri="{FF2B5EF4-FFF2-40B4-BE49-F238E27FC236}">
                <a16:creationId xmlns:a16="http://schemas.microsoft.com/office/drawing/2014/main" id="{7E2DBEB4-5BDE-7B46-9E08-3DE289B56957}"/>
              </a:ext>
            </a:extLst>
          </p:cNvPr>
          <p:cNvCxnSpPr/>
          <p:nvPr/>
        </p:nvCxnSpPr>
        <p:spPr>
          <a:xfrm>
            <a:off x="4459175" y="3063882"/>
            <a:ext cx="2100" cy="2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1" name="Google Shape;98;p15">
            <a:extLst>
              <a:ext uri="{FF2B5EF4-FFF2-40B4-BE49-F238E27FC236}">
                <a16:creationId xmlns:a16="http://schemas.microsoft.com/office/drawing/2014/main" id="{4D7213FD-AA71-A54F-9537-CFB252A41164}"/>
              </a:ext>
            </a:extLst>
          </p:cNvPr>
          <p:cNvCxnSpPr/>
          <p:nvPr/>
        </p:nvCxnSpPr>
        <p:spPr>
          <a:xfrm>
            <a:off x="3575000" y="3063882"/>
            <a:ext cx="179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2" name="Google Shape;99;p15">
            <a:extLst>
              <a:ext uri="{FF2B5EF4-FFF2-40B4-BE49-F238E27FC236}">
                <a16:creationId xmlns:a16="http://schemas.microsoft.com/office/drawing/2014/main" id="{E45E5FAA-3550-0647-BA95-B3ECEA4827A7}"/>
              </a:ext>
            </a:extLst>
          </p:cNvPr>
          <p:cNvCxnSpPr/>
          <p:nvPr/>
        </p:nvCxnSpPr>
        <p:spPr>
          <a:xfrm>
            <a:off x="6153425" y="3327582"/>
            <a:ext cx="179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" name="Google Shape;100;p15">
            <a:extLst>
              <a:ext uri="{FF2B5EF4-FFF2-40B4-BE49-F238E27FC236}">
                <a16:creationId xmlns:a16="http://schemas.microsoft.com/office/drawing/2014/main" id="{0B7DCF6F-9811-8D4F-A894-9C59A49C12B5}"/>
              </a:ext>
            </a:extLst>
          </p:cNvPr>
          <p:cNvCxnSpPr/>
          <p:nvPr/>
        </p:nvCxnSpPr>
        <p:spPr>
          <a:xfrm>
            <a:off x="7048025" y="3327582"/>
            <a:ext cx="2100" cy="2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15503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(340k training, 85k test) 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621360-BDFC-A440-A77D-AEF5478A3737}"/>
              </a:ext>
            </a:extLst>
          </p:cNvPr>
          <p:cNvGrpSpPr/>
          <p:nvPr/>
        </p:nvGrpSpPr>
        <p:grpSpPr>
          <a:xfrm>
            <a:off x="1000191" y="1346912"/>
            <a:ext cx="7143618" cy="2848752"/>
            <a:chOff x="571074" y="1328983"/>
            <a:chExt cx="7143618" cy="2848752"/>
          </a:xfrm>
        </p:grpSpPr>
        <p:graphicFrame>
          <p:nvGraphicFramePr>
            <p:cNvPr id="131" name="Google Shape;131;p20"/>
            <p:cNvGraphicFramePr/>
            <p:nvPr>
              <p:extLst>
                <p:ext uri="{D42A27DB-BD31-4B8C-83A1-F6EECF244321}">
                  <p14:modId xmlns:p14="http://schemas.microsoft.com/office/powerpoint/2010/main" val="58617407"/>
                </p:ext>
              </p:extLst>
            </p:nvPr>
          </p:nvGraphicFramePr>
          <p:xfrm>
            <a:off x="5865717" y="1891915"/>
            <a:ext cx="1848975" cy="2285820"/>
          </p:xfrm>
          <a:graphic>
            <a:graphicData uri="http://schemas.openxmlformats.org/drawingml/2006/table">
              <a:tbl>
                <a:tblPr>
                  <a:noFill/>
                  <a:tableStyleId>{F43C5477-E330-4F8C-B10D-E1BC124D14FB}</a:tableStyleId>
                </a:tblPr>
                <a:tblGrid>
                  <a:gridCol w="6978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11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23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300"/>
                          <a:t>ID</a:t>
                        </a:r>
                        <a:endParaRPr sz="1300"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300"/>
                          <a:t>Sequence</a:t>
                        </a:r>
                        <a:endParaRPr sz="13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2632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300"/>
                          <a:t>1</a:t>
                        </a:r>
                        <a:endParaRPr sz="1300"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300"/>
                          <a:t>ABC</a:t>
                        </a:r>
                        <a:endParaRPr sz="13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9705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300"/>
                          <a:t>2</a:t>
                        </a:r>
                        <a:endParaRPr sz="1300"/>
                      </a:p>
                    </a:txBody>
                    <a:tcPr marL="91425" marR="91425" marT="91425" marB="91425"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0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9705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300"/>
                          <a:t>3</a:t>
                        </a:r>
                        <a:endParaRPr sz="1300"/>
                      </a:p>
                    </a:txBody>
                    <a:tcPr marL="91425" marR="91425" marT="91425" marB="91425"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0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9705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300"/>
                          <a:t>4</a:t>
                        </a:r>
                        <a:endParaRPr sz="1300"/>
                      </a:p>
                    </a:txBody>
                    <a:tcPr marL="91425" marR="91425" marT="91425" marB="91425"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300"/>
                          <a:t>DEF</a:t>
                        </a:r>
                        <a:endParaRPr sz="130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9705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300"/>
                          <a:t>5</a:t>
                        </a:r>
                        <a:endParaRPr sz="1300"/>
                      </a:p>
                    </a:txBody>
                    <a:tcPr marL="91425" marR="91425" marT="91425" marB="91425"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300" dirty="0"/>
                          <a:t>XYZ</a:t>
                        </a:r>
                        <a:endParaRPr sz="1300"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cxnSp>
          <p:nvCxnSpPr>
            <p:cNvPr id="132" name="Google Shape;132;p20"/>
            <p:cNvCxnSpPr/>
            <p:nvPr/>
          </p:nvCxnSpPr>
          <p:spPr>
            <a:xfrm rot="10800000">
              <a:off x="4948067" y="2460818"/>
              <a:ext cx="1737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Google Shape;133;p20"/>
            <p:cNvCxnSpPr/>
            <p:nvPr/>
          </p:nvCxnSpPr>
          <p:spPr>
            <a:xfrm rot="10800000">
              <a:off x="4948067" y="2841818"/>
              <a:ext cx="1737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Google Shape;134;p20"/>
            <p:cNvCxnSpPr/>
            <p:nvPr/>
          </p:nvCxnSpPr>
          <p:spPr>
            <a:xfrm rot="10800000">
              <a:off x="4948067" y="3222818"/>
              <a:ext cx="1737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Google Shape;135;p20"/>
            <p:cNvCxnSpPr/>
            <p:nvPr/>
          </p:nvCxnSpPr>
          <p:spPr>
            <a:xfrm rot="10800000">
              <a:off x="4948067" y="3680018"/>
              <a:ext cx="1737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36" name="Google Shape;136;p20"/>
            <p:cNvCxnSpPr/>
            <p:nvPr/>
          </p:nvCxnSpPr>
          <p:spPr>
            <a:xfrm rot="10800000">
              <a:off x="4948067" y="4061018"/>
              <a:ext cx="1737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4EA62C-26B8-E649-B8C1-487ACBABF31D}"/>
                </a:ext>
              </a:extLst>
            </p:cNvPr>
            <p:cNvSpPr/>
            <p:nvPr/>
          </p:nvSpPr>
          <p:spPr>
            <a:xfrm>
              <a:off x="1931647" y="1328983"/>
              <a:ext cx="1640653" cy="5036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Spectra File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827334-7CD1-CC43-BDEC-9606FEDB0461}"/>
                </a:ext>
              </a:extLst>
            </p:cNvPr>
            <p:cNvSpPr/>
            <p:nvPr/>
          </p:nvSpPr>
          <p:spPr>
            <a:xfrm>
              <a:off x="5969877" y="1328983"/>
              <a:ext cx="1640653" cy="5036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Label File</a:t>
              </a:r>
            </a:p>
          </p:txBody>
        </p:sp>
        <p:graphicFrame>
          <p:nvGraphicFramePr>
            <p:cNvPr id="14" name="Google Shape;106;p16">
              <a:extLst>
                <a:ext uri="{FF2B5EF4-FFF2-40B4-BE49-F238E27FC236}">
                  <a16:creationId xmlns:a16="http://schemas.microsoft.com/office/drawing/2014/main" id="{1B3EA936-4359-BB40-A714-3D4889279A7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66085096"/>
                </p:ext>
              </p:extLst>
            </p:nvPr>
          </p:nvGraphicFramePr>
          <p:xfrm>
            <a:off x="571074" y="1891912"/>
            <a:ext cx="4361800" cy="228581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9338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808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4952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448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8285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83330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63655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6976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 dirty="0" err="1"/>
                          <a:t>spectrumID</a:t>
                        </a:r>
                        <a:endParaRPr sz="1050"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/>
                          <a:t>0-10</a:t>
                        </a:r>
                        <a:endParaRPr sz="105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/>
                          <a:t>10-20</a:t>
                        </a:r>
                        <a:endParaRPr sz="105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/>
                          <a:t>20-30</a:t>
                        </a:r>
                        <a:endParaRPr sz="105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/>
                          <a:t>...</a:t>
                        </a:r>
                        <a:endParaRPr sz="105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/>
                          <a:t>1990-2000</a:t>
                        </a:r>
                        <a:endParaRPr sz="105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/>
                          <a:t>usable</a:t>
                        </a:r>
                        <a:endParaRPr sz="105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699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/>
                          <a:t>1</a:t>
                        </a:r>
                        <a:endParaRPr sz="105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/>
                          <a:t>0</a:t>
                        </a:r>
                        <a:endParaRPr sz="105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/>
                          <a:t>248</a:t>
                        </a:r>
                        <a:endParaRPr sz="105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/>
                          <a:t>1128</a:t>
                        </a:r>
                        <a:endParaRPr sz="105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/>
                          <a:t>...</a:t>
                        </a:r>
                        <a:endParaRPr sz="105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/>
                          <a:t>0</a:t>
                        </a:r>
                        <a:endParaRPr sz="105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/>
                          <a:t>True</a:t>
                        </a:r>
                        <a:endParaRPr sz="105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976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 dirty="0"/>
                          <a:t>2</a:t>
                        </a:r>
                        <a:endParaRPr sz="1050"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 dirty="0"/>
                          <a:t>0</a:t>
                        </a:r>
                        <a:endParaRPr sz="1050"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 dirty="0"/>
                          <a:t>0</a:t>
                        </a:r>
                        <a:endParaRPr sz="1050"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 dirty="0"/>
                          <a:t>0</a:t>
                        </a:r>
                        <a:endParaRPr sz="1050"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 dirty="0"/>
                          <a:t>...</a:t>
                        </a:r>
                        <a:endParaRPr sz="1050"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 dirty="0"/>
                          <a:t>0</a:t>
                        </a:r>
                        <a:endParaRPr sz="1050"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 dirty="0"/>
                          <a:t>False</a:t>
                        </a:r>
                        <a:endParaRPr sz="1050"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976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50" dirty="0"/>
                          <a:t>3</a:t>
                        </a:r>
                        <a:endParaRPr sz="1050"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50" dirty="0"/>
                      </a:p>
                    </a:txBody>
                    <a:tcPr marL="91425" marR="91425" marT="91425" marB="91425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50" dirty="0"/>
                      </a:p>
                    </a:txBody>
                    <a:tcPr marL="91425" marR="91425" marT="91425" marB="91425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50" dirty="0"/>
                      </a:p>
                    </a:txBody>
                    <a:tcPr marL="91425" marR="91425" marT="91425" marB="91425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50" dirty="0"/>
                      </a:p>
                    </a:txBody>
                    <a:tcPr marL="91425" marR="91425" marT="91425" marB="91425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50" dirty="0"/>
                      </a:p>
                    </a:txBody>
                    <a:tcPr marL="91425" marR="91425" marT="91425" marB="91425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50" dirty="0"/>
                      </a:p>
                    </a:txBody>
                    <a:tcPr marL="91425" marR="91425" marT="91425" marB="91425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2309791261"/>
                    </a:ext>
                  </a:extLst>
                </a:tr>
                <a:tr h="36976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50" dirty="0"/>
                          <a:t>4</a:t>
                        </a:r>
                        <a:endParaRPr sz="1050"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50" dirty="0"/>
                      </a:p>
                    </a:txBody>
                    <a:tcPr marL="91425" marR="91425" marT="91425" marB="91425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50" dirty="0"/>
                      </a:p>
                    </a:txBody>
                    <a:tcPr marL="91425" marR="91425" marT="91425" marB="91425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50" dirty="0"/>
                      </a:p>
                    </a:txBody>
                    <a:tcPr marL="91425" marR="91425" marT="91425" marB="91425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50" dirty="0"/>
                      </a:p>
                    </a:txBody>
                    <a:tcPr marL="91425" marR="91425" marT="91425" marB="91425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50" dirty="0"/>
                      </a:p>
                    </a:txBody>
                    <a:tcPr marL="91425" marR="91425" marT="91425" marB="91425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050" dirty="0"/>
                      </a:p>
                    </a:txBody>
                    <a:tcPr marL="91425" marR="91425" marT="91425" marB="91425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225392635"/>
                    </a:ext>
                  </a:extLst>
                </a:tr>
                <a:tr h="36976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/>
                          <a:t>...</a:t>
                        </a:r>
                        <a:endParaRPr sz="105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/>
                          <a:t>...</a:t>
                        </a:r>
                        <a:endParaRPr sz="105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/>
                          <a:t>...</a:t>
                        </a:r>
                        <a:endParaRPr sz="105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/>
                          <a:t>...</a:t>
                        </a:r>
                        <a:endParaRPr sz="105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/>
                          <a:t>...</a:t>
                        </a:r>
                        <a:endParaRPr sz="105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 dirty="0"/>
                          <a:t>...</a:t>
                        </a:r>
                        <a:endParaRPr sz="1050"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50" dirty="0"/>
                          <a:t>...</a:t>
                        </a:r>
                        <a:endParaRPr sz="1050"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5" name="Google Shape;107;p16">
              <a:extLst>
                <a:ext uri="{FF2B5EF4-FFF2-40B4-BE49-F238E27FC236}">
                  <a16:creationId xmlns:a16="http://schemas.microsoft.com/office/drawing/2014/main" id="{44C772E2-3384-134A-BC83-D8FE1BAC2965}"/>
                </a:ext>
              </a:extLst>
            </p:cNvPr>
            <p:cNvSpPr txBox="1"/>
            <p:nvPr/>
          </p:nvSpPr>
          <p:spPr>
            <a:xfrm>
              <a:off x="1570499" y="1971386"/>
              <a:ext cx="2688000" cy="253201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08;p16">
              <a:extLst>
                <a:ext uri="{FF2B5EF4-FFF2-40B4-BE49-F238E27FC236}">
                  <a16:creationId xmlns:a16="http://schemas.microsoft.com/office/drawing/2014/main" id="{6B3E8226-D16B-0642-A70A-38921E8CAB03}"/>
                </a:ext>
              </a:extLst>
            </p:cNvPr>
            <p:cNvSpPr txBox="1"/>
            <p:nvPr/>
          </p:nvSpPr>
          <p:spPr>
            <a:xfrm>
              <a:off x="4360024" y="1971386"/>
              <a:ext cx="548100" cy="253201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" name="Google Shape;113;p16">
              <a:extLst>
                <a:ext uri="{FF2B5EF4-FFF2-40B4-BE49-F238E27FC236}">
                  <a16:creationId xmlns:a16="http://schemas.microsoft.com/office/drawing/2014/main" id="{9C34482C-EEFF-E148-A5C2-862C387AAC53}"/>
                </a:ext>
              </a:extLst>
            </p:cNvPr>
            <p:cNvSpPr txBox="1"/>
            <p:nvPr/>
          </p:nvSpPr>
          <p:spPr>
            <a:xfrm>
              <a:off x="621774" y="1971386"/>
              <a:ext cx="847200" cy="253201"/>
            </a:xfrm>
            <a:prstGeom prst="rect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30EC-D3D9-6243-8FE8-CF2D34A9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pic>
        <p:nvPicPr>
          <p:cNvPr id="4" name="Google Shape;122;p17">
            <a:extLst>
              <a:ext uri="{FF2B5EF4-FFF2-40B4-BE49-F238E27FC236}">
                <a16:creationId xmlns:a16="http://schemas.microsoft.com/office/drawing/2014/main" id="{37EA37C6-D730-1640-A0A3-165BB638593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12052" y="1597301"/>
            <a:ext cx="2555100" cy="267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3;p17">
            <a:extLst>
              <a:ext uri="{FF2B5EF4-FFF2-40B4-BE49-F238E27FC236}">
                <a16:creationId xmlns:a16="http://schemas.microsoft.com/office/drawing/2014/main" id="{9F2EAFF1-C824-8140-A6E3-8C8FFB606E9F}"/>
              </a:ext>
            </a:extLst>
          </p:cNvPr>
          <p:cNvSpPr/>
          <p:nvPr/>
        </p:nvSpPr>
        <p:spPr>
          <a:xfrm>
            <a:off x="2516927" y="1715529"/>
            <a:ext cx="161400" cy="107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124;p17">
            <a:extLst>
              <a:ext uri="{FF2B5EF4-FFF2-40B4-BE49-F238E27FC236}">
                <a16:creationId xmlns:a16="http://schemas.microsoft.com/office/drawing/2014/main" id="{A8672C13-758F-8B45-B094-5B8406BC3537}"/>
              </a:ext>
            </a:extLst>
          </p:cNvPr>
          <p:cNvCxnSpPr/>
          <p:nvPr/>
        </p:nvCxnSpPr>
        <p:spPr>
          <a:xfrm rot="10800000">
            <a:off x="1679027" y="1769379"/>
            <a:ext cx="837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125;p17">
            <a:extLst>
              <a:ext uri="{FF2B5EF4-FFF2-40B4-BE49-F238E27FC236}">
                <a16:creationId xmlns:a16="http://schemas.microsoft.com/office/drawing/2014/main" id="{48403C02-E891-794E-A853-26823011A4B1}"/>
              </a:ext>
            </a:extLst>
          </p:cNvPr>
          <p:cNvSpPr txBox="1"/>
          <p:nvPr/>
        </p:nvSpPr>
        <p:spPr>
          <a:xfrm>
            <a:off x="617902" y="1600179"/>
            <a:ext cx="1061100" cy="338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m/z scope: 170-180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126;p17">
            <a:extLst>
              <a:ext uri="{FF2B5EF4-FFF2-40B4-BE49-F238E27FC236}">
                <a16:creationId xmlns:a16="http://schemas.microsoft.com/office/drawing/2014/main" id="{6DFD8406-3352-904B-9528-37352012CD2C}"/>
              </a:ext>
            </a:extLst>
          </p:cNvPr>
          <p:cNvSpPr/>
          <p:nvPr/>
        </p:nvSpPr>
        <p:spPr>
          <a:xfrm>
            <a:off x="2516927" y="2321579"/>
            <a:ext cx="161400" cy="107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127;p17">
            <a:extLst>
              <a:ext uri="{FF2B5EF4-FFF2-40B4-BE49-F238E27FC236}">
                <a16:creationId xmlns:a16="http://schemas.microsoft.com/office/drawing/2014/main" id="{244D2F20-4870-954F-8114-A94DB808F841}"/>
              </a:ext>
            </a:extLst>
          </p:cNvPr>
          <p:cNvCxnSpPr/>
          <p:nvPr/>
        </p:nvCxnSpPr>
        <p:spPr>
          <a:xfrm rot="10800000">
            <a:off x="1679027" y="2375429"/>
            <a:ext cx="837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28;p17">
            <a:extLst>
              <a:ext uri="{FF2B5EF4-FFF2-40B4-BE49-F238E27FC236}">
                <a16:creationId xmlns:a16="http://schemas.microsoft.com/office/drawing/2014/main" id="{8256C5DB-69BB-FB4B-8291-43A90B80EC2F}"/>
              </a:ext>
            </a:extLst>
          </p:cNvPr>
          <p:cNvSpPr txBox="1"/>
          <p:nvPr/>
        </p:nvSpPr>
        <p:spPr>
          <a:xfrm>
            <a:off x="617902" y="2206229"/>
            <a:ext cx="1061100" cy="338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m/z scope: 270-280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29;p17">
            <a:extLst>
              <a:ext uri="{FF2B5EF4-FFF2-40B4-BE49-F238E27FC236}">
                <a16:creationId xmlns:a16="http://schemas.microsoft.com/office/drawing/2014/main" id="{0A7E500E-9A03-4844-83D7-7AD794CBA880}"/>
              </a:ext>
            </a:extLst>
          </p:cNvPr>
          <p:cNvSpPr/>
          <p:nvPr/>
        </p:nvSpPr>
        <p:spPr>
          <a:xfrm>
            <a:off x="2516927" y="2927629"/>
            <a:ext cx="161400" cy="107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30;p17">
            <a:extLst>
              <a:ext uri="{FF2B5EF4-FFF2-40B4-BE49-F238E27FC236}">
                <a16:creationId xmlns:a16="http://schemas.microsoft.com/office/drawing/2014/main" id="{FE5BA603-7E2A-4444-9320-E166C5E81DB6}"/>
              </a:ext>
            </a:extLst>
          </p:cNvPr>
          <p:cNvCxnSpPr/>
          <p:nvPr/>
        </p:nvCxnSpPr>
        <p:spPr>
          <a:xfrm rot="10800000">
            <a:off x="1679027" y="2981479"/>
            <a:ext cx="837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131;p17">
            <a:extLst>
              <a:ext uri="{FF2B5EF4-FFF2-40B4-BE49-F238E27FC236}">
                <a16:creationId xmlns:a16="http://schemas.microsoft.com/office/drawing/2014/main" id="{A6D8D822-6804-4D4A-BE79-D25762C95D6D}"/>
              </a:ext>
            </a:extLst>
          </p:cNvPr>
          <p:cNvSpPr txBox="1"/>
          <p:nvPr/>
        </p:nvSpPr>
        <p:spPr>
          <a:xfrm>
            <a:off x="617902" y="2812279"/>
            <a:ext cx="1061100" cy="338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m/z scope: 410-420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32;p17">
            <a:extLst>
              <a:ext uri="{FF2B5EF4-FFF2-40B4-BE49-F238E27FC236}">
                <a16:creationId xmlns:a16="http://schemas.microsoft.com/office/drawing/2014/main" id="{8DD52EF4-86CD-D341-AC75-2E01F76BFCC4}"/>
              </a:ext>
            </a:extLst>
          </p:cNvPr>
          <p:cNvSpPr/>
          <p:nvPr/>
        </p:nvSpPr>
        <p:spPr>
          <a:xfrm>
            <a:off x="2715452" y="1938579"/>
            <a:ext cx="462600" cy="15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33;p17">
            <a:extLst>
              <a:ext uri="{FF2B5EF4-FFF2-40B4-BE49-F238E27FC236}">
                <a16:creationId xmlns:a16="http://schemas.microsoft.com/office/drawing/2014/main" id="{71EDD7CB-6E76-C647-8FAB-4DDDA53AE686}"/>
              </a:ext>
            </a:extLst>
          </p:cNvPr>
          <p:cNvCxnSpPr/>
          <p:nvPr/>
        </p:nvCxnSpPr>
        <p:spPr>
          <a:xfrm rot="10800000" flipH="1">
            <a:off x="3178052" y="2015379"/>
            <a:ext cx="307500" cy="5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134;p17">
            <a:extLst>
              <a:ext uri="{FF2B5EF4-FFF2-40B4-BE49-F238E27FC236}">
                <a16:creationId xmlns:a16="http://schemas.microsoft.com/office/drawing/2014/main" id="{1E7F514F-3A81-EC4B-93FB-2C61D2782C71}"/>
              </a:ext>
            </a:extLst>
          </p:cNvPr>
          <p:cNvSpPr txBox="1"/>
          <p:nvPr/>
        </p:nvSpPr>
        <p:spPr>
          <a:xfrm>
            <a:off x="3485552" y="1750779"/>
            <a:ext cx="1061100" cy="529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importance score measured by impurity reduction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35;p17">
            <a:extLst>
              <a:ext uri="{FF2B5EF4-FFF2-40B4-BE49-F238E27FC236}">
                <a16:creationId xmlns:a16="http://schemas.microsoft.com/office/drawing/2014/main" id="{EF98E176-7C0B-584A-99AA-D1D8A109FA8F}"/>
              </a:ext>
            </a:extLst>
          </p:cNvPr>
          <p:cNvSpPr txBox="1"/>
          <p:nvPr/>
        </p:nvSpPr>
        <p:spPr>
          <a:xfrm>
            <a:off x="694852" y="3104529"/>
            <a:ext cx="9072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…...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Google Shape;136;p17">
            <a:extLst>
              <a:ext uri="{FF2B5EF4-FFF2-40B4-BE49-F238E27FC236}">
                <a16:creationId xmlns:a16="http://schemas.microsoft.com/office/drawing/2014/main" id="{953E79DA-E6A7-2948-8507-115CF4B7D99E}"/>
              </a:ext>
            </a:extLst>
          </p:cNvPr>
          <p:cNvSpPr txBox="1"/>
          <p:nvPr/>
        </p:nvSpPr>
        <p:spPr>
          <a:xfrm>
            <a:off x="425702" y="1534929"/>
            <a:ext cx="1422300" cy="19413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37;p17">
            <a:extLst>
              <a:ext uri="{FF2B5EF4-FFF2-40B4-BE49-F238E27FC236}">
                <a16:creationId xmlns:a16="http://schemas.microsoft.com/office/drawing/2014/main" id="{40B4DA96-D7F2-1D41-AA84-9BFB50F24F3C}"/>
              </a:ext>
            </a:extLst>
          </p:cNvPr>
          <p:cNvSpPr txBox="1"/>
          <p:nvPr/>
        </p:nvSpPr>
        <p:spPr>
          <a:xfrm>
            <a:off x="437302" y="3587529"/>
            <a:ext cx="1422300" cy="3384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spectrum features (predictors)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02A4FB7-1CAD-4140-9005-5EFB0A6D8292}"/>
              </a:ext>
            </a:extLst>
          </p:cNvPr>
          <p:cNvGrpSpPr/>
          <p:nvPr/>
        </p:nvGrpSpPr>
        <p:grpSpPr>
          <a:xfrm>
            <a:off x="4982000" y="1448273"/>
            <a:ext cx="3790675" cy="2824803"/>
            <a:chOff x="5041625" y="1564445"/>
            <a:chExt cx="4321225" cy="2988950"/>
          </a:xfrm>
        </p:grpSpPr>
        <p:pic>
          <p:nvPicPr>
            <p:cNvPr id="33" name="Google Shape;145;p18">
              <a:extLst>
                <a:ext uri="{FF2B5EF4-FFF2-40B4-BE49-F238E27FC236}">
                  <a16:creationId xmlns:a16="http://schemas.microsoft.com/office/drawing/2014/main" id="{FC112522-FC10-884F-B3A5-4AD1707B76C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41625" y="1564445"/>
              <a:ext cx="4321225" cy="2988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146;p18">
              <a:extLst>
                <a:ext uri="{FF2B5EF4-FFF2-40B4-BE49-F238E27FC236}">
                  <a16:creationId xmlns:a16="http://schemas.microsoft.com/office/drawing/2014/main" id="{6AD4BF01-DE78-9F4F-9B05-C045FAE3C123}"/>
                </a:ext>
              </a:extLst>
            </p:cNvPr>
            <p:cNvSpPr/>
            <p:nvPr/>
          </p:nvSpPr>
          <p:spPr>
            <a:xfrm>
              <a:off x="7727626" y="4274496"/>
              <a:ext cx="207600" cy="1398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" name="Google Shape;147;p18">
              <a:extLst>
                <a:ext uri="{FF2B5EF4-FFF2-40B4-BE49-F238E27FC236}">
                  <a16:creationId xmlns:a16="http://schemas.microsoft.com/office/drawing/2014/main" id="{B3DF5387-0B1D-0B40-A880-5BDCC510D582}"/>
                </a:ext>
              </a:extLst>
            </p:cNvPr>
            <p:cNvCxnSpPr/>
            <p:nvPr/>
          </p:nvCxnSpPr>
          <p:spPr>
            <a:xfrm rot="10800000">
              <a:off x="7831426" y="1767946"/>
              <a:ext cx="0" cy="2769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148;p18">
              <a:extLst>
                <a:ext uri="{FF2B5EF4-FFF2-40B4-BE49-F238E27FC236}">
                  <a16:creationId xmlns:a16="http://schemas.microsoft.com/office/drawing/2014/main" id="{AFC729E5-BA9C-4340-BA75-E260DC2000A1}"/>
                </a:ext>
              </a:extLst>
            </p:cNvPr>
            <p:cNvCxnSpPr/>
            <p:nvPr/>
          </p:nvCxnSpPr>
          <p:spPr>
            <a:xfrm rot="10800000">
              <a:off x="7481676" y="1898621"/>
              <a:ext cx="345900" cy="15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" name="Google Shape;149;p18">
              <a:extLst>
                <a:ext uri="{FF2B5EF4-FFF2-40B4-BE49-F238E27FC236}">
                  <a16:creationId xmlns:a16="http://schemas.microsoft.com/office/drawing/2014/main" id="{88DD36D6-C911-6647-9D62-4FD5942E8344}"/>
                </a:ext>
              </a:extLst>
            </p:cNvPr>
            <p:cNvCxnSpPr/>
            <p:nvPr/>
          </p:nvCxnSpPr>
          <p:spPr>
            <a:xfrm rot="10800000">
              <a:off x="5696551" y="1767946"/>
              <a:ext cx="0" cy="2769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150;p18">
              <a:extLst>
                <a:ext uri="{FF2B5EF4-FFF2-40B4-BE49-F238E27FC236}">
                  <a16:creationId xmlns:a16="http://schemas.microsoft.com/office/drawing/2014/main" id="{6CB7BB61-EF7F-2749-8B11-C3C3ACD73EA3}"/>
                </a:ext>
              </a:extLst>
            </p:cNvPr>
            <p:cNvCxnSpPr/>
            <p:nvPr/>
          </p:nvCxnSpPr>
          <p:spPr>
            <a:xfrm>
              <a:off x="5696551" y="1898821"/>
              <a:ext cx="447300" cy="1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" name="Google Shape;151;p18">
              <a:extLst>
                <a:ext uri="{FF2B5EF4-FFF2-40B4-BE49-F238E27FC236}">
                  <a16:creationId xmlns:a16="http://schemas.microsoft.com/office/drawing/2014/main" id="{A28E2F5E-A4D6-F245-849A-AE4EB9A9043A}"/>
                </a:ext>
              </a:extLst>
            </p:cNvPr>
            <p:cNvSpPr/>
            <p:nvPr/>
          </p:nvSpPr>
          <p:spPr>
            <a:xfrm>
              <a:off x="5592751" y="4274496"/>
              <a:ext cx="207600" cy="1398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2;p18">
              <a:extLst>
                <a:ext uri="{FF2B5EF4-FFF2-40B4-BE49-F238E27FC236}">
                  <a16:creationId xmlns:a16="http://schemas.microsoft.com/office/drawing/2014/main" id="{C87C44ED-4165-0046-8730-F5AA9B137FBF}"/>
                </a:ext>
              </a:extLst>
            </p:cNvPr>
            <p:cNvSpPr/>
            <p:nvPr/>
          </p:nvSpPr>
          <p:spPr>
            <a:xfrm>
              <a:off x="6143849" y="1767946"/>
              <a:ext cx="1338000" cy="276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m/z scope:0-1250</a:t>
              </a:r>
              <a:endParaRPr sz="900"/>
            </a:p>
          </p:txBody>
        </p:sp>
      </p:grpSp>
    </p:spTree>
    <p:extLst>
      <p:ext uri="{BB962C8B-B14F-4D97-AF65-F5344CB8AC3E}">
        <p14:creationId xmlns:p14="http://schemas.microsoft.com/office/powerpoint/2010/main" val="151326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325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Hyperparameter tuning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897900"/>
            <a:ext cx="8520600" cy="3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</a:rPr>
              <a:t>Different learning algorithm</a:t>
            </a:r>
            <a:endParaRPr dirty="0">
              <a:solidFill>
                <a:schemeClr val="dk1"/>
              </a:solidFill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SVM: 0.59</a:t>
            </a:r>
          </a:p>
          <a:p>
            <a:pPr marL="914400" lvl="1" indent="-3175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dirty="0">
                <a:solidFill>
                  <a:schemeClr val="dk1"/>
                </a:solidFill>
              </a:rPr>
              <a:t>Random Forest: 0.75</a:t>
            </a:r>
          </a:p>
          <a:p>
            <a:pPr marL="914400" lvl="1" indent="-3175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dirty="0">
                <a:solidFill>
                  <a:schemeClr val="dk1"/>
                </a:solidFill>
              </a:rPr>
              <a:t>MLP: 0.65</a:t>
            </a:r>
            <a:endParaRPr dirty="0">
              <a:solidFill>
                <a:schemeClr val="dk1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Random forest classifier fitted on quantitative features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Hyper-parameter tuned by grid search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Model evaluated by AUC score and ROC curve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Delivery and maintenance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311700" y="1073750"/>
            <a:ext cx="5330700" cy="3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Graphical interface allowing user to upload the experiment, and navigate to result summary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prediction will be executed automatically once file upload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model could be retrained if the user provide new sets of experiment and corresponding labels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Considering the complexity, the maintenance of this product should be minimal. 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6096825" y="1017725"/>
            <a:ext cx="2735400" cy="3483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6240925" y="1615075"/>
            <a:ext cx="831300" cy="432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6296350" y="3270100"/>
            <a:ext cx="831300" cy="432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6296350" y="3864500"/>
            <a:ext cx="831300" cy="432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3592" y="2133275"/>
            <a:ext cx="2601870" cy="10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/>
          <p:nvPr/>
        </p:nvSpPr>
        <p:spPr>
          <a:xfrm>
            <a:off x="7590500" y="3270100"/>
            <a:ext cx="831300" cy="432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export</a:t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6296350" y="1152875"/>
            <a:ext cx="23610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Spectrum QC Tool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311700" y="325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311700" y="897900"/>
            <a:ext cx="8520600" cy="3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dirty="0">
                <a:solidFill>
                  <a:schemeClr val="dk1"/>
                </a:solidFill>
              </a:rPr>
              <a:t>Comprehend a MVP for spectrum QC prediction</a:t>
            </a:r>
          </a:p>
          <a:p>
            <a:pPr lvl="1" indent="-3492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900"/>
            </a:pPr>
            <a:r>
              <a:rPr lang="en-US" sz="1500" dirty="0">
                <a:solidFill>
                  <a:schemeClr val="dk1"/>
                </a:solidFill>
              </a:rPr>
              <a:t>Given new experiments, label each spectrum with protein exists or not</a:t>
            </a:r>
          </a:p>
          <a:p>
            <a:pPr lvl="1" indent="-3492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900"/>
            </a:pPr>
            <a:r>
              <a:rPr lang="en-US" sz="1500" dirty="0">
                <a:solidFill>
                  <a:schemeClr val="dk1"/>
                </a:solidFill>
              </a:rPr>
              <a:t>Enable the update on training dataset</a:t>
            </a:r>
          </a:p>
          <a:p>
            <a:pPr lvl="1" indent="-3492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900"/>
            </a:pPr>
            <a:r>
              <a:rPr lang="en-US" sz="1500" dirty="0">
                <a:solidFill>
                  <a:schemeClr val="dk1"/>
                </a:solidFill>
              </a:rPr>
              <a:t>Visualize the important spectrum region</a:t>
            </a:r>
            <a:endParaRPr sz="1900" dirty="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dirty="0">
                <a:solidFill>
                  <a:schemeClr val="dk1"/>
                </a:solidFill>
              </a:rPr>
              <a:t>Future work</a:t>
            </a:r>
          </a:p>
          <a:p>
            <a:pPr lvl="1" indent="-3492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9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Data analysis for observation</a:t>
            </a:r>
          </a:p>
          <a:p>
            <a:pPr lvl="1" indent="-3492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900"/>
              <a:buChar char="●"/>
            </a:pPr>
            <a:r>
              <a:rPr lang="en-US" sz="1500" dirty="0">
                <a:solidFill>
                  <a:schemeClr val="dk1"/>
                </a:solidFill>
              </a:rPr>
              <a:t>Improve data exploration</a:t>
            </a: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303</Words>
  <Application>Microsoft Macintosh PowerPoint</Application>
  <PresentationFormat>On-screen Show (16:9)</PresentationFormat>
  <Paragraphs>104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Lato</vt:lpstr>
      <vt:lpstr>Times New Roman</vt:lpstr>
      <vt:lpstr>Simple Light</vt:lpstr>
      <vt:lpstr>Protein Spectrum Quality Prediction</vt:lpstr>
      <vt:lpstr>To determine the quality of protein spectrum</vt:lpstr>
      <vt:lpstr>Workflow</vt:lpstr>
      <vt:lpstr>Dataset (340k training, 85k test) </vt:lpstr>
      <vt:lpstr>Feature selection</vt:lpstr>
      <vt:lpstr>Hyperparameter tuning</vt:lpstr>
      <vt:lpstr>Delivery and maintenance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Spectrum Quality Prediction</dc:title>
  <cp:lastModifiedBy>Xue, Liang</cp:lastModifiedBy>
  <cp:revision>9</cp:revision>
  <dcterms:modified xsi:type="dcterms:W3CDTF">2020-06-02T22:05:52Z</dcterms:modified>
</cp:coreProperties>
</file>