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75F0A6-2BB6-4B06-BE3E-1A988E9182D4}">
  <a:tblStyle styleId="{DC75F0A6-2BB6-4B06-BE3E-1A988E918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783ac54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783ac54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83ac54f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83ac54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83ac54f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83ac54f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83ac54f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83ac54f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83ac54f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83ac54f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83ac54f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83ac54f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Protein Spectrum Quality Prediction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DS 5500 Project 1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Liang Xue, Xubo Tang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05/26/2020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409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Context: protein identification by spectrometry based </a:t>
            </a:r>
            <a:r>
              <a:rPr b="1" lang="en"/>
              <a:t>spectrum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Dataset: </a:t>
            </a:r>
            <a:r>
              <a:rPr b="1" lang="en"/>
              <a:t>spectrum</a:t>
            </a:r>
            <a:r>
              <a:rPr lang="en"/>
              <a:t> readouts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Goal: decide the quality of </a:t>
            </a:r>
            <a:r>
              <a:rPr b="1" lang="en"/>
              <a:t>spectrum</a:t>
            </a:r>
            <a:r>
              <a:rPr lang="en"/>
              <a:t> readouts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Methodology: solve classification task by supervised machine learning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838" y="2703625"/>
            <a:ext cx="5334324" cy="21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145250" y="1831825"/>
            <a:ext cx="1782600" cy="119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505214" y="1903382"/>
            <a:ext cx="1051200" cy="3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/>
              <a:t>ETL</a:t>
            </a:r>
            <a:endParaRPr b="1" sz="1000"/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2927929" y="2492431"/>
            <a:ext cx="643500" cy="3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1239959" y="2492411"/>
            <a:ext cx="1581600" cy="449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spectrum readout dataframe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107225" y="1309875"/>
            <a:ext cx="1891500" cy="2368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677576" y="2920548"/>
            <a:ext cx="1581600" cy="449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optimal model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679851" y="1487361"/>
            <a:ext cx="1581600" cy="533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/>
              <a:t>hyper-parameter tuning</a:t>
            </a:r>
            <a:endParaRPr b="1" sz="1000"/>
          </a:p>
        </p:txBody>
      </p:sp>
      <p:sp>
        <p:nvSpPr>
          <p:cNvPr id="89" name="Google Shape;89;p15"/>
          <p:cNvSpPr/>
          <p:nvPr/>
        </p:nvSpPr>
        <p:spPr>
          <a:xfrm>
            <a:off x="3674976" y="2124878"/>
            <a:ext cx="1581600" cy="449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/>
              <a:t>model fitting</a:t>
            </a:r>
            <a:endParaRPr b="1" sz="1000"/>
          </a:p>
        </p:txBody>
      </p:sp>
      <p:cxnSp>
        <p:nvCxnSpPr>
          <p:cNvPr id="90" name="Google Shape;90;p15"/>
          <p:cNvCxnSpPr/>
          <p:nvPr/>
        </p:nvCxnSpPr>
        <p:spPr>
          <a:xfrm flipH="1" rot="10800000">
            <a:off x="5360125" y="2493325"/>
            <a:ext cx="747000" cy="2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6258277" y="1389849"/>
            <a:ext cx="1581600" cy="39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/>
              <a:t>model evaluation</a:t>
            </a:r>
            <a:endParaRPr b="1" sz="1000"/>
          </a:p>
        </p:txBody>
      </p:sp>
      <p:sp>
        <p:nvSpPr>
          <p:cNvPr id="92" name="Google Shape;92;p15"/>
          <p:cNvSpPr/>
          <p:nvPr/>
        </p:nvSpPr>
        <p:spPr>
          <a:xfrm>
            <a:off x="6258275" y="1892872"/>
            <a:ext cx="1581600" cy="411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/>
              <a:t>result interpretation</a:t>
            </a:r>
            <a:endParaRPr b="1" sz="1000"/>
          </a:p>
        </p:txBody>
      </p:sp>
      <p:sp>
        <p:nvSpPr>
          <p:cNvPr id="93" name="Google Shape;93;p15"/>
          <p:cNvSpPr/>
          <p:nvPr/>
        </p:nvSpPr>
        <p:spPr>
          <a:xfrm>
            <a:off x="6262177" y="2427979"/>
            <a:ext cx="1581600" cy="390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/>
              <a:t>Encapsulation</a:t>
            </a:r>
            <a:endParaRPr b="1" sz="1000"/>
          </a:p>
        </p:txBody>
      </p:sp>
      <p:sp>
        <p:nvSpPr>
          <p:cNvPr id="94" name="Google Shape;94;p15"/>
          <p:cNvSpPr/>
          <p:nvPr/>
        </p:nvSpPr>
        <p:spPr>
          <a:xfrm>
            <a:off x="6258277" y="3150859"/>
            <a:ext cx="1581600" cy="449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.exe file with GUI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573088" y="1370425"/>
            <a:ext cx="1782600" cy="211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5"/>
          <p:cNvCxnSpPr>
            <a:endCxn id="85" idx="0"/>
          </p:cNvCxnSpPr>
          <p:nvPr/>
        </p:nvCxnSpPr>
        <p:spPr>
          <a:xfrm>
            <a:off x="2029559" y="2294111"/>
            <a:ext cx="12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/>
          <p:nvPr/>
        </p:nvCxnSpPr>
        <p:spPr>
          <a:xfrm>
            <a:off x="4459175" y="2678400"/>
            <a:ext cx="21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8" name="Google Shape;98;p15"/>
          <p:cNvCxnSpPr/>
          <p:nvPr/>
        </p:nvCxnSpPr>
        <p:spPr>
          <a:xfrm>
            <a:off x="3575000" y="2678400"/>
            <a:ext cx="17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6153425" y="2942100"/>
            <a:ext cx="17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7048025" y="2942100"/>
            <a:ext cx="2100" cy="2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1983338" y="318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{DC75F0A6-2BB6-4B06-BE3E-1A988E9182D4}</a:tableStyleId>
              </a:tblPr>
              <a:tblGrid>
                <a:gridCol w="933875"/>
                <a:gridCol w="480850"/>
                <a:gridCol w="549525"/>
                <a:gridCol w="544850"/>
                <a:gridCol w="382850"/>
                <a:gridCol w="833300"/>
                <a:gridCol w="636550"/>
              </a:tblGrid>
              <a:tr h="32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spectrum_ID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0-10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10-20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20-30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1990-2000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usable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6"/>
          <p:cNvSpPr txBox="1"/>
          <p:nvPr/>
        </p:nvSpPr>
        <p:spPr>
          <a:xfrm>
            <a:off x="2970600" y="3249025"/>
            <a:ext cx="2688000" cy="22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760125" y="3249025"/>
            <a:ext cx="548100" cy="222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13650" y="3210325"/>
            <a:ext cx="747000" cy="300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645750" y="2826600"/>
            <a:ext cx="1337700" cy="30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m/z scope: predictors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761900" y="2712025"/>
            <a:ext cx="5620200" cy="200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532350" y="2155113"/>
            <a:ext cx="2079300" cy="449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spectrum readout data frame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021875" y="3249025"/>
            <a:ext cx="847200" cy="222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971175" y="2860500"/>
            <a:ext cx="948600" cy="266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observation ID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240975"/>
            <a:ext cx="78534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readouts of all m/z scope of a spectrum as predictors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Usability of a spectrum as response is labeled by 3rd party software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40975"/>
            <a:ext cx="85206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Random forest classifier fitted on quantitative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Hyper-parameter tuned by grid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Model evaluated by AUC score and ROC </a:t>
            </a:r>
            <a:r>
              <a:rPr lang="en"/>
              <a:t>curve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00" y="2311297"/>
            <a:ext cx="2555100" cy="26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2521775" y="2429525"/>
            <a:ext cx="1614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7"/>
          <p:cNvCxnSpPr/>
          <p:nvPr/>
        </p:nvCxnSpPr>
        <p:spPr>
          <a:xfrm rot="10800000">
            <a:off x="1683875" y="2483375"/>
            <a:ext cx="83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622750" y="2314175"/>
            <a:ext cx="1061100" cy="3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m/z scope: 170-180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521775" y="3035575"/>
            <a:ext cx="1614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 rot="10800000">
            <a:off x="1683875" y="3089425"/>
            <a:ext cx="83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622750" y="2920225"/>
            <a:ext cx="1061100" cy="3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m/z scope: 270-280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521775" y="3641625"/>
            <a:ext cx="1614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 rot="10800000">
            <a:off x="1683875" y="3695475"/>
            <a:ext cx="83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622750" y="3526275"/>
            <a:ext cx="1061100" cy="33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m/z scope: 410-420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720300" y="2652575"/>
            <a:ext cx="462600" cy="15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 flipH="1" rot="10800000">
            <a:off x="3182900" y="2729375"/>
            <a:ext cx="307500" cy="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3490400" y="2464775"/>
            <a:ext cx="1061100" cy="52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importance score measured by impurity reduction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99700" y="3818525"/>
            <a:ext cx="907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…...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30550" y="2248925"/>
            <a:ext cx="1422300" cy="1941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42150" y="4301525"/>
            <a:ext cx="1422300" cy="338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spectrum features (predictors)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50" y="2360025"/>
            <a:ext cx="3725300" cy="25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311700" y="12025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Feature importance distribution: </a:t>
            </a:r>
            <a:r>
              <a:rPr lang="en"/>
              <a:t>importance barplot across m/z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Interpretation: most detected proteins fall under m/z threshold of 1250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99" y="1901624"/>
            <a:ext cx="4321225" cy="29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5097400" y="4611675"/>
            <a:ext cx="207600" cy="13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5201200" y="2105125"/>
            <a:ext cx="0" cy="27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4851450" y="2235800"/>
            <a:ext cx="3459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 rot="10800000">
            <a:off x="3066325" y="2105125"/>
            <a:ext cx="0" cy="27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3066325" y="2236000"/>
            <a:ext cx="4473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/>
          <p:nvPr/>
        </p:nvSpPr>
        <p:spPr>
          <a:xfrm>
            <a:off x="2962525" y="4611675"/>
            <a:ext cx="207600" cy="13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3513623" y="2105125"/>
            <a:ext cx="1338000" cy="276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m/z scope:0-1250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311700" y="12255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Encapsulate the scripts with GUI fulfilling entire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Model comparison and selection across multiple supervised machine learning algorithms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