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2"/>
  </p:notesMasterIdLst>
  <p:handoutMasterIdLst>
    <p:handoutMasterId r:id="rId23"/>
  </p:handoutMasterIdLst>
  <p:sldIdLst>
    <p:sldId id="728" r:id="rId4"/>
    <p:sldId id="672" r:id="rId5"/>
    <p:sldId id="800" r:id="rId6"/>
    <p:sldId id="803" r:id="rId7"/>
    <p:sldId id="801" r:id="rId8"/>
    <p:sldId id="818" r:id="rId9"/>
    <p:sldId id="802" r:id="rId10"/>
    <p:sldId id="804" r:id="rId11"/>
    <p:sldId id="805" r:id="rId13"/>
    <p:sldId id="806" r:id="rId14"/>
    <p:sldId id="811" r:id="rId15"/>
    <p:sldId id="812" r:id="rId16"/>
    <p:sldId id="813" r:id="rId17"/>
    <p:sldId id="808" r:id="rId18"/>
    <p:sldId id="809" r:id="rId19"/>
    <p:sldId id="810" r:id="rId20"/>
    <p:sldId id="819" r:id="rId21"/>
    <p:sldId id="630" r:id="rId22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0" userDrawn="1">
          <p15:clr>
            <a:srgbClr val="A4A3A4"/>
          </p15:clr>
        </p15:guide>
        <p15:guide id="2" pos="306" userDrawn="1">
          <p15:clr>
            <a:srgbClr val="A4A3A4"/>
          </p15:clr>
        </p15:guide>
        <p15:guide id="3" orient="horz" pos="44" userDrawn="1">
          <p15:clr>
            <a:srgbClr val="A4A3A4"/>
          </p15:clr>
        </p15:guide>
        <p15:guide id="4" pos="2694" userDrawn="1">
          <p15:clr>
            <a:srgbClr val="A4A3A4"/>
          </p15:clr>
        </p15:guide>
        <p15:guide id="5" orient="horz" pos="1812" userDrawn="1">
          <p15:clr>
            <a:srgbClr val="A4A3A4"/>
          </p15:clr>
        </p15:guide>
        <p15:guide id="6" pos="5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F390F"/>
    <a:srgbClr val="234964"/>
    <a:srgbClr val="610F0F"/>
    <a:srgbClr val="F1280D"/>
    <a:srgbClr val="E0E0E0"/>
    <a:srgbClr val="EFEFEF"/>
    <a:srgbClr val="2E4864"/>
    <a:srgbClr val="10327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110" d="100"/>
          <a:sy n="110" d="100"/>
        </p:scale>
        <p:origin x="666" y="102"/>
      </p:cViewPr>
      <p:guideLst>
        <p:guide orient="horz" pos="2800"/>
        <p:guide pos="306"/>
        <p:guide orient="horz" pos="44"/>
        <p:guide pos="2694"/>
        <p:guide orient="horz" pos="1812"/>
        <p:guide pos="5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9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Top Risk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1133</c:v>
                </c:pt>
                <c:pt idx="1">
                  <c:v>43867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pitchFamily="34" charset="-122"/>
              </a:defRPr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143999" cy="4741111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4"/>
          </a:xfrm>
        </p:spPr>
        <p:txBody>
          <a:bodyPr/>
          <a:lstStyle/>
          <a:p>
            <a:fld id="{C75F6406-4B85-4648-A538-1CB187E057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</p:spPr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</p:spPr>
        <p:txBody>
          <a:bodyPr/>
          <a:lstStyle/>
          <a:p>
            <a:fld id="{2E8C29D3-8CDA-47E6-812B-D16E64F7D0F2}" type="slidenum">
              <a:rPr lang="en-US" smtClean="0"/>
            </a:fld>
            <a:endParaRPr lang="en-US"/>
          </a:p>
        </p:txBody>
      </p:sp>
      <p:pic>
        <p:nvPicPr>
          <p:cNvPr id="7" name="Picture 2" descr="C:\Users\xnwu\Desktop\图形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345649"/>
            <a:ext cx="577910" cy="5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panose="020B0503020204020204" pitchFamily="34" charset="-122"/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tags" Target="../tags/tag69.xml"/><Relationship Id="rId4" Type="http://schemas.openxmlformats.org/officeDocument/2006/relationships/image" Target="../media/image1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openxmlformats.org/officeDocument/2006/relationships/image" Target="../media/image17.png"/><Relationship Id="rId4" Type="http://schemas.openxmlformats.org/officeDocument/2006/relationships/tags" Target="../tags/tag71.xml"/><Relationship Id="rId3" Type="http://schemas.openxmlformats.org/officeDocument/2006/relationships/image" Target="../media/image16.png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1.xml"/><Relationship Id="rId7" Type="http://schemas.openxmlformats.org/officeDocument/2006/relationships/image" Target="../media/image20.png"/><Relationship Id="rId6" Type="http://schemas.openxmlformats.org/officeDocument/2006/relationships/tags" Target="../tags/tag80.xml"/><Relationship Id="rId5" Type="http://schemas.openxmlformats.org/officeDocument/2006/relationships/image" Target="../media/image19.png"/><Relationship Id="rId4" Type="http://schemas.openxmlformats.org/officeDocument/2006/relationships/tags" Target="../tags/tag79.xml"/><Relationship Id="rId3" Type="http://schemas.openxmlformats.org/officeDocument/2006/relationships/image" Target="../media/image18.png"/><Relationship Id="rId2" Type="http://schemas.openxmlformats.org/officeDocument/2006/relationships/tags" Target="../tags/tag78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21.png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8.xml"/><Relationship Id="rId6" Type="http://schemas.openxmlformats.org/officeDocument/2006/relationships/image" Target="../media/image24.png"/><Relationship Id="rId5" Type="http://schemas.openxmlformats.org/officeDocument/2006/relationships/tags" Target="../tags/tag87.xml"/><Relationship Id="rId4" Type="http://schemas.openxmlformats.org/officeDocument/2006/relationships/image" Target="../media/image23.png"/><Relationship Id="rId3" Type="http://schemas.openxmlformats.org/officeDocument/2006/relationships/tags" Target="../tags/tag86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3.xml"/><Relationship Id="rId7" Type="http://schemas.openxmlformats.org/officeDocument/2006/relationships/image" Target="../media/image26.png"/><Relationship Id="rId6" Type="http://schemas.openxmlformats.org/officeDocument/2006/relationships/tags" Target="../tags/tag92.xml"/><Relationship Id="rId5" Type="http://schemas.openxmlformats.org/officeDocument/2006/relationships/image" Target="../media/image25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7.png"/><Relationship Id="rId2" Type="http://schemas.openxmlformats.org/officeDocument/2006/relationships/tags" Target="../tags/tag4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9.xml"/><Relationship Id="rId5" Type="http://schemas.openxmlformats.org/officeDocument/2006/relationships/image" Target="../media/image9.png"/><Relationship Id="rId4" Type="http://schemas.openxmlformats.org/officeDocument/2006/relationships/tags" Target="../tags/tag58.xml"/><Relationship Id="rId3" Type="http://schemas.openxmlformats.org/officeDocument/2006/relationships/image" Target="../media/image8.png"/><Relationship Id="rId2" Type="http://schemas.openxmlformats.org/officeDocument/2006/relationships/tags" Target="../tags/tag5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11.png"/><Relationship Id="rId5" Type="http://schemas.openxmlformats.org/officeDocument/2006/relationships/tags" Target="../tags/tag62.xml"/><Relationship Id="rId4" Type="http://schemas.openxmlformats.org/officeDocument/2006/relationships/image" Target="../media/image10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tags" Target="../tags/tag66.xml"/><Relationship Id="rId4" Type="http://schemas.openxmlformats.org/officeDocument/2006/relationships/image" Target="../media/image12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795020" y="2911475"/>
            <a:ext cx="37477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Paidy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55" y="1997075"/>
            <a:ext cx="4654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Risk Prediction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4853940" y="1502410"/>
            <a:ext cx="4076065" cy="287401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Risk Distribution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7715" y="668655"/>
            <a:ext cx="4181475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1. NumberOfTime60-89DaysPastDueNotWorse field has low risk at 0 while highest at 1. Similar to other 2 field : NumberOfTimes90DaysLate and NumberOfTime30-59DaysPastDueNotWorse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2. NumberOfDependents filed is relatively low at 0 while relatively high when the number increases. The highest point is at 2 / 3.</a:t>
            </a:r>
            <a:endParaRPr lang="en-US" altLang="zh-CN" sz="1200"/>
          </a:p>
        </p:txBody>
      </p:sp>
      <p:pic>
        <p:nvPicPr>
          <p:cNvPr id="109" name="图片 10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245" y="774065"/>
            <a:ext cx="3899535" cy="198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245" y="2920365"/>
            <a:ext cx="3899535" cy="2152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Xgboost Model - Train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pic>
        <p:nvPicPr>
          <p:cNvPr id="111" name="图片 110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8615" y="361315"/>
            <a:ext cx="2146300" cy="221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98615" y="2764155"/>
            <a:ext cx="2162810" cy="2237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59410" y="923925"/>
            <a:ext cx="5967730" cy="385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The reason why I selected Xgboost model as the main model here is that Xgboost model has the advantages: </a:t>
            </a:r>
            <a:endParaRPr lang="en-US" altLang="zh-CN" sz="1200"/>
          </a:p>
          <a:p>
            <a:r>
              <a:rPr lang="en-US" altLang="zh-CN" sz="1200"/>
              <a:t>1. As one of the most famous ensemble models, it is relatively has better performance compared with single CART tree model.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2. Xgboost model can handle the NAN values. 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3. Xgboost model can effectively overcome the overfiting compared with other models.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4. Here we also combined with RandomizedSearchCV module that uses Cross-Validation to overcome overfitting.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5. The performance of the model is quite good with AUC score at 0.88 on Training Dataset and 0.86 on Validate Dataset (30% of the whole Train Dataset.)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High-Risk Validate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978535" y="3502025"/>
          <a:ext cx="2063750" cy="140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/>
                <a:gridCol w="1031875"/>
              </a:tblGrid>
              <a:tr h="702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631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2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41580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552190" y="923925"/>
            <a:ext cx="4460240" cy="398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We set threshold</a:t>
            </a:r>
            <a:r>
              <a:rPr lang="en-US" altLang="zh-CN" sz="1200">
                <a:solidFill>
                  <a:srgbClr val="FF0000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as </a:t>
            </a:r>
            <a:r>
              <a:rPr lang="en-US" altLang="zh-CN" sz="1200" b="1">
                <a:solidFill>
                  <a:srgbClr val="FF0000"/>
                </a:solidFill>
              </a:rPr>
              <a:t>0.5</a:t>
            </a:r>
            <a:r>
              <a:rPr lang="en-US" altLang="zh-CN" sz="1200"/>
              <a:t> and select the high-risk customers from </a:t>
            </a:r>
            <a:r>
              <a:rPr lang="en-US" altLang="zh-CN" sz="1200" b="1"/>
              <a:t>Validate </a:t>
            </a:r>
            <a:r>
              <a:rPr lang="en-US" altLang="zh-CN" sz="1200"/>
              <a:t>dataset. This account for </a:t>
            </a:r>
            <a:r>
              <a:rPr lang="en-US" altLang="zh-CN" sz="1200" b="1">
                <a:solidFill>
                  <a:srgbClr val="FF0000"/>
                </a:solidFill>
              </a:rPr>
              <a:t>2.5%</a:t>
            </a:r>
            <a:r>
              <a:rPr lang="en-US" altLang="zh-CN" sz="1200"/>
              <a:t> of the validate dataset.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The measurement: 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 sz="1000" b="1"/>
              <a:t>Precison = 631 / (631  + 502) = 55.7%</a:t>
            </a:r>
            <a:endParaRPr lang="en-US" altLang="zh-CN" sz="1000" b="1"/>
          </a:p>
          <a:p>
            <a:pPr lvl="1"/>
            <a:endParaRPr lang="en-US" altLang="zh-CN" sz="1000" b="1"/>
          </a:p>
          <a:p>
            <a:pPr lvl="1"/>
            <a:r>
              <a:rPr lang="en-US" altLang="zh-CN" sz="1000" b="1"/>
              <a:t>Recall Rate = </a:t>
            </a:r>
            <a:r>
              <a:rPr lang="en-US" altLang="zh-CN" sz="1000" b="1">
                <a:sym typeface="+mn-ea"/>
              </a:rPr>
              <a:t>631 / (631  + 2287) = 21.6%</a:t>
            </a:r>
            <a:endParaRPr lang="en-US" altLang="zh-CN" sz="1000" b="1"/>
          </a:p>
          <a:p>
            <a:endParaRPr lang="en-US" altLang="zh-CN" sz="1000"/>
          </a:p>
          <a:p>
            <a:endParaRPr lang="en-US" altLang="zh-CN" sz="1000"/>
          </a:p>
        </p:txBody>
      </p:sp>
      <p:graphicFrame>
        <p:nvGraphicFramePr>
          <p:cNvPr id="3" name="图表 2"/>
          <p:cNvGraphicFramePr/>
          <p:nvPr/>
        </p:nvGraphicFramePr>
        <p:xfrm>
          <a:off x="557530" y="883920"/>
          <a:ext cx="2805430" cy="2104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62990" y="3177540"/>
            <a:ext cx="9398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True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044700" y="3202940"/>
            <a:ext cx="9398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-75565" y="3736340"/>
            <a:ext cx="10071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Positive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-75565" y="4366895"/>
            <a:ext cx="10071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Negative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5978525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598297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High-Risk Validate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3" name="图片 112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8775" y="737870"/>
            <a:ext cx="2796540" cy="132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9410" y="2127885"/>
            <a:ext cx="2795270" cy="1202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114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9410" y="3462655"/>
            <a:ext cx="2795270" cy="1605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3837305" y="895350"/>
            <a:ext cx="3134995" cy="3996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Based on the risk distribution on different features, we can see that the risk distribution is quite uniformly distributed.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This partly prove that our model is working well.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6" name="图片 11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6115" y="1355090"/>
            <a:ext cx="3934460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877435" y="923925"/>
            <a:ext cx="4010660" cy="3996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To better refine the result, here we use CART tree to split the current customer pool based on the features.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It shows that NumberOfTimes90DaysLate field is the first factor that spit the customers, then age and MonthlyIncome.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The Highest risk score here is the branch: 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(NumberOfTimes90DaysLate &gt; 2.5) &amp; (age &lt;= 47.50)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Precision : 70%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" name="剪去单角的矩形 2"/>
          <p:cNvSpPr/>
          <p:nvPr>
            <p:custDataLst>
              <p:tags r:id="rId5"/>
            </p:custDataLst>
          </p:nvPr>
        </p:nvSpPr>
        <p:spPr>
          <a:xfrm>
            <a:off x="989330" y="278130"/>
            <a:ext cx="6105525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>
            <p:custDataLst>
              <p:tags r:id="rId6"/>
            </p:custDataLst>
          </p:nvPr>
        </p:nvSpPr>
        <p:spPr>
          <a:xfrm>
            <a:off x="989330" y="278130"/>
            <a:ext cx="598297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High-Risk Validate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8105" y="3044190"/>
            <a:ext cx="1286510" cy="5156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Logistic Regression Model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925195"/>
            <a:ext cx="3879850" cy="1250950"/>
          </a:xfrm>
          <a:prstGeom prst="rect">
            <a:avLst/>
          </a:prstGeom>
        </p:spPr>
      </p:pic>
      <p:pic>
        <p:nvPicPr>
          <p:cNvPr id="118" name="图片 117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3210" y="2620010"/>
            <a:ext cx="1983740" cy="1975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图片 118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05405" y="2620010"/>
            <a:ext cx="1966595" cy="1958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192395" y="923925"/>
            <a:ext cx="3134995" cy="36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Since there are some collinearity among the features (as we showed in Part 3), we applied PCA to the data first.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The AUC score is 0.69 for Train Dataset and Validate Dataset.</a:t>
            </a:r>
            <a:endParaRPr lang="en-US" altLang="zh-CN" sz="1200"/>
          </a:p>
          <a:p>
            <a:endParaRPr lang="en-US" altLang="zh-CN" sz="1000"/>
          </a:p>
          <a:p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剪去单角的矩形 1"/>
          <p:cNvSpPr/>
          <p:nvPr>
            <p:custDataLst>
              <p:tags r:id="rId2"/>
            </p:custDataLst>
          </p:nvPr>
        </p:nvSpPr>
        <p:spPr>
          <a:xfrm>
            <a:off x="989330" y="278130"/>
            <a:ext cx="3415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剪去单角的矩形 2"/>
          <p:cNvSpPr/>
          <p:nvPr>
            <p:custDataLst>
              <p:tags r:id="rId3"/>
            </p:custDataLst>
          </p:nvPr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CNN Model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pic>
        <p:nvPicPr>
          <p:cNvPr id="123" name="图片 122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2260" y="1195705"/>
            <a:ext cx="2201545" cy="224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23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11450" y="1195705"/>
            <a:ext cx="2275840" cy="2251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5537835" y="735965"/>
            <a:ext cx="3134995" cy="36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Here we applied CNN model as upgrade compared with Logistic Regression model.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We can treat CNN as emsemble model of multiple Logistic Regression models.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The performance here is 0.79 on both Train and Validate dataset.</a:t>
            </a:r>
            <a:endParaRPr lang="en-US" altLang="zh-CN" sz="1200"/>
          </a:p>
          <a:p>
            <a:endParaRPr lang="en-US" altLang="zh-CN" sz="1000"/>
          </a:p>
          <a:p>
            <a:endParaRPr lang="en-US" altLang="zh-CN" sz="1000"/>
          </a:p>
          <a:p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09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Conclusion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91820" y="923925"/>
            <a:ext cx="7735570" cy="3996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In this case, we used Xgboost, Logistic Regression and CNN model to predict the risk score of the customers.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Based on the performance, Xgboost &gt; CNN  &gt; Logistic Regression.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As for the features, RevolvingUtilizationOfUnsecuredLines , NumberOfTimes90DaysLate , NumberOfTime60-89DaysPastDueNotWorse, NumberOfTime30-59DaysPastDueNotWorse are the most important features.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If we set a threshold as 0.5 and we can make the result better with some rules extracted from tree models</a:t>
            </a:r>
            <a:endParaRPr lang="en-US" altLang="zh-CN" sz="1200"/>
          </a:p>
          <a:p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56435" y="990600"/>
            <a:ext cx="52311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 zhang.ai.japan@gmail.com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38120" y="3528060"/>
            <a:ext cx="3827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微软雅黑" panose="020B0503020204020204" pitchFamily="34" charset="-122"/>
                </a:rPr>
                <a:t>A</a:t>
              </a:r>
              <a:endParaRPr lang="en-US" altLang="zh-CN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4025" y="1065530"/>
            <a:ext cx="2120104" cy="523240"/>
            <a:chOff x="1702" y="1657"/>
            <a:chExt cx="4473" cy="1208"/>
          </a:xfrm>
        </p:grpSpPr>
        <p:sp>
          <p:nvSpPr>
            <p:cNvPr id="8" name="Google Shape;5262;p43"/>
            <p:cNvSpPr/>
            <p:nvPr>
              <p:custDataLst>
                <p:tags r:id="rId2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4" name="Google Shape;5264;p43"/>
            <p:cNvSpPr/>
            <p:nvPr>
              <p:custDataLst>
                <p:tags r:id="rId3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5" name="Google Shape;5265;p43"/>
            <p:cNvSpPr/>
            <p:nvPr>
              <p:custDataLst>
                <p:tags r:id="rId4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2" name="Google Shape;5292;p43"/>
            <p:cNvSpPr txBox="1"/>
            <p:nvPr>
              <p:custDataLst>
                <p:tags r:id="rId5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Data Quality Check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34080" y="1065530"/>
            <a:ext cx="2120104" cy="523240"/>
            <a:chOff x="1702" y="1657"/>
            <a:chExt cx="4473" cy="1208"/>
          </a:xfrm>
        </p:grpSpPr>
        <p:sp>
          <p:nvSpPr>
            <p:cNvPr id="13" name="Google Shape;5262;p43"/>
            <p:cNvSpPr/>
            <p:nvPr>
              <p:custDataLst>
                <p:tags r:id="rId6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Google Shape;5264;p43"/>
            <p:cNvSpPr/>
            <p:nvPr>
              <p:custDataLst>
                <p:tags r:id="rId7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Google Shape;5265;p43"/>
            <p:cNvSpPr/>
            <p:nvPr>
              <p:custDataLst>
                <p:tags r:id="rId8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Google Shape;5292;p43"/>
            <p:cNvSpPr txBox="1"/>
            <p:nvPr>
              <p:custDataLst>
                <p:tags r:id="rId9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Data Distribution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2850" y="1065530"/>
            <a:ext cx="2120104" cy="523240"/>
            <a:chOff x="1702" y="1657"/>
            <a:chExt cx="4473" cy="1208"/>
          </a:xfrm>
        </p:grpSpPr>
        <p:sp>
          <p:nvSpPr>
            <p:cNvPr id="18" name="Google Shape;5262;p43"/>
            <p:cNvSpPr/>
            <p:nvPr>
              <p:custDataLst>
                <p:tags r:id="rId10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Google Shape;5264;p43"/>
            <p:cNvSpPr/>
            <p:nvPr>
              <p:custDataLst>
                <p:tags r:id="rId11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Google Shape;5265;p43"/>
            <p:cNvSpPr/>
            <p:nvPr>
              <p:custDataLst>
                <p:tags r:id="rId12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Google Shape;5292;p43"/>
            <p:cNvSpPr txBox="1"/>
            <p:nvPr>
              <p:custDataLst>
                <p:tags r:id="rId13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Feature Collinearity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434080" y="2432368"/>
            <a:ext cx="2120104" cy="523240"/>
            <a:chOff x="1702" y="1657"/>
            <a:chExt cx="4473" cy="1208"/>
          </a:xfrm>
        </p:grpSpPr>
        <p:sp>
          <p:nvSpPr>
            <p:cNvPr id="90" name="Google Shape;5262;p43"/>
            <p:cNvSpPr/>
            <p:nvPr>
              <p:custDataLst>
                <p:tags r:id="rId14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Google Shape;5264;p43"/>
            <p:cNvSpPr/>
            <p:nvPr>
              <p:custDataLst>
                <p:tags r:id="rId15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Google Shape;5265;p43"/>
            <p:cNvSpPr/>
            <p:nvPr>
              <p:custDataLst>
                <p:tags r:id="rId16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Google Shape;5292;p43"/>
            <p:cNvSpPr txBox="1"/>
            <p:nvPr>
              <p:custDataLst>
                <p:tags r:id="rId17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Xgboost Model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54025" y="3849370"/>
            <a:ext cx="2120104" cy="523240"/>
            <a:chOff x="1702" y="1657"/>
            <a:chExt cx="4473" cy="1208"/>
          </a:xfrm>
        </p:grpSpPr>
        <p:sp>
          <p:nvSpPr>
            <p:cNvPr id="101" name="Google Shape;5262;p43"/>
            <p:cNvSpPr/>
            <p:nvPr>
              <p:custDataLst>
                <p:tags r:id="rId18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Google Shape;5264;p43"/>
            <p:cNvSpPr/>
            <p:nvPr>
              <p:custDataLst>
                <p:tags r:id="rId19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Google Shape;5265;p43"/>
            <p:cNvSpPr/>
            <p:nvPr>
              <p:custDataLst>
                <p:tags r:id="rId20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Google Shape;5292;p43"/>
            <p:cNvSpPr txBox="1"/>
            <p:nvPr>
              <p:custDataLst>
                <p:tags r:id="rId21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Logistic Regression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34080" y="3864610"/>
            <a:ext cx="2120104" cy="523240"/>
            <a:chOff x="1702" y="1657"/>
            <a:chExt cx="4473" cy="1208"/>
          </a:xfrm>
        </p:grpSpPr>
        <p:sp>
          <p:nvSpPr>
            <p:cNvPr id="115" name="Google Shape;5262;p43"/>
            <p:cNvSpPr/>
            <p:nvPr>
              <p:custDataLst>
                <p:tags r:id="rId22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Google Shape;5264;p43"/>
            <p:cNvSpPr/>
            <p:nvPr>
              <p:custDataLst>
                <p:tags r:id="rId23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Google Shape;5265;p43"/>
            <p:cNvSpPr/>
            <p:nvPr>
              <p:custDataLst>
                <p:tags r:id="rId24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Google Shape;5292;p43"/>
            <p:cNvSpPr txBox="1"/>
            <p:nvPr>
              <p:custDataLst>
                <p:tags r:id="rId25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CNN Model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353810" y="3849370"/>
            <a:ext cx="2120104" cy="523240"/>
            <a:chOff x="1702" y="1657"/>
            <a:chExt cx="4473" cy="1208"/>
          </a:xfrm>
        </p:grpSpPr>
        <p:sp>
          <p:nvSpPr>
            <p:cNvPr id="121" name="Google Shape;5262;p43"/>
            <p:cNvSpPr/>
            <p:nvPr>
              <p:custDataLst>
                <p:tags r:id="rId26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Google Shape;5264;p43"/>
            <p:cNvSpPr/>
            <p:nvPr>
              <p:custDataLst>
                <p:tags r:id="rId27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Google Shape;5265;p43"/>
            <p:cNvSpPr/>
            <p:nvPr>
              <p:custDataLst>
                <p:tags r:id="rId28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Google Shape;5292;p43"/>
            <p:cNvSpPr txBox="1"/>
            <p:nvPr>
              <p:custDataLst>
                <p:tags r:id="rId29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Conclusion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54025" y="2432368"/>
            <a:ext cx="2120104" cy="523240"/>
            <a:chOff x="1702" y="1657"/>
            <a:chExt cx="4473" cy="1208"/>
          </a:xfrm>
        </p:grpSpPr>
        <p:sp>
          <p:nvSpPr>
            <p:cNvPr id="132" name="Google Shape;5262;p43"/>
            <p:cNvSpPr/>
            <p:nvPr>
              <p:custDataLst>
                <p:tags r:id="rId30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Google Shape;5264;p43"/>
            <p:cNvSpPr/>
            <p:nvPr>
              <p:custDataLst>
                <p:tags r:id="rId31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Google Shape;5265;p43"/>
            <p:cNvSpPr/>
            <p:nvPr>
              <p:custDataLst>
                <p:tags r:id="rId32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Google Shape;5292;p43"/>
            <p:cNvSpPr txBox="1"/>
            <p:nvPr>
              <p:custDataLst>
                <p:tags r:id="rId33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Risk Distribution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12840" y="2432368"/>
            <a:ext cx="2120104" cy="523240"/>
            <a:chOff x="1702" y="1657"/>
            <a:chExt cx="4473" cy="1208"/>
          </a:xfrm>
        </p:grpSpPr>
        <p:sp>
          <p:nvSpPr>
            <p:cNvPr id="4" name="Google Shape;5262;p43"/>
            <p:cNvSpPr/>
            <p:nvPr>
              <p:custDataLst>
                <p:tags r:id="rId34"/>
              </p:custDataLst>
            </p:nvPr>
          </p:nvSpPr>
          <p:spPr>
            <a:xfrm flipH="1">
              <a:off x="1702" y="1657"/>
              <a:ext cx="4473" cy="1208"/>
            </a:xfrm>
            <a:custGeom>
              <a:avLst/>
              <a:gdLst/>
              <a:ahLst/>
              <a:cxnLst/>
              <a:rect l="l" t="t" r="r" b="b"/>
              <a:pathLst>
                <a:path w="67963" h="23879" extrusionOk="0">
                  <a:moveTo>
                    <a:pt x="11940" y="1"/>
                  </a:moveTo>
                  <a:cubicBezTo>
                    <a:pt x="5353" y="1"/>
                    <a:pt x="1" y="5353"/>
                    <a:pt x="1" y="11940"/>
                  </a:cubicBezTo>
                  <a:cubicBezTo>
                    <a:pt x="1" y="18527"/>
                    <a:pt x="5353" y="23879"/>
                    <a:pt x="11940" y="23879"/>
                  </a:cubicBezTo>
                  <a:lnTo>
                    <a:pt x="55991" y="23879"/>
                  </a:lnTo>
                  <a:cubicBezTo>
                    <a:pt x="62610" y="23879"/>
                    <a:pt x="67931" y="18527"/>
                    <a:pt x="67962" y="11940"/>
                  </a:cubicBezTo>
                  <a:cubicBezTo>
                    <a:pt x="67962" y="5353"/>
                    <a:pt x="62610" y="1"/>
                    <a:pt x="5602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Google Shape;5264;p43"/>
            <p:cNvSpPr/>
            <p:nvPr>
              <p:custDataLst>
                <p:tags r:id="rId35"/>
              </p:custDataLst>
            </p:nvPr>
          </p:nvSpPr>
          <p:spPr>
            <a:xfrm flipH="1">
              <a:off x="1831" y="1731"/>
              <a:ext cx="1061" cy="1061"/>
            </a:xfrm>
            <a:custGeom>
              <a:avLst/>
              <a:gdLst/>
              <a:ahLst/>
              <a:cxnLst/>
              <a:rect l="l" t="t" r="r" b="b"/>
              <a:pathLst>
                <a:path w="20966" h="20966" extrusionOk="0">
                  <a:moveTo>
                    <a:pt x="10483" y="0"/>
                  </a:moveTo>
                  <a:cubicBezTo>
                    <a:pt x="4688" y="0"/>
                    <a:pt x="1" y="4687"/>
                    <a:pt x="1" y="10483"/>
                  </a:cubicBezTo>
                  <a:cubicBezTo>
                    <a:pt x="1" y="16278"/>
                    <a:pt x="4688" y="20965"/>
                    <a:pt x="10483" y="20965"/>
                  </a:cubicBezTo>
                  <a:cubicBezTo>
                    <a:pt x="16247" y="20965"/>
                    <a:pt x="20966" y="16278"/>
                    <a:pt x="20966" y="10483"/>
                  </a:cubicBezTo>
                  <a:cubicBezTo>
                    <a:pt x="20966" y="4687"/>
                    <a:pt x="16247" y="0"/>
                    <a:pt x="10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Google Shape;5265;p43"/>
            <p:cNvSpPr/>
            <p:nvPr>
              <p:custDataLst>
                <p:tags r:id="rId36"/>
              </p:custDataLst>
            </p:nvPr>
          </p:nvSpPr>
          <p:spPr>
            <a:xfrm flipH="1">
              <a:off x="1916" y="1814"/>
              <a:ext cx="893" cy="894"/>
            </a:xfrm>
            <a:custGeom>
              <a:avLst/>
              <a:gdLst/>
              <a:ahLst/>
              <a:cxnLst/>
              <a:rect l="l" t="t" r="r" b="b"/>
              <a:pathLst>
                <a:path w="17641" h="17672" extrusionOk="0">
                  <a:moveTo>
                    <a:pt x="8836" y="0"/>
                  </a:moveTo>
                  <a:cubicBezTo>
                    <a:pt x="3959" y="0"/>
                    <a:pt x="1" y="3959"/>
                    <a:pt x="1" y="8836"/>
                  </a:cubicBezTo>
                  <a:cubicBezTo>
                    <a:pt x="1" y="13713"/>
                    <a:pt x="3959" y="17671"/>
                    <a:pt x="8836" y="17671"/>
                  </a:cubicBezTo>
                  <a:cubicBezTo>
                    <a:pt x="13713" y="17671"/>
                    <a:pt x="17640" y="13713"/>
                    <a:pt x="17640" y="8836"/>
                  </a:cubicBezTo>
                  <a:cubicBezTo>
                    <a:pt x="17640" y="3959"/>
                    <a:pt x="13713" y="0"/>
                    <a:pt x="883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Google Shape;5292;p43"/>
            <p:cNvSpPr txBox="1"/>
            <p:nvPr>
              <p:custDataLst>
                <p:tags r:id="rId37"/>
              </p:custDataLst>
            </p:nvPr>
          </p:nvSpPr>
          <p:spPr>
            <a:xfrm>
              <a:off x="2957" y="1991"/>
              <a:ext cx="2921" cy="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ira Sans Medium" panose="020B0603050000020004"/>
                  <a:sym typeface="Fira Sans Medium" panose="020B0603050000020004"/>
                </a:rPr>
                <a:t>High-Risk Validate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Data Quality Check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1619250"/>
            <a:ext cx="4572000" cy="3109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8560" y="1083310"/>
            <a:ext cx="2647950" cy="29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Train Dataset Missing Rate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6670" y="1619250"/>
            <a:ext cx="3521710" cy="3110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1. There are missing values on the MonthlyIncome and NumberOfDependents fields</a:t>
            </a:r>
            <a:endParaRPr lang="en-US" altLang="zh-CN" sz="1200">
              <a:solidFill>
                <a:schemeClr val="tx1"/>
              </a:solidFill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2. MonthlyIncome field has a relatively high missing rate compared with NumberOfDependents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Data Distribution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845" y="3873500"/>
            <a:ext cx="8068945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1. Age should not contain data with 0.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2. RevolvingUtilizationOfUnsecuredLines has some extreme values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3. Debt ratio has some outlier data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4. NumberOfDependents has some extreme / unreasonable values </a:t>
            </a:r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902335"/>
            <a:ext cx="8068310" cy="2847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07460" y="1748790"/>
            <a:ext cx="284480" cy="187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8018780" y="1530350"/>
            <a:ext cx="386080" cy="187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891020" y="2232660"/>
            <a:ext cx="1513840" cy="187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692525" y="1842135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7929880" y="1637030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6812280" y="2310130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>
            <a:off x="8018780" y="3507740"/>
            <a:ext cx="476250" cy="1879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7917180" y="3389630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2" name="图片 12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305" y="889635"/>
            <a:ext cx="5464810" cy="40506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Data Distribution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98870" y="864870"/>
            <a:ext cx="2730500" cy="40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 sz="1000"/>
          </a:p>
          <a:p>
            <a:r>
              <a:rPr lang="en-US" altLang="zh-CN" sz="1200"/>
              <a:t>1. RevolvingUtilizationOfUnsecuredLines is mainly around 0 while  there are some extreme values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2. DebtRatio field’s distribution is strange. Most of the values is around 0 while there are some large values.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3. </a:t>
            </a:r>
            <a:r>
              <a:rPr lang="en-US" altLang="zh-CN" sz="1200">
                <a:sym typeface="+mn-ea"/>
              </a:rPr>
              <a:t>MonthlyIncome and </a:t>
            </a:r>
            <a:r>
              <a:rPr lang="en-US" altLang="zh-CN" sz="1200"/>
              <a:t>NumberRealEstateLoansOrLines filed has some long-tail values on the right.</a:t>
            </a:r>
            <a:endParaRPr lang="en-US" altLang="zh-CN" sz="1200"/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89330" y="1484630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667250" y="1423670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4667250" y="2792095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989330" y="2855595"/>
            <a:ext cx="168910" cy="168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Feature 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ira Sans Medium" panose="020B0603050000020004"/>
                <a:sym typeface="Fira Sans Medium" panose="020B0603050000020004"/>
              </a:rPr>
              <a:t>Collinearity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ira Sans Medium" panose="020B0603050000020004"/>
              <a:sym typeface="Fira Sans Medium" panose="020B060305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0920" y="1252855"/>
            <a:ext cx="3521710" cy="292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/>
              <a:t>1. NumberOfTime60-89DaysPastDueNotWorse, NumberOfTimes90DaysLate and NumberOfTime60-89DaysPastDueNotWorse has high collinearity (Over 0.9).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2. NumberOfOpenCreditLinesAndLoans and NumberRealEstateLoansOrLines has relatively high relevance (over 0.45)</a:t>
            </a:r>
            <a:endParaRPr lang="en-US" altLang="zh-CN" sz="1200"/>
          </a:p>
        </p:txBody>
      </p:sp>
      <p:pic>
        <p:nvPicPr>
          <p:cNvPr id="117" name="图片 116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7825" y="1127125"/>
            <a:ext cx="4193540" cy="3176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079625" y="2260600"/>
            <a:ext cx="406400" cy="241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079625" y="2628900"/>
            <a:ext cx="406400" cy="241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3121660" y="2628900"/>
            <a:ext cx="304165" cy="2413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1993900" y="2178685"/>
            <a:ext cx="168910" cy="168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1993900" y="2540635"/>
            <a:ext cx="168910" cy="168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3333750" y="2571750"/>
            <a:ext cx="168910" cy="168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2858135" y="2438400"/>
            <a:ext cx="304165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2781300" y="2371725"/>
            <a:ext cx="168910" cy="168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Risk Distribution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5290" y="671830"/>
            <a:ext cx="3745230" cy="2048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9245" y="3030855"/>
            <a:ext cx="3883660" cy="1949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577715" y="668655"/>
            <a:ext cx="4181475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1. We checked the bad customer distribution on different features within maximum 30 bins using K-L distance or Cross-Entropy measurement.</a:t>
            </a:r>
            <a:endParaRPr lang="en-US" altLang="zh-CN" sz="1200">
              <a:solidFill>
                <a:schemeClr val="tx1"/>
              </a:solidFill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2. The red color means high risk while blue color means low risk</a:t>
            </a:r>
            <a:endParaRPr lang="en-US" altLang="zh-CN" sz="1200">
              <a:solidFill>
                <a:schemeClr val="tx1"/>
              </a:solidFill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3. RevolvingUtilizationOfUnsecuredLines field has some relatively linear relationship with risk. When RevolvingUtilizationOfUnsecuredLines is low, it is low risk, while high RevolvingUtilizationOfUnsecuredLines means high risk</a:t>
            </a:r>
            <a:endParaRPr lang="en-US" altLang="zh-CN" sz="1200">
              <a:solidFill>
                <a:schemeClr val="tx1"/>
              </a:solidFill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4. Age field is not significant feature compared with RevolvingUtilizationOfUnsecuredLines field. It seems that young age is relatively high compared with old age customers.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Risk Distribution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7715" y="668655"/>
            <a:ext cx="4181475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200">
                <a:sym typeface="+mn-ea"/>
              </a:rPr>
              <a:t>1. NumberOfTime30-59DaysPastDueNotWorse field has low risk at 0 value while relatively high when &gt; 1. It is also interesting that risk decreases when NumberOfTime30-59DaysPastDueNotWorse is over 3.</a:t>
            </a:r>
            <a:endParaRPr lang="en-US" altLang="zh-CN" sz="1200">
              <a:sym typeface="+mn-ea"/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ym typeface="+mn-ea"/>
              </a:rPr>
              <a:t>2. NumberOfOpenCreditLinesAndLoans field is relatively high when the value is less than 3 or larger than 15. It is very interesting.</a:t>
            </a:r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</p:txBody>
      </p:sp>
      <p:pic>
        <p:nvPicPr>
          <p:cNvPr id="105" name="图片 104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245" y="864235"/>
            <a:ext cx="3883025" cy="1907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245" y="2862580"/>
            <a:ext cx="3883025" cy="2066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82905" y="3611880"/>
            <a:ext cx="539115" cy="12204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2411730" y="3611880"/>
            <a:ext cx="1233805" cy="12204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20" name="椭圆 19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195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116330" y="278130"/>
            <a:ext cx="3288030" cy="313055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989330" y="278130"/>
            <a:ext cx="3288030" cy="313055"/>
          </a:xfrm>
          <a:prstGeom prst="snip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Risk Distribution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7715" y="668655"/>
            <a:ext cx="4181475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US" altLang="zh-CN" sz="1400" b="1">
                <a:solidFill>
                  <a:srgbClr val="FF0000"/>
                </a:solidFill>
                <a:latin typeface="+mj-lt"/>
                <a:ea typeface="+mj-lt"/>
              </a:rPr>
              <a:t>Note:</a:t>
            </a:r>
            <a:endParaRPr lang="en-US" altLang="zh-CN" sz="1400" b="1">
              <a:solidFill>
                <a:srgbClr val="FF0000"/>
              </a:solidFill>
              <a:latin typeface="+mj-lt"/>
              <a:ea typeface="+mj-lt"/>
            </a:endParaRPr>
          </a:p>
          <a:p>
            <a:endParaRPr lang="en-US" altLang="zh-CN"/>
          </a:p>
          <a:p>
            <a:r>
              <a:rPr lang="en-US" altLang="zh-CN" sz="1000">
                <a:sym typeface="+mn-ea"/>
              </a:rPr>
              <a:t>1. NumberOfTimes90DaysLate is at highest risk when the value is 1. Similar to </a:t>
            </a:r>
            <a:r>
              <a:rPr lang="en-US" altLang="zh-CN" sz="1200">
                <a:sym typeface="+mn-ea"/>
              </a:rPr>
              <a:t>NumberOfTime30-59DaysPastDueNotWorse field.</a:t>
            </a:r>
            <a:endParaRPr lang="en-US" altLang="zh-CN" sz="1200">
              <a:sym typeface="+mn-ea"/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ym typeface="+mn-ea"/>
              </a:rPr>
              <a:t>2. NumberRealEstateLoansOrLines field is high risk at 0. The risk is relatively low at 1 or 2, then increase again.</a:t>
            </a:r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</p:txBody>
      </p:sp>
      <p:pic>
        <p:nvPicPr>
          <p:cNvPr id="107" name="图片 10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245" y="829945"/>
            <a:ext cx="3883025" cy="1905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245" y="2859405"/>
            <a:ext cx="3899535" cy="2091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UNIT_TABLE_BEAUTIFY" val="smartTable{20537498-8f89-4e67-9a90-f32eb2d9bc54}"/>
  <p:tag name="TABLE_ENDDRAG_ORIGIN_RECT" val="162*110"/>
  <p:tag name="TABLE_ENDDRAG_RECT" val="67*154*162*110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DOC_GUID" val="{b5bc615d-9d38-48d0-86d5-71d197490fd2}"/>
  <p:tag name="KSO_WPP_MARK_KEY" val="de329502-e34a-4591-83c9-6fc25420b502"/>
  <p:tag name="COMMONDATA" val="eyJoZGlkIjoiNTJlNmZmODFlMjgwOWEzOTFjOWU2MGFmZmU2NWIxMDcifQ==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微软雅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5241</Words>
  <Application>WPS 演示</Application>
  <PresentationFormat>全屏显示(16:9)</PresentationFormat>
  <Paragraphs>286</Paragraphs>
  <Slides>18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 Light</vt:lpstr>
      <vt:lpstr>方正宋刻本秀楷简体</vt:lpstr>
      <vt:lpstr>Fira Sans Medium</vt:lpstr>
      <vt:lpstr>Segoe Print</vt:lpstr>
      <vt:lpstr>Arial Unicode MS</vt:lpstr>
      <vt:lpstr>Calibri</vt:lpstr>
      <vt:lpstr>微软雅黑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大明</cp:lastModifiedBy>
  <cp:revision>4802</cp:revision>
  <dcterms:created xsi:type="dcterms:W3CDTF">2016-04-24T15:52:00Z</dcterms:created>
  <dcterms:modified xsi:type="dcterms:W3CDTF">2023-10-10T00:36:03Z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C10159A04E7242CA84653474F568B39F_13</vt:lpwstr>
  </property>
</Properties>
</file>