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Libre Franklin"/>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79A2C4-C6EB-4C1E-A498-D12050675C01}">
  <a:tblStyle styleId="{7279A2C4-C6EB-4C1E-A498-D12050675C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LibreFranklin-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73dcc3e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0673dcc3e9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73dcc3e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0673dcc3e9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257d395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257d39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73dcc3e9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0673dcc3e9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73dcc3e9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0673dcc3e9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673dcc3e9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0673dcc3e9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73dcc3e9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p:txBody>
      </p:sp>
      <p:sp>
        <p:nvSpPr>
          <p:cNvPr id="128" name="Google Shape;128;g10673dcc3e9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73dcc3e9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0673dcc3e9_2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13"/>
          <p:cNvSpPr/>
          <p:nvPr/>
        </p:nvSpPr>
        <p:spPr>
          <a:xfrm>
            <a:off x="12" y="0"/>
            <a:ext cx="3490800"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482600" y="589787"/>
            <a:ext cx="2638200" cy="1570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FFFFF"/>
              </a:buClr>
              <a:buSzPts val="2700"/>
              <a:buFont typeface="Bookman Old Style"/>
              <a:buNone/>
              <a:defRPr b="0" sz="2700">
                <a:solidFill>
                  <a:srgbClr val="FFFFFF"/>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1" name="Google Shape;61;p13"/>
          <p:cNvSpPr txBox="1"/>
          <p:nvPr>
            <p:ph idx="1" type="body"/>
          </p:nvPr>
        </p:nvSpPr>
        <p:spPr>
          <a:xfrm>
            <a:off x="4094238" y="609599"/>
            <a:ext cx="4446300" cy="3971100"/>
          </a:xfrm>
          <a:prstGeom prst="rect">
            <a:avLst/>
          </a:prstGeom>
          <a:noFill/>
          <a:ln>
            <a:noFill/>
          </a:ln>
        </p:spPr>
        <p:txBody>
          <a:bodyPr anchorCtr="0" anchor="t" bIns="34275" lIns="0" spcFirstLastPara="1" rIns="0"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62" name="Google Shape;62;p13"/>
          <p:cNvSpPr txBox="1"/>
          <p:nvPr>
            <p:ph idx="2" type="body"/>
          </p:nvPr>
        </p:nvSpPr>
        <p:spPr>
          <a:xfrm>
            <a:off x="482599" y="2282288"/>
            <a:ext cx="2638200" cy="229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10000"/>
              </a:lnSpc>
              <a:spcBef>
                <a:spcPts val="900"/>
              </a:spcBef>
              <a:spcAft>
                <a:spcPts val="0"/>
              </a:spcAft>
              <a:buSzPts val="1400"/>
              <a:buNone/>
              <a:defRPr sz="1400">
                <a:solidFill>
                  <a:srgbClr val="FFFFFF"/>
                </a:solidFill>
              </a:defRPr>
            </a:lvl1pPr>
            <a:lvl2pPr indent="-228600" lvl="1" marL="914400" rtl="0" algn="l">
              <a:lnSpc>
                <a:spcPct val="100000"/>
              </a:lnSpc>
              <a:spcBef>
                <a:spcPts val="2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63" name="Google Shape;63;p13"/>
          <p:cNvSpPr txBox="1"/>
          <p:nvPr>
            <p:ph idx="10" type="dt"/>
          </p:nvPr>
        </p:nvSpPr>
        <p:spPr>
          <a:xfrm>
            <a:off x="482598" y="4834890"/>
            <a:ext cx="2638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4094237" y="4834890"/>
            <a:ext cx="4000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b="0" i="0" sz="600" u="none" cap="none" strike="noStrike">
                <a:solidFill>
                  <a:schemeClr val="dk2"/>
                </a:solidFill>
                <a:latin typeface="Libre Franklin"/>
                <a:ea typeface="Libre Franklin"/>
                <a:cs typeface="Libre Franklin"/>
                <a:sym typeface="Libre Franklin"/>
              </a:defRPr>
            </a:lvl1pPr>
            <a:lvl2pPr indent="0" lvl="1" marL="0" rtl="0" algn="l">
              <a:spcBef>
                <a:spcPts val="0"/>
              </a:spcBef>
              <a:buNone/>
              <a:defRPr b="0" i="0" sz="600" u="none" cap="none" strike="noStrike">
                <a:solidFill>
                  <a:schemeClr val="dk2"/>
                </a:solidFill>
                <a:latin typeface="Libre Franklin"/>
                <a:ea typeface="Libre Franklin"/>
                <a:cs typeface="Libre Franklin"/>
                <a:sym typeface="Libre Franklin"/>
              </a:defRPr>
            </a:lvl2pPr>
            <a:lvl3pPr indent="0" lvl="2" marL="0" rtl="0" algn="l">
              <a:spcBef>
                <a:spcPts val="0"/>
              </a:spcBef>
              <a:buNone/>
              <a:defRPr b="0" i="0" sz="600" u="none" cap="none" strike="noStrike">
                <a:solidFill>
                  <a:schemeClr val="dk2"/>
                </a:solidFill>
                <a:latin typeface="Libre Franklin"/>
                <a:ea typeface="Libre Franklin"/>
                <a:cs typeface="Libre Franklin"/>
                <a:sym typeface="Libre Franklin"/>
              </a:defRPr>
            </a:lvl3pPr>
            <a:lvl4pPr indent="0" lvl="3" marL="0" rtl="0" algn="l">
              <a:spcBef>
                <a:spcPts val="0"/>
              </a:spcBef>
              <a:buNone/>
              <a:defRPr b="0" i="0" sz="600" u="none" cap="none" strike="noStrike">
                <a:solidFill>
                  <a:schemeClr val="dk2"/>
                </a:solidFill>
                <a:latin typeface="Libre Franklin"/>
                <a:ea typeface="Libre Franklin"/>
                <a:cs typeface="Libre Franklin"/>
                <a:sym typeface="Libre Franklin"/>
              </a:defRPr>
            </a:lvl4pPr>
            <a:lvl5pPr indent="0" lvl="4" marL="0" rtl="0" algn="l">
              <a:spcBef>
                <a:spcPts val="0"/>
              </a:spcBef>
              <a:buNone/>
              <a:defRPr b="0" i="0" sz="600" u="none" cap="none" strike="noStrike">
                <a:solidFill>
                  <a:schemeClr val="dk2"/>
                </a:solidFill>
                <a:latin typeface="Libre Franklin"/>
                <a:ea typeface="Libre Franklin"/>
                <a:cs typeface="Libre Franklin"/>
                <a:sym typeface="Libre Franklin"/>
              </a:defRPr>
            </a:lvl5pPr>
            <a:lvl6pPr indent="0" lvl="5" marL="0" rtl="0" algn="l">
              <a:spcBef>
                <a:spcPts val="0"/>
              </a:spcBef>
              <a:buNone/>
              <a:defRPr b="0" i="0" sz="600" u="none" cap="none" strike="noStrike">
                <a:solidFill>
                  <a:schemeClr val="dk2"/>
                </a:solidFill>
                <a:latin typeface="Libre Franklin"/>
                <a:ea typeface="Libre Franklin"/>
                <a:cs typeface="Libre Franklin"/>
                <a:sym typeface="Libre Franklin"/>
              </a:defRPr>
            </a:lvl6pPr>
            <a:lvl7pPr indent="0" lvl="6" marL="0" rtl="0" algn="l">
              <a:spcBef>
                <a:spcPts val="0"/>
              </a:spcBef>
              <a:buNone/>
              <a:defRPr b="0" i="0" sz="600" u="none" cap="none" strike="noStrike">
                <a:solidFill>
                  <a:schemeClr val="dk2"/>
                </a:solidFill>
                <a:latin typeface="Libre Franklin"/>
                <a:ea typeface="Libre Franklin"/>
                <a:cs typeface="Libre Franklin"/>
                <a:sym typeface="Libre Franklin"/>
              </a:defRPr>
            </a:lvl7pPr>
            <a:lvl8pPr indent="0" lvl="7" marL="0" rtl="0" algn="l">
              <a:spcBef>
                <a:spcPts val="0"/>
              </a:spcBef>
              <a:buNone/>
              <a:defRPr b="0" i="0" sz="600" u="none" cap="none" strike="noStrike">
                <a:solidFill>
                  <a:schemeClr val="dk2"/>
                </a:solidFill>
                <a:latin typeface="Libre Franklin"/>
                <a:ea typeface="Libre Franklin"/>
                <a:cs typeface="Libre Franklin"/>
                <a:sym typeface="Libre Franklin"/>
              </a:defRPr>
            </a:lvl8pPr>
            <a:lvl9pPr indent="0" lvl="8" marL="0" rtl="0" algn="l">
              <a:spcBef>
                <a:spcPts val="0"/>
              </a:spcBef>
              <a:buNone/>
              <a:defRPr b="0" i="0" sz="6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4"/>
          <p:cNvSpPr txBox="1"/>
          <p:nvPr>
            <p:ph idx="1" type="body"/>
          </p:nvPr>
        </p:nvSpPr>
        <p:spPr>
          <a:xfrm rot="5400000">
            <a:off x="3184560" y="-780449"/>
            <a:ext cx="2820600" cy="7543800"/>
          </a:xfrm>
          <a:prstGeom prst="rect">
            <a:avLst/>
          </a:prstGeom>
          <a:noFill/>
          <a:ln>
            <a:noFill/>
          </a:ln>
        </p:spPr>
        <p:txBody>
          <a:bodyPr anchorCtr="0" anchor="t" bIns="0" lIns="34275" spcFirstLastPara="1" rIns="34275" wrap="square" tIns="0">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69" name="Google Shape;69;p14"/>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5"/>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5"/>
          <p:cNvSpPr/>
          <p:nvPr>
            <p:ph idx="2" type="pic"/>
          </p:nvPr>
        </p:nvSpPr>
        <p:spPr>
          <a:xfrm>
            <a:off x="11" y="0"/>
            <a:ext cx="9144000" cy="3433800"/>
          </a:xfrm>
          <a:prstGeom prst="rect">
            <a:avLst/>
          </a:prstGeom>
          <a:solidFill>
            <a:srgbClr val="D8D8D8"/>
          </a:solidFill>
          <a:ln>
            <a:noFill/>
          </a:ln>
        </p:spPr>
      </p:sp>
      <p:sp>
        <p:nvSpPr>
          <p:cNvPr id="75" name="Google Shape;75;p15"/>
          <p:cNvSpPr txBox="1"/>
          <p:nvPr>
            <p:ph type="title"/>
          </p:nvPr>
        </p:nvSpPr>
        <p:spPr>
          <a:xfrm>
            <a:off x="822959" y="3599522"/>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Bookman Old Style"/>
              <a:buNone/>
              <a:defRPr b="0" sz="2700">
                <a:solidFill>
                  <a:srgbClr val="FFFFFF"/>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6" name="Google Shape;76;p15"/>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10000"/>
              </a:lnSpc>
              <a:spcBef>
                <a:spcPts val="0"/>
              </a:spcBef>
              <a:spcAft>
                <a:spcPts val="0"/>
              </a:spcAft>
              <a:buSzPts val="1400"/>
              <a:buNone/>
              <a:defRPr sz="1400">
                <a:solidFill>
                  <a:srgbClr val="FFFFFF"/>
                </a:solidFill>
              </a:defRPr>
            </a:lvl1pPr>
            <a:lvl2pPr indent="-228600" lvl="1" marL="914400" rtl="0" algn="l">
              <a:lnSpc>
                <a:spcPct val="100000"/>
              </a:lnSpc>
              <a:spcBef>
                <a:spcPts val="5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77" name="Google Shape;77;p15"/>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5"/>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5"/>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6"/>
          <p:cNvSpPr/>
          <p:nvPr/>
        </p:nvSpPr>
        <p:spPr>
          <a:xfrm>
            <a:off x="0" y="1"/>
            <a:ext cx="9144000" cy="514349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a:ea typeface="Libre Franklin"/>
              <a:cs typeface="Libre Franklin"/>
              <a:sym typeface="Libre Franklin"/>
            </a:endParaRPr>
          </a:p>
        </p:txBody>
      </p:sp>
      <p:sp>
        <p:nvSpPr>
          <p:cNvPr id="85" name="Google Shape;85;p16"/>
          <p:cNvSpPr txBox="1"/>
          <p:nvPr>
            <p:ph type="ctrTitle"/>
          </p:nvPr>
        </p:nvSpPr>
        <p:spPr>
          <a:xfrm>
            <a:off x="3967315" y="479323"/>
            <a:ext cx="4689988" cy="2764511"/>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rgbClr val="262626"/>
              </a:buClr>
              <a:buSzPts val="1500"/>
              <a:buFont typeface="Bookman Old Style"/>
              <a:buNone/>
            </a:pPr>
            <a:r>
              <a:rPr lang="en" sz="1500"/>
              <a:t>Presented by:</a:t>
            </a:r>
            <a:br>
              <a:rPr lang="en" sz="1500"/>
            </a:br>
            <a:br>
              <a:rPr lang="en" sz="1500"/>
            </a:br>
            <a:r>
              <a:rPr b="1" lang="en" sz="1500"/>
              <a:t>Sonia Shih</a:t>
            </a:r>
            <a:br>
              <a:rPr b="1" lang="en" sz="1500"/>
            </a:br>
            <a:br>
              <a:rPr b="1" lang="en" sz="1500"/>
            </a:br>
            <a:r>
              <a:rPr b="1" lang="en" sz="1500"/>
              <a:t>Xuemei Cui</a:t>
            </a:r>
            <a:br>
              <a:rPr b="1" lang="en" sz="1500"/>
            </a:br>
            <a:br>
              <a:rPr b="1" lang="en" sz="1500"/>
            </a:br>
            <a:r>
              <a:rPr b="1" lang="en" sz="1500"/>
              <a:t>Cheng Chen</a:t>
            </a:r>
            <a:br>
              <a:rPr lang="en" sz="1500"/>
            </a:br>
            <a:br>
              <a:rPr lang="en" sz="1500"/>
            </a:br>
            <a:endParaRPr sz="1500"/>
          </a:p>
        </p:txBody>
      </p:sp>
      <p:sp>
        <p:nvSpPr>
          <p:cNvPr id="86" name="Google Shape;86;p16"/>
          <p:cNvSpPr txBox="1"/>
          <p:nvPr>
            <p:ph idx="1" type="subTitle"/>
          </p:nvPr>
        </p:nvSpPr>
        <p:spPr>
          <a:xfrm>
            <a:off x="3967315" y="3504554"/>
            <a:ext cx="4702010" cy="486577"/>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2100"/>
              <a:buNone/>
            </a:pPr>
            <a:r>
              <a:rPr b="1" i="0" lang="en" sz="2100">
                <a:solidFill>
                  <a:srgbClr val="202020"/>
                </a:solidFill>
                <a:latin typeface="Bookman Old Style"/>
                <a:ea typeface="Bookman Old Style"/>
                <a:cs typeface="Bookman Old Style"/>
                <a:sym typeface="Bookman Old Style"/>
              </a:rPr>
              <a:t>TAIWAN BANKRUPTCY DATA</a:t>
            </a:r>
            <a:endParaRPr sz="2100">
              <a:solidFill>
                <a:srgbClr val="262626"/>
              </a:solidFill>
              <a:latin typeface="Bookman Old Style"/>
              <a:ea typeface="Bookman Old Style"/>
              <a:cs typeface="Bookman Old Style"/>
              <a:sym typeface="Bookman Old Style"/>
            </a:endParaRPr>
          </a:p>
        </p:txBody>
      </p:sp>
      <p:pic>
        <p:nvPicPr>
          <p:cNvPr descr="A picture containing building, sitting, bench, side&#10;&#10;Description automatically generated" id="87" name="Google Shape;87;p16"/>
          <p:cNvPicPr preferRelativeResize="0"/>
          <p:nvPr/>
        </p:nvPicPr>
        <p:blipFill rotWithShape="1">
          <a:blip r:embed="rId3">
            <a:alphaModFix/>
          </a:blip>
          <a:srcRect b="0" l="0" r="0" t="0"/>
          <a:stretch/>
        </p:blipFill>
        <p:spPr>
          <a:xfrm>
            <a:off x="-1" y="1"/>
            <a:ext cx="3476486" cy="5143499"/>
          </a:xfrm>
          <a:prstGeom prst="rect">
            <a:avLst/>
          </a:prstGeom>
          <a:noFill/>
          <a:ln>
            <a:noFill/>
          </a:ln>
        </p:spPr>
      </p:pic>
      <p:cxnSp>
        <p:nvCxnSpPr>
          <p:cNvPr id="88" name="Google Shape;88;p16"/>
          <p:cNvCxnSpPr/>
          <p:nvPr/>
        </p:nvCxnSpPr>
        <p:spPr>
          <a:xfrm>
            <a:off x="4070815" y="3374194"/>
            <a:ext cx="422708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7"/>
          <p:cNvSpPr/>
          <p:nvPr/>
        </p:nvSpPr>
        <p:spPr>
          <a:xfrm>
            <a:off x="113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a:ea typeface="Libre Franklin"/>
              <a:cs typeface="Libre Franklin"/>
              <a:sym typeface="Libre Franklin"/>
            </a:endParaRPr>
          </a:p>
        </p:txBody>
      </p:sp>
      <p:sp>
        <p:nvSpPr>
          <p:cNvPr id="94" name="Google Shape;94;p17"/>
          <p:cNvSpPr txBox="1"/>
          <p:nvPr>
            <p:ph type="ctrTitle"/>
          </p:nvPr>
        </p:nvSpPr>
        <p:spPr>
          <a:xfrm>
            <a:off x="591825" y="46375"/>
            <a:ext cx="7865700" cy="3720900"/>
          </a:xfrm>
          <a:prstGeom prst="rect">
            <a:avLst/>
          </a:prstGeom>
          <a:solidFill>
            <a:schemeClr val="l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Font typeface="Bookman Old Style"/>
              <a:buNone/>
            </a:pPr>
            <a:r>
              <a:rPr i="0" lang="en" sz="1466">
                <a:latin typeface="Bookman Old Style"/>
                <a:ea typeface="Bookman Old Style"/>
                <a:cs typeface="Bookman Old Style"/>
                <a:sym typeface="Bookman Old Style"/>
              </a:rPr>
              <a:t>Taiwan’s bankruptcy data were obtained from the Taiwan Economic Journal from 1999 to 2009. Corporate bankruptcy was defined based on the business rules of the Taiwan Stock Exchange. It contains 6819 enterprises, 9</a:t>
            </a:r>
            <a:r>
              <a:rPr lang="en" sz="1466">
                <a:latin typeface="Bookman Old Style"/>
                <a:ea typeface="Bookman Old Style"/>
                <a:cs typeface="Bookman Old Style"/>
                <a:sym typeface="Bookman Old Style"/>
              </a:rPr>
              <a:t>4</a:t>
            </a:r>
            <a:r>
              <a:rPr i="0" lang="en" sz="1466">
                <a:latin typeface="Bookman Old Style"/>
                <a:ea typeface="Bookman Old Style"/>
                <a:cs typeface="Bookman Old Style"/>
                <a:sym typeface="Bookman Old Style"/>
              </a:rPr>
              <a:t> attributes (9</a:t>
            </a:r>
            <a:r>
              <a:rPr lang="en" sz="1466">
                <a:latin typeface="Bookman Old Style"/>
                <a:ea typeface="Bookman Old Style"/>
                <a:cs typeface="Bookman Old Style"/>
                <a:sym typeface="Bookman Old Style"/>
              </a:rPr>
              <a:t>3</a:t>
            </a:r>
            <a:r>
              <a:rPr i="0" lang="en" sz="1466">
                <a:latin typeface="Bookman Old Style"/>
                <a:ea typeface="Bookman Old Style"/>
                <a:cs typeface="Bookman Old Style"/>
                <a:sym typeface="Bookman Old Style"/>
              </a:rPr>
              <a:t> features)</a:t>
            </a:r>
            <a:endParaRPr i="0" sz="1466">
              <a:latin typeface="Bookman Old Style"/>
              <a:ea typeface="Bookman Old Style"/>
              <a:cs typeface="Bookman Old Style"/>
              <a:sym typeface="Bookman Old Style"/>
            </a:endParaRPr>
          </a:p>
          <a:p>
            <a:pPr indent="0" lvl="0" marL="0" rtl="0" algn="l">
              <a:lnSpc>
                <a:spcPct val="90000"/>
              </a:lnSpc>
              <a:spcBef>
                <a:spcPts val="0"/>
              </a:spcBef>
              <a:spcAft>
                <a:spcPts val="0"/>
              </a:spcAft>
              <a:buClr>
                <a:schemeClr val="lt1"/>
              </a:buClr>
              <a:buSzPts val="1800"/>
              <a:buFont typeface="Bookman Old Style"/>
              <a:buNone/>
            </a:pPr>
            <a:r>
              <a:t/>
            </a:r>
            <a:endParaRPr sz="1466">
              <a:latin typeface="Bookman Old Style"/>
              <a:ea typeface="Bookman Old Style"/>
              <a:cs typeface="Bookman Old Style"/>
              <a:sym typeface="Bookman Old Style"/>
            </a:endParaRPr>
          </a:p>
          <a:p>
            <a:pPr indent="0" lvl="0" marL="0" rtl="0" algn="l">
              <a:lnSpc>
                <a:spcPct val="90000"/>
              </a:lnSpc>
              <a:spcBef>
                <a:spcPts val="0"/>
              </a:spcBef>
              <a:spcAft>
                <a:spcPts val="0"/>
              </a:spcAft>
              <a:buClr>
                <a:schemeClr val="lt1"/>
              </a:buClr>
              <a:buSzPts val="1800"/>
              <a:buFont typeface="Bookman Old Style"/>
              <a:buNone/>
            </a:pPr>
            <a:r>
              <a:rPr lang="en" sz="1466">
                <a:latin typeface="Bookman Old Style"/>
                <a:ea typeface="Bookman Old Style"/>
                <a:cs typeface="Bookman Old Style"/>
                <a:sym typeface="Bookman Old Style"/>
              </a:rPr>
              <a:t>n = 6819, p = 93</a:t>
            </a:r>
            <a:br>
              <a:rPr i="0" lang="en" sz="1466">
                <a:latin typeface="Bookman Old Style"/>
                <a:ea typeface="Bookman Old Style"/>
                <a:cs typeface="Bookman Old Style"/>
                <a:sym typeface="Bookman Old Style"/>
              </a:rPr>
            </a:br>
            <a:br>
              <a:rPr i="0" lang="en" sz="1466">
                <a:latin typeface="Bookman Old Style"/>
                <a:ea typeface="Bookman Old Style"/>
                <a:cs typeface="Bookman Old Style"/>
                <a:sym typeface="Bookman Old Style"/>
              </a:rPr>
            </a:br>
            <a:r>
              <a:rPr i="0" lang="en" sz="1466">
                <a:latin typeface="Bookman Old Style"/>
                <a:ea typeface="Bookman Old Style"/>
                <a:cs typeface="Bookman Old Style"/>
                <a:sym typeface="Bookman Old Style"/>
              </a:rPr>
              <a:t>T</a:t>
            </a:r>
            <a:r>
              <a:rPr lang="en" sz="1466">
                <a:latin typeface="Bookman Old Style"/>
                <a:ea typeface="Bookman Old Style"/>
                <a:cs typeface="Bookman Old Style"/>
                <a:sym typeface="Bookman Old Style"/>
              </a:rPr>
              <a:t>he target with </a:t>
            </a:r>
            <a:r>
              <a:rPr i="0" lang="en" sz="1466">
                <a:latin typeface="Bookman Old Style"/>
                <a:ea typeface="Bookman Old Style"/>
                <a:cs typeface="Bookman Old Style"/>
                <a:sym typeface="Bookman Old Style"/>
              </a:rPr>
              <a:t>two categories: </a:t>
            </a:r>
            <a:r>
              <a:rPr lang="en" sz="1466">
                <a:latin typeface="Bookman Old Style"/>
                <a:ea typeface="Bookman Old Style"/>
                <a:cs typeface="Bookman Old Style"/>
                <a:sym typeface="Bookman Old Style"/>
              </a:rPr>
              <a:t>220 </a:t>
            </a:r>
            <a:r>
              <a:rPr i="0" lang="en" sz="1466">
                <a:latin typeface="Bookman Old Style"/>
                <a:ea typeface="Bookman Old Style"/>
                <a:cs typeface="Bookman Old Style"/>
                <a:sym typeface="Bookman Old Style"/>
              </a:rPr>
              <a:t>positive and </a:t>
            </a:r>
            <a:r>
              <a:rPr lang="en" sz="1466">
                <a:latin typeface="Bookman Old Style"/>
                <a:ea typeface="Bookman Old Style"/>
                <a:cs typeface="Bookman Old Style"/>
                <a:sym typeface="Bookman Old Style"/>
              </a:rPr>
              <a:t>6599 </a:t>
            </a:r>
            <a:r>
              <a:rPr i="0" lang="en" sz="1466">
                <a:latin typeface="Bookman Old Style"/>
                <a:ea typeface="Bookman Old Style"/>
                <a:cs typeface="Bookman Old Style"/>
                <a:sym typeface="Bookman Old Style"/>
              </a:rPr>
              <a:t>negative</a:t>
            </a:r>
            <a:r>
              <a:rPr lang="en" sz="1466">
                <a:latin typeface="Bookman Old Style"/>
                <a:ea typeface="Bookman Old Style"/>
                <a:cs typeface="Bookman Old Style"/>
                <a:sym typeface="Bookman Old Style"/>
              </a:rPr>
              <a:t>, resulted in</a:t>
            </a:r>
            <a:r>
              <a:rPr i="0" lang="en" sz="1466">
                <a:latin typeface="Bookman Old Style"/>
                <a:ea typeface="Bookman Old Style"/>
                <a:cs typeface="Bookman Old Style"/>
                <a:sym typeface="Bookman Old Style"/>
              </a:rPr>
              <a:t> </a:t>
            </a:r>
            <a:r>
              <a:rPr i="0" lang="en" sz="1466" u="none" strike="noStrike">
                <a:latin typeface="Bookman Old Style"/>
                <a:ea typeface="Bookman Old Style"/>
                <a:cs typeface="Bookman Old Style"/>
                <a:sym typeface="Bookman Old Style"/>
              </a:rPr>
              <a:t>imbalance ratio of 220/6599 = 3.33%</a:t>
            </a:r>
            <a:br>
              <a:rPr i="0" lang="en" sz="1466" u="none" strike="noStrike">
                <a:latin typeface="Bookman Old Style"/>
                <a:ea typeface="Bookman Old Style"/>
                <a:cs typeface="Bookman Old Style"/>
                <a:sym typeface="Bookman Old Style"/>
              </a:rPr>
            </a:br>
            <a:br>
              <a:rPr i="0" lang="en" sz="1466" u="none" strike="noStrike">
                <a:latin typeface="Bookman Old Style"/>
                <a:ea typeface="Bookman Old Style"/>
                <a:cs typeface="Bookman Old Style"/>
                <a:sym typeface="Bookman Old Style"/>
              </a:rPr>
            </a:br>
            <a:r>
              <a:rPr i="0" lang="en" sz="1466" u="none" strike="noStrike">
                <a:latin typeface="Bookman Old Style"/>
                <a:ea typeface="Bookman Old Style"/>
                <a:cs typeface="Bookman Old Style"/>
                <a:sym typeface="Bookman Old Style"/>
              </a:rPr>
              <a:t>F</a:t>
            </a:r>
            <a:r>
              <a:rPr lang="en" sz="1466">
                <a:latin typeface="Bookman Old Style"/>
                <a:ea typeface="Bookman Old Style"/>
                <a:cs typeface="Bookman Old Style"/>
                <a:sym typeface="Bookman Old Style"/>
              </a:rPr>
              <a:t>eatures are the ratios calculated from financial statements (all numerical)</a:t>
            </a:r>
            <a:br>
              <a:rPr b="1" i="0" lang="en" sz="1466">
                <a:latin typeface="Bookman Old Style"/>
                <a:ea typeface="Bookman Old Style"/>
                <a:cs typeface="Bookman Old Style"/>
                <a:sym typeface="Bookman Old Style"/>
              </a:rPr>
            </a:br>
            <a:br>
              <a:rPr b="1" lang="en" sz="1200">
                <a:latin typeface="Arial"/>
                <a:ea typeface="Arial"/>
                <a:cs typeface="Arial"/>
                <a:sym typeface="Arial"/>
              </a:rPr>
            </a:br>
            <a:endParaRPr b="1" i="1" sz="1200">
              <a:latin typeface="Arial"/>
              <a:ea typeface="Arial"/>
              <a:cs typeface="Arial"/>
              <a:sym typeface="Arial"/>
            </a:endParaRPr>
          </a:p>
        </p:txBody>
      </p:sp>
      <p:sp>
        <p:nvSpPr>
          <p:cNvPr id="95" name="Google Shape;95;p17"/>
          <p:cNvSpPr/>
          <p:nvPr/>
        </p:nvSpPr>
        <p:spPr>
          <a:xfrm>
            <a:off x="1130" y="3714750"/>
            <a:ext cx="9141714" cy="142875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7"/>
          <p:cNvSpPr txBox="1"/>
          <p:nvPr>
            <p:ph idx="1" type="subTitle"/>
          </p:nvPr>
        </p:nvSpPr>
        <p:spPr>
          <a:xfrm>
            <a:off x="666000" y="3870525"/>
            <a:ext cx="4719000" cy="1117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lt1"/>
              </a:buClr>
              <a:buSzPts val="2700"/>
              <a:buFont typeface="Bookman Old Style"/>
              <a:buNone/>
            </a:pPr>
            <a:r>
              <a:rPr lang="en" sz="1900">
                <a:solidFill>
                  <a:schemeClr val="lt1"/>
                </a:solidFill>
                <a:latin typeface="Bookman Old Style"/>
                <a:ea typeface="Bookman Old Style"/>
                <a:cs typeface="Bookman Old Style"/>
                <a:sym typeface="Bookman Old Style"/>
              </a:rPr>
              <a:t>Nature of the Date and </a:t>
            </a:r>
            <a:r>
              <a:rPr lang="en" sz="1900">
                <a:solidFill>
                  <a:schemeClr val="lt1"/>
                </a:solidFill>
                <a:latin typeface="Bookman Old Style"/>
                <a:ea typeface="Bookman Old Style"/>
                <a:cs typeface="Bookman Old Style"/>
                <a:sym typeface="Bookman Old Style"/>
              </a:rPr>
              <a:t>Features </a:t>
            </a:r>
            <a:endParaRPr sz="1900">
              <a:solidFill>
                <a:schemeClr val="lt1"/>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Clr>
                <a:schemeClr val="lt1"/>
              </a:buClr>
              <a:buSzPts val="2700"/>
              <a:buFont typeface="Bookman Old Style"/>
              <a:buNone/>
            </a:pPr>
            <a:r>
              <a:t/>
            </a:r>
            <a:endParaRPr sz="1500">
              <a:solidFill>
                <a:schemeClr val="lt1"/>
              </a:solidFill>
            </a:endParaRPr>
          </a:p>
          <a:p>
            <a:pPr indent="-228600" lvl="0" marL="254000" rtl="0" algn="l">
              <a:lnSpc>
                <a:spcPct val="90000"/>
              </a:lnSpc>
              <a:spcBef>
                <a:spcPts val="1100"/>
              </a:spcBef>
              <a:spcAft>
                <a:spcPts val="0"/>
              </a:spcAft>
              <a:buSzPts val="450"/>
              <a:buFont typeface="Libre Franklin"/>
              <a:buNone/>
            </a:pPr>
            <a:r>
              <a:t/>
            </a:r>
            <a:endParaRPr sz="1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74200" y="3583480"/>
            <a:ext cx="7585200" cy="1391400"/>
          </a:xfrm>
          <a:prstGeom prst="rect">
            <a:avLst/>
          </a:prstGeom>
        </p:spPr>
        <p:txBody>
          <a:bodyPr anchorCtr="0" anchor="b" bIns="0" lIns="68575" spcFirstLastPara="1" rIns="68575" wrap="square" tIns="0">
            <a:noAutofit/>
          </a:bodyPr>
          <a:lstStyle/>
          <a:p>
            <a:pPr indent="0" lvl="0" marL="0" rtl="0" algn="l">
              <a:spcBef>
                <a:spcPts val="0"/>
              </a:spcBef>
              <a:spcAft>
                <a:spcPts val="0"/>
              </a:spcAft>
              <a:buNone/>
            </a:pPr>
            <a:r>
              <a:rPr lang="en" sz="1900">
                <a:solidFill>
                  <a:schemeClr val="lt1"/>
                </a:solidFill>
                <a:latin typeface="Bookman Old Style"/>
                <a:ea typeface="Bookman Old Style"/>
                <a:cs typeface="Bookman Old Style"/>
                <a:sym typeface="Bookman Old Style"/>
              </a:rPr>
              <a:t>Data Exploration and Motivation</a:t>
            </a:r>
            <a:endParaRPr sz="1900">
              <a:solidFill>
                <a:schemeClr val="lt1"/>
              </a:solidFill>
              <a:latin typeface="Bookman Old Style"/>
              <a:ea typeface="Bookman Old Style"/>
              <a:cs typeface="Bookman Old Style"/>
              <a:sym typeface="Bookman Old Style"/>
            </a:endParaRPr>
          </a:p>
          <a:p>
            <a:pPr indent="0" lvl="0" marL="0" rtl="0" algn="l">
              <a:lnSpc>
                <a:spcPct val="110000"/>
              </a:lnSpc>
              <a:spcBef>
                <a:spcPts val="0"/>
              </a:spcBef>
              <a:spcAft>
                <a:spcPts val="0"/>
              </a:spcAft>
              <a:buNone/>
            </a:pPr>
            <a:r>
              <a:t/>
            </a:r>
            <a:endParaRPr sz="1900">
              <a:solidFill>
                <a:schemeClr val="lt1"/>
              </a:solidFill>
              <a:latin typeface="Bookman Old Style"/>
              <a:ea typeface="Bookman Old Style"/>
              <a:cs typeface="Bookman Old Style"/>
              <a:sym typeface="Bookman Old Style"/>
            </a:endParaRPr>
          </a:p>
          <a:p>
            <a:pPr indent="0" lvl="0" marL="0" rtl="0" algn="l">
              <a:lnSpc>
                <a:spcPct val="110000"/>
              </a:lnSpc>
              <a:spcBef>
                <a:spcPts val="0"/>
              </a:spcBef>
              <a:spcAft>
                <a:spcPts val="0"/>
              </a:spcAft>
              <a:buNone/>
            </a:pPr>
            <a:r>
              <a:t/>
            </a:r>
            <a:endParaRPr sz="1900">
              <a:solidFill>
                <a:schemeClr val="lt1"/>
              </a:solidFill>
              <a:latin typeface="Bookman Old Style"/>
              <a:ea typeface="Bookman Old Style"/>
              <a:cs typeface="Bookman Old Style"/>
              <a:sym typeface="Bookman Old Style"/>
            </a:endParaRPr>
          </a:p>
        </p:txBody>
      </p:sp>
      <p:pic>
        <p:nvPicPr>
          <p:cNvPr id="102" name="Google Shape;102;p18"/>
          <p:cNvPicPr preferRelativeResize="0"/>
          <p:nvPr>
            <p:ph idx="1" type="body"/>
          </p:nvPr>
        </p:nvPicPr>
        <p:blipFill rotWithShape="1">
          <a:blip r:embed="rId3">
            <a:alphaModFix/>
          </a:blip>
          <a:srcRect b="0" l="0" r="0" t="0"/>
          <a:stretch/>
        </p:blipFill>
        <p:spPr>
          <a:xfrm>
            <a:off x="4469475" y="527325"/>
            <a:ext cx="3963900" cy="2600700"/>
          </a:xfrm>
          <a:prstGeom prst="rect">
            <a:avLst/>
          </a:prstGeom>
          <a:noFill/>
          <a:ln cap="flat" cmpd="sng" w="9525">
            <a:solidFill>
              <a:schemeClr val="accent5"/>
            </a:solidFill>
            <a:prstDash val="solid"/>
            <a:round/>
            <a:headEnd len="sm" w="sm" type="none"/>
            <a:tailEnd len="sm" w="sm" type="none"/>
          </a:ln>
        </p:spPr>
      </p:pic>
      <p:sp>
        <p:nvSpPr>
          <p:cNvPr id="103" name="Google Shape;103;p18"/>
          <p:cNvSpPr txBox="1"/>
          <p:nvPr/>
        </p:nvSpPr>
        <p:spPr>
          <a:xfrm>
            <a:off x="574200" y="500025"/>
            <a:ext cx="3579300" cy="279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166">
                <a:solidFill>
                  <a:schemeClr val="dk1"/>
                </a:solidFill>
                <a:latin typeface="Bookman Old Style"/>
                <a:ea typeface="Bookman Old Style"/>
                <a:cs typeface="Bookman Old Style"/>
                <a:sym typeface="Bookman Old Style"/>
              </a:rPr>
              <a:t>Extremely I</a:t>
            </a:r>
            <a:r>
              <a:rPr b="1" lang="en" sz="1166">
                <a:solidFill>
                  <a:schemeClr val="dk1"/>
                </a:solidFill>
                <a:latin typeface="Bookman Old Style"/>
                <a:ea typeface="Bookman Old Style"/>
                <a:cs typeface="Bookman Old Style"/>
                <a:sym typeface="Bookman Old Style"/>
              </a:rPr>
              <a:t>mbalance</a:t>
            </a:r>
            <a:r>
              <a:rPr b="1" lang="en" sz="1166">
                <a:solidFill>
                  <a:schemeClr val="dk1"/>
                </a:solidFill>
                <a:latin typeface="Bookman Old Style"/>
                <a:ea typeface="Bookman Old Style"/>
                <a:cs typeface="Bookman Old Style"/>
                <a:sym typeface="Bookman Old Style"/>
              </a:rPr>
              <a:t> Data</a:t>
            </a:r>
            <a:endParaRPr b="1"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Clr>
                <a:schemeClr val="lt1"/>
              </a:buClr>
              <a:buSzPts val="1800"/>
              <a:buFont typeface="Bookman Old Style"/>
              <a:buNone/>
            </a:pPr>
            <a:r>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rPr lang="en" sz="1166">
                <a:solidFill>
                  <a:schemeClr val="dk1"/>
                </a:solidFill>
                <a:latin typeface="Bookman Old Style"/>
                <a:ea typeface="Bookman Old Style"/>
                <a:cs typeface="Bookman Old Style"/>
                <a:sym typeface="Bookman Old Style"/>
              </a:rPr>
              <a:t>Given the extremely imbalance target, the prediction becomes difficult.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rPr lang="en" sz="1166">
                <a:solidFill>
                  <a:schemeClr val="dk1"/>
                </a:solidFill>
                <a:latin typeface="Bookman Old Style"/>
                <a:ea typeface="Bookman Old Style"/>
                <a:cs typeface="Bookman Old Style"/>
                <a:sym typeface="Bookman Old Style"/>
              </a:rPr>
              <a:t>The cost of misclassification is very high as the </a:t>
            </a:r>
            <a:r>
              <a:rPr lang="en" sz="1166">
                <a:solidFill>
                  <a:schemeClr val="dk1"/>
                </a:solidFill>
                <a:latin typeface="Bookman Old Style"/>
                <a:ea typeface="Bookman Old Style"/>
                <a:cs typeface="Bookman Old Style"/>
                <a:sym typeface="Bookman Old Style"/>
              </a:rPr>
              <a:t>classification serves as </a:t>
            </a:r>
            <a:r>
              <a:rPr lang="en" sz="1166">
                <a:solidFill>
                  <a:schemeClr val="dk1"/>
                </a:solidFill>
                <a:latin typeface="Bookman Old Style"/>
                <a:ea typeface="Bookman Old Style"/>
                <a:cs typeface="Bookman Old Style"/>
                <a:sym typeface="Bookman Old Style"/>
              </a:rPr>
              <a:t>boundary line of distinguishing failed and non-failed companies.</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t/>
            </a:r>
            <a:endParaRPr sz="1166">
              <a:solidFill>
                <a:schemeClr val="dk1"/>
              </a:solidFill>
              <a:latin typeface="Bookman Old Style"/>
              <a:ea typeface="Bookman Old Style"/>
              <a:cs typeface="Bookman Old Style"/>
              <a:sym typeface="Bookman Old Style"/>
            </a:endParaRPr>
          </a:p>
          <a:p>
            <a:pPr indent="0" lvl="0" marL="0" rtl="0" algn="l">
              <a:lnSpc>
                <a:spcPct val="90000"/>
              </a:lnSpc>
              <a:spcBef>
                <a:spcPts val="0"/>
              </a:spcBef>
              <a:spcAft>
                <a:spcPts val="0"/>
              </a:spcAft>
              <a:buNone/>
            </a:pPr>
            <a:r>
              <a:rPr lang="en" sz="1166">
                <a:solidFill>
                  <a:schemeClr val="dk1"/>
                </a:solidFill>
                <a:latin typeface="Bookman Old Style"/>
                <a:ea typeface="Bookman Old Style"/>
                <a:cs typeface="Bookman Old Style"/>
                <a:sym typeface="Bookman Old Style"/>
              </a:rPr>
              <a:t>A false </a:t>
            </a:r>
            <a:r>
              <a:rPr lang="en" sz="1166">
                <a:solidFill>
                  <a:schemeClr val="dk1"/>
                </a:solidFill>
                <a:latin typeface="Bookman Old Style"/>
                <a:ea typeface="Bookman Old Style"/>
                <a:cs typeface="Bookman Old Style"/>
                <a:sym typeface="Bookman Old Style"/>
              </a:rPr>
              <a:t>bankruptcy prediction</a:t>
            </a:r>
            <a:r>
              <a:rPr lang="en" sz="1166">
                <a:solidFill>
                  <a:schemeClr val="dk1"/>
                </a:solidFill>
                <a:latin typeface="Bookman Old Style"/>
                <a:ea typeface="Bookman Old Style"/>
                <a:cs typeface="Bookman Old Style"/>
                <a:sym typeface="Bookman Old Style"/>
              </a:rPr>
              <a:t> will mislead the company’s future operation plan as well as the decision making of other stakeholders.</a:t>
            </a:r>
            <a:br>
              <a:rPr lang="en" sz="1166">
                <a:solidFill>
                  <a:schemeClr val="dk1"/>
                </a:solidFill>
                <a:latin typeface="Bookman Old Style"/>
                <a:ea typeface="Bookman Old Style"/>
                <a:cs typeface="Bookman Old Style"/>
                <a:sym typeface="Bookman Old Style"/>
              </a:rPr>
            </a:br>
            <a:br>
              <a:rPr lang="en" sz="1277">
                <a:solidFill>
                  <a:schemeClr val="dk1"/>
                </a:solidFill>
                <a:latin typeface="Bookman Old Style"/>
                <a:ea typeface="Bookman Old Style"/>
                <a:cs typeface="Bookman Old Style"/>
                <a:sym typeface="Bookman Old Style"/>
              </a:rPr>
            </a:br>
            <a:r>
              <a:rPr lang="en" sz="1200">
                <a:solidFill>
                  <a:schemeClr val="dk1"/>
                </a:solidFill>
                <a:latin typeface="Bookman Old Style"/>
                <a:ea typeface="Bookman Old Style"/>
                <a:cs typeface="Bookman Old Style"/>
                <a:sym typeface="Bookman Old Style"/>
              </a:rPr>
              <a:t>Therefore we want to learn which techniques is a better performer </a:t>
            </a:r>
            <a:endParaRPr sz="1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1950" y="720950"/>
            <a:ext cx="2561400" cy="4056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2700"/>
              <a:buFont typeface="Bookman Old Style"/>
              <a:buNone/>
            </a:pPr>
            <a:r>
              <a:rPr lang="en" sz="2300"/>
              <a:t>AUC Boxplots</a:t>
            </a:r>
            <a:endParaRPr sz="2300"/>
          </a:p>
          <a:p>
            <a:pPr indent="0" lvl="0" marL="0" rtl="0" algn="l">
              <a:lnSpc>
                <a:spcPct val="90000"/>
              </a:lnSpc>
              <a:spcBef>
                <a:spcPts val="0"/>
              </a:spcBef>
              <a:spcAft>
                <a:spcPts val="0"/>
              </a:spcAft>
              <a:buClr>
                <a:srgbClr val="FFFFFF"/>
              </a:buClr>
              <a:buSzPts val="2700"/>
              <a:buFont typeface="Bookman Old Style"/>
              <a:buNone/>
            </a:pPr>
            <a:r>
              <a:rPr lang="en" sz="2300"/>
              <a:t>On 50 Samples</a:t>
            </a:r>
            <a:endParaRPr sz="2300"/>
          </a:p>
          <a:p>
            <a:pPr indent="0" lvl="0" marL="0" rtl="0" algn="l">
              <a:lnSpc>
                <a:spcPct val="90000"/>
              </a:lnSpc>
              <a:spcBef>
                <a:spcPts val="0"/>
              </a:spcBef>
              <a:spcAft>
                <a:spcPts val="0"/>
              </a:spcAft>
              <a:buClr>
                <a:srgbClr val="FFFFFF"/>
              </a:buClr>
              <a:buSzPts val="2700"/>
              <a:buFont typeface="Bookman Old Style"/>
              <a:buNone/>
            </a:pPr>
            <a:r>
              <a:t/>
            </a:r>
            <a:endParaRPr sz="2300"/>
          </a:p>
          <a:p>
            <a:pPr indent="0" lvl="0" marL="0" rtl="0" algn="l">
              <a:lnSpc>
                <a:spcPct val="90000"/>
              </a:lnSpc>
              <a:spcBef>
                <a:spcPts val="0"/>
              </a:spcBef>
              <a:spcAft>
                <a:spcPts val="0"/>
              </a:spcAft>
              <a:buClr>
                <a:srgbClr val="FFFFFF"/>
              </a:buClr>
              <a:buSzPts val="2700"/>
              <a:buFont typeface="Bookman Old Style"/>
              <a:buNone/>
            </a:pPr>
            <a:r>
              <a:rPr lang="en" sz="2300"/>
              <a:t>Training </a:t>
            </a:r>
            <a:endParaRPr sz="2300"/>
          </a:p>
          <a:p>
            <a:pPr indent="0" lvl="0" marL="0" rtl="0" algn="l">
              <a:lnSpc>
                <a:spcPct val="90000"/>
              </a:lnSpc>
              <a:spcBef>
                <a:spcPts val="0"/>
              </a:spcBef>
              <a:spcAft>
                <a:spcPts val="0"/>
              </a:spcAft>
              <a:buClr>
                <a:srgbClr val="FFFFFF"/>
              </a:buClr>
              <a:buSzPts val="2700"/>
              <a:buFont typeface="Bookman Old Style"/>
              <a:buNone/>
            </a:pPr>
            <a:r>
              <a:rPr lang="en" sz="2300"/>
              <a:t>Imbalanced Data</a:t>
            </a:r>
            <a:endParaRPr sz="2300"/>
          </a:p>
          <a:p>
            <a:pPr indent="-374650" lvl="0" marL="457200" rtl="0" algn="l">
              <a:lnSpc>
                <a:spcPct val="90000"/>
              </a:lnSpc>
              <a:spcBef>
                <a:spcPts val="0"/>
              </a:spcBef>
              <a:spcAft>
                <a:spcPts val="0"/>
              </a:spcAft>
              <a:buSzPts val="2300"/>
              <a:buAutoNum type="arabicPeriod"/>
            </a:pPr>
            <a:r>
              <a:rPr lang="en" sz="2300"/>
              <a:t>0.9n+ &amp; 0.9n-</a:t>
            </a:r>
            <a:endParaRPr sz="2300"/>
          </a:p>
          <a:p>
            <a:pPr indent="-374650" lvl="0" marL="457200" rtl="0" algn="l">
              <a:lnSpc>
                <a:spcPct val="90000"/>
              </a:lnSpc>
              <a:spcBef>
                <a:spcPts val="0"/>
              </a:spcBef>
              <a:spcAft>
                <a:spcPts val="0"/>
              </a:spcAft>
              <a:buSzPts val="2300"/>
              <a:buAutoNum type="arabicPeriod"/>
            </a:pPr>
            <a:r>
              <a:rPr lang="en" sz="2300"/>
              <a:t>Weights</a:t>
            </a:r>
            <a:endParaRPr sz="2300"/>
          </a:p>
          <a:p>
            <a:pPr indent="0" lvl="0" marL="0" rtl="0" algn="l">
              <a:lnSpc>
                <a:spcPct val="90000"/>
              </a:lnSpc>
              <a:spcBef>
                <a:spcPts val="0"/>
              </a:spcBef>
              <a:spcAft>
                <a:spcPts val="0"/>
              </a:spcAft>
              <a:buClr>
                <a:srgbClr val="FFFFFF"/>
              </a:buClr>
              <a:buSzPts val="2700"/>
              <a:buFont typeface="Bookman Old Style"/>
              <a:buNone/>
            </a:pPr>
            <a:r>
              <a:t/>
            </a:r>
            <a:endParaRPr/>
          </a:p>
          <a:p>
            <a:pPr indent="0" lvl="0" marL="0" rtl="0" algn="l">
              <a:lnSpc>
                <a:spcPct val="90000"/>
              </a:lnSpc>
              <a:spcBef>
                <a:spcPts val="0"/>
              </a:spcBef>
              <a:spcAft>
                <a:spcPts val="0"/>
              </a:spcAft>
              <a:buClr>
                <a:srgbClr val="FFFFFF"/>
              </a:buClr>
              <a:buSzPts val="2700"/>
              <a:buFont typeface="Bookman Old Style"/>
              <a:buNone/>
            </a:pPr>
            <a:r>
              <a:t/>
            </a:r>
            <a:endParaRPr/>
          </a:p>
          <a:p>
            <a:pPr indent="0" lvl="0" marL="0" rtl="0" algn="l">
              <a:lnSpc>
                <a:spcPct val="90000"/>
              </a:lnSpc>
              <a:spcBef>
                <a:spcPts val="0"/>
              </a:spcBef>
              <a:spcAft>
                <a:spcPts val="0"/>
              </a:spcAft>
              <a:buClr>
                <a:srgbClr val="FFFFFF"/>
              </a:buClr>
              <a:buSzPts val="2700"/>
              <a:buFont typeface="Bookman Old Style"/>
              <a:buNone/>
            </a:pPr>
            <a:r>
              <a:t/>
            </a:r>
            <a:endParaRPr/>
          </a:p>
        </p:txBody>
      </p:sp>
      <p:pic>
        <p:nvPicPr>
          <p:cNvPr id="109" name="Google Shape;109;p19"/>
          <p:cNvPicPr preferRelativeResize="0"/>
          <p:nvPr/>
        </p:nvPicPr>
        <p:blipFill>
          <a:blip r:embed="rId3">
            <a:alphaModFix/>
          </a:blip>
          <a:stretch>
            <a:fillRect/>
          </a:stretch>
        </p:blipFill>
        <p:spPr>
          <a:xfrm>
            <a:off x="2786975" y="527250"/>
            <a:ext cx="5894873" cy="417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1200" y="0"/>
            <a:ext cx="9141600" cy="678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0"/>
          <p:cNvSpPr txBox="1"/>
          <p:nvPr>
            <p:ph type="title"/>
          </p:nvPr>
        </p:nvSpPr>
        <p:spPr>
          <a:xfrm>
            <a:off x="283875" y="79050"/>
            <a:ext cx="7011600" cy="5199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1701"/>
              <a:buFont typeface="Bookman Old Style"/>
              <a:buNone/>
            </a:pPr>
            <a:r>
              <a:rPr lang="en" sz="2081">
                <a:solidFill>
                  <a:schemeClr val="lt1"/>
                </a:solidFill>
              </a:rPr>
              <a:t>10-Fold CV Curves on One Sample &amp; Average</a:t>
            </a:r>
            <a:r>
              <a:rPr lang="en" sz="2081">
                <a:solidFill>
                  <a:schemeClr val="lt1"/>
                </a:solidFill>
              </a:rPr>
              <a:t> Running Time on 50 Samples</a:t>
            </a:r>
            <a:endParaRPr sz="3782">
              <a:solidFill>
                <a:schemeClr val="lt1"/>
              </a:solidFill>
            </a:endParaRPr>
          </a:p>
        </p:txBody>
      </p:sp>
      <p:sp>
        <p:nvSpPr>
          <p:cNvPr id="116" name="Google Shape;116;p20"/>
          <p:cNvSpPr txBox="1"/>
          <p:nvPr/>
        </p:nvSpPr>
        <p:spPr>
          <a:xfrm>
            <a:off x="1173075" y="4556075"/>
            <a:ext cx="67032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Lasso:  271.65 </a:t>
            </a:r>
            <a:r>
              <a:rPr lang="en" sz="1800">
                <a:solidFill>
                  <a:schemeClr val="dk1"/>
                </a:solidFill>
                <a:latin typeface="Libre Franklin"/>
                <a:ea typeface="Libre Franklin"/>
                <a:cs typeface="Libre Franklin"/>
                <a:sym typeface="Libre Franklin"/>
              </a:rPr>
              <a:t>s	       Elastic-Net: 32.80 s	      </a:t>
            </a:r>
            <a:r>
              <a:rPr lang="en" sz="1800">
                <a:solidFill>
                  <a:schemeClr val="dk1"/>
                </a:solidFill>
                <a:latin typeface="Libre Franklin"/>
                <a:ea typeface="Libre Franklin"/>
                <a:cs typeface="Libre Franklin"/>
                <a:sym typeface="Libre Franklin"/>
              </a:rPr>
              <a:t>Ridge: 17.34 </a:t>
            </a:r>
            <a:r>
              <a:rPr lang="en" sz="1800">
                <a:solidFill>
                  <a:schemeClr val="dk1"/>
                </a:solidFill>
                <a:latin typeface="Libre Franklin"/>
                <a:ea typeface="Libre Franklin"/>
                <a:cs typeface="Libre Franklin"/>
                <a:sym typeface="Libre Franklin"/>
              </a:rPr>
              <a:t>s</a:t>
            </a:r>
            <a:endParaRPr sz="1400">
              <a:solidFill>
                <a:schemeClr val="dk1"/>
              </a:solidFill>
              <a:latin typeface="Libre Franklin"/>
              <a:ea typeface="Libre Franklin"/>
              <a:cs typeface="Libre Franklin"/>
              <a:sym typeface="Libre Franklin"/>
            </a:endParaRPr>
          </a:p>
        </p:txBody>
      </p:sp>
      <p:pic>
        <p:nvPicPr>
          <p:cNvPr id="117" name="Google Shape;117;p20"/>
          <p:cNvPicPr preferRelativeResize="0"/>
          <p:nvPr/>
        </p:nvPicPr>
        <p:blipFill>
          <a:blip r:embed="rId3">
            <a:alphaModFix/>
          </a:blip>
          <a:stretch>
            <a:fillRect/>
          </a:stretch>
        </p:blipFill>
        <p:spPr>
          <a:xfrm>
            <a:off x="845075" y="681825"/>
            <a:ext cx="7092900" cy="387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1205" y="0"/>
            <a:ext cx="9141600" cy="14286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1"/>
          <p:cNvSpPr txBox="1"/>
          <p:nvPr/>
        </p:nvSpPr>
        <p:spPr>
          <a:xfrm>
            <a:off x="800100" y="4234975"/>
            <a:ext cx="7543800" cy="579000"/>
          </a:xfrm>
          <a:prstGeom prst="rect">
            <a:avLst/>
          </a:prstGeom>
          <a:noFill/>
          <a:ln>
            <a:noFill/>
          </a:ln>
        </p:spPr>
        <p:txBody>
          <a:bodyPr anchorCtr="0" anchor="t" bIns="34275" lIns="68575" spcFirstLastPara="1" rIns="68575" wrap="square" tIns="34275">
            <a:noAutofit/>
          </a:bodyPr>
          <a:lstStyle/>
          <a:p>
            <a:pPr indent="-88900" lvl="0" marL="63500" marR="0" rtl="0" algn="l">
              <a:lnSpc>
                <a:spcPct val="110000"/>
              </a:lnSpc>
              <a:spcBef>
                <a:spcPts val="0"/>
              </a:spcBef>
              <a:spcAft>
                <a:spcPts val="0"/>
              </a:spcAft>
              <a:buClr>
                <a:schemeClr val="accent1"/>
              </a:buClr>
              <a:buSzPts val="1400"/>
              <a:buFont typeface="Calibri"/>
              <a:buChar char=" "/>
            </a:pPr>
            <a:r>
              <a:rPr lang="en" sz="1400">
                <a:solidFill>
                  <a:srgbClr val="958545"/>
                </a:solidFill>
                <a:latin typeface="Libre Franklin"/>
                <a:ea typeface="Libre Franklin"/>
                <a:cs typeface="Libre Franklin"/>
                <a:sym typeface="Libre Franklin"/>
              </a:rPr>
              <a:t>Not a clear trade-off but it is noted the random Forest is not a good option for the dataset  </a:t>
            </a:r>
            <a:endParaRPr sz="1100"/>
          </a:p>
        </p:txBody>
      </p:sp>
      <p:sp>
        <p:nvSpPr>
          <p:cNvPr id="124" name="Google Shape;124;p21"/>
          <p:cNvSpPr txBox="1"/>
          <p:nvPr/>
        </p:nvSpPr>
        <p:spPr>
          <a:xfrm>
            <a:off x="403913" y="424803"/>
            <a:ext cx="7543800" cy="5790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rgbClr val="3F3F3F"/>
              </a:buClr>
              <a:buSzPts val="2700"/>
              <a:buFont typeface="Bookman Old Style"/>
              <a:buNone/>
            </a:pPr>
            <a:r>
              <a:rPr lang="en" sz="2200">
                <a:solidFill>
                  <a:schemeClr val="lt1"/>
                </a:solidFill>
                <a:latin typeface="Economica"/>
                <a:ea typeface="Economica"/>
                <a:cs typeface="Economica"/>
                <a:sym typeface="Economica"/>
              </a:rPr>
              <a:t>Test AUC and Running Time - All Data</a:t>
            </a:r>
            <a:r>
              <a:rPr i="0" lang="en" sz="2800">
                <a:solidFill>
                  <a:srgbClr val="3F3F3F"/>
                </a:solidFill>
                <a:latin typeface="Bookman Old Style"/>
                <a:ea typeface="Bookman Old Style"/>
                <a:cs typeface="Bookman Old Style"/>
                <a:sym typeface="Bookman Old Style"/>
              </a:rPr>
              <a:t> </a:t>
            </a:r>
            <a:endParaRPr sz="1200"/>
          </a:p>
        </p:txBody>
      </p:sp>
      <p:graphicFrame>
        <p:nvGraphicFramePr>
          <p:cNvPr id="125" name="Google Shape;125;p21"/>
          <p:cNvGraphicFramePr/>
          <p:nvPr/>
        </p:nvGraphicFramePr>
        <p:xfrm>
          <a:off x="952500" y="1927338"/>
          <a:ext cx="3000000" cy="3000000"/>
        </p:xfrm>
        <a:graphic>
          <a:graphicData uri="http://schemas.openxmlformats.org/drawingml/2006/table">
            <a:tbl>
              <a:tblPr>
                <a:noFill/>
                <a:tableStyleId>{7279A2C4-C6EB-4C1E-A498-D12050675C01}</a:tableStyleId>
              </a:tblPr>
              <a:tblGrid>
                <a:gridCol w="2413000"/>
                <a:gridCol w="2413000"/>
                <a:gridCol w="2413000"/>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Median Test AUC</a:t>
                      </a:r>
                      <a:endParaRPr b="1"/>
                    </a:p>
                  </a:txBody>
                  <a:tcPr marT="91425" marB="91425" marR="91425" marL="91425"/>
                </a:tc>
                <a:tc>
                  <a:txBody>
                    <a:bodyPr/>
                    <a:lstStyle/>
                    <a:p>
                      <a:pPr indent="0" lvl="0" marL="0" rtl="0" algn="ctr">
                        <a:spcBef>
                          <a:spcPts val="0"/>
                        </a:spcBef>
                        <a:spcAft>
                          <a:spcPts val="0"/>
                        </a:spcAft>
                        <a:buNone/>
                      </a:pPr>
                      <a:r>
                        <a:rPr b="1" lang="en"/>
                        <a:t>Time to Fit (s)</a:t>
                      </a:r>
                      <a:endParaRPr b="1"/>
                    </a:p>
                  </a:txBody>
                  <a:tcPr marT="91425" marB="91425" marR="91425" marL="91425"/>
                </a:tc>
              </a:tr>
              <a:tr h="381000">
                <a:tc>
                  <a:txBody>
                    <a:bodyPr/>
                    <a:lstStyle/>
                    <a:p>
                      <a:pPr indent="0" lvl="0" marL="0" rtl="0" algn="l">
                        <a:spcBef>
                          <a:spcPts val="0"/>
                        </a:spcBef>
                        <a:spcAft>
                          <a:spcPts val="0"/>
                        </a:spcAft>
                        <a:buNone/>
                      </a:pPr>
                      <a:r>
                        <a:rPr b="1" lang="en"/>
                        <a:t>Lasso</a:t>
                      </a:r>
                      <a:endParaRPr b="1"/>
                    </a:p>
                  </a:txBody>
                  <a:tcPr marT="91425" marB="91425" marR="91425" marL="91425"/>
                </a:tc>
                <a:tc>
                  <a:txBody>
                    <a:bodyPr/>
                    <a:lstStyle/>
                    <a:p>
                      <a:pPr indent="0" lvl="0" marL="0" rtl="0" algn="ctr">
                        <a:spcBef>
                          <a:spcPts val="0"/>
                        </a:spcBef>
                        <a:spcAft>
                          <a:spcPts val="0"/>
                        </a:spcAft>
                        <a:buNone/>
                      </a:pPr>
                      <a:r>
                        <a:rPr b="1" lang="en"/>
                        <a:t>0.943045</a:t>
                      </a:r>
                      <a:endParaRPr b="1"/>
                    </a:p>
                  </a:txBody>
                  <a:tcPr marT="91425" marB="91425" marR="91425" marL="91425"/>
                </a:tc>
                <a:tc>
                  <a:txBody>
                    <a:bodyPr/>
                    <a:lstStyle/>
                    <a:p>
                      <a:pPr indent="0" lvl="0" marL="0" rtl="0" algn="ctr">
                        <a:spcBef>
                          <a:spcPts val="0"/>
                        </a:spcBef>
                        <a:spcAft>
                          <a:spcPts val="0"/>
                        </a:spcAft>
                        <a:buNone/>
                      </a:pPr>
                      <a:r>
                        <a:rPr b="1" lang="en"/>
                        <a:t>288.25</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rPr>
                        <a:t>Elastic-Net</a:t>
                      </a:r>
                      <a:endParaRPr b="1"/>
                    </a:p>
                  </a:txBody>
                  <a:tcPr marT="91425" marB="91425" marR="91425" marL="91425"/>
                </a:tc>
                <a:tc>
                  <a:txBody>
                    <a:bodyPr/>
                    <a:lstStyle/>
                    <a:p>
                      <a:pPr indent="0" lvl="0" marL="0" rtl="0" algn="ctr">
                        <a:spcBef>
                          <a:spcPts val="0"/>
                        </a:spcBef>
                        <a:spcAft>
                          <a:spcPts val="0"/>
                        </a:spcAft>
                        <a:buNone/>
                      </a:pPr>
                      <a:r>
                        <a:rPr b="1" lang="en"/>
                        <a:t>0.941750</a:t>
                      </a:r>
                      <a:endParaRPr b="1"/>
                    </a:p>
                  </a:txBody>
                  <a:tcPr marT="91425" marB="91425" marR="91425" marL="91425"/>
                </a:tc>
                <a:tc>
                  <a:txBody>
                    <a:bodyPr/>
                    <a:lstStyle/>
                    <a:p>
                      <a:pPr indent="0" lvl="0" marL="0" rtl="0" algn="ctr">
                        <a:spcBef>
                          <a:spcPts val="0"/>
                        </a:spcBef>
                        <a:spcAft>
                          <a:spcPts val="0"/>
                        </a:spcAft>
                        <a:buNone/>
                      </a:pPr>
                      <a:r>
                        <a:rPr b="1" lang="en"/>
                        <a:t>40</a:t>
                      </a:r>
                      <a:r>
                        <a:rPr b="1" lang="en"/>
                        <a:t>.11</a:t>
                      </a:r>
                      <a:endParaRPr b="1"/>
                    </a:p>
                  </a:txBody>
                  <a:tcPr marT="91425" marB="91425" marR="91425" marL="91425"/>
                </a:tc>
              </a:tr>
              <a:tr h="381000">
                <a:tc>
                  <a:txBody>
                    <a:bodyPr/>
                    <a:lstStyle/>
                    <a:p>
                      <a:pPr indent="0" lvl="0" marL="0" rtl="0" algn="l">
                        <a:spcBef>
                          <a:spcPts val="0"/>
                        </a:spcBef>
                        <a:spcAft>
                          <a:spcPts val="0"/>
                        </a:spcAft>
                        <a:buNone/>
                      </a:pPr>
                      <a:r>
                        <a:rPr b="1" lang="en"/>
                        <a:t>Ridge</a:t>
                      </a:r>
                      <a:endParaRPr b="1"/>
                    </a:p>
                  </a:txBody>
                  <a:tcPr marT="91425" marB="91425" marR="91425" marL="91425"/>
                </a:tc>
                <a:tc>
                  <a:txBody>
                    <a:bodyPr/>
                    <a:lstStyle/>
                    <a:p>
                      <a:pPr indent="0" lvl="0" marL="0" rtl="0" algn="ctr">
                        <a:spcBef>
                          <a:spcPts val="0"/>
                        </a:spcBef>
                        <a:spcAft>
                          <a:spcPts val="0"/>
                        </a:spcAft>
                        <a:buNone/>
                      </a:pPr>
                      <a:r>
                        <a:rPr b="1" lang="en"/>
                        <a:t>0.936225</a:t>
                      </a:r>
                      <a:endParaRPr b="1"/>
                    </a:p>
                  </a:txBody>
                  <a:tcPr marT="91425" marB="91425" marR="91425" marL="91425"/>
                </a:tc>
                <a:tc>
                  <a:txBody>
                    <a:bodyPr/>
                    <a:lstStyle/>
                    <a:p>
                      <a:pPr indent="0" lvl="0" marL="0" rtl="0" algn="ctr">
                        <a:spcBef>
                          <a:spcPts val="0"/>
                        </a:spcBef>
                        <a:spcAft>
                          <a:spcPts val="0"/>
                        </a:spcAft>
                        <a:buNone/>
                      </a:pPr>
                      <a:r>
                        <a:rPr b="1" lang="en"/>
                        <a:t>19</a:t>
                      </a:r>
                      <a:r>
                        <a:rPr b="1" lang="en"/>
                        <a:t>.77</a:t>
                      </a:r>
                      <a:endParaRPr b="1"/>
                    </a:p>
                  </a:txBody>
                  <a:tcPr marT="91425" marB="91425" marR="91425" marL="91425"/>
                </a:tc>
              </a:tr>
              <a:tr h="381000">
                <a:tc>
                  <a:txBody>
                    <a:bodyPr/>
                    <a:lstStyle/>
                    <a:p>
                      <a:pPr indent="0" lvl="0" marL="0" rtl="0" algn="l">
                        <a:spcBef>
                          <a:spcPts val="0"/>
                        </a:spcBef>
                        <a:spcAft>
                          <a:spcPts val="0"/>
                        </a:spcAft>
                        <a:buNone/>
                      </a:pPr>
                      <a:r>
                        <a:rPr b="1" lang="en"/>
                        <a:t>Random Forest</a:t>
                      </a:r>
                      <a:endParaRPr b="1"/>
                    </a:p>
                  </a:txBody>
                  <a:tcPr marT="91425" marB="91425" marR="91425" marL="91425"/>
                </a:tc>
                <a:tc>
                  <a:txBody>
                    <a:bodyPr/>
                    <a:lstStyle/>
                    <a:p>
                      <a:pPr indent="0" lvl="0" marL="0" rtl="0" algn="ctr">
                        <a:spcBef>
                          <a:spcPts val="0"/>
                        </a:spcBef>
                        <a:spcAft>
                          <a:spcPts val="0"/>
                        </a:spcAft>
                        <a:buNone/>
                      </a:pPr>
                      <a:r>
                        <a:rPr b="1" lang="en"/>
                        <a:t>0.734805</a:t>
                      </a:r>
                      <a:endParaRPr b="1"/>
                    </a:p>
                  </a:txBody>
                  <a:tcPr marT="91425" marB="91425" marR="91425" marL="91425"/>
                </a:tc>
                <a:tc>
                  <a:txBody>
                    <a:bodyPr/>
                    <a:lstStyle/>
                    <a:p>
                      <a:pPr indent="0" lvl="0" marL="0" rtl="0" algn="ctr">
                        <a:spcBef>
                          <a:spcPts val="0"/>
                        </a:spcBef>
                        <a:spcAft>
                          <a:spcPts val="0"/>
                        </a:spcAft>
                        <a:buNone/>
                      </a:pPr>
                      <a:r>
                        <a:rPr b="1" lang="en"/>
                        <a:t>538.17</a:t>
                      </a:r>
                      <a:endParaRPr b="1"/>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nvSpPr>
        <p:spPr>
          <a:xfrm>
            <a:off x="2201575" y="-169350"/>
            <a:ext cx="5582700" cy="5565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rgbClr val="3F3F3F"/>
              </a:buClr>
              <a:buSzPts val="2700"/>
              <a:buFont typeface="Bookman Old Style"/>
              <a:buNone/>
            </a:pPr>
            <a:r>
              <a:rPr i="0" lang="en" sz="1900">
                <a:solidFill>
                  <a:srgbClr val="3F3F3F"/>
                </a:solidFill>
                <a:latin typeface="Bookman Old Style"/>
                <a:ea typeface="Bookman Old Style"/>
                <a:cs typeface="Bookman Old Style"/>
                <a:sym typeface="Bookman Old Style"/>
              </a:rPr>
              <a:t>Estimated Coefficients for </a:t>
            </a:r>
            <a:r>
              <a:rPr lang="en" sz="1900">
                <a:solidFill>
                  <a:srgbClr val="3F3F3F"/>
                </a:solidFill>
                <a:latin typeface="Bookman Old Style"/>
                <a:ea typeface="Bookman Old Style"/>
                <a:cs typeface="Bookman Old Style"/>
                <a:sym typeface="Bookman Old Style"/>
              </a:rPr>
              <a:t>Each Model</a:t>
            </a:r>
            <a:endParaRPr sz="300"/>
          </a:p>
        </p:txBody>
      </p:sp>
      <p:pic>
        <p:nvPicPr>
          <p:cNvPr id="131" name="Google Shape;131;p22"/>
          <p:cNvPicPr preferRelativeResize="0"/>
          <p:nvPr/>
        </p:nvPicPr>
        <p:blipFill>
          <a:blip r:embed="rId3">
            <a:alphaModFix/>
          </a:blip>
          <a:stretch>
            <a:fillRect/>
          </a:stretch>
        </p:blipFill>
        <p:spPr>
          <a:xfrm>
            <a:off x="845100" y="387150"/>
            <a:ext cx="7597410" cy="4756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903875" y="3599525"/>
            <a:ext cx="7504200" cy="557700"/>
          </a:xfrm>
          <a:prstGeom prst="rect">
            <a:avLst/>
          </a:prstGeom>
          <a:noFill/>
          <a:ln>
            <a:noFill/>
          </a:ln>
        </p:spPr>
        <p:txBody>
          <a:bodyPr anchorCtr="0" anchor="b" bIns="0" lIns="68575" spcFirstLastPara="1" rIns="68575" wrap="square" tIns="0">
            <a:noAutofit/>
          </a:bodyPr>
          <a:lstStyle/>
          <a:p>
            <a:pPr indent="0" lvl="0" marL="0" rtl="0" algn="r">
              <a:lnSpc>
                <a:spcPct val="90000"/>
              </a:lnSpc>
              <a:spcBef>
                <a:spcPts val="0"/>
              </a:spcBef>
              <a:spcAft>
                <a:spcPts val="0"/>
              </a:spcAft>
              <a:buClr>
                <a:srgbClr val="FFFFFF"/>
              </a:buClr>
              <a:buSzPts val="2700"/>
              <a:buFont typeface="Bookman Old Style"/>
              <a:buNone/>
            </a:pPr>
            <a:r>
              <a:rPr lang="en"/>
              <a:t>Thank you</a:t>
            </a:r>
            <a:endParaRPr/>
          </a:p>
        </p:txBody>
      </p:sp>
      <p:sp>
        <p:nvSpPr>
          <p:cNvPr id="137" name="Google Shape;137;p23"/>
          <p:cNvSpPr txBox="1"/>
          <p:nvPr/>
        </p:nvSpPr>
        <p:spPr>
          <a:xfrm>
            <a:off x="837450" y="804298"/>
            <a:ext cx="7712400" cy="2285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Bookman Old Style"/>
                <a:ea typeface="Bookman Old Style"/>
                <a:cs typeface="Bookman Old Style"/>
                <a:sym typeface="Bookman Old Style"/>
              </a:rPr>
              <a:t>Elastic net seems to be a better performer considering the time and test score.</a:t>
            </a:r>
            <a:endParaRPr sz="1100"/>
          </a:p>
          <a:p>
            <a:pPr indent="0" lvl="0" marL="0" marR="0" rtl="0" algn="l">
              <a:spcBef>
                <a:spcPts val="0"/>
              </a:spcBef>
              <a:spcAft>
                <a:spcPts val="0"/>
              </a:spcAft>
              <a:buNone/>
            </a:pPr>
            <a:r>
              <a:t/>
            </a:r>
            <a:endParaRPr sz="24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 sz="2400">
                <a:solidFill>
                  <a:schemeClr val="dk1"/>
                </a:solidFill>
                <a:latin typeface="Bookman Old Style"/>
                <a:ea typeface="Bookman Old Style"/>
                <a:cs typeface="Bookman Old Style"/>
                <a:sym typeface="Bookman Old Style"/>
              </a:rPr>
              <a:t>However, given the business context, if the time isn’t a big thing here, we might adopt lasso since it gives the highest testing AUC.  </a:t>
            </a:r>
            <a:endParaRPr sz="2400">
              <a:solidFill>
                <a:schemeClr val="dk1"/>
              </a:solidFill>
              <a:latin typeface="Libre Franklin"/>
              <a:ea typeface="Libre Franklin"/>
              <a:cs typeface="Libre Franklin"/>
              <a:sym typeface="Libre Franklin"/>
            </a:endParaRPr>
          </a:p>
        </p:txBody>
      </p:sp>
      <p:sp>
        <p:nvSpPr>
          <p:cNvPr id="138" name="Google Shape;138;p23"/>
          <p:cNvSpPr txBox="1"/>
          <p:nvPr/>
        </p:nvSpPr>
        <p:spPr>
          <a:xfrm>
            <a:off x="456075" y="266050"/>
            <a:ext cx="729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Conclusion </a:t>
            </a:r>
            <a:endParaRPr b="1"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