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sldIdLst>
    <p:sldId id="256" r:id="rId2"/>
    <p:sldId id="259" r:id="rId3"/>
    <p:sldId id="542" r:id="rId4"/>
    <p:sldId id="543" r:id="rId5"/>
    <p:sldId id="544" r:id="rId6"/>
    <p:sldId id="476" r:id="rId7"/>
    <p:sldId id="260" r:id="rId8"/>
    <p:sldId id="545" r:id="rId9"/>
    <p:sldId id="262" r:id="rId10"/>
    <p:sldId id="263" r:id="rId11"/>
    <p:sldId id="548" r:id="rId12"/>
    <p:sldId id="549" r:id="rId13"/>
    <p:sldId id="550" r:id="rId14"/>
    <p:sldId id="546" r:id="rId15"/>
  </p:sldIdLst>
  <p:sldSz cx="9144000" cy="6858000" type="screen4x3"/>
  <p:notesSz cx="6805613" cy="9944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8">
          <p15:clr>
            <a:srgbClr val="A4A3A4"/>
          </p15:clr>
        </p15:guide>
        <p15:guide id="2" orient="horz" pos="1706">
          <p15:clr>
            <a:srgbClr val="A4A3A4"/>
          </p15:clr>
        </p15:guide>
        <p15:guide id="3" orient="horz" pos="2840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pos="208">
          <p15:clr>
            <a:srgbClr val="A4A3A4"/>
          </p15:clr>
        </p15:guide>
        <p15:guide id="6" pos="2018">
          <p15:clr>
            <a:srgbClr val="A4A3A4"/>
          </p15:clr>
        </p15:guide>
        <p15:guide id="7" pos="5556">
          <p15:clr>
            <a:srgbClr val="A4A3A4"/>
          </p15:clr>
        </p15:guide>
        <p15:guide id="8" pos="37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63"/>
    <p:restoredTop sz="92882" autoAdjust="0"/>
  </p:normalViewPr>
  <p:slideViewPr>
    <p:cSldViewPr>
      <p:cViewPr>
        <p:scale>
          <a:sx n="112" d="100"/>
          <a:sy n="112" d="100"/>
        </p:scale>
        <p:origin x="720" y="856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69A19A-AC8F-2A41-8FC5-DD43BB77F5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D97DA-3F22-9549-92A8-1DD5A5405DE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A24BF50-2551-7340-ABF2-D017C4C2872F}" type="datetimeFigureOut">
              <a:rPr lang="en-US" altLang="zh-CN"/>
              <a:pPr>
                <a:defRPr/>
              </a:pPr>
              <a:t>11/21/18</a:t>
            </a:fld>
            <a:endParaRPr lang="en-US" altLang="zh-C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FC77FAF-ABEB-5E46-A224-9F92354BA5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0942197-D47B-AE45-A938-0241E927D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86313"/>
            <a:ext cx="5443537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C7FF5-0B99-434C-8C95-9CFD074DBF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9C829-4238-6749-A1BB-FD18570E78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A028E37-15A2-1342-86EA-5B0671083F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2130F5D1-1A00-0248-A103-10C26A8147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60CD620B-D996-9A49-A9A2-CF497E559B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CA910C44-5086-B749-8CB4-746EC2E8AD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DDE826-B7E5-004C-97F2-F42A3902225A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8C688A39-5255-414C-823B-F75954D672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369D15B7-AE00-D144-A5BB-5DCD1B59F2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8C688A39-5255-414C-823B-F75954D672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369D15B7-AE00-D144-A5BB-5DCD1B59F2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468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46100" y="5322888"/>
            <a:ext cx="5746750" cy="2462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704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8C688A39-5255-414C-823B-F75954D672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369D15B7-AE00-D144-A5BB-5DCD1B59F2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654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lack1024">
            <a:extLst>
              <a:ext uri="{FF2B5EF4-FFF2-40B4-BE49-F238E27FC236}">
                <a16:creationId xmlns:a16="http://schemas.microsoft.com/office/drawing/2014/main" id="{683885F6-79A0-B645-BAFA-71746E85B1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3351C73-BAEF-6946-B929-B619AFA1F77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956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B636297-6362-8244-A465-0F1E2E77DB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C24E0-8424-7746-88D3-E8267BA49D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189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760A6AF-CBAC-8641-86CB-0252176313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BD4A6-11FA-8244-AE95-EB667EF062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46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97BD6DF-114F-6E40-89C4-F2435C0209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5FB3E-83FA-8741-8596-2B4478E00E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166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6BDF914-7DB2-B94C-8C85-E9B21102223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3BABA-227D-0142-BA11-5AEE0E55E1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5581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E278CB3-B460-A44B-8FAE-7E8CC41CE4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602BB-F3C2-554F-9FD6-5E9FCFBB3B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974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3BC503-CEE7-724C-AE05-45A0DA53DA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4D385-47CE-5945-BDEF-6E0556FF36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319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8259C30-3A9C-6445-B0F6-41072EFB69D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8414D-E510-6848-831B-54B338ACAE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39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3EC4AE56-A0D1-DA49-A783-419C141FD0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51628-1FED-1348-83C6-00CD689859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651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54EBE88-29D1-E146-B6AD-FD4CE430918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C92A8-B6CE-CF4A-94BE-9220AE6D0F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485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C751791-816C-4349-911B-C26195E5F1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78C51-7C30-E040-9FD9-41B76011DB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69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0">
          <a:gsLst>
            <a:gs pos="0">
              <a:srgbClr val="DDDDDD">
                <a:lumMod val="87000"/>
                <a:lumOff val="13000"/>
              </a:srgb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58C7F7A-D290-8943-A854-5A64EDCC7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590F5F8-5E95-6C4A-865C-5C2FD0B55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430460A1-FC51-494F-A48F-2499EAA1B3E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F2CD1E9-3DF3-DD4A-B623-CEBC830533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29" name="Picture 12" descr="Black1024">
            <a:extLst>
              <a:ext uri="{FF2B5EF4-FFF2-40B4-BE49-F238E27FC236}">
                <a16:creationId xmlns:a16="http://schemas.microsoft.com/office/drawing/2014/main" id="{2501E0DA-4B1E-E54B-944B-104819F5C4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10" Type="http://schemas.openxmlformats.org/officeDocument/2006/relationships/image" Target="../media/image3.emf"/><Relationship Id="rId4" Type="http://schemas.openxmlformats.org/officeDocument/2006/relationships/tags" Target="../tags/tag3.xml"/><Relationship Id="rId9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8.xml"/><Relationship Id="rId7" Type="http://schemas.openxmlformats.org/officeDocument/2006/relationships/image" Target="../media/image7.emf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ABDCC876-60E9-7545-86C8-7BBD8FBFE5F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9766" y="1484784"/>
            <a:ext cx="8484611" cy="1368425"/>
          </a:xfrm>
        </p:spPr>
        <p:txBody>
          <a:bodyPr/>
          <a:lstStyle/>
          <a:p>
            <a:pPr eaLnBrk="1" hangingPunct="1"/>
            <a:r>
              <a:rPr lang="en-GB" altLang="en-US" sz="2800" dirty="0"/>
              <a:t>The Attributable Outcome of Urban Deprivation on Hypertension in Children in England: </a:t>
            </a:r>
            <a:br>
              <a:rPr lang="en-GB" altLang="en-US" sz="2800" dirty="0"/>
            </a:br>
            <a:r>
              <a:rPr lang="en-GB" altLang="en-US" sz="2800" dirty="0"/>
              <a:t>A Clustering and Propensity Analysis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60E46898-1408-0044-B35C-37CD0E9D4F0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dirty="0" err="1">
                <a:solidFill>
                  <a:srgbClr val="898989"/>
                </a:solidFill>
              </a:rPr>
              <a:t>Xueming</a:t>
            </a:r>
            <a:r>
              <a:rPr lang="en-GB" altLang="en-US" dirty="0">
                <a:solidFill>
                  <a:srgbClr val="898989"/>
                </a:solidFill>
              </a:rPr>
              <a:t> Ma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dirty="0">
                <a:solidFill>
                  <a:srgbClr val="898989"/>
                </a:solidFill>
              </a:rPr>
              <a:t>Institute of Epidemiology &amp; Health</a:t>
            </a:r>
          </a:p>
          <a:p>
            <a:pPr eaLnBrk="1" hangingPunct="1">
              <a:lnSpc>
                <a:spcPct val="80000"/>
              </a:lnSpc>
            </a:pPr>
            <a:endParaRPr lang="en-GB" altLang="en-US" dirty="0">
              <a:solidFill>
                <a:srgbClr val="898989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dirty="0">
                <a:solidFill>
                  <a:srgbClr val="898989"/>
                </a:solidFill>
              </a:rPr>
              <a:t>28</a:t>
            </a:r>
            <a:r>
              <a:rPr lang="en-GB" altLang="en-US" baseline="30000" dirty="0">
                <a:solidFill>
                  <a:srgbClr val="898989"/>
                </a:solidFill>
              </a:rPr>
              <a:t>th</a:t>
            </a:r>
            <a:r>
              <a:rPr lang="en-GB" altLang="en-US" dirty="0">
                <a:solidFill>
                  <a:srgbClr val="898989"/>
                </a:solidFill>
              </a:rPr>
              <a:t> November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CD0C9B8-7B4D-4149-AD3C-0EC3F33F838E}"/>
              </a:ext>
            </a:extLst>
          </p:cNvPr>
          <p:cNvSpPr txBox="1"/>
          <p:nvPr/>
        </p:nvSpPr>
        <p:spPr>
          <a:xfrm>
            <a:off x="251520" y="692696"/>
            <a:ext cx="341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b="1" dirty="0"/>
              <a:t>A Propensity Analysis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B3B8D57-ECB5-974E-ABAF-2566842A0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5" y="1154361"/>
            <a:ext cx="5147856" cy="52157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00CA0E5-8BBD-1041-86A1-D7792A132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573" y="1159263"/>
            <a:ext cx="5244570" cy="517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8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5B65C61-3CA2-724B-83BA-91445B6C4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429000"/>
            <a:ext cx="5872911" cy="26642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7780BD-E042-A24D-A2B9-02210E158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36712"/>
            <a:ext cx="486106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3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6F2125E-58E5-3A48-8D56-538C99BB7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268760"/>
            <a:ext cx="5688632" cy="450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00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3FF22B-B522-E747-A1B3-F18F8D0F7C82}"/>
              </a:ext>
            </a:extLst>
          </p:cNvPr>
          <p:cNvSpPr txBox="1"/>
          <p:nvPr/>
        </p:nvSpPr>
        <p:spPr>
          <a:xfrm>
            <a:off x="107504" y="1360175"/>
            <a:ext cx="885698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zh-CN" sz="1400" dirty="0"/>
              <a:t>Allender, S., Foster, C., Hutchinson, L. &amp; </a:t>
            </a:r>
            <a:r>
              <a:rPr kumimoji="1" lang="en-GB" altLang="zh-CN" sz="1400" dirty="0" err="1"/>
              <a:t>Arambepola</a:t>
            </a:r>
            <a:r>
              <a:rPr kumimoji="1" lang="en-GB" altLang="zh-CN" sz="1400" dirty="0"/>
              <a:t>, C. (2008) Quantification of urbanization in relation to chronic diseases in developing countries: a systematic review. Journal of Urban Health: Bulletin of the New York Academy of Medicine. </a:t>
            </a:r>
          </a:p>
          <a:p>
            <a:endParaRPr kumimoji="1" lang="en-GB" altLang="zh-CN" sz="1400" dirty="0"/>
          </a:p>
          <a:p>
            <a:r>
              <a:rPr kumimoji="1" lang="en-GB" altLang="zh-CN" sz="1400" dirty="0"/>
              <a:t>Baker-Smith, C.M., </a:t>
            </a:r>
            <a:r>
              <a:rPr kumimoji="1" lang="en-GB" altLang="zh-CN" sz="1400" dirty="0" err="1"/>
              <a:t>Flinn</a:t>
            </a:r>
            <a:r>
              <a:rPr kumimoji="1" lang="en-GB" altLang="zh-CN" sz="1400" dirty="0"/>
              <a:t>, S.K., Flynn, J.T., </a:t>
            </a:r>
            <a:r>
              <a:rPr kumimoji="1" lang="en-GB" altLang="zh-CN" sz="1400" dirty="0" err="1"/>
              <a:t>Kaelber</a:t>
            </a:r>
            <a:r>
              <a:rPr kumimoji="1" lang="en-GB" altLang="zh-CN" sz="1400" dirty="0"/>
              <a:t>, D.C., et al. (2018) Diagnosis, Evaluation, and Management of High Blood Pressure in Children and Adolescents. </a:t>
            </a:r>
            <a:r>
              <a:rPr kumimoji="1" lang="en-GB" altLang="zh-CN" sz="1400" dirty="0" err="1"/>
              <a:t>Pediatrics</a:t>
            </a:r>
            <a:r>
              <a:rPr kumimoji="1" lang="en-GB" altLang="zh-CN" sz="1400" dirty="0"/>
              <a:t>. </a:t>
            </a:r>
          </a:p>
          <a:p>
            <a:endParaRPr kumimoji="1" lang="en-GB" altLang="zh-CN" sz="1400" dirty="0"/>
          </a:p>
          <a:p>
            <a:r>
              <a:rPr kumimoji="1" lang="en-GB" altLang="zh-CN" sz="1400" dirty="0"/>
              <a:t>Brady, T.M. (2017) Obesity-Related Hypertension in Children. Frontiers in </a:t>
            </a:r>
            <a:r>
              <a:rPr kumimoji="1" lang="en-GB" altLang="zh-CN" sz="1400" dirty="0" err="1"/>
              <a:t>Pediatrics</a:t>
            </a:r>
            <a:r>
              <a:rPr kumimoji="1" lang="en-GB" altLang="zh-CN" sz="1400" dirty="0"/>
              <a:t>. </a:t>
            </a:r>
          </a:p>
          <a:p>
            <a:endParaRPr kumimoji="1" lang="en-GB" altLang="zh-CN" sz="1400" dirty="0"/>
          </a:p>
          <a:p>
            <a:r>
              <a:rPr kumimoji="1" lang="en-GB" altLang="zh-CN" sz="1400" dirty="0" err="1"/>
              <a:t>Filippatos</a:t>
            </a:r>
            <a:r>
              <a:rPr kumimoji="1" lang="en-GB" altLang="zh-CN" sz="1400" dirty="0"/>
              <a:t>, G.S., </a:t>
            </a:r>
            <a:r>
              <a:rPr kumimoji="1" lang="en-GB" altLang="zh-CN" sz="1400" dirty="0" err="1"/>
              <a:t>Adamopoulos</a:t>
            </a:r>
            <a:r>
              <a:rPr kumimoji="1" lang="en-GB" altLang="zh-CN" sz="1400" dirty="0"/>
              <a:t>, C., Sui, X., Love, T.E., et al. (2008) A Propensity-Matched Study of Hypertension and Increased Stroke-Related Hospitalization in Chronic Heart Failure. The American journal of cardiology. </a:t>
            </a:r>
          </a:p>
          <a:p>
            <a:endParaRPr kumimoji="1" lang="en-GB" altLang="zh-CN" sz="1400" dirty="0"/>
          </a:p>
          <a:p>
            <a:r>
              <a:rPr kumimoji="1" lang="en-GB" altLang="zh-CN" sz="1400" dirty="0"/>
              <a:t>Guo, Q., Lu, X., Gao, Y., Zhang, J., et al. (2017) Cluster analysis: a new approach for identification of underlying risk factors for coronary artery disease in essential hypertensive patients. Scientific Reports. </a:t>
            </a:r>
          </a:p>
          <a:p>
            <a:endParaRPr kumimoji="1" lang="en-GB" altLang="zh-CN" sz="1400" dirty="0"/>
          </a:p>
          <a:p>
            <a:r>
              <a:rPr kumimoji="1" lang="en-GB" altLang="zh-CN" sz="1400" dirty="0"/>
              <a:t>Li, J., Shi, L., Li, S., Xu, L., et al. (2017) Urban-rural disparities in hypertension prevalence, detection, and medication use among Chinese Adults from 1993 to 2011. International Journal for Equity in Health. </a:t>
            </a:r>
          </a:p>
          <a:p>
            <a:endParaRPr kumimoji="1" lang="en-GB" altLang="zh-CN" sz="1400" dirty="0"/>
          </a:p>
          <a:p>
            <a:r>
              <a:rPr kumimoji="1" lang="en-GB" altLang="zh-CN" sz="1400" dirty="0" err="1"/>
              <a:t>Roulet</a:t>
            </a:r>
            <a:r>
              <a:rPr kumimoji="1" lang="en-GB" altLang="zh-CN" sz="1400" dirty="0"/>
              <a:t>, C., Bovet, P., </a:t>
            </a:r>
            <a:r>
              <a:rPr kumimoji="1" lang="en-GB" altLang="zh-CN" sz="1400" dirty="0" err="1"/>
              <a:t>Brauchli</a:t>
            </a:r>
            <a:r>
              <a:rPr kumimoji="1" lang="en-GB" altLang="zh-CN" sz="1400" dirty="0"/>
              <a:t>, T., </a:t>
            </a:r>
            <a:r>
              <a:rPr kumimoji="1" lang="en-GB" altLang="zh-CN" sz="1400" dirty="0" err="1"/>
              <a:t>Simeoni</a:t>
            </a:r>
            <a:r>
              <a:rPr kumimoji="1" lang="en-GB" altLang="zh-CN" sz="1400" dirty="0"/>
              <a:t>, U., et al. (2017) Secular trends in blood pressure in children: A systematic review. Journal of Clinical Hypertension (Greenwich, Conn.). </a:t>
            </a:r>
          </a:p>
          <a:p>
            <a:endParaRPr kumimoji="1" lang="en-GB" altLang="zh-CN" sz="1400" dirty="0"/>
          </a:p>
          <a:p>
            <a:r>
              <a:rPr kumimoji="1" lang="en-GB" altLang="zh-CN" sz="1400" dirty="0" err="1"/>
              <a:t>Zaoutis</a:t>
            </a:r>
            <a:r>
              <a:rPr kumimoji="1" lang="en-GB" altLang="zh-CN" sz="1400" dirty="0"/>
              <a:t>, T.E., Argon, J., Chu, J., Berlin, J.A., et al. (2005) The epidemiology and attributable outcomes of candidemia in adults and children hospitalized in the United States: a propensity analysis. Clinical Infectious Diseases: An Official Publication of the Infectious Diseases Society of America.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34178B-9073-3040-BB94-6B24CCD8B491}"/>
              </a:ext>
            </a:extLst>
          </p:cNvPr>
          <p:cNvSpPr txBox="1"/>
          <p:nvPr/>
        </p:nvSpPr>
        <p:spPr>
          <a:xfrm>
            <a:off x="251520" y="692696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b="1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879955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2E8708D-2075-E24E-8AA3-BEF1E9544B77}"/>
              </a:ext>
            </a:extLst>
          </p:cNvPr>
          <p:cNvSpPr txBox="1">
            <a:spLocks noChangeArrowheads="1"/>
          </p:cNvSpPr>
          <p:nvPr/>
        </p:nvSpPr>
        <p:spPr>
          <a:xfrm>
            <a:off x="323850" y="3140968"/>
            <a:ext cx="6048672" cy="30972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GB" altLang="en-US" dirty="0" err="1">
                <a:solidFill>
                  <a:srgbClr val="898989"/>
                </a:solidFill>
              </a:rPr>
              <a:t>Xueming</a:t>
            </a:r>
            <a:r>
              <a:rPr lang="en-GB" altLang="en-US" dirty="0">
                <a:solidFill>
                  <a:srgbClr val="898989"/>
                </a:solidFill>
              </a:rPr>
              <a:t> Ma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GB" altLang="en-US" dirty="0">
                <a:solidFill>
                  <a:srgbClr val="898989"/>
                </a:solidFill>
              </a:rPr>
              <a:t>m.ma.16@ucl.ac.uk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GB" altLang="en-US" dirty="0">
              <a:solidFill>
                <a:srgbClr val="898989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AB4FD85-7D96-CC4F-BC0C-420BFD8DFF5A}"/>
              </a:ext>
            </a:extLst>
          </p:cNvPr>
          <p:cNvSpPr txBox="1">
            <a:spLocks noChangeArrowheads="1"/>
          </p:cNvSpPr>
          <p:nvPr/>
        </p:nvSpPr>
        <p:spPr>
          <a:xfrm>
            <a:off x="289766" y="1484784"/>
            <a:ext cx="8484611" cy="13684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800"/>
              <a:t>The Attributable Outcome of Urban Deprivation on Hypertension in Children in England: </a:t>
            </a:r>
            <a:br>
              <a:rPr lang="en-GB" altLang="en-US" sz="2800"/>
            </a:br>
            <a:r>
              <a:rPr lang="en-GB" altLang="en-US" sz="2800"/>
              <a:t>A Clustering and Propensity Analysis</a:t>
            </a: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304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43E12F5E-A9DD-7944-8584-AD5FAA1921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3345" y="1267916"/>
            <a:ext cx="8489950" cy="1296988"/>
          </a:xfrm>
        </p:spPr>
        <p:txBody>
          <a:bodyPr/>
          <a:lstStyle/>
          <a:p>
            <a:r>
              <a:rPr lang="en-GB" altLang="zh-CN" dirty="0"/>
              <a:t>Chapter I: INTRODUCTION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322DC92-15DC-2849-AC8F-3B1F5FDF4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25" y="2132012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zh-CN" dirty="0">
                <a:solidFill>
                  <a:schemeClr val="bg2"/>
                </a:solidFill>
              </a:rPr>
              <a:t>Chapter II: LITERATURE REVIEW </a:t>
            </a:r>
          </a:p>
          <a:p>
            <a:endParaRPr lang="en-GB" altLang="zh-CN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079D8B9-E465-7840-BF53-17129A8E4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068116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zh-CN" dirty="0">
                <a:solidFill>
                  <a:schemeClr val="bg2"/>
                </a:solidFill>
              </a:rPr>
              <a:t>Chapter III. METHOD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DA07A9B-F0F9-644E-A77A-8DB9296B6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976837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zh-CN" dirty="0">
                <a:solidFill>
                  <a:schemeClr val="bg2"/>
                </a:solidFill>
              </a:rPr>
              <a:t>Chapter IV. RESULTS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A13E8E1-0E57-CA44-87F9-319BA5B8A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868316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zh-CN" dirty="0">
                <a:solidFill>
                  <a:schemeClr val="bg2"/>
                </a:solidFill>
              </a:rPr>
              <a:t>Chapter V. DISCUSSION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70" y="1"/>
          <a:ext cx="16197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3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21" name="Object 20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0" y="1"/>
                        <a:ext cx="161974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5. Source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121751" y="6565711"/>
            <a:ext cx="8770729" cy="15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621975" indent="-621975" defTabSz="913526">
              <a:tabLst>
                <a:tab pos="625214" algn="l"/>
              </a:tabLst>
            </a:pPr>
            <a:r>
              <a:rPr lang="en-US" sz="1020" dirty="0">
                <a:ea typeface="宋体" pitchFamily="2" charset="-122"/>
              </a:rPr>
              <a:t>SOURCE: https://</a:t>
            </a:r>
            <a:r>
              <a:rPr lang="en-US" sz="1020" dirty="0" err="1">
                <a:ea typeface="宋体" pitchFamily="2" charset="-122"/>
              </a:rPr>
              <a:t>www.gov.uk</a:t>
            </a:r>
            <a:r>
              <a:rPr lang="en-US" sz="1020" dirty="0">
                <a:ea typeface="宋体" pitchFamily="2" charset="-122"/>
              </a:rPr>
              <a:t>/government/publications/childhood-obesity-applying-all-our-health/childhood-obesity-applying-all-our-health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4AAEAD3-3CE2-2B4B-B463-68678B075226}"/>
              </a:ext>
            </a:extLst>
          </p:cNvPr>
          <p:cNvGrpSpPr/>
          <p:nvPr/>
        </p:nvGrpSpPr>
        <p:grpSpPr>
          <a:xfrm>
            <a:off x="185473" y="1241483"/>
            <a:ext cx="8707007" cy="4913234"/>
            <a:chOff x="251520" y="1484784"/>
            <a:chExt cx="8355252" cy="4625202"/>
          </a:xfrm>
        </p:grpSpPr>
        <p:sp>
          <p:nvSpPr>
            <p:cNvPr id="48" name="Rectangle 47"/>
            <p:cNvSpPr/>
            <p:nvPr/>
          </p:nvSpPr>
          <p:spPr>
            <a:xfrm>
              <a:off x="6391280" y="2789408"/>
              <a:ext cx="2215492" cy="2118990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28" dirty="0">
                <a:solidFill>
                  <a:schemeClr val="bg1"/>
                </a:solidFill>
              </a:endParaRPr>
            </a:p>
          </p:txBody>
        </p:sp>
        <p:sp>
          <p:nvSpPr>
            <p:cNvPr id="51" name="AutoShape 8"/>
            <p:cNvSpPr>
              <a:spLocks noChangeArrowheads="1"/>
            </p:cNvSpPr>
            <p:nvPr/>
          </p:nvSpPr>
          <p:spPr bwMode="gray">
            <a:xfrm>
              <a:off x="251520" y="1484785"/>
              <a:ext cx="6020359" cy="4625201"/>
            </a:xfrm>
            <a:prstGeom prst="homePlate">
              <a:avLst>
                <a:gd name="adj" fmla="val 8121"/>
              </a:avLst>
            </a:prstGeom>
            <a:noFill/>
            <a:ln w="19050">
              <a:solidFill>
                <a:schemeClr val="tx1"/>
              </a:solidFill>
            </a:ln>
            <a:effectLst>
              <a:outerShdw blurRad="203200" dist="38100" dir="2700000" algn="tl" rotWithShape="0">
                <a:schemeClr val="bg1">
                  <a:alpha val="40000"/>
                </a:scheme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28" dirty="0"/>
            </a:p>
          </p:txBody>
        </p:sp>
        <p:sp>
          <p:nvSpPr>
            <p:cNvPr id="56" name="AutoShape 8"/>
            <p:cNvSpPr>
              <a:spLocks noChangeArrowheads="1"/>
            </p:cNvSpPr>
            <p:nvPr/>
          </p:nvSpPr>
          <p:spPr bwMode="gray">
            <a:xfrm>
              <a:off x="251520" y="1484784"/>
              <a:ext cx="5688632" cy="321535"/>
            </a:xfrm>
            <a:custGeom>
              <a:avLst/>
              <a:gdLst>
                <a:gd name="connsiteX0" fmla="*/ 0 w 3319963"/>
                <a:gd name="connsiteY0" fmla="*/ 0 h 498476"/>
                <a:gd name="connsiteX1" fmla="*/ 3234057 w 3319963"/>
                <a:gd name="connsiteY1" fmla="*/ 0 h 498476"/>
                <a:gd name="connsiteX2" fmla="*/ 3319963 w 3319963"/>
                <a:gd name="connsiteY2" fmla="*/ 498476 h 498476"/>
                <a:gd name="connsiteX3" fmla="*/ 0 w 3319963"/>
                <a:gd name="connsiteY3" fmla="*/ 498476 h 498476"/>
                <a:gd name="connsiteX4" fmla="*/ 0 w 3319963"/>
                <a:gd name="connsiteY4" fmla="*/ 0 h 498476"/>
                <a:gd name="connsiteX0" fmla="*/ 0 w 3283712"/>
                <a:gd name="connsiteY0" fmla="*/ 0 h 498476"/>
                <a:gd name="connsiteX1" fmla="*/ 3234057 w 3283712"/>
                <a:gd name="connsiteY1" fmla="*/ 0 h 498476"/>
                <a:gd name="connsiteX2" fmla="*/ 3283712 w 3283712"/>
                <a:gd name="connsiteY2" fmla="*/ 498476 h 498476"/>
                <a:gd name="connsiteX3" fmla="*/ 0 w 3283712"/>
                <a:gd name="connsiteY3" fmla="*/ 498476 h 498476"/>
                <a:gd name="connsiteX4" fmla="*/ 0 w 3283712"/>
                <a:gd name="connsiteY4" fmla="*/ 0 h 498476"/>
                <a:gd name="connsiteX0" fmla="*/ 0 w 3272824"/>
                <a:gd name="connsiteY0" fmla="*/ 0 h 498476"/>
                <a:gd name="connsiteX1" fmla="*/ 3234057 w 3272824"/>
                <a:gd name="connsiteY1" fmla="*/ 0 h 498476"/>
                <a:gd name="connsiteX2" fmla="*/ 3272824 w 3272824"/>
                <a:gd name="connsiteY2" fmla="*/ 498476 h 498476"/>
                <a:gd name="connsiteX3" fmla="*/ 0 w 3272824"/>
                <a:gd name="connsiteY3" fmla="*/ 498476 h 498476"/>
                <a:gd name="connsiteX4" fmla="*/ 0 w 3272824"/>
                <a:gd name="connsiteY4" fmla="*/ 0 h 49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2824" h="498476">
                  <a:moveTo>
                    <a:pt x="0" y="0"/>
                  </a:moveTo>
                  <a:lnTo>
                    <a:pt x="3234057" y="0"/>
                  </a:lnTo>
                  <a:lnTo>
                    <a:pt x="3272824" y="498476"/>
                  </a:lnTo>
                  <a:lnTo>
                    <a:pt x="0" y="498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/>
          </p:spPr>
          <p:txBody>
            <a:bodyPr lIns="73472" tIns="73472" rIns="73472" bIns="73472" anchor="ctr"/>
            <a:lstStyle/>
            <a:p>
              <a:pPr defTabSz="913526">
                <a:buClr>
                  <a:schemeClr val="tx2"/>
                </a:buClr>
              </a:pPr>
              <a:r>
                <a:rPr lang="en-US" sz="1428" b="1" dirty="0">
                  <a:solidFill>
                    <a:schemeClr val="bg1"/>
                  </a:solidFill>
                </a:rPr>
                <a:t>Hypertension - key hurdles for children’s health in England</a:t>
              </a:r>
            </a:p>
          </p:txBody>
        </p:sp>
        <p:sp>
          <p:nvSpPr>
            <p:cNvPr id="11" name="TextBox 6"/>
            <p:cNvSpPr txBox="1">
              <a:spLocks/>
            </p:cNvSpPr>
            <p:nvPr>
              <p:custDataLst>
                <p:tags r:id="rId4"/>
              </p:custDataLst>
            </p:nvPr>
          </p:nvSpPr>
          <p:spPr>
            <a:xfrm>
              <a:off x="399822" y="5058735"/>
              <a:ext cx="1356746" cy="9753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/>
          </p:spPr>
          <p:txBody>
            <a:bodyPr lIns="73472" tIns="73472" rIns="73472" bIns="73472" anchor="ctr"/>
            <a:lstStyle>
              <a:defPPr>
                <a:defRPr lang="en-US"/>
              </a:defPPr>
              <a:lvl1pPr marL="0" indent="0" defTabSz="895350" eaLnBrk="0" hangingPunct="0">
                <a:buClr>
                  <a:schemeClr val="tx2"/>
                </a:buClr>
                <a:defRPr sz="1300" b="1">
                  <a:solidFill>
                    <a:schemeClr val="tx2"/>
                  </a:solidFill>
                </a:defRPr>
              </a:lvl1pPr>
              <a:lvl2pPr marL="193675" indent="-192088" defTabSz="895350" eaLnBrk="0" hangingPunct="0">
                <a:buClr>
                  <a:schemeClr val="tx2"/>
                </a:buClr>
                <a:buSzPct val="125000"/>
                <a:buFont typeface="Arial" charset="0"/>
                <a:buChar char="▪"/>
              </a:lvl2pPr>
              <a:lvl3pPr marL="457200" indent="-261938" defTabSz="895350" eaLnBrk="0" hangingPunct="0">
                <a:buClr>
                  <a:schemeClr val="tx2"/>
                </a:buClr>
                <a:buSzPct val="120000"/>
                <a:buFont typeface="Arial" charset="0"/>
                <a:buChar char="–"/>
              </a:lvl3pPr>
              <a:lvl4pPr marL="614363" indent="-155575" defTabSz="895350" eaLnBrk="0" hangingPunct="0">
                <a:buClr>
                  <a:schemeClr val="tx2"/>
                </a:buClr>
                <a:buSzPct val="120000"/>
                <a:buFont typeface="Arial" charset="0"/>
                <a:buChar char="▫"/>
              </a:lvl4pPr>
              <a:lvl5pPr marL="746125" indent="-130175" defTabSz="895350" eaLnBrk="0" hangingPunct="0">
                <a:buClr>
                  <a:schemeClr val="tx2"/>
                </a:buClr>
                <a:buSzPct val="89000"/>
                <a:buFont typeface="Arial" charset="0"/>
                <a:buChar char="-"/>
              </a:lvl5pPr>
              <a:lvl6pPr marL="1203325" indent="-1301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</a:lvl6pPr>
              <a:lvl7pPr marL="1660525" indent="-1301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</a:lvl7pPr>
              <a:lvl8pPr marL="2117725" indent="-1301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</a:lvl8pPr>
              <a:lvl9pPr marL="2574925" indent="-1301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</a:lvl9pPr>
            </a:lstStyle>
            <a:p>
              <a:r>
                <a:rPr lang="en-US" sz="1400" dirty="0">
                  <a:solidFill>
                    <a:schemeClr val="bg1"/>
                  </a:solidFill>
                </a:rPr>
                <a:t>Increased risk of becoming overweight adults</a:t>
              </a:r>
            </a:p>
          </p:txBody>
        </p:sp>
        <p:sp>
          <p:nvSpPr>
            <p:cNvPr id="12" name="Rectangle 9"/>
            <p:cNvSpPr txBox="1"/>
            <p:nvPr/>
          </p:nvSpPr>
          <p:spPr>
            <a:xfrm>
              <a:off x="1863948" y="5170940"/>
              <a:ext cx="3937271" cy="736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>
                <a:spcAft>
                  <a:spcPts val="612"/>
                </a:spcAft>
              </a:pPr>
              <a:r>
                <a:rPr lang="en-US" sz="1428" dirty="0"/>
                <a:t>Life course models.</a:t>
              </a:r>
            </a:p>
            <a:p>
              <a:pPr lvl="1">
                <a:spcAft>
                  <a:spcPts val="612"/>
                </a:spcAft>
              </a:pPr>
              <a:r>
                <a:rPr lang="en-US" sz="1428" dirty="0"/>
                <a:t>Risk of ill-health and premature mortality in adult life.</a:t>
              </a:r>
            </a:p>
          </p:txBody>
        </p:sp>
        <p:sp>
          <p:nvSpPr>
            <p:cNvPr id="15" name="TextBox 6"/>
            <p:cNvSpPr txBox="1">
              <a:spLocks/>
            </p:cNvSpPr>
            <p:nvPr>
              <p:custDataLst>
                <p:tags r:id="rId5"/>
              </p:custDataLst>
            </p:nvPr>
          </p:nvSpPr>
          <p:spPr>
            <a:xfrm>
              <a:off x="399822" y="4070688"/>
              <a:ext cx="1354764" cy="7624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/>
          </p:spPr>
          <p:txBody>
            <a:bodyPr lIns="73472" tIns="73472" rIns="73472" bIns="73472" anchor="ctr"/>
            <a:lstStyle>
              <a:defPPr>
                <a:defRPr lang="en-US"/>
              </a:defPPr>
              <a:lvl1pPr marL="0" indent="0" defTabSz="895350" eaLnBrk="0" hangingPunct="0">
                <a:buClr>
                  <a:schemeClr val="tx2"/>
                </a:buClr>
                <a:defRPr sz="1300" b="1">
                  <a:solidFill>
                    <a:schemeClr val="tx2"/>
                  </a:solidFill>
                </a:defRPr>
              </a:lvl1pPr>
              <a:lvl2pPr marL="193675" indent="-192088" defTabSz="895350" eaLnBrk="0" hangingPunct="0">
                <a:buClr>
                  <a:schemeClr val="tx2"/>
                </a:buClr>
                <a:buSzPct val="125000"/>
                <a:buFont typeface="Arial" charset="0"/>
                <a:buChar char="▪"/>
              </a:lvl2pPr>
              <a:lvl3pPr marL="457200" indent="-261938" defTabSz="895350" eaLnBrk="0" hangingPunct="0">
                <a:buClr>
                  <a:schemeClr val="tx2"/>
                </a:buClr>
                <a:buSzPct val="120000"/>
                <a:buFont typeface="Arial" charset="0"/>
                <a:buChar char="–"/>
              </a:lvl3pPr>
              <a:lvl4pPr marL="614363" indent="-155575" defTabSz="895350" eaLnBrk="0" hangingPunct="0">
                <a:buClr>
                  <a:schemeClr val="tx2"/>
                </a:buClr>
                <a:buSzPct val="120000"/>
                <a:buFont typeface="Arial" charset="0"/>
                <a:buChar char="▫"/>
              </a:lvl4pPr>
              <a:lvl5pPr marL="746125" indent="-130175" defTabSz="895350" eaLnBrk="0" hangingPunct="0">
                <a:buClr>
                  <a:schemeClr val="tx2"/>
                </a:buClr>
                <a:buSzPct val="89000"/>
                <a:buFont typeface="Arial" charset="0"/>
                <a:buChar char="-"/>
              </a:lvl5pPr>
              <a:lvl6pPr marL="1203325" indent="-1301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</a:lvl6pPr>
              <a:lvl7pPr marL="1660525" indent="-1301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</a:lvl7pPr>
              <a:lvl8pPr marL="2117725" indent="-1301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</a:lvl8pPr>
              <a:lvl9pPr marL="2574925" indent="-1301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</a:lvl9pPr>
            </a:lstStyle>
            <a:p>
              <a:r>
                <a:rPr lang="en-US" sz="1428" dirty="0">
                  <a:solidFill>
                    <a:schemeClr val="bg1"/>
                  </a:solidFill>
                </a:rPr>
                <a:t>High cholesterol</a:t>
              </a:r>
            </a:p>
          </p:txBody>
        </p:sp>
        <p:sp>
          <p:nvSpPr>
            <p:cNvPr id="16" name="Rectangle 9"/>
            <p:cNvSpPr txBox="1"/>
            <p:nvPr/>
          </p:nvSpPr>
          <p:spPr>
            <a:xfrm>
              <a:off x="1863948" y="4149080"/>
              <a:ext cx="3937271" cy="813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>
                <a:spcAft>
                  <a:spcPts val="612"/>
                </a:spcAft>
              </a:pPr>
              <a:r>
                <a:rPr lang="en-US" sz="1428" dirty="0"/>
                <a:t>Pre-diabetes</a:t>
              </a:r>
            </a:p>
            <a:p>
              <a:pPr lvl="1">
                <a:spcAft>
                  <a:spcPts val="612"/>
                </a:spcAft>
              </a:pPr>
              <a:r>
                <a:rPr lang="en-US" sz="1428" dirty="0"/>
                <a:t>Bone &amp; joint problems </a:t>
              </a:r>
            </a:p>
            <a:p>
              <a:pPr lvl="1">
                <a:spcAft>
                  <a:spcPts val="612"/>
                </a:spcAft>
              </a:pPr>
              <a:r>
                <a:rPr lang="en-US" sz="1428" dirty="0"/>
                <a:t>Breathing difficulties</a:t>
              </a:r>
            </a:p>
          </p:txBody>
        </p:sp>
        <p:sp>
          <p:nvSpPr>
            <p:cNvPr id="14" name="TextBox 6"/>
            <p:cNvSpPr txBox="1">
              <a:spLocks/>
            </p:cNvSpPr>
            <p:nvPr>
              <p:custDataLst>
                <p:tags r:id="rId6"/>
              </p:custDataLst>
            </p:nvPr>
          </p:nvSpPr>
          <p:spPr>
            <a:xfrm>
              <a:off x="399822" y="1942820"/>
              <a:ext cx="1356746" cy="7624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/>
          </p:spPr>
          <p:txBody>
            <a:bodyPr lIns="73472" tIns="73472" rIns="73472" bIns="73472" anchor="ctr"/>
            <a:lstStyle>
              <a:defPPr>
                <a:defRPr lang="en-US"/>
              </a:defPPr>
              <a:lvl1pPr marL="0" indent="0" defTabSz="895350" eaLnBrk="0" hangingPunct="0">
                <a:buClr>
                  <a:schemeClr val="tx2"/>
                </a:buClr>
                <a:defRPr sz="1300" b="1">
                  <a:solidFill>
                    <a:schemeClr val="tx2"/>
                  </a:solidFill>
                </a:defRPr>
              </a:lvl1pPr>
              <a:lvl2pPr marL="193675" indent="-192088" defTabSz="895350" eaLnBrk="0" hangingPunct="0">
                <a:buClr>
                  <a:schemeClr val="tx2"/>
                </a:buClr>
                <a:buSzPct val="125000"/>
                <a:buFont typeface="Arial" charset="0"/>
                <a:buChar char="▪"/>
              </a:lvl2pPr>
              <a:lvl3pPr marL="457200" indent="-261938" defTabSz="895350" eaLnBrk="0" hangingPunct="0">
                <a:buClr>
                  <a:schemeClr val="tx2"/>
                </a:buClr>
                <a:buSzPct val="120000"/>
                <a:buFont typeface="Arial" charset="0"/>
                <a:buChar char="–"/>
              </a:lvl3pPr>
              <a:lvl4pPr marL="614363" indent="-155575" defTabSz="895350" eaLnBrk="0" hangingPunct="0">
                <a:buClr>
                  <a:schemeClr val="tx2"/>
                </a:buClr>
                <a:buSzPct val="120000"/>
                <a:buFont typeface="Arial" charset="0"/>
                <a:buChar char="▫"/>
              </a:lvl4pPr>
              <a:lvl5pPr marL="746125" indent="-130175" defTabSz="895350" eaLnBrk="0" hangingPunct="0">
                <a:buClr>
                  <a:schemeClr val="tx2"/>
                </a:buClr>
                <a:buSzPct val="89000"/>
                <a:buFont typeface="Arial" charset="0"/>
                <a:buChar char="-"/>
              </a:lvl5pPr>
              <a:lvl6pPr marL="1203325" indent="-1301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</a:lvl6pPr>
              <a:lvl7pPr marL="1660525" indent="-1301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</a:lvl7pPr>
              <a:lvl8pPr marL="2117725" indent="-1301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</a:lvl8pPr>
              <a:lvl9pPr marL="2574925" indent="-1301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</a:lvl9pPr>
            </a:lstStyle>
            <a:p>
              <a:r>
                <a:rPr lang="en-US" sz="1428" dirty="0">
                  <a:solidFill>
                    <a:schemeClr val="bg1"/>
                  </a:solidFill>
                </a:rPr>
                <a:t>Emotional and </a:t>
              </a:r>
              <a:r>
                <a:rPr lang="en-US" sz="1428" dirty="0" err="1">
                  <a:solidFill>
                    <a:schemeClr val="bg1"/>
                  </a:solidFill>
                </a:rPr>
                <a:t>Behavioural</a:t>
              </a:r>
              <a:endParaRPr lang="en-US" sz="1428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9"/>
            <p:cNvSpPr txBox="1"/>
            <p:nvPr/>
          </p:nvSpPr>
          <p:spPr>
            <a:xfrm>
              <a:off x="1863948" y="1897033"/>
              <a:ext cx="3937271" cy="9559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>
                <a:spcAft>
                  <a:spcPts val="612"/>
                </a:spcAft>
              </a:pPr>
              <a:r>
                <a:rPr lang="en-US" sz="1428" dirty="0"/>
                <a:t>Many children experiencing bullying linked to their health status.</a:t>
              </a:r>
            </a:p>
            <a:p>
              <a:pPr lvl="1">
                <a:spcAft>
                  <a:spcPts val="612"/>
                </a:spcAft>
              </a:pPr>
              <a:r>
                <a:rPr lang="en-US" sz="1428" dirty="0"/>
                <a:t>Hypertensive children are more likely to prevalent hypertension during adulthood.</a:t>
              </a:r>
            </a:p>
          </p:txBody>
        </p:sp>
        <p:cxnSp>
          <p:nvCxnSpPr>
            <p:cNvPr id="19" name="Straight Connector 18"/>
            <p:cNvCxnSpPr/>
            <p:nvPr/>
          </p:nvCxnSpPr>
          <p:spPr bwMode="gray">
            <a:xfrm>
              <a:off x="1855741" y="4987259"/>
              <a:ext cx="388933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 bwMode="gray">
            <a:xfrm>
              <a:off x="1855741" y="2936769"/>
              <a:ext cx="388933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6"/>
            <p:cNvSpPr txBox="1"/>
            <p:nvPr>
              <p:custDataLst>
                <p:tags r:id="rId7"/>
              </p:custDataLst>
            </p:nvPr>
          </p:nvSpPr>
          <p:spPr>
            <a:xfrm>
              <a:off x="399822" y="3006754"/>
              <a:ext cx="1356746" cy="7624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/>
          </p:spPr>
          <p:txBody>
            <a:bodyPr lIns="73472" tIns="73472" rIns="73472" bIns="73472" anchor="ctr"/>
            <a:lstStyle>
              <a:defPPr>
                <a:defRPr lang="en-US"/>
              </a:defPPr>
              <a:lvl1pPr marL="0" indent="0" defTabSz="895350" eaLnBrk="0" hangingPunct="0">
                <a:buClr>
                  <a:schemeClr val="tx2"/>
                </a:buClr>
                <a:defRPr sz="1300" b="1">
                  <a:solidFill>
                    <a:schemeClr val="tx2"/>
                  </a:solidFill>
                </a:defRPr>
              </a:lvl1pPr>
              <a:lvl2pPr marL="193675" indent="-192088" defTabSz="895350" eaLnBrk="0" hangingPunct="0">
                <a:buClr>
                  <a:schemeClr val="tx2"/>
                </a:buClr>
                <a:buSzPct val="125000"/>
                <a:buFont typeface="Arial" charset="0"/>
                <a:buChar char="▪"/>
              </a:lvl2pPr>
              <a:lvl3pPr marL="457200" indent="-261938" defTabSz="895350" eaLnBrk="0" hangingPunct="0">
                <a:buClr>
                  <a:schemeClr val="tx2"/>
                </a:buClr>
                <a:buSzPct val="120000"/>
                <a:buFont typeface="Arial" charset="0"/>
                <a:buChar char="–"/>
              </a:lvl3pPr>
              <a:lvl4pPr marL="614363" indent="-155575" defTabSz="895350" eaLnBrk="0" hangingPunct="0">
                <a:buClr>
                  <a:schemeClr val="tx2"/>
                </a:buClr>
                <a:buSzPct val="120000"/>
                <a:buFont typeface="Arial" charset="0"/>
                <a:buChar char="▫"/>
              </a:lvl4pPr>
              <a:lvl5pPr marL="746125" indent="-130175" defTabSz="895350" eaLnBrk="0" hangingPunct="0">
                <a:buClr>
                  <a:schemeClr val="tx2"/>
                </a:buClr>
                <a:buSzPct val="89000"/>
                <a:buFont typeface="Arial" charset="0"/>
                <a:buChar char="-"/>
              </a:lvl5pPr>
              <a:lvl6pPr marL="1203325" indent="-1301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</a:lvl6pPr>
              <a:lvl7pPr marL="1660525" indent="-1301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</a:lvl7pPr>
              <a:lvl8pPr marL="2117725" indent="-1301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</a:lvl8pPr>
              <a:lvl9pPr marL="2574925" indent="-1301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</a:lvl9pPr>
            </a:lstStyle>
            <a:p>
              <a:r>
                <a:rPr lang="en-US" sz="1428" dirty="0">
                  <a:solidFill>
                    <a:schemeClr val="bg1"/>
                  </a:solidFill>
                </a:rPr>
                <a:t>School Absence</a:t>
              </a:r>
            </a:p>
          </p:txBody>
        </p:sp>
        <p:sp>
          <p:nvSpPr>
            <p:cNvPr id="32" name="Rectangle 9"/>
            <p:cNvSpPr txBox="1"/>
            <p:nvPr/>
          </p:nvSpPr>
          <p:spPr>
            <a:xfrm>
              <a:off x="1863948" y="3049161"/>
              <a:ext cx="3937271" cy="9559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>
                <a:spcAft>
                  <a:spcPts val="612"/>
                </a:spcAft>
              </a:pPr>
              <a:r>
                <a:rPr lang="en-US" sz="1428" dirty="0"/>
                <a:t>More than 1 in 5 children are overweight or obese when they begin school.</a:t>
              </a:r>
            </a:p>
            <a:p>
              <a:pPr lvl="1">
                <a:spcAft>
                  <a:spcPts val="612"/>
                </a:spcAft>
              </a:pPr>
              <a:r>
                <a:rPr lang="en-US" sz="1428" dirty="0"/>
                <a:t>Almost 1 in 3 children are overweight or obese by the time they leave primary school.</a:t>
              </a:r>
            </a:p>
          </p:txBody>
        </p:sp>
        <p:cxnSp>
          <p:nvCxnSpPr>
            <p:cNvPr id="33" name="Straight Connector 32"/>
            <p:cNvCxnSpPr/>
            <p:nvPr/>
          </p:nvCxnSpPr>
          <p:spPr bwMode="gray">
            <a:xfrm>
              <a:off x="1855741" y="4056711"/>
              <a:ext cx="388933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9"/>
            <p:cNvSpPr txBox="1"/>
            <p:nvPr/>
          </p:nvSpPr>
          <p:spPr>
            <a:xfrm>
              <a:off x="6529565" y="2987128"/>
              <a:ext cx="1938921" cy="1622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 b="1" dirty="0"/>
                <a:t>Majority of hurdles are directly or indirectly linked to </a:t>
              </a:r>
              <a:r>
                <a:rPr lang="en-US" altLang="zh-CN" sz="1600" b="1" dirty="0" err="1"/>
                <a:t>urbanisation</a:t>
              </a:r>
              <a:r>
                <a:rPr lang="en-US" altLang="zh-CN" sz="1600" b="1" dirty="0"/>
                <a:t> and can be addressed through advocacy effort.</a:t>
              </a: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BC5A732F-6B68-694C-99EA-9837C48871CF}"/>
              </a:ext>
            </a:extLst>
          </p:cNvPr>
          <p:cNvSpPr txBox="1"/>
          <p:nvPr/>
        </p:nvSpPr>
        <p:spPr>
          <a:xfrm>
            <a:off x="0" y="650400"/>
            <a:ext cx="94596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b="1" dirty="0"/>
              <a:t>Significance of the Problem  --  Why is hypertension an issue? 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27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58BFE43-1E95-F64D-B23F-ADCF9D7243AD}"/>
              </a:ext>
            </a:extLst>
          </p:cNvPr>
          <p:cNvSpPr txBox="1"/>
          <p:nvPr/>
        </p:nvSpPr>
        <p:spPr>
          <a:xfrm>
            <a:off x="121751" y="670418"/>
            <a:ext cx="5036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b="1" dirty="0"/>
              <a:t>Importance to conduct the study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C7B1293-1D76-3F4D-9C41-1C104CACE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51" y="1268760"/>
            <a:ext cx="5930900" cy="3644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7927228-559B-4F4C-A579-87C9A09BF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645024"/>
            <a:ext cx="4357725" cy="20911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BD58130-7FFD-7B49-98F4-D2C38FE53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268760"/>
            <a:ext cx="6689101" cy="511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0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43E12F5E-A9DD-7944-8584-AD5FAA1921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3345" y="1267916"/>
            <a:ext cx="8489950" cy="1296988"/>
          </a:xfrm>
        </p:spPr>
        <p:txBody>
          <a:bodyPr/>
          <a:lstStyle/>
          <a:p>
            <a:r>
              <a:rPr lang="en-GB" altLang="zh-CN" dirty="0">
                <a:solidFill>
                  <a:schemeClr val="bg2"/>
                </a:solidFill>
              </a:rPr>
              <a:t>Chapter I: INTRODUCTION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322DC92-15DC-2849-AC8F-3B1F5FDF4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25" y="2132012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zh-CN" dirty="0">
                <a:solidFill>
                  <a:schemeClr val="tx1"/>
                </a:solidFill>
              </a:rPr>
              <a:t>Chapter II: LITERATURE REVIEW </a:t>
            </a:r>
          </a:p>
          <a:p>
            <a:endParaRPr lang="en-GB" altLang="zh-CN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079D8B9-E465-7840-BF53-17129A8E4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068116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zh-CN" dirty="0">
                <a:solidFill>
                  <a:schemeClr val="bg2"/>
                </a:solidFill>
              </a:rPr>
              <a:t>Chapter III. METHOD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DA07A9B-F0F9-644E-A77A-8DB9296B6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976837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zh-CN" dirty="0">
                <a:solidFill>
                  <a:schemeClr val="bg2"/>
                </a:solidFill>
              </a:rPr>
              <a:t>Chapter IV. RESULTS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A13E8E1-0E57-CA44-87F9-319BA5B8A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868316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zh-CN" dirty="0">
                <a:solidFill>
                  <a:schemeClr val="bg2"/>
                </a:solidFill>
              </a:rPr>
              <a:t>Chapter V. DISCUSSION</a:t>
            </a:r>
          </a:p>
        </p:txBody>
      </p:sp>
    </p:spTree>
    <p:extLst>
      <p:ext uri="{BB962C8B-B14F-4D97-AF65-F5344CB8AC3E}">
        <p14:creationId xmlns:p14="http://schemas.microsoft.com/office/powerpoint/2010/main" val="130363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70" y="1"/>
          <a:ext cx="16197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6" name="think-cell Slide" r:id="rId6" imgW="500" imgH="417" progId="TCLayout.ActiveDocument.1">
                  <p:embed/>
                </p:oleObj>
              </mc:Choice>
              <mc:Fallback>
                <p:oleObj name="think-cell Slide" r:id="rId6" imgW="500" imgH="417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0" y="1"/>
                        <a:ext cx="161974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270" y="1"/>
            <a:ext cx="161974" cy="161974"/>
          </a:xfrm>
          <a:prstGeom prst="rect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0" y="1"/>
            <a:ext cx="9140222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2FDC38-1E75-4E47-B07A-311B2746B80D}"/>
              </a:ext>
            </a:extLst>
          </p:cNvPr>
          <p:cNvSpPr txBox="1"/>
          <p:nvPr/>
        </p:nvSpPr>
        <p:spPr>
          <a:xfrm>
            <a:off x="121751" y="670418"/>
            <a:ext cx="35525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b="1" dirty="0"/>
              <a:t>Historical Background </a:t>
            </a:r>
          </a:p>
          <a:p>
            <a:endParaRPr lang="en-GB" altLang="zh-CN" sz="2000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C5E370B-3D08-5F4A-A449-399B57BE04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51" y="1340769"/>
            <a:ext cx="5859068" cy="417646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1D2B69C-2BBE-0A4C-AB29-BA711E3EAB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765542"/>
            <a:ext cx="6562221" cy="470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A2AE64A-B671-5449-ADD1-E687B78E0DF0}"/>
              </a:ext>
            </a:extLst>
          </p:cNvPr>
          <p:cNvSpPr txBox="1"/>
          <p:nvPr/>
        </p:nvSpPr>
        <p:spPr>
          <a:xfrm>
            <a:off x="121751" y="670418"/>
            <a:ext cx="8395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b="1" dirty="0"/>
              <a:t>Theory and Literature Relevant to Research Hypotheses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1A3E13-8627-F04E-9A2A-8A71A842C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6" y="1268760"/>
            <a:ext cx="3848100" cy="4876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5DDAB34-D182-E145-90F7-B60F00D1E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" y="2425159"/>
            <a:ext cx="3082097" cy="37204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C5DE6EB-F834-0544-BAAA-E3D69339D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638" y="1268760"/>
            <a:ext cx="4229100" cy="5410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AEC46BE-92D0-D940-B654-0003089C9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238" y="3021360"/>
            <a:ext cx="42799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6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43E12F5E-A9DD-7944-8584-AD5FAA1921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3345" y="1267916"/>
            <a:ext cx="8489950" cy="1296988"/>
          </a:xfrm>
        </p:spPr>
        <p:txBody>
          <a:bodyPr/>
          <a:lstStyle/>
          <a:p>
            <a:r>
              <a:rPr lang="en-GB" altLang="zh-CN" dirty="0">
                <a:solidFill>
                  <a:schemeClr val="bg2"/>
                </a:solidFill>
              </a:rPr>
              <a:t>Chapter I: INTRODUCTION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322DC92-15DC-2849-AC8F-3B1F5FDF4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25" y="2132012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zh-CN" dirty="0">
                <a:solidFill>
                  <a:schemeClr val="bg2"/>
                </a:solidFill>
              </a:rPr>
              <a:t>Chapter II: LITERATURE REVIEW </a:t>
            </a:r>
          </a:p>
          <a:p>
            <a:endParaRPr lang="en-GB" altLang="zh-CN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079D8B9-E465-7840-BF53-17129A8E4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068116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zh-CN" dirty="0">
                <a:solidFill>
                  <a:schemeClr val="tx1"/>
                </a:solidFill>
              </a:rPr>
              <a:t>Chapter III. METHOD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DA07A9B-F0F9-644E-A77A-8DB9296B6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976837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zh-CN" dirty="0">
                <a:solidFill>
                  <a:schemeClr val="tx1"/>
                </a:solidFill>
              </a:rPr>
              <a:t>Chapter IV. RESULTS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A13E8E1-0E57-CA44-87F9-319BA5B8A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868316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zh-CN" dirty="0">
                <a:solidFill>
                  <a:schemeClr val="tx1"/>
                </a:solidFill>
              </a:rPr>
              <a:t>Chapter V. DISCUSSION</a:t>
            </a:r>
          </a:p>
        </p:txBody>
      </p:sp>
    </p:spTree>
    <p:extLst>
      <p:ext uri="{BB962C8B-B14F-4D97-AF65-F5344CB8AC3E}">
        <p14:creationId xmlns:p14="http://schemas.microsoft.com/office/powerpoint/2010/main" val="356384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67E5E39-64EB-9141-A417-8DD033EC62C2}"/>
              </a:ext>
            </a:extLst>
          </p:cNvPr>
          <p:cNvSpPr txBox="1"/>
          <p:nvPr/>
        </p:nvSpPr>
        <p:spPr>
          <a:xfrm>
            <a:off x="251520" y="692696"/>
            <a:ext cx="3342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b="1" dirty="0"/>
              <a:t>A Clustering Analysis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7712E5-91F9-694E-976E-00EE84E36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8894"/>
            <a:ext cx="4914900" cy="56261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A372B0A-8243-4145-B830-BA3FB5859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74" y="3429000"/>
            <a:ext cx="4799341" cy="30402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8F2478-C5CC-E84E-A97F-F42035CB2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463" y="1238893"/>
            <a:ext cx="4506143" cy="556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3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8cdr_NxEeuHWjakEM17g"/>
</p:tagLst>
</file>

<file path=ppt/theme/theme1.xml><?xml version="1.0" encoding="utf-8"?>
<a:theme xmlns:a="http://schemas.openxmlformats.org/drawingml/2006/main" name="Custom Design">
  <a:themeElements>
    <a:clrScheme name="Custom Design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FA1AC"/>
      </a:accent1>
      <a:accent2>
        <a:srgbClr val="459CBD"/>
      </a:accent2>
      <a:accent3>
        <a:srgbClr val="FFFFFF"/>
      </a:accent3>
      <a:accent4>
        <a:srgbClr val="000000"/>
      </a:accent4>
      <a:accent5>
        <a:srgbClr val="C0CDD2"/>
      </a:accent5>
      <a:accent6>
        <a:srgbClr val="3E8DAB"/>
      </a:accent6>
      <a:hlink>
        <a:srgbClr val="A8C0D1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459CBD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3E8DAB"/>
        </a:accent6>
        <a:hlink>
          <a:srgbClr val="A8C0D1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2022</TotalTime>
  <Words>637</Words>
  <Application>Microsoft Macintosh PowerPoint</Application>
  <PresentationFormat>全屏显示(4:3)</PresentationFormat>
  <Paragraphs>63</Paragraphs>
  <Slides>14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楷体</vt:lpstr>
      <vt:lpstr>宋体</vt:lpstr>
      <vt:lpstr>Arial</vt:lpstr>
      <vt:lpstr>Calibri</vt:lpstr>
      <vt:lpstr>Custom Design</vt:lpstr>
      <vt:lpstr>think-cell Slide</vt:lpstr>
      <vt:lpstr>The Attributable Outcome of Urban Deprivation on Hypertension in Children in England:  A Clustering and Propensity Analysis</vt:lpstr>
      <vt:lpstr>Chapter I: INTRODUCTION </vt:lpstr>
      <vt:lpstr>PowerPoint 演示文稿</vt:lpstr>
      <vt:lpstr>PowerPoint 演示文稿</vt:lpstr>
      <vt:lpstr>Chapter I: INTRODUCTION </vt:lpstr>
      <vt:lpstr>PowerPoint 演示文稿</vt:lpstr>
      <vt:lpstr>PowerPoint 演示文稿</vt:lpstr>
      <vt:lpstr>Chapter I: INTRODUCTION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Simon Brown</dc:creator>
  <cp:lastModifiedBy>Ma Xueming</cp:lastModifiedBy>
  <cp:revision>86</cp:revision>
  <cp:lastPrinted>2017-10-04T06:57:25Z</cp:lastPrinted>
  <dcterms:created xsi:type="dcterms:W3CDTF">2005-07-13T12:26:50Z</dcterms:created>
  <dcterms:modified xsi:type="dcterms:W3CDTF">2018-11-21T05:20:50Z</dcterms:modified>
</cp:coreProperties>
</file>