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9" r:id="rId22"/>
    <p:sldId id="284" r:id="rId23"/>
    <p:sldId id="285" r:id="rId24"/>
    <p:sldId id="291" r:id="rId25"/>
    <p:sldId id="283" r:id="rId26"/>
    <p:sldId id="282" r:id="rId27"/>
    <p:sldId id="281" r:id="rId28"/>
    <p:sldId id="280" r:id="rId29"/>
    <p:sldId id="286" r:id="rId30"/>
    <p:sldId id="274" r:id="rId31"/>
    <p:sldId id="27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4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13AA-8199-4004-9AC0-7FD933396CD1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8B04-7060-45E1-B15C-B980B95B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studio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课程前言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开发实战 从零基础到</a:t>
            </a:r>
            <a:r>
              <a:rPr lang="en-US" altLang="zh-CN" dirty="0"/>
              <a:t>App</a:t>
            </a:r>
            <a:r>
              <a:rPr lang="zh-CN" altLang="en-US" dirty="0"/>
              <a:t>上线</a:t>
            </a:r>
            <a:r>
              <a:rPr lang="en-US" altLang="zh-CN" dirty="0"/>
              <a:t>(</a:t>
            </a:r>
            <a:r>
              <a:rPr lang="zh-CN" altLang="en-US" dirty="0"/>
              <a:t>第三版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9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 </a:t>
            </a:r>
            <a:r>
              <a:rPr lang="zh-CN" altLang="en-US" dirty="0"/>
              <a:t>开发机配置要求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对硬件的要求：</a:t>
            </a:r>
          </a:p>
          <a:p>
            <a:pPr lvl="1"/>
            <a:r>
              <a:rPr lang="zh-CN" altLang="en-US" dirty="0"/>
              <a:t>内存要求至少</a:t>
            </a:r>
            <a:r>
              <a:rPr lang="en-US" altLang="zh-CN" dirty="0"/>
              <a:t>8GB</a:t>
            </a:r>
            <a:r>
              <a:rPr lang="zh-CN" altLang="en-US" dirty="0"/>
              <a:t>，越大越好。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要求</a:t>
            </a:r>
            <a:r>
              <a:rPr lang="en-US" altLang="zh-CN" dirty="0"/>
              <a:t>1.5GHz</a:t>
            </a:r>
            <a:r>
              <a:rPr lang="zh-CN" altLang="en-US" dirty="0"/>
              <a:t>以上，越快越好。</a:t>
            </a:r>
          </a:p>
          <a:p>
            <a:pPr lvl="1"/>
            <a:r>
              <a:rPr lang="zh-CN" altLang="en-US" dirty="0"/>
              <a:t>硬盘要求系统盘剩余空间</a:t>
            </a:r>
            <a:r>
              <a:rPr lang="en-US" altLang="zh-CN" dirty="0"/>
              <a:t>10GB</a:t>
            </a:r>
            <a:r>
              <a:rPr lang="zh-CN" altLang="en-US" dirty="0"/>
              <a:t>以上，越大越好。</a:t>
            </a:r>
          </a:p>
          <a:p>
            <a:pPr lvl="1"/>
            <a:r>
              <a:rPr lang="zh-CN" altLang="en-US" dirty="0"/>
              <a:t>要求带无线网卡与</a:t>
            </a:r>
            <a:r>
              <a:rPr lang="en-US" altLang="zh-CN" dirty="0"/>
              <a:t>USB</a:t>
            </a:r>
            <a:r>
              <a:rPr lang="zh-CN" altLang="en-US" dirty="0"/>
              <a:t>插槽。</a:t>
            </a:r>
          </a:p>
          <a:p>
            <a:r>
              <a:rPr lang="zh-CN" altLang="en-US" dirty="0"/>
              <a:t>对操作系统的要求（以</a:t>
            </a:r>
            <a:r>
              <a:rPr lang="en-US" altLang="zh-CN" dirty="0"/>
              <a:t>Windows</a:t>
            </a:r>
            <a:r>
              <a:rPr lang="zh-CN" altLang="en-US" dirty="0"/>
              <a:t>为例）。</a:t>
            </a:r>
          </a:p>
          <a:p>
            <a:pPr lvl="1"/>
            <a:r>
              <a:rPr lang="zh-CN" altLang="en-US" dirty="0"/>
              <a:t>必须是</a:t>
            </a:r>
            <a:r>
              <a:rPr lang="en-US" altLang="zh-CN" dirty="0"/>
              <a:t>64</a:t>
            </a:r>
            <a:r>
              <a:rPr lang="zh-CN" altLang="en-US" dirty="0"/>
              <a:t>位系统，不能是</a:t>
            </a:r>
            <a:r>
              <a:rPr lang="en-US" altLang="zh-CN" dirty="0"/>
              <a:t>32</a:t>
            </a:r>
            <a:r>
              <a:rPr lang="zh-CN" altLang="en-US" dirty="0"/>
              <a:t>位系统。</a:t>
            </a:r>
          </a:p>
          <a:p>
            <a:pPr lvl="1"/>
            <a:r>
              <a:rPr lang="zh-CN" altLang="en-US" dirty="0" smtClean="0"/>
              <a:t>至少</a:t>
            </a:r>
            <a:r>
              <a:rPr lang="zh-CN" altLang="en-US" dirty="0"/>
              <a:t>为</a:t>
            </a:r>
            <a:r>
              <a:rPr lang="en-US" altLang="zh-CN" dirty="0"/>
              <a:t>Windows 7</a:t>
            </a:r>
            <a:r>
              <a:rPr lang="zh-CN" altLang="en-US" dirty="0" smtClean="0"/>
              <a:t>，不</a:t>
            </a:r>
            <a:r>
              <a:rPr lang="zh-CN" altLang="en-US" dirty="0"/>
              <a:t>支持</a:t>
            </a:r>
            <a:r>
              <a:rPr lang="en-US" altLang="zh-CN" dirty="0"/>
              <a:t>Windows XP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屏幕分辨率至少为</a:t>
            </a:r>
            <a:r>
              <a:rPr lang="en-US" altLang="zh-CN" dirty="0" smtClean="0"/>
              <a:t>1280*800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对网络的要求：</a:t>
            </a:r>
          </a:p>
          <a:p>
            <a:pPr lvl="1"/>
            <a:r>
              <a:rPr lang="zh-CN" altLang="en-US" dirty="0" smtClean="0"/>
              <a:t>建议连</a:t>
            </a:r>
            <a:r>
              <a:rPr lang="zh-CN" altLang="en-US" dirty="0"/>
              <a:t>公众</a:t>
            </a:r>
            <a:r>
              <a:rPr lang="zh-CN" altLang="en-US" dirty="0" smtClean="0"/>
              <a:t>网。</a:t>
            </a:r>
            <a:endParaRPr lang="zh-CN" altLang="en-US" dirty="0"/>
          </a:p>
          <a:p>
            <a:pPr lvl="1"/>
            <a:r>
              <a:rPr lang="zh-CN" altLang="en-US" dirty="0"/>
              <a:t>下载速度至少每秒</a:t>
            </a:r>
            <a:r>
              <a:rPr lang="en-US" altLang="zh-CN" dirty="0"/>
              <a:t>1MB</a:t>
            </a:r>
            <a:r>
              <a:rPr lang="zh-CN" altLang="en-US" dirty="0"/>
              <a:t>，越快越好。</a:t>
            </a:r>
          </a:p>
        </p:txBody>
      </p:sp>
    </p:spTree>
    <p:extLst>
      <p:ext uri="{BB962C8B-B14F-4D97-AF65-F5344CB8AC3E}">
        <p14:creationId xmlns:p14="http://schemas.microsoft.com/office/powerpoint/2010/main" val="157881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zh-CN" altLang="en-US" dirty="0"/>
              <a:t>安装</a:t>
            </a:r>
            <a:r>
              <a:rPr lang="en-US" altLang="zh-CN" dirty="0"/>
              <a:t>Android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谷歌开发者的中文网站可直接下载</a:t>
            </a:r>
            <a:r>
              <a:rPr lang="en-US" altLang="zh-CN" dirty="0"/>
              <a:t>Android Studio</a:t>
            </a:r>
            <a:r>
              <a:rPr lang="zh-CN" altLang="en-US" dirty="0"/>
              <a:t>，详细的下载页面是</a:t>
            </a:r>
            <a:r>
              <a:rPr lang="en-US" altLang="zh-CN" dirty="0">
                <a:hlinkClick r:id="rId2"/>
              </a:rPr>
              <a:t>https://developer.android.google.cn/studio/index.html</a:t>
            </a:r>
            <a:endParaRPr lang="en-US" altLang="zh-CN" dirty="0"/>
          </a:p>
          <a:p>
            <a:r>
              <a:rPr lang="zh-CN" altLang="en-US" dirty="0"/>
              <a:t>双击下载完成的</a:t>
            </a:r>
            <a:r>
              <a:rPr lang="en-US" altLang="zh-CN" dirty="0"/>
              <a:t>Android Studio</a:t>
            </a:r>
            <a:r>
              <a:rPr lang="zh-CN" altLang="en-US" dirty="0"/>
              <a:t>安装程序，弹出安装界面。</a:t>
            </a:r>
            <a:endParaRPr lang="en-US" altLang="zh-CN" dirty="0"/>
          </a:p>
          <a:p>
            <a:r>
              <a:rPr lang="zh-CN" altLang="en-US" dirty="0"/>
              <a:t>全部勾选安装界面中的选项，然后单击</a:t>
            </a:r>
            <a:r>
              <a:rPr lang="en-US" altLang="zh-CN" dirty="0"/>
              <a:t>Next</a:t>
            </a:r>
            <a:r>
              <a:rPr lang="zh-CN" altLang="en-US" dirty="0"/>
              <a:t>按钮。</a:t>
            </a:r>
            <a:endParaRPr lang="en-US" altLang="zh-CN" dirty="0"/>
          </a:p>
          <a:p>
            <a:r>
              <a:rPr lang="zh-CN" altLang="en-US" dirty="0"/>
              <a:t>进入下一页的安装路径配置页面，建议将</a:t>
            </a:r>
            <a:r>
              <a:rPr lang="en-US" altLang="zh-CN" dirty="0"/>
              <a:t>Android Studio</a:t>
            </a:r>
            <a:r>
              <a:rPr lang="zh-CN" altLang="en-US" dirty="0"/>
              <a:t>装在除系统盘外的其它磁盘（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E</a:t>
            </a:r>
            <a:r>
              <a:rPr lang="zh-CN" altLang="en-US" dirty="0" smtClean="0"/>
              <a:t>盘</a:t>
            </a:r>
            <a:r>
              <a:rPr lang="zh-CN" altLang="en-US" dirty="0"/>
              <a:t>），然后单击</a:t>
            </a:r>
            <a:r>
              <a:rPr lang="en-US" altLang="zh-CN" dirty="0"/>
              <a:t>Next</a:t>
            </a:r>
            <a:r>
              <a:rPr lang="zh-CN" altLang="en-US" dirty="0"/>
              <a:t>按钮。</a:t>
            </a:r>
          </a:p>
          <a:p>
            <a:r>
              <a:rPr lang="zh-CN" altLang="en-US" dirty="0"/>
              <a:t>接下来一路单击</a:t>
            </a:r>
            <a:r>
              <a:rPr lang="en-US" altLang="zh-CN" dirty="0"/>
              <a:t>Next</a:t>
            </a:r>
            <a:r>
              <a:rPr lang="zh-CN" altLang="en-US" dirty="0"/>
              <a:t>按钮，直到弹出最后一页，单击</a:t>
            </a:r>
            <a:r>
              <a:rPr lang="en-US" altLang="zh-CN" dirty="0"/>
              <a:t>Install</a:t>
            </a:r>
            <a:r>
              <a:rPr lang="zh-CN" altLang="en-US" dirty="0"/>
              <a:t>按钮，等待安装过程进行。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6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安装过程界面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2571" cy="385553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97" y="1690689"/>
            <a:ext cx="4952571" cy="38555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95254" y="5664805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 Studio</a:t>
            </a:r>
            <a:r>
              <a:rPr lang="zh-CN" altLang="zh-CN" dirty="0"/>
              <a:t>的安装界面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8057" y="5664805"/>
            <a:ext cx="320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选择</a:t>
            </a:r>
            <a:r>
              <a:rPr lang="en-US" altLang="zh-CN" dirty="0"/>
              <a:t>Android Studio</a:t>
            </a:r>
            <a:r>
              <a:rPr lang="zh-CN" altLang="zh-CN" dirty="0"/>
              <a:t>的安装目录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90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安装结束界面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6" y="1690687"/>
            <a:ext cx="4930615" cy="3838441"/>
          </a:xfrm>
        </p:spPr>
      </p:pic>
      <p:sp>
        <p:nvSpPr>
          <p:cNvPr id="6" name="文本框 5"/>
          <p:cNvSpPr txBox="1"/>
          <p:nvPr/>
        </p:nvSpPr>
        <p:spPr>
          <a:xfrm>
            <a:off x="1995254" y="5664805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 </a:t>
            </a:r>
            <a:r>
              <a:rPr lang="en-US" altLang="zh-CN" dirty="0" smtClean="0"/>
              <a:t>Studio</a:t>
            </a:r>
            <a:r>
              <a:rPr lang="zh-CN" altLang="en-US" dirty="0" smtClean="0"/>
              <a:t>安装完成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77680" y="5664805"/>
            <a:ext cx="25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Android Studio</a:t>
            </a:r>
            <a:r>
              <a:rPr lang="zh-CN" altLang="en-US" dirty="0" smtClean="0"/>
              <a:t>启动向导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12" y="1690686"/>
            <a:ext cx="5090332" cy="38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7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 </a:t>
            </a:r>
            <a:r>
              <a:rPr lang="zh-CN" altLang="en-US" dirty="0"/>
              <a:t>下载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SDK</a:t>
            </a:r>
            <a:r>
              <a:rPr lang="zh-CN" altLang="en-US" dirty="0"/>
              <a:t>全称为</a:t>
            </a:r>
            <a:r>
              <a:rPr lang="en-US" altLang="zh-CN" dirty="0"/>
              <a:t>Software Development Kit</a:t>
            </a:r>
            <a:r>
              <a:rPr lang="zh-CN" altLang="en-US" dirty="0"/>
              <a:t>，意即软件开发工具包，它可将</a:t>
            </a:r>
            <a:r>
              <a:rPr lang="en-US" altLang="zh-CN" dirty="0"/>
              <a:t>App</a:t>
            </a:r>
            <a:r>
              <a:rPr lang="zh-CN" altLang="en-US" dirty="0"/>
              <a:t>源码编译为可执行的</a:t>
            </a:r>
            <a:r>
              <a:rPr lang="en-US" altLang="zh-CN" dirty="0"/>
              <a:t>App</a:t>
            </a:r>
            <a:r>
              <a:rPr lang="zh-CN" altLang="en-US" dirty="0"/>
              <a:t>应用。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Android Studio</a:t>
            </a:r>
            <a:r>
              <a:rPr lang="zh-CN" altLang="en-US" dirty="0"/>
              <a:t>主界面，依次选择菜单</a:t>
            </a:r>
            <a:r>
              <a:rPr lang="en-US" altLang="zh-CN" dirty="0" err="1"/>
              <a:t>Tools→SDK</a:t>
            </a:r>
            <a:r>
              <a:rPr lang="en-US" altLang="zh-CN" dirty="0"/>
              <a:t> Manager</a:t>
            </a:r>
            <a:r>
              <a:rPr lang="zh-CN" altLang="en-US" dirty="0"/>
              <a:t>，弹出</a:t>
            </a:r>
            <a:r>
              <a:rPr lang="en-US" altLang="zh-CN" dirty="0"/>
              <a:t>Android SDK</a:t>
            </a:r>
            <a:r>
              <a:rPr lang="zh-CN" altLang="en-US" dirty="0"/>
              <a:t>的管理界面。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Android SDK Location</a:t>
            </a:r>
            <a:r>
              <a:rPr lang="zh-CN" altLang="en-US" dirty="0"/>
              <a:t>一栏可单击右侧的</a:t>
            </a:r>
            <a:r>
              <a:rPr lang="en-US" altLang="zh-CN" dirty="0"/>
              <a:t>Edit</a:t>
            </a:r>
            <a:r>
              <a:rPr lang="zh-CN" altLang="en-US" dirty="0"/>
              <a:t>链接，进而选择</a:t>
            </a:r>
            <a:r>
              <a:rPr lang="en-US" altLang="zh-CN" dirty="0"/>
              <a:t>SDK</a:t>
            </a:r>
            <a:r>
              <a:rPr lang="zh-CN" altLang="en-US" dirty="0"/>
              <a:t>下载后的保存路径。</a:t>
            </a:r>
          </a:p>
          <a:p>
            <a:r>
              <a:rPr lang="zh-CN" altLang="en-US" dirty="0"/>
              <a:t>其下的三个选项卡默认显示</a:t>
            </a:r>
            <a:r>
              <a:rPr lang="en-US" altLang="zh-CN" dirty="0"/>
              <a:t>SDK Platforms</a:t>
            </a:r>
            <a:r>
              <a:rPr lang="zh-CN" altLang="en-US" dirty="0"/>
              <a:t>，也就是各个</a:t>
            </a:r>
            <a:r>
              <a:rPr lang="en-US" altLang="zh-CN" dirty="0"/>
              <a:t>SDK</a:t>
            </a:r>
            <a:r>
              <a:rPr lang="zh-CN" altLang="en-US" dirty="0"/>
              <a:t>平台的版本列表，在此可下载各平台的开发包。</a:t>
            </a:r>
          </a:p>
          <a:p>
            <a:r>
              <a:rPr lang="zh-CN" altLang="en-US" dirty="0"/>
              <a:t>中间的选项卡</a:t>
            </a:r>
            <a:r>
              <a:rPr lang="en-US" altLang="zh-CN" dirty="0"/>
              <a:t>SDK Tools</a:t>
            </a:r>
            <a:r>
              <a:rPr lang="zh-CN" altLang="en-US" dirty="0"/>
              <a:t>是工具管理界面，能够在线升级编译工具</a:t>
            </a:r>
            <a:r>
              <a:rPr lang="en-US" altLang="zh-CN" dirty="0"/>
              <a:t>Build Tools</a:t>
            </a:r>
            <a:r>
              <a:rPr lang="zh-CN" altLang="en-US" dirty="0"/>
              <a:t>、平台工具</a:t>
            </a:r>
            <a:r>
              <a:rPr lang="en-US" altLang="zh-CN" dirty="0"/>
              <a:t>Platform Tools</a:t>
            </a:r>
            <a:r>
              <a:rPr lang="zh-CN" altLang="en-US" dirty="0"/>
              <a:t>，以及开发者需要的其它工具。</a:t>
            </a:r>
          </a:p>
        </p:txBody>
      </p:sp>
    </p:spTree>
    <p:extLst>
      <p:ext uri="{BB962C8B-B14F-4D97-AF65-F5344CB8AC3E}">
        <p14:creationId xmlns:p14="http://schemas.microsoft.com/office/powerpoint/2010/main" val="25457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平台管理界面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89" y="1825625"/>
            <a:ext cx="6643222" cy="4351338"/>
          </a:xfrm>
        </p:spPr>
      </p:pic>
    </p:spTree>
    <p:extLst>
      <p:ext uri="{BB962C8B-B14F-4D97-AF65-F5344CB8AC3E}">
        <p14:creationId xmlns:p14="http://schemas.microsoft.com/office/powerpoint/2010/main" val="9793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工具管理界面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89" y="1825625"/>
            <a:ext cx="6643222" cy="4351338"/>
          </a:xfrm>
        </p:spPr>
      </p:pic>
    </p:spTree>
    <p:extLst>
      <p:ext uri="{BB962C8B-B14F-4D97-AF65-F5344CB8AC3E}">
        <p14:creationId xmlns:p14="http://schemas.microsoft.com/office/powerpoint/2010/main" val="23628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/>
              <a:t>创建并编译</a:t>
            </a:r>
            <a:r>
              <a:rPr lang="en-US" altLang="zh-CN" dirty="0"/>
              <a:t>App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本节介绍使用</a:t>
            </a:r>
            <a:r>
              <a:rPr lang="en-US" altLang="zh-CN" dirty="0"/>
              <a:t>Android Studio</a:t>
            </a:r>
            <a:r>
              <a:rPr lang="zh-CN" altLang="en-US" dirty="0"/>
              <a:t>创建并编译</a:t>
            </a:r>
            <a:r>
              <a:rPr lang="en-US" altLang="zh-CN" dirty="0"/>
              <a:t>App</a:t>
            </a:r>
            <a:r>
              <a:rPr lang="zh-CN" altLang="en-US" dirty="0"/>
              <a:t>工程的过程步骤，首先叙述了如何通过</a:t>
            </a:r>
            <a:r>
              <a:rPr lang="en-US" altLang="zh-CN" dirty="0"/>
              <a:t>Android Studio</a:t>
            </a:r>
            <a:r>
              <a:rPr lang="zh-CN" altLang="en-US" dirty="0"/>
              <a:t>创建新的</a:t>
            </a:r>
            <a:r>
              <a:rPr lang="en-US" altLang="zh-CN" dirty="0"/>
              <a:t>App</a:t>
            </a:r>
            <a:r>
              <a:rPr lang="zh-CN" altLang="en-US" dirty="0"/>
              <a:t>项目，接着描述了如何导入已有的</a:t>
            </a:r>
            <a:r>
              <a:rPr lang="en-US" altLang="zh-CN" dirty="0"/>
              <a:t>App</a:t>
            </a:r>
            <a:r>
              <a:rPr lang="zh-CN" altLang="en-US" dirty="0"/>
              <a:t>工程（包括导入项目和导入模块两种方式），然后阐述了如何手工编译</a:t>
            </a:r>
            <a:r>
              <a:rPr lang="en-US" altLang="zh-CN" dirty="0"/>
              <a:t>App</a:t>
            </a:r>
            <a:r>
              <a:rPr lang="zh-CN" altLang="en-US" dirty="0"/>
              <a:t>工程。</a:t>
            </a:r>
          </a:p>
          <a:p>
            <a:r>
              <a:rPr lang="en-US" altLang="zh-CN" dirty="0"/>
              <a:t>1.3.1  </a:t>
            </a:r>
            <a:r>
              <a:rPr lang="zh-CN" altLang="en-US" dirty="0"/>
              <a:t>创建新项目</a:t>
            </a:r>
          </a:p>
          <a:p>
            <a:r>
              <a:rPr lang="en-US" altLang="zh-CN" dirty="0"/>
              <a:t>1.3.2  </a:t>
            </a:r>
            <a:r>
              <a:rPr lang="zh-CN" altLang="en-US" dirty="0"/>
              <a:t>导入已有的工程</a:t>
            </a:r>
          </a:p>
          <a:p>
            <a:r>
              <a:rPr lang="en-US" altLang="zh-CN" dirty="0"/>
              <a:t>1.3.3  </a:t>
            </a:r>
            <a:r>
              <a:rPr lang="zh-CN" altLang="en-US" dirty="0"/>
              <a:t>编译</a:t>
            </a:r>
            <a:r>
              <a:rPr lang="en-US" altLang="zh-CN" dirty="0"/>
              <a:t>App</a:t>
            </a:r>
            <a:r>
              <a:rPr lang="zh-CN" altLang="en-US" dirty="0"/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297850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 </a:t>
            </a:r>
            <a:r>
              <a:rPr lang="zh-CN" altLang="en-US" dirty="0"/>
              <a:t>创建新项目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，依次选择菜单</a:t>
            </a:r>
            <a:r>
              <a:rPr lang="en-US" altLang="zh-CN" dirty="0" err="1"/>
              <a:t>File→New→New</a:t>
            </a:r>
            <a:r>
              <a:rPr lang="en-US" altLang="zh-CN" dirty="0"/>
              <a:t> Project</a:t>
            </a:r>
            <a:r>
              <a:rPr lang="zh-CN" altLang="en-US" dirty="0"/>
              <a:t>，弹出</a:t>
            </a:r>
            <a:r>
              <a:rPr lang="en-US" altLang="zh-CN" dirty="0"/>
              <a:t>Create New Project</a:t>
            </a:r>
            <a:r>
              <a:rPr lang="zh-CN" altLang="en-US" dirty="0"/>
              <a:t>窗口，按照书中讲述的步骤完成新项目的创建。</a:t>
            </a:r>
          </a:p>
          <a:p>
            <a:r>
              <a:rPr lang="zh-CN" altLang="en-US" dirty="0"/>
              <a:t>工程创建完毕后，</a:t>
            </a:r>
            <a:r>
              <a:rPr lang="en-US" altLang="zh-CN" dirty="0"/>
              <a:t>Android Studio</a:t>
            </a:r>
            <a:r>
              <a:rPr lang="zh-CN" altLang="en-US" dirty="0"/>
              <a:t>自动打开</a:t>
            </a:r>
            <a:r>
              <a:rPr lang="en-US" altLang="zh-CN" dirty="0"/>
              <a:t>activity_main.xml</a:t>
            </a:r>
            <a:r>
              <a:rPr lang="zh-CN" altLang="en-US" dirty="0"/>
              <a:t>与</a:t>
            </a:r>
            <a:r>
              <a:rPr lang="en-US" altLang="zh-CN" dirty="0"/>
              <a:t>MainActivity.java</a:t>
            </a:r>
            <a:r>
              <a:rPr lang="zh-CN" altLang="en-US" dirty="0"/>
              <a:t>，并默认展示</a:t>
            </a:r>
            <a:r>
              <a:rPr lang="en-US" altLang="zh-CN" dirty="0"/>
              <a:t>MainActivity.java</a:t>
            </a:r>
            <a:r>
              <a:rPr lang="zh-CN" altLang="en-US" dirty="0"/>
              <a:t>的源码。</a:t>
            </a:r>
            <a:endParaRPr lang="en-US" altLang="zh-CN" dirty="0"/>
          </a:p>
          <a:p>
            <a:r>
              <a:rPr lang="zh-CN" altLang="en-US" dirty="0"/>
              <a:t>注意观察项目工程的目录结构，其中</a:t>
            </a:r>
            <a:r>
              <a:rPr lang="en-US" altLang="zh-CN" dirty="0"/>
              <a:t>MainActivity.java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代码编写的页面代码文件，</a:t>
            </a:r>
            <a:r>
              <a:rPr lang="en-US" altLang="zh-CN" dirty="0"/>
              <a:t>activity_main.xml</a:t>
            </a:r>
            <a:r>
              <a:rPr lang="zh-CN" altLang="en-US" dirty="0"/>
              <a:t>是</a:t>
            </a:r>
            <a:r>
              <a:rPr lang="en-US" altLang="zh-CN" dirty="0"/>
              <a:t>XML</a:t>
            </a:r>
            <a:r>
              <a:rPr lang="zh-CN" altLang="en-US" dirty="0"/>
              <a:t>格式的页面布局文件。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3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/>
              <a:t>导入已有的工程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App</a:t>
            </a:r>
            <a:r>
              <a:rPr lang="zh-CN" altLang="en-US" dirty="0" smtClean="0"/>
              <a:t>工程的</a:t>
            </a:r>
            <a:r>
              <a:rPr lang="zh-CN" altLang="en-US" dirty="0"/>
              <a:t>组织形式</a:t>
            </a:r>
            <a:r>
              <a:rPr lang="zh-CN" altLang="en-US" dirty="0" smtClean="0"/>
              <a:t>，有两种</a:t>
            </a:r>
            <a:r>
              <a:rPr lang="zh-CN" altLang="en-US" dirty="0"/>
              <a:t>方法可以导入到</a:t>
            </a:r>
            <a:r>
              <a:rPr lang="en-US" altLang="zh-CN" dirty="0"/>
              <a:t>Android Studio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）导入整个项目，依次</a:t>
            </a:r>
            <a:r>
              <a:rPr lang="zh-CN" altLang="en-US" dirty="0"/>
              <a:t>选择菜单</a:t>
            </a:r>
            <a:r>
              <a:rPr lang="en-US" altLang="zh-CN" dirty="0" err="1"/>
              <a:t>File→Open</a:t>
            </a:r>
            <a:r>
              <a:rPr lang="zh-CN" altLang="en-US" dirty="0"/>
              <a:t>，然后在弹出的对话框中选择工程目录，即可完成该工程的导入操作。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）导入某个模块，具体</a:t>
            </a:r>
            <a:r>
              <a:rPr lang="zh-CN" altLang="en-US" dirty="0"/>
              <a:t>的导入步骤如下：</a:t>
            </a:r>
            <a:endParaRPr lang="en-US" altLang="zh-CN" dirty="0"/>
          </a:p>
          <a:p>
            <a:pPr lvl="1"/>
            <a:r>
              <a:rPr lang="zh-CN" altLang="en-US" dirty="0"/>
              <a:t>依次选择菜单</a:t>
            </a:r>
            <a:r>
              <a:rPr lang="en-US" altLang="zh-CN" dirty="0" err="1"/>
              <a:t>File→New→New</a:t>
            </a:r>
            <a:r>
              <a:rPr lang="en-US" altLang="zh-CN" dirty="0"/>
              <a:t> Project</a:t>
            </a:r>
            <a:r>
              <a:rPr lang="zh-CN" altLang="en-US" dirty="0"/>
              <a:t>，按提示新建一个</a:t>
            </a:r>
            <a:r>
              <a:rPr lang="zh-CN" altLang="en-US" dirty="0" smtClean="0"/>
              <a:t>项目；</a:t>
            </a:r>
            <a:endParaRPr lang="zh-CN" altLang="en-US" dirty="0"/>
          </a:p>
          <a:p>
            <a:pPr lvl="1"/>
            <a:r>
              <a:rPr lang="zh-CN" altLang="en-US" dirty="0"/>
              <a:t>项目创建完毕，再依次选择菜单</a:t>
            </a:r>
            <a:r>
              <a:rPr lang="en-US" altLang="zh-CN" dirty="0" err="1"/>
              <a:t>File→New→Import</a:t>
            </a:r>
            <a:r>
              <a:rPr lang="en-US" altLang="zh-CN" dirty="0"/>
              <a:t> Module</a:t>
            </a:r>
            <a:r>
              <a:rPr lang="zh-CN" altLang="en-US" dirty="0"/>
              <a:t>，然后在弹出的对话框中选择模块目录；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5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移动应用开发又称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开发，是近年来的新兴软件开发行业。</a:t>
            </a:r>
            <a:endParaRPr lang="en-US" altLang="zh-CN" dirty="0" smtClean="0"/>
          </a:p>
          <a:p>
            <a:r>
              <a:rPr lang="zh-CN" altLang="en-US" dirty="0" smtClean="0"/>
              <a:t>基于手机设备的特性，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开发与桌面开发、服务器开发、网页开发等传统软件开发有很大不同。</a:t>
            </a:r>
          </a:p>
          <a:p>
            <a:r>
              <a:rPr lang="zh-CN" altLang="en-US" dirty="0" smtClean="0"/>
              <a:t>无论使用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开发还是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开发，所采用的技术、要实现的功能都大同小异，区别在于需要使用不同的编程工具进行开发。</a:t>
            </a:r>
          </a:p>
          <a:p>
            <a:r>
              <a:rPr lang="zh-CN" altLang="en-US" dirty="0" smtClean="0"/>
              <a:t>对于用户来说，华为手机上的微信与苹果手机上的微信都是社交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，这两个微信在功能和使用上并没有显著区别。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2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1.3.3  </a:t>
            </a:r>
            <a:r>
              <a:rPr lang="zh-CN" altLang="en-US" dirty="0"/>
              <a:t>编译</a:t>
            </a:r>
            <a:r>
              <a:rPr lang="en-US" altLang="zh-CN" dirty="0"/>
              <a:t>App</a:t>
            </a:r>
            <a:r>
              <a:rPr lang="zh-CN" altLang="en-US" dirty="0"/>
              <a:t>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除了自动编译，也可手动编译，有</a:t>
            </a:r>
            <a:r>
              <a:rPr lang="zh-CN" altLang="en-US" dirty="0"/>
              <a:t>以下</a:t>
            </a:r>
            <a:r>
              <a:rPr lang="en-US" altLang="zh-CN" dirty="0"/>
              <a:t>3</a:t>
            </a:r>
            <a:r>
              <a:rPr lang="zh-CN" altLang="en-US" dirty="0"/>
              <a:t>种途径：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）依次选择菜单</a:t>
            </a:r>
            <a:r>
              <a:rPr lang="en-US" altLang="zh-CN" dirty="0" err="1"/>
              <a:t>Build→Make</a:t>
            </a:r>
            <a:r>
              <a:rPr lang="en-US" altLang="zh-CN" dirty="0"/>
              <a:t> Project</a:t>
            </a:r>
            <a:r>
              <a:rPr lang="zh-CN" altLang="en-US" dirty="0"/>
              <a:t>，该方式会编译整个项目下的所有模块。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）依次选择菜单</a:t>
            </a:r>
            <a:r>
              <a:rPr lang="en-US" altLang="zh-CN" dirty="0" err="1"/>
              <a:t>Build→Make</a:t>
            </a:r>
            <a:r>
              <a:rPr lang="en-US" altLang="zh-CN" dirty="0"/>
              <a:t> Module ***</a:t>
            </a:r>
            <a:r>
              <a:rPr lang="zh-CN" altLang="en-US" dirty="0"/>
              <a:t>，该方式会编译指定名称的模块。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）先选择菜单</a:t>
            </a:r>
            <a:r>
              <a:rPr lang="en-US" altLang="zh-CN" dirty="0" err="1"/>
              <a:t>Build→Clean</a:t>
            </a:r>
            <a:r>
              <a:rPr lang="en-US" altLang="zh-CN" dirty="0"/>
              <a:t> Project</a:t>
            </a:r>
            <a:r>
              <a:rPr lang="zh-CN" altLang="en-US" dirty="0"/>
              <a:t>，再选择菜单</a:t>
            </a:r>
            <a:r>
              <a:rPr lang="en-US" altLang="zh-CN" dirty="0" err="1"/>
              <a:t>Build→Rebuild</a:t>
            </a:r>
            <a:r>
              <a:rPr lang="en-US" altLang="zh-CN" dirty="0"/>
              <a:t> Project</a:t>
            </a:r>
            <a:r>
              <a:rPr lang="zh-CN" altLang="en-US" dirty="0"/>
              <a:t>，表示先清理当前项目，再对整个项目重新编译。</a:t>
            </a:r>
          </a:p>
        </p:txBody>
      </p:sp>
    </p:spTree>
    <p:extLst>
      <p:ext uri="{BB962C8B-B14F-4D97-AF65-F5344CB8AC3E}">
        <p14:creationId xmlns:p14="http://schemas.microsoft.com/office/powerpoint/2010/main" val="75029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/>
              <a:t>运行和调试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本节介绍使用</a:t>
            </a:r>
            <a:r>
              <a:rPr lang="en-US" altLang="zh-CN" dirty="0"/>
              <a:t>Android Studio</a:t>
            </a:r>
            <a:r>
              <a:rPr lang="zh-CN" altLang="en-US" dirty="0"/>
              <a:t>运行和调试</a:t>
            </a:r>
            <a:r>
              <a:rPr lang="en-US" altLang="zh-CN" dirty="0"/>
              <a:t>App</a:t>
            </a:r>
            <a:r>
              <a:rPr lang="zh-CN" altLang="en-US" dirty="0"/>
              <a:t>的过程步骤，首先叙述了如何创建</a:t>
            </a:r>
            <a:r>
              <a:rPr lang="en-US" altLang="zh-CN" dirty="0" err="1"/>
              <a:t>AndroidStudio</a:t>
            </a:r>
            <a:r>
              <a:rPr lang="zh-CN" altLang="en-US" dirty="0"/>
              <a:t>内置的模拟器，接着描述了如何在刚创建的模拟器上运行测试</a:t>
            </a:r>
            <a:r>
              <a:rPr lang="en-US" altLang="zh-CN" dirty="0"/>
              <a:t>App</a:t>
            </a:r>
            <a:r>
              <a:rPr lang="zh-CN" altLang="en-US" dirty="0"/>
              <a:t>，然后阐述了如何在</a:t>
            </a:r>
            <a:r>
              <a:rPr lang="en-US" altLang="zh-CN" dirty="0"/>
              <a:t>Android Studio</a:t>
            </a:r>
            <a:r>
              <a:rPr lang="zh-CN" altLang="en-US" dirty="0"/>
              <a:t>中查看</a:t>
            </a:r>
            <a:r>
              <a:rPr lang="en-US" altLang="zh-CN" dirty="0"/>
              <a:t>App</a:t>
            </a:r>
            <a:r>
              <a:rPr lang="zh-CN" altLang="en-US" dirty="0"/>
              <a:t>的运行日志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1.4.1  </a:t>
            </a:r>
            <a:r>
              <a:rPr lang="zh-CN" altLang="en-US" dirty="0"/>
              <a:t>创建内置模拟器</a:t>
            </a:r>
          </a:p>
          <a:p>
            <a:r>
              <a:rPr lang="en-US" altLang="zh-CN" dirty="0"/>
              <a:t>1.4.2  </a:t>
            </a:r>
            <a:r>
              <a:rPr lang="zh-CN" altLang="en-US" dirty="0"/>
              <a:t>在模拟器上运行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1.4.3  </a:t>
            </a:r>
            <a:r>
              <a:rPr lang="zh-CN" altLang="en-US" dirty="0"/>
              <a:t>观察</a:t>
            </a:r>
            <a:r>
              <a:rPr lang="en-US" altLang="zh-CN" dirty="0"/>
              <a:t>App</a:t>
            </a:r>
            <a:r>
              <a:rPr lang="zh-CN" altLang="en-US" dirty="0"/>
              <a:t>的运行日志</a:t>
            </a:r>
          </a:p>
        </p:txBody>
      </p:sp>
    </p:spTree>
    <p:extLst>
      <p:ext uri="{BB962C8B-B14F-4D97-AF65-F5344CB8AC3E}">
        <p14:creationId xmlns:p14="http://schemas.microsoft.com/office/powerpoint/2010/main" val="51417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1.4.1  </a:t>
            </a:r>
            <a:r>
              <a:rPr lang="zh-CN" altLang="en-US" dirty="0"/>
              <a:t>创建内置模拟器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所谓模拟器，是指在电脑上构造一个演示窗口，模拟手机屏幕上的</a:t>
            </a:r>
            <a:r>
              <a:rPr lang="en-US" altLang="zh-CN" dirty="0"/>
              <a:t>App</a:t>
            </a:r>
            <a:r>
              <a:rPr lang="zh-CN" altLang="en-US" dirty="0"/>
              <a:t>运行效果。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通过编译后，要选择一个接入设备来运行，依次选择菜单</a:t>
            </a:r>
            <a:r>
              <a:rPr lang="en-US" altLang="zh-CN" dirty="0" err="1"/>
              <a:t>Run→Run</a:t>
            </a:r>
            <a:r>
              <a:rPr lang="en-US" altLang="zh-CN" dirty="0"/>
              <a:t> 'app'</a:t>
            </a:r>
            <a:r>
              <a:rPr lang="zh-CN" altLang="en-US" dirty="0"/>
              <a:t>（也可按快捷键</a:t>
            </a:r>
            <a:r>
              <a:rPr lang="en-US" altLang="zh-CN" dirty="0"/>
              <a:t>Shift+F10</a:t>
            </a:r>
            <a:r>
              <a:rPr lang="zh-CN" altLang="en-US" dirty="0"/>
              <a:t>），如果已有连上的设备就在该设备上安装测试</a:t>
            </a:r>
            <a:r>
              <a:rPr lang="en-US" altLang="zh-CN" dirty="0"/>
              <a:t>App</a:t>
            </a:r>
            <a:r>
              <a:rPr lang="zh-CN" altLang="en-US" dirty="0"/>
              <a:t>。。</a:t>
            </a:r>
          </a:p>
          <a:p>
            <a:r>
              <a:rPr lang="zh-CN" altLang="en-US" dirty="0"/>
              <a:t>一开始没有可用的模拟器，得创建新模拟器，依次选择菜单</a:t>
            </a:r>
            <a:r>
              <a:rPr lang="en-US" altLang="zh-CN" dirty="0" err="1"/>
              <a:t>Tools→AVD</a:t>
            </a:r>
            <a:r>
              <a:rPr lang="en-US" altLang="zh-CN" dirty="0"/>
              <a:t> Manager</a:t>
            </a:r>
            <a:r>
              <a:rPr lang="zh-CN" altLang="en-US" dirty="0" smtClean="0"/>
              <a:t>，或者单击</a:t>
            </a:r>
            <a:r>
              <a:rPr lang="en-US" altLang="zh-CN" dirty="0"/>
              <a:t>Create New Emulator</a:t>
            </a:r>
            <a:r>
              <a:rPr lang="zh-CN" altLang="en-US" dirty="0"/>
              <a:t>按钮，弹出模拟器的配置界面。按照书中讲述的步骤完成模拟器的创建。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05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创建模拟器的</a:t>
            </a:r>
            <a:r>
              <a:rPr lang="zh-CN" altLang="en-US" dirty="0" smtClean="0"/>
              <a:t>界面（上）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11474" y="6025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选择模拟器的分辨率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786806" y="601503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选择模拟器的</a:t>
            </a:r>
            <a:r>
              <a:rPr lang="en-US" altLang="zh-CN" dirty="0"/>
              <a:t>SDK</a:t>
            </a:r>
            <a:r>
              <a:rPr lang="zh-CN" altLang="zh-CN" dirty="0"/>
              <a:t>版本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8" y="1690174"/>
            <a:ext cx="5193216" cy="411804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06" y="1690174"/>
            <a:ext cx="5193216" cy="41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创建模拟器的</a:t>
            </a:r>
            <a:r>
              <a:rPr lang="zh-CN" altLang="en-US" dirty="0" smtClean="0"/>
              <a:t>界面（下）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61322" y="59727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系统镜像选择窗口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99352" y="59667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模拟器的配置窗口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8" y="1690174"/>
            <a:ext cx="5136814" cy="4073317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08" y="1690173"/>
            <a:ext cx="5136814" cy="40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在模拟器上运行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模拟器创建完成后，依次选择菜单</a:t>
            </a:r>
            <a:r>
              <a:rPr lang="en-US" altLang="zh-CN" dirty="0" err="1"/>
              <a:t>Run→Run</a:t>
            </a:r>
            <a:r>
              <a:rPr lang="en-US" altLang="zh-CN" dirty="0"/>
              <a:t> ‘app’</a:t>
            </a:r>
            <a:r>
              <a:rPr lang="zh-CN" altLang="en-US" dirty="0"/>
              <a:t>，也可直接单击模拟器名称右侧的三角运行</a:t>
            </a:r>
            <a:r>
              <a:rPr lang="zh-CN" altLang="en-US" dirty="0" smtClean="0"/>
              <a:t>按钮。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等待模拟器启动完成后，就会出现类似手机的模拟器界面。把中间的解锁图像向上拖动解锁，进入</a:t>
            </a:r>
            <a:r>
              <a:rPr lang="en-US" altLang="zh-CN" dirty="0"/>
              <a:t>App</a:t>
            </a:r>
            <a:r>
              <a:rPr lang="zh-CN" altLang="en-US" dirty="0"/>
              <a:t>的启动界面</a:t>
            </a:r>
            <a:r>
              <a:rPr lang="en-US" altLang="zh-CN" dirty="0"/>
              <a:t>Hello World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3213127"/>
            <a:ext cx="9523809" cy="4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模拟器启动完成的界面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7017" y="6312933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模拟器启动完成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6131" y="6312933"/>
            <a:ext cx="24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的启动界面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430310" y="6312933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模拟器正在启动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10" y="1690688"/>
            <a:ext cx="2072800" cy="4351338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17" y="1696568"/>
            <a:ext cx="2069999" cy="43454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5" y="1690688"/>
            <a:ext cx="20672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0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 </a:t>
            </a:r>
            <a:r>
              <a:rPr lang="zh-CN" altLang="en-US" dirty="0"/>
              <a:t>观察</a:t>
            </a:r>
            <a:r>
              <a:rPr lang="en-US" altLang="zh-CN" dirty="0"/>
              <a:t>App</a:t>
            </a:r>
            <a:r>
              <a:rPr lang="zh-CN" altLang="en-US" dirty="0"/>
              <a:t>的运行日志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采用</a:t>
            </a:r>
            <a:r>
              <a:rPr lang="en-US" altLang="zh-CN" dirty="0"/>
              <a:t>Log</a:t>
            </a:r>
            <a:r>
              <a:rPr lang="zh-CN" altLang="en-US" dirty="0"/>
              <a:t>工具打印日志，它将各类日志划分为五个等级：</a:t>
            </a:r>
          </a:p>
          <a:p>
            <a:pPr lvl="1"/>
            <a:r>
              <a:rPr lang="en-US" altLang="zh-CN" dirty="0" err="1"/>
              <a:t>Log.e</a:t>
            </a:r>
            <a:r>
              <a:rPr lang="zh-CN" altLang="en-US" dirty="0"/>
              <a:t>：表示错误信息，比如可能导致程序崩溃的异常。</a:t>
            </a:r>
          </a:p>
          <a:p>
            <a:pPr lvl="1"/>
            <a:r>
              <a:rPr lang="en-US" altLang="zh-CN" dirty="0" err="1"/>
              <a:t>Log.w</a:t>
            </a:r>
            <a:r>
              <a:rPr lang="zh-CN" altLang="en-US" dirty="0"/>
              <a:t>：表示警告信息。</a:t>
            </a:r>
          </a:p>
          <a:p>
            <a:pPr lvl="1"/>
            <a:r>
              <a:rPr lang="en-US" altLang="zh-CN" dirty="0" err="1"/>
              <a:t>Log.i</a:t>
            </a:r>
            <a:r>
              <a:rPr lang="zh-CN" altLang="en-US" dirty="0"/>
              <a:t>：表示一般消息。</a:t>
            </a:r>
          </a:p>
          <a:p>
            <a:pPr lvl="1"/>
            <a:r>
              <a:rPr lang="en-US" altLang="zh-CN" dirty="0" err="1"/>
              <a:t>Log.d</a:t>
            </a:r>
            <a:r>
              <a:rPr lang="zh-CN" altLang="en-US" dirty="0"/>
              <a:t>：表示调试信息，可把程序运行时的变量值打印出来，方便跟踪调试。</a:t>
            </a:r>
          </a:p>
          <a:p>
            <a:pPr lvl="1"/>
            <a:r>
              <a:rPr lang="en-US" altLang="zh-CN" dirty="0" err="1"/>
              <a:t>Log.v</a:t>
            </a:r>
            <a:r>
              <a:rPr lang="zh-CN" altLang="en-US" dirty="0"/>
              <a:t>：表示冗余信息。</a:t>
            </a:r>
          </a:p>
        </p:txBody>
      </p:sp>
    </p:spTree>
    <p:extLst>
      <p:ext uri="{BB962C8B-B14F-4D97-AF65-F5344CB8AC3E}">
        <p14:creationId xmlns:p14="http://schemas.microsoft.com/office/powerpoint/2010/main" val="78750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的日志信息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在模拟器上启动</a:t>
            </a:r>
            <a:r>
              <a:rPr lang="en-US" altLang="zh-CN" dirty="0"/>
              <a:t>App</a:t>
            </a:r>
            <a:r>
              <a:rPr lang="zh-CN" altLang="en-US" dirty="0"/>
              <a:t>后，单击</a:t>
            </a:r>
            <a:r>
              <a:rPr lang="en-US" altLang="zh-CN" dirty="0"/>
              <a:t>Android Studio</a:t>
            </a:r>
            <a:r>
              <a:rPr lang="zh-CN" altLang="en-US" dirty="0"/>
              <a:t>底部的“</a:t>
            </a:r>
            <a:r>
              <a:rPr lang="en-US" altLang="zh-CN" dirty="0" err="1"/>
              <a:t>Logcat</a:t>
            </a:r>
            <a:r>
              <a:rPr lang="en-US" altLang="zh-CN" dirty="0"/>
              <a:t>”</a:t>
            </a:r>
            <a:r>
              <a:rPr lang="zh-CN" altLang="en-US" dirty="0"/>
              <a:t>标签，此时主界面下方弹出一排日志窗口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窗口顶部是一排条件筛选框，从左到右依次为：测试设备的名称、测试</a:t>
            </a:r>
            <a:r>
              <a:rPr lang="en-US" altLang="zh-CN" dirty="0"/>
              <a:t>App</a:t>
            </a:r>
            <a:r>
              <a:rPr lang="zh-CN" altLang="en-US" dirty="0"/>
              <a:t>的包名、查看日志的级别、日志包含的字符串、筛选控制选项。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2" y="2788864"/>
            <a:ext cx="10112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2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本章主要介绍了</a:t>
            </a:r>
            <a:r>
              <a:rPr lang="en-US" altLang="zh-CN" dirty="0"/>
              <a:t>Android</a:t>
            </a:r>
            <a:r>
              <a:rPr lang="zh-CN" altLang="en-US" dirty="0"/>
              <a:t>开发环境的搭建过程，包括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开发简介（</a:t>
            </a:r>
            <a:r>
              <a:rPr lang="en-US" altLang="zh-CN" dirty="0"/>
              <a:t>Android</a:t>
            </a:r>
            <a:r>
              <a:rPr lang="zh-CN" altLang="en-US" dirty="0"/>
              <a:t>的发展历程、</a:t>
            </a:r>
            <a:r>
              <a:rPr lang="en-US" altLang="zh-CN" dirty="0"/>
              <a:t>Android Studio</a:t>
            </a:r>
            <a:r>
              <a:rPr lang="zh-CN" altLang="en-US" dirty="0"/>
              <a:t>的发展历程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搭建</a:t>
            </a:r>
            <a:r>
              <a:rPr lang="en-US" altLang="zh-CN" dirty="0"/>
              <a:t>Android Studio</a:t>
            </a:r>
            <a:r>
              <a:rPr lang="zh-CN" altLang="en-US" dirty="0"/>
              <a:t>开发环境（开发机配置要求、安装</a:t>
            </a:r>
            <a:r>
              <a:rPr lang="en-US" altLang="zh-CN" dirty="0"/>
              <a:t>Android Studio</a:t>
            </a:r>
            <a:r>
              <a:rPr lang="zh-CN" altLang="en-US" dirty="0"/>
              <a:t>、下载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SDK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并编译</a:t>
            </a:r>
            <a:r>
              <a:rPr lang="en-US" altLang="zh-CN" dirty="0"/>
              <a:t>App</a:t>
            </a:r>
            <a:r>
              <a:rPr lang="zh-CN" altLang="en-US" dirty="0"/>
              <a:t>工程（创建新项目、导入已有的工程、编译</a:t>
            </a:r>
            <a:r>
              <a:rPr lang="en-US" altLang="zh-CN" dirty="0"/>
              <a:t>App</a:t>
            </a:r>
            <a:r>
              <a:rPr lang="zh-CN" altLang="en-US" dirty="0"/>
              <a:t>工程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和调试</a:t>
            </a:r>
            <a:r>
              <a:rPr lang="en-US" altLang="zh-CN" dirty="0"/>
              <a:t>App</a:t>
            </a:r>
            <a:r>
              <a:rPr lang="zh-CN" altLang="en-US" dirty="0"/>
              <a:t>（创建内置模拟器、在模拟器上运行</a:t>
            </a:r>
            <a:r>
              <a:rPr lang="en-US" altLang="zh-CN" dirty="0"/>
              <a:t>App</a:t>
            </a:r>
            <a:r>
              <a:rPr lang="zh-CN" altLang="en-US" dirty="0"/>
              <a:t>、观察</a:t>
            </a:r>
            <a:r>
              <a:rPr lang="en-US" altLang="zh-CN" dirty="0"/>
              <a:t>App</a:t>
            </a:r>
            <a:r>
              <a:rPr lang="zh-CN" altLang="en-US" dirty="0"/>
              <a:t>的运行日志）。</a:t>
            </a:r>
          </a:p>
        </p:txBody>
      </p:sp>
    </p:spTree>
    <p:extLst>
      <p:ext uri="{BB962C8B-B14F-4D97-AF65-F5344CB8AC3E}">
        <p14:creationId xmlns:p14="http://schemas.microsoft.com/office/powerpoint/2010/main" val="11445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Android</a:t>
            </a:r>
            <a:r>
              <a:rPr lang="zh-CN" altLang="en-US" dirty="0"/>
              <a:t>开发环境搭建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01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本章的学成目标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通过本章的学习，读者应该</a:t>
            </a:r>
            <a:r>
              <a:rPr lang="zh-CN" altLang="en-US" dirty="0" smtClean="0"/>
              <a:t>掌握以下技能：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）能够正确安装</a:t>
            </a:r>
            <a:r>
              <a:rPr lang="en-US" altLang="zh-CN" dirty="0" smtClean="0"/>
              <a:t>Android Studio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）能够根据向导创建</a:t>
            </a:r>
            <a:r>
              <a:rPr lang="zh-CN" altLang="en-US" dirty="0"/>
              <a:t>简单的</a:t>
            </a:r>
            <a:r>
              <a:rPr lang="en-US" altLang="zh-CN" dirty="0"/>
              <a:t>App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）能够创建模拟器，并在</a:t>
            </a:r>
            <a:r>
              <a:rPr lang="zh-CN" altLang="en-US" dirty="0"/>
              <a:t>模拟器上成功运行测试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7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习题（填空题）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是基于</a:t>
            </a:r>
            <a:r>
              <a:rPr lang="en-US" altLang="zh-CN" dirty="0"/>
              <a:t>________</a:t>
            </a:r>
            <a:r>
              <a:rPr lang="zh-CN" altLang="en-US" dirty="0"/>
              <a:t>的移动端开源操作系统。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系统是由</a:t>
            </a:r>
            <a:r>
              <a:rPr lang="en-US" altLang="zh-CN" dirty="0"/>
              <a:t>________</a:t>
            </a:r>
            <a:r>
              <a:rPr lang="zh-CN" altLang="en-US" dirty="0"/>
              <a:t>公司推出的。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smtClean="0"/>
              <a:t>Android12</a:t>
            </a:r>
            <a:r>
              <a:rPr lang="zh-CN" altLang="en-US" dirty="0" smtClean="0"/>
              <a:t>对应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编号是</a:t>
            </a:r>
            <a:r>
              <a:rPr lang="en-US" altLang="zh-CN" dirty="0"/>
              <a:t>________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除了在手机上运行，还能在电脑的</a:t>
            </a:r>
            <a:r>
              <a:rPr lang="en-US" altLang="zh-CN" dirty="0"/>
              <a:t>________</a:t>
            </a:r>
            <a:r>
              <a:rPr lang="zh-CN" altLang="en-US" dirty="0"/>
              <a:t>上运行。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创建模拟器的管理工具名叫</a:t>
            </a:r>
            <a:r>
              <a:rPr lang="en-US" altLang="zh-CN" dirty="0"/>
              <a:t>________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13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习题（判断题）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、第一部</a:t>
            </a:r>
            <a:r>
              <a:rPr lang="en-US" altLang="zh-CN" dirty="0"/>
              <a:t>Android</a:t>
            </a:r>
            <a:r>
              <a:rPr lang="zh-CN" altLang="en-US" dirty="0"/>
              <a:t>手机由诺基亚制造。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由</a:t>
            </a:r>
            <a:r>
              <a:rPr lang="en-US" altLang="zh-CN" dirty="0"/>
              <a:t>Eclipse</a:t>
            </a:r>
            <a:r>
              <a:rPr lang="zh-CN" altLang="en-US" dirty="0"/>
              <a:t>演变而来。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Android Studio</a:t>
            </a:r>
            <a:r>
              <a:rPr lang="zh-CN" altLang="en-US" dirty="0"/>
              <a:t>只能在</a:t>
            </a:r>
            <a:r>
              <a:rPr lang="en-US" altLang="zh-CN" dirty="0"/>
              <a:t>64</a:t>
            </a:r>
            <a:r>
              <a:rPr lang="zh-CN" altLang="en-US" dirty="0"/>
              <a:t>位操作系统上运行。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、运行</a:t>
            </a:r>
            <a:r>
              <a:rPr lang="en-US" altLang="zh-CN" dirty="0"/>
              <a:t>App</a:t>
            </a:r>
            <a:r>
              <a:rPr lang="zh-CN" altLang="en-US" dirty="0"/>
              <a:t>指的是运行某个模块，而非运行某个项目。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可以在电脑上直接运行。</a:t>
            </a:r>
          </a:p>
        </p:txBody>
      </p:sp>
    </p:spTree>
    <p:extLst>
      <p:ext uri="{BB962C8B-B14F-4D97-AF65-F5344CB8AC3E}">
        <p14:creationId xmlns:p14="http://schemas.microsoft.com/office/powerpoint/2010/main" val="3472572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习题（选择题）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、智能手机的两大操作系统是（）。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Android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iOS		</a:t>
            </a:r>
            <a:r>
              <a:rPr lang="en-US" altLang="zh-CN" dirty="0" smtClean="0"/>
              <a:t>	C</a:t>
            </a:r>
            <a:r>
              <a:rPr lang="zh-CN" altLang="en-US" dirty="0"/>
              <a:t>、</a:t>
            </a:r>
            <a:r>
              <a:rPr lang="en-US" altLang="zh-CN" dirty="0"/>
              <a:t>Symbian		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、下列哪些设备可以运行</a:t>
            </a:r>
            <a:r>
              <a:rPr lang="en-US" altLang="zh-CN" dirty="0"/>
              <a:t>Android</a:t>
            </a:r>
            <a:r>
              <a:rPr lang="zh-CN" altLang="en-US" dirty="0"/>
              <a:t>系统（）。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、智能手机	</a:t>
            </a:r>
            <a:r>
              <a:rPr lang="en-US" altLang="zh-CN" dirty="0" smtClean="0"/>
              <a:t>B</a:t>
            </a:r>
            <a:r>
              <a:rPr lang="zh-CN" altLang="en-US" dirty="0"/>
              <a:t>、平板电脑	</a:t>
            </a:r>
            <a:r>
              <a:rPr lang="en-US" altLang="zh-CN" dirty="0" smtClean="0"/>
              <a:t>	C</a:t>
            </a:r>
            <a:r>
              <a:rPr lang="zh-CN" altLang="en-US" dirty="0"/>
              <a:t>、智能电视		</a:t>
            </a:r>
            <a:r>
              <a:rPr lang="en-US" altLang="zh-CN" dirty="0" smtClean="0"/>
              <a:t>D</a:t>
            </a:r>
            <a:r>
              <a:rPr lang="zh-CN" altLang="en-US" dirty="0"/>
              <a:t>、车载大屏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提供的</a:t>
            </a:r>
            <a:r>
              <a:rPr lang="en-US" altLang="zh-CN" dirty="0"/>
              <a:t>App</a:t>
            </a:r>
            <a:r>
              <a:rPr lang="zh-CN" altLang="en-US" dirty="0"/>
              <a:t>专用开发工具包名叫（）。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JDK	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NDK	</a:t>
            </a:r>
            <a:r>
              <a:rPr lang="en-US" altLang="zh-CN" dirty="0" smtClean="0"/>
              <a:t>	C</a:t>
            </a:r>
            <a:r>
              <a:rPr lang="zh-CN" altLang="en-US" dirty="0"/>
              <a:t>、</a:t>
            </a:r>
            <a:r>
              <a:rPr lang="en-US" altLang="zh-CN" dirty="0"/>
              <a:t>SDK	</a:t>
            </a:r>
            <a:r>
              <a:rPr lang="en-US" altLang="zh-CN" dirty="0" smtClean="0"/>
              <a:t>	D</a:t>
            </a:r>
            <a:r>
              <a:rPr lang="zh-CN" altLang="en-US" dirty="0"/>
              <a:t>、</a:t>
            </a:r>
            <a:r>
              <a:rPr lang="en-US" altLang="zh-CN" dirty="0"/>
              <a:t>SSH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Android App</a:t>
            </a:r>
            <a:r>
              <a:rPr lang="zh-CN" altLang="en-US" dirty="0"/>
              <a:t>开发主要使用的编程语言是（）。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C/C++	</a:t>
            </a:r>
            <a:r>
              <a:rPr lang="en-US" altLang="zh-CN" dirty="0" smtClean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Java	</a:t>
            </a:r>
            <a:r>
              <a:rPr lang="en-US" altLang="zh-CN" dirty="0" smtClean="0"/>
              <a:t>	C</a:t>
            </a:r>
            <a:r>
              <a:rPr lang="zh-CN" altLang="en-US" dirty="0"/>
              <a:t>、</a:t>
            </a:r>
            <a:r>
              <a:rPr lang="en-US" altLang="zh-CN" dirty="0"/>
              <a:t>Python		</a:t>
            </a:r>
            <a:r>
              <a:rPr lang="en-US" altLang="zh-CN" dirty="0" smtClean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Swift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、打印调试级别的日志方法名叫（）。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Log.e</a:t>
            </a:r>
            <a:r>
              <a:rPr lang="en-US" altLang="zh-CN" dirty="0"/>
              <a:t>	</a:t>
            </a:r>
            <a:r>
              <a:rPr lang="en-US" altLang="zh-CN" dirty="0" smtClean="0"/>
              <a:t>	B</a:t>
            </a:r>
            <a:r>
              <a:rPr lang="zh-CN" altLang="en-US" dirty="0"/>
              <a:t>、</a:t>
            </a:r>
            <a:r>
              <a:rPr lang="en-US" altLang="zh-CN" dirty="0" err="1"/>
              <a:t>Log.w</a:t>
            </a:r>
            <a:r>
              <a:rPr lang="en-US" altLang="zh-CN" dirty="0"/>
              <a:t>	</a:t>
            </a:r>
            <a:r>
              <a:rPr lang="en-US" altLang="zh-CN" dirty="0" smtClean="0"/>
              <a:t>	C</a:t>
            </a:r>
            <a:r>
              <a:rPr lang="zh-CN" altLang="en-US" dirty="0"/>
              <a:t>、</a:t>
            </a:r>
            <a:r>
              <a:rPr lang="en-US" altLang="zh-CN" dirty="0" err="1"/>
              <a:t>Log.i</a:t>
            </a:r>
            <a:r>
              <a:rPr lang="en-US" altLang="zh-CN" dirty="0"/>
              <a:t>	</a:t>
            </a:r>
            <a:r>
              <a:rPr lang="en-US" altLang="zh-CN" dirty="0" smtClean="0"/>
              <a:t>	D</a:t>
            </a:r>
            <a:r>
              <a:rPr lang="zh-CN" altLang="en-US" dirty="0"/>
              <a:t>、</a:t>
            </a:r>
            <a:r>
              <a:rPr lang="en-US" altLang="zh-CN" dirty="0" err="1"/>
              <a:t>Log.d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899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习题（简答题）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、请列出导入</a:t>
            </a:r>
            <a:r>
              <a:rPr lang="en-US" altLang="zh-CN" dirty="0"/>
              <a:t>App</a:t>
            </a:r>
            <a:r>
              <a:rPr lang="zh-CN" altLang="en-US" dirty="0"/>
              <a:t>工程的几种方式。</a:t>
            </a:r>
          </a:p>
        </p:txBody>
      </p:sp>
    </p:spTree>
    <p:extLst>
      <p:ext uri="{BB962C8B-B14F-4D97-AF65-F5344CB8AC3E}">
        <p14:creationId xmlns:p14="http://schemas.microsoft.com/office/powerpoint/2010/main" val="2242758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（动手练习）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请上机实验搭建</a:t>
            </a:r>
            <a:r>
              <a:rPr lang="en-US" altLang="zh-CN" dirty="0"/>
              <a:t>App</a:t>
            </a:r>
            <a:r>
              <a:rPr lang="zh-CN" altLang="zh-CN" dirty="0"/>
              <a:t>的开发环境，主要步骤说明如下：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）下载并安装</a:t>
            </a:r>
            <a:r>
              <a:rPr lang="en-US" altLang="zh-CN" dirty="0"/>
              <a:t>Android Studio</a:t>
            </a:r>
            <a:r>
              <a:rPr lang="zh-CN" altLang="zh-CN" dirty="0"/>
              <a:t>的最新版本；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）创建一个新的</a:t>
            </a:r>
            <a:r>
              <a:rPr lang="en-US" altLang="zh-CN" dirty="0"/>
              <a:t>App</a:t>
            </a:r>
            <a:r>
              <a:rPr lang="zh-CN" altLang="zh-CN" dirty="0"/>
              <a:t>项目“</a:t>
            </a:r>
            <a:r>
              <a:rPr lang="en-US" altLang="zh-CN" dirty="0"/>
              <a:t>Hello World</a:t>
            </a:r>
            <a:r>
              <a:rPr lang="zh-CN" altLang="zh-CN" dirty="0"/>
              <a:t>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）使用</a:t>
            </a:r>
            <a:r>
              <a:rPr lang="en-US" altLang="zh-CN" dirty="0"/>
              <a:t>Android Studio</a:t>
            </a:r>
            <a:r>
              <a:rPr lang="zh-CN" altLang="zh-CN" dirty="0"/>
              <a:t>创建一个模拟器；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）在模拟器上安装并运行第二步创建的</a:t>
            </a:r>
            <a:r>
              <a:rPr lang="en-US" altLang="zh-CN" dirty="0"/>
              <a:t>App</a:t>
            </a:r>
            <a:r>
              <a:rPr lang="zh-CN" altLang="zh-CN" dirty="0"/>
              <a:t>，观察能否看到“</a:t>
            </a:r>
            <a:r>
              <a:rPr lang="en-US" altLang="zh-CN" dirty="0"/>
              <a:t>Hello World</a:t>
            </a:r>
            <a:r>
              <a:rPr lang="zh-CN" altLang="zh-CN"/>
              <a:t>”字样；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0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本章介绍了如何在个人电脑上搭建</a:t>
            </a:r>
            <a:r>
              <a:rPr lang="en-US" altLang="zh-CN" dirty="0"/>
              <a:t>Android</a:t>
            </a:r>
            <a:r>
              <a:rPr lang="zh-CN" altLang="en-US" dirty="0"/>
              <a:t>开发环境，主要包括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/>
              <a:t>开发的发展历史是怎样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 </a:t>
            </a:r>
            <a:r>
              <a:rPr lang="en-US" altLang="zh-CN" dirty="0"/>
              <a:t>Studio</a:t>
            </a:r>
            <a:r>
              <a:rPr lang="zh-CN" altLang="en-US" dirty="0"/>
              <a:t>的开发环境是如何搭建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</a:t>
            </a:r>
            <a:r>
              <a:rPr lang="zh-CN" altLang="en-US" dirty="0"/>
              <a:t>创建并编译</a:t>
            </a:r>
            <a:r>
              <a:rPr lang="en-US" altLang="zh-CN" dirty="0"/>
              <a:t>App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</a:t>
            </a:r>
            <a:r>
              <a:rPr lang="zh-CN" altLang="en-US" dirty="0"/>
              <a:t>运行和调试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69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Android</a:t>
            </a:r>
            <a:r>
              <a:rPr lang="zh-CN" altLang="en-US" dirty="0"/>
              <a:t>开发简介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搭建</a:t>
            </a:r>
            <a:r>
              <a:rPr lang="en-US" altLang="zh-CN" dirty="0"/>
              <a:t>Android Studio</a:t>
            </a:r>
            <a:r>
              <a:rPr lang="zh-CN" altLang="en-US" dirty="0"/>
              <a:t>开发环境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创建并编译</a:t>
            </a:r>
            <a:r>
              <a:rPr lang="en-US" altLang="zh-CN" dirty="0"/>
              <a:t>App</a:t>
            </a:r>
            <a:r>
              <a:rPr lang="zh-CN" altLang="en-US" dirty="0"/>
              <a:t>工程</a:t>
            </a:r>
          </a:p>
          <a:p>
            <a:r>
              <a:rPr lang="en-US" altLang="zh-CN" dirty="0"/>
              <a:t>1.4  </a:t>
            </a:r>
            <a:r>
              <a:rPr lang="zh-CN" altLang="en-US" dirty="0"/>
              <a:t>运行和调试</a:t>
            </a:r>
            <a:r>
              <a:rPr lang="en-US" altLang="zh-CN" dirty="0"/>
              <a:t>App</a:t>
            </a:r>
          </a:p>
          <a:p>
            <a:r>
              <a:rPr lang="en-US" altLang="zh-CN" dirty="0"/>
              <a:t>1.5  </a:t>
            </a:r>
            <a:r>
              <a:rPr lang="zh-CN" altLang="en-US" dirty="0" smtClean="0"/>
              <a:t>小结</a:t>
            </a:r>
            <a:endParaRPr lang="en-US" altLang="zh-CN" dirty="0" smtClean="0"/>
          </a:p>
          <a:p>
            <a:r>
              <a:rPr lang="en-US" altLang="zh-CN" dirty="0" smtClean="0"/>
              <a:t>1.6  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29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Android</a:t>
            </a:r>
            <a:r>
              <a:rPr lang="zh-CN" altLang="en-US" dirty="0"/>
              <a:t>开发简介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</a:t>
            </a:r>
            <a:r>
              <a:rPr lang="en-US" altLang="zh-CN" dirty="0"/>
              <a:t>Android</a:t>
            </a:r>
            <a:r>
              <a:rPr lang="zh-CN" altLang="en-US" dirty="0"/>
              <a:t>开发的历史沿革，包括</a:t>
            </a:r>
            <a:r>
              <a:rPr lang="en-US" altLang="zh-CN" dirty="0"/>
              <a:t>Android</a:t>
            </a:r>
            <a:r>
              <a:rPr lang="zh-CN" altLang="en-US" dirty="0"/>
              <a:t>的发展历程和</a:t>
            </a:r>
            <a:r>
              <a:rPr lang="en-US" altLang="zh-CN" dirty="0"/>
              <a:t>Android Studio</a:t>
            </a:r>
            <a:r>
              <a:rPr lang="zh-CN" altLang="en-US" dirty="0"/>
              <a:t>的发展历程两个方面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1.1.1  Android</a:t>
            </a:r>
            <a:r>
              <a:rPr lang="zh-CN" altLang="en-US" dirty="0"/>
              <a:t>的发展历程</a:t>
            </a:r>
          </a:p>
          <a:p>
            <a:r>
              <a:rPr lang="en-US" altLang="zh-CN" dirty="0"/>
              <a:t>1.1.2  Android Studio</a:t>
            </a:r>
            <a:r>
              <a:rPr lang="zh-CN" altLang="en-US" dirty="0"/>
              <a:t>的发展历程</a:t>
            </a:r>
          </a:p>
        </p:txBody>
      </p:sp>
    </p:spTree>
    <p:extLst>
      <p:ext uri="{BB962C8B-B14F-4D97-AF65-F5344CB8AC3E}">
        <p14:creationId xmlns:p14="http://schemas.microsoft.com/office/powerpoint/2010/main" val="254903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 Android</a:t>
            </a:r>
            <a:r>
              <a:rPr lang="zh-CN" altLang="en-US" dirty="0"/>
              <a:t>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是一款基于</a:t>
            </a:r>
            <a:r>
              <a:rPr lang="en-US" altLang="zh-CN" dirty="0"/>
              <a:t>Linux</a:t>
            </a:r>
            <a:r>
              <a:rPr lang="zh-CN" altLang="en-US" dirty="0"/>
              <a:t>的移动端开源操作系统，中文名为安</a:t>
            </a:r>
            <a:r>
              <a:rPr lang="zh-CN" altLang="en-US" dirty="0" smtClean="0"/>
              <a:t>卓。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系统不仅用于智能手机，还可用于平板电脑、智能电视、车载大屏、智能家居等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r>
              <a:rPr lang="en-US" altLang="zh-CN" dirty="0"/>
              <a:t>Android</a:t>
            </a:r>
            <a:r>
              <a:rPr lang="zh-CN" altLang="en-US" dirty="0"/>
              <a:t>的首个正式版本</a:t>
            </a:r>
            <a:r>
              <a:rPr lang="en-US" altLang="zh-CN" dirty="0"/>
              <a:t>Android1.0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月由谷歌公司发布，而第一部</a:t>
            </a:r>
            <a:r>
              <a:rPr lang="en-US" altLang="zh-CN" dirty="0"/>
              <a:t>Android</a:t>
            </a:r>
            <a:r>
              <a:rPr lang="zh-CN" altLang="en-US" dirty="0"/>
              <a:t>手机则由</a:t>
            </a:r>
            <a:r>
              <a:rPr lang="en-US" altLang="zh-CN" dirty="0"/>
              <a:t>HTC</a:t>
            </a:r>
            <a:r>
              <a:rPr lang="zh-CN" altLang="en-US" dirty="0"/>
              <a:t>公司制造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本书采用的</a:t>
            </a:r>
            <a:r>
              <a:rPr lang="en-US" altLang="zh-CN" dirty="0" smtClean="0"/>
              <a:t>Android12</a:t>
            </a:r>
            <a:r>
              <a:rPr lang="zh-CN" altLang="en-US" dirty="0" smtClean="0"/>
              <a:t>正式</a:t>
            </a:r>
            <a:r>
              <a:rPr lang="zh-CN" altLang="en-US" dirty="0"/>
              <a:t>版于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zh-CN" altLang="en-US" dirty="0"/>
              <a:t>发布。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  Android Studio</a:t>
            </a:r>
            <a:r>
              <a:rPr lang="zh-CN" altLang="en-US" dirty="0"/>
              <a:t>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Studio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应用的开发工具，由谷歌公司在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月推出。</a:t>
            </a:r>
          </a:p>
          <a:p>
            <a:r>
              <a:rPr lang="en-US" altLang="zh-CN" dirty="0"/>
              <a:t>Android Studio</a:t>
            </a:r>
            <a:r>
              <a:rPr lang="zh-CN" altLang="en-US" dirty="0"/>
              <a:t>基于</a:t>
            </a:r>
            <a:r>
              <a:rPr lang="en-US" altLang="zh-CN" dirty="0" err="1"/>
              <a:t>IntelliJ</a:t>
            </a:r>
            <a:r>
              <a:rPr lang="en-US" altLang="zh-CN" dirty="0"/>
              <a:t> IDEA</a:t>
            </a:r>
            <a:r>
              <a:rPr lang="zh-CN" altLang="en-US" dirty="0"/>
              <a:t>演变而来，比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更加方便</a:t>
            </a:r>
            <a:r>
              <a:rPr lang="zh-CN" altLang="en-US" dirty="0"/>
              <a:t>易用，运行速度也较快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本书采用的开发环境为</a:t>
            </a:r>
            <a:r>
              <a:rPr lang="en-US" altLang="zh-CN" dirty="0" smtClean="0"/>
              <a:t>Android </a:t>
            </a:r>
            <a:r>
              <a:rPr lang="en-US" altLang="zh-CN" dirty="0"/>
              <a:t>Studio Bumblebee</a:t>
            </a:r>
            <a:r>
              <a:rPr lang="zh-CN" altLang="en-US" dirty="0" smtClean="0"/>
              <a:t>正式版。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0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 </a:t>
            </a:r>
            <a:r>
              <a:rPr lang="zh-CN" altLang="en-US" dirty="0"/>
              <a:t>搭建</a:t>
            </a:r>
            <a:r>
              <a:rPr lang="en-US" altLang="zh-CN" dirty="0"/>
              <a:t>Android Studio</a:t>
            </a:r>
            <a:r>
              <a:rPr lang="zh-CN" altLang="en-US" dirty="0"/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本节介绍在电脑上搭建</a:t>
            </a:r>
            <a:r>
              <a:rPr lang="en-US" altLang="zh-CN" dirty="0"/>
              <a:t>Android Studio</a:t>
            </a:r>
            <a:r>
              <a:rPr lang="zh-CN" altLang="en-US" dirty="0"/>
              <a:t>开发环境的过程步骤，首先说明用作开发机的电脑应当具备哪些基本配置，接着描述了</a:t>
            </a:r>
            <a:r>
              <a:rPr lang="en-US" altLang="zh-CN" dirty="0"/>
              <a:t>Android Studio</a:t>
            </a:r>
            <a:r>
              <a:rPr lang="zh-CN" altLang="en-US" dirty="0"/>
              <a:t>的安装和配置详细过程，然后叙述了如何下载</a:t>
            </a:r>
            <a:r>
              <a:rPr lang="en-US" altLang="zh-CN" dirty="0"/>
              <a:t>Android</a:t>
            </a:r>
            <a:r>
              <a:rPr lang="zh-CN" altLang="en-US" dirty="0"/>
              <a:t>开发需要的</a:t>
            </a:r>
            <a:r>
              <a:rPr lang="en-US" altLang="zh-CN" dirty="0"/>
              <a:t>SDK</a:t>
            </a:r>
            <a:r>
              <a:rPr lang="zh-CN" altLang="en-US" dirty="0"/>
              <a:t>组件及相关工具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1.2.1  </a:t>
            </a:r>
            <a:r>
              <a:rPr lang="zh-CN" altLang="en-US" dirty="0"/>
              <a:t>开发机配置要求</a:t>
            </a:r>
          </a:p>
          <a:p>
            <a:r>
              <a:rPr lang="en-US" altLang="zh-CN" dirty="0"/>
              <a:t>1.2.2  </a:t>
            </a:r>
            <a:r>
              <a:rPr lang="zh-CN" altLang="en-US" dirty="0"/>
              <a:t>安装</a:t>
            </a:r>
            <a:r>
              <a:rPr lang="en-US" altLang="zh-CN" dirty="0"/>
              <a:t>Android Studio</a:t>
            </a:r>
          </a:p>
          <a:p>
            <a:r>
              <a:rPr lang="en-US" altLang="zh-CN" dirty="0"/>
              <a:t>1.2.3  </a:t>
            </a:r>
            <a:r>
              <a:rPr lang="zh-CN" altLang="en-US" dirty="0"/>
              <a:t>下载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r>
              <a:rPr lang="en-US" altLang="zh-CN" dirty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5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2061</Words>
  <Application>Microsoft Office PowerPoint</Application>
  <PresentationFormat>宽屏</PresentationFormat>
  <Paragraphs>175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Office 主题</vt:lpstr>
      <vt:lpstr>课程前言</vt:lpstr>
      <vt:lpstr>什么是App开发</vt:lpstr>
      <vt:lpstr>第1章  Android开发环境搭建</vt:lpstr>
      <vt:lpstr>本章简介</vt:lpstr>
      <vt:lpstr>本章目录</vt:lpstr>
      <vt:lpstr>1.1  Android开发简介</vt:lpstr>
      <vt:lpstr>1.1.1  Android的发展历程</vt:lpstr>
      <vt:lpstr>1.1.2  Android Studio的发展历程</vt:lpstr>
      <vt:lpstr>1.2  搭建Android Studio开发环境</vt:lpstr>
      <vt:lpstr>1.2.1  开发机配置要求</vt:lpstr>
      <vt:lpstr>1.2.2  安装Android Studio</vt:lpstr>
      <vt:lpstr>安装过程界面</vt:lpstr>
      <vt:lpstr>安装结束界面</vt:lpstr>
      <vt:lpstr>1.2.3  下载Android的SDK</vt:lpstr>
      <vt:lpstr>SDK平台管理界面</vt:lpstr>
      <vt:lpstr>SDK工具管理界面</vt:lpstr>
      <vt:lpstr>1.3  创建并编译App工程</vt:lpstr>
      <vt:lpstr>1.3.1  创建新项目</vt:lpstr>
      <vt:lpstr>1.3.2  导入已有的工程</vt:lpstr>
      <vt:lpstr>1.3.3  编译App工程</vt:lpstr>
      <vt:lpstr>1.4  运行和调试App</vt:lpstr>
      <vt:lpstr>1.4.1  创建内置模拟器</vt:lpstr>
      <vt:lpstr>创建模拟器的界面（上）</vt:lpstr>
      <vt:lpstr>创建模拟器的界面（下）</vt:lpstr>
      <vt:lpstr>1.4.2  在模拟器上运行App</vt:lpstr>
      <vt:lpstr>模拟器启动完成的界面</vt:lpstr>
      <vt:lpstr>1.4.3  观察App的运行日志</vt:lpstr>
      <vt:lpstr>查看App的日志信息</vt:lpstr>
      <vt:lpstr>1.5  小结</vt:lpstr>
      <vt:lpstr>本章的学成目标</vt:lpstr>
      <vt:lpstr>习题（填空题）</vt:lpstr>
      <vt:lpstr>习题（判断题）</vt:lpstr>
      <vt:lpstr>习题（选择题）</vt:lpstr>
      <vt:lpstr>习题（简答题）</vt:lpstr>
      <vt:lpstr>习题（动手练习）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课程前言</dc:title>
  <dc:creator>Lenovo</dc:creator>
  <cp:lastModifiedBy>Lenovo</cp:lastModifiedBy>
  <cp:revision>40</cp:revision>
  <dcterms:created xsi:type="dcterms:W3CDTF">2020-09-05T11:09:37Z</dcterms:created>
  <dcterms:modified xsi:type="dcterms:W3CDTF">2022-05-15T10:58:55Z</dcterms:modified>
</cp:coreProperties>
</file>