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1" r:id="rId7"/>
    <p:sldId id="282" r:id="rId8"/>
    <p:sldId id="283" r:id="rId9"/>
    <p:sldId id="261" r:id="rId10"/>
    <p:sldId id="284" r:id="rId11"/>
    <p:sldId id="285" r:id="rId12"/>
    <p:sldId id="262" r:id="rId13"/>
    <p:sldId id="263" r:id="rId14"/>
    <p:sldId id="264" r:id="rId15"/>
    <p:sldId id="286" r:id="rId16"/>
    <p:sldId id="287" r:id="rId17"/>
    <p:sldId id="265" r:id="rId18"/>
    <p:sldId id="288" r:id="rId19"/>
    <p:sldId id="266" r:id="rId20"/>
    <p:sldId id="289" r:id="rId21"/>
    <p:sldId id="290" r:id="rId22"/>
    <p:sldId id="267" r:id="rId23"/>
    <p:sldId id="268" r:id="rId24"/>
    <p:sldId id="291" r:id="rId25"/>
    <p:sldId id="269" r:id="rId26"/>
    <p:sldId id="292" r:id="rId27"/>
    <p:sldId id="270" r:id="rId28"/>
    <p:sldId id="293" r:id="rId29"/>
    <p:sldId id="271" r:id="rId30"/>
    <p:sldId id="273" r:id="rId31"/>
    <p:sldId id="274" r:id="rId32"/>
    <p:sldId id="275" r:id="rId33"/>
    <p:sldId id="276" r:id="rId34"/>
    <p:sldId id="277" r:id="rId35"/>
    <p:sldId id="294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3C03-B2D7-4FE2-98A7-5B3502539A4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5AB8-D803-44D1-B832-E18726F61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64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3C03-B2D7-4FE2-98A7-5B3502539A4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5AB8-D803-44D1-B832-E18726F61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24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3C03-B2D7-4FE2-98A7-5B3502539A4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5AB8-D803-44D1-B832-E18726F61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85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3C03-B2D7-4FE2-98A7-5B3502539A4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5AB8-D803-44D1-B832-E18726F61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5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3C03-B2D7-4FE2-98A7-5B3502539A4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5AB8-D803-44D1-B832-E18726F61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61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3C03-B2D7-4FE2-98A7-5B3502539A4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5AB8-D803-44D1-B832-E18726F61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81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3C03-B2D7-4FE2-98A7-5B3502539A4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5AB8-D803-44D1-B832-E18726F61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78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3C03-B2D7-4FE2-98A7-5B3502539A4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5AB8-D803-44D1-B832-E18726F61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3C03-B2D7-4FE2-98A7-5B3502539A4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5AB8-D803-44D1-B832-E18726F61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8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3C03-B2D7-4FE2-98A7-5B3502539A4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5AB8-D803-44D1-B832-E18726F61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31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3C03-B2D7-4FE2-98A7-5B3502539A4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5AB8-D803-44D1-B832-E18726F61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41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3C03-B2D7-4FE2-98A7-5B3502539A4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B5AB8-D803-44D1-B832-E18726F61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0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章  </a:t>
            </a:r>
            <a:r>
              <a:rPr lang="zh-CN" altLang="en-US" dirty="0"/>
              <a:t>打造安装包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选择待制作图标的原图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单击路径输入框右边的文件夹图标，在弹出的文件窗口中选择新图标的素材</a:t>
            </a:r>
            <a:r>
              <a:rPr lang="zh-CN" altLang="zh-CN" dirty="0" smtClean="0"/>
              <a:t>图片</a:t>
            </a:r>
            <a:r>
              <a:rPr lang="zh-CN" altLang="zh-CN" dirty="0"/>
              <a:t>，再回到图标制作</a:t>
            </a:r>
            <a:r>
              <a:rPr lang="zh-CN" altLang="zh-CN" dirty="0" smtClean="0"/>
              <a:t>窗口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123" y="2696278"/>
            <a:ext cx="6132030" cy="416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45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图标制作完成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单击窗口下方的</a:t>
            </a:r>
            <a:r>
              <a:rPr lang="en-US" altLang="zh-CN" dirty="0"/>
              <a:t>Next</a:t>
            </a:r>
            <a:r>
              <a:rPr lang="zh-CN" altLang="zh-CN" dirty="0"/>
              <a:t>按钮，跳</a:t>
            </a:r>
            <a:r>
              <a:rPr lang="zh-CN" altLang="zh-CN" dirty="0" smtClean="0"/>
              <a:t>到下</a:t>
            </a:r>
            <a:r>
              <a:rPr lang="zh-CN" altLang="zh-CN" dirty="0"/>
              <a:t>一页</a:t>
            </a:r>
            <a:r>
              <a:rPr lang="zh-CN" altLang="zh-CN" dirty="0" smtClean="0"/>
              <a:t>窗口</a:t>
            </a:r>
            <a:r>
              <a:rPr lang="zh-CN" altLang="en-US" dirty="0" smtClean="0"/>
              <a:t>，</a:t>
            </a:r>
            <a:r>
              <a:rPr lang="zh-CN" altLang="zh-CN" dirty="0"/>
              <a:t>单击下一页窗口的</a:t>
            </a:r>
            <a:r>
              <a:rPr lang="en-US" altLang="zh-CN" dirty="0"/>
              <a:t>Finish</a:t>
            </a:r>
            <a:r>
              <a:rPr lang="zh-CN" altLang="zh-CN" dirty="0"/>
              <a:t>按钮，结束图标制作</a:t>
            </a:r>
            <a:r>
              <a:rPr lang="zh-CN" altLang="zh-CN" dirty="0" smtClean="0"/>
              <a:t>操作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58" y="2713678"/>
            <a:ext cx="6106392" cy="414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0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10.1.3  </a:t>
            </a:r>
            <a:r>
              <a:rPr lang="zh-CN" altLang="en-US" dirty="0"/>
              <a:t>给</a:t>
            </a:r>
            <a:r>
              <a:rPr lang="en-US" altLang="zh-CN" dirty="0"/>
              <a:t>APK</a:t>
            </a:r>
            <a:r>
              <a:rPr lang="zh-CN" altLang="en-US" dirty="0"/>
              <a:t>瘦身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APK</a:t>
            </a:r>
            <a:r>
              <a:rPr lang="zh-CN" altLang="en-US" dirty="0" smtClean="0"/>
              <a:t>瘦身的技术手段主要有下列几种：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去除冗余</a:t>
            </a:r>
            <a:r>
              <a:rPr lang="zh-CN" altLang="zh-CN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</a:t>
            </a:r>
            <a:r>
              <a:rPr lang="zh-CN" altLang="zh-CN" dirty="0"/>
              <a:t>模块的</a:t>
            </a:r>
            <a:r>
              <a:rPr lang="en-US" altLang="zh-CN" dirty="0" smtClean="0"/>
              <a:t>AndroidManifest.xml</a:t>
            </a:r>
            <a:r>
              <a:rPr lang="zh-CN" altLang="en-US" dirty="0" smtClean="0"/>
              <a:t>，把</a:t>
            </a:r>
            <a:r>
              <a:rPr lang="en-US" altLang="zh-CN" dirty="0"/>
              <a:t>application</a:t>
            </a:r>
            <a:r>
              <a:rPr lang="zh-CN" altLang="zh-CN" dirty="0" smtClean="0"/>
              <a:t>节点</a:t>
            </a:r>
            <a:r>
              <a:rPr lang="zh-CN" altLang="en-US" dirty="0" smtClean="0"/>
              <a:t>的</a:t>
            </a:r>
            <a:r>
              <a:rPr lang="zh-CN" altLang="zh-CN" dirty="0" smtClean="0"/>
              <a:t>两</a:t>
            </a:r>
            <a:r>
              <a:rPr lang="zh-CN" altLang="zh-CN" dirty="0"/>
              <a:t>个属性</a:t>
            </a:r>
            <a:r>
              <a:rPr lang="en-US" altLang="zh-CN" dirty="0" err="1"/>
              <a:t>allowBackup</a:t>
            </a:r>
            <a:r>
              <a:rPr lang="zh-CN" altLang="zh-CN" dirty="0"/>
              <a:t>和</a:t>
            </a:r>
            <a:r>
              <a:rPr lang="en-US" altLang="zh-CN" dirty="0" err="1" smtClean="0"/>
              <a:t>supportsRtl</a:t>
            </a:r>
            <a:r>
              <a:rPr lang="zh-CN" altLang="en-US" dirty="0" smtClean="0"/>
              <a:t>都设置为</a:t>
            </a:r>
            <a:r>
              <a:rPr lang="en-US" altLang="zh-CN" dirty="0" smtClean="0"/>
              <a:t>false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精简无用</a:t>
            </a:r>
            <a:r>
              <a:rPr lang="zh-CN" altLang="zh-CN" dirty="0" smtClean="0"/>
              <a:t>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修改模块</a:t>
            </a:r>
            <a:r>
              <a:rPr lang="zh-CN" altLang="en-US" dirty="0"/>
              <a:t>级别的</a:t>
            </a:r>
            <a:r>
              <a:rPr lang="en-US" altLang="zh-CN" dirty="0" err="1" smtClean="0"/>
              <a:t>build.gradle</a:t>
            </a:r>
            <a:r>
              <a:rPr lang="zh-CN" altLang="en-US" dirty="0" smtClean="0"/>
              <a:t>，把</a:t>
            </a:r>
            <a:r>
              <a:rPr lang="en-US" altLang="zh-CN" dirty="0" err="1"/>
              <a:t>buildTypes</a:t>
            </a:r>
            <a:r>
              <a:rPr lang="en-US" altLang="zh-CN" dirty="0"/>
              <a:t> </a:t>
            </a:r>
            <a:r>
              <a:rPr lang="zh-CN" altLang="en-US" dirty="0" smtClean="0"/>
              <a:t>节点的两个属性</a:t>
            </a:r>
            <a:r>
              <a:rPr lang="en-US" altLang="zh-CN" dirty="0" err="1" smtClean="0"/>
              <a:t>minifyEnabled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shrinkResources</a:t>
            </a:r>
            <a:r>
              <a:rPr lang="zh-CN" altLang="en-US" dirty="0"/>
              <a:t>都设置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）压缩图片大小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利用图像处理软件，对</a:t>
            </a:r>
            <a:r>
              <a:rPr lang="en-US" altLang="zh-CN" dirty="0" smtClean="0"/>
              <a:t>jpg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png</a:t>
            </a:r>
            <a:r>
              <a:rPr lang="zh-CN" altLang="en-US" dirty="0" smtClean="0"/>
              <a:t>格式的资源图片压缩大小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608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10.2  </a:t>
            </a:r>
            <a:r>
              <a:rPr lang="zh-CN" altLang="en-US" dirty="0"/>
              <a:t>规范处理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</a:t>
            </a:r>
            <a:r>
              <a:rPr lang="en-US" altLang="zh-CN" dirty="0"/>
              <a:t>App</a:t>
            </a:r>
            <a:r>
              <a:rPr lang="zh-CN" altLang="zh-CN" dirty="0"/>
              <a:t>上线前必做的准备工作，包括：如何正确设置</a:t>
            </a:r>
            <a:r>
              <a:rPr lang="en-US" altLang="zh-CN" dirty="0"/>
              <a:t>App</a:t>
            </a:r>
            <a:r>
              <a:rPr lang="zh-CN" altLang="zh-CN" dirty="0"/>
              <a:t>的版本编号和版本名称、如何把</a:t>
            </a:r>
            <a:r>
              <a:rPr lang="en-US" altLang="zh-CN" dirty="0"/>
              <a:t>App</a:t>
            </a:r>
            <a:r>
              <a:rPr lang="zh-CN" altLang="zh-CN" dirty="0"/>
              <a:t>从调试模式切换到发布模式、如何给多个渠道同时打包</a:t>
            </a:r>
            <a:r>
              <a:rPr lang="en-US" altLang="zh-CN" dirty="0"/>
              <a:t>APK</a:t>
            </a:r>
            <a:r>
              <a:rPr lang="zh-CN" altLang="zh-CN" dirty="0"/>
              <a:t>文件。</a:t>
            </a:r>
          </a:p>
          <a:p>
            <a:r>
              <a:rPr lang="en-US" altLang="zh-CN" dirty="0" smtClean="0"/>
              <a:t>10.2.1  </a:t>
            </a:r>
            <a:r>
              <a:rPr lang="zh-CN" altLang="en-US" dirty="0"/>
              <a:t>版本设置</a:t>
            </a:r>
          </a:p>
          <a:p>
            <a:r>
              <a:rPr lang="en-US" altLang="zh-CN" dirty="0" smtClean="0"/>
              <a:t>10.2.2  </a:t>
            </a:r>
            <a:r>
              <a:rPr lang="zh-CN" altLang="en-US" dirty="0"/>
              <a:t>发布模式</a:t>
            </a:r>
          </a:p>
          <a:p>
            <a:r>
              <a:rPr lang="en-US" altLang="zh-CN" dirty="0" smtClean="0"/>
              <a:t>10.2.3  </a:t>
            </a:r>
            <a:r>
              <a:rPr lang="zh-CN" altLang="en-US" dirty="0" smtClean="0"/>
              <a:t>多渠道打包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426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10.2.1  </a:t>
            </a:r>
            <a:r>
              <a:rPr lang="zh-CN" altLang="en-US" dirty="0"/>
              <a:t>版本设置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每个</a:t>
            </a:r>
            <a:r>
              <a:rPr lang="en-US" altLang="zh-CN" dirty="0"/>
              <a:t>App</a:t>
            </a:r>
            <a:r>
              <a:rPr lang="zh-CN" altLang="zh-CN" dirty="0"/>
              <a:t>都有</a:t>
            </a:r>
            <a:r>
              <a:rPr lang="zh-CN" altLang="en-US" dirty="0"/>
              <a:t>下列</a:t>
            </a:r>
            <a:r>
              <a:rPr lang="zh-CN" altLang="zh-CN" dirty="0"/>
              <a:t>三个基础信息</a:t>
            </a:r>
            <a:r>
              <a:rPr lang="zh-CN" altLang="en-US" dirty="0"/>
              <a:t>：</a:t>
            </a:r>
            <a:endParaRPr lang="zh-CN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App</a:t>
            </a:r>
            <a:r>
              <a:rPr lang="zh-CN" altLang="zh-CN" dirty="0"/>
              <a:t>图标</a:t>
            </a:r>
          </a:p>
          <a:p>
            <a:pPr lvl="1"/>
            <a:r>
              <a:rPr lang="en-US" altLang="zh-CN" dirty="0"/>
              <a:t>App</a:t>
            </a:r>
            <a:r>
              <a:rPr lang="zh-CN" altLang="zh-CN" dirty="0"/>
              <a:t>图标文件是</a:t>
            </a:r>
            <a:r>
              <a:rPr lang="en-US" altLang="zh-CN" dirty="0"/>
              <a:t>res/</a:t>
            </a:r>
            <a:r>
              <a:rPr lang="en-US" altLang="zh-CN" dirty="0" err="1"/>
              <a:t>mipmap</a:t>
            </a:r>
            <a:r>
              <a:rPr lang="en-US" altLang="zh-CN" dirty="0"/>
              <a:t>-***</a:t>
            </a:r>
            <a:r>
              <a:rPr lang="zh-CN" altLang="zh-CN" dirty="0"/>
              <a:t>目录下的</a:t>
            </a:r>
            <a:r>
              <a:rPr lang="en-US" altLang="zh-CN" dirty="0"/>
              <a:t>ic_launcher.png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App</a:t>
            </a:r>
            <a:r>
              <a:rPr lang="zh-CN" altLang="zh-CN" dirty="0"/>
              <a:t>名称</a:t>
            </a:r>
          </a:p>
          <a:p>
            <a:pPr lvl="1"/>
            <a:r>
              <a:rPr lang="en-US" altLang="zh-CN" dirty="0"/>
              <a:t>App</a:t>
            </a:r>
            <a:r>
              <a:rPr lang="zh-CN" altLang="zh-CN" dirty="0"/>
              <a:t>名称保存在</a:t>
            </a:r>
            <a:r>
              <a:rPr lang="en-US" altLang="zh-CN" dirty="0"/>
              <a:t>res/values/strings.xml</a:t>
            </a:r>
            <a:r>
              <a:rPr lang="zh-CN" altLang="zh-CN" dirty="0"/>
              <a:t>的</a:t>
            </a:r>
            <a:r>
              <a:rPr lang="en-US" altLang="zh-CN" dirty="0" err="1"/>
              <a:t>app_name</a:t>
            </a:r>
            <a:r>
              <a:rPr lang="zh-CN" altLang="zh-CN" dirty="0"/>
              <a:t>中。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App</a:t>
            </a:r>
            <a:r>
              <a:rPr lang="zh-CN" altLang="zh-CN" dirty="0"/>
              <a:t>版本号</a:t>
            </a:r>
          </a:p>
          <a:p>
            <a:pPr lvl="1"/>
            <a:r>
              <a:rPr lang="en-US" altLang="zh-CN" dirty="0"/>
              <a:t>App</a:t>
            </a:r>
            <a:r>
              <a:rPr lang="zh-CN" altLang="zh-CN" dirty="0"/>
              <a:t>版本号放在</a:t>
            </a:r>
            <a:r>
              <a:rPr lang="en-US" altLang="zh-CN" dirty="0" err="1"/>
              <a:t>build.gradle</a:t>
            </a:r>
            <a:r>
              <a:rPr lang="zh-CN" altLang="zh-CN" dirty="0"/>
              <a:t>的</a:t>
            </a:r>
            <a:r>
              <a:rPr lang="en-US" altLang="zh-CN" dirty="0" err="1"/>
              <a:t>versionCode</a:t>
            </a:r>
            <a:r>
              <a:rPr lang="zh-CN" altLang="zh-CN" dirty="0"/>
              <a:t>与</a:t>
            </a:r>
            <a:r>
              <a:rPr lang="en-US" altLang="zh-CN" dirty="0" err="1"/>
              <a:t>versionName</a:t>
            </a:r>
            <a:r>
              <a:rPr lang="zh-CN" altLang="zh-CN" dirty="0"/>
              <a:t>两个参数中。，其中</a:t>
            </a:r>
            <a:r>
              <a:rPr lang="en-US" altLang="zh-CN" dirty="0" err="1"/>
              <a:t>versionCode</a:t>
            </a:r>
            <a:r>
              <a:rPr lang="zh-CN" altLang="zh-CN" dirty="0"/>
              <a:t>为纯数字的版本编号，</a:t>
            </a:r>
            <a:r>
              <a:rPr lang="en-US" altLang="zh-CN" dirty="0" err="1"/>
              <a:t>versionName</a:t>
            </a:r>
            <a:r>
              <a:rPr lang="zh-CN" altLang="zh-CN" dirty="0"/>
              <a:t>为带点号的字符串，格式形如“数字</a:t>
            </a:r>
            <a:r>
              <a:rPr lang="en-US" altLang="zh-CN" dirty="0"/>
              <a:t>.</a:t>
            </a:r>
            <a:r>
              <a:rPr lang="zh-CN" altLang="zh-CN" dirty="0"/>
              <a:t>数字</a:t>
            </a:r>
            <a:r>
              <a:rPr lang="en-US" altLang="zh-CN" dirty="0"/>
              <a:t>.</a:t>
            </a:r>
            <a:r>
              <a:rPr lang="zh-CN" altLang="zh-CN" dirty="0"/>
              <a:t>数字”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332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versionName</a:t>
            </a:r>
            <a:r>
              <a:rPr lang="zh-CN" altLang="en-US" dirty="0" smtClean="0"/>
              <a:t>的命名规则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versionName</a:t>
            </a:r>
            <a:r>
              <a:rPr lang="zh-CN" altLang="en-US" dirty="0" smtClean="0"/>
              <a:t>格式</a:t>
            </a:r>
            <a:r>
              <a:rPr lang="zh-CN" altLang="zh-CN" dirty="0" smtClean="0"/>
              <a:t>形</a:t>
            </a:r>
            <a:r>
              <a:rPr lang="zh-CN" altLang="zh-CN" dirty="0"/>
              <a:t>如“数字</a:t>
            </a:r>
            <a:r>
              <a:rPr lang="en-US" altLang="zh-CN" dirty="0"/>
              <a:t>.</a:t>
            </a:r>
            <a:r>
              <a:rPr lang="zh-CN" altLang="zh-CN" dirty="0"/>
              <a:t>数字</a:t>
            </a:r>
            <a:r>
              <a:rPr lang="en-US" altLang="zh-CN" dirty="0"/>
              <a:t>.</a:t>
            </a:r>
            <a:r>
              <a:rPr lang="zh-CN" altLang="zh-CN" dirty="0"/>
              <a:t>数字</a:t>
            </a:r>
            <a:r>
              <a:rPr lang="zh-CN" altLang="zh-CN" dirty="0" smtClean="0"/>
              <a:t>”</a:t>
            </a:r>
            <a:r>
              <a:rPr lang="zh-CN" altLang="en-US" dirty="0" smtClean="0"/>
              <a:t>，具体规则说明如下：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第一个数字为大版本号，每当有页面改版或代码重构等重大升级时，大版本号要加</a:t>
            </a:r>
            <a:r>
              <a:rPr lang="en-US" altLang="zh-CN" dirty="0"/>
              <a:t>1</a:t>
            </a:r>
            <a:r>
              <a:rPr lang="zh-CN" altLang="zh-CN" dirty="0"/>
              <a:t>，后面两个数字清零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第二</a:t>
            </a:r>
            <a:r>
              <a:rPr lang="zh-CN" altLang="zh-CN" dirty="0"/>
              <a:t>个数字为中版本号，每当要更新局部页面或添加新功能时，中版本号加</a:t>
            </a:r>
            <a:r>
              <a:rPr lang="en-US" altLang="zh-CN" dirty="0"/>
              <a:t>1</a:t>
            </a:r>
            <a:r>
              <a:rPr lang="zh-CN" altLang="zh-CN" dirty="0"/>
              <a:t>，第三个数字清零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 smtClean="0"/>
              <a:t>第三</a:t>
            </a:r>
            <a:r>
              <a:rPr lang="zh-CN" altLang="zh-CN" dirty="0"/>
              <a:t>个数字为小版本号，每当有界面微调或问题修复时，小版本号加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197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在代码中获取应用的版本信息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应用图标可从资源图片获取，应用名称可调用</a:t>
            </a:r>
            <a:r>
              <a:rPr lang="en-US" altLang="zh-CN" dirty="0" err="1"/>
              <a:t>getString</a:t>
            </a:r>
            <a:r>
              <a:rPr lang="zh-CN" altLang="zh-CN" dirty="0"/>
              <a:t>方法获取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其他版本信息可</a:t>
            </a:r>
            <a:r>
              <a:rPr lang="zh-CN" altLang="zh-CN" dirty="0"/>
              <a:t>从编译配置工具</a:t>
            </a:r>
            <a:r>
              <a:rPr lang="en-US" altLang="zh-CN" dirty="0" err="1"/>
              <a:t>BuildConfig</a:t>
            </a:r>
            <a:r>
              <a:rPr lang="zh-CN" altLang="zh-CN" dirty="0"/>
              <a:t>获取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它</a:t>
            </a:r>
            <a:r>
              <a:rPr lang="zh-CN" altLang="zh-CN" dirty="0" smtClean="0"/>
              <a:t>的</a:t>
            </a:r>
            <a:r>
              <a:rPr lang="zh-CN" altLang="zh-CN" dirty="0"/>
              <a:t>几个配置属性说明如下：</a:t>
            </a:r>
          </a:p>
          <a:p>
            <a:pPr lvl="1"/>
            <a:r>
              <a:rPr lang="en-US" altLang="zh-CN" dirty="0"/>
              <a:t>APPLICATION_ID</a:t>
            </a:r>
            <a:r>
              <a:rPr lang="zh-CN" altLang="zh-CN" dirty="0"/>
              <a:t>：应用包名。</a:t>
            </a:r>
          </a:p>
          <a:p>
            <a:pPr lvl="1"/>
            <a:r>
              <a:rPr lang="en-US" altLang="zh-CN" dirty="0"/>
              <a:t>BUILD_TYPE</a:t>
            </a:r>
            <a:r>
              <a:rPr lang="zh-CN" altLang="zh-CN" dirty="0"/>
              <a:t>：编译类型。为</a:t>
            </a:r>
            <a:r>
              <a:rPr lang="en-US" altLang="zh-CN" dirty="0"/>
              <a:t>debug</a:t>
            </a:r>
            <a:r>
              <a:rPr lang="zh-CN" altLang="zh-CN" dirty="0"/>
              <a:t>表示这是调试包，为</a:t>
            </a:r>
            <a:r>
              <a:rPr lang="en-US" altLang="zh-CN" dirty="0"/>
              <a:t>release</a:t>
            </a:r>
            <a:r>
              <a:rPr lang="zh-CN" altLang="zh-CN" dirty="0"/>
              <a:t>表示这是发布包。</a:t>
            </a:r>
          </a:p>
          <a:p>
            <a:pPr lvl="1"/>
            <a:r>
              <a:rPr lang="en-US" altLang="zh-CN" dirty="0"/>
              <a:t>VERSION_CODE</a:t>
            </a:r>
            <a:r>
              <a:rPr lang="zh-CN" altLang="zh-CN" dirty="0"/>
              <a:t>：应用的版本编号。</a:t>
            </a:r>
          </a:p>
          <a:p>
            <a:pPr lvl="1"/>
            <a:r>
              <a:rPr lang="en-US" altLang="zh-CN" dirty="0"/>
              <a:t>VERSION_NAME</a:t>
            </a:r>
            <a:r>
              <a:rPr lang="zh-CN" altLang="zh-CN" dirty="0"/>
              <a:t>：应用的版本名称。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876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10.2.2  </a:t>
            </a:r>
            <a:r>
              <a:rPr lang="zh-CN" altLang="en-US" dirty="0"/>
              <a:t>发布模式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从</a:t>
            </a:r>
            <a:r>
              <a:rPr lang="zh-CN" altLang="zh-CN" dirty="0" smtClean="0"/>
              <a:t>保密</a:t>
            </a:r>
            <a:r>
              <a:rPr lang="zh-CN" altLang="en-US" dirty="0" smtClean="0"/>
              <a:t>角度</a:t>
            </a:r>
            <a:r>
              <a:rPr lang="zh-CN" altLang="zh-CN" dirty="0" smtClean="0"/>
              <a:t>考虑</a:t>
            </a:r>
            <a:r>
              <a:rPr lang="zh-CN" altLang="zh-CN" dirty="0"/>
              <a:t>，</a:t>
            </a:r>
            <a:r>
              <a:rPr lang="en-US" altLang="zh-CN" dirty="0"/>
              <a:t>App</a:t>
            </a:r>
            <a:r>
              <a:rPr lang="zh-CN" altLang="zh-CN" dirty="0"/>
              <a:t>在上线</a:t>
            </a:r>
            <a:r>
              <a:rPr lang="zh-CN" altLang="zh-CN" dirty="0" smtClean="0"/>
              <a:t>前</a:t>
            </a:r>
            <a:r>
              <a:rPr lang="zh-CN" altLang="en-US" dirty="0" smtClean="0"/>
              <a:t>必须</a:t>
            </a:r>
            <a:r>
              <a:rPr lang="zh-CN" altLang="zh-CN" dirty="0" smtClean="0"/>
              <a:t>去掉</a:t>
            </a:r>
            <a:r>
              <a:rPr lang="zh-CN" altLang="zh-CN" dirty="0"/>
              <a:t>多余的调试信息</a:t>
            </a:r>
            <a:r>
              <a:rPr lang="zh-CN" altLang="zh-CN" dirty="0" smtClean="0"/>
              <a:t>，</a:t>
            </a:r>
            <a:r>
              <a:rPr lang="zh-CN" altLang="zh-CN" dirty="0"/>
              <a:t>也就是生成发布模式的安装包，与之相对的是开发阶段的调试模式。</a:t>
            </a:r>
          </a:p>
          <a:p>
            <a:r>
              <a:rPr lang="zh-CN" altLang="zh-CN" dirty="0" smtClean="0"/>
              <a:t>建立</a:t>
            </a:r>
            <a:r>
              <a:rPr lang="zh-CN" altLang="en-US" dirty="0" smtClean="0"/>
              <a:t>发布</a:t>
            </a:r>
            <a:r>
              <a:rPr lang="zh-CN" altLang="zh-CN" dirty="0" smtClean="0"/>
              <a:t>模式</a:t>
            </a:r>
            <a:r>
              <a:rPr lang="zh-CN" altLang="zh-CN" dirty="0"/>
              <a:t>的好处有</a:t>
            </a:r>
            <a:r>
              <a:rPr lang="zh-CN" altLang="zh-CN" dirty="0" smtClean="0"/>
              <a:t>以下</a:t>
            </a:r>
            <a:r>
              <a:rPr lang="zh-CN" altLang="en-US" dirty="0" smtClean="0"/>
              <a:t>两</a:t>
            </a:r>
            <a:r>
              <a:rPr lang="zh-CN" altLang="zh-CN" dirty="0" smtClean="0"/>
              <a:t>点</a:t>
            </a:r>
            <a:r>
              <a:rPr lang="zh-CN" altLang="zh-CN" dirty="0"/>
              <a:t>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）保护用户的敏感账户信息不被泄露。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）保护业务逻辑与流程处理信息不被泄露。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457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如何切换</a:t>
            </a:r>
            <a:r>
              <a:rPr lang="zh-CN" altLang="zh-CN" dirty="0"/>
              <a:t>开发模式和上线模式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发布</a:t>
            </a:r>
            <a:r>
              <a:rPr lang="zh-CN" altLang="zh-CN" dirty="0" smtClean="0"/>
              <a:t>模式</a:t>
            </a:r>
            <a:r>
              <a:rPr lang="zh-CN" altLang="en-US" dirty="0" smtClean="0"/>
              <a:t>要</a:t>
            </a:r>
            <a:r>
              <a:rPr lang="zh-CN" altLang="zh-CN" dirty="0" smtClean="0"/>
              <a:t>通过</a:t>
            </a:r>
            <a:r>
              <a:rPr lang="zh-CN" altLang="zh-CN" dirty="0"/>
              <a:t>某个开关控制是否显示调试</a:t>
            </a:r>
            <a:r>
              <a:rPr lang="zh-CN" altLang="zh-CN" dirty="0" smtClean="0"/>
              <a:t>信息</a:t>
            </a:r>
            <a:r>
              <a:rPr lang="zh-CN" altLang="en-US" dirty="0" smtClean="0"/>
              <a:t>，比如</a:t>
            </a:r>
            <a:r>
              <a:rPr lang="zh-CN" altLang="zh-CN" dirty="0" smtClean="0"/>
              <a:t>可</a:t>
            </a:r>
            <a:r>
              <a:rPr lang="zh-CN" altLang="zh-CN" dirty="0"/>
              <a:t>通过</a:t>
            </a:r>
            <a:r>
              <a:rPr lang="en-US" altLang="zh-CN" dirty="0" err="1"/>
              <a:t>BuildConfig.DEBUG</a:t>
            </a:r>
            <a:r>
              <a:rPr lang="zh-CN" altLang="zh-CN" dirty="0"/>
              <a:t>判断当前是发布模式还是调试模式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其</a:t>
            </a:r>
            <a:r>
              <a:rPr lang="zh-CN" altLang="zh-CN" dirty="0" smtClean="0"/>
              <a:t>值</a:t>
            </a:r>
            <a:r>
              <a:rPr lang="zh-CN" altLang="zh-CN" dirty="0"/>
              <a:t>为</a:t>
            </a:r>
            <a:r>
              <a:rPr lang="en-US" altLang="zh-CN" dirty="0"/>
              <a:t>false</a:t>
            </a:r>
            <a:r>
              <a:rPr lang="zh-CN" altLang="zh-CN" dirty="0"/>
              <a:t>表示处于发布模式，为</a:t>
            </a:r>
            <a:r>
              <a:rPr lang="en-US" altLang="zh-CN" dirty="0"/>
              <a:t>true</a:t>
            </a:r>
            <a:r>
              <a:rPr lang="zh-CN" altLang="zh-CN" dirty="0"/>
              <a:t>表示处于调试模式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控制调试信息的工具类主要有</a:t>
            </a:r>
            <a:r>
              <a:rPr lang="zh-CN" altLang="zh-CN" dirty="0" smtClean="0"/>
              <a:t>两种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日志</a:t>
            </a:r>
            <a:r>
              <a:rPr lang="en-US" altLang="zh-CN" dirty="0"/>
              <a:t>Log</a:t>
            </a:r>
            <a:endParaRPr lang="zh-CN" altLang="zh-CN" dirty="0"/>
          </a:p>
          <a:p>
            <a:pPr lvl="1"/>
            <a:r>
              <a:rPr lang="en-US" altLang="zh-CN" dirty="0" smtClean="0"/>
              <a:t>Log</a:t>
            </a:r>
            <a:r>
              <a:rPr lang="zh-CN" altLang="en-US" dirty="0" smtClean="0"/>
              <a:t>工具</a:t>
            </a:r>
            <a:r>
              <a:rPr lang="zh-CN" altLang="zh-CN" dirty="0" smtClean="0"/>
              <a:t>用于</a:t>
            </a:r>
            <a:r>
              <a:rPr lang="zh-CN" altLang="zh-CN" dirty="0"/>
              <a:t>打印调试日志</a:t>
            </a:r>
            <a:r>
              <a:rPr lang="zh-CN" altLang="zh-CN" dirty="0" smtClean="0"/>
              <a:t>。</a:t>
            </a:r>
            <a:r>
              <a:rPr lang="zh-CN" altLang="zh-CN" dirty="0"/>
              <a:t>除非特殊情况，发布上线的</a:t>
            </a:r>
            <a:r>
              <a:rPr lang="en-US" altLang="zh-CN" dirty="0"/>
              <a:t>App</a:t>
            </a:r>
            <a:r>
              <a:rPr lang="zh-CN" altLang="zh-CN" dirty="0"/>
              <a:t>应屏蔽所有日志信息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提示</a:t>
            </a:r>
            <a:r>
              <a:rPr lang="en-US" altLang="zh-CN" dirty="0"/>
              <a:t>Toast</a:t>
            </a:r>
            <a:endParaRPr lang="zh-CN" altLang="zh-CN" dirty="0"/>
          </a:p>
          <a:p>
            <a:pPr lvl="1"/>
            <a:r>
              <a:rPr lang="en-US" altLang="zh-CN" dirty="0" smtClean="0"/>
              <a:t>Toast</a:t>
            </a:r>
            <a:r>
              <a:rPr lang="zh-CN" altLang="en-US" dirty="0" smtClean="0"/>
              <a:t>工具</a:t>
            </a:r>
            <a:r>
              <a:rPr lang="zh-CN" altLang="zh-CN" dirty="0" smtClean="0"/>
              <a:t>在</a:t>
            </a:r>
            <a:r>
              <a:rPr lang="zh-CN" altLang="zh-CN" dirty="0"/>
              <a:t>界面下方弹出小</a:t>
            </a:r>
            <a:r>
              <a:rPr lang="zh-CN" altLang="zh-CN" dirty="0" smtClean="0"/>
              <a:t>窗提示</a:t>
            </a:r>
            <a:r>
              <a:rPr lang="zh-CN" altLang="en-US" dirty="0" smtClean="0"/>
              <a:t>，</a:t>
            </a:r>
            <a:r>
              <a:rPr lang="zh-CN" altLang="zh-CN" dirty="0" smtClean="0"/>
              <a:t>除了</a:t>
            </a:r>
            <a:r>
              <a:rPr lang="zh-CN" altLang="zh-CN" dirty="0"/>
              <a:t>少数弹</a:t>
            </a:r>
            <a:r>
              <a:rPr lang="zh-CN" altLang="zh-CN" dirty="0" smtClean="0"/>
              <a:t>窗</a:t>
            </a:r>
            <a:r>
              <a:rPr lang="zh-CN" altLang="zh-CN" dirty="0"/>
              <a:t>在发布时</a:t>
            </a:r>
            <a:r>
              <a:rPr lang="zh-CN" altLang="zh-CN" dirty="0" smtClean="0"/>
              <a:t>予以保留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其他</a:t>
            </a:r>
            <a:r>
              <a:rPr lang="zh-CN" altLang="zh-CN" dirty="0"/>
              <a:t>弹窗都应在发布时屏蔽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172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10.2.3  </a:t>
            </a:r>
            <a:r>
              <a:rPr lang="zh-CN" altLang="en-US" dirty="0" smtClean="0"/>
              <a:t>多渠道打包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根据不同渠道打造对应的</a:t>
            </a:r>
            <a:r>
              <a:rPr lang="en-US" altLang="zh-CN" dirty="0"/>
              <a:t>App</a:t>
            </a:r>
            <a:r>
              <a:rPr lang="zh-CN" altLang="zh-CN" dirty="0"/>
              <a:t>安装包，带来的好处包括但不限于以下几点：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）各厂商的底层系统有着不同的适配要求，需要分别加以定制；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）有助于统计各家渠道的</a:t>
            </a:r>
            <a:r>
              <a:rPr lang="en-US" altLang="zh-CN" dirty="0"/>
              <a:t>App</a:t>
            </a:r>
            <a:r>
              <a:rPr lang="zh-CN" altLang="zh-CN" dirty="0"/>
              <a:t>下载量、用户数量以及业务交易量；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）有助于对各家厂商的</a:t>
            </a:r>
            <a:r>
              <a:rPr lang="en-US" altLang="zh-CN" dirty="0"/>
              <a:t>App</a:t>
            </a:r>
            <a:r>
              <a:rPr lang="zh-CN" altLang="zh-CN" dirty="0"/>
              <a:t>用户分别开展精准营销活动；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62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本章介绍了应用安装包的基本制作规范，主要包括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zh-CN" dirty="0" smtClean="0"/>
              <a:t>如何</a:t>
            </a:r>
            <a:r>
              <a:rPr lang="zh-CN" altLang="zh-CN" dirty="0"/>
              <a:t>导出既美观又精简的</a:t>
            </a:r>
            <a:r>
              <a:rPr lang="en-US" altLang="zh-CN" dirty="0"/>
              <a:t>APK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如何</a:t>
            </a:r>
            <a:r>
              <a:rPr lang="zh-CN" altLang="zh-CN" dirty="0"/>
              <a:t>按照上线规范调整</a:t>
            </a:r>
            <a:r>
              <a:rPr lang="en-US" altLang="zh-CN" dirty="0"/>
              <a:t>App</a:t>
            </a:r>
            <a:r>
              <a:rPr lang="zh-CN" altLang="zh-CN" dirty="0"/>
              <a:t>的相关</a:t>
            </a:r>
            <a:r>
              <a:rPr lang="zh-CN" altLang="zh-CN" dirty="0" smtClean="0"/>
              <a:t>设置</a:t>
            </a:r>
            <a:endParaRPr lang="en-US" altLang="zh-CN" dirty="0" smtClean="0"/>
          </a:p>
          <a:p>
            <a:r>
              <a:rPr lang="zh-CN" altLang="zh-CN" dirty="0" smtClean="0"/>
              <a:t>如何</a:t>
            </a:r>
            <a:r>
              <a:rPr lang="zh-CN" altLang="zh-CN" dirty="0"/>
              <a:t>对</a:t>
            </a:r>
            <a:r>
              <a:rPr lang="en-US" altLang="zh-CN" dirty="0"/>
              <a:t>APK</a:t>
            </a:r>
            <a:r>
              <a:rPr lang="zh-CN" altLang="zh-CN" dirty="0"/>
              <a:t>文件进行安全加固以防止安装包被破解。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109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多渠道打包的配置步骤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修改</a:t>
            </a:r>
            <a:r>
              <a:rPr lang="en-US" altLang="zh-CN" dirty="0" err="1"/>
              <a:t>build.gradle</a:t>
            </a:r>
            <a:r>
              <a:rPr lang="zh-CN" altLang="zh-CN" dirty="0"/>
              <a:t>，在该文件中编写多渠道打包配置，具体的修改步骤说明如下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给</a:t>
            </a:r>
            <a:r>
              <a:rPr lang="en-US" altLang="zh-CN" dirty="0"/>
              <a:t>android</a:t>
            </a:r>
            <a:r>
              <a:rPr lang="zh-CN" altLang="zh-CN" dirty="0"/>
              <a:t>节点添加</a:t>
            </a:r>
            <a:r>
              <a:rPr lang="en-US" altLang="zh-CN" dirty="0" err="1"/>
              <a:t>flavorDimensions</a:t>
            </a:r>
            <a:r>
              <a:rPr lang="zh-CN" altLang="zh-CN" dirty="0"/>
              <a:t>与</a:t>
            </a:r>
            <a:r>
              <a:rPr lang="en-US" altLang="zh-CN" dirty="0" err="1"/>
              <a:t>productFlavors</a:t>
            </a:r>
            <a:r>
              <a:rPr lang="zh-CN" altLang="zh-CN" dirty="0"/>
              <a:t>配置，指定风味维度和产品风味，表示开启多渠道打包功能。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在</a:t>
            </a:r>
            <a:r>
              <a:rPr lang="en-US" altLang="zh-CN" dirty="0" err="1"/>
              <a:t>buildTypes</a:t>
            </a:r>
            <a:r>
              <a:rPr lang="zh-CN" altLang="zh-CN" dirty="0"/>
              <a:t>下面的</a:t>
            </a:r>
            <a:r>
              <a:rPr lang="en-US" altLang="zh-CN" dirty="0"/>
              <a:t>release</a:t>
            </a:r>
            <a:r>
              <a:rPr lang="zh-CN" altLang="zh-CN" dirty="0"/>
              <a:t>节点内部补充以下的配置内容，表示给每个渠道的安装包文件分别命名。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550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多渠道打包的窗口效果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87" y="1886744"/>
            <a:ext cx="6372225" cy="4229100"/>
          </a:xfrm>
        </p:spPr>
      </p:pic>
    </p:spTree>
    <p:extLst>
      <p:ext uri="{BB962C8B-B14F-4D97-AF65-F5344CB8AC3E}">
        <p14:creationId xmlns:p14="http://schemas.microsoft.com/office/powerpoint/2010/main" val="2404216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10.3  </a:t>
            </a:r>
            <a:r>
              <a:rPr lang="zh-CN" altLang="en-US" dirty="0"/>
              <a:t>安全加固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本节介绍如何对</a:t>
            </a:r>
            <a:r>
              <a:rPr lang="en-US" altLang="zh-CN" dirty="0"/>
              <a:t>APK</a:t>
            </a:r>
            <a:r>
              <a:rPr lang="zh-CN" altLang="zh-CN" dirty="0"/>
              <a:t>安装包进行安全加固，首先通过反编译工具成功破解</a:t>
            </a:r>
            <a:r>
              <a:rPr lang="en-US" altLang="zh-CN" dirty="0"/>
              <a:t>App</a:t>
            </a:r>
            <a:r>
              <a:rPr lang="zh-CN" altLang="zh-CN" dirty="0"/>
              <a:t>源码，从而表明对</a:t>
            </a:r>
            <a:r>
              <a:rPr lang="en-US" altLang="zh-CN" dirty="0"/>
              <a:t>APK</a:t>
            </a:r>
            <a:r>
              <a:rPr lang="zh-CN" altLang="zh-CN" dirty="0"/>
              <a:t>实施安全防护的必要性；接着说明代码混淆的开关配置，并演示代码混淆如何加大源码破译的难度；然后描述怎样利用第三方加固网站对</a:t>
            </a:r>
            <a:r>
              <a:rPr lang="en-US" altLang="zh-CN" dirty="0"/>
              <a:t>APK</a:t>
            </a:r>
            <a:r>
              <a:rPr lang="zh-CN" altLang="zh-CN" dirty="0"/>
              <a:t>加固，以及如何对加固包重新签名。</a:t>
            </a:r>
          </a:p>
          <a:p>
            <a:r>
              <a:rPr lang="en-US" altLang="zh-CN" dirty="0" smtClean="0"/>
              <a:t>10.3.1  </a:t>
            </a:r>
            <a:r>
              <a:rPr lang="zh-CN" altLang="en-US" dirty="0"/>
              <a:t>反编译</a:t>
            </a:r>
          </a:p>
          <a:p>
            <a:r>
              <a:rPr lang="en-US" altLang="zh-CN" dirty="0" smtClean="0"/>
              <a:t>10.3.2  </a:t>
            </a:r>
            <a:r>
              <a:rPr lang="zh-CN" altLang="en-US" dirty="0"/>
              <a:t>代码混淆</a:t>
            </a:r>
          </a:p>
          <a:p>
            <a:r>
              <a:rPr lang="en-US" altLang="zh-CN" dirty="0" smtClean="0"/>
              <a:t>10.3.3  </a:t>
            </a:r>
            <a:r>
              <a:rPr lang="zh-CN" altLang="en-US" dirty="0"/>
              <a:t>第三方加固及重签名</a:t>
            </a:r>
          </a:p>
        </p:txBody>
      </p:sp>
    </p:spTree>
    <p:extLst>
      <p:ext uri="{BB962C8B-B14F-4D97-AF65-F5344CB8AC3E}">
        <p14:creationId xmlns:p14="http://schemas.microsoft.com/office/powerpoint/2010/main" val="2476760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10.3.1  </a:t>
            </a:r>
            <a:r>
              <a:rPr lang="zh-CN" altLang="en-US" dirty="0"/>
              <a:t>反编译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编译是把代码编译为程序，反编译是把程序破解为代码。</a:t>
            </a:r>
          </a:p>
          <a:p>
            <a:r>
              <a:rPr lang="zh-CN" altLang="en-US" dirty="0"/>
              <a:t>如果一个</a:t>
            </a:r>
            <a:r>
              <a:rPr lang="en-US" altLang="zh-CN" dirty="0"/>
              <a:t>App</a:t>
            </a:r>
            <a:r>
              <a:rPr lang="zh-CN" altLang="en-US" dirty="0"/>
              <a:t>的安装包未经过任何混淆和加固处理，</a:t>
            </a:r>
            <a:r>
              <a:rPr lang="zh-CN" altLang="zh-CN" dirty="0"/>
              <a:t>就能通过反编译工具破解出该</a:t>
            </a:r>
            <a:r>
              <a:rPr lang="en-US" altLang="zh-CN" dirty="0"/>
              <a:t>App</a:t>
            </a:r>
            <a:r>
              <a:rPr lang="zh-CN" altLang="zh-CN" dirty="0"/>
              <a:t>的完整源码。</a:t>
            </a:r>
            <a:endParaRPr lang="en-US" altLang="zh-CN" dirty="0"/>
          </a:p>
          <a:p>
            <a:r>
              <a:rPr lang="zh-CN" altLang="en-US" dirty="0"/>
              <a:t>破解</a:t>
            </a:r>
            <a:r>
              <a:rPr lang="en-US" altLang="zh-CN" dirty="0"/>
              <a:t>APK</a:t>
            </a:r>
            <a:r>
              <a:rPr lang="zh-CN" altLang="en-US" dirty="0"/>
              <a:t>的反编译工具由下面</a:t>
            </a:r>
            <a:r>
              <a:rPr lang="en-US" altLang="zh-CN" dirty="0"/>
              <a:t>3</a:t>
            </a:r>
            <a:r>
              <a:rPr lang="zh-CN" altLang="en-US" dirty="0"/>
              <a:t>个组成：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en-US" altLang="zh-CN" dirty="0" err="1"/>
              <a:t>apktool</a:t>
            </a:r>
            <a:r>
              <a:rPr lang="zh-CN" altLang="zh-CN" dirty="0"/>
              <a:t>：对</a:t>
            </a:r>
            <a:r>
              <a:rPr lang="en-US" altLang="zh-CN" dirty="0"/>
              <a:t>APK</a:t>
            </a:r>
            <a:r>
              <a:rPr lang="zh-CN" altLang="zh-CN" dirty="0"/>
              <a:t>文件进行解包，主要用来解析</a:t>
            </a:r>
            <a:r>
              <a:rPr lang="en-US" altLang="zh-CN" dirty="0"/>
              <a:t>res</a:t>
            </a:r>
            <a:r>
              <a:rPr lang="zh-CN" altLang="zh-CN" dirty="0"/>
              <a:t>资源和</a:t>
            </a:r>
            <a:r>
              <a:rPr lang="en-US" altLang="zh-CN" dirty="0"/>
              <a:t>AndroidManifest.xml</a:t>
            </a:r>
            <a:r>
              <a:rPr lang="zh-CN" altLang="zh-CN" dirty="0"/>
              <a:t>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 dex2jar</a:t>
            </a:r>
            <a:r>
              <a:rPr lang="zh-CN" altLang="zh-CN" dirty="0"/>
              <a:t>：将</a:t>
            </a:r>
            <a:r>
              <a:rPr lang="en-US" altLang="zh-CN" dirty="0"/>
              <a:t>APK</a:t>
            </a:r>
            <a:r>
              <a:rPr lang="zh-CN" altLang="zh-CN" dirty="0"/>
              <a:t>包中的</a:t>
            </a:r>
            <a:r>
              <a:rPr lang="en-US" altLang="zh-CN" dirty="0" err="1"/>
              <a:t>classes.dex</a:t>
            </a:r>
            <a:r>
              <a:rPr lang="zh-CN" altLang="zh-CN" dirty="0"/>
              <a:t>转为</a:t>
            </a:r>
            <a:r>
              <a:rPr lang="en-US" altLang="zh-CN" dirty="0"/>
              <a:t>JAR</a:t>
            </a:r>
            <a:r>
              <a:rPr lang="zh-CN" altLang="zh-CN" dirty="0"/>
              <a:t>包，该</a:t>
            </a:r>
            <a:r>
              <a:rPr lang="en-US" altLang="zh-CN" dirty="0"/>
              <a:t>JAR</a:t>
            </a:r>
            <a:r>
              <a:rPr lang="zh-CN" altLang="zh-CN" dirty="0"/>
              <a:t>包就是</a:t>
            </a:r>
            <a:r>
              <a:rPr lang="en-US" altLang="zh-CN" dirty="0"/>
              <a:t>App</a:t>
            </a:r>
            <a:r>
              <a:rPr lang="zh-CN" altLang="zh-CN" dirty="0"/>
              <a:t>代码的编译文件。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en-US" altLang="zh-CN" dirty="0" err="1"/>
              <a:t>jd-gui</a:t>
            </a:r>
            <a:r>
              <a:rPr lang="zh-CN" altLang="zh-CN" dirty="0"/>
              <a:t>：将</a:t>
            </a:r>
            <a:r>
              <a:rPr lang="en-US" altLang="zh-CN" dirty="0"/>
              <a:t>dex2jar</a:t>
            </a:r>
            <a:r>
              <a:rPr lang="zh-CN" altLang="zh-CN" dirty="0"/>
              <a:t>解析出来的</a:t>
            </a:r>
            <a:r>
              <a:rPr lang="en-US" altLang="zh-CN" dirty="0"/>
              <a:t>jar</a:t>
            </a:r>
            <a:r>
              <a:rPr lang="zh-CN" altLang="zh-CN" dirty="0"/>
              <a:t>包反编译为</a:t>
            </a:r>
            <a:r>
              <a:rPr lang="en-US" altLang="zh-CN" dirty="0"/>
              <a:t>Java</a:t>
            </a:r>
            <a:r>
              <a:rPr lang="zh-CN" altLang="zh-CN" dirty="0"/>
              <a:t>源码。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495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反编译得到的代码结构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37" y="1825625"/>
            <a:ext cx="7646526" cy="4351338"/>
          </a:xfrm>
        </p:spPr>
      </p:pic>
    </p:spTree>
    <p:extLst>
      <p:ext uri="{BB962C8B-B14F-4D97-AF65-F5344CB8AC3E}">
        <p14:creationId xmlns:p14="http://schemas.microsoft.com/office/powerpoint/2010/main" val="51800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10.3.2  </a:t>
            </a:r>
            <a:r>
              <a:rPr lang="zh-CN" altLang="en-US" dirty="0"/>
              <a:t>代码混淆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有必要对</a:t>
            </a:r>
            <a:r>
              <a:rPr lang="en-US" altLang="zh-CN" dirty="0"/>
              <a:t>App</a:t>
            </a:r>
            <a:r>
              <a:rPr lang="zh-CN" altLang="zh-CN" dirty="0"/>
              <a:t>源码采取防护措施，代码混淆就是保护代码安全的措施之一。</a:t>
            </a:r>
            <a:endParaRPr lang="en-US" altLang="zh-CN" dirty="0"/>
          </a:p>
          <a:p>
            <a:r>
              <a:rPr lang="en-US" altLang="zh-CN" dirty="0"/>
              <a:t>Android Studio</a:t>
            </a:r>
            <a:r>
              <a:rPr lang="zh-CN" altLang="zh-CN" dirty="0"/>
              <a:t>已经自带了代码混淆器</a:t>
            </a:r>
            <a:r>
              <a:rPr lang="en-US" altLang="zh-CN" dirty="0" err="1"/>
              <a:t>ProGuard</a:t>
            </a:r>
            <a:r>
              <a:rPr lang="zh-CN" altLang="zh-CN" dirty="0"/>
              <a:t>，</a:t>
            </a:r>
            <a:r>
              <a:rPr lang="zh-CN" altLang="zh-CN" dirty="0" smtClean="0"/>
              <a:t>用途</a:t>
            </a:r>
            <a:r>
              <a:rPr lang="zh-CN" altLang="en-US" dirty="0" smtClean="0"/>
              <a:t>有</a:t>
            </a:r>
            <a:r>
              <a:rPr lang="zh-CN" altLang="zh-CN" dirty="0" smtClean="0"/>
              <a:t>以下</a:t>
            </a:r>
            <a:r>
              <a:rPr lang="zh-CN" altLang="zh-CN" dirty="0"/>
              <a:t>两点：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）压缩</a:t>
            </a:r>
            <a:r>
              <a:rPr lang="en-US" altLang="zh-CN" dirty="0"/>
              <a:t>APK</a:t>
            </a:r>
            <a:r>
              <a:rPr lang="zh-CN" altLang="zh-CN" dirty="0"/>
              <a:t>包的大小，删除无用代码，并简化部分类名和方法名。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）加大破解源码的难度，部分类名和方法名被重命名使得程序逻辑变得难以理解。</a:t>
            </a:r>
          </a:p>
          <a:p>
            <a:r>
              <a:rPr lang="zh-CN" altLang="en-US" dirty="0" smtClean="0"/>
              <a:t>把</a:t>
            </a:r>
            <a:r>
              <a:rPr lang="en-US" altLang="zh-CN" dirty="0" err="1"/>
              <a:t>build.gradle</a:t>
            </a:r>
            <a:r>
              <a:rPr lang="zh-CN" altLang="zh-CN" dirty="0"/>
              <a:t>里的</a:t>
            </a:r>
            <a:r>
              <a:rPr lang="en-US" altLang="zh-CN" dirty="0" err="1"/>
              <a:t>minifyEnabled</a:t>
            </a:r>
            <a:r>
              <a:rPr lang="zh-CN" altLang="zh-CN" dirty="0"/>
              <a:t>改为</a:t>
            </a:r>
            <a:r>
              <a:rPr lang="en-US" altLang="zh-CN" dirty="0"/>
              <a:t>true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即可开启默认的混淆规则。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574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混淆之后反编译得到的代码结构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75" y="1825625"/>
            <a:ext cx="7165250" cy="4351338"/>
          </a:xfrm>
        </p:spPr>
      </p:pic>
    </p:spTree>
    <p:extLst>
      <p:ext uri="{BB962C8B-B14F-4D97-AF65-F5344CB8AC3E}">
        <p14:creationId xmlns:p14="http://schemas.microsoft.com/office/powerpoint/2010/main" val="2009812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10.3.3  </a:t>
            </a:r>
            <a:r>
              <a:rPr lang="zh-CN" altLang="en-US" dirty="0"/>
              <a:t>第三方加固及重签名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代码混淆只能加大源码破译的难度，并不能完全阻止被破解。</a:t>
            </a:r>
            <a:endParaRPr lang="en-US" altLang="zh-CN" dirty="0"/>
          </a:p>
          <a:p>
            <a:r>
              <a:rPr lang="zh-CN" altLang="zh-CN" dirty="0"/>
              <a:t>除了代码破解外，</a:t>
            </a:r>
            <a:r>
              <a:rPr lang="en-US" altLang="zh-CN" dirty="0"/>
              <a:t>App</a:t>
            </a:r>
            <a:r>
              <a:rPr lang="zh-CN" altLang="zh-CN" dirty="0"/>
              <a:t>还存在其他安全风险，比如二次打包、篡改内存、漏洞暴露等情况。对于这些安全风险，</a:t>
            </a:r>
            <a:r>
              <a:rPr lang="en-US" altLang="zh-CN" dirty="0"/>
              <a:t>Android Studio</a:t>
            </a:r>
            <a:r>
              <a:rPr lang="zh-CN" altLang="zh-CN" dirty="0"/>
              <a:t>基本无能为力。</a:t>
            </a:r>
            <a:endParaRPr lang="en-US" altLang="zh-CN" dirty="0"/>
          </a:p>
          <a:p>
            <a:r>
              <a:rPr lang="zh-CN" altLang="zh-CN" dirty="0"/>
              <a:t>因此</a:t>
            </a:r>
            <a:r>
              <a:rPr lang="zh-CN" altLang="en-US" dirty="0"/>
              <a:t>可将</a:t>
            </a:r>
            <a:r>
              <a:rPr lang="en-US" altLang="zh-CN" dirty="0"/>
              <a:t>APK</a:t>
            </a:r>
            <a:r>
              <a:rPr lang="zh-CN" altLang="zh-CN" dirty="0"/>
              <a:t>文件交给专业加固网站进行加固处理。加固好的安装包下载到本地，</a:t>
            </a:r>
            <a:r>
              <a:rPr lang="zh-CN" altLang="en-US" dirty="0"/>
              <a:t>再</a:t>
            </a:r>
            <a:r>
              <a:rPr lang="zh-CN" altLang="zh-CN" dirty="0"/>
              <a:t>用反编译工具尝试破解这个加固包，会发现该安装包变得无法破译。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996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对安装包进行重签名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加固后的</a:t>
            </a:r>
            <a:r>
              <a:rPr lang="en-US" altLang="zh-CN" dirty="0"/>
              <a:t>APK</a:t>
            </a:r>
            <a:r>
              <a:rPr lang="zh-CN" altLang="zh-CN" dirty="0"/>
              <a:t>破坏了原来的签名，无法直接安装到手机上，所以要对该文件进行重签名，才能成为合法的</a:t>
            </a:r>
            <a:r>
              <a:rPr lang="en-US" altLang="zh-CN" dirty="0"/>
              <a:t>APK</a:t>
            </a:r>
            <a:r>
              <a:rPr lang="zh-CN" altLang="zh-CN" dirty="0"/>
              <a:t>安装包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07415" y="635920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爱加密的重签名工具界面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29929" y="635920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信息填写好的重签名工具界面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740804"/>
            <a:ext cx="4862254" cy="35272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545" y="2740804"/>
            <a:ext cx="4862254" cy="35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8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  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本章主要介绍了应用安装包的相关制作规范，包括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zh-CN" dirty="0" smtClean="0"/>
              <a:t>应用</a:t>
            </a:r>
            <a:r>
              <a:rPr lang="zh-CN" altLang="zh-CN" dirty="0"/>
              <a:t>打包（导出</a:t>
            </a:r>
            <a:r>
              <a:rPr lang="en-US" altLang="zh-CN" dirty="0"/>
              <a:t>APK</a:t>
            </a:r>
            <a:r>
              <a:rPr lang="zh-CN" altLang="zh-CN" dirty="0"/>
              <a:t>安装包、制作</a:t>
            </a:r>
            <a:r>
              <a:rPr lang="en-US" altLang="zh-CN" dirty="0"/>
              <a:t>App</a:t>
            </a:r>
            <a:r>
              <a:rPr lang="zh-CN" altLang="zh-CN" dirty="0"/>
              <a:t>图标、给</a:t>
            </a:r>
            <a:r>
              <a:rPr lang="en-US" altLang="zh-CN" dirty="0"/>
              <a:t>APK</a:t>
            </a:r>
            <a:r>
              <a:rPr lang="zh-CN" altLang="zh-CN" dirty="0"/>
              <a:t>瘦身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规范</a:t>
            </a:r>
            <a:r>
              <a:rPr lang="zh-CN" altLang="zh-CN" dirty="0"/>
              <a:t>处理（版本设置、发布模式</a:t>
            </a:r>
            <a:r>
              <a:rPr lang="zh-CN" altLang="zh-CN" dirty="0" smtClean="0"/>
              <a:t>、</a:t>
            </a:r>
            <a:r>
              <a:rPr lang="zh-CN" altLang="en-US" dirty="0" smtClean="0"/>
              <a:t>多渠道打包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安全</a:t>
            </a:r>
            <a:r>
              <a:rPr lang="zh-CN" altLang="zh-CN" dirty="0"/>
              <a:t>加固（反编译、代码混淆、第三方加固及重签名）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经过</a:t>
            </a:r>
            <a:r>
              <a:rPr lang="zh-CN" altLang="zh-CN" dirty="0"/>
              <a:t>这一系列应用制作流程，完成了</a:t>
            </a:r>
            <a:r>
              <a:rPr lang="en-US" altLang="zh-CN" dirty="0"/>
              <a:t>App</a:t>
            </a:r>
            <a:r>
              <a:rPr lang="zh-CN" altLang="zh-CN" dirty="0"/>
              <a:t>从开发阶段的代码到用户手机应用的华丽转变，实现</a:t>
            </a:r>
            <a:r>
              <a:rPr lang="en-US" altLang="zh-CN" dirty="0"/>
              <a:t>App</a:t>
            </a:r>
            <a:r>
              <a:rPr lang="zh-CN" altLang="zh-CN" dirty="0"/>
              <a:t>从“开发”→“调试”→“加固”→“发布”的完整过程。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89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10.1  </a:t>
            </a:r>
            <a:r>
              <a:rPr lang="zh-CN" altLang="en-US" dirty="0"/>
              <a:t>应用打包</a:t>
            </a:r>
          </a:p>
          <a:p>
            <a:r>
              <a:rPr lang="en-US" altLang="zh-CN" dirty="0" smtClean="0"/>
              <a:t>10.2  </a:t>
            </a:r>
            <a:r>
              <a:rPr lang="zh-CN" altLang="en-US" dirty="0"/>
              <a:t>规范处理</a:t>
            </a:r>
          </a:p>
          <a:p>
            <a:r>
              <a:rPr lang="en-US" altLang="zh-CN" dirty="0" smtClean="0"/>
              <a:t>10.3  </a:t>
            </a:r>
            <a:r>
              <a:rPr lang="zh-CN" altLang="en-US" dirty="0"/>
              <a:t>安全加固</a:t>
            </a:r>
          </a:p>
          <a:p>
            <a:r>
              <a:rPr lang="en-US" altLang="zh-CN" dirty="0" smtClean="0"/>
              <a:t>10.4  </a:t>
            </a:r>
            <a:r>
              <a:rPr lang="zh-CN" altLang="en-US" dirty="0"/>
              <a:t>小结</a:t>
            </a:r>
          </a:p>
          <a:p>
            <a:r>
              <a:rPr lang="en-US" altLang="zh-CN" dirty="0" smtClean="0"/>
              <a:t>10.5  </a:t>
            </a:r>
            <a:r>
              <a:rPr lang="zh-CN" altLang="en-US" dirty="0"/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882909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本章的学成目标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）学会从</a:t>
            </a:r>
            <a:r>
              <a:rPr lang="en-US" altLang="zh-CN" dirty="0"/>
              <a:t>App</a:t>
            </a:r>
            <a:r>
              <a:rPr lang="zh-CN" altLang="zh-CN" dirty="0"/>
              <a:t>工程导出</a:t>
            </a:r>
            <a:r>
              <a:rPr lang="en-US" altLang="zh-CN" dirty="0"/>
              <a:t>APK</a:t>
            </a:r>
            <a:r>
              <a:rPr lang="zh-CN" altLang="zh-CN" dirty="0"/>
              <a:t>安装包。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）学会把</a:t>
            </a:r>
            <a:r>
              <a:rPr lang="en-US" altLang="zh-CN" dirty="0"/>
              <a:t>App</a:t>
            </a:r>
            <a:r>
              <a:rPr lang="zh-CN" altLang="zh-CN" dirty="0"/>
              <a:t>工程从调试模式转为发布模式。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）学会对</a:t>
            </a:r>
            <a:r>
              <a:rPr lang="en-US" altLang="zh-CN" dirty="0"/>
              <a:t>APK</a:t>
            </a:r>
            <a:r>
              <a:rPr lang="zh-CN" altLang="zh-CN" dirty="0"/>
              <a:t>文件进行安全加固和重签名。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057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习题（填空题）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、在导出</a:t>
            </a:r>
            <a:r>
              <a:rPr lang="en-US" altLang="zh-CN" dirty="0"/>
              <a:t>APK</a:t>
            </a:r>
            <a:r>
              <a:rPr lang="zh-CN" altLang="zh-CN" dirty="0"/>
              <a:t>安装包时，选择</a:t>
            </a:r>
            <a:r>
              <a:rPr lang="en-US" altLang="zh-CN" dirty="0"/>
              <a:t>debug</a:t>
            </a:r>
            <a:r>
              <a:rPr lang="zh-CN" altLang="zh-CN" dirty="0"/>
              <a:t>表示导出调试包，选择</a:t>
            </a:r>
            <a:r>
              <a:rPr lang="en-US" altLang="zh-CN" dirty="0"/>
              <a:t>________</a:t>
            </a:r>
            <a:r>
              <a:rPr lang="zh-CN" altLang="zh-CN" dirty="0"/>
              <a:t>表示导出发布包。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App</a:t>
            </a:r>
            <a:r>
              <a:rPr lang="zh-CN" altLang="zh-CN" dirty="0"/>
              <a:t>在</a:t>
            </a:r>
            <a:r>
              <a:rPr lang="en-US" altLang="zh-CN" dirty="0"/>
              <a:t>________</a:t>
            </a:r>
            <a:r>
              <a:rPr lang="zh-CN" altLang="zh-CN" dirty="0"/>
              <a:t>前必须去掉多余的调试信息，也就是生成发布模式的安装包。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________</a:t>
            </a:r>
            <a:r>
              <a:rPr lang="zh-CN" altLang="zh-CN" dirty="0"/>
              <a:t>为纯数字的版本编号，</a:t>
            </a:r>
            <a:r>
              <a:rPr lang="en-US" altLang="zh-CN" dirty="0" err="1"/>
              <a:t>versionName</a:t>
            </a:r>
            <a:r>
              <a:rPr lang="zh-CN" altLang="zh-CN" dirty="0"/>
              <a:t>为带点号的字符串。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、编译是把代码编译为程序，</a:t>
            </a:r>
            <a:r>
              <a:rPr lang="en-US" altLang="zh-CN" dirty="0"/>
              <a:t>________</a:t>
            </a:r>
            <a:r>
              <a:rPr lang="zh-CN" altLang="zh-CN" dirty="0"/>
              <a:t>是把程序破解为代码。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、利用第三方网站对</a:t>
            </a:r>
            <a:r>
              <a:rPr lang="en-US" altLang="zh-CN" dirty="0"/>
              <a:t>APK</a:t>
            </a:r>
            <a:r>
              <a:rPr lang="zh-CN" altLang="zh-CN" dirty="0"/>
              <a:t>加固之后，还得进行</a:t>
            </a:r>
            <a:r>
              <a:rPr lang="en-US" altLang="zh-CN" dirty="0"/>
              <a:t>________</a:t>
            </a:r>
            <a:r>
              <a:rPr lang="zh-CN" altLang="zh-CN" dirty="0"/>
              <a:t>操作，</a:t>
            </a:r>
            <a:r>
              <a:rPr lang="en-US" altLang="zh-CN" dirty="0"/>
              <a:t>APK</a:t>
            </a:r>
            <a:r>
              <a:rPr lang="zh-CN" altLang="zh-CN" dirty="0"/>
              <a:t>才能正常安装。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454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（判断题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、同一部手机安装了某个</a:t>
            </a:r>
            <a:r>
              <a:rPr lang="en-US" altLang="zh-CN" dirty="0"/>
              <a:t>App</a:t>
            </a:r>
            <a:r>
              <a:rPr lang="zh-CN" altLang="zh-CN" dirty="0"/>
              <a:t>的调试包之后，还能再安装该</a:t>
            </a:r>
            <a:r>
              <a:rPr lang="en-US" altLang="zh-CN" dirty="0"/>
              <a:t>App</a:t>
            </a:r>
            <a:r>
              <a:rPr lang="zh-CN" altLang="zh-CN" dirty="0"/>
              <a:t>的发布包。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App</a:t>
            </a:r>
            <a:r>
              <a:rPr lang="zh-CN" altLang="zh-CN" dirty="0"/>
              <a:t>的图标文件放在</a:t>
            </a:r>
            <a:r>
              <a:rPr lang="en-US" altLang="zh-CN" dirty="0"/>
              <a:t>res/</a:t>
            </a:r>
            <a:r>
              <a:rPr lang="en-US" altLang="zh-CN" dirty="0" err="1"/>
              <a:t>mipmap</a:t>
            </a:r>
            <a:r>
              <a:rPr lang="en-US" altLang="zh-CN" dirty="0"/>
              <a:t>-***</a:t>
            </a:r>
            <a:r>
              <a:rPr lang="zh-CN" altLang="zh-CN" dirty="0"/>
              <a:t>目录下面。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、安装</a:t>
            </a:r>
            <a:r>
              <a:rPr lang="en-US" altLang="zh-CN" dirty="0"/>
              <a:t>App</a:t>
            </a:r>
            <a:r>
              <a:rPr lang="zh-CN" altLang="zh-CN" dirty="0"/>
              <a:t>时，既能给</a:t>
            </a:r>
            <a:r>
              <a:rPr lang="en-US" altLang="zh-CN" dirty="0"/>
              <a:t>App</a:t>
            </a:r>
            <a:r>
              <a:rPr lang="zh-CN" altLang="zh-CN" dirty="0"/>
              <a:t>做升级操作，也能给</a:t>
            </a:r>
            <a:r>
              <a:rPr lang="en-US" altLang="zh-CN" dirty="0"/>
              <a:t>App</a:t>
            </a:r>
            <a:r>
              <a:rPr lang="zh-CN" altLang="zh-CN" dirty="0"/>
              <a:t>做降级操作。</a:t>
            </a:r>
          </a:p>
          <a:p>
            <a:r>
              <a:rPr lang="en-US" altLang="zh-CN" dirty="0"/>
              <a:t>4</a:t>
            </a:r>
            <a:r>
              <a:rPr lang="zh-CN" altLang="zh-CN" dirty="0" smtClean="0"/>
              <a:t>、</a:t>
            </a:r>
            <a:r>
              <a:rPr lang="zh-CN" altLang="zh-CN" dirty="0"/>
              <a:t>从</a:t>
            </a:r>
            <a:r>
              <a:rPr lang="en-US" altLang="zh-CN" dirty="0"/>
              <a:t>Android11</a:t>
            </a:r>
            <a:r>
              <a:rPr lang="zh-CN" altLang="zh-CN" dirty="0"/>
              <a:t>开始，打包</a:t>
            </a:r>
            <a:r>
              <a:rPr lang="en-US" altLang="zh-CN" dirty="0"/>
              <a:t>APK</a:t>
            </a:r>
            <a:r>
              <a:rPr lang="zh-CN" altLang="zh-CN" dirty="0"/>
              <a:t>必须同时勾选</a:t>
            </a:r>
            <a:r>
              <a:rPr lang="en-US" altLang="zh-CN" dirty="0"/>
              <a:t>V1</a:t>
            </a:r>
            <a:r>
              <a:rPr lang="zh-CN" altLang="zh-CN" dirty="0"/>
              <a:t>和</a:t>
            </a:r>
            <a:r>
              <a:rPr lang="en-US" altLang="zh-CN" dirty="0"/>
              <a:t>V2</a:t>
            </a:r>
            <a:r>
              <a:rPr lang="zh-CN" altLang="zh-CN" dirty="0"/>
              <a:t>两个选项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zh-CN" dirty="0"/>
              <a:t>、代码混淆只能加大源码破译的难度，并不能完全阻止被破解。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679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（选择题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、使用（）能够压缩图片大小。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zh-CN" dirty="0"/>
              <a:t>、</a:t>
            </a:r>
            <a:r>
              <a:rPr lang="en-US" altLang="zh-CN" dirty="0" err="1"/>
              <a:t>ACDSee</a:t>
            </a:r>
            <a:r>
              <a:rPr lang="en-US" altLang="zh-CN" dirty="0"/>
              <a:t>	</a:t>
            </a:r>
            <a:r>
              <a:rPr lang="en-US" altLang="zh-CN" dirty="0" smtClean="0"/>
              <a:t>B</a:t>
            </a:r>
            <a:r>
              <a:rPr lang="zh-CN" altLang="zh-CN" dirty="0"/>
              <a:t>、</a:t>
            </a:r>
            <a:r>
              <a:rPr lang="en-US" altLang="zh-CN" dirty="0" err="1"/>
              <a:t>PhotoShop</a:t>
            </a:r>
            <a:r>
              <a:rPr lang="en-US" altLang="zh-CN" dirty="0"/>
              <a:t>	C</a:t>
            </a:r>
            <a:r>
              <a:rPr lang="zh-CN" altLang="zh-CN" dirty="0"/>
              <a:t>、</a:t>
            </a:r>
            <a:r>
              <a:rPr lang="en-US" altLang="zh-CN" dirty="0"/>
              <a:t>Windows</a:t>
            </a:r>
            <a:r>
              <a:rPr lang="zh-CN" altLang="zh-CN" dirty="0"/>
              <a:t>自带的画图</a:t>
            </a:r>
            <a:r>
              <a:rPr lang="en-US" altLang="zh-CN" dirty="0"/>
              <a:t>	D</a:t>
            </a:r>
            <a:r>
              <a:rPr lang="zh-CN" altLang="zh-CN" dirty="0"/>
              <a:t>、以上均可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、每当有页面改版或代码重构等重大升级时，</a:t>
            </a:r>
            <a:r>
              <a:rPr lang="en-US" altLang="zh-CN" dirty="0"/>
              <a:t>App</a:t>
            </a:r>
            <a:r>
              <a:rPr lang="zh-CN" altLang="zh-CN" dirty="0"/>
              <a:t>的（）要加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zh-CN" dirty="0"/>
              <a:t>、大版本号</a:t>
            </a:r>
            <a:r>
              <a:rPr lang="en-US" altLang="zh-CN" dirty="0"/>
              <a:t>	</a:t>
            </a:r>
            <a:r>
              <a:rPr lang="en-US" altLang="zh-CN" dirty="0" smtClean="0"/>
              <a:t>B</a:t>
            </a:r>
            <a:r>
              <a:rPr lang="zh-CN" altLang="zh-CN" dirty="0"/>
              <a:t>、中版本号</a:t>
            </a:r>
            <a:r>
              <a:rPr lang="en-US" altLang="zh-CN" dirty="0"/>
              <a:t>		C</a:t>
            </a:r>
            <a:r>
              <a:rPr lang="zh-CN" altLang="zh-CN" dirty="0"/>
              <a:t>、小版本号</a:t>
            </a:r>
            <a:r>
              <a:rPr lang="en-US" altLang="zh-CN" dirty="0"/>
              <a:t>		</a:t>
            </a:r>
            <a:r>
              <a:rPr lang="en-US" altLang="zh-CN" dirty="0" smtClean="0"/>
              <a:t>D</a:t>
            </a:r>
            <a:r>
              <a:rPr lang="zh-CN" altLang="zh-CN" dirty="0"/>
              <a:t>、三个版本号全部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、保护手机上的关键业务数据不被泄露的办法有（）。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zh-CN" dirty="0"/>
              <a:t>、加密数据</a:t>
            </a:r>
            <a:r>
              <a:rPr lang="en-US" altLang="zh-CN" dirty="0"/>
              <a:t>	</a:t>
            </a:r>
            <a:r>
              <a:rPr lang="en-US" altLang="zh-CN" dirty="0" smtClean="0"/>
              <a:t>B</a:t>
            </a:r>
            <a:r>
              <a:rPr lang="zh-CN" altLang="zh-CN" dirty="0"/>
              <a:t>、加密数据库</a:t>
            </a:r>
            <a:r>
              <a:rPr lang="en-US" altLang="zh-CN" dirty="0"/>
              <a:t>	</a:t>
            </a:r>
            <a:r>
              <a:rPr lang="en-US" altLang="zh-CN" dirty="0" smtClean="0"/>
              <a:t>	C</a:t>
            </a:r>
            <a:r>
              <a:rPr lang="zh-CN" altLang="zh-CN" dirty="0"/>
              <a:t>、加固安装包</a:t>
            </a:r>
            <a:r>
              <a:rPr lang="en-US" altLang="zh-CN" dirty="0"/>
              <a:t>		D</a:t>
            </a:r>
            <a:r>
              <a:rPr lang="zh-CN" altLang="zh-CN" dirty="0"/>
              <a:t>、安装防火墙</a:t>
            </a:r>
          </a:p>
          <a:p>
            <a:r>
              <a:rPr lang="zh-CN" altLang="zh-CN" dirty="0"/>
              <a:t>常见的安卓应用商店包括（</a:t>
            </a:r>
            <a:r>
              <a:rPr lang="en-US" altLang="zh-CN" dirty="0"/>
              <a:t>  </a:t>
            </a:r>
            <a:r>
              <a:rPr lang="zh-CN" altLang="zh-CN" dirty="0"/>
              <a:t>）。</a:t>
            </a:r>
          </a:p>
          <a:p>
            <a:pPr lvl="1"/>
            <a:r>
              <a:rPr lang="en-US" altLang="zh-CN" dirty="0"/>
              <a:t>A</a:t>
            </a:r>
            <a:r>
              <a:rPr lang="zh-CN" altLang="zh-CN" dirty="0"/>
              <a:t>．华为</a:t>
            </a:r>
            <a:r>
              <a:rPr lang="en-US" altLang="zh-CN" dirty="0"/>
              <a:t>		</a:t>
            </a:r>
            <a:r>
              <a:rPr lang="en-US" altLang="zh-CN" dirty="0" smtClean="0"/>
              <a:t>B</a:t>
            </a:r>
            <a:r>
              <a:rPr lang="zh-CN" altLang="zh-CN" dirty="0"/>
              <a:t>．荣耀</a:t>
            </a:r>
            <a:r>
              <a:rPr lang="en-US" altLang="zh-CN" dirty="0"/>
              <a:t>		</a:t>
            </a:r>
            <a:r>
              <a:rPr lang="en-US" altLang="zh-CN" dirty="0" smtClean="0"/>
              <a:t>C</a:t>
            </a:r>
            <a:r>
              <a:rPr lang="zh-CN" altLang="zh-CN" dirty="0"/>
              <a:t>．小米</a:t>
            </a:r>
            <a:r>
              <a:rPr lang="en-US" altLang="zh-CN" dirty="0"/>
              <a:t>		</a:t>
            </a:r>
            <a:r>
              <a:rPr lang="en-US" altLang="zh-CN" dirty="0" smtClean="0"/>
              <a:t>D</a:t>
            </a:r>
            <a:r>
              <a:rPr lang="zh-CN" altLang="zh-CN" dirty="0"/>
              <a:t>．</a:t>
            </a:r>
            <a:r>
              <a:rPr lang="en-US" altLang="zh-CN" dirty="0"/>
              <a:t>OPPO	</a:t>
            </a:r>
            <a:r>
              <a:rPr lang="en-US" altLang="zh-CN" dirty="0" smtClean="0"/>
              <a:t>E</a:t>
            </a:r>
            <a:r>
              <a:rPr lang="en-US" altLang="zh-CN" dirty="0"/>
              <a:t>. vivo</a:t>
            </a:r>
            <a:endParaRPr lang="zh-CN" altLang="zh-CN" dirty="0"/>
          </a:p>
          <a:p>
            <a:r>
              <a:rPr lang="en-US" altLang="zh-CN" dirty="0" smtClean="0"/>
              <a:t>5</a:t>
            </a:r>
            <a:r>
              <a:rPr lang="zh-CN" altLang="zh-CN" dirty="0"/>
              <a:t>、（）设置为</a:t>
            </a:r>
            <a:r>
              <a:rPr lang="en-US" altLang="zh-CN" dirty="0"/>
              <a:t>true</a:t>
            </a:r>
            <a:r>
              <a:rPr lang="zh-CN" altLang="zh-CN" dirty="0"/>
              <a:t>时，表示开启代码混淆功能。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zh-CN" dirty="0"/>
              <a:t>、</a:t>
            </a:r>
            <a:r>
              <a:rPr lang="en-US" altLang="zh-CN" dirty="0" err="1"/>
              <a:t>allowBackup</a:t>
            </a:r>
            <a:r>
              <a:rPr lang="en-US" altLang="zh-CN" dirty="0"/>
              <a:t>	</a:t>
            </a:r>
            <a:r>
              <a:rPr lang="en-US" altLang="zh-CN" dirty="0" smtClean="0"/>
              <a:t>		B</a:t>
            </a:r>
            <a:r>
              <a:rPr lang="zh-CN" altLang="zh-CN" dirty="0"/>
              <a:t>、</a:t>
            </a:r>
            <a:r>
              <a:rPr lang="en-US" altLang="zh-CN" dirty="0" err="1" smtClean="0"/>
              <a:t>supportsRtl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zh-CN" dirty="0"/>
              <a:t>、</a:t>
            </a:r>
            <a:r>
              <a:rPr lang="en-US" altLang="zh-CN" dirty="0" err="1"/>
              <a:t>minifyEnabled</a:t>
            </a:r>
            <a:r>
              <a:rPr lang="en-US" altLang="zh-CN" dirty="0"/>
              <a:t>		</a:t>
            </a:r>
            <a:r>
              <a:rPr lang="en-US" altLang="zh-CN" dirty="0" smtClean="0"/>
              <a:t>	D</a:t>
            </a:r>
            <a:r>
              <a:rPr lang="zh-CN" altLang="zh-CN" dirty="0"/>
              <a:t>、</a:t>
            </a:r>
            <a:r>
              <a:rPr lang="en-US" altLang="zh-CN" dirty="0" err="1"/>
              <a:t>shrinkResources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49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（简答题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、请简要描述给</a:t>
            </a:r>
            <a:r>
              <a:rPr lang="en-US" altLang="zh-CN" dirty="0"/>
              <a:t>APK</a:t>
            </a:r>
            <a:r>
              <a:rPr lang="zh-CN" altLang="zh-CN" dirty="0"/>
              <a:t>瘦身的几种办法。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593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（动手练习）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请上机实验制作并导出测试应用的安装包文件，要求</a:t>
            </a:r>
            <a:r>
              <a:rPr lang="en-US" altLang="zh-CN" dirty="0"/>
              <a:t>App</a:t>
            </a:r>
            <a:r>
              <a:rPr lang="zh-CN" altLang="zh-CN" dirty="0"/>
              <a:t>图标醒目，</a:t>
            </a:r>
            <a:r>
              <a:rPr lang="en-US" altLang="zh-CN" dirty="0"/>
              <a:t>APK</a:t>
            </a:r>
            <a:r>
              <a:rPr lang="zh-CN" altLang="zh-CN" dirty="0"/>
              <a:t>文件适当瘦身，采取发布模式，并且经过代码混淆、安全加固</a:t>
            </a:r>
            <a:r>
              <a:rPr lang="zh-CN" altLang="zh-CN"/>
              <a:t>处理</a:t>
            </a:r>
            <a:r>
              <a:rPr lang="zh-CN" altLang="zh-CN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4137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10.1  </a:t>
            </a:r>
            <a:r>
              <a:rPr lang="zh-CN" altLang="en-US" dirty="0"/>
              <a:t>应用打包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本</a:t>
            </a:r>
            <a:r>
              <a:rPr lang="zh-CN" altLang="zh-CN" dirty="0"/>
              <a:t>节介绍</a:t>
            </a:r>
            <a:r>
              <a:rPr lang="en-US" altLang="zh-CN" dirty="0"/>
              <a:t>APK</a:t>
            </a:r>
            <a:r>
              <a:rPr lang="zh-CN" altLang="zh-CN" dirty="0"/>
              <a:t>安装包的打包过程，包括：如何利用</a:t>
            </a:r>
            <a:r>
              <a:rPr lang="en-US" altLang="zh-CN" dirty="0"/>
              <a:t>Android Studio</a:t>
            </a:r>
            <a:r>
              <a:rPr lang="zh-CN" altLang="zh-CN" dirty="0"/>
              <a:t>导出</a:t>
            </a:r>
            <a:r>
              <a:rPr lang="en-US" altLang="zh-CN" dirty="0"/>
              <a:t>APK</a:t>
            </a:r>
            <a:r>
              <a:rPr lang="zh-CN" altLang="zh-CN" dirty="0"/>
              <a:t>格式的安装包、如何利用</a:t>
            </a:r>
            <a:r>
              <a:rPr lang="en-US" altLang="zh-CN" dirty="0"/>
              <a:t>Android Studio</a:t>
            </a:r>
            <a:r>
              <a:rPr lang="zh-CN" altLang="zh-CN" dirty="0"/>
              <a:t>制作</a:t>
            </a:r>
            <a:r>
              <a:rPr lang="en-US" altLang="zh-CN" dirty="0"/>
              <a:t>App</a:t>
            </a:r>
            <a:r>
              <a:rPr lang="zh-CN" altLang="zh-CN" dirty="0"/>
              <a:t>的个性化图标、如何通过各种瘦身手段减少</a:t>
            </a:r>
            <a:r>
              <a:rPr lang="en-US" altLang="zh-CN" dirty="0"/>
              <a:t>APK</a:t>
            </a:r>
            <a:r>
              <a:rPr lang="zh-CN" altLang="zh-CN" dirty="0"/>
              <a:t>文件的大小。</a:t>
            </a:r>
          </a:p>
          <a:p>
            <a:r>
              <a:rPr lang="en-US" altLang="zh-CN" dirty="0" smtClean="0"/>
              <a:t>10.1.1  </a:t>
            </a:r>
            <a:r>
              <a:rPr lang="zh-CN" altLang="en-US" dirty="0"/>
              <a:t>导出</a:t>
            </a:r>
            <a:r>
              <a:rPr lang="en-US" altLang="zh-CN" dirty="0"/>
              <a:t>APK</a:t>
            </a:r>
            <a:r>
              <a:rPr lang="zh-CN" altLang="en-US" dirty="0"/>
              <a:t>安装包</a:t>
            </a:r>
          </a:p>
          <a:p>
            <a:r>
              <a:rPr lang="en-US" altLang="zh-CN" dirty="0" smtClean="0"/>
              <a:t>10.1.2  </a:t>
            </a:r>
            <a:r>
              <a:rPr lang="zh-CN" altLang="en-US" dirty="0"/>
              <a:t>制作</a:t>
            </a:r>
            <a:r>
              <a:rPr lang="en-US" altLang="zh-CN" dirty="0"/>
              <a:t>App</a:t>
            </a:r>
            <a:r>
              <a:rPr lang="zh-CN" altLang="en-US" dirty="0"/>
              <a:t>图标</a:t>
            </a:r>
          </a:p>
          <a:p>
            <a:r>
              <a:rPr lang="en-US" altLang="zh-CN" dirty="0" smtClean="0"/>
              <a:t>10.1.3  </a:t>
            </a:r>
            <a:r>
              <a:rPr lang="zh-CN" altLang="en-US" dirty="0"/>
              <a:t>给</a:t>
            </a:r>
            <a:r>
              <a:rPr lang="en-US" altLang="zh-CN" dirty="0"/>
              <a:t>APK</a:t>
            </a:r>
            <a:r>
              <a:rPr lang="zh-CN" altLang="en-US" dirty="0"/>
              <a:t>瘦身</a:t>
            </a:r>
          </a:p>
        </p:txBody>
      </p:sp>
    </p:spTree>
    <p:extLst>
      <p:ext uri="{BB962C8B-B14F-4D97-AF65-F5344CB8AC3E}">
        <p14:creationId xmlns:p14="http://schemas.microsoft.com/office/powerpoint/2010/main" val="209359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10.1.1  </a:t>
            </a:r>
            <a:r>
              <a:rPr lang="zh-CN" altLang="en-US" dirty="0"/>
              <a:t>导出</a:t>
            </a:r>
            <a:r>
              <a:rPr lang="en-US" altLang="zh-CN" dirty="0"/>
              <a:t>APK</a:t>
            </a:r>
            <a:r>
              <a:rPr lang="zh-CN" altLang="en-US" dirty="0"/>
              <a:t>安装包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把</a:t>
            </a:r>
            <a:r>
              <a:rPr lang="en-US" altLang="zh-CN" dirty="0"/>
              <a:t>App</a:t>
            </a:r>
            <a:r>
              <a:rPr lang="zh-CN" altLang="zh-CN" dirty="0"/>
              <a:t>打包成一个</a:t>
            </a:r>
            <a:r>
              <a:rPr lang="en-US" altLang="zh-CN" dirty="0"/>
              <a:t>APK</a:t>
            </a:r>
            <a:r>
              <a:rPr lang="zh-CN" altLang="zh-CN" dirty="0" smtClean="0"/>
              <a:t>文件（该文件就是</a:t>
            </a:r>
            <a:r>
              <a:rPr lang="en-US" altLang="zh-CN" dirty="0" smtClean="0"/>
              <a:t>App</a:t>
            </a:r>
            <a:r>
              <a:rPr lang="zh-CN" altLang="zh-CN" dirty="0" smtClean="0"/>
              <a:t>的安装包）</a:t>
            </a:r>
            <a:r>
              <a:rPr lang="zh-CN" altLang="en-US" dirty="0" smtClean="0"/>
              <a:t>，即</a:t>
            </a:r>
            <a:r>
              <a:rPr lang="zh-CN" altLang="en-US" dirty="0"/>
              <a:t>可将</a:t>
            </a:r>
            <a:r>
              <a:rPr lang="en-US" altLang="zh-CN" dirty="0"/>
              <a:t>APK</a:t>
            </a:r>
            <a:r>
              <a:rPr lang="zh-CN" altLang="zh-CN" dirty="0" smtClean="0"/>
              <a:t>传</a:t>
            </a:r>
            <a:r>
              <a:rPr lang="zh-CN" altLang="en-US" dirty="0" smtClean="0"/>
              <a:t>给其他人安装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导出</a:t>
            </a:r>
            <a:r>
              <a:rPr lang="zh-CN" altLang="en-US" dirty="0"/>
              <a:t>步骤</a:t>
            </a:r>
            <a:r>
              <a:rPr lang="zh-CN" altLang="en-US" dirty="0" smtClean="0"/>
              <a:t>为：</a:t>
            </a:r>
            <a:endParaRPr lang="en-US" altLang="zh-CN" dirty="0" smtClean="0"/>
          </a:p>
          <a:p>
            <a:r>
              <a:rPr lang="zh-CN" altLang="en-US" dirty="0" smtClean="0"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sym typeface="Wingdings" panose="05000000000000000000" pitchFamily="2" charset="2"/>
              </a:rPr>
              <a:t>1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r>
              <a:rPr lang="zh-CN" altLang="zh-CN" dirty="0" smtClean="0"/>
              <a:t>依次</a:t>
            </a:r>
            <a:r>
              <a:rPr lang="zh-CN" altLang="zh-CN" dirty="0"/>
              <a:t>选择菜单</a:t>
            </a:r>
            <a:r>
              <a:rPr lang="en-US" altLang="zh-CN" dirty="0"/>
              <a:t>Build</a:t>
            </a:r>
            <a:r>
              <a:rPr lang="zh-CN" altLang="zh-CN" dirty="0"/>
              <a:t>→</a:t>
            </a:r>
            <a:r>
              <a:rPr lang="en-US" altLang="zh-CN" dirty="0"/>
              <a:t>Generate Signed Bundle / APK...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68" y="3269656"/>
            <a:ext cx="3838442" cy="28687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29026" y="63119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生成安装包的窗口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956134" y="631190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APK</a:t>
            </a:r>
            <a:r>
              <a:rPr lang="zh-CN" altLang="zh-CN" dirty="0"/>
              <a:t>签名的窗口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507" y="3269656"/>
            <a:ext cx="3889977" cy="29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6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导出</a:t>
            </a:r>
            <a:r>
              <a:rPr lang="en-US" altLang="zh-CN" dirty="0"/>
              <a:t>APK</a:t>
            </a:r>
            <a:r>
              <a:rPr lang="zh-CN" altLang="en-US" dirty="0"/>
              <a:t>安装</a:t>
            </a:r>
            <a:r>
              <a:rPr lang="zh-CN" altLang="en-US" dirty="0" smtClean="0"/>
              <a:t>包</a:t>
            </a:r>
            <a:r>
              <a:rPr lang="zh-CN" altLang="en-US" dirty="0"/>
              <a:t>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选中该窗口左下方的</a:t>
            </a:r>
            <a:r>
              <a:rPr lang="en-US" altLang="zh-CN" dirty="0"/>
              <a:t>APK</a:t>
            </a:r>
            <a:r>
              <a:rPr lang="zh-CN" altLang="zh-CN" dirty="0"/>
              <a:t>选项，再单击</a:t>
            </a:r>
            <a:r>
              <a:rPr lang="en-US" altLang="zh-CN" dirty="0"/>
              <a:t>Next</a:t>
            </a:r>
            <a:r>
              <a:rPr lang="zh-CN" altLang="zh-CN" dirty="0"/>
              <a:t>按钮，进入</a:t>
            </a:r>
            <a:r>
              <a:rPr lang="en-US" altLang="zh-CN" dirty="0"/>
              <a:t>APK</a:t>
            </a:r>
            <a:r>
              <a:rPr lang="zh-CN" altLang="zh-CN" dirty="0"/>
              <a:t>签名</a:t>
            </a:r>
            <a:r>
              <a:rPr lang="zh-CN" altLang="zh-CN" dirty="0" smtClean="0"/>
              <a:t>窗口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在该窗口选择待打包的模块名（如</a:t>
            </a:r>
            <a:r>
              <a:rPr lang="en-US" altLang="zh-CN" dirty="0" smtClean="0"/>
              <a:t>chapter10</a:t>
            </a:r>
            <a:r>
              <a:rPr lang="zh-CN" altLang="zh-CN" dirty="0" smtClean="0"/>
              <a:t>），</a:t>
            </a:r>
            <a:r>
              <a:rPr lang="zh-CN" altLang="zh-CN" dirty="0"/>
              <a:t>以及密钥文件的</a:t>
            </a:r>
            <a:r>
              <a:rPr lang="zh-CN" altLang="zh-CN" dirty="0" smtClean="0"/>
              <a:t>路径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zh-CN" dirty="0"/>
              <a:t>单击</a:t>
            </a:r>
            <a:r>
              <a:rPr lang="en-US" altLang="zh-CN" dirty="0"/>
              <a:t>Next</a:t>
            </a:r>
            <a:r>
              <a:rPr lang="zh-CN" altLang="zh-CN" dirty="0"/>
              <a:t>按钮进入下一个打包</a:t>
            </a:r>
            <a:r>
              <a:rPr lang="zh-CN" altLang="zh-CN" dirty="0" smtClean="0"/>
              <a:t>窗口</a:t>
            </a:r>
            <a:r>
              <a:rPr lang="zh-CN" altLang="en-US" dirty="0" smtClean="0"/>
              <a:t>，</a:t>
            </a:r>
            <a:r>
              <a:rPr lang="zh-CN" altLang="zh-CN" dirty="0"/>
              <a:t>窗口上方可选择</a:t>
            </a:r>
            <a:r>
              <a:rPr lang="en-US" altLang="zh-CN" dirty="0"/>
              <a:t>APK</a:t>
            </a:r>
            <a:r>
              <a:rPr lang="zh-CN" altLang="zh-CN" dirty="0"/>
              <a:t>文件的保存路径，窗口中部可选择编译变量</a:t>
            </a:r>
            <a:r>
              <a:rPr lang="zh-CN" altLang="zh-CN" dirty="0" smtClean="0"/>
              <a:t>（</a:t>
            </a:r>
            <a:r>
              <a:rPr lang="en-US" altLang="zh-CN" dirty="0"/>
              <a:t> debug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release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，同时勾选</a:t>
            </a:r>
            <a:r>
              <a:rPr lang="en-US" altLang="zh-CN" dirty="0" smtClean="0"/>
              <a:t>V1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V2</a:t>
            </a:r>
            <a:r>
              <a:rPr lang="zh-CN" altLang="en-US" dirty="0" smtClean="0"/>
              <a:t>，</a:t>
            </a:r>
            <a:r>
              <a:rPr lang="zh-CN" altLang="zh-CN" dirty="0"/>
              <a:t>最后单击</a:t>
            </a:r>
            <a:r>
              <a:rPr lang="en-US" altLang="zh-CN" dirty="0"/>
              <a:t>Finish</a:t>
            </a:r>
            <a:r>
              <a:rPr lang="zh-CN" altLang="zh-CN" dirty="0"/>
              <a:t>按钮，等待</a:t>
            </a:r>
            <a:r>
              <a:rPr lang="en-US" altLang="zh-CN" dirty="0"/>
              <a:t>Android Studio</a:t>
            </a:r>
            <a:r>
              <a:rPr lang="zh-CN" altLang="zh-CN" dirty="0"/>
              <a:t>生成</a:t>
            </a:r>
            <a:r>
              <a:rPr lang="en-US" altLang="zh-CN" dirty="0"/>
              <a:t>APK</a:t>
            </a:r>
            <a:r>
              <a:rPr lang="zh-CN" altLang="zh-CN" dirty="0"/>
              <a:t>安装包。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37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导出</a:t>
            </a:r>
            <a:r>
              <a:rPr lang="en-US" altLang="zh-CN" dirty="0" smtClean="0"/>
              <a:t>APK</a:t>
            </a:r>
            <a:r>
              <a:rPr lang="zh-CN" altLang="en-US" dirty="0" smtClean="0"/>
              <a:t>的设置窗口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889" y="2096129"/>
            <a:ext cx="5098222" cy="3810330"/>
          </a:xfrm>
        </p:spPr>
      </p:pic>
    </p:spTree>
    <p:extLst>
      <p:ext uri="{BB962C8B-B14F-4D97-AF65-F5344CB8AC3E}">
        <p14:creationId xmlns:p14="http://schemas.microsoft.com/office/powerpoint/2010/main" val="2706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APK</a:t>
            </a:r>
            <a:r>
              <a:rPr lang="zh-CN" altLang="en-US" dirty="0" smtClean="0"/>
              <a:t>安装失败的可能原因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）在导出</a:t>
            </a:r>
            <a:r>
              <a:rPr lang="en-US" altLang="zh-CN" dirty="0"/>
              <a:t>APK</a:t>
            </a:r>
            <a:r>
              <a:rPr lang="zh-CN" altLang="zh-CN" dirty="0"/>
              <a:t>安装包时，未勾选</a:t>
            </a:r>
            <a:r>
              <a:rPr lang="en-US" altLang="zh-CN" dirty="0"/>
              <a:t>V1</a:t>
            </a:r>
            <a:r>
              <a:rPr lang="zh-CN" altLang="zh-CN" dirty="0" smtClean="0"/>
              <a:t>选项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在导出</a:t>
            </a:r>
            <a:r>
              <a:rPr lang="en-US" altLang="zh-CN" dirty="0"/>
              <a:t>APK</a:t>
            </a:r>
            <a:r>
              <a:rPr lang="zh-CN" altLang="zh-CN" dirty="0"/>
              <a:t>安装包时，未勾选</a:t>
            </a:r>
            <a:r>
              <a:rPr lang="en-US" altLang="zh-CN" dirty="0" smtClean="0"/>
              <a:t>V2</a:t>
            </a:r>
            <a:r>
              <a:rPr lang="zh-CN" altLang="zh-CN" dirty="0" smtClean="0"/>
              <a:t>选项</a:t>
            </a:r>
            <a:r>
              <a:rPr lang="zh-CN" altLang="en-US" dirty="0" smtClean="0"/>
              <a:t>，且手机的系统版本至少为</a:t>
            </a:r>
            <a:r>
              <a:rPr lang="en-US" altLang="zh-CN" dirty="0" smtClean="0"/>
              <a:t>Android11</a:t>
            </a:r>
            <a:r>
              <a:rPr lang="zh-CN" altLang="en-US" dirty="0" smtClean="0"/>
              <a:t>；</a:t>
            </a:r>
            <a:endParaRPr lang="zh-CN" altLang="zh-CN" dirty="0"/>
          </a:p>
          <a:p>
            <a:r>
              <a:rPr lang="zh-CN" altLang="zh-CN" dirty="0" smtClean="0"/>
              <a:t>（</a:t>
            </a:r>
            <a:r>
              <a:rPr lang="en-US" altLang="zh-CN" dirty="0" smtClean="0"/>
              <a:t>3</a:t>
            </a:r>
            <a:r>
              <a:rPr lang="zh-CN" altLang="zh-CN" dirty="0" smtClean="0"/>
              <a:t>）</a:t>
            </a:r>
            <a:r>
              <a:rPr lang="en-US" altLang="zh-CN" dirty="0"/>
              <a:t>App</a:t>
            </a:r>
            <a:r>
              <a:rPr lang="zh-CN" altLang="zh-CN" dirty="0"/>
              <a:t>只能升级不能降级，假如安装包的版本号小于已安装</a:t>
            </a:r>
            <a:r>
              <a:rPr lang="en-US" altLang="zh-CN" dirty="0"/>
              <a:t>App</a:t>
            </a:r>
            <a:r>
              <a:rPr lang="zh-CN" altLang="zh-CN" dirty="0"/>
              <a:t>的版本号，就无法正常</a:t>
            </a:r>
            <a:r>
              <a:rPr lang="zh-CN" altLang="zh-CN" dirty="0" smtClean="0"/>
              <a:t>安装。</a:t>
            </a:r>
            <a:endParaRPr lang="zh-CN" altLang="zh-CN" dirty="0"/>
          </a:p>
          <a:p>
            <a:r>
              <a:rPr lang="zh-CN" altLang="zh-CN" dirty="0" smtClean="0"/>
              <a:t>（</a:t>
            </a:r>
            <a:r>
              <a:rPr lang="en-US" altLang="zh-CN" dirty="0" smtClean="0"/>
              <a:t>4</a:t>
            </a:r>
            <a:r>
              <a:rPr lang="zh-CN" altLang="zh-CN" dirty="0" smtClean="0"/>
              <a:t>）</a:t>
            </a:r>
            <a:r>
              <a:rPr lang="zh-CN" altLang="zh-CN" dirty="0"/>
              <a:t>倘若新旧</a:t>
            </a:r>
            <a:r>
              <a:rPr lang="en-US" altLang="zh-CN" dirty="0"/>
              <a:t>App</a:t>
            </a:r>
            <a:r>
              <a:rPr lang="zh-CN" altLang="zh-CN" dirty="0"/>
              <a:t>的签名不一致，也会造成安装失败。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87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10.1.2  </a:t>
            </a:r>
            <a:r>
              <a:rPr lang="zh-CN" altLang="en-US" dirty="0"/>
              <a:t>制作</a:t>
            </a:r>
            <a:r>
              <a:rPr lang="en-US" altLang="zh-CN" dirty="0"/>
              <a:t>App</a:t>
            </a:r>
            <a:r>
              <a:rPr lang="zh-CN" altLang="en-US" dirty="0"/>
              <a:t>图标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右击项目结构图的模块名称，在右键菜单中依次选择菜单</a:t>
            </a:r>
            <a:r>
              <a:rPr lang="en-US" altLang="zh-CN" dirty="0"/>
              <a:t>New</a:t>
            </a:r>
            <a:r>
              <a:rPr lang="zh-CN" altLang="zh-CN" dirty="0"/>
              <a:t>→</a:t>
            </a:r>
            <a:r>
              <a:rPr lang="en-US" altLang="zh-CN" dirty="0"/>
              <a:t>Image Asset</a:t>
            </a:r>
            <a:r>
              <a:rPr lang="zh-CN" altLang="zh-CN" dirty="0"/>
              <a:t>，弹</a:t>
            </a:r>
            <a:r>
              <a:rPr lang="zh-CN" altLang="zh-CN" dirty="0" smtClean="0"/>
              <a:t>出</a:t>
            </a:r>
            <a:r>
              <a:rPr lang="zh-CN" altLang="en-US" dirty="0"/>
              <a:t>下面的</a:t>
            </a:r>
            <a:r>
              <a:rPr lang="zh-CN" altLang="zh-CN" dirty="0" smtClean="0"/>
              <a:t>图标</a:t>
            </a:r>
            <a:r>
              <a:rPr lang="zh-CN" altLang="zh-CN" dirty="0"/>
              <a:t>制作</a:t>
            </a:r>
            <a:r>
              <a:rPr lang="zh-CN" altLang="zh-CN" dirty="0" smtClean="0"/>
              <a:t>窗口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134" y="2769080"/>
            <a:ext cx="5769480" cy="40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8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2180</Words>
  <Application>Microsoft Office PowerPoint</Application>
  <PresentationFormat>宽屏</PresentationFormat>
  <Paragraphs>159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宋体</vt:lpstr>
      <vt:lpstr>Arial</vt:lpstr>
      <vt:lpstr>Calibri</vt:lpstr>
      <vt:lpstr>Calibri Light</vt:lpstr>
      <vt:lpstr>Wingdings</vt:lpstr>
      <vt:lpstr>Office 主题</vt:lpstr>
      <vt:lpstr>第10章  打造安装包</vt:lpstr>
      <vt:lpstr>本章简介</vt:lpstr>
      <vt:lpstr>本章目录</vt:lpstr>
      <vt:lpstr>10.1  应用打包</vt:lpstr>
      <vt:lpstr>10.1.1  导出APK安装包</vt:lpstr>
      <vt:lpstr>导出APK安装包的步骤</vt:lpstr>
      <vt:lpstr>导出APK的设置窗口</vt:lpstr>
      <vt:lpstr>APK安装失败的可能原因</vt:lpstr>
      <vt:lpstr>10.1.2  制作App图标</vt:lpstr>
      <vt:lpstr>选择待制作图标的原图</vt:lpstr>
      <vt:lpstr>App图标制作完成</vt:lpstr>
      <vt:lpstr>10.1.3  给APK瘦身</vt:lpstr>
      <vt:lpstr>10.2  规范处理</vt:lpstr>
      <vt:lpstr>10.2.1  版本设置</vt:lpstr>
      <vt:lpstr>versionName的命名规则</vt:lpstr>
      <vt:lpstr>在代码中获取应用的版本信息</vt:lpstr>
      <vt:lpstr>10.2.2  发布模式</vt:lpstr>
      <vt:lpstr>如何切换开发模式和上线模式</vt:lpstr>
      <vt:lpstr>10.2.3  多渠道打包</vt:lpstr>
      <vt:lpstr>多渠道打包的配置步骤</vt:lpstr>
      <vt:lpstr>多渠道打包的窗口效果</vt:lpstr>
      <vt:lpstr>10.3  安全加固</vt:lpstr>
      <vt:lpstr>10.3.1  反编译</vt:lpstr>
      <vt:lpstr>反编译得到的代码结构</vt:lpstr>
      <vt:lpstr>10.3.2  代码混淆</vt:lpstr>
      <vt:lpstr>混淆之后反编译得到的代码结构</vt:lpstr>
      <vt:lpstr>10.3.3  第三方加固及重签名</vt:lpstr>
      <vt:lpstr>对安装包进行重签名</vt:lpstr>
      <vt:lpstr>10.4  小结</vt:lpstr>
      <vt:lpstr>本章的学成目标</vt:lpstr>
      <vt:lpstr>习题（填空题）</vt:lpstr>
      <vt:lpstr>习题（判断题）</vt:lpstr>
      <vt:lpstr>习题（选择题）</vt:lpstr>
      <vt:lpstr>习题（简答题）</vt:lpstr>
      <vt:lpstr>习题（动手练习）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31</cp:revision>
  <dcterms:created xsi:type="dcterms:W3CDTF">2020-09-05T11:16:11Z</dcterms:created>
  <dcterms:modified xsi:type="dcterms:W3CDTF">2022-06-05T10:42:22Z</dcterms:modified>
</cp:coreProperties>
</file>