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96" r:id="rId7"/>
    <p:sldId id="297" r:id="rId8"/>
    <p:sldId id="261" r:id="rId9"/>
    <p:sldId id="298" r:id="rId10"/>
    <p:sldId id="262" r:id="rId11"/>
    <p:sldId id="299" r:id="rId12"/>
    <p:sldId id="263" r:id="rId13"/>
    <p:sldId id="264" r:id="rId14"/>
    <p:sldId id="300" r:id="rId15"/>
    <p:sldId id="301" r:id="rId16"/>
    <p:sldId id="265" r:id="rId17"/>
    <p:sldId id="302" r:id="rId18"/>
    <p:sldId id="303" r:id="rId19"/>
    <p:sldId id="304" r:id="rId20"/>
    <p:sldId id="266" r:id="rId21"/>
    <p:sldId id="305" r:id="rId22"/>
    <p:sldId id="267" r:id="rId23"/>
    <p:sldId id="268" r:id="rId24"/>
    <p:sldId id="314" r:id="rId25"/>
    <p:sldId id="269" r:id="rId26"/>
    <p:sldId id="315" r:id="rId27"/>
    <p:sldId id="270" r:id="rId28"/>
    <p:sldId id="316" r:id="rId29"/>
    <p:sldId id="292" r:id="rId30"/>
    <p:sldId id="306" r:id="rId31"/>
    <p:sldId id="307" r:id="rId32"/>
    <p:sldId id="308" r:id="rId33"/>
    <p:sldId id="294" r:id="rId34"/>
    <p:sldId id="309" r:id="rId35"/>
    <p:sldId id="310" r:id="rId36"/>
    <p:sldId id="295" r:id="rId37"/>
    <p:sldId id="311" r:id="rId38"/>
    <p:sldId id="312" r:id="rId39"/>
    <p:sldId id="313" r:id="rId40"/>
    <p:sldId id="278" r:id="rId41"/>
    <p:sldId id="287" r:id="rId42"/>
    <p:sldId id="317" r:id="rId43"/>
    <p:sldId id="291" r:id="rId44"/>
    <p:sldId id="290" r:id="rId45"/>
    <p:sldId id="318" r:id="rId46"/>
    <p:sldId id="286" r:id="rId47"/>
    <p:sldId id="273" r:id="rId48"/>
    <p:sldId id="274"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2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3512D6-CE1C-4875-840C-5105FA57800D}" type="datetimeFigureOut">
              <a:rPr lang="zh-CN" altLang="en-US" smtClean="0"/>
              <a:t>2022/6/11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1310868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3512D6-CE1C-4875-840C-5105FA57800D}" type="datetimeFigureOut">
              <a:rPr lang="zh-CN" altLang="en-US" smtClean="0"/>
              <a:t>2022/6/11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178572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3512D6-CE1C-4875-840C-5105FA57800D}" type="datetimeFigureOut">
              <a:rPr lang="zh-CN" altLang="en-US" smtClean="0"/>
              <a:t>2022/6/11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2053006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3512D6-CE1C-4875-840C-5105FA57800D}" type="datetimeFigureOut">
              <a:rPr lang="zh-CN" altLang="en-US" smtClean="0"/>
              <a:t>2022/6/11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3417689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3512D6-CE1C-4875-840C-5105FA57800D}" type="datetimeFigureOut">
              <a:rPr lang="zh-CN" altLang="en-US" smtClean="0"/>
              <a:t>2022/6/11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2751571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3512D6-CE1C-4875-840C-5105FA57800D}" type="datetimeFigureOut">
              <a:rPr lang="zh-CN" altLang="en-US" smtClean="0"/>
              <a:t>2022/6/11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841035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3512D6-CE1C-4875-840C-5105FA57800D}" type="datetimeFigureOut">
              <a:rPr lang="zh-CN" altLang="en-US" smtClean="0"/>
              <a:t>2022/6/11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3719684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3512D6-CE1C-4875-840C-5105FA57800D}" type="datetimeFigureOut">
              <a:rPr lang="zh-CN" altLang="en-US" smtClean="0"/>
              <a:t>2022/6/11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137643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3512D6-CE1C-4875-840C-5105FA57800D}" type="datetimeFigureOut">
              <a:rPr lang="zh-CN" altLang="en-US" smtClean="0"/>
              <a:t>2022/6/11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70440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3512D6-CE1C-4875-840C-5105FA57800D}" type="datetimeFigureOut">
              <a:rPr lang="zh-CN" altLang="en-US" smtClean="0"/>
              <a:t>2022/6/11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835902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3512D6-CE1C-4875-840C-5105FA57800D}" type="datetimeFigureOut">
              <a:rPr lang="zh-CN" altLang="en-US" smtClean="0"/>
              <a:t>2022/6/11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2532062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512D6-CE1C-4875-840C-5105FA57800D}" type="datetimeFigureOut">
              <a:rPr lang="zh-CN" altLang="en-US" smtClean="0"/>
              <a:t>2022/6/11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7C5507-5751-471E-93EF-731DC6C6FECD}" type="slidenum">
              <a:rPr lang="zh-CN" altLang="en-US" smtClean="0"/>
              <a:t>‹#›</a:t>
            </a:fld>
            <a:endParaRPr lang="zh-CN" altLang="en-US"/>
          </a:p>
        </p:txBody>
      </p:sp>
    </p:spTree>
    <p:extLst>
      <p:ext uri="{BB962C8B-B14F-4D97-AF65-F5344CB8AC3E}">
        <p14:creationId xmlns:p14="http://schemas.microsoft.com/office/powerpoint/2010/main" val="3908112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11</a:t>
            </a:r>
            <a:r>
              <a:rPr lang="zh-CN" altLang="en-US" dirty="0" smtClean="0"/>
              <a:t>章  </a:t>
            </a:r>
            <a:r>
              <a:rPr lang="zh-CN" altLang="en-US" dirty="0" smtClean="0"/>
              <a:t>事件</a:t>
            </a:r>
            <a:r>
              <a:rPr lang="zh-CN" altLang="en-US" dirty="0"/>
              <a:t>交互</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36052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11.1.3  </a:t>
            </a:r>
            <a:r>
              <a:rPr lang="zh-CN" altLang="en-US" dirty="0"/>
              <a:t>接管返回按键</a:t>
            </a:r>
          </a:p>
        </p:txBody>
      </p:sp>
      <p:sp>
        <p:nvSpPr>
          <p:cNvPr id="3" name="内容占位符 2"/>
          <p:cNvSpPr>
            <a:spLocks noGrp="1"/>
          </p:cNvSpPr>
          <p:nvPr>
            <p:ph idx="1"/>
          </p:nvPr>
        </p:nvSpPr>
        <p:spPr/>
        <p:txBody>
          <a:bodyPr/>
          <a:lstStyle/>
          <a:p>
            <a:r>
              <a:rPr lang="zh-CN" altLang="zh-CN" dirty="0"/>
              <a:t>在</a:t>
            </a:r>
            <a:r>
              <a:rPr lang="en-US" altLang="zh-CN" dirty="0"/>
              <a:t>App</a:t>
            </a:r>
            <a:r>
              <a:rPr lang="zh-CN" altLang="zh-CN" dirty="0"/>
              <a:t>首页按返回键，系统</a:t>
            </a:r>
            <a:r>
              <a:rPr lang="zh-CN" altLang="zh-CN" dirty="0" smtClean="0"/>
              <a:t>默认直接</a:t>
            </a:r>
            <a:r>
              <a:rPr lang="zh-CN" altLang="zh-CN" dirty="0"/>
              <a:t>退出该</a:t>
            </a:r>
            <a:r>
              <a:rPr lang="en-US" altLang="zh-CN" dirty="0"/>
              <a:t>App</a:t>
            </a:r>
            <a:r>
              <a:rPr lang="zh-CN" altLang="zh-CN" dirty="0"/>
              <a:t>。然而用户有可能不小心按了返回键，并非想退出该</a:t>
            </a:r>
            <a:r>
              <a:rPr lang="en-US" altLang="zh-CN" dirty="0"/>
              <a:t>App</a:t>
            </a:r>
            <a:r>
              <a:rPr lang="zh-CN" altLang="zh-CN" dirty="0"/>
              <a:t>，因此</a:t>
            </a:r>
            <a:r>
              <a:rPr lang="zh-CN" altLang="en-US" dirty="0"/>
              <a:t>这里</a:t>
            </a:r>
            <a:r>
              <a:rPr lang="zh-CN" altLang="zh-CN" dirty="0"/>
              <a:t>加个提示，等待用户再次按返回键才执行退出操作。</a:t>
            </a:r>
            <a:endParaRPr lang="en-US" altLang="zh-CN" dirty="0"/>
          </a:p>
          <a:p>
            <a:r>
              <a:rPr lang="zh-CN" altLang="zh-CN" dirty="0"/>
              <a:t>“再按一次返回键退出”的实现代码</a:t>
            </a:r>
            <a:r>
              <a:rPr lang="zh-CN" altLang="en-US" dirty="0"/>
              <a:t>有下面两种：</a:t>
            </a:r>
            <a:endParaRPr lang="en-US" altLang="zh-CN" dirty="0"/>
          </a:p>
          <a:p>
            <a:r>
              <a:rPr lang="zh-CN" altLang="en-US" dirty="0"/>
              <a:t>（</a:t>
            </a:r>
            <a:r>
              <a:rPr lang="en-US" altLang="zh-CN" dirty="0"/>
              <a:t>1</a:t>
            </a:r>
            <a:r>
              <a:rPr lang="zh-CN" altLang="en-US" dirty="0"/>
              <a:t>）</a:t>
            </a:r>
            <a:r>
              <a:rPr lang="zh-CN" altLang="zh-CN" dirty="0"/>
              <a:t>在</a:t>
            </a:r>
            <a:r>
              <a:rPr lang="en-US" altLang="zh-CN" dirty="0" err="1"/>
              <a:t>onKeyDown</a:t>
            </a:r>
            <a:r>
              <a:rPr lang="zh-CN" altLang="zh-CN" dirty="0"/>
              <a:t>方法中拦截返回键</a:t>
            </a:r>
            <a:r>
              <a:rPr lang="zh-CN" altLang="en-US" dirty="0"/>
              <a:t>。</a:t>
            </a:r>
            <a:endParaRPr lang="en-US" altLang="zh-CN" dirty="0"/>
          </a:p>
          <a:p>
            <a:r>
              <a:rPr lang="zh-CN" altLang="en-US" dirty="0"/>
              <a:t>（</a:t>
            </a:r>
            <a:r>
              <a:rPr lang="en-US" altLang="zh-CN" dirty="0"/>
              <a:t>2</a:t>
            </a:r>
            <a:r>
              <a:rPr lang="zh-CN" altLang="en-US" dirty="0"/>
              <a:t>）</a:t>
            </a:r>
            <a:r>
              <a:rPr lang="zh-CN" altLang="zh-CN" dirty="0" smtClean="0"/>
              <a:t>重写</a:t>
            </a:r>
            <a:r>
              <a:rPr lang="zh-CN" altLang="en-US" dirty="0" smtClean="0"/>
              <a:t>活动</a:t>
            </a:r>
            <a:r>
              <a:rPr lang="zh-CN" altLang="zh-CN" dirty="0" smtClean="0"/>
              <a:t>代码</a:t>
            </a:r>
            <a:r>
              <a:rPr lang="zh-CN" altLang="zh-CN" dirty="0"/>
              <a:t>的</a:t>
            </a:r>
            <a:r>
              <a:rPr lang="en-US" altLang="zh-CN" dirty="0" err="1"/>
              <a:t>onBackPressed</a:t>
            </a:r>
            <a:r>
              <a:rPr lang="zh-CN" altLang="zh-CN" dirty="0"/>
              <a:t>方法可实现同样的</a:t>
            </a:r>
            <a:r>
              <a:rPr lang="zh-CN" altLang="zh-CN" dirty="0" smtClean="0"/>
              <a:t>效果</a:t>
            </a:r>
            <a:r>
              <a:rPr lang="zh-CN" altLang="en-US" dirty="0" smtClean="0"/>
              <a:t>。</a:t>
            </a:r>
            <a:endParaRPr lang="zh-CN" altLang="en-US" dirty="0"/>
          </a:p>
          <a:p>
            <a:endParaRPr lang="zh-CN" altLang="en-US" dirty="0"/>
          </a:p>
        </p:txBody>
      </p:sp>
    </p:spTree>
    <p:extLst>
      <p:ext uri="{BB962C8B-B14F-4D97-AF65-F5344CB8AC3E}">
        <p14:creationId xmlns:p14="http://schemas.microsoft.com/office/powerpoint/2010/main" val="3527971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再按一次返回键的提示效果</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6790" y="2402064"/>
            <a:ext cx="5438419" cy="3283194"/>
          </a:xfrm>
        </p:spPr>
      </p:pic>
    </p:spTree>
    <p:extLst>
      <p:ext uri="{BB962C8B-B14F-4D97-AF65-F5344CB8AC3E}">
        <p14:creationId xmlns:p14="http://schemas.microsoft.com/office/powerpoint/2010/main" val="157483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a:t>触摸事件</a:t>
            </a:r>
          </a:p>
        </p:txBody>
      </p:sp>
      <p:sp>
        <p:nvSpPr>
          <p:cNvPr id="3" name="内容占位符 2"/>
          <p:cNvSpPr>
            <a:spLocks noGrp="1"/>
          </p:cNvSpPr>
          <p:nvPr>
            <p:ph idx="1"/>
          </p:nvPr>
        </p:nvSpPr>
        <p:spPr/>
        <p:txBody>
          <a:bodyPr/>
          <a:lstStyle/>
          <a:p>
            <a:r>
              <a:rPr lang="zh-CN" altLang="zh-CN" dirty="0"/>
              <a:t>本节介绍</a:t>
            </a:r>
            <a:r>
              <a:rPr lang="en-US" altLang="zh-CN" dirty="0"/>
              <a:t>App</a:t>
            </a:r>
            <a:r>
              <a:rPr lang="zh-CN" altLang="zh-CN" dirty="0"/>
              <a:t>开发对屏幕触摸事件的相关处理，首先说明手势事件的分发流程，包括</a:t>
            </a:r>
            <a:r>
              <a:rPr lang="en-US" altLang="zh-CN" dirty="0"/>
              <a:t>3</a:t>
            </a:r>
            <a:r>
              <a:rPr lang="zh-CN" altLang="zh-CN" dirty="0"/>
              <a:t>个手势方法、</a:t>
            </a:r>
            <a:r>
              <a:rPr lang="en-US" altLang="zh-CN" dirty="0"/>
              <a:t>3</a:t>
            </a:r>
            <a:r>
              <a:rPr lang="zh-CN" altLang="zh-CN" dirty="0"/>
              <a:t>类手势执行者、派发与拦截处理；然后描述手势事件的具体用法，包括单点触摸和多点触控；最后阐述一个手势触摸的具体应用——手写签名功能的实现。</a:t>
            </a:r>
          </a:p>
          <a:p>
            <a:r>
              <a:rPr lang="en-US" altLang="zh-CN" dirty="0" smtClean="0"/>
              <a:t>11.2.1  </a:t>
            </a:r>
            <a:r>
              <a:rPr lang="zh-CN" altLang="en-US" dirty="0"/>
              <a:t>手势事件的分发流程</a:t>
            </a:r>
          </a:p>
          <a:p>
            <a:r>
              <a:rPr lang="en-US" altLang="zh-CN" dirty="0" smtClean="0"/>
              <a:t>11.2.2  </a:t>
            </a:r>
            <a:r>
              <a:rPr lang="zh-CN" altLang="en-US" dirty="0"/>
              <a:t>接管手势事件处理</a:t>
            </a:r>
          </a:p>
          <a:p>
            <a:r>
              <a:rPr lang="en-US" altLang="zh-CN" dirty="0" smtClean="0"/>
              <a:t>11.2.3  </a:t>
            </a:r>
            <a:r>
              <a:rPr lang="zh-CN" altLang="en-US" dirty="0"/>
              <a:t>跟踪滑动轨迹实现手写签名</a:t>
            </a:r>
          </a:p>
        </p:txBody>
      </p:sp>
    </p:spTree>
    <p:extLst>
      <p:ext uri="{BB962C8B-B14F-4D97-AF65-F5344CB8AC3E}">
        <p14:creationId xmlns:p14="http://schemas.microsoft.com/office/powerpoint/2010/main" val="731382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11.2.1  </a:t>
            </a:r>
            <a:r>
              <a:rPr lang="zh-CN" altLang="en-US" dirty="0"/>
              <a:t>手势事件的分发流程</a:t>
            </a:r>
          </a:p>
        </p:txBody>
      </p:sp>
      <p:sp>
        <p:nvSpPr>
          <p:cNvPr id="3" name="内容占位符 2"/>
          <p:cNvSpPr>
            <a:spLocks noGrp="1"/>
          </p:cNvSpPr>
          <p:nvPr>
            <p:ph idx="1"/>
          </p:nvPr>
        </p:nvSpPr>
        <p:spPr/>
        <p:txBody>
          <a:bodyPr>
            <a:normAutofit/>
          </a:bodyPr>
          <a:lstStyle/>
          <a:p>
            <a:r>
              <a:rPr lang="zh-CN" altLang="zh-CN" dirty="0"/>
              <a:t>与手势事件有关的方法主要有</a:t>
            </a:r>
            <a:r>
              <a:rPr lang="en-US" altLang="zh-CN" dirty="0"/>
              <a:t>3</a:t>
            </a:r>
            <a:r>
              <a:rPr lang="zh-CN" altLang="zh-CN" dirty="0"/>
              <a:t>个。</a:t>
            </a:r>
          </a:p>
          <a:p>
            <a:pPr lvl="1"/>
            <a:r>
              <a:rPr lang="en-US" altLang="zh-CN" dirty="0" err="1"/>
              <a:t>dispatchTouchEvent</a:t>
            </a:r>
            <a:r>
              <a:rPr lang="zh-CN" altLang="zh-CN" dirty="0"/>
              <a:t>：进行事件分发处理。</a:t>
            </a:r>
            <a:endParaRPr lang="en-US" altLang="zh-CN" dirty="0"/>
          </a:p>
          <a:p>
            <a:pPr lvl="1"/>
            <a:r>
              <a:rPr lang="en-US" altLang="zh-CN" dirty="0" err="1"/>
              <a:t>onInterceptTouchEvent</a:t>
            </a:r>
            <a:r>
              <a:rPr lang="zh-CN" altLang="zh-CN" dirty="0"/>
              <a:t>：进行事件拦截处理。</a:t>
            </a:r>
            <a:endParaRPr lang="en-US" altLang="zh-CN" dirty="0"/>
          </a:p>
          <a:p>
            <a:pPr lvl="1"/>
            <a:r>
              <a:rPr lang="en-US" altLang="zh-CN" dirty="0" err="1"/>
              <a:t>onTouchEvent</a:t>
            </a:r>
            <a:r>
              <a:rPr lang="zh-CN" altLang="zh-CN" dirty="0"/>
              <a:t>：进行事件触摸处理。</a:t>
            </a:r>
            <a:endParaRPr lang="zh-CN" altLang="en-US" dirty="0"/>
          </a:p>
          <a:p>
            <a:r>
              <a:rPr lang="zh-CN" altLang="zh-CN" dirty="0"/>
              <a:t>上述手势方法的执行者有</a:t>
            </a:r>
            <a:r>
              <a:rPr lang="en-US" altLang="zh-CN" dirty="0"/>
              <a:t>3</a:t>
            </a:r>
            <a:r>
              <a:rPr lang="zh-CN" altLang="zh-CN" dirty="0"/>
              <a:t>个</a:t>
            </a:r>
            <a:r>
              <a:rPr lang="zh-CN" altLang="en-US" dirty="0"/>
              <a:t>：</a:t>
            </a:r>
            <a:endParaRPr lang="zh-CN" altLang="zh-CN" dirty="0"/>
          </a:p>
          <a:p>
            <a:pPr lvl="1"/>
            <a:r>
              <a:rPr lang="zh-CN" altLang="zh-CN" dirty="0" smtClean="0"/>
              <a:t>页面类</a:t>
            </a:r>
            <a:r>
              <a:rPr lang="zh-CN" altLang="en-US" dirty="0" smtClean="0"/>
              <a:t>，</a:t>
            </a:r>
            <a:r>
              <a:rPr lang="zh-CN" altLang="zh-CN" dirty="0" smtClean="0"/>
              <a:t>可操作</a:t>
            </a:r>
            <a:r>
              <a:rPr lang="en-US" altLang="zh-CN" dirty="0" err="1"/>
              <a:t>dispatchTouchEvent</a:t>
            </a:r>
            <a:r>
              <a:rPr lang="zh-CN" altLang="zh-CN" dirty="0"/>
              <a:t>和</a:t>
            </a:r>
            <a:r>
              <a:rPr lang="en-US" altLang="zh-CN" dirty="0" err="1"/>
              <a:t>onTouchEvent</a:t>
            </a:r>
            <a:r>
              <a:rPr lang="zh-CN" altLang="zh-CN" dirty="0"/>
              <a:t>两种方法。</a:t>
            </a:r>
          </a:p>
          <a:p>
            <a:pPr lvl="1"/>
            <a:r>
              <a:rPr lang="zh-CN" altLang="zh-CN" dirty="0" smtClean="0"/>
              <a:t>容器类</a:t>
            </a:r>
            <a:r>
              <a:rPr lang="zh-CN" altLang="en-US" dirty="0" smtClean="0"/>
              <a:t>，</a:t>
            </a:r>
            <a:r>
              <a:rPr lang="zh-CN" altLang="zh-CN" dirty="0" smtClean="0"/>
              <a:t>可操作</a:t>
            </a:r>
            <a:r>
              <a:rPr lang="en-US" altLang="zh-CN" dirty="0" err="1"/>
              <a:t>dispatchTouchEvent</a:t>
            </a:r>
            <a:r>
              <a:rPr lang="zh-CN" altLang="zh-CN" dirty="0"/>
              <a:t>、</a:t>
            </a:r>
            <a:r>
              <a:rPr lang="en-US" altLang="zh-CN" dirty="0" err="1"/>
              <a:t>onInterceptTouchEvent</a:t>
            </a:r>
            <a:r>
              <a:rPr lang="zh-CN" altLang="zh-CN" dirty="0"/>
              <a:t>和</a:t>
            </a:r>
            <a:r>
              <a:rPr lang="en-US" altLang="zh-CN" dirty="0" err="1"/>
              <a:t>onTouchEvent</a:t>
            </a:r>
            <a:r>
              <a:rPr lang="zh-CN" altLang="zh-CN" dirty="0"/>
              <a:t>。</a:t>
            </a:r>
          </a:p>
          <a:p>
            <a:pPr lvl="1"/>
            <a:r>
              <a:rPr lang="zh-CN" altLang="zh-CN" dirty="0" smtClean="0"/>
              <a:t>控件类</a:t>
            </a:r>
            <a:r>
              <a:rPr lang="zh-CN" altLang="en-US" dirty="0" smtClean="0"/>
              <a:t>，</a:t>
            </a:r>
            <a:r>
              <a:rPr lang="zh-CN" altLang="zh-CN" dirty="0" smtClean="0"/>
              <a:t>可操作</a:t>
            </a:r>
            <a:r>
              <a:rPr lang="en-US" altLang="zh-CN" dirty="0" err="1"/>
              <a:t>dispatchTouchEvent</a:t>
            </a:r>
            <a:r>
              <a:rPr lang="zh-CN" altLang="zh-CN" dirty="0"/>
              <a:t>和</a:t>
            </a:r>
            <a:r>
              <a:rPr lang="en-US" altLang="zh-CN" dirty="0" err="1"/>
              <a:t>onTouchEvent</a:t>
            </a:r>
            <a:r>
              <a:rPr lang="zh-CN" altLang="zh-CN" dirty="0"/>
              <a:t>两种方法。</a:t>
            </a:r>
            <a:endParaRPr lang="en-US" altLang="zh-CN" dirty="0"/>
          </a:p>
          <a:p>
            <a:endParaRPr lang="zh-CN" altLang="en-US" dirty="0"/>
          </a:p>
        </p:txBody>
      </p:sp>
    </p:spTree>
    <p:extLst>
      <p:ext uri="{BB962C8B-B14F-4D97-AF65-F5344CB8AC3E}">
        <p14:creationId xmlns:p14="http://schemas.microsoft.com/office/powerpoint/2010/main" val="446756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3476" y="0"/>
            <a:ext cx="8385048" cy="6858000"/>
          </a:xfrm>
        </p:spPr>
      </p:pic>
    </p:spTree>
    <p:extLst>
      <p:ext uri="{BB962C8B-B14F-4D97-AF65-F5344CB8AC3E}">
        <p14:creationId xmlns:p14="http://schemas.microsoft.com/office/powerpoint/2010/main" val="27827471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常见的手势处理方法</a:t>
            </a:r>
            <a:endParaRPr lang="zh-CN" altLang="en-US" dirty="0"/>
          </a:p>
        </p:txBody>
      </p:sp>
      <p:sp>
        <p:nvSpPr>
          <p:cNvPr id="3" name="内容占位符 2"/>
          <p:cNvSpPr>
            <a:spLocks noGrp="1"/>
          </p:cNvSpPr>
          <p:nvPr>
            <p:ph idx="1"/>
          </p:nvPr>
        </p:nvSpPr>
        <p:spPr/>
        <p:txBody>
          <a:bodyPr/>
          <a:lstStyle/>
          <a:p>
            <a:pPr lvl="0"/>
            <a:r>
              <a:rPr lang="zh-CN" altLang="en-US" dirty="0" smtClean="0"/>
              <a:t>（</a:t>
            </a:r>
            <a:r>
              <a:rPr lang="en-US" altLang="zh-CN" dirty="0" smtClean="0"/>
              <a:t>1</a:t>
            </a:r>
            <a:r>
              <a:rPr lang="zh-CN" altLang="en-US" dirty="0" smtClean="0"/>
              <a:t>）</a:t>
            </a:r>
            <a:r>
              <a:rPr lang="zh-CN" altLang="zh-CN" dirty="0" smtClean="0"/>
              <a:t>容器</a:t>
            </a:r>
            <a:r>
              <a:rPr lang="zh-CN" altLang="zh-CN" dirty="0"/>
              <a:t>类的</a:t>
            </a:r>
            <a:r>
              <a:rPr lang="en-US" altLang="zh-CN" dirty="0" err="1"/>
              <a:t>dispatchTouchEvent</a:t>
            </a:r>
            <a:r>
              <a:rPr lang="zh-CN" altLang="zh-CN" dirty="0" smtClean="0"/>
              <a:t>方法</a:t>
            </a:r>
            <a:endParaRPr lang="en-US" altLang="zh-CN" dirty="0" smtClean="0"/>
          </a:p>
          <a:p>
            <a:pPr lvl="1"/>
            <a:r>
              <a:rPr lang="zh-CN" altLang="zh-CN" dirty="0" smtClean="0"/>
              <a:t>控制</a:t>
            </a:r>
            <a:r>
              <a:rPr lang="zh-CN" altLang="zh-CN" dirty="0"/>
              <a:t>事件的分发，决定把手势交给谁处理。</a:t>
            </a:r>
          </a:p>
          <a:p>
            <a:pPr lvl="0"/>
            <a:r>
              <a:rPr lang="zh-CN" altLang="en-US" dirty="0" smtClean="0"/>
              <a:t>（</a:t>
            </a:r>
            <a:r>
              <a:rPr lang="en-US" altLang="zh-CN" dirty="0" smtClean="0"/>
              <a:t>2</a:t>
            </a:r>
            <a:r>
              <a:rPr lang="zh-CN" altLang="en-US" dirty="0" smtClean="0"/>
              <a:t>）</a:t>
            </a:r>
            <a:r>
              <a:rPr lang="zh-CN" altLang="zh-CN" dirty="0" smtClean="0"/>
              <a:t>容器</a:t>
            </a:r>
            <a:r>
              <a:rPr lang="zh-CN" altLang="zh-CN" dirty="0"/>
              <a:t>类的</a:t>
            </a:r>
            <a:r>
              <a:rPr lang="en-US" altLang="zh-CN" dirty="0" err="1"/>
              <a:t>onInterceptTouchEvent</a:t>
            </a:r>
            <a:r>
              <a:rPr lang="zh-CN" altLang="zh-CN" dirty="0" smtClean="0"/>
              <a:t>方法</a:t>
            </a:r>
            <a:endParaRPr lang="en-US" altLang="zh-CN" dirty="0" smtClean="0"/>
          </a:p>
          <a:p>
            <a:pPr lvl="1"/>
            <a:r>
              <a:rPr lang="zh-CN" altLang="zh-CN" dirty="0" smtClean="0"/>
              <a:t>控制</a:t>
            </a:r>
            <a:r>
              <a:rPr lang="zh-CN" altLang="zh-CN" dirty="0"/>
              <a:t>事件的拦截，决定是否要把手势交给下级视图处理。</a:t>
            </a:r>
          </a:p>
          <a:p>
            <a:pPr lvl="0"/>
            <a:r>
              <a:rPr lang="zh-CN" altLang="en-US" dirty="0" smtClean="0"/>
              <a:t>（</a:t>
            </a:r>
            <a:r>
              <a:rPr lang="en-US" altLang="zh-CN" dirty="0" smtClean="0"/>
              <a:t>3</a:t>
            </a:r>
            <a:r>
              <a:rPr lang="zh-CN" altLang="en-US" dirty="0" smtClean="0"/>
              <a:t>）</a:t>
            </a:r>
            <a:r>
              <a:rPr lang="zh-CN" altLang="zh-CN" dirty="0" smtClean="0"/>
              <a:t>控件</a:t>
            </a:r>
            <a:r>
              <a:rPr lang="zh-CN" altLang="zh-CN" dirty="0"/>
              <a:t>类的</a:t>
            </a:r>
            <a:r>
              <a:rPr lang="en-US" altLang="zh-CN" dirty="0" err="1"/>
              <a:t>onTouchEvent</a:t>
            </a:r>
            <a:r>
              <a:rPr lang="zh-CN" altLang="zh-CN" dirty="0" smtClean="0"/>
              <a:t>方法</a:t>
            </a:r>
            <a:endParaRPr lang="en-US" altLang="zh-CN" dirty="0" smtClean="0"/>
          </a:p>
          <a:p>
            <a:pPr lvl="1"/>
            <a:r>
              <a:rPr lang="zh-CN" altLang="zh-CN" dirty="0" smtClean="0"/>
              <a:t>进行</a:t>
            </a:r>
            <a:r>
              <a:rPr lang="zh-CN" altLang="zh-CN" dirty="0"/>
              <a:t>手势事件的具体处理。</a:t>
            </a:r>
          </a:p>
          <a:p>
            <a:endParaRPr lang="zh-CN" altLang="en-US" dirty="0"/>
          </a:p>
        </p:txBody>
      </p:sp>
    </p:spTree>
    <p:extLst>
      <p:ext uri="{BB962C8B-B14F-4D97-AF65-F5344CB8AC3E}">
        <p14:creationId xmlns:p14="http://schemas.microsoft.com/office/powerpoint/2010/main" val="377516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11.2.2  </a:t>
            </a:r>
            <a:r>
              <a:rPr lang="zh-CN" altLang="en-US" dirty="0"/>
              <a:t>接管手势事件处理</a:t>
            </a:r>
          </a:p>
        </p:txBody>
      </p:sp>
      <p:sp>
        <p:nvSpPr>
          <p:cNvPr id="3" name="内容占位符 2"/>
          <p:cNvSpPr>
            <a:spLocks noGrp="1"/>
          </p:cNvSpPr>
          <p:nvPr>
            <p:ph idx="1"/>
          </p:nvPr>
        </p:nvSpPr>
        <p:spPr/>
        <p:txBody>
          <a:bodyPr/>
          <a:lstStyle/>
          <a:p>
            <a:r>
              <a:rPr lang="en-US" altLang="zh-CN" dirty="0" err="1"/>
              <a:t>dispatchTouchEvent</a:t>
            </a:r>
            <a:r>
              <a:rPr lang="zh-CN" altLang="zh-CN" dirty="0"/>
              <a:t>、</a:t>
            </a:r>
            <a:r>
              <a:rPr lang="en-US" altLang="zh-CN" dirty="0" err="1"/>
              <a:t>onInterceptTouchEvent</a:t>
            </a:r>
            <a:r>
              <a:rPr lang="zh-CN" altLang="zh-CN" dirty="0"/>
              <a:t>和</a:t>
            </a:r>
            <a:r>
              <a:rPr lang="en-US" altLang="zh-CN" dirty="0" err="1"/>
              <a:t>onTouchEvent</a:t>
            </a:r>
            <a:r>
              <a:rPr lang="zh-CN" altLang="zh-CN" dirty="0"/>
              <a:t>的输入参数都是手势事件</a:t>
            </a:r>
            <a:r>
              <a:rPr lang="en-US" altLang="zh-CN" dirty="0" err="1"/>
              <a:t>MotionEvent</a:t>
            </a:r>
            <a:r>
              <a:rPr lang="zh-CN" altLang="zh-CN" dirty="0"/>
              <a:t>，其中包含触摸动作的所有信息</a:t>
            </a:r>
            <a:r>
              <a:rPr lang="zh-CN" altLang="en-US" dirty="0"/>
              <a:t>。</a:t>
            </a:r>
            <a:endParaRPr lang="en-US" altLang="zh-CN" dirty="0"/>
          </a:p>
          <a:p>
            <a:r>
              <a:rPr lang="zh-CN" altLang="zh-CN" dirty="0"/>
              <a:t>下面是</a:t>
            </a:r>
            <a:r>
              <a:rPr lang="en-US" altLang="zh-CN" dirty="0" err="1"/>
              <a:t>MotionEvent</a:t>
            </a:r>
            <a:r>
              <a:rPr lang="zh-CN" altLang="zh-CN" dirty="0"/>
              <a:t>的常用方法说明。</a:t>
            </a:r>
            <a:endParaRPr lang="en-US" altLang="zh-CN" dirty="0"/>
          </a:p>
          <a:p>
            <a:pPr lvl="1"/>
            <a:r>
              <a:rPr lang="en-US" altLang="zh-CN" dirty="0" err="1"/>
              <a:t>getAction</a:t>
            </a:r>
            <a:r>
              <a:rPr lang="zh-CN" altLang="zh-CN" dirty="0"/>
              <a:t>：获取当前的动作类型。</a:t>
            </a:r>
            <a:endParaRPr lang="en-US" altLang="zh-CN" dirty="0"/>
          </a:p>
          <a:p>
            <a:pPr lvl="1"/>
            <a:r>
              <a:rPr lang="en-US" altLang="zh-CN" dirty="0" err="1"/>
              <a:t>getEventTime</a:t>
            </a:r>
            <a:r>
              <a:rPr lang="zh-CN" altLang="zh-CN" dirty="0"/>
              <a:t>：获取事件时间（从开机到现在的毫秒数）。</a:t>
            </a:r>
          </a:p>
          <a:p>
            <a:pPr lvl="1"/>
            <a:r>
              <a:rPr lang="en-US" altLang="zh-CN" dirty="0" err="1"/>
              <a:t>getX</a:t>
            </a:r>
            <a:r>
              <a:rPr lang="zh-CN" altLang="zh-CN" dirty="0"/>
              <a:t>：获取在控件内部的相对横坐标。</a:t>
            </a:r>
          </a:p>
          <a:p>
            <a:pPr lvl="1"/>
            <a:r>
              <a:rPr lang="en-US" altLang="zh-CN" dirty="0" err="1"/>
              <a:t>getY</a:t>
            </a:r>
            <a:r>
              <a:rPr lang="zh-CN" altLang="zh-CN" dirty="0"/>
              <a:t>：获取在控件内部的相对纵坐标。</a:t>
            </a:r>
          </a:p>
          <a:p>
            <a:pPr lvl="1"/>
            <a:r>
              <a:rPr lang="en-US" altLang="zh-CN" dirty="0" err="1"/>
              <a:t>getRawX</a:t>
            </a:r>
            <a:r>
              <a:rPr lang="zh-CN" altLang="zh-CN" dirty="0"/>
              <a:t>：获取在屏幕上的绝对横坐标。</a:t>
            </a:r>
          </a:p>
          <a:p>
            <a:pPr lvl="1"/>
            <a:r>
              <a:rPr lang="en-US" altLang="zh-CN" dirty="0" err="1"/>
              <a:t>getRawY</a:t>
            </a:r>
            <a:r>
              <a:rPr lang="zh-CN" altLang="zh-CN" dirty="0"/>
              <a:t>：获取在屏幕上的绝对纵坐标。</a:t>
            </a:r>
          </a:p>
          <a:p>
            <a:pPr lvl="1"/>
            <a:r>
              <a:rPr lang="en-US" altLang="zh-CN" dirty="0" err="1"/>
              <a:t>getPointerCount</a:t>
            </a:r>
            <a:r>
              <a:rPr lang="zh-CN" altLang="zh-CN" dirty="0"/>
              <a:t>：获取触控点的数量</a:t>
            </a:r>
            <a:r>
              <a:rPr lang="zh-CN" altLang="en-US" dirty="0"/>
              <a:t>。</a:t>
            </a:r>
            <a:r>
              <a:rPr lang="zh-CN" altLang="zh-CN" dirty="0"/>
              <a:t>为</a:t>
            </a:r>
            <a:r>
              <a:rPr lang="en-US" altLang="zh-CN" dirty="0"/>
              <a:t>2</a:t>
            </a:r>
            <a:r>
              <a:rPr lang="zh-CN" altLang="zh-CN" dirty="0"/>
              <a:t>表示有两个手指同时按压屏幕。</a:t>
            </a:r>
            <a:endParaRPr lang="zh-CN" altLang="en-US" dirty="0"/>
          </a:p>
          <a:p>
            <a:endParaRPr lang="zh-CN" altLang="en-US" dirty="0"/>
          </a:p>
        </p:txBody>
      </p:sp>
    </p:spTree>
    <p:extLst>
      <p:ext uri="{BB962C8B-B14F-4D97-AF65-F5344CB8AC3E}">
        <p14:creationId xmlns:p14="http://schemas.microsoft.com/office/powerpoint/2010/main" val="3600181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手势动作的类型说明</a:t>
            </a:r>
            <a:endParaRPr lang="zh-CN" altLang="en-US" dirty="0"/>
          </a:p>
        </p:txBody>
      </p:sp>
      <p:graphicFrame>
        <p:nvGraphicFramePr>
          <p:cNvPr id="4" name="内容占位符 3"/>
          <p:cNvGraphicFramePr>
            <a:graphicFrameLocks noGrp="1"/>
          </p:cNvGraphicFramePr>
          <p:nvPr>
            <p:ph idx="1"/>
            <p:extLst/>
          </p:nvPr>
        </p:nvGraphicFramePr>
        <p:xfrm>
          <a:off x="838200" y="1825625"/>
          <a:ext cx="10515600" cy="4306230"/>
        </p:xfrm>
        <a:graphic>
          <a:graphicData uri="http://schemas.openxmlformats.org/drawingml/2006/table">
            <a:tbl>
              <a:tblPr firstRow="1" bandRow="1">
                <a:tableStyleId>{5C22544A-7EE6-4342-B048-85BDC9FD1C3A}</a:tableStyleId>
              </a:tblPr>
              <a:tblGrid>
                <a:gridCol w="3384176"/>
                <a:gridCol w="7131424"/>
              </a:tblGrid>
              <a:tr h="478470">
                <a:tc>
                  <a:txBody>
                    <a:bodyPr/>
                    <a:lstStyle/>
                    <a:p>
                      <a:pPr algn="just">
                        <a:lnSpc>
                          <a:spcPts val="1560"/>
                        </a:lnSpc>
                        <a:spcAft>
                          <a:spcPts val="0"/>
                        </a:spcAft>
                      </a:pPr>
                      <a:r>
                        <a:rPr lang="en-US" sz="1800" dirty="0" err="1">
                          <a:effectLst/>
                          <a:latin typeface="Arial" panose="020B0604020202020204" pitchFamily="34" charset="0"/>
                          <a:ea typeface="黑体" panose="02010609060101010101" pitchFamily="49" charset="-122"/>
                          <a:cs typeface="Calibri" panose="020F0502020204030204" pitchFamily="34" charset="0"/>
                        </a:rPr>
                        <a:t>MotionEvent</a:t>
                      </a:r>
                      <a:r>
                        <a:rPr lang="zh-CN" sz="1800" dirty="0">
                          <a:effectLst/>
                          <a:latin typeface="Arial" panose="020B0604020202020204" pitchFamily="34" charset="0"/>
                          <a:ea typeface="黑体" panose="02010609060101010101" pitchFamily="49" charset="-122"/>
                          <a:cs typeface="Calibri" panose="020F0502020204030204" pitchFamily="34" charset="0"/>
                        </a:rPr>
                        <a:t>类的动作类型</a:t>
                      </a:r>
                      <a:endParaRPr lang="zh-CN" sz="1800" dirty="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c>
                  <a:txBody>
                    <a:bodyPr/>
                    <a:lstStyle/>
                    <a:p>
                      <a:pPr algn="just">
                        <a:lnSpc>
                          <a:spcPts val="1560"/>
                        </a:lnSpc>
                        <a:spcAft>
                          <a:spcPts val="0"/>
                        </a:spcAft>
                      </a:pPr>
                      <a:r>
                        <a:rPr lang="zh-CN" sz="1800">
                          <a:effectLst/>
                          <a:latin typeface="Arial" panose="020B0604020202020204" pitchFamily="34" charset="0"/>
                          <a:ea typeface="黑体" panose="02010609060101010101" pitchFamily="49" charset="-122"/>
                          <a:cs typeface="Calibri" panose="020F0502020204030204" pitchFamily="34" charset="0"/>
                        </a:rPr>
                        <a:t>说明</a:t>
                      </a:r>
                      <a:endParaRPr lang="zh-CN" sz="18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r>
              <a:tr h="47847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ACTION_DOWN</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cs typeface="Calibri" panose="020F0502020204030204" pitchFamily="34" charset="0"/>
                        </a:rPr>
                        <a:t>按下动作</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r>
              <a:tr h="47847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ACTION_UP</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cs typeface="Calibri" panose="020F0502020204030204" pitchFamily="34" charset="0"/>
                        </a:rPr>
                        <a:t>提起动作</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r>
              <a:tr h="47847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ACTION_MOVE</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cs typeface="Calibri" panose="020F0502020204030204" pitchFamily="34" charset="0"/>
                        </a:rPr>
                        <a:t>移动动作</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r>
              <a:tr h="478470">
                <a:tc>
                  <a:txBody>
                    <a:bodyPr/>
                    <a:lstStyle/>
                    <a:p>
                      <a:pPr>
                        <a:lnSpc>
                          <a:spcPts val="1300"/>
                        </a:lnSpc>
                        <a:spcAft>
                          <a:spcPts val="0"/>
                        </a:spcAft>
                      </a:pPr>
                      <a:r>
                        <a:rPr lang="en-US" sz="1800" kern="100" dirty="0">
                          <a:effectLst/>
                          <a:latin typeface="Times New Roman" panose="02020603050405020304" pitchFamily="18" charset="0"/>
                          <a:ea typeface="宋体" panose="02010600030101010101" pitchFamily="2" charset="-122"/>
                          <a:cs typeface="Calibri" panose="020F0502020204030204" pitchFamily="34" charset="0"/>
                        </a:rPr>
                        <a:t>ACTION_CANCEL</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cs typeface="Calibri" panose="020F0502020204030204" pitchFamily="34" charset="0"/>
                        </a:rPr>
                        <a:t>取消动作</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r>
              <a:tr h="47847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ACTION_OUTSIDE</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cs typeface="Calibri" panose="020F0502020204030204" pitchFamily="34" charset="0"/>
                        </a:rPr>
                        <a:t>移出边界动作</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r>
              <a:tr h="47847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ACTION_POINTER_DOWN</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cs typeface="Calibri" panose="020F0502020204030204" pitchFamily="34" charset="0"/>
                        </a:rPr>
                        <a:t>第二个点的按下动作，用于多点触控的判断</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47847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ACTION_POINTER_UP</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cs typeface="Calibri" panose="020F0502020204030204" pitchFamily="34" charset="0"/>
                        </a:rPr>
                        <a:t>第二个点的提起动作，用于多点触控的判断</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r>
              <a:tr h="47847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ACTION_MASK</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cs typeface="Calibri" panose="020F0502020204030204" pitchFamily="34" charset="0"/>
                        </a:rPr>
                        <a:t>动作掩码，与原动作类型进行“与”（</a:t>
                      </a:r>
                      <a:r>
                        <a:rPr lang="en-US" sz="1800" kern="100" dirty="0">
                          <a:effectLst/>
                          <a:latin typeface="Times New Roman" panose="02020603050405020304" pitchFamily="18" charset="0"/>
                          <a:ea typeface="宋体" panose="02010600030101010101" pitchFamily="2" charset="-122"/>
                          <a:cs typeface="Calibri" panose="020F0502020204030204" pitchFamily="34" charset="0"/>
                        </a:rPr>
                        <a:t>&amp;</a:t>
                      </a:r>
                      <a:r>
                        <a:rPr lang="zh-CN" sz="1800" kern="100" dirty="0">
                          <a:effectLst/>
                          <a:latin typeface="Times New Roman" panose="02020603050405020304" pitchFamily="18" charset="0"/>
                          <a:ea typeface="宋体" panose="02010600030101010101" pitchFamily="2" charset="-122"/>
                          <a:cs typeface="Calibri" panose="020F0502020204030204" pitchFamily="34" charset="0"/>
                        </a:rPr>
                        <a:t>）操作后获得多点触控信息</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extLst>
      <p:ext uri="{BB962C8B-B14F-4D97-AF65-F5344CB8AC3E}">
        <p14:creationId xmlns:p14="http://schemas.microsoft.com/office/powerpoint/2010/main" val="4047970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单点触摸的实现效果</a:t>
            </a:r>
            <a:endParaRPr lang="zh-CN" altLang="en-US" dirty="0"/>
          </a:p>
        </p:txBody>
      </p:sp>
      <p:sp>
        <p:nvSpPr>
          <p:cNvPr id="7" name="文本框 6"/>
          <p:cNvSpPr txBox="1"/>
          <p:nvPr/>
        </p:nvSpPr>
        <p:spPr>
          <a:xfrm>
            <a:off x="1370349" y="4706643"/>
            <a:ext cx="2031325" cy="369332"/>
          </a:xfrm>
          <a:prstGeom prst="rect">
            <a:avLst/>
          </a:prstGeom>
          <a:noFill/>
        </p:spPr>
        <p:txBody>
          <a:bodyPr wrap="none" rtlCol="0">
            <a:spAutoFit/>
          </a:bodyPr>
          <a:lstStyle/>
          <a:p>
            <a:r>
              <a:rPr lang="zh-CN" altLang="zh-CN" dirty="0"/>
              <a:t>手势按下时的界面</a:t>
            </a:r>
            <a:endParaRPr lang="zh-CN" altLang="en-US" dirty="0"/>
          </a:p>
        </p:txBody>
      </p:sp>
      <p:sp>
        <p:nvSpPr>
          <p:cNvPr id="8" name="文本框 7"/>
          <p:cNvSpPr txBox="1"/>
          <p:nvPr/>
        </p:nvSpPr>
        <p:spPr>
          <a:xfrm>
            <a:off x="5080336" y="4710236"/>
            <a:ext cx="2031325" cy="369332"/>
          </a:xfrm>
          <a:prstGeom prst="rect">
            <a:avLst/>
          </a:prstGeom>
          <a:noFill/>
        </p:spPr>
        <p:txBody>
          <a:bodyPr wrap="none" rtlCol="0">
            <a:spAutoFit/>
          </a:bodyPr>
          <a:lstStyle/>
          <a:p>
            <a:r>
              <a:rPr lang="zh-CN" altLang="zh-CN" dirty="0"/>
              <a:t>手势移动时的界面</a:t>
            </a:r>
            <a:endParaRPr lang="zh-CN" altLang="en-US" dirty="0"/>
          </a:p>
        </p:txBody>
      </p:sp>
      <p:sp>
        <p:nvSpPr>
          <p:cNvPr id="9" name="文本框 8"/>
          <p:cNvSpPr txBox="1"/>
          <p:nvPr/>
        </p:nvSpPr>
        <p:spPr>
          <a:xfrm>
            <a:off x="8790323" y="4706643"/>
            <a:ext cx="2031325" cy="369332"/>
          </a:xfrm>
          <a:prstGeom prst="rect">
            <a:avLst/>
          </a:prstGeom>
          <a:noFill/>
        </p:spPr>
        <p:txBody>
          <a:bodyPr wrap="none" rtlCol="0">
            <a:spAutoFit/>
          </a:bodyPr>
          <a:lstStyle/>
          <a:p>
            <a:r>
              <a:rPr lang="zh-CN" altLang="zh-CN" dirty="0"/>
              <a:t>手势提起时的界面</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13151" y="2863970"/>
            <a:ext cx="3391583" cy="1425721"/>
          </a:xfr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3783" y="2863970"/>
            <a:ext cx="3391582" cy="1425721"/>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94414" y="2863969"/>
            <a:ext cx="3391582" cy="1425721"/>
          </a:xfrm>
          <a:prstGeom prst="rect">
            <a:avLst/>
          </a:prstGeom>
        </p:spPr>
      </p:pic>
    </p:spTree>
    <p:extLst>
      <p:ext uri="{BB962C8B-B14F-4D97-AF65-F5344CB8AC3E}">
        <p14:creationId xmlns:p14="http://schemas.microsoft.com/office/powerpoint/2010/main" val="21872646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多点触控的实现效果</a:t>
            </a:r>
            <a:endParaRPr lang="zh-CN" altLang="en-US" dirty="0"/>
          </a:p>
        </p:txBody>
      </p:sp>
      <p:sp>
        <p:nvSpPr>
          <p:cNvPr id="6" name="文本框 5"/>
          <p:cNvSpPr txBox="1"/>
          <p:nvPr/>
        </p:nvSpPr>
        <p:spPr>
          <a:xfrm>
            <a:off x="2036836" y="5434134"/>
            <a:ext cx="2954655" cy="369332"/>
          </a:xfrm>
          <a:prstGeom prst="rect">
            <a:avLst/>
          </a:prstGeom>
          <a:noFill/>
        </p:spPr>
        <p:txBody>
          <a:bodyPr wrap="none" rtlCol="0">
            <a:spAutoFit/>
          </a:bodyPr>
          <a:lstStyle/>
          <a:p>
            <a:r>
              <a:rPr lang="zh-CN" altLang="zh-CN" dirty="0"/>
              <a:t>两个手指一齐按下时的界面</a:t>
            </a:r>
            <a:endParaRPr lang="zh-CN" altLang="en-US" dirty="0"/>
          </a:p>
        </p:txBody>
      </p:sp>
      <p:sp>
        <p:nvSpPr>
          <p:cNvPr id="7" name="文本框 6"/>
          <p:cNvSpPr txBox="1"/>
          <p:nvPr/>
        </p:nvSpPr>
        <p:spPr>
          <a:xfrm>
            <a:off x="7240847" y="5434134"/>
            <a:ext cx="2954655" cy="369332"/>
          </a:xfrm>
          <a:prstGeom prst="rect">
            <a:avLst/>
          </a:prstGeom>
          <a:noFill/>
        </p:spPr>
        <p:txBody>
          <a:bodyPr wrap="none" rtlCol="0">
            <a:spAutoFit/>
          </a:bodyPr>
          <a:lstStyle/>
          <a:p>
            <a:r>
              <a:rPr lang="zh-CN" altLang="zh-CN" dirty="0"/>
              <a:t>两个手指一齐提起时的界面</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1904" y="2337668"/>
            <a:ext cx="4547024" cy="2745055"/>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2943" y="2337668"/>
            <a:ext cx="4547023" cy="2745055"/>
          </a:xfrm>
          <a:prstGeom prst="rect">
            <a:avLst/>
          </a:prstGeom>
        </p:spPr>
      </p:pic>
    </p:spTree>
    <p:extLst>
      <p:ext uri="{BB962C8B-B14F-4D97-AF65-F5344CB8AC3E}">
        <p14:creationId xmlns:p14="http://schemas.microsoft.com/office/powerpoint/2010/main" val="1722763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本章简介</a:t>
            </a:r>
            <a:endParaRPr lang="zh-CN" altLang="en-US" dirty="0"/>
          </a:p>
        </p:txBody>
      </p:sp>
      <p:sp>
        <p:nvSpPr>
          <p:cNvPr id="3" name="内容占位符 2"/>
          <p:cNvSpPr>
            <a:spLocks noGrp="1"/>
          </p:cNvSpPr>
          <p:nvPr>
            <p:ph idx="1"/>
          </p:nvPr>
        </p:nvSpPr>
        <p:spPr/>
        <p:txBody>
          <a:bodyPr/>
          <a:lstStyle/>
          <a:p>
            <a:r>
              <a:rPr lang="zh-CN" altLang="zh-CN" dirty="0"/>
              <a:t>本章介绍</a:t>
            </a:r>
            <a:r>
              <a:rPr lang="en-US" altLang="zh-CN" dirty="0"/>
              <a:t>App</a:t>
            </a:r>
            <a:r>
              <a:rPr lang="zh-CN" altLang="zh-CN" dirty="0"/>
              <a:t>开发常见的一些事件交互技术，主要</a:t>
            </a:r>
            <a:r>
              <a:rPr lang="zh-CN" altLang="zh-CN" dirty="0" smtClean="0"/>
              <a:t>包括</a:t>
            </a:r>
            <a:r>
              <a:rPr lang="zh-CN" altLang="en-US" dirty="0" smtClean="0"/>
              <a:t>：</a:t>
            </a:r>
            <a:endParaRPr lang="en-US" altLang="zh-CN" dirty="0" smtClean="0"/>
          </a:p>
          <a:p>
            <a:pPr lvl="1"/>
            <a:r>
              <a:rPr lang="zh-CN" altLang="zh-CN" dirty="0" smtClean="0"/>
              <a:t>如何</a:t>
            </a:r>
            <a:r>
              <a:rPr lang="zh-CN" altLang="zh-CN" dirty="0"/>
              <a:t>检测并接管按键事件</a:t>
            </a:r>
            <a:r>
              <a:rPr lang="zh-CN" altLang="zh-CN" dirty="0" smtClean="0"/>
              <a:t>，</a:t>
            </a:r>
            <a:endParaRPr lang="en-US" altLang="zh-CN" dirty="0" smtClean="0"/>
          </a:p>
          <a:p>
            <a:pPr lvl="1"/>
            <a:r>
              <a:rPr lang="zh-CN" altLang="zh-CN" dirty="0" smtClean="0"/>
              <a:t>如何</a:t>
            </a:r>
            <a:r>
              <a:rPr lang="zh-CN" altLang="zh-CN" dirty="0"/>
              <a:t>对触摸事件进行分发、拦截与处理</a:t>
            </a:r>
            <a:r>
              <a:rPr lang="zh-CN" altLang="zh-CN" dirty="0" smtClean="0"/>
              <a:t>，</a:t>
            </a:r>
            <a:endParaRPr lang="en-US" altLang="zh-CN" dirty="0" smtClean="0"/>
          </a:p>
          <a:p>
            <a:pPr lvl="1"/>
            <a:r>
              <a:rPr lang="zh-CN" altLang="zh-CN" dirty="0" smtClean="0"/>
              <a:t>如何</a:t>
            </a:r>
            <a:r>
              <a:rPr lang="zh-CN" altLang="zh-CN" dirty="0"/>
              <a:t>根据触摸行为辨别几种手势动作</a:t>
            </a:r>
            <a:r>
              <a:rPr lang="zh-CN" altLang="zh-CN" dirty="0" smtClean="0"/>
              <a:t>，</a:t>
            </a:r>
            <a:endParaRPr lang="en-US" altLang="zh-CN" dirty="0" smtClean="0"/>
          </a:p>
          <a:p>
            <a:pPr lvl="1"/>
            <a:r>
              <a:rPr lang="zh-CN" altLang="zh-CN" dirty="0" smtClean="0"/>
              <a:t>如何</a:t>
            </a:r>
            <a:r>
              <a:rPr lang="zh-CN" altLang="zh-CN" dirty="0"/>
              <a:t>正确避免手势冲突的意外状况</a:t>
            </a:r>
            <a:r>
              <a:rPr lang="zh-CN" altLang="zh-CN" dirty="0" smtClean="0"/>
              <a:t>。</a:t>
            </a:r>
            <a:endParaRPr lang="en-US" altLang="zh-CN" dirty="0" smtClean="0"/>
          </a:p>
          <a:p>
            <a:r>
              <a:rPr lang="zh-CN" altLang="zh-CN" dirty="0" smtClean="0"/>
              <a:t>最后</a:t>
            </a:r>
            <a:r>
              <a:rPr lang="zh-CN" altLang="zh-CN" dirty="0"/>
              <a:t>结合本章所学的知识演示了一个实战项目“仿美图秀秀的抠图工具”的设计与实现。</a:t>
            </a:r>
          </a:p>
          <a:p>
            <a:endParaRPr lang="zh-CN" altLang="en-US" dirty="0"/>
          </a:p>
        </p:txBody>
      </p:sp>
    </p:spTree>
    <p:extLst>
      <p:ext uri="{BB962C8B-B14F-4D97-AF65-F5344CB8AC3E}">
        <p14:creationId xmlns:p14="http://schemas.microsoft.com/office/powerpoint/2010/main" val="3938443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11.2.3  </a:t>
            </a:r>
            <a:r>
              <a:rPr lang="zh-CN" altLang="en-US" dirty="0"/>
              <a:t>跟踪滑动轨迹实现手写签名</a:t>
            </a:r>
          </a:p>
        </p:txBody>
      </p:sp>
      <p:sp>
        <p:nvSpPr>
          <p:cNvPr id="3" name="内容占位符 2"/>
          <p:cNvSpPr>
            <a:spLocks noGrp="1"/>
          </p:cNvSpPr>
          <p:nvPr>
            <p:ph idx="1"/>
          </p:nvPr>
        </p:nvSpPr>
        <p:spPr/>
        <p:txBody>
          <a:bodyPr/>
          <a:lstStyle/>
          <a:p>
            <a:r>
              <a:rPr lang="zh-CN" altLang="zh-CN" dirty="0" smtClean="0"/>
              <a:t>实现</a:t>
            </a:r>
            <a:r>
              <a:rPr lang="zh-CN" altLang="zh-CN" dirty="0"/>
              <a:t>手写签名需要结合绘图的路径工具</a:t>
            </a:r>
            <a:r>
              <a:rPr lang="en-US" altLang="zh-CN" dirty="0"/>
              <a:t>Path</a:t>
            </a:r>
            <a:r>
              <a:rPr lang="zh-CN" altLang="zh-CN" dirty="0"/>
              <a:t>，</a:t>
            </a:r>
            <a:r>
              <a:rPr lang="zh-CN" altLang="en-US" dirty="0"/>
              <a:t>处理步骤如下：</a:t>
            </a:r>
            <a:endParaRPr lang="en-US" altLang="zh-CN" dirty="0"/>
          </a:p>
          <a:p>
            <a:r>
              <a:rPr lang="zh-CN" altLang="en-US" dirty="0" smtClean="0"/>
              <a:t>（</a:t>
            </a:r>
            <a:r>
              <a:rPr lang="en-US" altLang="zh-CN" dirty="0" smtClean="0"/>
              <a:t>1</a:t>
            </a:r>
            <a:r>
              <a:rPr lang="zh-CN" altLang="en-US" dirty="0" smtClean="0"/>
              <a:t>）按下</a:t>
            </a:r>
            <a:r>
              <a:rPr lang="zh-CN" altLang="en-US" dirty="0"/>
              <a:t>手指时，调用</a:t>
            </a:r>
            <a:r>
              <a:rPr lang="en-US" altLang="zh-CN" dirty="0"/>
              <a:t>Path</a:t>
            </a:r>
            <a:r>
              <a:rPr lang="zh-CN" altLang="en-US" dirty="0"/>
              <a:t>对象的</a:t>
            </a:r>
            <a:r>
              <a:rPr lang="en-US" altLang="zh-CN" dirty="0" err="1"/>
              <a:t>moveTo</a:t>
            </a:r>
            <a:r>
              <a:rPr lang="zh-CN" altLang="en-US" dirty="0"/>
              <a:t>方法，将路径起点移到触摸点；</a:t>
            </a:r>
          </a:p>
          <a:p>
            <a:r>
              <a:rPr lang="zh-CN" altLang="en-US" dirty="0" smtClean="0"/>
              <a:t>（</a:t>
            </a:r>
            <a:r>
              <a:rPr lang="en-US" altLang="zh-CN" dirty="0" smtClean="0"/>
              <a:t>2</a:t>
            </a:r>
            <a:r>
              <a:rPr lang="zh-CN" altLang="en-US" dirty="0" smtClean="0"/>
              <a:t>）移动</a:t>
            </a:r>
            <a:r>
              <a:rPr lang="zh-CN" altLang="en-US" dirty="0"/>
              <a:t>手指时，调用</a:t>
            </a:r>
            <a:r>
              <a:rPr lang="en-US" altLang="zh-CN" dirty="0"/>
              <a:t>Path</a:t>
            </a:r>
            <a:r>
              <a:rPr lang="zh-CN" altLang="en-US" dirty="0"/>
              <a:t>对象的</a:t>
            </a:r>
            <a:r>
              <a:rPr lang="en-US" altLang="zh-CN" dirty="0" err="1"/>
              <a:t>quadTo</a:t>
            </a:r>
            <a:r>
              <a:rPr lang="zh-CN" altLang="en-US" dirty="0"/>
              <a:t>方法，记录本次触摸点与上次触摸点之间的路径；</a:t>
            </a:r>
          </a:p>
          <a:p>
            <a:r>
              <a:rPr lang="zh-CN" altLang="en-US" dirty="0" smtClean="0"/>
              <a:t>（</a:t>
            </a:r>
            <a:r>
              <a:rPr lang="en-US" altLang="zh-CN" dirty="0" smtClean="0"/>
              <a:t>3</a:t>
            </a:r>
            <a:r>
              <a:rPr lang="zh-CN" altLang="en-US" dirty="0" smtClean="0"/>
              <a:t>）移动</a:t>
            </a:r>
            <a:r>
              <a:rPr lang="zh-CN" altLang="en-US" dirty="0"/>
              <a:t>手指或者手指提起之时，都调用</a:t>
            </a:r>
            <a:r>
              <a:rPr lang="en-US" altLang="zh-CN" dirty="0"/>
              <a:t>Canvas</a:t>
            </a:r>
            <a:r>
              <a:rPr lang="zh-CN" altLang="en-US" dirty="0"/>
              <a:t>对象的</a:t>
            </a:r>
            <a:r>
              <a:rPr lang="en-US" altLang="zh-CN" dirty="0" err="1"/>
              <a:t>drawPath</a:t>
            </a:r>
            <a:r>
              <a:rPr lang="zh-CN" altLang="en-US" dirty="0"/>
              <a:t>方法，将本次触摸轨迹绘制在画布上。</a:t>
            </a:r>
          </a:p>
          <a:p>
            <a:endParaRPr lang="zh-CN" altLang="en-US" dirty="0"/>
          </a:p>
        </p:txBody>
      </p:sp>
    </p:spTree>
    <p:extLst>
      <p:ext uri="{BB962C8B-B14F-4D97-AF65-F5344CB8AC3E}">
        <p14:creationId xmlns:p14="http://schemas.microsoft.com/office/powerpoint/2010/main" val="3844111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手写签名的实现效果</a:t>
            </a:r>
            <a:endParaRPr lang="zh-CN" altLang="en-US" dirty="0"/>
          </a:p>
        </p:txBody>
      </p:sp>
      <p:sp>
        <p:nvSpPr>
          <p:cNvPr id="6" name="文本框 5"/>
          <p:cNvSpPr txBox="1"/>
          <p:nvPr/>
        </p:nvSpPr>
        <p:spPr>
          <a:xfrm>
            <a:off x="2482935" y="5647209"/>
            <a:ext cx="1800493" cy="369332"/>
          </a:xfrm>
          <a:prstGeom prst="rect">
            <a:avLst/>
          </a:prstGeom>
          <a:noFill/>
        </p:spPr>
        <p:txBody>
          <a:bodyPr wrap="none" rtlCol="0">
            <a:spAutoFit/>
          </a:bodyPr>
          <a:lstStyle/>
          <a:p>
            <a:r>
              <a:rPr lang="zh-CN" altLang="zh-CN" dirty="0"/>
              <a:t>签名一半的界面</a:t>
            </a:r>
            <a:endParaRPr lang="zh-CN" altLang="en-US" dirty="0"/>
          </a:p>
        </p:txBody>
      </p:sp>
      <p:sp>
        <p:nvSpPr>
          <p:cNvPr id="7" name="文本框 6"/>
          <p:cNvSpPr txBox="1"/>
          <p:nvPr/>
        </p:nvSpPr>
        <p:spPr>
          <a:xfrm>
            <a:off x="7859756" y="5647209"/>
            <a:ext cx="1800493" cy="369332"/>
          </a:xfrm>
          <a:prstGeom prst="rect">
            <a:avLst/>
          </a:prstGeom>
          <a:noFill/>
        </p:spPr>
        <p:txBody>
          <a:bodyPr wrap="none" rtlCol="0">
            <a:spAutoFit/>
          </a:bodyPr>
          <a:lstStyle/>
          <a:p>
            <a:r>
              <a:rPr lang="zh-CN" altLang="zh-CN" dirty="0"/>
              <a:t>签名完成的界面</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09352" y="1785577"/>
            <a:ext cx="4271940" cy="3476885"/>
          </a:xfr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0195" y="1785577"/>
            <a:ext cx="4271940" cy="3476885"/>
          </a:xfrm>
          <a:prstGeom prst="rect">
            <a:avLst/>
          </a:prstGeom>
        </p:spPr>
      </p:pic>
    </p:spTree>
    <p:extLst>
      <p:ext uri="{BB962C8B-B14F-4D97-AF65-F5344CB8AC3E}">
        <p14:creationId xmlns:p14="http://schemas.microsoft.com/office/powerpoint/2010/main" val="873478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11.3  </a:t>
            </a:r>
            <a:r>
              <a:rPr lang="zh-CN" altLang="en-US" dirty="0"/>
              <a:t>根据触摸行为辨别手势动作</a:t>
            </a:r>
          </a:p>
        </p:txBody>
      </p:sp>
      <p:sp>
        <p:nvSpPr>
          <p:cNvPr id="3" name="内容占位符 2"/>
          <p:cNvSpPr>
            <a:spLocks noGrp="1"/>
          </p:cNvSpPr>
          <p:nvPr>
            <p:ph idx="1"/>
          </p:nvPr>
        </p:nvSpPr>
        <p:spPr/>
        <p:txBody>
          <a:bodyPr/>
          <a:lstStyle/>
          <a:p>
            <a:r>
              <a:rPr lang="zh-CN" altLang="zh-CN" dirty="0"/>
              <a:t>本节介绍常见手势的行为特征及其检测办法，首先说明如何通过按压时长与按压力度区分点击和长按手势；然后阐述如何根据触摸起点与终点的位置识别手势滑动的方向；最后描述如何利用双指按压以及它们的滑动轨迹辨别缩放与旋转手势。</a:t>
            </a:r>
          </a:p>
          <a:p>
            <a:r>
              <a:rPr lang="en-US" altLang="zh-CN" dirty="0" smtClean="0"/>
              <a:t>11.3.1  </a:t>
            </a:r>
            <a:r>
              <a:rPr lang="zh-CN" altLang="en-US" dirty="0"/>
              <a:t>区分点击和长按动作</a:t>
            </a:r>
          </a:p>
          <a:p>
            <a:r>
              <a:rPr lang="en-US" altLang="zh-CN" dirty="0" smtClean="0"/>
              <a:t>11.3.2  </a:t>
            </a:r>
            <a:r>
              <a:rPr lang="zh-CN" altLang="en-US" dirty="0"/>
              <a:t>识别手势滑动的方向</a:t>
            </a:r>
          </a:p>
          <a:p>
            <a:r>
              <a:rPr lang="en-US" altLang="zh-CN" dirty="0" smtClean="0"/>
              <a:t>11.3.3  </a:t>
            </a:r>
            <a:r>
              <a:rPr lang="zh-CN" altLang="en-US" dirty="0"/>
              <a:t>辨别缩放与旋转手势</a:t>
            </a:r>
          </a:p>
        </p:txBody>
      </p:sp>
    </p:spTree>
    <p:extLst>
      <p:ext uri="{BB962C8B-B14F-4D97-AF65-F5344CB8AC3E}">
        <p14:creationId xmlns:p14="http://schemas.microsoft.com/office/powerpoint/2010/main" val="2748150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11.3.1  </a:t>
            </a:r>
            <a:r>
              <a:rPr lang="zh-CN" altLang="en-US" dirty="0"/>
              <a:t>区分点击和长按动作</a:t>
            </a:r>
          </a:p>
        </p:txBody>
      </p:sp>
      <p:sp>
        <p:nvSpPr>
          <p:cNvPr id="3" name="内容占位符 2"/>
          <p:cNvSpPr>
            <a:spLocks noGrp="1"/>
          </p:cNvSpPr>
          <p:nvPr>
            <p:ph idx="1"/>
          </p:nvPr>
        </p:nvSpPr>
        <p:spPr/>
        <p:txBody>
          <a:bodyPr/>
          <a:lstStyle/>
          <a:p>
            <a:r>
              <a:rPr lang="zh-CN" altLang="en-US" dirty="0"/>
              <a:t>区分点击</a:t>
            </a:r>
            <a:r>
              <a:rPr lang="zh-CN" altLang="en-US" dirty="0" smtClean="0"/>
              <a:t>和长按动作可以看两个</a:t>
            </a:r>
            <a:r>
              <a:rPr lang="zh-CN" altLang="en-US" dirty="0"/>
              <a:t>按压</a:t>
            </a:r>
            <a:r>
              <a:rPr lang="zh-CN" altLang="en-US" dirty="0" smtClean="0"/>
              <a:t>指标：</a:t>
            </a:r>
            <a:endParaRPr lang="en-US" altLang="zh-CN" dirty="0" smtClean="0"/>
          </a:p>
          <a:p>
            <a:r>
              <a:rPr lang="zh-CN" altLang="en-US" dirty="0" smtClean="0"/>
              <a:t>（</a:t>
            </a:r>
            <a:r>
              <a:rPr lang="en-US" altLang="zh-CN" dirty="0" smtClean="0"/>
              <a:t>1</a:t>
            </a:r>
            <a:r>
              <a:rPr lang="zh-CN" altLang="en-US" dirty="0" smtClean="0"/>
              <a:t>）按压</a:t>
            </a:r>
            <a:r>
              <a:rPr lang="zh-CN" altLang="en-US" dirty="0"/>
              <a:t>时</a:t>
            </a:r>
            <a:r>
              <a:rPr lang="zh-CN" altLang="en-US" dirty="0" smtClean="0"/>
              <a:t>长，判断</a:t>
            </a:r>
            <a:r>
              <a:rPr lang="zh-CN" altLang="zh-CN" dirty="0"/>
              <a:t>按压时长是否超过</a:t>
            </a:r>
            <a:r>
              <a:rPr lang="en-US" altLang="zh-CN" dirty="0"/>
              <a:t>500</a:t>
            </a:r>
            <a:r>
              <a:rPr lang="zh-CN" altLang="zh-CN" dirty="0"/>
              <a:t>毫秒，没超过的表示点击动作，超过了的表示长按动作。</a:t>
            </a:r>
            <a:endParaRPr lang="en-US" altLang="zh-CN" dirty="0" smtClean="0"/>
          </a:p>
          <a:p>
            <a:r>
              <a:rPr lang="zh-CN" altLang="en-US" dirty="0" smtClean="0"/>
              <a:t>（</a:t>
            </a:r>
            <a:r>
              <a:rPr lang="en-US" altLang="zh-CN" dirty="0" smtClean="0"/>
              <a:t>2</a:t>
            </a:r>
            <a:r>
              <a:rPr lang="zh-CN" altLang="en-US" dirty="0" smtClean="0"/>
              <a:t>）按压力度，</a:t>
            </a:r>
            <a:r>
              <a:rPr lang="zh-CN" altLang="zh-CN" dirty="0"/>
              <a:t>点击时候按得比较轻，而长按时候按得相对重。</a:t>
            </a:r>
            <a:endParaRPr lang="zh-CN" altLang="en-US" dirty="0"/>
          </a:p>
        </p:txBody>
      </p:sp>
    </p:spTree>
    <p:extLst>
      <p:ext uri="{BB962C8B-B14F-4D97-AF65-F5344CB8AC3E}">
        <p14:creationId xmlns:p14="http://schemas.microsoft.com/office/powerpoint/2010/main" val="4061721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点击动作和长按动作的效果</a:t>
            </a:r>
            <a:endParaRPr lang="zh-CN" altLang="en-US" dirty="0"/>
          </a:p>
        </p:txBody>
      </p:sp>
      <p:sp>
        <p:nvSpPr>
          <p:cNvPr id="6" name="文本框 5"/>
          <p:cNvSpPr txBox="1"/>
          <p:nvPr/>
        </p:nvSpPr>
        <p:spPr>
          <a:xfrm>
            <a:off x="2482935" y="5707591"/>
            <a:ext cx="1800493" cy="369332"/>
          </a:xfrm>
          <a:prstGeom prst="rect">
            <a:avLst/>
          </a:prstGeom>
          <a:noFill/>
        </p:spPr>
        <p:txBody>
          <a:bodyPr wrap="none" rtlCol="0">
            <a:spAutoFit/>
          </a:bodyPr>
          <a:lstStyle/>
          <a:p>
            <a:r>
              <a:rPr lang="zh-CN" altLang="zh-CN" dirty="0"/>
              <a:t>点击手势的界面</a:t>
            </a:r>
            <a:endParaRPr lang="zh-CN" altLang="en-US" dirty="0"/>
          </a:p>
        </p:txBody>
      </p:sp>
      <p:sp>
        <p:nvSpPr>
          <p:cNvPr id="7" name="文本框 6"/>
          <p:cNvSpPr txBox="1"/>
          <p:nvPr/>
        </p:nvSpPr>
        <p:spPr>
          <a:xfrm>
            <a:off x="7859756" y="5707591"/>
            <a:ext cx="1800493" cy="369332"/>
          </a:xfrm>
          <a:prstGeom prst="rect">
            <a:avLst/>
          </a:prstGeom>
          <a:noFill/>
        </p:spPr>
        <p:txBody>
          <a:bodyPr wrap="none" rtlCol="0">
            <a:spAutoFit/>
          </a:bodyPr>
          <a:lstStyle/>
          <a:p>
            <a:r>
              <a:rPr lang="zh-CN" altLang="zh-CN" dirty="0"/>
              <a:t>长按手势的界面</a:t>
            </a:r>
            <a:endParaRPr lang="zh-CN" altLang="en-US" dirty="0"/>
          </a:p>
        </p:txBody>
      </p:sp>
      <p:pic>
        <p:nvPicPr>
          <p:cNvPr id="8" name="内容占位符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2357" y="1845959"/>
            <a:ext cx="4313532" cy="3283077"/>
          </a:xfr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3911" y="1845958"/>
            <a:ext cx="4313534" cy="3283078"/>
          </a:xfrm>
          <a:prstGeom prst="rect">
            <a:avLst/>
          </a:prstGeom>
        </p:spPr>
      </p:pic>
    </p:spTree>
    <p:extLst>
      <p:ext uri="{BB962C8B-B14F-4D97-AF65-F5344CB8AC3E}">
        <p14:creationId xmlns:p14="http://schemas.microsoft.com/office/powerpoint/2010/main" val="317991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11.3.2  </a:t>
            </a:r>
            <a:r>
              <a:rPr lang="zh-CN" altLang="en-US" dirty="0"/>
              <a:t>识别手势滑动的方向</a:t>
            </a:r>
          </a:p>
        </p:txBody>
      </p:sp>
      <p:sp>
        <p:nvSpPr>
          <p:cNvPr id="3" name="内容占位符 2"/>
          <p:cNvSpPr>
            <a:spLocks noGrp="1"/>
          </p:cNvSpPr>
          <p:nvPr>
            <p:ph idx="1"/>
          </p:nvPr>
        </p:nvSpPr>
        <p:spPr/>
        <p:txBody>
          <a:bodyPr/>
          <a:lstStyle/>
          <a:p>
            <a:r>
              <a:rPr lang="zh-CN" altLang="zh-CN" dirty="0"/>
              <a:t>手势往左抑或往右代表着左右翻页，而往上或者往下代表着上下滚动</a:t>
            </a:r>
            <a:r>
              <a:rPr lang="zh-CN" altLang="zh-CN" dirty="0" smtClean="0"/>
              <a:t>。</a:t>
            </a:r>
            <a:endParaRPr lang="en-US" altLang="zh-CN" dirty="0" smtClean="0"/>
          </a:p>
          <a:p>
            <a:r>
              <a:rPr lang="zh-CN" altLang="en-US" dirty="0"/>
              <a:t>滑动方向的判定</a:t>
            </a:r>
            <a:r>
              <a:rPr lang="zh-CN" altLang="en-US" dirty="0" smtClean="0"/>
              <a:t>过程可分解</a:t>
            </a:r>
            <a:r>
              <a:rPr lang="zh-CN" altLang="en-US" dirty="0"/>
              <a:t>成以下三个步骤：</a:t>
            </a:r>
          </a:p>
          <a:p>
            <a:r>
              <a:rPr lang="zh-CN" altLang="en-US" dirty="0" smtClean="0"/>
              <a:t>（</a:t>
            </a:r>
            <a:r>
              <a:rPr lang="en-US" altLang="zh-CN" dirty="0" smtClean="0"/>
              <a:t>1</a:t>
            </a:r>
            <a:r>
              <a:rPr lang="zh-CN" altLang="en-US" dirty="0" smtClean="0"/>
              <a:t>）对于</a:t>
            </a:r>
            <a:r>
              <a:rPr lang="zh-CN" altLang="en-US" dirty="0"/>
              <a:t>按下手指事件，把当前点标记为起点，并记录起点的横纵坐标；</a:t>
            </a:r>
          </a:p>
          <a:p>
            <a:r>
              <a:rPr lang="zh-CN" altLang="en-US" dirty="0" smtClean="0"/>
              <a:t>（</a:t>
            </a:r>
            <a:r>
              <a:rPr lang="en-US" altLang="zh-CN" dirty="0" smtClean="0"/>
              <a:t>2</a:t>
            </a:r>
            <a:r>
              <a:rPr lang="zh-CN" altLang="en-US" dirty="0" smtClean="0"/>
              <a:t>）对于</a:t>
            </a:r>
            <a:r>
              <a:rPr lang="zh-CN" altLang="en-US" dirty="0"/>
              <a:t>松开手指事件，把当前点标记为终点，并记录终点的横纵坐标；</a:t>
            </a:r>
          </a:p>
          <a:p>
            <a:r>
              <a:rPr lang="zh-CN" altLang="en-US" dirty="0" smtClean="0"/>
              <a:t>（</a:t>
            </a:r>
            <a:r>
              <a:rPr lang="en-US" altLang="zh-CN" dirty="0" smtClean="0"/>
              <a:t>3</a:t>
            </a:r>
            <a:r>
              <a:rPr lang="zh-CN" altLang="en-US" dirty="0" smtClean="0"/>
              <a:t>）分别</a:t>
            </a:r>
            <a:r>
              <a:rPr lang="zh-CN" altLang="en-US" dirty="0"/>
              <a:t>计算起点与终点的横坐标距离，以及它们的纵坐标距离，根据横纵坐标的大小关系判断本次手势的滑动方向；</a:t>
            </a:r>
          </a:p>
        </p:txBody>
      </p:sp>
    </p:spTree>
    <p:extLst>
      <p:ext uri="{BB962C8B-B14F-4D97-AF65-F5344CB8AC3E}">
        <p14:creationId xmlns:p14="http://schemas.microsoft.com/office/powerpoint/2010/main" val="3397544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手势方向的滑动效果</a:t>
            </a:r>
            <a:endParaRPr lang="zh-CN" altLang="en-US" dirty="0"/>
          </a:p>
        </p:txBody>
      </p:sp>
      <p:sp>
        <p:nvSpPr>
          <p:cNvPr id="6" name="文本框 5"/>
          <p:cNvSpPr txBox="1"/>
          <p:nvPr/>
        </p:nvSpPr>
        <p:spPr>
          <a:xfrm>
            <a:off x="2500188" y="4931216"/>
            <a:ext cx="1800493" cy="369332"/>
          </a:xfrm>
          <a:prstGeom prst="rect">
            <a:avLst/>
          </a:prstGeom>
          <a:noFill/>
        </p:spPr>
        <p:txBody>
          <a:bodyPr wrap="none" rtlCol="0">
            <a:spAutoFit/>
          </a:bodyPr>
          <a:lstStyle/>
          <a:p>
            <a:r>
              <a:rPr lang="zh-CN" altLang="zh-CN" dirty="0"/>
              <a:t>左滑手势的界面</a:t>
            </a:r>
            <a:endParaRPr lang="zh-CN" altLang="en-US" dirty="0"/>
          </a:p>
        </p:txBody>
      </p:sp>
      <p:sp>
        <p:nvSpPr>
          <p:cNvPr id="7" name="文本框 6"/>
          <p:cNvSpPr txBox="1"/>
          <p:nvPr/>
        </p:nvSpPr>
        <p:spPr>
          <a:xfrm>
            <a:off x="7877009" y="4931216"/>
            <a:ext cx="1800493" cy="369332"/>
          </a:xfrm>
          <a:prstGeom prst="rect">
            <a:avLst/>
          </a:prstGeom>
          <a:noFill/>
        </p:spPr>
        <p:txBody>
          <a:bodyPr wrap="none" rtlCol="0">
            <a:spAutoFit/>
          </a:bodyPr>
          <a:lstStyle/>
          <a:p>
            <a:r>
              <a:rPr lang="zh-CN" altLang="en-US" dirty="0" smtClean="0"/>
              <a:t>上滑</a:t>
            </a:r>
            <a:r>
              <a:rPr lang="zh-CN" altLang="zh-CN" dirty="0" smtClean="0"/>
              <a:t>手势</a:t>
            </a:r>
            <a:r>
              <a:rPr lang="zh-CN" altLang="zh-CN" dirty="0"/>
              <a:t>的界面</a:t>
            </a:r>
            <a:endParaRPr lang="zh-CN"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4363" y="2173855"/>
            <a:ext cx="4071335" cy="2457880"/>
          </a:xfrm>
          <a:prstGeom prst="rect">
            <a:avLst/>
          </a:prstGeom>
        </p:spPr>
      </p:pic>
      <p:pic>
        <p:nvPicPr>
          <p:cNvPr id="9" name="内容占位符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710170" y="2173855"/>
            <a:ext cx="4072849" cy="2458794"/>
          </a:xfrm>
        </p:spPr>
      </p:pic>
    </p:spTree>
    <p:extLst>
      <p:ext uri="{BB962C8B-B14F-4D97-AF65-F5344CB8AC3E}">
        <p14:creationId xmlns:p14="http://schemas.microsoft.com/office/powerpoint/2010/main" val="916937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11.3.3  </a:t>
            </a:r>
            <a:r>
              <a:rPr lang="zh-CN" altLang="en-US" dirty="0"/>
              <a:t>辨别缩放与旋转手势</a:t>
            </a:r>
          </a:p>
        </p:txBody>
      </p:sp>
      <p:sp>
        <p:nvSpPr>
          <p:cNvPr id="3" name="内容占位符 2"/>
          <p:cNvSpPr>
            <a:spLocks noGrp="1"/>
          </p:cNvSpPr>
          <p:nvPr>
            <p:ph idx="1"/>
          </p:nvPr>
        </p:nvSpPr>
        <p:spPr/>
        <p:txBody>
          <a:bodyPr/>
          <a:lstStyle/>
          <a:p>
            <a:r>
              <a:rPr lang="zh-CN" altLang="zh-CN" dirty="0" smtClean="0"/>
              <a:t>两</a:t>
            </a:r>
            <a:r>
              <a:rPr lang="zh-CN" altLang="zh-CN" dirty="0"/>
              <a:t>个手指张开可表示放大操作，两个手指并拢可表示缩小操作</a:t>
            </a:r>
            <a:r>
              <a:rPr lang="zh-CN" altLang="zh-CN" dirty="0" smtClean="0"/>
              <a:t>；</a:t>
            </a:r>
            <a:endParaRPr lang="en-US" altLang="zh-CN" dirty="0" smtClean="0"/>
          </a:p>
          <a:p>
            <a:r>
              <a:rPr lang="zh-CN" altLang="zh-CN" dirty="0" smtClean="0"/>
              <a:t>两</a:t>
            </a:r>
            <a:r>
              <a:rPr lang="zh-CN" altLang="zh-CN" dirty="0"/>
              <a:t>个手指交错旋转表示旋转操作，而旋转方向又细分为顺时针旋转和逆时针旋转。</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8477" y="3361918"/>
            <a:ext cx="2815045" cy="2815045"/>
          </a:xfrm>
          <a:prstGeom prst="rect">
            <a:avLst/>
          </a:prstGeom>
        </p:spPr>
      </p:pic>
    </p:spTree>
    <p:extLst>
      <p:ext uri="{BB962C8B-B14F-4D97-AF65-F5344CB8AC3E}">
        <p14:creationId xmlns:p14="http://schemas.microsoft.com/office/powerpoint/2010/main" val="1761302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手势缩放和旋转效果</a:t>
            </a:r>
            <a:endParaRPr lang="zh-CN" altLang="en-US" dirty="0"/>
          </a:p>
        </p:txBody>
      </p:sp>
      <p:sp>
        <p:nvSpPr>
          <p:cNvPr id="6" name="文本框 5"/>
          <p:cNvSpPr txBox="1"/>
          <p:nvPr/>
        </p:nvSpPr>
        <p:spPr>
          <a:xfrm>
            <a:off x="2474308" y="5379792"/>
            <a:ext cx="1800493" cy="369332"/>
          </a:xfrm>
          <a:prstGeom prst="rect">
            <a:avLst/>
          </a:prstGeom>
          <a:noFill/>
        </p:spPr>
        <p:txBody>
          <a:bodyPr wrap="none" rtlCol="0">
            <a:spAutoFit/>
          </a:bodyPr>
          <a:lstStyle/>
          <a:p>
            <a:r>
              <a:rPr lang="zh-CN" altLang="zh-CN" dirty="0"/>
              <a:t>缩放手势的界面</a:t>
            </a:r>
            <a:endParaRPr lang="zh-CN" altLang="en-US" dirty="0"/>
          </a:p>
        </p:txBody>
      </p:sp>
      <p:sp>
        <p:nvSpPr>
          <p:cNvPr id="7" name="文本框 6"/>
          <p:cNvSpPr txBox="1"/>
          <p:nvPr/>
        </p:nvSpPr>
        <p:spPr>
          <a:xfrm>
            <a:off x="7851129" y="5379792"/>
            <a:ext cx="1800493" cy="369332"/>
          </a:xfrm>
          <a:prstGeom prst="rect">
            <a:avLst/>
          </a:prstGeom>
          <a:noFill/>
        </p:spPr>
        <p:txBody>
          <a:bodyPr wrap="none" rtlCol="0">
            <a:spAutoFit/>
          </a:bodyPr>
          <a:lstStyle/>
          <a:p>
            <a:r>
              <a:rPr lang="zh-CN" altLang="en-US" dirty="0" smtClean="0"/>
              <a:t>旋转</a:t>
            </a:r>
            <a:r>
              <a:rPr lang="zh-CN" altLang="zh-CN" dirty="0" smtClean="0"/>
              <a:t>手势</a:t>
            </a:r>
            <a:r>
              <a:rPr lang="zh-CN" altLang="zh-CN" dirty="0"/>
              <a:t>的界面</a:t>
            </a:r>
            <a:endParaRPr lang="zh-CN"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7094" y="2113381"/>
            <a:ext cx="4209692" cy="2981865"/>
          </a:xfrm>
          <a:prstGeom prst="rect">
            <a:avLst/>
          </a:prstGeom>
        </p:spPr>
      </p:pic>
      <p:pic>
        <p:nvPicPr>
          <p:cNvPr id="9" name="内容占位符 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638438" y="2113381"/>
            <a:ext cx="4209691" cy="2981865"/>
          </a:xfrm>
        </p:spPr>
      </p:pic>
    </p:spTree>
    <p:extLst>
      <p:ext uri="{BB962C8B-B14F-4D97-AF65-F5344CB8AC3E}">
        <p14:creationId xmlns:p14="http://schemas.microsoft.com/office/powerpoint/2010/main" val="1443878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11.4  </a:t>
            </a:r>
            <a:r>
              <a:rPr lang="zh-CN" altLang="en-US" dirty="0"/>
              <a:t>手势冲突处理</a:t>
            </a:r>
          </a:p>
        </p:txBody>
      </p:sp>
      <p:sp>
        <p:nvSpPr>
          <p:cNvPr id="3" name="内容占位符 2"/>
          <p:cNvSpPr>
            <a:spLocks noGrp="1"/>
          </p:cNvSpPr>
          <p:nvPr>
            <p:ph idx="1"/>
          </p:nvPr>
        </p:nvSpPr>
        <p:spPr/>
        <p:txBody>
          <a:bodyPr/>
          <a:lstStyle/>
          <a:p>
            <a:r>
              <a:rPr lang="zh-CN" altLang="zh-CN" dirty="0"/>
              <a:t>本节介绍手势冲突的三种常见处理办法，对于上下滚动与左右滑动的冲突，既可由上级视图主动判断是否拦截，又可由下级视图根据情况向上级反馈是否允许拦截；对于内部滑动与翻页滑动的冲突，可以通过限定某块区域接管特定的手势实现对不同手势的区分处理；对于正常下拉与下拉刷新的冲突，需要监控当前是否已经下拉到页面顶部，若未拉到页面顶部则为正常下拉，若已拉到页面顶部则为下拉刷新。</a:t>
            </a:r>
          </a:p>
          <a:p>
            <a:r>
              <a:rPr lang="en-US" altLang="zh-CN" dirty="0" smtClean="0"/>
              <a:t>11.4.1  </a:t>
            </a:r>
            <a:r>
              <a:rPr lang="zh-CN" altLang="en-US" dirty="0"/>
              <a:t>上下滚动与左右滑动的冲突处理</a:t>
            </a:r>
          </a:p>
          <a:p>
            <a:r>
              <a:rPr lang="en-US" altLang="zh-CN" dirty="0" smtClean="0"/>
              <a:t>11.4.2  </a:t>
            </a:r>
            <a:r>
              <a:rPr lang="zh-CN" altLang="en-US" dirty="0"/>
              <a:t>内部滑动与翻页滑动的冲突处理</a:t>
            </a:r>
          </a:p>
          <a:p>
            <a:r>
              <a:rPr lang="en-US" altLang="zh-CN" dirty="0" smtClean="0"/>
              <a:t>11.4.3  </a:t>
            </a:r>
            <a:r>
              <a:rPr lang="zh-CN" altLang="en-US" dirty="0"/>
              <a:t>正常下拉与下拉刷新的冲突处理</a:t>
            </a:r>
          </a:p>
        </p:txBody>
      </p:sp>
    </p:spTree>
    <p:extLst>
      <p:ext uri="{BB962C8B-B14F-4D97-AF65-F5344CB8AC3E}">
        <p14:creationId xmlns:p14="http://schemas.microsoft.com/office/powerpoint/2010/main" val="3870502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本章目录</a:t>
            </a:r>
            <a:endParaRPr lang="zh-CN" altLang="en-US" dirty="0"/>
          </a:p>
        </p:txBody>
      </p:sp>
      <p:sp>
        <p:nvSpPr>
          <p:cNvPr id="3" name="内容占位符 2"/>
          <p:cNvSpPr>
            <a:spLocks noGrp="1"/>
          </p:cNvSpPr>
          <p:nvPr>
            <p:ph idx="1"/>
          </p:nvPr>
        </p:nvSpPr>
        <p:spPr/>
        <p:txBody>
          <a:bodyPr/>
          <a:lstStyle/>
          <a:p>
            <a:r>
              <a:rPr lang="en-US" altLang="zh-CN" dirty="0" smtClean="0"/>
              <a:t>11.1  </a:t>
            </a:r>
            <a:r>
              <a:rPr lang="zh-CN" altLang="en-US" dirty="0"/>
              <a:t>按键事件</a:t>
            </a:r>
          </a:p>
          <a:p>
            <a:r>
              <a:rPr lang="en-US" altLang="zh-CN" dirty="0" smtClean="0"/>
              <a:t>11.2  </a:t>
            </a:r>
            <a:r>
              <a:rPr lang="zh-CN" altLang="en-US" dirty="0"/>
              <a:t>触摸事件</a:t>
            </a:r>
          </a:p>
          <a:p>
            <a:r>
              <a:rPr lang="en-US" altLang="zh-CN" dirty="0" smtClean="0"/>
              <a:t>11.3  </a:t>
            </a:r>
            <a:r>
              <a:rPr lang="zh-CN" altLang="en-US" dirty="0"/>
              <a:t>根据触摸行为辨别手势动作</a:t>
            </a:r>
          </a:p>
          <a:p>
            <a:r>
              <a:rPr lang="en-US" altLang="zh-CN" dirty="0" smtClean="0"/>
              <a:t>11.4  </a:t>
            </a:r>
            <a:r>
              <a:rPr lang="zh-CN" altLang="en-US" dirty="0"/>
              <a:t>手势冲突处理</a:t>
            </a:r>
          </a:p>
          <a:p>
            <a:r>
              <a:rPr lang="en-US" altLang="zh-CN" dirty="0" smtClean="0"/>
              <a:t>11.5  </a:t>
            </a:r>
            <a:r>
              <a:rPr lang="zh-CN" altLang="en-US" dirty="0"/>
              <a:t>实战项目：仿美图秀秀的抠图工具</a:t>
            </a:r>
          </a:p>
          <a:p>
            <a:r>
              <a:rPr lang="en-US" altLang="zh-CN" dirty="0" smtClean="0"/>
              <a:t>11.6  </a:t>
            </a:r>
            <a:r>
              <a:rPr lang="zh-CN" altLang="en-US" dirty="0"/>
              <a:t>小    结</a:t>
            </a:r>
          </a:p>
          <a:p>
            <a:r>
              <a:rPr lang="en-US" altLang="zh-CN" dirty="0" smtClean="0"/>
              <a:t>11.7  </a:t>
            </a:r>
            <a:r>
              <a:rPr lang="zh-CN" altLang="en-US" dirty="0"/>
              <a:t>动手练习</a:t>
            </a:r>
          </a:p>
        </p:txBody>
      </p:sp>
    </p:spTree>
    <p:extLst>
      <p:ext uri="{BB962C8B-B14F-4D97-AF65-F5344CB8AC3E}">
        <p14:creationId xmlns:p14="http://schemas.microsoft.com/office/powerpoint/2010/main" val="3835361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11.4.1  </a:t>
            </a:r>
            <a:r>
              <a:rPr lang="zh-CN" altLang="en-US" dirty="0" smtClean="0"/>
              <a:t>上下滚动与左右滑动的冲突处理</a:t>
            </a:r>
            <a:endParaRPr lang="zh-CN" altLang="en-US" dirty="0"/>
          </a:p>
        </p:txBody>
      </p:sp>
      <p:sp>
        <p:nvSpPr>
          <p:cNvPr id="3" name="内容占位符 2"/>
          <p:cNvSpPr>
            <a:spLocks noGrp="1"/>
          </p:cNvSpPr>
          <p:nvPr>
            <p:ph idx="1"/>
          </p:nvPr>
        </p:nvSpPr>
        <p:spPr/>
        <p:txBody>
          <a:bodyPr/>
          <a:lstStyle/>
          <a:p>
            <a:r>
              <a:rPr lang="en-US" altLang="zh-CN" dirty="0" smtClean="0"/>
              <a:t>App</a:t>
            </a:r>
            <a:r>
              <a:rPr lang="zh-CN" altLang="zh-CN" dirty="0" smtClean="0"/>
              <a:t>主页内部</a:t>
            </a:r>
            <a:r>
              <a:rPr lang="zh-CN" altLang="zh-CN" dirty="0"/>
              <a:t>采用滚动</a:t>
            </a:r>
            <a:r>
              <a:rPr lang="zh-CN" altLang="zh-CN" dirty="0" smtClean="0"/>
              <a:t>视图，</a:t>
            </a:r>
            <a:r>
              <a:rPr lang="zh-CN" altLang="zh-CN" dirty="0"/>
              <a:t>允许上下滚动</a:t>
            </a:r>
            <a:r>
              <a:rPr lang="zh-CN" altLang="zh-CN" dirty="0" smtClean="0"/>
              <a:t>。</a:t>
            </a:r>
            <a:r>
              <a:rPr lang="zh-CN" altLang="zh-CN" dirty="0"/>
              <a:t>页面</a:t>
            </a:r>
            <a:r>
              <a:rPr lang="zh-CN" altLang="zh-CN" dirty="0" smtClean="0"/>
              <a:t>中央</a:t>
            </a:r>
            <a:r>
              <a:rPr lang="zh-CN" altLang="en-US" dirty="0" smtClean="0"/>
              <a:t>又</a:t>
            </a:r>
            <a:r>
              <a:rPr lang="zh-CN" altLang="zh-CN" dirty="0" smtClean="0"/>
              <a:t>有</a:t>
            </a:r>
            <a:r>
              <a:rPr lang="zh-CN" altLang="zh-CN" dirty="0"/>
              <a:t>一个手势控制的横幅轮</a:t>
            </a:r>
            <a:r>
              <a:rPr lang="zh-CN" altLang="zh-CN" dirty="0" smtClean="0"/>
              <a:t>播</a:t>
            </a:r>
            <a:r>
              <a:rPr lang="zh-CN" altLang="en-US" dirty="0" smtClean="0"/>
              <a:t>，此时用户</a:t>
            </a:r>
            <a:r>
              <a:rPr lang="zh-CN" altLang="zh-CN" dirty="0"/>
              <a:t>在</a:t>
            </a:r>
            <a:r>
              <a:rPr lang="en-US" altLang="zh-CN" dirty="0"/>
              <a:t>Banner</a:t>
            </a:r>
            <a:r>
              <a:rPr lang="zh-CN" altLang="zh-CN" dirty="0"/>
              <a:t>上左右滑动</a:t>
            </a:r>
            <a:r>
              <a:rPr lang="zh-CN" altLang="zh-CN" dirty="0" smtClean="0"/>
              <a:t>，</a:t>
            </a:r>
            <a:r>
              <a:rPr lang="zh-CN" altLang="en-US" dirty="0" smtClean="0"/>
              <a:t>结果非但翻页不成功，</a:t>
            </a:r>
            <a:r>
              <a:rPr lang="zh-CN" altLang="zh-CN" dirty="0" smtClean="0"/>
              <a:t>整个</a:t>
            </a:r>
            <a:r>
              <a:rPr lang="zh-CN" altLang="zh-CN" dirty="0"/>
              <a:t>页面反而往上滚动了。</a:t>
            </a:r>
            <a:endParaRPr lang="zh-CN" altLang="en-US" dirty="0"/>
          </a:p>
        </p:txBody>
      </p:sp>
      <p:sp>
        <p:nvSpPr>
          <p:cNvPr id="6" name="文本框 5"/>
          <p:cNvSpPr txBox="1"/>
          <p:nvPr/>
        </p:nvSpPr>
        <p:spPr>
          <a:xfrm>
            <a:off x="2456524" y="6222534"/>
            <a:ext cx="2492990" cy="369332"/>
          </a:xfrm>
          <a:prstGeom prst="rect">
            <a:avLst/>
          </a:prstGeom>
          <a:noFill/>
        </p:spPr>
        <p:txBody>
          <a:bodyPr wrap="none" rtlCol="0">
            <a:spAutoFit/>
          </a:bodyPr>
          <a:lstStyle/>
          <a:p>
            <a:r>
              <a:rPr lang="zh-CN" altLang="zh-CN" dirty="0"/>
              <a:t>滚动视图中的横幅轮播</a:t>
            </a:r>
            <a:endParaRPr lang="zh-CN" altLang="en-US" dirty="0"/>
          </a:p>
        </p:txBody>
      </p:sp>
      <p:sp>
        <p:nvSpPr>
          <p:cNvPr id="7" name="文本框 6"/>
          <p:cNvSpPr txBox="1"/>
          <p:nvPr/>
        </p:nvSpPr>
        <p:spPr>
          <a:xfrm>
            <a:off x="7259680" y="6222534"/>
            <a:ext cx="2492990" cy="369332"/>
          </a:xfrm>
          <a:prstGeom prst="rect">
            <a:avLst/>
          </a:prstGeom>
          <a:noFill/>
        </p:spPr>
        <p:txBody>
          <a:bodyPr wrap="none" rtlCol="0">
            <a:spAutoFit/>
          </a:bodyPr>
          <a:lstStyle/>
          <a:p>
            <a:r>
              <a:rPr lang="zh-CN" altLang="zh-CN" dirty="0"/>
              <a:t>翻页滑动导致上下滚动</a:t>
            </a:r>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7588" y="3121404"/>
            <a:ext cx="3529415" cy="3055558"/>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2890" y="3121404"/>
            <a:ext cx="3529415" cy="3055558"/>
          </a:xfrm>
          <a:prstGeom prst="rect">
            <a:avLst/>
          </a:prstGeom>
        </p:spPr>
      </p:pic>
    </p:spTree>
    <p:extLst>
      <p:ext uri="{BB962C8B-B14F-4D97-AF65-F5344CB8AC3E}">
        <p14:creationId xmlns:p14="http://schemas.microsoft.com/office/powerpoint/2010/main" val="1925687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翻页失败的原因</a:t>
            </a:r>
            <a:endParaRPr lang="zh-CN" altLang="en-US" dirty="0"/>
          </a:p>
        </p:txBody>
      </p:sp>
      <p:sp>
        <p:nvSpPr>
          <p:cNvPr id="3" name="内容占位符 2"/>
          <p:cNvSpPr>
            <a:spLocks noGrp="1"/>
          </p:cNvSpPr>
          <p:nvPr>
            <p:ph idx="1"/>
          </p:nvPr>
        </p:nvSpPr>
        <p:spPr/>
        <p:txBody>
          <a:bodyPr/>
          <a:lstStyle/>
          <a:p>
            <a:r>
              <a:rPr lang="zh-CN" altLang="zh-CN" dirty="0"/>
              <a:t>因为</a:t>
            </a:r>
            <a:r>
              <a:rPr lang="en-US" altLang="zh-CN" dirty="0"/>
              <a:t>Banner</a:t>
            </a:r>
            <a:r>
              <a:rPr lang="zh-CN" altLang="zh-CN" dirty="0"/>
              <a:t>外层</a:t>
            </a:r>
            <a:r>
              <a:rPr lang="zh-CN" altLang="zh-CN" dirty="0" smtClean="0"/>
              <a:t>被</a:t>
            </a:r>
            <a:r>
              <a:rPr lang="zh-CN" altLang="en-US" dirty="0" smtClean="0"/>
              <a:t>滚动视图</a:t>
            </a:r>
            <a:r>
              <a:rPr lang="zh-CN" altLang="zh-CN" dirty="0" smtClean="0"/>
              <a:t>包</a:t>
            </a:r>
            <a:r>
              <a:rPr lang="zh-CN" altLang="zh-CN" dirty="0"/>
              <a:t>着，系统检测到用户手势的一撇</a:t>
            </a:r>
            <a:r>
              <a:rPr lang="zh-CN" altLang="zh-CN" dirty="0" smtClean="0"/>
              <a:t>，</a:t>
            </a:r>
            <a:r>
              <a:rPr lang="zh-CN" altLang="en-US" dirty="0" smtClean="0"/>
              <a:t>外层</a:t>
            </a:r>
            <a:r>
              <a:rPr lang="zh-CN" altLang="en-US" dirty="0"/>
              <a:t>的滚动视图</a:t>
            </a:r>
            <a:r>
              <a:rPr lang="zh-CN" altLang="zh-CN" dirty="0" smtClean="0"/>
              <a:t>认为</a:t>
            </a:r>
            <a:r>
              <a:rPr lang="zh-CN" altLang="zh-CN" dirty="0"/>
              <a:t>用户要把页面往上拉，于是页面往上滚动，完全没考虑这一</a:t>
            </a:r>
            <a:r>
              <a:rPr lang="zh-CN" altLang="zh-CN" dirty="0" smtClean="0"/>
              <a:t>撇</a:t>
            </a:r>
            <a:r>
              <a:rPr lang="zh-CN" altLang="en-US" dirty="0" smtClean="0"/>
              <a:t>到底要干什么</a:t>
            </a:r>
            <a:r>
              <a:rPr lang="zh-CN" altLang="zh-CN" dirty="0" smtClean="0"/>
              <a:t>。</a:t>
            </a:r>
            <a:endParaRPr lang="en-US" altLang="zh-CN" dirty="0" smtClean="0"/>
          </a:p>
          <a:p>
            <a:r>
              <a:rPr lang="zh-CN" altLang="en-US" dirty="0"/>
              <a:t>造成问题的缘由</a:t>
            </a:r>
            <a:r>
              <a:rPr lang="zh-CN" altLang="en-US" dirty="0" smtClean="0"/>
              <a:t>是，</a:t>
            </a:r>
            <a:r>
              <a:rPr lang="zh-CN" altLang="zh-CN" dirty="0" smtClean="0"/>
              <a:t>没</a:t>
            </a:r>
            <a:r>
              <a:rPr lang="zh-CN" altLang="en-US" dirty="0" smtClean="0"/>
              <a:t>人</a:t>
            </a:r>
            <a:r>
              <a:rPr lang="zh-CN" altLang="zh-CN" dirty="0" smtClean="0"/>
              <a:t>告诉</a:t>
            </a:r>
            <a:r>
              <a:rPr lang="zh-CN" altLang="en-US" dirty="0"/>
              <a:t>滚动视图</a:t>
            </a:r>
            <a:r>
              <a:rPr lang="zh-CN" altLang="zh-CN" dirty="0" smtClean="0"/>
              <a:t>超过</a:t>
            </a:r>
            <a:r>
              <a:rPr lang="zh-CN" altLang="zh-CN" dirty="0"/>
              <a:t>多大斜率才可以上下滚动；</a:t>
            </a:r>
            <a:r>
              <a:rPr lang="zh-CN" altLang="zh-CN" dirty="0" smtClean="0"/>
              <a:t>既然</a:t>
            </a:r>
            <a:r>
              <a:rPr lang="zh-CN" altLang="en-US" dirty="0" smtClean="0"/>
              <a:t>无人</a:t>
            </a:r>
            <a:r>
              <a:rPr lang="zh-CN" altLang="zh-CN" dirty="0" smtClean="0"/>
              <a:t>通知，</a:t>
            </a:r>
            <a:r>
              <a:rPr lang="zh-CN" altLang="en-US" dirty="0"/>
              <a:t>滚动视图</a:t>
            </a:r>
            <a:r>
              <a:rPr lang="zh-CN" altLang="zh-CN" dirty="0" smtClean="0"/>
              <a:t>只要</a:t>
            </a:r>
            <a:r>
              <a:rPr lang="zh-CN" altLang="zh-CN" dirty="0"/>
              <a:t>发现手势事件前后的纵坐标发生变化，就会一律进行上下滚动处理</a:t>
            </a:r>
            <a:r>
              <a:rPr lang="zh-CN" altLang="zh-CN" dirty="0" smtClean="0"/>
              <a:t>。</a:t>
            </a:r>
            <a:endParaRPr lang="en-US" altLang="zh-CN" dirty="0" smtClean="0"/>
          </a:p>
          <a:p>
            <a:r>
              <a:rPr lang="zh-CN" altLang="zh-CN" dirty="0"/>
              <a:t>要解决这个滑动冲突，关键在于提供某种方式</a:t>
            </a:r>
            <a:r>
              <a:rPr lang="zh-CN" altLang="zh-CN" dirty="0" smtClean="0"/>
              <a:t>通知</a:t>
            </a:r>
            <a:r>
              <a:rPr lang="zh-CN" altLang="en-US" dirty="0"/>
              <a:t>滚动视图</a:t>
            </a:r>
            <a:r>
              <a:rPr lang="zh-CN" altLang="zh-CN" dirty="0" smtClean="0"/>
              <a:t>，</a:t>
            </a:r>
            <a:r>
              <a:rPr lang="zh-CN" altLang="zh-CN" dirty="0"/>
              <a:t>告诉它什么时候可以上下滚动，什么时候不能上下滚动。</a:t>
            </a:r>
            <a:endParaRPr lang="zh-CN" altLang="en-US" dirty="0"/>
          </a:p>
        </p:txBody>
      </p:sp>
    </p:spTree>
    <p:extLst>
      <p:ext uri="{BB962C8B-B14F-4D97-AF65-F5344CB8AC3E}">
        <p14:creationId xmlns:p14="http://schemas.microsoft.com/office/powerpoint/2010/main" val="3214346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翻页失败</a:t>
            </a:r>
            <a:r>
              <a:rPr lang="zh-CN" altLang="en-US" dirty="0" smtClean="0"/>
              <a:t>的处理办法</a:t>
            </a:r>
            <a:endParaRPr lang="zh-CN" altLang="en-US" dirty="0"/>
          </a:p>
        </p:txBody>
      </p:sp>
      <p:sp>
        <p:nvSpPr>
          <p:cNvPr id="3" name="内容占位符 2"/>
          <p:cNvSpPr>
            <a:spLocks noGrp="1"/>
          </p:cNvSpPr>
          <p:nvPr>
            <p:ph idx="1"/>
          </p:nvPr>
        </p:nvSpPr>
        <p:spPr/>
        <p:txBody>
          <a:bodyPr/>
          <a:lstStyle/>
          <a:p>
            <a:r>
              <a:rPr lang="zh-CN" altLang="en-US" dirty="0" smtClean="0"/>
              <a:t>（</a:t>
            </a:r>
            <a:r>
              <a:rPr lang="en-US" altLang="zh-CN" dirty="0" smtClean="0"/>
              <a:t>1</a:t>
            </a:r>
            <a:r>
              <a:rPr lang="zh-CN" altLang="en-US" dirty="0" smtClean="0"/>
              <a:t>）</a:t>
            </a:r>
            <a:r>
              <a:rPr lang="zh-CN" altLang="zh-CN" dirty="0" smtClean="0"/>
              <a:t>由</a:t>
            </a:r>
            <a:r>
              <a:rPr lang="zh-CN" altLang="zh-CN" dirty="0"/>
              <a:t>滚动视图判断滚动规则</a:t>
            </a:r>
          </a:p>
          <a:p>
            <a:pPr lvl="1"/>
            <a:r>
              <a:rPr lang="zh-CN" altLang="zh-CN" dirty="0"/>
              <a:t>自定义一个滚动视图，在</a:t>
            </a:r>
            <a:r>
              <a:rPr lang="en-US" altLang="zh-CN" dirty="0" err="1"/>
              <a:t>onInterceptTouchEvent</a:t>
            </a:r>
            <a:r>
              <a:rPr lang="zh-CN" altLang="zh-CN" dirty="0"/>
              <a:t>方法中判断本次手势的横坐标与纵坐标，如果纵坐标的偏移大于横坐标的偏移，此时就是垂直滚动，</a:t>
            </a:r>
            <a:r>
              <a:rPr lang="zh-CN" altLang="zh-CN" dirty="0" smtClean="0"/>
              <a:t>应</a:t>
            </a:r>
            <a:r>
              <a:rPr lang="zh-CN" altLang="en-US" dirty="0" smtClean="0"/>
              <a:t>由</a:t>
            </a:r>
            <a:r>
              <a:rPr lang="zh-CN" altLang="zh-CN" dirty="0" smtClean="0"/>
              <a:t>自身上下</a:t>
            </a:r>
            <a:r>
              <a:rPr lang="zh-CN" altLang="zh-CN" dirty="0"/>
              <a:t>滚动；</a:t>
            </a:r>
            <a:r>
              <a:rPr lang="zh-CN" altLang="zh-CN" dirty="0" smtClean="0"/>
              <a:t>否则为</a:t>
            </a:r>
            <a:r>
              <a:rPr lang="zh-CN" altLang="zh-CN" dirty="0"/>
              <a:t>水平滚动</a:t>
            </a:r>
            <a:r>
              <a:rPr lang="zh-CN" altLang="zh-CN" dirty="0" smtClean="0"/>
              <a:t>，</a:t>
            </a:r>
            <a:r>
              <a:rPr lang="zh-CN" altLang="en-US" dirty="0" smtClean="0"/>
              <a:t>应</a:t>
            </a:r>
            <a:r>
              <a:rPr lang="zh-CN" altLang="zh-CN" dirty="0" smtClean="0"/>
              <a:t>让</a:t>
            </a:r>
            <a:r>
              <a:rPr lang="zh-CN" altLang="zh-CN" dirty="0"/>
              <a:t>下级</a:t>
            </a:r>
            <a:r>
              <a:rPr lang="zh-CN" altLang="zh-CN" dirty="0" smtClean="0"/>
              <a:t>视图左右滑动。</a:t>
            </a:r>
            <a:endParaRPr lang="en-US" altLang="zh-CN" dirty="0" smtClean="0"/>
          </a:p>
          <a:p>
            <a:r>
              <a:rPr lang="zh-CN" altLang="en-US" dirty="0" smtClean="0"/>
              <a:t>（</a:t>
            </a:r>
            <a:r>
              <a:rPr lang="en-US" altLang="zh-CN" dirty="0" smtClean="0"/>
              <a:t>2</a:t>
            </a:r>
            <a:r>
              <a:rPr lang="zh-CN" altLang="en-US" dirty="0" smtClean="0"/>
              <a:t>）</a:t>
            </a:r>
            <a:r>
              <a:rPr lang="zh-CN" altLang="zh-CN" dirty="0" smtClean="0"/>
              <a:t>下级</a:t>
            </a:r>
            <a:r>
              <a:rPr lang="zh-CN" altLang="zh-CN" dirty="0"/>
              <a:t>视图告诉滚动视图能否拦截手势</a:t>
            </a:r>
          </a:p>
          <a:p>
            <a:pPr lvl="1"/>
            <a:r>
              <a:rPr lang="zh-CN" altLang="en-US" dirty="0" smtClean="0"/>
              <a:t>下级视图</a:t>
            </a:r>
            <a:r>
              <a:rPr lang="zh-CN" altLang="zh-CN" dirty="0"/>
              <a:t>检测到滑动前后的横坐标偏移大于纵坐标</a:t>
            </a:r>
            <a:r>
              <a:rPr lang="zh-CN" altLang="zh-CN" dirty="0" smtClean="0"/>
              <a:t>偏移</a:t>
            </a:r>
            <a:r>
              <a:rPr lang="zh-CN" altLang="en-US" dirty="0" smtClean="0"/>
              <a:t>时，就</a:t>
            </a:r>
            <a:r>
              <a:rPr lang="zh-CN" altLang="zh-CN" dirty="0" smtClean="0"/>
              <a:t>调用</a:t>
            </a:r>
            <a:r>
              <a:rPr lang="en-US" altLang="zh-CN" dirty="0" err="1"/>
              <a:t>requestDisallowInterceptTouchEvent</a:t>
            </a:r>
            <a:r>
              <a:rPr lang="zh-CN" altLang="zh-CN" dirty="0" smtClean="0"/>
              <a:t>方法</a:t>
            </a:r>
            <a:r>
              <a:rPr lang="zh-CN" altLang="en-US" dirty="0" smtClean="0"/>
              <a:t>（输入</a:t>
            </a:r>
            <a:r>
              <a:rPr lang="zh-CN" altLang="zh-CN" dirty="0" smtClean="0"/>
              <a:t>参数</a:t>
            </a:r>
            <a:r>
              <a:rPr lang="zh-CN" altLang="en-US" dirty="0" smtClean="0"/>
              <a:t>值</a:t>
            </a:r>
            <a:r>
              <a:rPr lang="zh-CN" altLang="zh-CN" dirty="0" smtClean="0"/>
              <a:t>为</a:t>
            </a:r>
            <a:r>
              <a:rPr lang="en-US" altLang="zh-CN" dirty="0" smtClean="0"/>
              <a:t>true</a:t>
            </a:r>
            <a:r>
              <a:rPr lang="zh-CN" altLang="en-US" dirty="0" smtClean="0"/>
              <a:t>）</a:t>
            </a:r>
            <a:r>
              <a:rPr lang="zh-CN" altLang="zh-CN" dirty="0" smtClean="0"/>
              <a:t>，</a:t>
            </a:r>
            <a:r>
              <a:rPr lang="zh-CN" altLang="zh-CN" dirty="0"/>
              <a:t>表示禁止上级拦截触摸事件</a:t>
            </a:r>
            <a:r>
              <a:rPr lang="zh-CN" altLang="zh-CN" dirty="0" smtClean="0"/>
              <a:t>。</a:t>
            </a:r>
            <a:endParaRPr lang="zh-CN" altLang="en-US" dirty="0"/>
          </a:p>
        </p:txBody>
      </p:sp>
    </p:spTree>
    <p:extLst>
      <p:ext uri="{BB962C8B-B14F-4D97-AF65-F5344CB8AC3E}">
        <p14:creationId xmlns:p14="http://schemas.microsoft.com/office/powerpoint/2010/main" val="2198892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11.4.2  </a:t>
            </a:r>
            <a:r>
              <a:rPr lang="zh-CN" altLang="en-US" dirty="0"/>
              <a:t>内部滑动与翻页滑动的冲突处理</a:t>
            </a:r>
          </a:p>
        </p:txBody>
      </p:sp>
      <p:sp>
        <p:nvSpPr>
          <p:cNvPr id="3" name="内容占位符 2"/>
          <p:cNvSpPr>
            <a:spLocks noGrp="1"/>
          </p:cNvSpPr>
          <p:nvPr>
            <p:ph idx="1"/>
          </p:nvPr>
        </p:nvSpPr>
        <p:spPr/>
        <p:txBody>
          <a:bodyPr/>
          <a:lstStyle/>
          <a:p>
            <a:r>
              <a:rPr lang="zh-CN" altLang="zh-CN" dirty="0"/>
              <a:t>比如页面</a:t>
            </a:r>
            <a:r>
              <a:rPr lang="zh-CN" altLang="zh-CN" dirty="0" smtClean="0"/>
              <a:t>采用</a:t>
            </a:r>
            <a:r>
              <a:rPr lang="zh-CN" altLang="en-US" dirty="0" smtClean="0"/>
              <a:t>翻页视图</a:t>
            </a:r>
            <a:r>
              <a:rPr lang="zh-CN" altLang="zh-CN" dirty="0" smtClean="0"/>
              <a:t>布局</a:t>
            </a:r>
            <a:r>
              <a:rPr lang="zh-CN" altLang="zh-CN" dirty="0"/>
              <a:t>，</a:t>
            </a:r>
            <a:r>
              <a:rPr lang="zh-CN" altLang="zh-CN" dirty="0" smtClean="0"/>
              <a:t>每个</a:t>
            </a:r>
            <a:r>
              <a:rPr lang="zh-CN" altLang="en-US" dirty="0" smtClean="0"/>
              <a:t>碎片</a:t>
            </a:r>
            <a:r>
              <a:rPr lang="zh-CN" altLang="zh-CN" dirty="0" smtClean="0"/>
              <a:t>之间</a:t>
            </a:r>
            <a:r>
              <a:rPr lang="zh-CN" altLang="zh-CN" dirty="0"/>
              <a:t>是左右滑动的关系，</a:t>
            </a:r>
            <a:r>
              <a:rPr lang="zh-CN" altLang="zh-CN" dirty="0" smtClean="0"/>
              <a:t>每个</a:t>
            </a:r>
            <a:r>
              <a:rPr lang="zh-CN" altLang="en-US" dirty="0" smtClean="0"/>
              <a:t>碎片</a:t>
            </a:r>
            <a:r>
              <a:rPr lang="zh-CN" altLang="zh-CN" dirty="0" smtClean="0"/>
              <a:t>都</a:t>
            </a:r>
            <a:r>
              <a:rPr lang="zh-CN" altLang="zh-CN" dirty="0"/>
              <a:t>可以拥有自己</a:t>
            </a:r>
            <a:r>
              <a:rPr lang="zh-CN" altLang="zh-CN" dirty="0" smtClean="0"/>
              <a:t>的</a:t>
            </a:r>
            <a:r>
              <a:rPr lang="zh-CN" altLang="en-US" dirty="0" smtClean="0"/>
              <a:t>滚动视图</a:t>
            </a:r>
            <a:r>
              <a:rPr lang="zh-CN" altLang="zh-CN" dirty="0" smtClean="0"/>
              <a:t>。</a:t>
            </a:r>
            <a:r>
              <a:rPr lang="zh-CN" altLang="zh-CN" dirty="0"/>
              <a:t>如此一来，在左右滑动时</a:t>
            </a:r>
            <a:r>
              <a:rPr lang="zh-CN" altLang="zh-CN" dirty="0" smtClean="0"/>
              <a:t>，</a:t>
            </a:r>
            <a:r>
              <a:rPr lang="zh-CN" altLang="en-US" dirty="0" smtClean="0"/>
              <a:t>滚动视图</a:t>
            </a:r>
            <a:r>
              <a:rPr lang="zh-CN" altLang="zh-CN" dirty="0" smtClean="0"/>
              <a:t>反而变成</a:t>
            </a:r>
            <a:r>
              <a:rPr lang="zh-CN" altLang="en-US" dirty="0" smtClean="0"/>
              <a:t>翻页视图</a:t>
            </a:r>
            <a:r>
              <a:rPr lang="zh-CN" altLang="zh-CN" dirty="0" smtClean="0"/>
              <a:t>的</a:t>
            </a:r>
            <a:r>
              <a:rPr lang="zh-CN" altLang="zh-CN" dirty="0"/>
              <a:t>下级</a:t>
            </a:r>
            <a:r>
              <a:rPr lang="zh-CN" altLang="en-US" dirty="0"/>
              <a:t>。</a:t>
            </a:r>
            <a:endParaRPr lang="en-US" altLang="zh-CN" dirty="0"/>
          </a:p>
          <a:p>
            <a:r>
              <a:rPr lang="zh-CN" altLang="en-US" dirty="0"/>
              <a:t>对于这个新问题，可以考虑两种解决办法：</a:t>
            </a:r>
            <a:endParaRPr lang="en-US" altLang="zh-CN" dirty="0"/>
          </a:p>
          <a:p>
            <a:r>
              <a:rPr lang="zh-CN" altLang="en-US" dirty="0"/>
              <a:t>（</a:t>
            </a:r>
            <a:r>
              <a:rPr lang="en-US" altLang="zh-CN" dirty="0"/>
              <a:t>1</a:t>
            </a:r>
            <a:r>
              <a:rPr lang="zh-CN" altLang="en-US" dirty="0"/>
              <a:t>）</a:t>
            </a:r>
            <a:r>
              <a:rPr lang="zh-CN" altLang="zh-CN" dirty="0"/>
              <a:t>自定义一个基于</a:t>
            </a:r>
            <a:r>
              <a:rPr lang="en-US" altLang="zh-CN" dirty="0" err="1"/>
              <a:t>ViewPager</a:t>
            </a:r>
            <a:r>
              <a:rPr lang="zh-CN" altLang="zh-CN" dirty="0"/>
              <a:t>的翻页视图</a:t>
            </a:r>
            <a:r>
              <a:rPr lang="zh-CN" altLang="en-US" dirty="0"/>
              <a:t>。</a:t>
            </a:r>
            <a:endParaRPr lang="en-US" altLang="zh-CN" dirty="0"/>
          </a:p>
          <a:p>
            <a:r>
              <a:rPr lang="zh-CN" altLang="en-US" dirty="0"/>
              <a:t>（</a:t>
            </a:r>
            <a:r>
              <a:rPr lang="en-US" altLang="zh-CN" dirty="0"/>
              <a:t>2</a:t>
            </a:r>
            <a:r>
              <a:rPr lang="zh-CN" altLang="en-US" dirty="0"/>
              <a:t>）</a:t>
            </a:r>
            <a:r>
              <a:rPr lang="zh-CN" altLang="zh-CN" dirty="0"/>
              <a:t>借鉴</a:t>
            </a:r>
            <a:r>
              <a:rPr lang="en-US" altLang="zh-CN" dirty="0"/>
              <a:t>Android</a:t>
            </a:r>
            <a:r>
              <a:rPr lang="zh-CN" altLang="zh-CN" dirty="0"/>
              <a:t>的抽屉布局</a:t>
            </a:r>
            <a:r>
              <a:rPr lang="en-US" altLang="zh-CN" dirty="0" err="1"/>
              <a:t>DrawerLayout</a:t>
            </a:r>
            <a:r>
              <a:rPr lang="zh-CN" altLang="zh-CN" dirty="0"/>
              <a:t>，该布局视图允许</a:t>
            </a:r>
            <a:r>
              <a:rPr lang="zh-CN" altLang="en-US" dirty="0"/>
              <a:t>在</a:t>
            </a:r>
            <a:r>
              <a:rPr lang="zh-CN" altLang="zh-CN" dirty="0"/>
              <a:t>左右</a:t>
            </a:r>
            <a:r>
              <a:rPr lang="zh-CN" altLang="en-US" dirty="0"/>
              <a:t>两侧边缘</a:t>
            </a:r>
            <a:r>
              <a:rPr lang="zh-CN" altLang="zh-CN" dirty="0"/>
              <a:t>滑动，在滑动时会拉出侧面的抽屉面板，常用于实现侧滑菜单。</a:t>
            </a:r>
            <a:endParaRPr lang="en-US" altLang="zh-CN" dirty="0"/>
          </a:p>
          <a:p>
            <a:endParaRPr lang="zh-CN" altLang="en-US" dirty="0"/>
          </a:p>
        </p:txBody>
      </p:sp>
    </p:spTree>
    <p:extLst>
      <p:ext uri="{BB962C8B-B14F-4D97-AF65-F5344CB8AC3E}">
        <p14:creationId xmlns:p14="http://schemas.microsoft.com/office/powerpoint/2010/main" val="424971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如何使用</a:t>
            </a:r>
            <a:r>
              <a:rPr lang="zh-CN" altLang="zh-CN" dirty="0"/>
              <a:t>抽屉布局</a:t>
            </a:r>
            <a:endParaRPr lang="zh-CN" altLang="en-US" dirty="0"/>
          </a:p>
        </p:txBody>
      </p:sp>
      <p:sp>
        <p:nvSpPr>
          <p:cNvPr id="3" name="内容占位符 2"/>
          <p:cNvSpPr>
            <a:spLocks noGrp="1"/>
          </p:cNvSpPr>
          <p:nvPr>
            <p:ph idx="1"/>
          </p:nvPr>
        </p:nvSpPr>
        <p:spPr/>
        <p:txBody>
          <a:bodyPr>
            <a:normAutofit/>
          </a:bodyPr>
          <a:lstStyle/>
          <a:p>
            <a:r>
              <a:rPr lang="zh-CN" altLang="zh-CN" dirty="0" smtClean="0"/>
              <a:t>下面</a:t>
            </a:r>
            <a:r>
              <a:rPr lang="zh-CN" altLang="zh-CN" dirty="0"/>
              <a:t>是</a:t>
            </a:r>
            <a:r>
              <a:rPr lang="en-US" altLang="zh-CN" dirty="0" err="1"/>
              <a:t>DrawerLayout</a:t>
            </a:r>
            <a:r>
              <a:rPr lang="zh-CN" altLang="zh-CN" dirty="0"/>
              <a:t>的常用方法说明。</a:t>
            </a:r>
          </a:p>
          <a:p>
            <a:pPr lvl="1"/>
            <a:r>
              <a:rPr lang="en-US" altLang="zh-CN" dirty="0" err="1"/>
              <a:t>setDrawerShadow</a:t>
            </a:r>
            <a:r>
              <a:rPr lang="zh-CN" altLang="zh-CN" dirty="0"/>
              <a:t>：设置主页面的渐变阴影图形。</a:t>
            </a:r>
          </a:p>
          <a:p>
            <a:pPr lvl="1"/>
            <a:r>
              <a:rPr lang="en-US" altLang="zh-CN" dirty="0" err="1"/>
              <a:t>addDrawerListener</a:t>
            </a:r>
            <a:r>
              <a:rPr lang="zh-CN" altLang="zh-CN" dirty="0"/>
              <a:t>：添加抽屉面板的拉出监听器</a:t>
            </a:r>
            <a:r>
              <a:rPr lang="zh-CN" altLang="zh-CN" dirty="0" smtClean="0"/>
              <a:t>。</a:t>
            </a:r>
            <a:endParaRPr lang="en-US" altLang="zh-CN" dirty="0" smtClean="0"/>
          </a:p>
          <a:p>
            <a:pPr lvl="1"/>
            <a:r>
              <a:rPr lang="en-US" altLang="zh-CN" dirty="0" err="1" smtClean="0"/>
              <a:t>removeDrawerListener</a:t>
            </a:r>
            <a:r>
              <a:rPr lang="zh-CN" altLang="zh-CN" dirty="0"/>
              <a:t>：移除抽屉面板的拉出监听器。</a:t>
            </a:r>
          </a:p>
          <a:p>
            <a:pPr lvl="1"/>
            <a:r>
              <a:rPr lang="en-US" altLang="zh-CN" dirty="0" err="1"/>
              <a:t>closeDrawers</a:t>
            </a:r>
            <a:r>
              <a:rPr lang="zh-CN" altLang="zh-CN" dirty="0"/>
              <a:t>：关闭所有抽屉面板。</a:t>
            </a:r>
          </a:p>
          <a:p>
            <a:pPr lvl="1"/>
            <a:r>
              <a:rPr lang="en-US" altLang="zh-CN" dirty="0" err="1"/>
              <a:t>openDrawer</a:t>
            </a:r>
            <a:r>
              <a:rPr lang="zh-CN" altLang="zh-CN" dirty="0"/>
              <a:t>：打开指定抽屉面板。</a:t>
            </a:r>
          </a:p>
          <a:p>
            <a:pPr lvl="1"/>
            <a:r>
              <a:rPr lang="en-US" altLang="zh-CN" dirty="0" err="1"/>
              <a:t>closeDrawer</a:t>
            </a:r>
            <a:r>
              <a:rPr lang="zh-CN" altLang="zh-CN" dirty="0"/>
              <a:t>：关闭指定抽屉面板。</a:t>
            </a:r>
          </a:p>
          <a:p>
            <a:pPr lvl="1"/>
            <a:r>
              <a:rPr lang="en-US" altLang="zh-CN" dirty="0" err="1"/>
              <a:t>isDrawerOpen</a:t>
            </a:r>
            <a:r>
              <a:rPr lang="zh-CN" altLang="zh-CN" dirty="0"/>
              <a:t>：判断指定抽屉面板是否打开。</a:t>
            </a:r>
            <a:endParaRPr lang="zh-CN" altLang="en-US" dirty="0"/>
          </a:p>
        </p:txBody>
      </p:sp>
    </p:spTree>
    <p:extLst>
      <p:ext uri="{BB962C8B-B14F-4D97-AF65-F5344CB8AC3E}">
        <p14:creationId xmlns:p14="http://schemas.microsoft.com/office/powerpoint/2010/main" val="17770862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抽屉布局的实现效果</a:t>
            </a:r>
            <a:endParaRPr lang="zh-CN" altLang="en-US" dirty="0"/>
          </a:p>
        </p:txBody>
      </p:sp>
      <p:sp>
        <p:nvSpPr>
          <p:cNvPr id="6" name="文本框 5"/>
          <p:cNvSpPr txBox="1"/>
          <p:nvPr/>
        </p:nvSpPr>
        <p:spPr>
          <a:xfrm>
            <a:off x="2246030" y="5699775"/>
            <a:ext cx="2492990" cy="369332"/>
          </a:xfrm>
          <a:prstGeom prst="rect">
            <a:avLst/>
          </a:prstGeom>
          <a:noFill/>
        </p:spPr>
        <p:txBody>
          <a:bodyPr wrap="none" rtlCol="0">
            <a:spAutoFit/>
          </a:bodyPr>
          <a:lstStyle/>
          <a:p>
            <a:r>
              <a:rPr lang="zh-CN" altLang="zh-CN" dirty="0"/>
              <a:t>左侧边缘拉出侧滑菜单</a:t>
            </a:r>
            <a:endParaRPr lang="zh-CN" altLang="en-US" dirty="0"/>
          </a:p>
        </p:txBody>
      </p:sp>
      <p:sp>
        <p:nvSpPr>
          <p:cNvPr id="7" name="文本框 6"/>
          <p:cNvSpPr txBox="1"/>
          <p:nvPr/>
        </p:nvSpPr>
        <p:spPr>
          <a:xfrm>
            <a:off x="7793396" y="5699775"/>
            <a:ext cx="2492990" cy="369332"/>
          </a:xfrm>
          <a:prstGeom prst="rect">
            <a:avLst/>
          </a:prstGeom>
          <a:noFill/>
        </p:spPr>
        <p:txBody>
          <a:bodyPr wrap="none" rtlCol="0">
            <a:spAutoFit/>
          </a:bodyPr>
          <a:lstStyle/>
          <a:p>
            <a:r>
              <a:rPr lang="zh-CN" altLang="zh-CN" dirty="0"/>
              <a:t>右侧边缘拉出侧滑菜单</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8249" y="1923599"/>
            <a:ext cx="4834852" cy="3424687"/>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8948" y="1923599"/>
            <a:ext cx="4834852" cy="3424687"/>
          </a:xfrm>
          <a:prstGeom prst="rect">
            <a:avLst/>
          </a:prstGeom>
        </p:spPr>
      </p:pic>
    </p:spTree>
    <p:extLst>
      <p:ext uri="{BB962C8B-B14F-4D97-AF65-F5344CB8AC3E}">
        <p14:creationId xmlns:p14="http://schemas.microsoft.com/office/powerpoint/2010/main" val="40646703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11.4.3  </a:t>
            </a:r>
            <a:r>
              <a:rPr lang="zh-CN" altLang="en-US" dirty="0"/>
              <a:t>正常下拉与下拉刷新的冲突处理</a:t>
            </a:r>
          </a:p>
        </p:txBody>
      </p:sp>
      <p:sp>
        <p:nvSpPr>
          <p:cNvPr id="3" name="内容占位符 2"/>
          <p:cNvSpPr>
            <a:spLocks noGrp="1"/>
          </p:cNvSpPr>
          <p:nvPr>
            <p:ph idx="1"/>
          </p:nvPr>
        </p:nvSpPr>
        <p:spPr/>
        <p:txBody>
          <a:bodyPr/>
          <a:lstStyle/>
          <a:p>
            <a:r>
              <a:rPr lang="zh-CN" altLang="zh-CN" dirty="0"/>
              <a:t>京东首页的头部轮播</a:t>
            </a:r>
            <a:r>
              <a:rPr lang="zh-CN" altLang="zh-CN" dirty="0" smtClean="0"/>
              <a:t>图</a:t>
            </a:r>
            <a:r>
              <a:rPr lang="zh-CN" altLang="en-US" dirty="0" smtClean="0"/>
              <a:t>顶到了状态栏，有以下特征</a:t>
            </a:r>
            <a:r>
              <a:rPr lang="zh-CN" altLang="zh-CN" dirty="0" smtClean="0"/>
              <a:t>：</a:t>
            </a:r>
            <a:endParaRPr lang="zh-CN" altLang="zh-CN" dirty="0"/>
          </a:p>
          <a:p>
            <a:r>
              <a:rPr lang="zh-CN" altLang="zh-CN" dirty="0"/>
              <a:t>（</a:t>
            </a:r>
            <a:r>
              <a:rPr lang="en-US" altLang="zh-CN" dirty="0"/>
              <a:t>1</a:t>
            </a:r>
            <a:r>
              <a:rPr lang="zh-CN" altLang="zh-CN" dirty="0" smtClean="0"/>
              <a:t>）头部</a:t>
            </a:r>
            <a:r>
              <a:rPr lang="en-US" altLang="zh-CN" dirty="0"/>
              <a:t>Banner</a:t>
            </a:r>
            <a:r>
              <a:rPr lang="zh-CN" altLang="zh-CN" dirty="0"/>
              <a:t>上方，除了有悬浮着的状态栏，状态栏下面还有一行悬浮工具栏，内嵌扫一扫图标、搜索框，以及消息图标；</a:t>
            </a:r>
          </a:p>
          <a:p>
            <a:r>
              <a:rPr lang="zh-CN" altLang="zh-CN" dirty="0"/>
              <a:t>（</a:t>
            </a:r>
            <a:r>
              <a:rPr lang="en-US" altLang="zh-CN" dirty="0"/>
              <a:t>2</a:t>
            </a:r>
            <a:r>
              <a:rPr lang="zh-CN" altLang="zh-CN" dirty="0"/>
              <a:t>）把整个页面往上拉，状态栏的背景色从透明变为深灰，同时工具栏的背景也从透明变为白色；</a:t>
            </a:r>
          </a:p>
          <a:p>
            <a:r>
              <a:rPr lang="zh-CN" altLang="zh-CN" dirty="0"/>
              <a:t>（</a:t>
            </a:r>
            <a:r>
              <a:rPr lang="en-US" altLang="zh-CN" dirty="0"/>
              <a:t>3</a:t>
            </a:r>
            <a:r>
              <a:rPr lang="zh-CN" altLang="zh-CN" dirty="0"/>
              <a:t>）页面下拉到顶后，继续下拉会拉出带有“下拉刷新”字样的布局，此时松手则会触发页面的刷新动作；</a:t>
            </a:r>
          </a:p>
          <a:p>
            <a:endParaRPr lang="zh-CN" altLang="en-US" dirty="0"/>
          </a:p>
        </p:txBody>
      </p:sp>
    </p:spTree>
    <p:extLst>
      <p:ext uri="{BB962C8B-B14F-4D97-AF65-F5344CB8AC3E}">
        <p14:creationId xmlns:p14="http://schemas.microsoft.com/office/powerpoint/2010/main" val="2439920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自定义下拉刷新布局的起因</a:t>
            </a:r>
            <a:endParaRPr lang="zh-CN" altLang="en-US" dirty="0"/>
          </a:p>
        </p:txBody>
      </p:sp>
      <p:sp>
        <p:nvSpPr>
          <p:cNvPr id="3" name="内容占位符 2"/>
          <p:cNvSpPr>
            <a:spLocks noGrp="1"/>
          </p:cNvSpPr>
          <p:nvPr>
            <p:ph idx="1"/>
          </p:nvPr>
        </p:nvSpPr>
        <p:spPr/>
        <p:txBody>
          <a:bodyPr/>
          <a:lstStyle/>
          <a:p>
            <a:r>
              <a:rPr lang="zh-CN" altLang="zh-CN" dirty="0"/>
              <a:t>虽然</a:t>
            </a:r>
            <a:r>
              <a:rPr lang="en-US" altLang="zh-CN" dirty="0"/>
              <a:t>Android</a:t>
            </a:r>
            <a:r>
              <a:rPr lang="zh-CN" altLang="zh-CN" dirty="0"/>
              <a:t>提供了专门的下拉刷新布局</a:t>
            </a:r>
            <a:r>
              <a:rPr lang="en-US" altLang="zh-CN" dirty="0" err="1"/>
              <a:t>SwipeRefreshLayout</a:t>
            </a:r>
            <a:r>
              <a:rPr lang="zh-CN" altLang="zh-CN" dirty="0"/>
              <a:t>，但它并没有页面随手势下滚的效果</a:t>
            </a:r>
            <a:r>
              <a:rPr lang="zh-CN" altLang="zh-CN" dirty="0" smtClean="0"/>
              <a:t>。</a:t>
            </a:r>
            <a:endParaRPr lang="en-US" altLang="zh-CN" dirty="0" smtClean="0"/>
          </a:p>
          <a:p>
            <a:r>
              <a:rPr lang="zh-CN" altLang="zh-CN" dirty="0"/>
              <a:t>若想呈现完全仿照京东的下拉刷新特效，只能由开发者编写一个自定义</a:t>
            </a:r>
            <a:r>
              <a:rPr lang="zh-CN" altLang="zh-CN" dirty="0" smtClean="0"/>
              <a:t>的</a:t>
            </a:r>
            <a:r>
              <a:rPr lang="zh-CN" altLang="en-US" dirty="0"/>
              <a:t>下拉刷新</a:t>
            </a:r>
            <a:r>
              <a:rPr lang="zh-CN" altLang="en-US" dirty="0" smtClean="0"/>
              <a:t>布局了，这个新布局</a:t>
            </a:r>
            <a:r>
              <a:rPr lang="zh-CN" altLang="zh-CN" dirty="0"/>
              <a:t>首先要能够区分是页面的正常下滚，还是拉伸头部要求刷新</a:t>
            </a:r>
            <a:r>
              <a:rPr lang="zh-CN" altLang="zh-CN" dirty="0" smtClean="0"/>
              <a:t>。</a:t>
            </a:r>
            <a:endParaRPr lang="en-US" altLang="zh-CN" dirty="0" smtClean="0"/>
          </a:p>
          <a:p>
            <a:r>
              <a:rPr lang="zh-CN" altLang="en-US" dirty="0" smtClean="0"/>
              <a:t>（</a:t>
            </a:r>
            <a:r>
              <a:rPr lang="en-US" altLang="zh-CN" dirty="0" smtClean="0"/>
              <a:t>1</a:t>
            </a:r>
            <a:r>
              <a:rPr lang="zh-CN" altLang="en-US" dirty="0" smtClean="0"/>
              <a:t>）</a:t>
            </a:r>
            <a:r>
              <a:rPr lang="zh-CN" altLang="zh-CN" dirty="0"/>
              <a:t>倘若还没拉到顶，继续下拉动作属于正常的页面滚动</a:t>
            </a:r>
            <a:r>
              <a:rPr lang="zh-CN" altLang="zh-CN" dirty="0" smtClean="0"/>
              <a:t>；</a:t>
            </a:r>
            <a:endParaRPr lang="en-US" altLang="zh-CN" dirty="0" smtClean="0"/>
          </a:p>
          <a:p>
            <a:r>
              <a:rPr lang="zh-CN" altLang="en-US" dirty="0" smtClean="0"/>
              <a:t>（</a:t>
            </a:r>
            <a:r>
              <a:rPr lang="en-US" altLang="zh-CN" dirty="0" smtClean="0"/>
              <a:t>2</a:t>
            </a:r>
            <a:r>
              <a:rPr lang="zh-CN" altLang="en-US" dirty="0" smtClean="0"/>
              <a:t>）</a:t>
            </a:r>
            <a:r>
              <a:rPr lang="zh-CN" altLang="zh-CN" dirty="0" smtClean="0"/>
              <a:t>倘若</a:t>
            </a:r>
            <a:r>
              <a:rPr lang="zh-CN" altLang="zh-CN" dirty="0"/>
              <a:t>已经拉到顶了，继续下拉动作才会拉出头部提示刷新。</a:t>
            </a:r>
            <a:endParaRPr lang="zh-CN" altLang="en-US" dirty="0"/>
          </a:p>
        </p:txBody>
      </p:sp>
    </p:spTree>
    <p:extLst>
      <p:ext uri="{BB962C8B-B14F-4D97-AF65-F5344CB8AC3E}">
        <p14:creationId xmlns:p14="http://schemas.microsoft.com/office/powerpoint/2010/main" val="1788971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如何平衡</a:t>
            </a:r>
            <a:r>
              <a:rPr lang="zh-CN" altLang="zh-CN" dirty="0"/>
              <a:t>下拉布局和滚动视图</a:t>
            </a:r>
            <a:endParaRPr lang="zh-CN" altLang="en-US" dirty="0"/>
          </a:p>
        </p:txBody>
      </p:sp>
      <p:sp>
        <p:nvSpPr>
          <p:cNvPr id="3" name="内容占位符 2"/>
          <p:cNvSpPr>
            <a:spLocks noGrp="1"/>
          </p:cNvSpPr>
          <p:nvPr>
            <p:ph idx="1"/>
          </p:nvPr>
        </p:nvSpPr>
        <p:spPr/>
        <p:txBody>
          <a:bodyPr/>
          <a:lstStyle/>
          <a:p>
            <a:r>
              <a:rPr lang="zh-CN" altLang="zh-CN" dirty="0"/>
              <a:t>下拉布局和滚动</a:t>
            </a:r>
            <a:r>
              <a:rPr lang="zh-CN" altLang="zh-CN" dirty="0" smtClean="0"/>
              <a:t>视图</a:t>
            </a:r>
            <a:r>
              <a:rPr lang="zh-CN" altLang="en-US" dirty="0" smtClean="0"/>
              <a:t>需要一个上级布局统筹协调二者的拉动手势。</a:t>
            </a:r>
            <a:r>
              <a:rPr lang="zh-CN" altLang="zh-CN" dirty="0"/>
              <a:t> </a:t>
            </a:r>
            <a:r>
              <a:rPr lang="zh-CN" altLang="zh-CN" dirty="0" smtClean="0"/>
              <a:t>新</a:t>
            </a:r>
            <a:r>
              <a:rPr lang="zh-CN" altLang="zh-CN" dirty="0"/>
              <a:t>的</a:t>
            </a:r>
            <a:r>
              <a:rPr lang="zh-CN" altLang="zh-CN" dirty="0" smtClean="0"/>
              <a:t>上层</a:t>
            </a:r>
            <a:r>
              <a:rPr lang="zh-CN" altLang="en-US" dirty="0"/>
              <a:t>视图</a:t>
            </a:r>
            <a:r>
              <a:rPr lang="zh-CN" altLang="zh-CN" dirty="0" smtClean="0"/>
              <a:t>需要</a:t>
            </a:r>
            <a:r>
              <a:rPr lang="zh-CN" altLang="zh-CN" dirty="0"/>
              <a:t>完成以下三项任务：</a:t>
            </a:r>
          </a:p>
          <a:p>
            <a:r>
              <a:rPr lang="zh-CN" altLang="zh-CN" dirty="0"/>
              <a:t>（</a:t>
            </a:r>
            <a:r>
              <a:rPr lang="en-US" altLang="zh-CN" dirty="0"/>
              <a:t>1</a:t>
            </a:r>
            <a:r>
              <a:rPr lang="zh-CN" altLang="zh-CN" dirty="0"/>
              <a:t>）在下层视图的最前面自动添加一个下拉刷新头部，保证该下拉头部位于整个页面的最上方；</a:t>
            </a:r>
          </a:p>
          <a:p>
            <a:r>
              <a:rPr lang="zh-CN" altLang="zh-CN" dirty="0"/>
              <a:t>（</a:t>
            </a:r>
            <a:r>
              <a:rPr lang="en-US" altLang="zh-CN" dirty="0"/>
              <a:t>2</a:t>
            </a:r>
            <a:r>
              <a:rPr lang="zh-CN" altLang="zh-CN" dirty="0"/>
              <a:t>）给前面自定义的滚动视图注册滚动监听器和触摸监听器，其中滚动监听器用于处理到达顶部</a:t>
            </a:r>
            <a:r>
              <a:rPr lang="en-US" altLang="zh-CN" dirty="0"/>
              <a:t>/</a:t>
            </a:r>
            <a:r>
              <a:rPr lang="zh-CN" altLang="zh-CN" dirty="0"/>
              <a:t>底部的事件，触摸监听器用于处理下拉过程中的持续位移。</a:t>
            </a:r>
          </a:p>
          <a:p>
            <a:r>
              <a:rPr lang="zh-CN" altLang="zh-CN" dirty="0"/>
              <a:t>（</a:t>
            </a:r>
            <a:r>
              <a:rPr lang="en-US" altLang="zh-CN" dirty="0"/>
              <a:t>3</a:t>
            </a:r>
            <a:r>
              <a:rPr lang="zh-CN" altLang="zh-CN" dirty="0"/>
              <a:t>）重写触摸监听器接口需要实现的</a:t>
            </a:r>
            <a:r>
              <a:rPr lang="en-US" altLang="zh-CN" dirty="0" err="1" smtClean="0"/>
              <a:t>onTouch</a:t>
            </a:r>
            <a:r>
              <a:rPr lang="zh-CN" altLang="en-US" dirty="0" smtClean="0"/>
              <a:t>方法，</a:t>
            </a:r>
            <a:r>
              <a:rPr lang="zh-CN" altLang="zh-CN" dirty="0"/>
              <a:t>既要准确响应正常的下拉手势，也要避免误操作不属于下拉的</a:t>
            </a:r>
            <a:r>
              <a:rPr lang="zh-CN" altLang="zh-CN" dirty="0" smtClean="0"/>
              <a:t>手势</a:t>
            </a:r>
            <a:r>
              <a:rPr lang="zh-CN" altLang="en-US" dirty="0" smtClean="0"/>
              <a:t>。</a:t>
            </a:r>
            <a:endParaRPr lang="zh-CN" altLang="en-US" dirty="0"/>
          </a:p>
        </p:txBody>
      </p:sp>
    </p:spTree>
    <p:extLst>
      <p:ext uri="{BB962C8B-B14F-4D97-AF65-F5344CB8AC3E}">
        <p14:creationId xmlns:p14="http://schemas.microsoft.com/office/powerpoint/2010/main" val="16587511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自定义下拉刷新的实现效果</a:t>
            </a:r>
            <a:endParaRPr lang="zh-CN" altLang="en-US" dirty="0"/>
          </a:p>
        </p:txBody>
      </p:sp>
      <p:sp>
        <p:nvSpPr>
          <p:cNvPr id="6" name="文本框 5"/>
          <p:cNvSpPr txBox="1"/>
          <p:nvPr/>
        </p:nvSpPr>
        <p:spPr>
          <a:xfrm>
            <a:off x="2492411" y="6225988"/>
            <a:ext cx="2031325" cy="369332"/>
          </a:xfrm>
          <a:prstGeom prst="rect">
            <a:avLst/>
          </a:prstGeom>
          <a:noFill/>
        </p:spPr>
        <p:txBody>
          <a:bodyPr wrap="none" rtlCol="0">
            <a:spAutoFit/>
          </a:bodyPr>
          <a:lstStyle/>
          <a:p>
            <a:r>
              <a:rPr lang="zh-CN" altLang="zh-CN" dirty="0"/>
              <a:t>正在下拉时的页面</a:t>
            </a:r>
            <a:endParaRPr lang="zh-CN" altLang="en-US" dirty="0"/>
          </a:p>
        </p:txBody>
      </p:sp>
      <p:sp>
        <p:nvSpPr>
          <p:cNvPr id="7" name="文本框 6"/>
          <p:cNvSpPr txBox="1"/>
          <p:nvPr/>
        </p:nvSpPr>
        <p:spPr>
          <a:xfrm>
            <a:off x="7719599" y="6225988"/>
            <a:ext cx="2031325" cy="369332"/>
          </a:xfrm>
          <a:prstGeom prst="rect">
            <a:avLst/>
          </a:prstGeom>
          <a:noFill/>
        </p:spPr>
        <p:txBody>
          <a:bodyPr wrap="none" rtlCol="0">
            <a:spAutoFit/>
          </a:bodyPr>
          <a:lstStyle/>
          <a:p>
            <a:r>
              <a:rPr lang="zh-CN" altLang="zh-CN" dirty="0"/>
              <a:t>松开刷新时的页面</a:t>
            </a:r>
            <a:endParaRPr lang="zh-CN" altLang="en-US" dirty="0"/>
          </a:p>
        </p:txBody>
      </p:sp>
      <p:pic>
        <p:nvPicPr>
          <p:cNvPr id="8" name="内容占位符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35176" y="1690688"/>
            <a:ext cx="3945797" cy="4351338"/>
          </a:xfr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2364" y="1690688"/>
            <a:ext cx="3945797" cy="4351338"/>
          </a:xfrm>
          <a:prstGeom prst="rect">
            <a:avLst/>
          </a:prstGeom>
        </p:spPr>
      </p:pic>
    </p:spTree>
    <p:extLst>
      <p:ext uri="{BB962C8B-B14F-4D97-AF65-F5344CB8AC3E}">
        <p14:creationId xmlns:p14="http://schemas.microsoft.com/office/powerpoint/2010/main" val="3370957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11.1  </a:t>
            </a:r>
            <a:r>
              <a:rPr lang="zh-CN" altLang="en-US" dirty="0"/>
              <a:t>按键事件</a:t>
            </a:r>
          </a:p>
        </p:txBody>
      </p:sp>
      <p:sp>
        <p:nvSpPr>
          <p:cNvPr id="3" name="内容占位符 2"/>
          <p:cNvSpPr>
            <a:spLocks noGrp="1"/>
          </p:cNvSpPr>
          <p:nvPr>
            <p:ph idx="1"/>
          </p:nvPr>
        </p:nvSpPr>
        <p:spPr/>
        <p:txBody>
          <a:bodyPr/>
          <a:lstStyle/>
          <a:p>
            <a:r>
              <a:rPr lang="zh-CN" altLang="zh-CN" dirty="0"/>
              <a:t>本节介绍</a:t>
            </a:r>
            <a:r>
              <a:rPr lang="en-US" altLang="zh-CN" dirty="0"/>
              <a:t>App</a:t>
            </a:r>
            <a:r>
              <a:rPr lang="zh-CN" altLang="zh-CN" dirty="0"/>
              <a:t>开发对按键事件的检测与处理，首先说明如何检测控件对象的按键事件；然后描述如何检测活动页面的物理按键；最后以返回键为例阐述“再按一次返回键退出”的功能实现。</a:t>
            </a:r>
          </a:p>
          <a:p>
            <a:r>
              <a:rPr lang="en-US" altLang="zh-CN" dirty="0" smtClean="0"/>
              <a:t>11.1.1  </a:t>
            </a:r>
            <a:r>
              <a:rPr lang="zh-CN" altLang="en-US" dirty="0"/>
              <a:t>检测软键盘</a:t>
            </a:r>
          </a:p>
          <a:p>
            <a:r>
              <a:rPr lang="en-US" altLang="zh-CN" dirty="0" smtClean="0"/>
              <a:t>11.1.2  </a:t>
            </a:r>
            <a:r>
              <a:rPr lang="zh-CN" altLang="en-US" dirty="0"/>
              <a:t>检测物理按键</a:t>
            </a:r>
          </a:p>
          <a:p>
            <a:r>
              <a:rPr lang="en-US" altLang="zh-CN" dirty="0" smtClean="0"/>
              <a:t>11.1.3  </a:t>
            </a:r>
            <a:r>
              <a:rPr lang="zh-CN" altLang="en-US" dirty="0"/>
              <a:t>接管返回按键</a:t>
            </a:r>
          </a:p>
        </p:txBody>
      </p:sp>
    </p:spTree>
    <p:extLst>
      <p:ext uri="{BB962C8B-B14F-4D97-AF65-F5344CB8AC3E}">
        <p14:creationId xmlns:p14="http://schemas.microsoft.com/office/powerpoint/2010/main" val="3287461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11.5  </a:t>
            </a:r>
            <a:r>
              <a:rPr lang="zh-CN" altLang="en-US" dirty="0"/>
              <a:t>实战项目：仿美图秀秀的抠图工具</a:t>
            </a:r>
          </a:p>
        </p:txBody>
      </p:sp>
      <p:sp>
        <p:nvSpPr>
          <p:cNvPr id="3" name="内容占位符 2"/>
          <p:cNvSpPr>
            <a:spLocks noGrp="1"/>
          </p:cNvSpPr>
          <p:nvPr>
            <p:ph idx="1"/>
          </p:nvPr>
        </p:nvSpPr>
        <p:spPr/>
        <p:txBody>
          <a:bodyPr/>
          <a:lstStyle/>
          <a:p>
            <a:r>
              <a:rPr lang="zh-CN" altLang="zh-CN" dirty="0"/>
              <a:t>所谓抠图神器，就是从一幅图片中抠出用户想要的某块区域。就像在花店里卖花，先适当修剪花束，再配上一些包装，顿时看起来美美哒，不愁用户不喜欢</a:t>
            </a:r>
            <a:r>
              <a:rPr lang="zh-CN" altLang="zh-CN" dirty="0" smtClean="0"/>
              <a:t>。</a:t>
            </a:r>
            <a:endParaRPr lang="en-US" altLang="zh-CN" dirty="0" smtClean="0"/>
          </a:p>
          <a:p>
            <a:r>
              <a:rPr lang="zh-CN" altLang="zh-CN" dirty="0" smtClean="0"/>
              <a:t>如何</a:t>
            </a:r>
            <a:r>
              <a:rPr lang="zh-CN" altLang="zh-CN" dirty="0"/>
              <a:t>从现有图片抠出指定区域，着实是一门学问，抠大还是抠小，还得调整合适的角度，全凭用户两根灵活的手指头</a:t>
            </a:r>
            <a:r>
              <a:rPr lang="zh-CN" altLang="zh-CN" dirty="0" smtClean="0"/>
              <a:t>。</a:t>
            </a:r>
            <a:endParaRPr lang="zh-CN" altLang="zh-CN" dirty="0"/>
          </a:p>
          <a:p>
            <a:endParaRPr lang="zh-CN" altLang="en-US" dirty="0"/>
          </a:p>
        </p:txBody>
      </p:sp>
    </p:spTree>
    <p:extLst>
      <p:ext uri="{BB962C8B-B14F-4D97-AF65-F5344CB8AC3E}">
        <p14:creationId xmlns:p14="http://schemas.microsoft.com/office/powerpoint/2010/main" val="19335499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11.5.1  </a:t>
            </a:r>
            <a:r>
              <a:rPr lang="zh-CN" altLang="en-US" dirty="0" smtClean="0"/>
              <a:t>需求</a:t>
            </a:r>
            <a:r>
              <a:rPr lang="zh-CN" altLang="en-US" dirty="0"/>
              <a:t>描述</a:t>
            </a:r>
          </a:p>
        </p:txBody>
      </p:sp>
      <p:sp>
        <p:nvSpPr>
          <p:cNvPr id="3" name="内容占位符 2"/>
          <p:cNvSpPr>
            <a:spLocks noGrp="1"/>
          </p:cNvSpPr>
          <p:nvPr>
            <p:ph idx="1"/>
          </p:nvPr>
        </p:nvSpPr>
        <p:spPr/>
        <p:txBody>
          <a:bodyPr/>
          <a:lstStyle/>
          <a:p>
            <a:r>
              <a:rPr lang="zh-CN" altLang="en-US" dirty="0"/>
              <a:t>随着生活水平的提高，人民群众的审美标准也水涨船高，主打图片美颜的美图秀秀大受欢迎，甚至火到了国外。</a:t>
            </a:r>
            <a:endParaRPr lang="en-US" altLang="zh-CN" dirty="0" smtClean="0"/>
          </a:p>
          <a:p>
            <a:r>
              <a:rPr lang="zh-CN" altLang="zh-CN" dirty="0" smtClean="0"/>
              <a:t>美图</a:t>
            </a:r>
            <a:r>
              <a:rPr lang="zh-CN" altLang="en-US" dirty="0" smtClean="0"/>
              <a:t>秀秀</a:t>
            </a:r>
            <a:r>
              <a:rPr lang="zh-CN" altLang="zh-CN" dirty="0" smtClean="0"/>
              <a:t>的</a:t>
            </a:r>
            <a:r>
              <a:rPr lang="zh-CN" altLang="zh-CN" dirty="0"/>
              <a:t>修图功能如此强大，离不开专业的图片加工技术，抠图便是其中重要的一项。</a:t>
            </a:r>
            <a:endParaRPr lang="zh-CN" altLang="en-US" dirty="0"/>
          </a:p>
        </p:txBody>
      </p:sp>
    </p:spTree>
    <p:extLst>
      <p:ext uri="{BB962C8B-B14F-4D97-AF65-F5344CB8AC3E}">
        <p14:creationId xmlns:p14="http://schemas.microsoft.com/office/powerpoint/2010/main" val="167350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美图秀秀的抠图效果</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11470" y="1690688"/>
            <a:ext cx="2210463" cy="4351338"/>
          </a:xfr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0736" y="1690688"/>
            <a:ext cx="2210188" cy="4350796"/>
          </a:xfrm>
          <a:prstGeom prst="rect">
            <a:avLst/>
          </a:prstGeom>
        </p:spPr>
      </p:pic>
      <p:sp>
        <p:nvSpPr>
          <p:cNvPr id="6" name="文本框 5"/>
          <p:cNvSpPr txBox="1"/>
          <p:nvPr/>
        </p:nvSpPr>
        <p:spPr>
          <a:xfrm>
            <a:off x="2385622" y="6225988"/>
            <a:ext cx="2262158" cy="369332"/>
          </a:xfrm>
          <a:prstGeom prst="rect">
            <a:avLst/>
          </a:prstGeom>
          <a:noFill/>
        </p:spPr>
        <p:txBody>
          <a:bodyPr wrap="none" rtlCol="0">
            <a:spAutoFit/>
          </a:bodyPr>
          <a:lstStyle/>
          <a:p>
            <a:r>
              <a:rPr lang="zh-CN" altLang="zh-CN" dirty="0"/>
              <a:t>美图秀秀的抠图方框</a:t>
            </a:r>
            <a:endParaRPr lang="zh-CN" altLang="en-US" dirty="0"/>
          </a:p>
        </p:txBody>
      </p:sp>
      <p:sp>
        <p:nvSpPr>
          <p:cNvPr id="7" name="文本框 6"/>
          <p:cNvSpPr txBox="1"/>
          <p:nvPr/>
        </p:nvSpPr>
        <p:spPr>
          <a:xfrm>
            <a:off x="7399335" y="6225988"/>
            <a:ext cx="2492990" cy="369332"/>
          </a:xfrm>
          <a:prstGeom prst="rect">
            <a:avLst/>
          </a:prstGeom>
          <a:noFill/>
        </p:spPr>
        <p:txBody>
          <a:bodyPr wrap="none" rtlCol="0">
            <a:spAutoFit/>
          </a:bodyPr>
          <a:lstStyle/>
          <a:p>
            <a:r>
              <a:rPr lang="zh-CN" altLang="zh-CN" dirty="0"/>
              <a:t>调整方框大小及其角度</a:t>
            </a:r>
            <a:endParaRPr lang="zh-CN" altLang="en-US" dirty="0"/>
          </a:p>
        </p:txBody>
      </p:sp>
    </p:spTree>
    <p:extLst>
      <p:ext uri="{BB962C8B-B14F-4D97-AF65-F5344CB8AC3E}">
        <p14:creationId xmlns:p14="http://schemas.microsoft.com/office/powerpoint/2010/main" val="3660582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11.5.2  </a:t>
            </a:r>
            <a:r>
              <a:rPr lang="zh-CN" altLang="en-US" dirty="0" smtClean="0"/>
              <a:t>功能分析</a:t>
            </a:r>
            <a:endParaRPr lang="zh-CN" altLang="en-US" dirty="0"/>
          </a:p>
        </p:txBody>
      </p:sp>
      <p:sp>
        <p:nvSpPr>
          <p:cNvPr id="3" name="内容占位符 2"/>
          <p:cNvSpPr>
            <a:spLocks noGrp="1"/>
          </p:cNvSpPr>
          <p:nvPr>
            <p:ph idx="1"/>
          </p:nvPr>
        </p:nvSpPr>
        <p:spPr/>
        <p:txBody>
          <a:bodyPr>
            <a:normAutofit/>
          </a:bodyPr>
          <a:lstStyle/>
          <a:p>
            <a:r>
              <a:rPr lang="zh-CN" altLang="en-US" dirty="0"/>
              <a:t>抠图工具需要辨别的手势</a:t>
            </a:r>
            <a:r>
              <a:rPr lang="zh-CN" altLang="en-US" dirty="0" smtClean="0"/>
              <a:t>操作如下：</a:t>
            </a:r>
            <a:endParaRPr lang="en-US" altLang="zh-CN" dirty="0" smtClean="0"/>
          </a:p>
          <a:p>
            <a:pPr lvl="1"/>
            <a:r>
              <a:rPr lang="zh-CN" altLang="en-US" dirty="0"/>
              <a:t>挪动高亮区域的手势：点击高亮区域内部，再滑动手势，即可将该区域拖曳至指定位置。</a:t>
            </a:r>
          </a:p>
          <a:p>
            <a:pPr lvl="1"/>
            <a:r>
              <a:rPr lang="zh-CN" altLang="en-US" dirty="0"/>
              <a:t>调整高亮区域边界的手势：点击高亮区域边界，再滑动手势，即可将边界拉至指定位置。</a:t>
            </a:r>
          </a:p>
          <a:p>
            <a:pPr lvl="1"/>
            <a:r>
              <a:rPr lang="zh-CN" altLang="en-US" dirty="0"/>
              <a:t>挪动图片的手势：点击高亮区域外部（阴影部分），然后滑动手势，即可将整张图片拖曳至指定位置。</a:t>
            </a:r>
          </a:p>
          <a:p>
            <a:pPr lvl="1"/>
            <a:r>
              <a:rPr lang="zh-CN" altLang="en-US" dirty="0"/>
              <a:t>缩放图片的手势：两只手指同时按压屏幕，然后一起往中心点接近或远离，即可实现图片的缩小和放大操作。</a:t>
            </a:r>
          </a:p>
          <a:p>
            <a:pPr lvl="1"/>
            <a:r>
              <a:rPr lang="zh-CN" altLang="en-US" dirty="0"/>
              <a:t>旋转图片的手势：两只手指同时按压屏幕，然后围绕中心点一起顺时针或逆时针转动，即可实现图片的旋转操作。</a:t>
            </a:r>
          </a:p>
        </p:txBody>
      </p:sp>
    </p:spTree>
    <p:extLst>
      <p:ext uri="{BB962C8B-B14F-4D97-AF65-F5344CB8AC3E}">
        <p14:creationId xmlns:p14="http://schemas.microsoft.com/office/powerpoint/2010/main" val="40184215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11.5.3  </a:t>
            </a:r>
            <a:r>
              <a:rPr lang="zh-CN" altLang="en-US" dirty="0" smtClean="0"/>
              <a:t>效果</a:t>
            </a:r>
            <a:r>
              <a:rPr lang="zh-CN" altLang="en-US" dirty="0"/>
              <a:t>展示</a:t>
            </a:r>
          </a:p>
        </p:txBody>
      </p:sp>
      <p:sp>
        <p:nvSpPr>
          <p:cNvPr id="3" name="内容占位符 2"/>
          <p:cNvSpPr>
            <a:spLocks noGrp="1"/>
          </p:cNvSpPr>
          <p:nvPr>
            <p:ph idx="1"/>
          </p:nvPr>
        </p:nvSpPr>
        <p:spPr/>
        <p:txBody>
          <a:bodyPr/>
          <a:lstStyle/>
          <a:p>
            <a:r>
              <a:rPr lang="zh-CN" altLang="zh-CN" dirty="0"/>
              <a:t>有一张杭州</a:t>
            </a:r>
            <a:r>
              <a:rPr lang="zh-CN" altLang="zh-CN" dirty="0" smtClean="0"/>
              <a:t>西湖，湖畔</a:t>
            </a:r>
            <a:r>
              <a:rPr lang="zh-CN" altLang="zh-CN" dirty="0"/>
              <a:t>山上的雷峰塔太小了，现在准备先挪动图片位置再将它放大，然后把雷峰塔抠出来。</a:t>
            </a:r>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53938" y="2804638"/>
            <a:ext cx="4496432" cy="3372325"/>
          </a:xfrm>
          <a:prstGeom prst="rect">
            <a:avLst/>
          </a:prstGeom>
        </p:spPr>
      </p:pic>
    </p:spTree>
    <p:extLst>
      <p:ext uri="{BB962C8B-B14F-4D97-AF65-F5344CB8AC3E}">
        <p14:creationId xmlns:p14="http://schemas.microsoft.com/office/powerpoint/2010/main" val="28782207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抠图工具的抠图效果</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20097" y="1690688"/>
            <a:ext cx="2210463" cy="4351338"/>
          </a:xfr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4743" y="1690688"/>
            <a:ext cx="2210463" cy="4351338"/>
          </a:xfrm>
          <a:prstGeom prst="rect">
            <a:avLst/>
          </a:prstGeom>
        </p:spPr>
      </p:pic>
      <p:sp>
        <p:nvSpPr>
          <p:cNvPr id="6" name="文本框 5"/>
          <p:cNvSpPr txBox="1"/>
          <p:nvPr/>
        </p:nvSpPr>
        <p:spPr>
          <a:xfrm>
            <a:off x="2509665" y="6225988"/>
            <a:ext cx="2031325" cy="369332"/>
          </a:xfrm>
          <a:prstGeom prst="rect">
            <a:avLst/>
          </a:prstGeom>
          <a:noFill/>
        </p:spPr>
        <p:txBody>
          <a:bodyPr wrap="none" rtlCol="0">
            <a:spAutoFit/>
          </a:bodyPr>
          <a:lstStyle/>
          <a:p>
            <a:r>
              <a:rPr lang="zh-CN" altLang="zh-CN" dirty="0"/>
              <a:t>抠图开始前的界面</a:t>
            </a:r>
            <a:endParaRPr lang="zh-CN" altLang="en-US" dirty="0"/>
          </a:p>
        </p:txBody>
      </p:sp>
      <p:sp>
        <p:nvSpPr>
          <p:cNvPr id="7" name="文本框 6"/>
          <p:cNvSpPr txBox="1"/>
          <p:nvPr/>
        </p:nvSpPr>
        <p:spPr>
          <a:xfrm>
            <a:off x="7324311" y="6225988"/>
            <a:ext cx="2031325" cy="369332"/>
          </a:xfrm>
          <a:prstGeom prst="rect">
            <a:avLst/>
          </a:prstGeom>
          <a:noFill/>
        </p:spPr>
        <p:txBody>
          <a:bodyPr wrap="none" rtlCol="0">
            <a:spAutoFit/>
          </a:bodyPr>
          <a:lstStyle/>
          <a:p>
            <a:r>
              <a:rPr lang="zh-CN" altLang="zh-CN" dirty="0"/>
              <a:t>抠图完成后的界面</a:t>
            </a:r>
            <a:endParaRPr lang="zh-CN" altLang="en-US" dirty="0"/>
          </a:p>
        </p:txBody>
      </p:sp>
    </p:spTree>
    <p:extLst>
      <p:ext uri="{BB962C8B-B14F-4D97-AF65-F5344CB8AC3E}">
        <p14:creationId xmlns:p14="http://schemas.microsoft.com/office/powerpoint/2010/main" val="10120862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11.6  </a:t>
            </a:r>
            <a:r>
              <a:rPr lang="zh-CN" altLang="en-US" dirty="0"/>
              <a:t>小结</a:t>
            </a:r>
          </a:p>
        </p:txBody>
      </p:sp>
      <p:sp>
        <p:nvSpPr>
          <p:cNvPr id="3" name="内容占位符 2"/>
          <p:cNvSpPr>
            <a:spLocks noGrp="1"/>
          </p:cNvSpPr>
          <p:nvPr>
            <p:ph idx="1"/>
          </p:nvPr>
        </p:nvSpPr>
        <p:spPr/>
        <p:txBody>
          <a:bodyPr>
            <a:normAutofit/>
          </a:bodyPr>
          <a:lstStyle/>
          <a:p>
            <a:r>
              <a:rPr lang="zh-CN" altLang="zh-CN" dirty="0"/>
              <a:t>本章主要介绍了</a:t>
            </a:r>
            <a:r>
              <a:rPr lang="en-US" altLang="zh-CN" dirty="0"/>
              <a:t>App</a:t>
            </a:r>
            <a:r>
              <a:rPr lang="zh-CN" altLang="zh-CN" dirty="0"/>
              <a:t>开发用到的事件交互技术，</a:t>
            </a:r>
            <a:r>
              <a:rPr lang="zh-CN" altLang="zh-CN" dirty="0" smtClean="0"/>
              <a:t>包括</a:t>
            </a:r>
            <a:r>
              <a:rPr lang="zh-CN" altLang="en-US" dirty="0" smtClean="0"/>
              <a:t>：</a:t>
            </a:r>
            <a:endParaRPr lang="en-US" altLang="zh-CN" dirty="0" smtClean="0"/>
          </a:p>
          <a:p>
            <a:pPr lvl="1"/>
            <a:r>
              <a:rPr lang="zh-CN" altLang="zh-CN" dirty="0" smtClean="0"/>
              <a:t>按键</a:t>
            </a:r>
            <a:r>
              <a:rPr lang="zh-CN" altLang="zh-CN" dirty="0"/>
              <a:t>事件的检测与处理（检测软键盘、检测物理按键、接管返回按键</a:t>
            </a:r>
            <a:r>
              <a:rPr lang="zh-CN" altLang="zh-CN" dirty="0" smtClean="0"/>
              <a:t>）</a:t>
            </a:r>
            <a:endParaRPr lang="en-US" altLang="zh-CN" dirty="0" smtClean="0"/>
          </a:p>
          <a:p>
            <a:pPr lvl="1"/>
            <a:r>
              <a:rPr lang="zh-CN" altLang="zh-CN" dirty="0" smtClean="0"/>
              <a:t>触摸</a:t>
            </a:r>
            <a:r>
              <a:rPr lang="zh-CN" altLang="zh-CN" dirty="0"/>
              <a:t>事件的检测与处理（手势事件的分发流程、接管手势事件处理、跟踪滑动轨迹实现手写签名</a:t>
            </a:r>
            <a:r>
              <a:rPr lang="zh-CN" altLang="zh-CN" dirty="0" smtClean="0"/>
              <a:t>）</a:t>
            </a:r>
            <a:endParaRPr lang="en-US" altLang="zh-CN" dirty="0" smtClean="0"/>
          </a:p>
          <a:p>
            <a:pPr lvl="1"/>
            <a:r>
              <a:rPr lang="zh-CN" altLang="zh-CN" dirty="0" smtClean="0"/>
              <a:t>根据</a:t>
            </a:r>
            <a:r>
              <a:rPr lang="zh-CN" altLang="zh-CN" dirty="0"/>
              <a:t>触摸行为辨别手势动作（区分点击和长按动作、识别手势滑动的方向、辨别缩放与旋转手势</a:t>
            </a:r>
            <a:r>
              <a:rPr lang="zh-CN" altLang="zh-CN" dirty="0" smtClean="0"/>
              <a:t>）</a:t>
            </a:r>
            <a:endParaRPr lang="en-US" altLang="zh-CN" dirty="0" smtClean="0"/>
          </a:p>
          <a:p>
            <a:pPr lvl="1"/>
            <a:r>
              <a:rPr lang="zh-CN" altLang="zh-CN" dirty="0" smtClean="0"/>
              <a:t>手势</a:t>
            </a:r>
            <a:r>
              <a:rPr lang="zh-CN" altLang="zh-CN" dirty="0"/>
              <a:t>冲突的处理方式（上下滚动与左右滑动的冲突处理、内部滑动与翻页滑动的冲突处理、正常下拉与下拉刷新的冲突处理）</a:t>
            </a:r>
            <a:r>
              <a:rPr lang="zh-CN" altLang="zh-CN" dirty="0" smtClean="0"/>
              <a:t>。</a:t>
            </a:r>
            <a:endParaRPr lang="en-US" altLang="zh-CN" dirty="0" smtClean="0"/>
          </a:p>
          <a:p>
            <a:r>
              <a:rPr lang="zh-CN" altLang="zh-CN" dirty="0" smtClean="0"/>
              <a:t>最后</a:t>
            </a:r>
            <a:r>
              <a:rPr lang="zh-CN" altLang="zh-CN" dirty="0"/>
              <a:t>设计了一个实战项目 “仿美图秀秀的抠图工具”，在该项目的</a:t>
            </a:r>
            <a:r>
              <a:rPr lang="en-US" altLang="zh-CN" dirty="0"/>
              <a:t>App</a:t>
            </a:r>
            <a:r>
              <a:rPr lang="zh-CN" altLang="zh-CN" dirty="0"/>
              <a:t>编码中，综合运用了本章介绍的事件交互技术，包括单点触摸、多点触控等。</a:t>
            </a:r>
          </a:p>
          <a:p>
            <a:endParaRPr lang="zh-CN" altLang="en-US" dirty="0"/>
          </a:p>
        </p:txBody>
      </p:sp>
    </p:spTree>
    <p:extLst>
      <p:ext uri="{BB962C8B-B14F-4D97-AF65-F5344CB8AC3E}">
        <p14:creationId xmlns:p14="http://schemas.microsoft.com/office/powerpoint/2010/main" val="17359996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本章的学成目标</a:t>
            </a:r>
            <a:endParaRPr lang="zh-CN" altLang="en-US" dirty="0"/>
          </a:p>
        </p:txBody>
      </p:sp>
      <p:sp>
        <p:nvSpPr>
          <p:cNvPr id="3" name="内容占位符 2"/>
          <p:cNvSpPr>
            <a:spLocks noGrp="1"/>
          </p:cNvSpPr>
          <p:nvPr>
            <p:ph idx="1"/>
          </p:nvPr>
        </p:nvSpPr>
        <p:spPr/>
        <p:txBody>
          <a:bodyPr/>
          <a:lstStyle/>
          <a:p>
            <a:r>
              <a:rPr lang="zh-CN" altLang="zh-CN" dirty="0"/>
              <a:t>通过本章的学习，读者应该能够掌握以下</a:t>
            </a:r>
            <a:r>
              <a:rPr lang="en-US" altLang="zh-CN" dirty="0"/>
              <a:t>4</a:t>
            </a:r>
            <a:r>
              <a:rPr lang="zh-CN" altLang="zh-CN" dirty="0"/>
              <a:t>种开发技能：</a:t>
            </a:r>
          </a:p>
          <a:p>
            <a:r>
              <a:rPr lang="zh-CN" altLang="zh-CN" dirty="0"/>
              <a:t>（</a:t>
            </a:r>
            <a:r>
              <a:rPr lang="en-US" altLang="zh-CN" dirty="0"/>
              <a:t>1</a:t>
            </a:r>
            <a:r>
              <a:rPr lang="zh-CN" altLang="zh-CN" dirty="0"/>
              <a:t>）学会在合适的场合监听并处理按键事件。</a:t>
            </a:r>
          </a:p>
          <a:p>
            <a:r>
              <a:rPr lang="zh-CN" altLang="zh-CN" dirty="0"/>
              <a:t>（</a:t>
            </a:r>
            <a:r>
              <a:rPr lang="en-US" altLang="zh-CN" dirty="0"/>
              <a:t>2</a:t>
            </a:r>
            <a:r>
              <a:rPr lang="zh-CN" altLang="zh-CN" dirty="0"/>
              <a:t>）学会检测触摸事件并接管手势处理。</a:t>
            </a:r>
          </a:p>
          <a:p>
            <a:r>
              <a:rPr lang="zh-CN" altLang="zh-CN" dirty="0"/>
              <a:t>（</a:t>
            </a:r>
            <a:r>
              <a:rPr lang="en-US" altLang="zh-CN" dirty="0"/>
              <a:t>3</a:t>
            </a:r>
            <a:r>
              <a:rPr lang="zh-CN" altLang="zh-CN" dirty="0"/>
              <a:t>）学会使用主要的手势检测手段。</a:t>
            </a:r>
          </a:p>
          <a:p>
            <a:r>
              <a:rPr lang="zh-CN" altLang="zh-CN" dirty="0"/>
              <a:t>（</a:t>
            </a:r>
            <a:r>
              <a:rPr lang="en-US" altLang="zh-CN" dirty="0"/>
              <a:t>4</a:t>
            </a:r>
            <a:r>
              <a:rPr lang="zh-CN" altLang="zh-CN"/>
              <a:t>）学会避免手势冲突的情况发生。</a:t>
            </a:r>
          </a:p>
          <a:p>
            <a:endParaRPr lang="zh-CN" altLang="en-US" dirty="0"/>
          </a:p>
        </p:txBody>
      </p:sp>
    </p:spTree>
    <p:extLst>
      <p:ext uri="{BB962C8B-B14F-4D97-AF65-F5344CB8AC3E}">
        <p14:creationId xmlns:p14="http://schemas.microsoft.com/office/powerpoint/2010/main" val="31256047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动手练习</a:t>
            </a:r>
          </a:p>
        </p:txBody>
      </p:sp>
      <p:sp>
        <p:nvSpPr>
          <p:cNvPr id="3" name="内容占位符 2"/>
          <p:cNvSpPr>
            <a:spLocks noGrp="1"/>
          </p:cNvSpPr>
          <p:nvPr>
            <p:ph idx="1"/>
          </p:nvPr>
        </p:nvSpPr>
        <p:spPr/>
        <p:txBody>
          <a:bodyPr/>
          <a:lstStyle/>
          <a:p>
            <a:r>
              <a:rPr lang="en-US" altLang="zh-CN" dirty="0"/>
              <a:t>1</a:t>
            </a:r>
            <a:r>
              <a:rPr lang="zh-CN" altLang="zh-CN" dirty="0"/>
              <a:t>、通过接管触摸事件实现手写签名控件。</a:t>
            </a:r>
          </a:p>
          <a:p>
            <a:r>
              <a:rPr lang="en-US" altLang="zh-CN" dirty="0"/>
              <a:t>2</a:t>
            </a:r>
            <a:r>
              <a:rPr lang="zh-CN" altLang="zh-CN" dirty="0"/>
              <a:t>、同样是两指触摸，在代码中区分缩放动作和旋转动作。</a:t>
            </a:r>
          </a:p>
          <a:p>
            <a:r>
              <a:rPr lang="en-US" altLang="zh-CN" dirty="0"/>
              <a:t>3</a:t>
            </a:r>
            <a:r>
              <a:rPr lang="zh-CN" altLang="zh-CN" dirty="0"/>
              <a:t>、综合运用事件交互技术实现一个抠图工具</a:t>
            </a:r>
            <a:r>
              <a:rPr lang="en-US" altLang="zh-CN" dirty="0"/>
              <a:t>App</a:t>
            </a:r>
            <a:r>
              <a:rPr lang="zh-CN" altLang="zh-CN" dirty="0"/>
              <a:t>。</a:t>
            </a:r>
          </a:p>
          <a:p>
            <a:endParaRPr lang="zh-CN" altLang="en-US" dirty="0"/>
          </a:p>
        </p:txBody>
      </p:sp>
    </p:spTree>
    <p:extLst>
      <p:ext uri="{BB962C8B-B14F-4D97-AF65-F5344CB8AC3E}">
        <p14:creationId xmlns:p14="http://schemas.microsoft.com/office/powerpoint/2010/main" val="3281859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11.1.1  </a:t>
            </a:r>
            <a:r>
              <a:rPr lang="zh-CN" altLang="en-US" dirty="0"/>
              <a:t>检测软键盘</a:t>
            </a:r>
          </a:p>
        </p:txBody>
      </p:sp>
      <p:sp>
        <p:nvSpPr>
          <p:cNvPr id="3" name="内容占位符 2"/>
          <p:cNvSpPr>
            <a:spLocks noGrp="1"/>
          </p:cNvSpPr>
          <p:nvPr>
            <p:ph idx="1"/>
          </p:nvPr>
        </p:nvSpPr>
        <p:spPr/>
        <p:txBody>
          <a:bodyPr/>
          <a:lstStyle/>
          <a:p>
            <a:r>
              <a:rPr lang="zh-CN" altLang="zh-CN" dirty="0"/>
              <a:t>一般不对手机上的输入按键进行处理，直接由系统按照默认情况操作。当然有时为了改善用户体验，需要让</a:t>
            </a:r>
            <a:r>
              <a:rPr lang="en-US" altLang="zh-CN" dirty="0"/>
              <a:t>App</a:t>
            </a:r>
            <a:r>
              <a:rPr lang="zh-CN" altLang="zh-CN" dirty="0"/>
              <a:t>拦截按键事件，并进行额外处理。</a:t>
            </a:r>
            <a:endParaRPr lang="en-US" altLang="zh-CN" dirty="0"/>
          </a:p>
          <a:p>
            <a:r>
              <a:rPr lang="zh-CN" altLang="en-US" dirty="0"/>
              <a:t>例如，编辑框</a:t>
            </a:r>
            <a:r>
              <a:rPr lang="en-US" altLang="zh-CN" dirty="0" err="1"/>
              <a:t>EditText</a:t>
            </a:r>
            <a:r>
              <a:rPr lang="zh-CN" altLang="en-US" dirty="0"/>
              <a:t>允许通过文本观察器</a:t>
            </a:r>
            <a:r>
              <a:rPr lang="en-US" altLang="zh-CN" dirty="0" err="1"/>
              <a:t>TextWatcher</a:t>
            </a:r>
            <a:r>
              <a:rPr lang="zh-CN" altLang="en-US" dirty="0"/>
              <a:t>监听回车键</a:t>
            </a:r>
            <a:r>
              <a:rPr lang="zh-CN" altLang="zh-CN" dirty="0"/>
              <a:t>，但该监听器只适用于编辑框控件，无法用于其他控件。</a:t>
            </a:r>
            <a:endParaRPr lang="en-US" altLang="zh-CN" dirty="0"/>
          </a:p>
          <a:p>
            <a:r>
              <a:rPr lang="zh-CN" altLang="zh-CN" dirty="0"/>
              <a:t>若想让其他控件能够监听按键操作，</a:t>
            </a:r>
            <a:r>
              <a:rPr lang="zh-CN" altLang="en-US" dirty="0"/>
              <a:t>就</a:t>
            </a:r>
            <a:r>
              <a:rPr lang="zh-CN" altLang="zh-CN" dirty="0"/>
              <a:t>要另外调用控件对象的</a:t>
            </a:r>
            <a:r>
              <a:rPr lang="en-US" altLang="zh-CN" dirty="0" err="1"/>
              <a:t>setOnKeyListener</a:t>
            </a:r>
            <a:r>
              <a:rPr lang="zh-CN" altLang="zh-CN" dirty="0"/>
              <a:t>方法设置按键监听器。</a:t>
            </a:r>
            <a:endParaRPr lang="zh-CN" altLang="en-US" dirty="0"/>
          </a:p>
          <a:p>
            <a:endParaRPr lang="zh-CN" altLang="en-US" dirty="0"/>
          </a:p>
        </p:txBody>
      </p:sp>
    </p:spTree>
    <p:extLst>
      <p:ext uri="{BB962C8B-B14F-4D97-AF65-F5344CB8AC3E}">
        <p14:creationId xmlns:p14="http://schemas.microsoft.com/office/powerpoint/2010/main" val="1930185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按键编码的取值说明</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45699465"/>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1716741"/>
                <a:gridCol w="4814047"/>
                <a:gridCol w="3984812"/>
              </a:tblGrid>
              <a:tr h="370840">
                <a:tc>
                  <a:txBody>
                    <a:bodyPr/>
                    <a:lstStyle/>
                    <a:p>
                      <a:pPr algn="just">
                        <a:lnSpc>
                          <a:spcPts val="1560"/>
                        </a:lnSpc>
                        <a:spcAft>
                          <a:spcPts val="0"/>
                        </a:spcAft>
                      </a:pPr>
                      <a:r>
                        <a:rPr lang="zh-CN" sz="1800" dirty="0">
                          <a:effectLst/>
                          <a:latin typeface="Arial" panose="020B0604020202020204" pitchFamily="34" charset="0"/>
                          <a:ea typeface="黑体" panose="02010609060101010101" pitchFamily="49" charset="-122"/>
                          <a:cs typeface="Calibri" panose="020F0502020204030204" pitchFamily="34" charset="0"/>
                        </a:rPr>
                        <a:t>按键编码</a:t>
                      </a:r>
                      <a:endParaRPr lang="zh-CN" sz="1800" dirty="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c>
                  <a:txBody>
                    <a:bodyPr/>
                    <a:lstStyle/>
                    <a:p>
                      <a:pPr algn="just">
                        <a:lnSpc>
                          <a:spcPts val="1560"/>
                        </a:lnSpc>
                        <a:spcAft>
                          <a:spcPts val="0"/>
                        </a:spcAft>
                      </a:pPr>
                      <a:r>
                        <a:rPr lang="en-US" sz="1800">
                          <a:effectLst/>
                          <a:latin typeface="Arial" panose="020B0604020202020204" pitchFamily="34" charset="0"/>
                          <a:ea typeface="黑体" panose="02010609060101010101" pitchFamily="49" charset="-122"/>
                          <a:cs typeface="Calibri" panose="020F0502020204030204" pitchFamily="34" charset="0"/>
                        </a:rPr>
                        <a:t>KeyEvent</a:t>
                      </a:r>
                      <a:r>
                        <a:rPr lang="zh-CN" sz="1800">
                          <a:effectLst/>
                          <a:latin typeface="Arial" panose="020B0604020202020204" pitchFamily="34" charset="0"/>
                          <a:ea typeface="黑体" panose="02010609060101010101" pitchFamily="49" charset="-122"/>
                          <a:cs typeface="Calibri" panose="020F0502020204030204" pitchFamily="34" charset="0"/>
                        </a:rPr>
                        <a:t>类的按键名称</a:t>
                      </a:r>
                      <a:endParaRPr lang="zh-CN" sz="18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c>
                  <a:txBody>
                    <a:bodyPr/>
                    <a:lstStyle/>
                    <a:p>
                      <a:pPr algn="just">
                        <a:lnSpc>
                          <a:spcPts val="1560"/>
                        </a:lnSpc>
                        <a:spcAft>
                          <a:spcPts val="0"/>
                        </a:spcAft>
                      </a:pPr>
                      <a:r>
                        <a:rPr lang="zh-CN" sz="1800">
                          <a:effectLst/>
                          <a:latin typeface="Arial" panose="020B0604020202020204" pitchFamily="34" charset="0"/>
                          <a:ea typeface="黑体" panose="02010609060101010101" pitchFamily="49" charset="-122"/>
                          <a:cs typeface="Calibri" panose="020F0502020204030204" pitchFamily="34" charset="0"/>
                        </a:rPr>
                        <a:t>说明</a:t>
                      </a:r>
                      <a:endParaRPr lang="zh-CN" sz="18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r>
              <a:tr h="370840">
                <a:tc>
                  <a:txBody>
                    <a:bodyPr/>
                    <a:lstStyle/>
                    <a:p>
                      <a:pPr>
                        <a:lnSpc>
                          <a:spcPts val="1300"/>
                        </a:lnSpc>
                        <a:spcAft>
                          <a:spcPts val="0"/>
                        </a:spcAft>
                      </a:pPr>
                      <a:r>
                        <a:rPr lang="en-US" sz="1800" kern="100" dirty="0">
                          <a:effectLst/>
                          <a:latin typeface="Times New Roman" panose="02020603050405020304" pitchFamily="18" charset="0"/>
                          <a:ea typeface="宋体" panose="02010600030101010101" pitchFamily="2" charset="-122"/>
                          <a:cs typeface="Calibri" panose="020F0502020204030204" pitchFamily="34" charset="0"/>
                        </a:rPr>
                        <a:t>3</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KEYCODE_HOME</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cs typeface="Calibri" panose="020F0502020204030204" pitchFamily="34" charset="0"/>
                        </a:rPr>
                        <a:t>主页键（未开放给普通</a:t>
                      </a:r>
                      <a:r>
                        <a:rPr lang="en-US" sz="1800" kern="100">
                          <a:effectLst/>
                          <a:latin typeface="Times New Roman" panose="02020603050405020304" pitchFamily="18" charset="0"/>
                          <a:ea typeface="宋体" panose="02010600030101010101" pitchFamily="2" charset="-122"/>
                          <a:cs typeface="Calibri" panose="020F0502020204030204" pitchFamily="34" charset="0"/>
                        </a:rPr>
                        <a:t>App</a:t>
                      </a:r>
                      <a:r>
                        <a:rPr lang="zh-CN" sz="1800" kern="100">
                          <a:effectLst/>
                          <a:latin typeface="Times New Roman" panose="02020603050405020304" pitchFamily="18" charset="0"/>
                          <a:ea typeface="宋体" panose="02010600030101010101" pitchFamily="2" charset="-122"/>
                          <a:cs typeface="Calibri" panose="020F0502020204030204" pitchFamily="34" charset="0"/>
                        </a:rPr>
                        <a:t>）</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4</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KEYCODE_BACK</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cs typeface="Calibri" panose="020F0502020204030204" pitchFamily="34" charset="0"/>
                        </a:rPr>
                        <a:t>返回键（后退键）</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24</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KEYCODE_VOLUME_UP</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cs typeface="Calibri" panose="020F0502020204030204" pitchFamily="34" charset="0"/>
                        </a:rPr>
                        <a:t>加大音量键</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25</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KEYCODE_VOLUME_DOWN</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cs typeface="Calibri" panose="020F0502020204030204" pitchFamily="34" charset="0"/>
                        </a:rPr>
                        <a:t>减小音量键</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r>
              <a:tr h="370840">
                <a:tc>
                  <a:txBody>
                    <a:bodyPr/>
                    <a:lstStyle/>
                    <a:p>
                      <a:pPr>
                        <a:lnSpc>
                          <a:spcPts val="1300"/>
                        </a:lnSpc>
                        <a:spcAft>
                          <a:spcPts val="0"/>
                        </a:spcAft>
                      </a:pPr>
                      <a:r>
                        <a:rPr lang="en-US" sz="1800" kern="100" dirty="0">
                          <a:effectLst/>
                          <a:latin typeface="Times New Roman" panose="02020603050405020304" pitchFamily="18" charset="0"/>
                          <a:ea typeface="宋体" panose="02010600030101010101" pitchFamily="2" charset="-122"/>
                          <a:cs typeface="Calibri" panose="020F0502020204030204" pitchFamily="34" charset="0"/>
                        </a:rPr>
                        <a:t>26</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KEYCODE_POWER</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cs typeface="Calibri" panose="020F0502020204030204" pitchFamily="34" charset="0"/>
                        </a:rPr>
                        <a:t>电源键（未开放给普通</a:t>
                      </a:r>
                      <a:r>
                        <a:rPr lang="en-US" sz="1800" kern="100">
                          <a:effectLst/>
                          <a:latin typeface="Times New Roman" panose="02020603050405020304" pitchFamily="18" charset="0"/>
                          <a:ea typeface="宋体" panose="02010600030101010101" pitchFamily="2" charset="-122"/>
                          <a:cs typeface="Calibri" panose="020F0502020204030204" pitchFamily="34" charset="0"/>
                        </a:rPr>
                        <a:t>App</a:t>
                      </a:r>
                      <a:r>
                        <a:rPr lang="zh-CN" sz="1800" kern="100">
                          <a:effectLst/>
                          <a:latin typeface="Times New Roman" panose="02020603050405020304" pitchFamily="18" charset="0"/>
                          <a:ea typeface="宋体" panose="02010600030101010101" pitchFamily="2" charset="-122"/>
                          <a:cs typeface="Calibri" panose="020F0502020204030204" pitchFamily="34" charset="0"/>
                        </a:rPr>
                        <a:t>）</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66</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KEYCODE_ENTER</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cs typeface="Calibri" panose="020F0502020204030204" pitchFamily="34" charset="0"/>
                        </a:rPr>
                        <a:t>回车键</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67</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KEYCODE_DEL</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cs typeface="Calibri" panose="020F0502020204030204" pitchFamily="34" charset="0"/>
                        </a:rPr>
                        <a:t>删除键（退格键）</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r>
              <a:tr h="370840">
                <a:tc>
                  <a:txBody>
                    <a:bodyPr/>
                    <a:lstStyle/>
                    <a:p>
                      <a:pPr>
                        <a:lnSpc>
                          <a:spcPts val="1300"/>
                        </a:lnSpc>
                        <a:spcAft>
                          <a:spcPts val="0"/>
                        </a:spcAft>
                      </a:pPr>
                      <a:r>
                        <a:rPr lang="en-US" sz="1800" kern="100" dirty="0">
                          <a:effectLst/>
                          <a:latin typeface="Times New Roman" panose="02020603050405020304" pitchFamily="18" charset="0"/>
                          <a:ea typeface="宋体" panose="02010600030101010101" pitchFamily="2" charset="-122"/>
                          <a:cs typeface="Calibri" panose="020F0502020204030204" pitchFamily="34" charset="0"/>
                        </a:rPr>
                        <a:t>84</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KEYCODE_SEARCH</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cs typeface="Calibri" panose="020F0502020204030204" pitchFamily="34" charset="0"/>
                        </a:rPr>
                        <a:t>搜索键</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r>
              <a:tr h="37084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187</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KEYCODE_APP_SWITCH</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cs typeface="Calibri" panose="020F0502020204030204" pitchFamily="34" charset="0"/>
                        </a:rPr>
                        <a:t>任务键（未开放给普通</a:t>
                      </a:r>
                      <a:r>
                        <a:rPr lang="en-US" sz="1800" kern="100" dirty="0">
                          <a:effectLst/>
                          <a:latin typeface="Times New Roman" panose="02020603050405020304" pitchFamily="18" charset="0"/>
                          <a:ea typeface="宋体" panose="02010600030101010101" pitchFamily="2" charset="-122"/>
                          <a:cs typeface="Calibri" panose="020F0502020204030204" pitchFamily="34" charset="0"/>
                        </a:rPr>
                        <a:t>App</a:t>
                      </a:r>
                      <a:r>
                        <a:rPr lang="zh-CN" sz="1800" kern="100" dirty="0">
                          <a:effectLst/>
                          <a:latin typeface="Times New Roman" panose="02020603050405020304" pitchFamily="18" charset="0"/>
                          <a:ea typeface="宋体" panose="02010600030101010101" pitchFamily="2" charset="-122"/>
                          <a:cs typeface="Calibri" panose="020F0502020204030204" pitchFamily="34" charset="0"/>
                        </a:rPr>
                        <a:t>）</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extLst>
      <p:ext uri="{BB962C8B-B14F-4D97-AF65-F5344CB8AC3E}">
        <p14:creationId xmlns:p14="http://schemas.microsoft.com/office/powerpoint/2010/main" val="2496793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使用按键监听器的注意事项</a:t>
            </a:r>
            <a:endParaRPr lang="zh-CN" altLang="en-US" dirty="0"/>
          </a:p>
        </p:txBody>
      </p:sp>
      <p:sp>
        <p:nvSpPr>
          <p:cNvPr id="3" name="内容占位符 2"/>
          <p:cNvSpPr>
            <a:spLocks noGrp="1"/>
          </p:cNvSpPr>
          <p:nvPr>
            <p:ph idx="1"/>
          </p:nvPr>
        </p:nvSpPr>
        <p:spPr/>
        <p:txBody>
          <a:bodyPr/>
          <a:lstStyle/>
          <a:p>
            <a:r>
              <a:rPr lang="zh-CN" altLang="en-US" dirty="0" smtClean="0"/>
              <a:t>（</a:t>
            </a:r>
            <a:r>
              <a:rPr lang="en-US" altLang="zh-CN" dirty="0" smtClean="0"/>
              <a:t>1</a:t>
            </a:r>
            <a:r>
              <a:rPr lang="zh-CN" altLang="en-US" dirty="0" smtClean="0"/>
              <a:t>）</a:t>
            </a:r>
            <a:r>
              <a:rPr lang="zh-CN" altLang="zh-CN" dirty="0"/>
              <a:t>监听器</a:t>
            </a:r>
            <a:r>
              <a:rPr lang="en-US" altLang="zh-CN" dirty="0" err="1"/>
              <a:t>OnKeyListener</a:t>
            </a:r>
            <a:r>
              <a:rPr lang="zh-CN" altLang="zh-CN" dirty="0"/>
              <a:t>只会检测控制键，不会检测文本键（字母、数字、标点等）</a:t>
            </a:r>
            <a:r>
              <a:rPr lang="zh-CN" altLang="zh-CN" dirty="0" smtClean="0"/>
              <a:t>。</a:t>
            </a:r>
            <a:endParaRPr lang="en-US" altLang="zh-CN" dirty="0" smtClean="0"/>
          </a:p>
          <a:p>
            <a:r>
              <a:rPr lang="zh-CN" altLang="en-US" dirty="0" smtClean="0"/>
              <a:t>（</a:t>
            </a:r>
            <a:r>
              <a:rPr lang="en-US" altLang="zh-CN" dirty="0" smtClean="0"/>
              <a:t>2</a:t>
            </a:r>
            <a:r>
              <a:rPr lang="zh-CN" altLang="en-US" dirty="0" smtClean="0"/>
              <a:t>）</a:t>
            </a:r>
            <a:r>
              <a:rPr lang="zh-CN" altLang="zh-CN" dirty="0"/>
              <a:t>每次按控制键时，</a:t>
            </a:r>
            <a:r>
              <a:rPr lang="en-US" altLang="zh-CN" dirty="0" err="1"/>
              <a:t>onKey</a:t>
            </a:r>
            <a:r>
              <a:rPr lang="zh-CN" altLang="zh-CN" dirty="0"/>
              <a:t>方法都会收到两次重复编码的按键</a:t>
            </a:r>
            <a:r>
              <a:rPr lang="zh-CN" altLang="zh-CN" dirty="0" smtClean="0"/>
              <a:t>事件</a:t>
            </a:r>
            <a:r>
              <a:rPr lang="zh-CN" altLang="en-US" dirty="0" smtClean="0"/>
              <a:t>（</a:t>
            </a:r>
            <a:r>
              <a:rPr lang="zh-CN" altLang="zh-CN" dirty="0" smtClean="0"/>
              <a:t>按下</a:t>
            </a:r>
            <a:r>
              <a:rPr lang="zh-CN" altLang="zh-CN" dirty="0"/>
              <a:t>与松开两个</a:t>
            </a:r>
            <a:r>
              <a:rPr lang="zh-CN" altLang="zh-CN" dirty="0" smtClean="0"/>
              <a:t>动作</a:t>
            </a:r>
            <a:r>
              <a:rPr lang="zh-CN" altLang="en-US" dirty="0" smtClean="0"/>
              <a:t>）</a:t>
            </a:r>
            <a:r>
              <a:rPr lang="zh-CN" altLang="zh-CN" dirty="0" smtClean="0"/>
              <a:t>。</a:t>
            </a:r>
            <a:r>
              <a:rPr lang="zh-CN" altLang="zh-CN" dirty="0"/>
              <a:t>解决这个问题的</a:t>
            </a:r>
            <a:r>
              <a:rPr lang="zh-CN" altLang="zh-CN" dirty="0" smtClean="0"/>
              <a:t>办法就是</a:t>
            </a:r>
            <a:r>
              <a:rPr lang="zh-CN" altLang="zh-CN" dirty="0"/>
              <a:t>只监控按下</a:t>
            </a:r>
            <a:r>
              <a:rPr lang="zh-CN" altLang="zh-CN" dirty="0" smtClean="0"/>
              <a:t>动作，</a:t>
            </a:r>
            <a:r>
              <a:rPr lang="zh-CN" altLang="zh-CN" dirty="0"/>
              <a:t>不监控松开</a:t>
            </a:r>
            <a:r>
              <a:rPr lang="zh-CN" altLang="zh-CN" dirty="0" smtClean="0"/>
              <a:t>动作。</a:t>
            </a:r>
            <a:endParaRPr lang="en-US" altLang="zh-CN" dirty="0" smtClean="0"/>
          </a:p>
          <a:p>
            <a:r>
              <a:rPr lang="zh-CN" altLang="en-US" dirty="0" smtClean="0"/>
              <a:t>（</a:t>
            </a:r>
            <a:r>
              <a:rPr lang="en-US" altLang="zh-CN" dirty="0" smtClean="0"/>
              <a:t>3</a:t>
            </a:r>
            <a:r>
              <a:rPr lang="zh-CN" altLang="en-US" dirty="0" smtClean="0"/>
              <a:t>）</a:t>
            </a:r>
            <a:r>
              <a:rPr lang="zh-CN" altLang="zh-CN" dirty="0"/>
              <a:t>虽然按键编码表存在首页键、任务键、电源键的定义，但这</a:t>
            </a:r>
            <a:r>
              <a:rPr lang="en-US" altLang="zh-CN" dirty="0"/>
              <a:t>3</a:t>
            </a:r>
            <a:r>
              <a:rPr lang="zh-CN" altLang="zh-CN" dirty="0"/>
              <a:t>个键并不开放给普通</a:t>
            </a:r>
            <a:r>
              <a:rPr lang="en-US" altLang="zh-CN" dirty="0" smtClean="0"/>
              <a:t>App</a:t>
            </a:r>
            <a:r>
              <a:rPr lang="zh-CN" altLang="zh-CN" dirty="0" smtClean="0"/>
              <a:t>。</a:t>
            </a:r>
            <a:endParaRPr lang="zh-CN" altLang="en-US" dirty="0"/>
          </a:p>
        </p:txBody>
      </p:sp>
    </p:spTree>
    <p:extLst>
      <p:ext uri="{BB962C8B-B14F-4D97-AF65-F5344CB8AC3E}">
        <p14:creationId xmlns:p14="http://schemas.microsoft.com/office/powerpoint/2010/main" val="3962299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11.1.2  </a:t>
            </a:r>
            <a:r>
              <a:rPr lang="zh-CN" altLang="en-US" dirty="0"/>
              <a:t>检测物理按键</a:t>
            </a:r>
          </a:p>
        </p:txBody>
      </p:sp>
      <p:sp>
        <p:nvSpPr>
          <p:cNvPr id="3" name="内容占位符 2"/>
          <p:cNvSpPr>
            <a:spLocks noGrp="1"/>
          </p:cNvSpPr>
          <p:nvPr>
            <p:ph idx="1"/>
          </p:nvPr>
        </p:nvSpPr>
        <p:spPr/>
        <p:txBody>
          <a:bodyPr/>
          <a:lstStyle/>
          <a:p>
            <a:r>
              <a:rPr lang="zh-CN" altLang="zh-CN" dirty="0"/>
              <a:t>除了给控件注册按键监听器外，还可以直接在活动页面上检测物理按键，即重写</a:t>
            </a:r>
            <a:r>
              <a:rPr lang="en-US" altLang="zh-CN" dirty="0"/>
              <a:t>Activity</a:t>
            </a:r>
            <a:r>
              <a:rPr lang="zh-CN" altLang="zh-CN" dirty="0"/>
              <a:t>的</a:t>
            </a:r>
            <a:r>
              <a:rPr lang="en-US" altLang="zh-CN" dirty="0" err="1"/>
              <a:t>onKeyDown</a:t>
            </a:r>
            <a:r>
              <a:rPr lang="zh-CN" altLang="zh-CN" dirty="0"/>
              <a:t>方法。</a:t>
            </a:r>
            <a:endParaRPr lang="en-US" altLang="zh-CN" dirty="0"/>
          </a:p>
          <a:p>
            <a:r>
              <a:rPr lang="en-US" altLang="zh-CN" dirty="0" err="1"/>
              <a:t>onKeyDown</a:t>
            </a:r>
            <a:r>
              <a:rPr lang="zh-CN" altLang="zh-CN" dirty="0"/>
              <a:t>方法的使用与前面的</a:t>
            </a:r>
            <a:r>
              <a:rPr lang="en-US" altLang="zh-CN" dirty="0" err="1"/>
              <a:t>onKey</a:t>
            </a:r>
            <a:r>
              <a:rPr lang="zh-CN" altLang="zh-CN" dirty="0"/>
              <a:t>方法类似，拥有按键编码与按键事件</a:t>
            </a:r>
            <a:r>
              <a:rPr lang="en-US" altLang="zh-CN" dirty="0" err="1"/>
              <a:t>KeyEvent</a:t>
            </a:r>
            <a:r>
              <a:rPr lang="zh-CN" altLang="zh-CN" dirty="0"/>
              <a:t>两个参数</a:t>
            </a:r>
            <a:r>
              <a:rPr lang="zh-CN" altLang="en-US" dirty="0"/>
              <a:t>。</a:t>
            </a:r>
            <a:endParaRPr lang="en-US" altLang="zh-CN" dirty="0"/>
          </a:p>
          <a:p>
            <a:r>
              <a:rPr lang="en-US" altLang="zh-CN" dirty="0" err="1"/>
              <a:t>onKeyDown</a:t>
            </a:r>
            <a:r>
              <a:rPr lang="zh-CN" altLang="zh-CN" dirty="0"/>
              <a:t>方法只可</a:t>
            </a:r>
            <a:r>
              <a:rPr lang="zh-CN" altLang="zh-CN" dirty="0" smtClean="0"/>
              <a:t>检测</a:t>
            </a:r>
            <a:r>
              <a:rPr lang="en-US" altLang="zh-CN" dirty="0" smtClean="0"/>
              <a:t>3</a:t>
            </a:r>
            <a:r>
              <a:rPr lang="zh-CN" altLang="zh-CN" dirty="0" smtClean="0"/>
              <a:t>个</a:t>
            </a:r>
            <a:r>
              <a:rPr lang="zh-CN" altLang="zh-CN" dirty="0"/>
              <a:t>物理按键事件，</a:t>
            </a:r>
            <a:r>
              <a:rPr lang="zh-CN" altLang="zh-CN" dirty="0" smtClean="0"/>
              <a:t>即返回键</a:t>
            </a:r>
            <a:r>
              <a:rPr lang="zh-CN" altLang="zh-CN" dirty="0"/>
              <a:t>、加大音量键和减小音量键，而主页键和任务键需要通过广播接收器来监测。</a:t>
            </a:r>
            <a:endParaRPr lang="zh-CN" altLang="en-US" dirty="0"/>
          </a:p>
          <a:p>
            <a:endParaRPr lang="zh-CN" altLang="en-US" dirty="0"/>
          </a:p>
        </p:txBody>
      </p:sp>
    </p:spTree>
    <p:extLst>
      <p:ext uri="{BB962C8B-B14F-4D97-AF65-F5344CB8AC3E}">
        <p14:creationId xmlns:p14="http://schemas.microsoft.com/office/powerpoint/2010/main" val="1242852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onKeyDown</a:t>
            </a:r>
            <a:r>
              <a:rPr lang="zh-CN" altLang="en-US" dirty="0" smtClean="0"/>
              <a:t>与</a:t>
            </a:r>
            <a:r>
              <a:rPr lang="en-US" altLang="zh-CN" dirty="0" err="1" smtClean="0"/>
              <a:t>onKey</a:t>
            </a:r>
            <a:r>
              <a:rPr lang="zh-CN" altLang="en-US" dirty="0" smtClean="0"/>
              <a:t>的区别</a:t>
            </a:r>
            <a:endParaRPr lang="zh-CN" altLang="en-US" dirty="0"/>
          </a:p>
        </p:txBody>
      </p:sp>
      <p:sp>
        <p:nvSpPr>
          <p:cNvPr id="3" name="内容占位符 2"/>
          <p:cNvSpPr>
            <a:spLocks noGrp="1"/>
          </p:cNvSpPr>
          <p:nvPr>
            <p:ph idx="1"/>
          </p:nvPr>
        </p:nvSpPr>
        <p:spPr/>
        <p:txBody>
          <a:bodyPr/>
          <a:lstStyle/>
          <a:p>
            <a:r>
              <a:rPr lang="zh-CN" altLang="zh-CN" dirty="0" smtClean="0"/>
              <a:t>（</a:t>
            </a:r>
            <a:r>
              <a:rPr lang="en-US" altLang="zh-CN" dirty="0"/>
              <a:t>1</a:t>
            </a:r>
            <a:r>
              <a:rPr lang="zh-CN" altLang="zh-CN" dirty="0"/>
              <a:t>）</a:t>
            </a:r>
            <a:r>
              <a:rPr lang="en-US" altLang="zh-CN" dirty="0" err="1"/>
              <a:t>onKeyDown</a:t>
            </a:r>
            <a:r>
              <a:rPr lang="zh-CN" altLang="zh-CN" dirty="0"/>
              <a:t>只能</a:t>
            </a:r>
            <a:r>
              <a:rPr lang="zh-CN" altLang="zh-CN" dirty="0" smtClean="0"/>
              <a:t>在</a:t>
            </a:r>
            <a:r>
              <a:rPr lang="zh-CN" altLang="en-US" dirty="0" smtClean="0"/>
              <a:t>活动</a:t>
            </a:r>
            <a:r>
              <a:rPr lang="zh-CN" altLang="zh-CN" dirty="0" smtClean="0"/>
              <a:t>代码</a:t>
            </a:r>
            <a:r>
              <a:rPr lang="zh-CN" altLang="zh-CN" dirty="0"/>
              <a:t>中使用，而</a:t>
            </a:r>
            <a:r>
              <a:rPr lang="en-US" altLang="zh-CN" dirty="0" err="1"/>
              <a:t>onKey</a:t>
            </a:r>
            <a:r>
              <a:rPr lang="zh-CN" altLang="zh-CN" dirty="0"/>
              <a:t>只要有可注册的控件就能使用。</a:t>
            </a:r>
          </a:p>
          <a:p>
            <a:r>
              <a:rPr lang="zh-CN" altLang="zh-CN" dirty="0"/>
              <a:t>（</a:t>
            </a:r>
            <a:r>
              <a:rPr lang="en-US" altLang="zh-CN" dirty="0"/>
              <a:t>2</a:t>
            </a:r>
            <a:r>
              <a:rPr lang="zh-CN" altLang="zh-CN" dirty="0"/>
              <a:t>）</a:t>
            </a:r>
            <a:r>
              <a:rPr lang="en-US" altLang="zh-CN" dirty="0" err="1"/>
              <a:t>onKeyDown</a:t>
            </a:r>
            <a:r>
              <a:rPr lang="zh-CN" altLang="zh-CN" dirty="0"/>
              <a:t>只能检测物理按键，无法检测输入法按键（如回车键、删除键等），而</a:t>
            </a:r>
            <a:r>
              <a:rPr lang="en-US" altLang="zh-CN" dirty="0" err="1"/>
              <a:t>onKey</a:t>
            </a:r>
            <a:r>
              <a:rPr lang="zh-CN" altLang="zh-CN" dirty="0"/>
              <a:t>可同时检测两类按键。</a:t>
            </a:r>
          </a:p>
          <a:p>
            <a:r>
              <a:rPr lang="zh-CN" altLang="zh-CN" dirty="0"/>
              <a:t>（</a:t>
            </a:r>
            <a:r>
              <a:rPr lang="en-US" altLang="zh-CN" dirty="0"/>
              <a:t>3</a:t>
            </a:r>
            <a:r>
              <a:rPr lang="zh-CN" altLang="zh-CN" dirty="0"/>
              <a:t>）</a:t>
            </a:r>
            <a:r>
              <a:rPr lang="en-US" altLang="zh-CN" dirty="0" err="1"/>
              <a:t>onKeyDown</a:t>
            </a:r>
            <a:r>
              <a:rPr lang="zh-CN" altLang="zh-CN" dirty="0"/>
              <a:t>不区分按下与松开两个动作，而</a:t>
            </a:r>
            <a:r>
              <a:rPr lang="en-US" altLang="zh-CN" dirty="0" err="1"/>
              <a:t>onKey</a:t>
            </a:r>
            <a:r>
              <a:rPr lang="zh-CN" altLang="zh-CN" dirty="0"/>
              <a:t>区分这两个动作。</a:t>
            </a:r>
          </a:p>
          <a:p>
            <a:endParaRPr lang="zh-CN" altLang="en-US" dirty="0"/>
          </a:p>
        </p:txBody>
      </p:sp>
    </p:spTree>
    <p:extLst>
      <p:ext uri="{BB962C8B-B14F-4D97-AF65-F5344CB8AC3E}">
        <p14:creationId xmlns:p14="http://schemas.microsoft.com/office/powerpoint/2010/main" val="31286431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TotalTime>
  <Words>3405</Words>
  <Application>Microsoft Office PowerPoint</Application>
  <PresentationFormat>宽屏</PresentationFormat>
  <Paragraphs>257</Paragraphs>
  <Slides>48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48</vt:i4>
      </vt:variant>
    </vt:vector>
  </HeadingPairs>
  <TitlesOfParts>
    <vt:vector size="55" baseType="lpstr">
      <vt:lpstr>黑体</vt:lpstr>
      <vt:lpstr>宋体</vt:lpstr>
      <vt:lpstr>Arial</vt:lpstr>
      <vt:lpstr>Calibri</vt:lpstr>
      <vt:lpstr>Calibri Light</vt:lpstr>
      <vt:lpstr>Times New Roman</vt:lpstr>
      <vt:lpstr>Office 主题</vt:lpstr>
      <vt:lpstr>第11章  事件交互</vt:lpstr>
      <vt:lpstr>本章简介</vt:lpstr>
      <vt:lpstr>本章目录</vt:lpstr>
      <vt:lpstr>11.1  按键事件</vt:lpstr>
      <vt:lpstr>11.1.1  检测软键盘</vt:lpstr>
      <vt:lpstr>按键编码的取值说明</vt:lpstr>
      <vt:lpstr>使用按键监听器的注意事项</vt:lpstr>
      <vt:lpstr>11.1.2  检测物理按键</vt:lpstr>
      <vt:lpstr>onKeyDown与onKey的区别</vt:lpstr>
      <vt:lpstr>11.1.3  接管返回按键</vt:lpstr>
      <vt:lpstr>再按一次返回键的提示效果</vt:lpstr>
      <vt:lpstr>11.2  触摸事件</vt:lpstr>
      <vt:lpstr>11.2.1  手势事件的分发流程</vt:lpstr>
      <vt:lpstr>PowerPoint 演示文稿</vt:lpstr>
      <vt:lpstr>常见的手势处理方法</vt:lpstr>
      <vt:lpstr>11.2.2  接管手势事件处理</vt:lpstr>
      <vt:lpstr>手势动作的类型说明</vt:lpstr>
      <vt:lpstr>单点触摸的实现效果</vt:lpstr>
      <vt:lpstr>多点触控的实现效果</vt:lpstr>
      <vt:lpstr>11.2.3  跟踪滑动轨迹实现手写签名</vt:lpstr>
      <vt:lpstr>手写签名的实现效果</vt:lpstr>
      <vt:lpstr>11.3  根据触摸行为辨别手势动作</vt:lpstr>
      <vt:lpstr>11.3.1  区分点击和长按动作</vt:lpstr>
      <vt:lpstr>点击动作和长按动作的效果</vt:lpstr>
      <vt:lpstr>11.3.2  识别手势滑动的方向</vt:lpstr>
      <vt:lpstr>手势方向的滑动效果</vt:lpstr>
      <vt:lpstr>11.3.3  辨别缩放与旋转手势</vt:lpstr>
      <vt:lpstr>手势缩放和旋转效果</vt:lpstr>
      <vt:lpstr>11.4  手势冲突处理</vt:lpstr>
      <vt:lpstr>11.4.1  上下滚动与左右滑动的冲突处理</vt:lpstr>
      <vt:lpstr>翻页失败的原因</vt:lpstr>
      <vt:lpstr>翻页失败的处理办法</vt:lpstr>
      <vt:lpstr>11.4.2  内部滑动与翻页滑动的冲突处理</vt:lpstr>
      <vt:lpstr>如何使用抽屉布局</vt:lpstr>
      <vt:lpstr>抽屉布局的实现效果</vt:lpstr>
      <vt:lpstr>11.4.3  正常下拉与下拉刷新的冲突处理</vt:lpstr>
      <vt:lpstr>自定义下拉刷新布局的起因</vt:lpstr>
      <vt:lpstr>如何平衡下拉布局和滚动视图</vt:lpstr>
      <vt:lpstr>自定义下拉刷新的实现效果</vt:lpstr>
      <vt:lpstr>11.5  实战项目：仿美图秀秀的抠图工具</vt:lpstr>
      <vt:lpstr>11.5.1  需求描述</vt:lpstr>
      <vt:lpstr>美图秀秀的抠图效果</vt:lpstr>
      <vt:lpstr>11.5.2  功能分析</vt:lpstr>
      <vt:lpstr>11.5.3  效果展示</vt:lpstr>
      <vt:lpstr>抠图工具的抠图效果</vt:lpstr>
      <vt:lpstr>11.6  小结</vt:lpstr>
      <vt:lpstr>本章的学成目标</vt:lpstr>
      <vt:lpstr>动手练习</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90</cp:revision>
  <dcterms:created xsi:type="dcterms:W3CDTF">2020-09-05T11:14:52Z</dcterms:created>
  <dcterms:modified xsi:type="dcterms:W3CDTF">2022-06-11T10:47:03Z</dcterms:modified>
</cp:coreProperties>
</file>