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97" r:id="rId7"/>
    <p:sldId id="298" r:id="rId8"/>
    <p:sldId id="261" r:id="rId9"/>
    <p:sldId id="299" r:id="rId10"/>
    <p:sldId id="300" r:id="rId11"/>
    <p:sldId id="262" r:id="rId12"/>
    <p:sldId id="301" r:id="rId13"/>
    <p:sldId id="302" r:id="rId14"/>
    <p:sldId id="263" r:id="rId15"/>
    <p:sldId id="264" r:id="rId16"/>
    <p:sldId id="303" r:id="rId17"/>
    <p:sldId id="305" r:id="rId18"/>
    <p:sldId id="265" r:id="rId19"/>
    <p:sldId id="306" r:id="rId20"/>
    <p:sldId id="307" r:id="rId21"/>
    <p:sldId id="266" r:id="rId22"/>
    <p:sldId id="308" r:id="rId23"/>
    <p:sldId id="267" r:id="rId24"/>
    <p:sldId id="309" r:id="rId25"/>
    <p:sldId id="310" r:id="rId26"/>
    <p:sldId id="312" r:id="rId27"/>
    <p:sldId id="269" r:id="rId28"/>
    <p:sldId id="313" r:id="rId29"/>
    <p:sldId id="314" r:id="rId30"/>
    <p:sldId id="315" r:id="rId31"/>
    <p:sldId id="316" r:id="rId32"/>
    <p:sldId id="317" r:id="rId33"/>
    <p:sldId id="296" r:id="rId34"/>
    <p:sldId id="327" r:id="rId35"/>
    <p:sldId id="292" r:id="rId36"/>
    <p:sldId id="293" r:id="rId37"/>
    <p:sldId id="322" r:id="rId38"/>
    <p:sldId id="324" r:id="rId39"/>
    <p:sldId id="294" r:id="rId40"/>
    <p:sldId id="325" r:id="rId41"/>
    <p:sldId id="295" r:id="rId42"/>
    <p:sldId id="320" r:id="rId43"/>
    <p:sldId id="321" r:id="rId44"/>
    <p:sldId id="278" r:id="rId45"/>
    <p:sldId id="287" r:id="rId46"/>
    <p:sldId id="326" r:id="rId47"/>
    <p:sldId id="291" r:id="rId48"/>
    <p:sldId id="290" r:id="rId49"/>
    <p:sldId id="286" r:id="rId50"/>
    <p:sldId id="273" r:id="rId51"/>
    <p:sldId id="27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CB3B6-5A47-4BAD-A160-8356DB4E286C}" type="datetimeFigureOut">
              <a:rPr lang="zh-CN" altLang="en-US" smtClean="0"/>
              <a:t>2022/6/11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22648-D38D-4FD6-A07D-E8AC60C6FEBE}" type="slidenum">
              <a:rPr lang="zh-CN" altLang="en-US" smtClean="0"/>
              <a:t>‹#›</a:t>
            </a:fld>
            <a:endParaRPr lang="zh-CN" altLang="en-US"/>
          </a:p>
        </p:txBody>
      </p:sp>
    </p:spTree>
    <p:extLst>
      <p:ext uri="{BB962C8B-B14F-4D97-AF65-F5344CB8AC3E}">
        <p14:creationId xmlns:p14="http://schemas.microsoft.com/office/powerpoint/2010/main" val="214344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7528C0-15E1-4F6D-9577-3B40DB8347C8}" type="slidenum">
              <a:rPr lang="zh-CN" altLang="en-US" smtClean="0"/>
              <a:t>6</a:t>
            </a:fld>
            <a:endParaRPr lang="zh-CN" altLang="en-US"/>
          </a:p>
        </p:txBody>
      </p:sp>
    </p:spTree>
    <p:extLst>
      <p:ext uri="{BB962C8B-B14F-4D97-AF65-F5344CB8AC3E}">
        <p14:creationId xmlns:p14="http://schemas.microsoft.com/office/powerpoint/2010/main" val="108110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31086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7857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05300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41768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751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84103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71968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37643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70440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83590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5320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90811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12</a:t>
            </a:r>
            <a:r>
              <a:rPr lang="zh-CN" altLang="en-US" dirty="0" smtClean="0"/>
              <a:t>章  </a:t>
            </a:r>
            <a:r>
              <a:rPr lang="zh-CN" altLang="en-US" dirty="0" smtClean="0"/>
              <a:t>动画</a:t>
            </a:r>
            <a:r>
              <a:rPr lang="zh-CN" altLang="en-US" dirty="0"/>
              <a:t>特效</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360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GIF</a:t>
            </a:r>
            <a:r>
              <a:rPr lang="zh-CN" altLang="en-US" dirty="0"/>
              <a:t>动画的播放效果</a:t>
            </a:r>
          </a:p>
        </p:txBody>
      </p:sp>
      <p:sp>
        <p:nvSpPr>
          <p:cNvPr id="6" name="文本框 5"/>
          <p:cNvSpPr txBox="1"/>
          <p:nvPr/>
        </p:nvSpPr>
        <p:spPr>
          <a:xfrm>
            <a:off x="2509409" y="5859956"/>
            <a:ext cx="1879041" cy="369332"/>
          </a:xfrm>
          <a:prstGeom prst="rect">
            <a:avLst/>
          </a:prstGeom>
          <a:noFill/>
        </p:spPr>
        <p:txBody>
          <a:bodyPr wrap="none" rtlCol="0">
            <a:spAutoFit/>
          </a:bodyPr>
          <a:lstStyle/>
          <a:p>
            <a:r>
              <a:rPr lang="en-US" altLang="zh-CN" dirty="0"/>
              <a:t>GIF</a:t>
            </a:r>
            <a:r>
              <a:rPr lang="zh-CN" altLang="zh-CN" dirty="0"/>
              <a:t>动画开始播放</a:t>
            </a:r>
            <a:endParaRPr lang="zh-CN" altLang="en-US" dirty="0"/>
          </a:p>
        </p:txBody>
      </p:sp>
      <p:sp>
        <p:nvSpPr>
          <p:cNvPr id="7" name="文本框 6"/>
          <p:cNvSpPr txBox="1"/>
          <p:nvPr/>
        </p:nvSpPr>
        <p:spPr>
          <a:xfrm>
            <a:off x="7778712" y="5859956"/>
            <a:ext cx="1879041" cy="369332"/>
          </a:xfrm>
          <a:prstGeom prst="rect">
            <a:avLst/>
          </a:prstGeom>
          <a:noFill/>
        </p:spPr>
        <p:txBody>
          <a:bodyPr wrap="none" rtlCol="0">
            <a:spAutoFit/>
          </a:bodyPr>
          <a:lstStyle/>
          <a:p>
            <a:r>
              <a:rPr lang="en-US" altLang="zh-CN" dirty="0"/>
              <a:t>GIF</a:t>
            </a:r>
            <a:r>
              <a:rPr lang="zh-CN" altLang="zh-CN" dirty="0"/>
              <a:t>动画播放结束</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96619" y="1768322"/>
            <a:ext cx="4012614" cy="38974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2355" y="1768322"/>
            <a:ext cx="4012615" cy="3897438"/>
          </a:xfrm>
          <a:prstGeom prst="rect">
            <a:avLst/>
          </a:prstGeom>
        </p:spPr>
      </p:pic>
    </p:spTree>
    <p:extLst>
      <p:ext uri="{BB962C8B-B14F-4D97-AF65-F5344CB8AC3E}">
        <p14:creationId xmlns:p14="http://schemas.microsoft.com/office/powerpoint/2010/main" val="268053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12.1.3  </a:t>
            </a:r>
            <a:r>
              <a:rPr lang="zh-CN" altLang="en-US" dirty="0"/>
              <a:t>淡入淡出动画</a:t>
            </a:r>
          </a:p>
        </p:txBody>
      </p:sp>
      <p:sp>
        <p:nvSpPr>
          <p:cNvPr id="3" name="内容占位符 2"/>
          <p:cNvSpPr>
            <a:spLocks noGrp="1"/>
          </p:cNvSpPr>
          <p:nvPr>
            <p:ph idx="1"/>
          </p:nvPr>
        </p:nvSpPr>
        <p:spPr/>
        <p:txBody>
          <a:bodyPr/>
          <a:lstStyle/>
          <a:p>
            <a:r>
              <a:rPr lang="zh-CN" altLang="zh-CN" dirty="0"/>
              <a:t>帧动画的采用后面一帧直接覆盖前面一帧，这在快速轮播时没什么问题，但是如果每帧的间隔时间比较</a:t>
            </a:r>
            <a:r>
              <a:rPr lang="zh-CN" altLang="zh-CN" dirty="0" smtClean="0"/>
              <a:t>长，</a:t>
            </a:r>
            <a:r>
              <a:rPr lang="zh-CN" altLang="zh-CN" dirty="0"/>
              <a:t>两帧之间的画面切换就会很生硬。</a:t>
            </a:r>
            <a:endParaRPr lang="en-US" altLang="zh-CN" dirty="0"/>
          </a:p>
          <a:p>
            <a:r>
              <a:rPr lang="zh-CN" altLang="zh-CN" dirty="0"/>
              <a:t>为了解决这种长间隔切换图片在视觉效果方面的问题，</a:t>
            </a:r>
            <a:r>
              <a:rPr lang="en-US" altLang="zh-CN" dirty="0"/>
              <a:t>Android</a:t>
            </a:r>
            <a:r>
              <a:rPr lang="zh-CN" altLang="zh-CN" dirty="0"/>
              <a:t>提供了过渡图形</a:t>
            </a:r>
            <a:r>
              <a:rPr lang="en-US" altLang="zh-CN" dirty="0" err="1"/>
              <a:t>TransitionDrawable</a:t>
            </a:r>
            <a:r>
              <a:rPr lang="zh-CN" altLang="zh-CN" dirty="0"/>
              <a:t>处理两张图片之间的渐变显示</a:t>
            </a:r>
            <a:r>
              <a:rPr lang="zh-CN" altLang="en-US" dirty="0"/>
              <a:t>。</a:t>
            </a:r>
            <a:endParaRPr lang="en-US" altLang="zh-CN" dirty="0"/>
          </a:p>
          <a:p>
            <a:r>
              <a:rPr lang="zh-CN" altLang="en-US" dirty="0"/>
              <a:t>在两张图片过渡变化的时候，前一张图片逐渐变淡直至消失，也就是所谓的淡出；与此同时，后一张图片从无到有完全呈现，也就是所谓的淡入</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352797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如何使用过渡图形</a:t>
            </a:r>
            <a:endParaRPr lang="zh-CN" altLang="en-US" dirty="0"/>
          </a:p>
        </p:txBody>
      </p:sp>
      <p:sp>
        <p:nvSpPr>
          <p:cNvPr id="3" name="内容占位符 2"/>
          <p:cNvSpPr>
            <a:spLocks noGrp="1"/>
          </p:cNvSpPr>
          <p:nvPr>
            <p:ph idx="1"/>
          </p:nvPr>
        </p:nvSpPr>
        <p:spPr/>
        <p:txBody>
          <a:bodyPr/>
          <a:lstStyle/>
          <a:p>
            <a:r>
              <a:rPr lang="zh-CN" altLang="zh-CN" dirty="0"/>
              <a:t>过渡图形同样需要宿主视图显示该图形，即</a:t>
            </a:r>
            <a:r>
              <a:rPr lang="zh-CN" altLang="zh-CN" dirty="0" smtClean="0"/>
              <a:t>调用</a:t>
            </a:r>
            <a:r>
              <a:rPr lang="zh-CN" altLang="en-US" dirty="0" smtClean="0"/>
              <a:t>图像视图</a:t>
            </a:r>
            <a:r>
              <a:rPr lang="zh-CN" altLang="zh-CN" dirty="0" smtClean="0"/>
              <a:t>的</a:t>
            </a:r>
            <a:r>
              <a:rPr lang="en-US" altLang="zh-CN" dirty="0" err="1"/>
              <a:t>setImageDrawable</a:t>
            </a:r>
            <a:r>
              <a:rPr lang="zh-CN" altLang="zh-CN" dirty="0"/>
              <a:t>方法进行图形加载操作</a:t>
            </a:r>
            <a:r>
              <a:rPr lang="zh-CN" altLang="zh-CN" dirty="0" smtClean="0"/>
              <a:t>。</a:t>
            </a:r>
            <a:endParaRPr lang="en-US" altLang="zh-CN" dirty="0" smtClean="0"/>
          </a:p>
          <a:p>
            <a:r>
              <a:rPr lang="zh-CN" altLang="zh-CN" dirty="0" smtClean="0"/>
              <a:t>下面</a:t>
            </a:r>
            <a:r>
              <a:rPr lang="zh-CN" altLang="zh-CN" dirty="0"/>
              <a:t>是</a:t>
            </a:r>
            <a:r>
              <a:rPr lang="en-US" altLang="zh-CN" dirty="0" err="1"/>
              <a:t>TransitionDrawable</a:t>
            </a:r>
            <a:r>
              <a:rPr lang="zh-CN" altLang="zh-CN" dirty="0"/>
              <a:t>的常用方法说明。</a:t>
            </a:r>
          </a:p>
          <a:p>
            <a:pPr lvl="1"/>
            <a:r>
              <a:rPr lang="zh-CN" altLang="zh-CN" dirty="0" smtClean="0"/>
              <a:t>构造</a:t>
            </a:r>
            <a:r>
              <a:rPr lang="zh-CN" altLang="en-US" dirty="0" smtClean="0"/>
              <a:t>方法</a:t>
            </a:r>
            <a:r>
              <a:rPr lang="zh-CN" altLang="zh-CN" dirty="0" smtClean="0"/>
              <a:t>：</a:t>
            </a:r>
            <a:r>
              <a:rPr lang="zh-CN" altLang="zh-CN" dirty="0"/>
              <a:t>指定过渡图形的图形数组。该图形数组大小为</a:t>
            </a:r>
            <a:r>
              <a:rPr lang="en-US" altLang="zh-CN" dirty="0"/>
              <a:t>2</a:t>
            </a:r>
            <a:r>
              <a:rPr lang="zh-CN" altLang="zh-CN" dirty="0"/>
              <a:t>，包含前后两张图形。</a:t>
            </a:r>
          </a:p>
          <a:p>
            <a:pPr lvl="1"/>
            <a:r>
              <a:rPr lang="en-US" altLang="zh-CN" dirty="0" err="1"/>
              <a:t>startTransition</a:t>
            </a:r>
            <a:r>
              <a:rPr lang="zh-CN" altLang="zh-CN" dirty="0"/>
              <a:t>：开始过渡</a:t>
            </a:r>
            <a:r>
              <a:rPr lang="zh-CN" altLang="zh-CN" dirty="0" smtClean="0"/>
              <a:t>操作。</a:t>
            </a:r>
            <a:endParaRPr lang="zh-CN" altLang="zh-CN" dirty="0"/>
          </a:p>
          <a:p>
            <a:pPr lvl="1"/>
            <a:r>
              <a:rPr lang="en-US" altLang="zh-CN" dirty="0" err="1"/>
              <a:t>resetTransition</a:t>
            </a:r>
            <a:r>
              <a:rPr lang="zh-CN" altLang="zh-CN" dirty="0"/>
              <a:t>：重置过渡操作。</a:t>
            </a:r>
          </a:p>
          <a:p>
            <a:pPr lvl="1"/>
            <a:r>
              <a:rPr lang="en-US" altLang="zh-CN" dirty="0" err="1"/>
              <a:t>reverseTransition</a:t>
            </a:r>
            <a:r>
              <a:rPr lang="zh-CN" altLang="zh-CN" dirty="0"/>
              <a:t>：倒过来执行过渡操作。</a:t>
            </a:r>
          </a:p>
          <a:p>
            <a:endParaRPr lang="zh-CN" altLang="en-US" dirty="0"/>
          </a:p>
        </p:txBody>
      </p:sp>
    </p:spTree>
    <p:extLst>
      <p:ext uri="{BB962C8B-B14F-4D97-AF65-F5344CB8AC3E}">
        <p14:creationId xmlns:p14="http://schemas.microsoft.com/office/powerpoint/2010/main" val="259426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淡入淡出动画的播放效果</a:t>
            </a:r>
            <a:endParaRPr lang="zh-CN" altLang="en-US" dirty="0"/>
          </a:p>
        </p:txBody>
      </p:sp>
      <p:sp>
        <p:nvSpPr>
          <p:cNvPr id="6" name="文本框 5"/>
          <p:cNvSpPr txBox="1"/>
          <p:nvPr/>
        </p:nvSpPr>
        <p:spPr>
          <a:xfrm>
            <a:off x="2453772" y="6293224"/>
            <a:ext cx="2492990" cy="369332"/>
          </a:xfrm>
          <a:prstGeom prst="rect">
            <a:avLst/>
          </a:prstGeom>
          <a:noFill/>
        </p:spPr>
        <p:txBody>
          <a:bodyPr wrap="none" rtlCol="0">
            <a:spAutoFit/>
          </a:bodyPr>
          <a:lstStyle/>
          <a:p>
            <a:r>
              <a:rPr lang="zh-CN" altLang="zh-CN" dirty="0"/>
              <a:t>淡入淡出动画开始播放</a:t>
            </a:r>
            <a:endParaRPr lang="zh-CN" altLang="en-US" dirty="0"/>
          </a:p>
        </p:txBody>
      </p:sp>
      <p:sp>
        <p:nvSpPr>
          <p:cNvPr id="7" name="文本框 6"/>
          <p:cNvSpPr txBox="1"/>
          <p:nvPr/>
        </p:nvSpPr>
        <p:spPr>
          <a:xfrm>
            <a:off x="7032280" y="6293224"/>
            <a:ext cx="2492990" cy="369332"/>
          </a:xfrm>
          <a:prstGeom prst="rect">
            <a:avLst/>
          </a:prstGeom>
          <a:noFill/>
        </p:spPr>
        <p:txBody>
          <a:bodyPr wrap="none" rtlCol="0">
            <a:spAutoFit/>
          </a:bodyPr>
          <a:lstStyle/>
          <a:p>
            <a:r>
              <a:rPr lang="zh-CN" altLang="zh-CN" dirty="0"/>
              <a:t>淡入淡出动画即将结束</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2217" y="1689832"/>
            <a:ext cx="2404545"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280" y="1689832"/>
            <a:ext cx="2404545" cy="4351338"/>
          </a:xfrm>
          <a:prstGeom prst="rect">
            <a:avLst/>
          </a:prstGeom>
        </p:spPr>
      </p:pic>
    </p:spTree>
    <p:extLst>
      <p:ext uri="{BB962C8B-B14F-4D97-AF65-F5344CB8AC3E}">
        <p14:creationId xmlns:p14="http://schemas.microsoft.com/office/powerpoint/2010/main" val="63287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a:t>补间动画</a:t>
            </a:r>
          </a:p>
        </p:txBody>
      </p:sp>
      <p:sp>
        <p:nvSpPr>
          <p:cNvPr id="3" name="内容占位符 2"/>
          <p:cNvSpPr>
            <a:spLocks noGrp="1"/>
          </p:cNvSpPr>
          <p:nvPr>
            <p:ph idx="1"/>
          </p:nvPr>
        </p:nvSpPr>
        <p:spPr/>
        <p:txBody>
          <a:bodyPr/>
          <a:lstStyle/>
          <a:p>
            <a:r>
              <a:rPr lang="zh-CN" altLang="zh-CN" dirty="0"/>
              <a:t>本节介绍补间动画的原理与用法，首先指出补间动画有</a:t>
            </a:r>
            <a:r>
              <a:rPr lang="en-US" altLang="zh-CN" dirty="0"/>
              <a:t>4</a:t>
            </a:r>
            <a:r>
              <a:rPr lang="zh-CN" altLang="zh-CN" dirty="0"/>
              <a:t>大类，分别是灰度动画、平移动画、缩放动画和旋转动画，并介绍这</a:t>
            </a:r>
            <a:r>
              <a:rPr lang="en-US" altLang="zh-CN" dirty="0"/>
              <a:t>4</a:t>
            </a:r>
            <a:r>
              <a:rPr lang="zh-CN" altLang="zh-CN" dirty="0"/>
              <a:t>种动画的基本用法；接着阐述补间动画的原理，基于旋转动画的思想实现摇摆动画；最后介绍如何通过集合动画同时展示多种动画效果。</a:t>
            </a:r>
          </a:p>
          <a:p>
            <a:r>
              <a:rPr lang="en-US" altLang="zh-CN" dirty="0" smtClean="0"/>
              <a:t>12.2.1  </a:t>
            </a:r>
            <a:r>
              <a:rPr lang="zh-CN" altLang="en-US" dirty="0"/>
              <a:t>补间动画的种类</a:t>
            </a:r>
          </a:p>
          <a:p>
            <a:r>
              <a:rPr lang="en-US" altLang="zh-CN" dirty="0" smtClean="0"/>
              <a:t>12.2.2  </a:t>
            </a:r>
            <a:r>
              <a:rPr lang="zh-CN" altLang="en-US" dirty="0"/>
              <a:t>补间动画的原理</a:t>
            </a:r>
          </a:p>
          <a:p>
            <a:r>
              <a:rPr lang="en-US" altLang="zh-CN" dirty="0" smtClean="0"/>
              <a:t>12.2.3  </a:t>
            </a:r>
            <a:r>
              <a:rPr lang="zh-CN" altLang="en-US" dirty="0"/>
              <a:t>集合动画</a:t>
            </a:r>
          </a:p>
        </p:txBody>
      </p:sp>
    </p:spTree>
    <p:extLst>
      <p:ext uri="{BB962C8B-B14F-4D97-AF65-F5344CB8AC3E}">
        <p14:creationId xmlns:p14="http://schemas.microsoft.com/office/powerpoint/2010/main" val="73138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12.2.1  </a:t>
            </a:r>
            <a:r>
              <a:rPr lang="zh-CN" altLang="en-US" dirty="0"/>
              <a:t>补间动画的种类</a:t>
            </a:r>
          </a:p>
        </p:txBody>
      </p:sp>
      <p:sp>
        <p:nvSpPr>
          <p:cNvPr id="3" name="内容占位符 2"/>
          <p:cNvSpPr>
            <a:spLocks noGrp="1"/>
          </p:cNvSpPr>
          <p:nvPr>
            <p:ph idx="1"/>
          </p:nvPr>
        </p:nvSpPr>
        <p:spPr/>
        <p:txBody>
          <a:bodyPr/>
          <a:lstStyle/>
          <a:p>
            <a:r>
              <a:rPr lang="en-US" altLang="zh-CN" dirty="0"/>
              <a:t>Android</a:t>
            </a:r>
            <a:r>
              <a:rPr lang="zh-CN" altLang="zh-CN" dirty="0"/>
              <a:t>提供了补间动画，允许开发者实现某个视图的动态变换</a:t>
            </a:r>
            <a:r>
              <a:rPr lang="zh-CN" altLang="en-US" dirty="0"/>
              <a:t>。</a:t>
            </a:r>
            <a:endParaRPr lang="en-US" altLang="zh-CN" dirty="0"/>
          </a:p>
          <a:p>
            <a:r>
              <a:rPr lang="zh-CN" altLang="zh-CN" dirty="0"/>
              <a:t>由开发者提供动画的起始状态与终止状态，然后系统按照时间推移自动补充中间状态的视图，</a:t>
            </a:r>
            <a:r>
              <a:rPr lang="zh-CN" altLang="en-US" dirty="0"/>
              <a:t>于是这种</a:t>
            </a:r>
            <a:r>
              <a:rPr lang="zh-CN" altLang="zh-CN" dirty="0"/>
              <a:t>动画就称为</a:t>
            </a:r>
            <a:r>
              <a:rPr lang="zh-CN" altLang="zh-CN" dirty="0" smtClean="0"/>
              <a:t>“补间动画”</a:t>
            </a:r>
            <a:r>
              <a:rPr lang="zh-CN" altLang="en-US" dirty="0" smtClean="0"/>
              <a:t>。</a:t>
            </a:r>
            <a:endParaRPr lang="en-US" altLang="zh-CN" dirty="0"/>
          </a:p>
          <a:p>
            <a:r>
              <a:rPr lang="zh-CN" altLang="zh-CN" dirty="0"/>
              <a:t>补间动画包括</a:t>
            </a:r>
            <a:r>
              <a:rPr lang="en-US" altLang="zh-CN" dirty="0"/>
              <a:t>4</a:t>
            </a:r>
            <a:r>
              <a:rPr lang="zh-CN" altLang="zh-CN" dirty="0"/>
              <a:t>类动画效果。</a:t>
            </a:r>
            <a:endParaRPr lang="en-US" altLang="zh-CN" dirty="0"/>
          </a:p>
          <a:p>
            <a:r>
              <a:rPr lang="zh-CN" altLang="en-US" dirty="0" smtClean="0"/>
              <a:t>（</a:t>
            </a:r>
            <a:r>
              <a:rPr lang="en-US" altLang="zh-CN" dirty="0" smtClean="0"/>
              <a:t>1</a:t>
            </a:r>
            <a:r>
              <a:rPr lang="zh-CN" altLang="en-US" dirty="0" smtClean="0"/>
              <a:t>）</a:t>
            </a:r>
            <a:r>
              <a:rPr lang="zh-CN" altLang="zh-CN" dirty="0" smtClean="0"/>
              <a:t>灰度</a:t>
            </a:r>
            <a:r>
              <a:rPr lang="zh-CN" altLang="zh-CN" dirty="0"/>
              <a:t>动画</a:t>
            </a:r>
            <a:r>
              <a:rPr lang="en-US" altLang="zh-CN" dirty="0" err="1"/>
              <a:t>AlphaAnimation</a:t>
            </a:r>
            <a:endParaRPr lang="en-US" altLang="zh-CN" dirty="0"/>
          </a:p>
          <a:p>
            <a:r>
              <a:rPr lang="zh-CN" altLang="en-US" dirty="0" smtClean="0"/>
              <a:t>（</a:t>
            </a:r>
            <a:r>
              <a:rPr lang="en-US" altLang="zh-CN" dirty="0" smtClean="0"/>
              <a:t>2</a:t>
            </a:r>
            <a:r>
              <a:rPr lang="zh-CN" altLang="en-US" dirty="0" smtClean="0"/>
              <a:t>）</a:t>
            </a:r>
            <a:r>
              <a:rPr lang="zh-CN" altLang="zh-CN" dirty="0" smtClean="0"/>
              <a:t>平移</a:t>
            </a:r>
            <a:r>
              <a:rPr lang="zh-CN" altLang="zh-CN" dirty="0"/>
              <a:t>动画</a:t>
            </a:r>
            <a:r>
              <a:rPr lang="en-US" altLang="zh-CN" dirty="0" err="1"/>
              <a:t>TranslateAnimation</a:t>
            </a:r>
            <a:endParaRPr lang="en-US" altLang="zh-CN" dirty="0"/>
          </a:p>
          <a:p>
            <a:r>
              <a:rPr lang="zh-CN" altLang="en-US" dirty="0" smtClean="0"/>
              <a:t>（</a:t>
            </a:r>
            <a:r>
              <a:rPr lang="en-US" altLang="zh-CN" dirty="0" smtClean="0"/>
              <a:t>3</a:t>
            </a:r>
            <a:r>
              <a:rPr lang="zh-CN" altLang="en-US" dirty="0" smtClean="0"/>
              <a:t>）</a:t>
            </a:r>
            <a:r>
              <a:rPr lang="zh-CN" altLang="zh-CN" dirty="0" smtClean="0"/>
              <a:t>缩放</a:t>
            </a:r>
            <a:r>
              <a:rPr lang="zh-CN" altLang="zh-CN" dirty="0"/>
              <a:t>动画</a:t>
            </a:r>
            <a:r>
              <a:rPr lang="en-US" altLang="zh-CN" dirty="0" err="1"/>
              <a:t>ScaleAnimation</a:t>
            </a:r>
            <a:endParaRPr lang="en-US" altLang="zh-CN" dirty="0"/>
          </a:p>
          <a:p>
            <a:r>
              <a:rPr lang="zh-CN" altLang="en-US" dirty="0" smtClean="0"/>
              <a:t>（</a:t>
            </a:r>
            <a:r>
              <a:rPr lang="en-US" altLang="zh-CN" dirty="0" smtClean="0"/>
              <a:t>4</a:t>
            </a:r>
            <a:r>
              <a:rPr lang="zh-CN" altLang="en-US" dirty="0" smtClean="0"/>
              <a:t>）</a:t>
            </a:r>
            <a:r>
              <a:rPr lang="zh-CN" altLang="zh-CN" dirty="0" smtClean="0"/>
              <a:t>旋转</a:t>
            </a:r>
            <a:r>
              <a:rPr lang="zh-CN" altLang="zh-CN" dirty="0"/>
              <a:t>动画</a:t>
            </a:r>
            <a:r>
              <a:rPr lang="en-US" altLang="zh-CN" dirty="0" err="1"/>
              <a:t>RotateAnimation</a:t>
            </a:r>
            <a:endParaRPr lang="zh-CN" altLang="en-US" dirty="0"/>
          </a:p>
          <a:p>
            <a:endParaRPr lang="zh-CN" altLang="en-US" dirty="0"/>
          </a:p>
        </p:txBody>
      </p:sp>
    </p:spTree>
    <p:extLst>
      <p:ext uri="{BB962C8B-B14F-4D97-AF65-F5344CB8AC3E}">
        <p14:creationId xmlns:p14="http://schemas.microsoft.com/office/powerpoint/2010/main" val="44675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a:t>Animation</a:t>
            </a:r>
            <a:endParaRPr lang="zh-CN" altLang="en-US" dirty="0"/>
          </a:p>
        </p:txBody>
      </p:sp>
      <p:sp>
        <p:nvSpPr>
          <p:cNvPr id="3" name="内容占位符 2"/>
          <p:cNvSpPr>
            <a:spLocks noGrp="1"/>
          </p:cNvSpPr>
          <p:nvPr>
            <p:ph idx="1"/>
          </p:nvPr>
        </p:nvSpPr>
        <p:spPr/>
        <p:txBody>
          <a:bodyPr>
            <a:normAutofit/>
          </a:bodyPr>
          <a:lstStyle/>
          <a:p>
            <a:r>
              <a:rPr lang="zh-CN" altLang="en-US" dirty="0" smtClean="0"/>
              <a:t>补间动画</a:t>
            </a:r>
            <a:r>
              <a:rPr lang="zh-CN" altLang="zh-CN" dirty="0"/>
              <a:t>都来自于共同的动画类</a:t>
            </a:r>
            <a:r>
              <a:rPr lang="en-US" altLang="zh-CN" dirty="0"/>
              <a:t>Animation</a:t>
            </a:r>
            <a:r>
              <a:rPr lang="zh-CN" altLang="zh-CN" dirty="0"/>
              <a:t>，</a:t>
            </a:r>
            <a:r>
              <a:rPr lang="zh-CN" altLang="zh-CN" dirty="0" smtClean="0"/>
              <a:t>下面</a:t>
            </a:r>
            <a:r>
              <a:rPr lang="zh-CN" altLang="zh-CN" dirty="0"/>
              <a:t>是</a:t>
            </a:r>
            <a:r>
              <a:rPr lang="en-US" altLang="zh-CN" dirty="0"/>
              <a:t>Animation</a:t>
            </a:r>
            <a:r>
              <a:rPr lang="zh-CN" altLang="zh-CN" dirty="0"/>
              <a:t>的常用方法说明。</a:t>
            </a:r>
          </a:p>
          <a:p>
            <a:pPr lvl="1"/>
            <a:r>
              <a:rPr lang="en-US" altLang="zh-CN" dirty="0" err="1"/>
              <a:t>setFillAfter</a:t>
            </a:r>
            <a:r>
              <a:rPr lang="zh-CN" altLang="zh-CN" dirty="0"/>
              <a:t>：设置是否维持结束画面</a:t>
            </a:r>
            <a:r>
              <a:rPr lang="zh-CN" altLang="zh-CN" dirty="0" smtClean="0"/>
              <a:t>。</a:t>
            </a:r>
            <a:endParaRPr lang="en-US" altLang="zh-CN" dirty="0" smtClean="0"/>
          </a:p>
          <a:p>
            <a:pPr lvl="1"/>
            <a:r>
              <a:rPr lang="en-US" altLang="zh-CN" dirty="0" err="1" smtClean="0"/>
              <a:t>setRepeatMode</a:t>
            </a:r>
            <a:r>
              <a:rPr lang="zh-CN" altLang="zh-CN" dirty="0"/>
              <a:t>：设置重播模式</a:t>
            </a:r>
            <a:r>
              <a:rPr lang="zh-CN" altLang="zh-CN" dirty="0" smtClean="0"/>
              <a:t>。</a:t>
            </a:r>
            <a:endParaRPr lang="zh-CN" altLang="zh-CN" dirty="0"/>
          </a:p>
          <a:p>
            <a:pPr lvl="1"/>
            <a:r>
              <a:rPr lang="en-US" altLang="zh-CN" dirty="0" err="1"/>
              <a:t>setRepeatCount</a:t>
            </a:r>
            <a:r>
              <a:rPr lang="zh-CN" altLang="zh-CN" dirty="0"/>
              <a:t>：设置重播</a:t>
            </a:r>
            <a:r>
              <a:rPr lang="zh-CN" altLang="zh-CN" dirty="0" smtClean="0"/>
              <a:t>次数。</a:t>
            </a:r>
            <a:endParaRPr lang="zh-CN" altLang="zh-CN" dirty="0"/>
          </a:p>
          <a:p>
            <a:pPr lvl="1"/>
            <a:r>
              <a:rPr lang="en-US" altLang="zh-CN" dirty="0" err="1"/>
              <a:t>setDuration</a:t>
            </a:r>
            <a:r>
              <a:rPr lang="zh-CN" altLang="zh-CN" dirty="0"/>
              <a:t>：设置动画的</a:t>
            </a:r>
            <a:r>
              <a:rPr lang="zh-CN" altLang="zh-CN" dirty="0" smtClean="0"/>
              <a:t>持续时间</a:t>
            </a:r>
            <a:r>
              <a:rPr lang="zh-CN" altLang="en-US" dirty="0" smtClean="0"/>
              <a:t>，</a:t>
            </a:r>
            <a:r>
              <a:rPr lang="zh-CN" altLang="zh-CN" dirty="0" smtClean="0"/>
              <a:t>单位</a:t>
            </a:r>
            <a:r>
              <a:rPr lang="zh-CN" altLang="zh-CN" dirty="0"/>
              <a:t>毫秒。</a:t>
            </a:r>
          </a:p>
          <a:p>
            <a:pPr lvl="1"/>
            <a:r>
              <a:rPr lang="en-US" altLang="zh-CN" dirty="0" err="1"/>
              <a:t>setInterpolator</a:t>
            </a:r>
            <a:r>
              <a:rPr lang="zh-CN" altLang="zh-CN" dirty="0"/>
              <a:t>：设置动画的插值器。</a:t>
            </a:r>
          </a:p>
          <a:p>
            <a:pPr lvl="1"/>
            <a:r>
              <a:rPr lang="en-US" altLang="zh-CN" dirty="0" err="1"/>
              <a:t>setAnimationListener</a:t>
            </a:r>
            <a:r>
              <a:rPr lang="zh-CN" altLang="zh-CN" dirty="0"/>
              <a:t>：设置动画事件的</a:t>
            </a:r>
            <a:r>
              <a:rPr lang="zh-CN" altLang="zh-CN" dirty="0" smtClean="0"/>
              <a:t>监听器。</a:t>
            </a:r>
            <a:endParaRPr lang="zh-CN" altLang="zh-CN" dirty="0"/>
          </a:p>
          <a:p>
            <a:endParaRPr lang="zh-CN" altLang="en-US" dirty="0"/>
          </a:p>
        </p:txBody>
      </p:sp>
    </p:spTree>
    <p:extLst>
      <p:ext uri="{BB962C8B-B14F-4D97-AF65-F5344CB8AC3E}">
        <p14:creationId xmlns:p14="http://schemas.microsoft.com/office/powerpoint/2010/main" val="366569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补间动画的播放效果</a:t>
            </a:r>
            <a:endParaRPr lang="zh-CN" altLang="en-US" dirty="0"/>
          </a:p>
        </p:txBody>
      </p:sp>
      <p:sp>
        <p:nvSpPr>
          <p:cNvPr id="6" name="文本框 5"/>
          <p:cNvSpPr txBox="1"/>
          <p:nvPr/>
        </p:nvSpPr>
        <p:spPr>
          <a:xfrm>
            <a:off x="2673313" y="5862412"/>
            <a:ext cx="2031325" cy="369332"/>
          </a:xfrm>
          <a:prstGeom prst="rect">
            <a:avLst/>
          </a:prstGeom>
          <a:noFill/>
        </p:spPr>
        <p:txBody>
          <a:bodyPr wrap="none" rtlCol="0">
            <a:spAutoFit/>
          </a:bodyPr>
          <a:lstStyle/>
          <a:p>
            <a:r>
              <a:rPr lang="zh-CN" altLang="zh-CN" dirty="0"/>
              <a:t>平移动画开始播放</a:t>
            </a:r>
            <a:endParaRPr lang="zh-CN" altLang="en-US" dirty="0"/>
          </a:p>
        </p:txBody>
      </p:sp>
      <p:sp>
        <p:nvSpPr>
          <p:cNvPr id="7" name="文本框 6"/>
          <p:cNvSpPr txBox="1"/>
          <p:nvPr/>
        </p:nvSpPr>
        <p:spPr>
          <a:xfrm>
            <a:off x="7462427" y="5862412"/>
            <a:ext cx="2031325" cy="369332"/>
          </a:xfrm>
          <a:prstGeom prst="rect">
            <a:avLst/>
          </a:prstGeom>
          <a:noFill/>
        </p:spPr>
        <p:txBody>
          <a:bodyPr wrap="none" rtlCol="0">
            <a:spAutoFit/>
          </a:bodyPr>
          <a:lstStyle/>
          <a:p>
            <a:r>
              <a:rPr lang="zh-CN" altLang="zh-CN" dirty="0"/>
              <a:t>平移动画即将结束</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2614" y="1932230"/>
            <a:ext cx="3442265" cy="3796054"/>
          </a:xfrm>
          <a:prstGeom prst="rect">
            <a:avLst/>
          </a:prstGeom>
        </p:spPr>
      </p:pic>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56956" y="1932229"/>
            <a:ext cx="3442265" cy="3796055"/>
          </a:xfrm>
        </p:spPr>
      </p:pic>
    </p:spTree>
    <p:extLst>
      <p:ext uri="{BB962C8B-B14F-4D97-AF65-F5344CB8AC3E}">
        <p14:creationId xmlns:p14="http://schemas.microsoft.com/office/powerpoint/2010/main" val="323501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12.2.2  </a:t>
            </a:r>
            <a:r>
              <a:rPr lang="zh-CN" altLang="en-US" dirty="0"/>
              <a:t>补间动画的原理</a:t>
            </a:r>
          </a:p>
        </p:txBody>
      </p:sp>
      <p:sp>
        <p:nvSpPr>
          <p:cNvPr id="3" name="内容占位符 2"/>
          <p:cNvSpPr>
            <a:spLocks noGrp="1"/>
          </p:cNvSpPr>
          <p:nvPr>
            <p:ph idx="1"/>
          </p:nvPr>
        </p:nvSpPr>
        <p:spPr/>
        <p:txBody>
          <a:bodyPr/>
          <a:lstStyle/>
          <a:p>
            <a:r>
              <a:rPr lang="zh-CN" altLang="zh-CN" dirty="0"/>
              <a:t>补间动画只提供了基本的动态变换，如果想要复杂的动画效果，比如像钟摆一样左摆一下再右摆一下，补间动画就无能为力了。</a:t>
            </a:r>
            <a:endParaRPr lang="en-US" altLang="zh-CN" dirty="0"/>
          </a:p>
          <a:p>
            <a:r>
              <a:rPr lang="zh-CN" altLang="en-US" dirty="0"/>
              <a:t>查看旋转动画的源码发现：</a:t>
            </a:r>
            <a:r>
              <a:rPr lang="en-US" altLang="zh-CN" dirty="0" err="1"/>
              <a:t>applyTransformation</a:t>
            </a:r>
            <a:r>
              <a:rPr lang="zh-CN" altLang="zh-CN" dirty="0"/>
              <a:t>方法内部根据插值时间计算当前所处的角度</a:t>
            </a:r>
            <a:r>
              <a:rPr lang="en-US" altLang="zh-CN" dirty="0"/>
              <a:t>degrees</a:t>
            </a:r>
            <a:r>
              <a:rPr lang="zh-CN" altLang="zh-CN" dirty="0"/>
              <a:t>，最后使用转换器把视图旋转到该角度。</a:t>
            </a:r>
            <a:endParaRPr lang="en-US" altLang="zh-CN" dirty="0"/>
          </a:p>
          <a:p>
            <a:r>
              <a:rPr lang="zh-CN" altLang="zh-CN" dirty="0" smtClean="0"/>
              <a:t>补</a:t>
            </a:r>
            <a:r>
              <a:rPr lang="zh-CN" altLang="zh-CN" dirty="0"/>
              <a:t>间动画</a:t>
            </a:r>
            <a:r>
              <a:rPr lang="zh-CN" altLang="en-US" dirty="0"/>
              <a:t>对中间状态的视图</a:t>
            </a:r>
            <a:r>
              <a:rPr lang="zh-CN" altLang="en-US" dirty="0" smtClean="0"/>
              <a:t>变换处理包括以下</a:t>
            </a:r>
            <a:r>
              <a:rPr lang="zh-CN" altLang="en-US" dirty="0"/>
              <a:t>两个步骤：</a:t>
            </a:r>
          </a:p>
          <a:p>
            <a:r>
              <a:rPr lang="zh-CN" altLang="en-US" dirty="0"/>
              <a:t>（</a:t>
            </a:r>
            <a:r>
              <a:rPr lang="en-US" altLang="zh-CN" dirty="0"/>
              <a:t>1</a:t>
            </a:r>
            <a:r>
              <a:rPr lang="zh-CN" altLang="en-US" dirty="0"/>
              <a:t>）根据插值时间计算当前的状态值。</a:t>
            </a:r>
          </a:p>
          <a:p>
            <a:r>
              <a:rPr lang="zh-CN" altLang="en-US" dirty="0"/>
              <a:t>（</a:t>
            </a:r>
            <a:r>
              <a:rPr lang="en-US" altLang="zh-CN" dirty="0"/>
              <a:t>2</a:t>
            </a:r>
            <a:r>
              <a:rPr lang="zh-CN" altLang="en-US" dirty="0"/>
              <a:t>）在宿主视图上使用该状态值进行变换操作。</a:t>
            </a:r>
          </a:p>
          <a:p>
            <a:endParaRPr lang="zh-CN" altLang="en-US" dirty="0"/>
          </a:p>
        </p:txBody>
      </p:sp>
    </p:spTree>
    <p:extLst>
      <p:ext uri="{BB962C8B-B14F-4D97-AF65-F5344CB8AC3E}">
        <p14:creationId xmlns:p14="http://schemas.microsoft.com/office/powerpoint/2010/main" val="360018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摇摆动画的实现思路</a:t>
            </a:r>
            <a:endParaRPr lang="zh-CN" altLang="en-US" dirty="0"/>
          </a:p>
        </p:txBody>
      </p:sp>
      <p:sp>
        <p:nvSpPr>
          <p:cNvPr id="3" name="内容占位符 2"/>
          <p:cNvSpPr>
            <a:spLocks noGrp="1"/>
          </p:cNvSpPr>
          <p:nvPr>
            <p:ph idx="1"/>
          </p:nvPr>
        </p:nvSpPr>
        <p:spPr/>
        <p:txBody>
          <a:bodyPr/>
          <a:lstStyle/>
          <a:p>
            <a:r>
              <a:rPr lang="zh-CN" altLang="zh-CN" dirty="0"/>
              <a:t>钟摆的左右</a:t>
            </a:r>
            <a:r>
              <a:rPr lang="zh-CN" altLang="zh-CN" dirty="0" smtClean="0"/>
              <a:t>摆动其实由</a:t>
            </a:r>
            <a:r>
              <a:rPr lang="zh-CN" altLang="en-US" dirty="0" smtClean="0"/>
              <a:t>以下</a:t>
            </a:r>
            <a:r>
              <a:rPr lang="en-US" altLang="zh-CN" dirty="0" smtClean="0"/>
              <a:t>3</a:t>
            </a:r>
            <a:r>
              <a:rPr lang="zh-CN" altLang="zh-CN" dirty="0"/>
              <a:t>段旋转动画构成。</a:t>
            </a:r>
          </a:p>
          <a:p>
            <a:r>
              <a:rPr lang="zh-CN" altLang="zh-CN" dirty="0"/>
              <a:t>（</a:t>
            </a:r>
            <a:r>
              <a:rPr lang="en-US" altLang="zh-CN" dirty="0"/>
              <a:t>1</a:t>
            </a:r>
            <a:r>
              <a:rPr lang="zh-CN" altLang="zh-CN" dirty="0"/>
              <a:t>）以上面的端点为圆心，钟摆以垂直向下的状态向左旋转，转到左边的某个角度停住（比如左转</a:t>
            </a:r>
            <a:r>
              <a:rPr lang="en-US" altLang="zh-CN" dirty="0"/>
              <a:t>60</a:t>
            </a:r>
            <a:r>
              <a:rPr lang="zh-CN" altLang="zh-CN" dirty="0"/>
              <a:t>度）。</a:t>
            </a:r>
          </a:p>
          <a:p>
            <a:r>
              <a:rPr lang="zh-CN" altLang="zh-CN" dirty="0"/>
              <a:t>（</a:t>
            </a:r>
            <a:r>
              <a:rPr lang="en-US" altLang="zh-CN" dirty="0"/>
              <a:t>2</a:t>
            </a:r>
            <a:r>
              <a:rPr lang="zh-CN" altLang="zh-CN" dirty="0"/>
              <a:t>）钟摆从左边向右边旋转，转到右边的某个角度停住（比如右转</a:t>
            </a:r>
            <a:r>
              <a:rPr lang="en-US" altLang="zh-CN" dirty="0"/>
              <a:t>120</a:t>
            </a:r>
            <a:r>
              <a:rPr lang="zh-CN" altLang="zh-CN" dirty="0"/>
              <a:t>度，与垂直方向的夹角为</a:t>
            </a:r>
            <a:r>
              <a:rPr lang="en-US" altLang="zh-CN" dirty="0"/>
              <a:t>60</a:t>
            </a:r>
            <a:r>
              <a:rPr lang="zh-CN" altLang="zh-CN" dirty="0"/>
              <a:t>度）。</a:t>
            </a:r>
          </a:p>
          <a:p>
            <a:r>
              <a:rPr lang="zh-CN" altLang="zh-CN" dirty="0"/>
              <a:t>（</a:t>
            </a:r>
            <a:r>
              <a:rPr lang="en-US" altLang="zh-CN" dirty="0"/>
              <a:t>3</a:t>
            </a:r>
            <a:r>
              <a:rPr lang="zh-CN" altLang="zh-CN" dirty="0"/>
              <a:t>）钟摆从右边再向左旋转，当其摆到垂直方向时，完成一个周期的摇摆动作。</a:t>
            </a:r>
          </a:p>
          <a:p>
            <a:endParaRPr lang="zh-CN" altLang="en-US" dirty="0"/>
          </a:p>
        </p:txBody>
      </p:sp>
    </p:spTree>
    <p:extLst>
      <p:ext uri="{BB962C8B-B14F-4D97-AF65-F5344CB8AC3E}">
        <p14:creationId xmlns:p14="http://schemas.microsoft.com/office/powerpoint/2010/main" val="997530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zh-CN" dirty="0"/>
              <a:t>本章介绍</a:t>
            </a:r>
            <a:r>
              <a:rPr lang="en-US" altLang="zh-CN" dirty="0"/>
              <a:t>App</a:t>
            </a:r>
            <a:r>
              <a:rPr lang="zh-CN" altLang="zh-CN" dirty="0"/>
              <a:t>开发常见的动画特效技术，主要</a:t>
            </a:r>
            <a:r>
              <a:rPr lang="zh-CN" altLang="zh-CN" dirty="0" smtClean="0"/>
              <a:t>包括</a:t>
            </a:r>
            <a:r>
              <a:rPr lang="zh-CN" altLang="en-US" dirty="0" smtClean="0"/>
              <a:t>：</a:t>
            </a:r>
            <a:endParaRPr lang="en-US" altLang="zh-CN" dirty="0" smtClean="0"/>
          </a:p>
          <a:p>
            <a:pPr lvl="1"/>
            <a:r>
              <a:rPr lang="zh-CN" altLang="zh-CN" dirty="0" smtClean="0"/>
              <a:t>如何</a:t>
            </a:r>
            <a:r>
              <a:rPr lang="zh-CN" altLang="zh-CN" dirty="0"/>
              <a:t>使用帧动画实现电影播放</a:t>
            </a:r>
            <a:r>
              <a:rPr lang="zh-CN" altLang="zh-CN" dirty="0" smtClean="0"/>
              <a:t>效果</a:t>
            </a:r>
            <a:endParaRPr lang="en-US" altLang="zh-CN" dirty="0" smtClean="0"/>
          </a:p>
          <a:p>
            <a:pPr lvl="1"/>
            <a:r>
              <a:rPr lang="zh-CN" altLang="zh-CN" dirty="0" smtClean="0"/>
              <a:t>如何</a:t>
            </a:r>
            <a:r>
              <a:rPr lang="zh-CN" altLang="zh-CN" dirty="0"/>
              <a:t>使用补间动画实现视图的</a:t>
            </a:r>
            <a:r>
              <a:rPr lang="en-US" altLang="zh-CN" dirty="0"/>
              <a:t>4</a:t>
            </a:r>
            <a:r>
              <a:rPr lang="zh-CN" altLang="zh-CN" dirty="0"/>
              <a:t>种基本状态</a:t>
            </a:r>
            <a:r>
              <a:rPr lang="zh-CN" altLang="zh-CN" dirty="0" smtClean="0"/>
              <a:t>变化</a:t>
            </a:r>
            <a:endParaRPr lang="en-US" altLang="zh-CN" dirty="0" smtClean="0"/>
          </a:p>
          <a:p>
            <a:pPr lvl="1"/>
            <a:r>
              <a:rPr lang="zh-CN" altLang="zh-CN" dirty="0" smtClean="0"/>
              <a:t>如何</a:t>
            </a:r>
            <a:r>
              <a:rPr lang="zh-CN" altLang="zh-CN" dirty="0"/>
              <a:t>使用属性动画实现视图各种状态的动态变换效果</a:t>
            </a:r>
            <a:r>
              <a:rPr lang="zh-CN" altLang="zh-CN" dirty="0" smtClean="0"/>
              <a:t>，</a:t>
            </a:r>
            <a:endParaRPr lang="en-US" altLang="zh-CN" dirty="0" smtClean="0"/>
          </a:p>
          <a:p>
            <a:pPr lvl="1"/>
            <a:r>
              <a:rPr lang="zh-CN" altLang="zh-CN" dirty="0" smtClean="0"/>
              <a:t>如何</a:t>
            </a:r>
            <a:r>
              <a:rPr lang="zh-CN" altLang="zh-CN" dirty="0"/>
              <a:t>借助绘图层次与滚动器实现动画效果</a:t>
            </a:r>
            <a:r>
              <a:rPr lang="zh-CN" altLang="zh-CN" dirty="0" smtClean="0"/>
              <a:t>。</a:t>
            </a:r>
            <a:endParaRPr lang="en-US" altLang="zh-CN" dirty="0" smtClean="0"/>
          </a:p>
          <a:p>
            <a:r>
              <a:rPr lang="zh-CN" altLang="zh-CN" dirty="0" smtClean="0"/>
              <a:t>最后</a:t>
            </a:r>
            <a:r>
              <a:rPr lang="zh-CN" altLang="zh-CN" dirty="0"/>
              <a:t>结合本章所学的知识演示一个实战项目“仿手机</a:t>
            </a:r>
            <a:r>
              <a:rPr lang="en-US" altLang="zh-CN" dirty="0"/>
              <a:t>QQ</a:t>
            </a:r>
            <a:r>
              <a:rPr lang="zh-CN" altLang="zh-CN" dirty="0"/>
              <a:t>的动感影集”的设计与实现。</a:t>
            </a:r>
          </a:p>
          <a:p>
            <a:endParaRPr lang="zh-CN" altLang="en-US" dirty="0"/>
          </a:p>
        </p:txBody>
      </p:sp>
    </p:spTree>
    <p:extLst>
      <p:ext uri="{BB962C8B-B14F-4D97-AF65-F5344CB8AC3E}">
        <p14:creationId xmlns:p14="http://schemas.microsoft.com/office/powerpoint/2010/main" val="393844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摇摆动画</a:t>
            </a:r>
            <a:r>
              <a:rPr lang="zh-CN" altLang="en-US" dirty="0" smtClean="0"/>
              <a:t>的播放效果</a:t>
            </a:r>
            <a:endParaRPr lang="zh-CN" altLang="en-US" dirty="0"/>
          </a:p>
        </p:txBody>
      </p:sp>
      <p:sp>
        <p:nvSpPr>
          <p:cNvPr id="6" name="文本框 5"/>
          <p:cNvSpPr txBox="1"/>
          <p:nvPr/>
        </p:nvSpPr>
        <p:spPr>
          <a:xfrm>
            <a:off x="2707115" y="6186702"/>
            <a:ext cx="2031325" cy="369332"/>
          </a:xfrm>
          <a:prstGeom prst="rect">
            <a:avLst/>
          </a:prstGeom>
          <a:noFill/>
        </p:spPr>
        <p:txBody>
          <a:bodyPr wrap="none" rtlCol="0">
            <a:spAutoFit/>
          </a:bodyPr>
          <a:lstStyle/>
          <a:p>
            <a:r>
              <a:rPr lang="zh-CN" altLang="zh-CN" dirty="0"/>
              <a:t>摇摆动画向左摆动</a:t>
            </a:r>
            <a:endParaRPr lang="zh-CN" altLang="en-US" dirty="0"/>
          </a:p>
        </p:txBody>
      </p:sp>
      <p:sp>
        <p:nvSpPr>
          <p:cNvPr id="7" name="文本框 6"/>
          <p:cNvSpPr txBox="1"/>
          <p:nvPr/>
        </p:nvSpPr>
        <p:spPr>
          <a:xfrm>
            <a:off x="7225702" y="6186702"/>
            <a:ext cx="2031325" cy="369332"/>
          </a:xfrm>
          <a:prstGeom prst="rect">
            <a:avLst/>
          </a:prstGeom>
          <a:noFill/>
        </p:spPr>
        <p:txBody>
          <a:bodyPr wrap="none" rtlCol="0">
            <a:spAutoFit/>
          </a:bodyPr>
          <a:lstStyle/>
          <a:p>
            <a:r>
              <a:rPr lang="zh-CN" altLang="zh-CN" dirty="0"/>
              <a:t>摇摆动画向右摆动</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0698" y="1690688"/>
            <a:ext cx="2164157"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69" y="1690688"/>
            <a:ext cx="2164158" cy="4351338"/>
          </a:xfrm>
          <a:prstGeom prst="rect">
            <a:avLst/>
          </a:prstGeom>
        </p:spPr>
      </p:pic>
    </p:spTree>
    <p:extLst>
      <p:ext uri="{BB962C8B-B14F-4D97-AF65-F5344CB8AC3E}">
        <p14:creationId xmlns:p14="http://schemas.microsoft.com/office/powerpoint/2010/main" val="1903835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12.2.3  </a:t>
            </a:r>
            <a:r>
              <a:rPr lang="zh-CN" altLang="en-US" dirty="0"/>
              <a:t>集合动画</a:t>
            </a:r>
          </a:p>
        </p:txBody>
      </p:sp>
      <p:sp>
        <p:nvSpPr>
          <p:cNvPr id="3" name="内容占位符 2"/>
          <p:cNvSpPr>
            <a:spLocks noGrp="1"/>
          </p:cNvSpPr>
          <p:nvPr>
            <p:ph idx="1"/>
          </p:nvPr>
        </p:nvSpPr>
        <p:spPr/>
        <p:txBody>
          <a:bodyPr/>
          <a:lstStyle/>
          <a:p>
            <a:r>
              <a:rPr lang="zh-CN" altLang="zh-CN" dirty="0"/>
              <a:t>把几个补间动画组装起来，让某视图同时呈现多种动画的效果</a:t>
            </a:r>
            <a:r>
              <a:rPr lang="zh-CN" altLang="en-US" dirty="0"/>
              <a:t>，这便成了集合动画。</a:t>
            </a:r>
            <a:endParaRPr lang="en-US" altLang="zh-CN" dirty="0"/>
          </a:p>
          <a:p>
            <a:r>
              <a:rPr lang="zh-CN" altLang="zh-CN" dirty="0"/>
              <a:t>集合动画与补间动画一样继承自</a:t>
            </a:r>
            <a:r>
              <a:rPr lang="en-US" altLang="zh-CN" dirty="0"/>
              <a:t>Animation</a:t>
            </a:r>
            <a:r>
              <a:rPr lang="zh-CN" altLang="zh-CN" dirty="0"/>
              <a:t>类，所以拥有补间动画的基本方法。</a:t>
            </a:r>
            <a:endParaRPr lang="en-US" altLang="zh-CN" dirty="0"/>
          </a:p>
          <a:p>
            <a:r>
              <a:rPr lang="zh-CN" altLang="zh-CN" dirty="0"/>
              <a:t>但集合动画不像一般补间动画那样提供</a:t>
            </a:r>
            <a:r>
              <a:rPr lang="zh-CN" altLang="zh-CN" dirty="0" smtClean="0"/>
              <a:t>构造</a:t>
            </a:r>
            <a:r>
              <a:rPr lang="zh-CN" altLang="en-US" dirty="0" smtClean="0"/>
              <a:t>方法</a:t>
            </a:r>
            <a:r>
              <a:rPr lang="zh-CN" altLang="zh-CN" dirty="0" smtClean="0"/>
              <a:t>，</a:t>
            </a:r>
            <a:r>
              <a:rPr lang="zh-CN" altLang="zh-CN" dirty="0"/>
              <a:t>而是通过</a:t>
            </a:r>
            <a:r>
              <a:rPr lang="en-US" altLang="zh-CN" dirty="0" err="1"/>
              <a:t>addAnimation</a:t>
            </a:r>
            <a:r>
              <a:rPr lang="zh-CN" altLang="zh-CN" dirty="0"/>
              <a:t>方法把别的补间动画</a:t>
            </a:r>
            <a:r>
              <a:rPr lang="zh-CN" altLang="zh-CN" dirty="0" smtClean="0"/>
              <a:t>加</a:t>
            </a:r>
            <a:r>
              <a:rPr lang="zh-CN" altLang="en-US" dirty="0" smtClean="0"/>
              <a:t>到当前的</a:t>
            </a:r>
            <a:r>
              <a:rPr lang="zh-CN" altLang="zh-CN" dirty="0" smtClean="0"/>
              <a:t>集合</a:t>
            </a:r>
            <a:r>
              <a:rPr lang="zh-CN" altLang="zh-CN" dirty="0"/>
              <a:t>动画中。</a:t>
            </a:r>
            <a:endParaRPr lang="zh-CN" altLang="en-US" dirty="0"/>
          </a:p>
          <a:p>
            <a:endParaRPr lang="zh-CN" altLang="en-US" dirty="0"/>
          </a:p>
        </p:txBody>
      </p:sp>
    </p:spTree>
    <p:extLst>
      <p:ext uri="{BB962C8B-B14F-4D97-AF65-F5344CB8AC3E}">
        <p14:creationId xmlns:p14="http://schemas.microsoft.com/office/powerpoint/2010/main" val="384411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集合动画的播放效果</a:t>
            </a:r>
            <a:endParaRPr lang="zh-CN" altLang="en-US" dirty="0"/>
          </a:p>
        </p:txBody>
      </p:sp>
      <p:sp>
        <p:nvSpPr>
          <p:cNvPr id="6" name="文本框 5"/>
          <p:cNvSpPr txBox="1"/>
          <p:nvPr/>
        </p:nvSpPr>
        <p:spPr>
          <a:xfrm>
            <a:off x="2073373" y="5840173"/>
            <a:ext cx="2492990" cy="369332"/>
          </a:xfrm>
          <a:prstGeom prst="rect">
            <a:avLst/>
          </a:prstGeom>
          <a:noFill/>
        </p:spPr>
        <p:txBody>
          <a:bodyPr wrap="none" rtlCol="0">
            <a:spAutoFit/>
          </a:bodyPr>
          <a:lstStyle/>
          <a:p>
            <a:r>
              <a:rPr lang="zh-CN" altLang="zh-CN" dirty="0"/>
              <a:t>集合动画开始播放不久</a:t>
            </a:r>
            <a:endParaRPr lang="zh-CN" altLang="en-US" dirty="0"/>
          </a:p>
        </p:txBody>
      </p:sp>
      <p:sp>
        <p:nvSpPr>
          <p:cNvPr id="7" name="文本框 6"/>
          <p:cNvSpPr txBox="1"/>
          <p:nvPr/>
        </p:nvSpPr>
        <p:spPr>
          <a:xfrm>
            <a:off x="7392774" y="5840173"/>
            <a:ext cx="2492990" cy="369332"/>
          </a:xfrm>
          <a:prstGeom prst="rect">
            <a:avLst/>
          </a:prstGeom>
          <a:noFill/>
        </p:spPr>
        <p:txBody>
          <a:bodyPr wrap="none" rtlCol="0">
            <a:spAutoFit/>
          </a:bodyPr>
          <a:lstStyle/>
          <a:p>
            <a:r>
              <a:rPr lang="zh-CN" altLang="zh-CN" dirty="0"/>
              <a:t>集合动画即将结束播放</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8627" y="1690688"/>
            <a:ext cx="4312279" cy="3849109"/>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9486" y="1690688"/>
            <a:ext cx="4312280" cy="3849109"/>
          </a:xfrm>
          <a:prstGeom prst="rect">
            <a:avLst/>
          </a:prstGeom>
        </p:spPr>
      </p:pic>
    </p:spTree>
    <p:extLst>
      <p:ext uri="{BB962C8B-B14F-4D97-AF65-F5344CB8AC3E}">
        <p14:creationId xmlns:p14="http://schemas.microsoft.com/office/powerpoint/2010/main" val="2568003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a:t>属性动画</a:t>
            </a:r>
          </a:p>
        </p:txBody>
      </p:sp>
      <p:sp>
        <p:nvSpPr>
          <p:cNvPr id="3" name="内容占位符 2"/>
          <p:cNvSpPr>
            <a:spLocks noGrp="1"/>
          </p:cNvSpPr>
          <p:nvPr>
            <p:ph idx="1"/>
          </p:nvPr>
        </p:nvSpPr>
        <p:spPr/>
        <p:txBody>
          <a:bodyPr>
            <a:normAutofit lnSpcReduction="10000"/>
          </a:bodyPr>
          <a:lstStyle/>
          <a:p>
            <a:r>
              <a:rPr lang="zh-CN" altLang="zh-CN" dirty="0"/>
              <a:t>本节介绍属性动画的应用场合与进阶用法，首先说明为何属性动画是补间动画的升级版，以及属性动画的基本用法；接着说明如何运用属性动画组合实现多个属性动画的同时播放与顺序播放效果；然后对动画技术中的插值器和估值器进行分析，并演示不同插值器的动画效果；最后讲解如何利用估值器</a:t>
            </a:r>
            <a:r>
              <a:rPr lang="zh-CN" altLang="zh-CN" dirty="0" smtClean="0"/>
              <a:t>实现</a:t>
            </a:r>
            <a:r>
              <a:rPr lang="zh-CN" altLang="en-US" dirty="0" smtClean="0"/>
              <a:t>直播</a:t>
            </a:r>
            <a:r>
              <a:rPr lang="en-US" altLang="zh-CN" smtClean="0"/>
              <a:t>APP</a:t>
            </a:r>
            <a:r>
              <a:rPr lang="zh-CN" altLang="zh-CN" smtClean="0"/>
              <a:t>常见</a:t>
            </a:r>
            <a:r>
              <a:rPr lang="zh-CN" altLang="zh-CN" dirty="0" smtClean="0"/>
              <a:t>的</a:t>
            </a:r>
            <a:r>
              <a:rPr lang="zh-CN" altLang="en-US" dirty="0" smtClean="0"/>
              <a:t>打赏动画</a:t>
            </a:r>
            <a:r>
              <a:rPr lang="zh-CN" altLang="zh-CN" dirty="0" smtClean="0"/>
              <a:t>。</a:t>
            </a:r>
            <a:endParaRPr lang="zh-CN" altLang="zh-CN" dirty="0"/>
          </a:p>
          <a:p>
            <a:r>
              <a:rPr lang="en-US" altLang="zh-CN" dirty="0" smtClean="0"/>
              <a:t>12.3.1  </a:t>
            </a:r>
            <a:r>
              <a:rPr lang="zh-CN" altLang="en-US" dirty="0"/>
              <a:t>常规的属性动画</a:t>
            </a:r>
          </a:p>
          <a:p>
            <a:r>
              <a:rPr lang="en-US" altLang="zh-CN" dirty="0" smtClean="0"/>
              <a:t>12.3.2  </a:t>
            </a:r>
            <a:r>
              <a:rPr lang="zh-CN" altLang="en-US" dirty="0"/>
              <a:t>属性动画组合</a:t>
            </a:r>
          </a:p>
          <a:p>
            <a:r>
              <a:rPr lang="en-US" altLang="zh-CN" dirty="0" smtClean="0"/>
              <a:t>12.3.3  </a:t>
            </a:r>
            <a:r>
              <a:rPr lang="zh-CN" altLang="en-US" dirty="0"/>
              <a:t>插值器和估值器</a:t>
            </a:r>
          </a:p>
          <a:p>
            <a:r>
              <a:rPr lang="en-US" altLang="zh-CN" dirty="0" smtClean="0"/>
              <a:t>12.3.4  </a:t>
            </a:r>
            <a:r>
              <a:rPr lang="zh-CN" altLang="en-US" dirty="0"/>
              <a:t>利用估值器</a:t>
            </a:r>
            <a:r>
              <a:rPr lang="zh-CN" altLang="en-US" dirty="0" smtClean="0"/>
              <a:t>实现打赏动画</a:t>
            </a:r>
            <a:endParaRPr lang="zh-CN" altLang="en-US" dirty="0"/>
          </a:p>
        </p:txBody>
      </p:sp>
    </p:spTree>
    <p:extLst>
      <p:ext uri="{BB962C8B-B14F-4D97-AF65-F5344CB8AC3E}">
        <p14:creationId xmlns:p14="http://schemas.microsoft.com/office/powerpoint/2010/main" val="2748150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12.3.1  </a:t>
            </a:r>
            <a:r>
              <a:rPr lang="zh-CN" altLang="en-US" dirty="0"/>
              <a:t>常规的属性动画</a:t>
            </a:r>
          </a:p>
        </p:txBody>
      </p:sp>
      <p:sp>
        <p:nvSpPr>
          <p:cNvPr id="3" name="内容占位符 2"/>
          <p:cNvSpPr>
            <a:spLocks noGrp="1"/>
          </p:cNvSpPr>
          <p:nvPr>
            <p:ph idx="1"/>
          </p:nvPr>
        </p:nvSpPr>
        <p:spPr/>
        <p:txBody>
          <a:bodyPr/>
          <a:lstStyle/>
          <a:p>
            <a:r>
              <a:rPr lang="zh-CN" altLang="zh-CN" dirty="0"/>
              <a:t>视图</a:t>
            </a:r>
            <a:r>
              <a:rPr lang="en-US" altLang="zh-CN" dirty="0" smtClean="0"/>
              <a:t>View</a:t>
            </a:r>
            <a:r>
              <a:rPr lang="zh-CN" altLang="en-US" dirty="0" smtClean="0"/>
              <a:t>类</a:t>
            </a:r>
            <a:r>
              <a:rPr lang="zh-CN" altLang="zh-CN" dirty="0" smtClean="0"/>
              <a:t>有</a:t>
            </a:r>
            <a:r>
              <a:rPr lang="zh-CN" altLang="zh-CN" dirty="0"/>
              <a:t>许多状态属性，</a:t>
            </a:r>
            <a:r>
              <a:rPr lang="en-US" altLang="zh-CN" dirty="0"/>
              <a:t>4</a:t>
            </a:r>
            <a:r>
              <a:rPr lang="zh-CN" altLang="zh-CN" dirty="0"/>
              <a:t>种补间动画只对其中</a:t>
            </a:r>
            <a:r>
              <a:rPr lang="en-US" altLang="zh-CN" dirty="0"/>
              <a:t>6</a:t>
            </a:r>
            <a:r>
              <a:rPr lang="zh-CN" altLang="zh-CN" dirty="0"/>
              <a:t>种属性进行操作，这</a:t>
            </a:r>
            <a:r>
              <a:rPr lang="en-US" altLang="zh-CN" dirty="0"/>
              <a:t>6</a:t>
            </a:r>
            <a:r>
              <a:rPr lang="zh-CN" altLang="zh-CN" dirty="0"/>
              <a:t>种属性的说明</a:t>
            </a:r>
            <a:r>
              <a:rPr lang="zh-CN" altLang="zh-CN" dirty="0" smtClean="0"/>
              <a:t>见</a:t>
            </a:r>
            <a:r>
              <a:rPr lang="zh-CN" altLang="en-US" dirty="0" smtClean="0"/>
              <a:t>下</a:t>
            </a:r>
            <a:r>
              <a:rPr lang="zh-CN" altLang="zh-CN" dirty="0" smtClean="0"/>
              <a:t>表</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a:t>属性动画突破了补间动画的局限，允许视图的所有属性都能实现渐变的动画</a:t>
            </a:r>
            <a:r>
              <a:rPr lang="zh-CN" altLang="zh-CN" dirty="0" smtClean="0"/>
              <a:t>效果</a:t>
            </a:r>
            <a:r>
              <a:rPr lang="zh-CN" altLang="en-US" dirty="0" smtClean="0"/>
              <a:t>，</a:t>
            </a:r>
            <a:r>
              <a:rPr lang="zh-CN" altLang="zh-CN" dirty="0"/>
              <a:t>例如背景颜色、文字颜色、文字大小等。</a:t>
            </a:r>
            <a:endParaRPr lang="en-US" altLang="zh-CN" dirty="0" smtClean="0"/>
          </a:p>
          <a:p>
            <a:endParaRPr lang="en-US" altLang="zh-CN" dirty="0"/>
          </a:p>
          <a:p>
            <a:endParaRPr lang="zh-CN" altLang="en-US" dirty="0"/>
          </a:p>
        </p:txBody>
      </p:sp>
      <p:graphicFrame>
        <p:nvGraphicFramePr>
          <p:cNvPr id="4" name="表格 3"/>
          <p:cNvGraphicFramePr>
            <a:graphicFrameLocks noGrp="1"/>
          </p:cNvGraphicFramePr>
          <p:nvPr>
            <p:extLst/>
          </p:nvPr>
        </p:nvGraphicFramePr>
        <p:xfrm>
          <a:off x="1090704" y="2682938"/>
          <a:ext cx="10043460" cy="2595880"/>
        </p:xfrm>
        <a:graphic>
          <a:graphicData uri="http://schemas.openxmlformats.org/drawingml/2006/table">
            <a:tbl>
              <a:tblPr firstRow="1" bandRow="1">
                <a:tableStyleId>{5C22544A-7EE6-4342-B048-85BDC9FD1C3A}</a:tableStyleId>
              </a:tblPr>
              <a:tblGrid>
                <a:gridCol w="2510865"/>
                <a:gridCol w="2510865"/>
                <a:gridCol w="2510865"/>
                <a:gridCol w="2510865"/>
              </a:tblGrid>
              <a:tr h="370840">
                <a:tc>
                  <a:txBody>
                    <a:bodyPr/>
                    <a:lstStyle/>
                    <a:p>
                      <a:pPr algn="just">
                        <a:lnSpc>
                          <a:spcPts val="1560"/>
                        </a:lnSpc>
                        <a:spcAft>
                          <a:spcPts val="0"/>
                        </a:spcAft>
                      </a:pPr>
                      <a:r>
                        <a:rPr lang="en-US" sz="1800" dirty="0">
                          <a:effectLst/>
                          <a:latin typeface="Arial" panose="020B0604020202020204" pitchFamily="34" charset="0"/>
                          <a:ea typeface="黑体" panose="02010609060101010101" pitchFamily="49" charset="-122"/>
                          <a:cs typeface="Times New Roman" panose="02020603050405020304" pitchFamily="18" charset="0"/>
                        </a:rPr>
                        <a:t>View</a:t>
                      </a:r>
                      <a:r>
                        <a:rPr lang="zh-CN" sz="1800" dirty="0">
                          <a:effectLst/>
                          <a:latin typeface="Arial" panose="020B0604020202020204" pitchFamily="34" charset="0"/>
                          <a:ea typeface="黑体" panose="02010609060101010101" pitchFamily="49" charset="-122"/>
                          <a:cs typeface="Times New Roman" panose="02020603050405020304" pitchFamily="18" charset="0"/>
                        </a:rPr>
                        <a:t>类的属性名称</a:t>
                      </a:r>
                    </a:p>
                  </a:txBody>
                  <a:tcPr marL="68580" marR="68580" marT="0" marB="0" anchor="ctr"/>
                </a:tc>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Times New Roman" panose="02020603050405020304" pitchFamily="18" charset="0"/>
                        </a:rPr>
                        <a:t>属性说明</a:t>
                      </a: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Times New Roman" panose="02020603050405020304" pitchFamily="18" charset="0"/>
                        </a:rPr>
                        <a:t>属性设置方法</a:t>
                      </a: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Times New Roman" panose="02020603050405020304" pitchFamily="18" charset="0"/>
                        </a:rPr>
                        <a:t>对应的补间动画</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alpha</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透明度</a:t>
                      </a: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setAlpha</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灰度动画</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rotation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旋转角度</a:t>
                      </a: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setRotation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旋转动画</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scaleX</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横坐标的缩放比例</a:t>
                      </a: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setScaleX</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缩放动画</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scaleY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纵坐标的缩放比例</a:t>
                      </a: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setScaleY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缩放动画</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translationX</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横坐标的平移距离</a:t>
                      </a: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setTranslationX</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平移动画</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translationY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纵坐标的平移距离</a:t>
                      </a: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setTranslationY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平移动画</a:t>
                      </a:r>
                    </a:p>
                  </a:txBody>
                  <a:tcPr marL="68580" marR="68580" marT="0" marB="0" anchor="ctr"/>
                </a:tc>
              </a:tr>
            </a:tbl>
          </a:graphicData>
        </a:graphic>
      </p:graphicFrame>
    </p:spTree>
    <p:extLst>
      <p:ext uri="{BB962C8B-B14F-4D97-AF65-F5344CB8AC3E}">
        <p14:creationId xmlns:p14="http://schemas.microsoft.com/office/powerpoint/2010/main" val="210468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如何使用属性动画</a:t>
            </a:r>
            <a:endParaRPr lang="zh-CN" altLang="en-US" dirty="0"/>
          </a:p>
        </p:txBody>
      </p:sp>
      <p:sp>
        <p:nvSpPr>
          <p:cNvPr id="3" name="内容占位符 2"/>
          <p:cNvSpPr>
            <a:spLocks noGrp="1"/>
          </p:cNvSpPr>
          <p:nvPr>
            <p:ph idx="1"/>
          </p:nvPr>
        </p:nvSpPr>
        <p:spPr/>
        <p:txBody>
          <a:bodyPr>
            <a:normAutofit/>
          </a:bodyPr>
          <a:lstStyle/>
          <a:p>
            <a:r>
              <a:rPr lang="zh-CN" altLang="zh-CN" dirty="0" smtClean="0"/>
              <a:t>下面</a:t>
            </a:r>
            <a:r>
              <a:rPr lang="zh-CN" altLang="zh-CN" dirty="0"/>
              <a:t>是</a:t>
            </a:r>
            <a:r>
              <a:rPr lang="en-US" altLang="zh-CN" dirty="0" err="1"/>
              <a:t>ObjectAnimator</a:t>
            </a:r>
            <a:r>
              <a:rPr lang="zh-CN" altLang="zh-CN" dirty="0"/>
              <a:t>的常用方法。</a:t>
            </a:r>
          </a:p>
          <a:p>
            <a:pPr lvl="1"/>
            <a:r>
              <a:rPr lang="en-US" altLang="zh-CN" dirty="0" err="1" smtClean="0"/>
              <a:t>setRepeatCount</a:t>
            </a:r>
            <a:r>
              <a:rPr lang="zh-CN" altLang="zh-CN" dirty="0"/>
              <a:t>：设置重播</a:t>
            </a:r>
            <a:r>
              <a:rPr lang="zh-CN" altLang="zh-CN" dirty="0" smtClean="0"/>
              <a:t>次数。</a:t>
            </a:r>
            <a:endParaRPr lang="zh-CN" altLang="zh-CN" dirty="0"/>
          </a:p>
          <a:p>
            <a:pPr lvl="1"/>
            <a:r>
              <a:rPr lang="en-US" altLang="zh-CN" dirty="0" err="1"/>
              <a:t>setDuration</a:t>
            </a:r>
            <a:r>
              <a:rPr lang="zh-CN" altLang="zh-CN" dirty="0"/>
              <a:t>：设置动画的</a:t>
            </a:r>
            <a:r>
              <a:rPr lang="zh-CN" altLang="zh-CN" dirty="0" smtClean="0"/>
              <a:t>持续时间</a:t>
            </a:r>
            <a:r>
              <a:rPr lang="zh-CN" altLang="en-US" dirty="0" smtClean="0"/>
              <a:t>，</a:t>
            </a:r>
            <a:r>
              <a:rPr lang="zh-CN" altLang="zh-CN" dirty="0" smtClean="0"/>
              <a:t>单位</a:t>
            </a:r>
            <a:r>
              <a:rPr lang="zh-CN" altLang="zh-CN" dirty="0"/>
              <a:t>毫秒。</a:t>
            </a:r>
          </a:p>
          <a:p>
            <a:pPr lvl="1"/>
            <a:r>
              <a:rPr lang="en-US" altLang="zh-CN" dirty="0" err="1"/>
              <a:t>setInterpolator</a:t>
            </a:r>
            <a:r>
              <a:rPr lang="zh-CN" altLang="zh-CN" dirty="0"/>
              <a:t>：设置动画的插值器。</a:t>
            </a:r>
          </a:p>
          <a:p>
            <a:pPr lvl="1"/>
            <a:r>
              <a:rPr lang="en-US" altLang="zh-CN" dirty="0" err="1"/>
              <a:t>setEvaluator</a:t>
            </a:r>
            <a:r>
              <a:rPr lang="zh-CN" altLang="zh-CN" dirty="0"/>
              <a:t>：设置动画的估值器</a:t>
            </a:r>
            <a:r>
              <a:rPr lang="zh-CN" altLang="zh-CN" dirty="0" smtClean="0"/>
              <a:t>。</a:t>
            </a:r>
            <a:endParaRPr lang="en-US" altLang="zh-CN" dirty="0" smtClean="0"/>
          </a:p>
          <a:p>
            <a:pPr lvl="1"/>
            <a:r>
              <a:rPr lang="en-US" altLang="zh-CN" dirty="0"/>
              <a:t>start</a:t>
            </a:r>
            <a:r>
              <a:rPr lang="zh-CN" altLang="zh-CN" dirty="0"/>
              <a:t>：开始播放动画。</a:t>
            </a:r>
          </a:p>
          <a:p>
            <a:pPr lvl="1"/>
            <a:r>
              <a:rPr lang="en-US" altLang="zh-CN" dirty="0" smtClean="0"/>
              <a:t>pause</a:t>
            </a:r>
            <a:r>
              <a:rPr lang="zh-CN" altLang="zh-CN" dirty="0"/>
              <a:t>：暂停播放动画。</a:t>
            </a:r>
          </a:p>
          <a:p>
            <a:pPr lvl="1"/>
            <a:r>
              <a:rPr lang="en-US" altLang="zh-CN" dirty="0"/>
              <a:t>resume</a:t>
            </a:r>
            <a:r>
              <a:rPr lang="zh-CN" altLang="zh-CN" dirty="0"/>
              <a:t>：恢复播放动画</a:t>
            </a:r>
            <a:r>
              <a:rPr lang="zh-CN" altLang="zh-CN" dirty="0" smtClean="0"/>
              <a:t>。</a:t>
            </a:r>
            <a:endParaRPr lang="en-US" altLang="zh-CN" dirty="0" smtClean="0"/>
          </a:p>
          <a:p>
            <a:pPr lvl="1"/>
            <a:r>
              <a:rPr lang="en-US" altLang="zh-CN" dirty="0" err="1"/>
              <a:t>addListener</a:t>
            </a:r>
            <a:r>
              <a:rPr lang="zh-CN" altLang="zh-CN" dirty="0"/>
              <a:t>：添加动画监听器。</a:t>
            </a:r>
          </a:p>
          <a:p>
            <a:pPr lvl="1"/>
            <a:r>
              <a:rPr lang="en-US" altLang="zh-CN" dirty="0" err="1"/>
              <a:t>removeListener</a:t>
            </a:r>
            <a:r>
              <a:rPr lang="zh-CN" altLang="zh-CN" dirty="0"/>
              <a:t>：移出指定的动画监听器。</a:t>
            </a:r>
          </a:p>
          <a:p>
            <a:pPr lvl="1"/>
            <a:endParaRPr lang="zh-CN" altLang="zh-CN" dirty="0"/>
          </a:p>
          <a:p>
            <a:pPr lvl="1"/>
            <a:endParaRPr lang="zh-CN" altLang="zh-CN" dirty="0"/>
          </a:p>
          <a:p>
            <a:endParaRPr lang="zh-CN" altLang="en-US" dirty="0"/>
          </a:p>
        </p:txBody>
      </p:sp>
    </p:spTree>
    <p:extLst>
      <p:ext uri="{BB962C8B-B14F-4D97-AF65-F5344CB8AC3E}">
        <p14:creationId xmlns:p14="http://schemas.microsoft.com/office/powerpoint/2010/main" val="21167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属性动画的播放效果</a:t>
            </a:r>
            <a:endParaRPr lang="zh-CN" altLang="en-US" dirty="0"/>
          </a:p>
        </p:txBody>
      </p:sp>
      <p:sp>
        <p:nvSpPr>
          <p:cNvPr id="6" name="文本框 5"/>
          <p:cNvSpPr txBox="1"/>
          <p:nvPr/>
        </p:nvSpPr>
        <p:spPr>
          <a:xfrm>
            <a:off x="2477709" y="6243028"/>
            <a:ext cx="2031325" cy="369332"/>
          </a:xfrm>
          <a:prstGeom prst="rect">
            <a:avLst/>
          </a:prstGeom>
          <a:noFill/>
        </p:spPr>
        <p:txBody>
          <a:bodyPr wrap="none" rtlCol="0">
            <a:spAutoFit/>
          </a:bodyPr>
          <a:lstStyle/>
          <a:p>
            <a:r>
              <a:rPr lang="zh-CN" altLang="zh-CN" dirty="0"/>
              <a:t>裁剪动画即将开始</a:t>
            </a:r>
            <a:endParaRPr lang="zh-CN" altLang="en-US" dirty="0"/>
          </a:p>
        </p:txBody>
      </p:sp>
      <p:sp>
        <p:nvSpPr>
          <p:cNvPr id="7" name="文本框 6"/>
          <p:cNvSpPr txBox="1"/>
          <p:nvPr/>
        </p:nvSpPr>
        <p:spPr>
          <a:xfrm>
            <a:off x="7725967" y="6243028"/>
            <a:ext cx="2031325" cy="369332"/>
          </a:xfrm>
          <a:prstGeom prst="rect">
            <a:avLst/>
          </a:prstGeom>
          <a:noFill/>
        </p:spPr>
        <p:txBody>
          <a:bodyPr wrap="none" rtlCol="0">
            <a:spAutoFit/>
          </a:bodyPr>
          <a:lstStyle/>
          <a:p>
            <a:r>
              <a:rPr lang="zh-CN" altLang="zh-CN" dirty="0"/>
              <a:t>裁剪动画正在播放</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4188" y="1689540"/>
            <a:ext cx="3945797"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6414" y="1689540"/>
            <a:ext cx="3945798" cy="4351338"/>
          </a:xfrm>
          <a:prstGeom prst="rect">
            <a:avLst/>
          </a:prstGeom>
        </p:spPr>
      </p:pic>
    </p:spTree>
    <p:extLst>
      <p:ext uri="{BB962C8B-B14F-4D97-AF65-F5344CB8AC3E}">
        <p14:creationId xmlns:p14="http://schemas.microsoft.com/office/powerpoint/2010/main" val="3256901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12.3.2  </a:t>
            </a:r>
            <a:r>
              <a:rPr lang="zh-CN" altLang="en-US" dirty="0"/>
              <a:t>属性动画组合</a:t>
            </a:r>
          </a:p>
        </p:txBody>
      </p:sp>
      <p:sp>
        <p:nvSpPr>
          <p:cNvPr id="3" name="内容占位符 2"/>
          <p:cNvSpPr>
            <a:spLocks noGrp="1"/>
          </p:cNvSpPr>
          <p:nvPr>
            <p:ph idx="1"/>
          </p:nvPr>
        </p:nvSpPr>
        <p:spPr/>
        <p:txBody>
          <a:bodyPr/>
          <a:lstStyle/>
          <a:p>
            <a:r>
              <a:rPr lang="zh-CN" altLang="zh-CN" dirty="0"/>
              <a:t>补间动画可以通过集合动画</a:t>
            </a:r>
            <a:r>
              <a:rPr lang="en-US" altLang="zh-CN" dirty="0" err="1"/>
              <a:t>AnimationSet</a:t>
            </a:r>
            <a:r>
              <a:rPr lang="zh-CN" altLang="zh-CN" dirty="0"/>
              <a:t>组装多种动画效果，属性动画也有类似的做法，即通过属性动画组合</a:t>
            </a:r>
            <a:r>
              <a:rPr lang="en-US" altLang="zh-CN" dirty="0" err="1"/>
              <a:t>AnimatorSet</a:t>
            </a:r>
            <a:r>
              <a:rPr lang="zh-CN" altLang="zh-CN" dirty="0"/>
              <a:t>组装多种属性动画。</a:t>
            </a:r>
            <a:endParaRPr lang="en-US" altLang="zh-CN" dirty="0"/>
          </a:p>
          <a:p>
            <a:r>
              <a:rPr lang="zh-CN" altLang="en-US" dirty="0"/>
              <a:t>集合动画</a:t>
            </a:r>
            <a:r>
              <a:rPr lang="en-US" altLang="zh-CN" dirty="0" err="1"/>
              <a:t>AnimatorSet</a:t>
            </a:r>
            <a:r>
              <a:rPr lang="zh-CN" altLang="zh-CN" dirty="0"/>
              <a:t>虽然与属性动画组合</a:t>
            </a:r>
            <a:r>
              <a:rPr lang="en-US" altLang="zh-CN" dirty="0" err="1"/>
              <a:t>ObjectAnimator</a:t>
            </a:r>
            <a:r>
              <a:rPr lang="zh-CN" altLang="zh-CN" dirty="0" smtClean="0"/>
              <a:t>都继承</a:t>
            </a:r>
            <a:r>
              <a:rPr lang="zh-CN" altLang="zh-CN" dirty="0"/>
              <a:t>自</a:t>
            </a:r>
            <a:r>
              <a:rPr lang="en-US" altLang="zh-CN" dirty="0"/>
              <a:t>Animator</a:t>
            </a:r>
            <a:r>
              <a:rPr lang="zh-CN" altLang="zh-CN" dirty="0"/>
              <a:t>，</a:t>
            </a:r>
            <a:r>
              <a:rPr lang="zh-CN" altLang="zh-CN" dirty="0" smtClean="0"/>
              <a:t>但两者</a:t>
            </a:r>
            <a:r>
              <a:rPr lang="zh-CN" altLang="zh-CN" dirty="0"/>
              <a:t>的使用方法略有出入，主要是属性动画组合少了部分方法。</a:t>
            </a:r>
            <a:endParaRPr lang="zh-CN" altLang="en-US" dirty="0"/>
          </a:p>
          <a:p>
            <a:endParaRPr lang="zh-CN" altLang="en-US" dirty="0"/>
          </a:p>
        </p:txBody>
      </p:sp>
    </p:spTree>
    <p:extLst>
      <p:ext uri="{BB962C8B-B14F-4D97-AF65-F5344CB8AC3E}">
        <p14:creationId xmlns:p14="http://schemas.microsoft.com/office/powerpoint/2010/main" val="3397544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zh-CN" altLang="en-US" dirty="0"/>
              <a:t>属性动画组合</a:t>
            </a:r>
          </a:p>
        </p:txBody>
      </p:sp>
      <p:sp>
        <p:nvSpPr>
          <p:cNvPr id="3" name="内容占位符 2"/>
          <p:cNvSpPr>
            <a:spLocks noGrp="1"/>
          </p:cNvSpPr>
          <p:nvPr>
            <p:ph idx="1"/>
          </p:nvPr>
        </p:nvSpPr>
        <p:spPr/>
        <p:txBody>
          <a:bodyPr>
            <a:normAutofit lnSpcReduction="10000"/>
          </a:bodyPr>
          <a:lstStyle/>
          <a:p>
            <a:r>
              <a:rPr lang="zh-CN" altLang="zh-CN" dirty="0"/>
              <a:t>下面是</a:t>
            </a:r>
            <a:r>
              <a:rPr lang="en-US" altLang="zh-CN" dirty="0" err="1"/>
              <a:t>AnimatorSet</a:t>
            </a:r>
            <a:r>
              <a:rPr lang="zh-CN" altLang="zh-CN" dirty="0"/>
              <a:t>的常用方法。</a:t>
            </a:r>
          </a:p>
          <a:p>
            <a:pPr lvl="1"/>
            <a:r>
              <a:rPr lang="en-US" altLang="zh-CN" dirty="0" err="1"/>
              <a:t>setDuration</a:t>
            </a:r>
            <a:r>
              <a:rPr lang="zh-CN" altLang="zh-CN" dirty="0"/>
              <a:t>：设置动画组合的</a:t>
            </a:r>
            <a:r>
              <a:rPr lang="zh-CN" altLang="zh-CN" dirty="0" smtClean="0"/>
              <a:t>持续时间</a:t>
            </a:r>
            <a:r>
              <a:rPr lang="zh-CN" altLang="en-US" dirty="0" smtClean="0"/>
              <a:t>，</a:t>
            </a:r>
            <a:r>
              <a:rPr lang="zh-CN" altLang="zh-CN" dirty="0" smtClean="0"/>
              <a:t>单位</a:t>
            </a:r>
            <a:r>
              <a:rPr lang="zh-CN" altLang="zh-CN" dirty="0"/>
              <a:t>毫秒。</a:t>
            </a:r>
          </a:p>
          <a:p>
            <a:pPr lvl="1"/>
            <a:r>
              <a:rPr lang="en-US" altLang="zh-CN" dirty="0" smtClean="0"/>
              <a:t>play</a:t>
            </a:r>
            <a:r>
              <a:rPr lang="zh-CN" altLang="zh-CN" dirty="0"/>
              <a:t>：设置当前动画。该方法返回一个</a:t>
            </a:r>
            <a:r>
              <a:rPr lang="en-US" altLang="zh-CN" dirty="0" err="1"/>
              <a:t>AnimatorSet.Builder</a:t>
            </a:r>
            <a:r>
              <a:rPr lang="zh-CN" altLang="zh-CN" dirty="0"/>
              <a:t>对象，可对该对象调用组装方法添加新</a:t>
            </a:r>
            <a:r>
              <a:rPr lang="zh-CN" altLang="zh-CN" dirty="0" smtClean="0"/>
              <a:t>动画。</a:t>
            </a:r>
            <a:r>
              <a:rPr lang="zh-CN" altLang="zh-CN" dirty="0"/>
              <a:t>下面是</a:t>
            </a:r>
            <a:r>
              <a:rPr lang="en-US" altLang="zh-CN" dirty="0"/>
              <a:t>Builder</a:t>
            </a:r>
            <a:r>
              <a:rPr lang="zh-CN" altLang="zh-CN" dirty="0"/>
              <a:t>的组装方法说明。</a:t>
            </a:r>
          </a:p>
          <a:p>
            <a:pPr lvl="2"/>
            <a:r>
              <a:rPr lang="en-US" altLang="zh-CN" dirty="0"/>
              <a:t>with</a:t>
            </a:r>
            <a:r>
              <a:rPr lang="zh-CN" altLang="zh-CN" dirty="0"/>
              <a:t>：指定该动画与当前动画一起播放。</a:t>
            </a:r>
          </a:p>
          <a:p>
            <a:pPr lvl="2"/>
            <a:r>
              <a:rPr lang="en-US" altLang="zh-CN" dirty="0"/>
              <a:t>before</a:t>
            </a:r>
            <a:r>
              <a:rPr lang="zh-CN" altLang="zh-CN" dirty="0"/>
              <a:t>：指定该动画在当前动画之前播放。</a:t>
            </a:r>
          </a:p>
          <a:p>
            <a:pPr lvl="2"/>
            <a:r>
              <a:rPr lang="en-US" altLang="zh-CN" dirty="0"/>
              <a:t>after</a:t>
            </a:r>
            <a:r>
              <a:rPr lang="zh-CN" altLang="zh-CN" dirty="0"/>
              <a:t>：指定该动画在当前动画之后播放。</a:t>
            </a:r>
          </a:p>
          <a:p>
            <a:pPr lvl="1"/>
            <a:r>
              <a:rPr lang="en-US" altLang="zh-CN" dirty="0"/>
              <a:t>start</a:t>
            </a:r>
            <a:r>
              <a:rPr lang="zh-CN" altLang="zh-CN" dirty="0"/>
              <a:t>：开始播放动画组合。</a:t>
            </a:r>
          </a:p>
          <a:p>
            <a:pPr lvl="1"/>
            <a:r>
              <a:rPr lang="en-US" altLang="zh-CN" dirty="0"/>
              <a:t>pause</a:t>
            </a:r>
            <a:r>
              <a:rPr lang="zh-CN" altLang="zh-CN" dirty="0"/>
              <a:t>：暂停播放动画组合。</a:t>
            </a:r>
          </a:p>
          <a:p>
            <a:pPr lvl="1"/>
            <a:r>
              <a:rPr lang="en-US" altLang="zh-CN" dirty="0"/>
              <a:t>resume</a:t>
            </a:r>
            <a:r>
              <a:rPr lang="zh-CN" altLang="zh-CN" dirty="0"/>
              <a:t>：恢复播放动画组合。</a:t>
            </a:r>
          </a:p>
          <a:p>
            <a:pPr lvl="1"/>
            <a:r>
              <a:rPr lang="en-US" altLang="zh-CN" dirty="0"/>
              <a:t>cancel</a:t>
            </a:r>
            <a:r>
              <a:rPr lang="zh-CN" altLang="zh-CN" dirty="0"/>
              <a:t>：取消播放动画组合。</a:t>
            </a:r>
          </a:p>
          <a:p>
            <a:pPr lvl="1"/>
            <a:r>
              <a:rPr lang="en-US" altLang="zh-CN" dirty="0"/>
              <a:t>end</a:t>
            </a:r>
            <a:r>
              <a:rPr lang="zh-CN" altLang="zh-CN" dirty="0"/>
              <a:t>：结束播放动画组合</a:t>
            </a:r>
            <a:r>
              <a:rPr lang="zh-CN" altLang="zh-CN" dirty="0" smtClean="0"/>
              <a:t>。</a:t>
            </a:r>
            <a:endParaRPr lang="zh-CN" altLang="zh-CN" dirty="0"/>
          </a:p>
        </p:txBody>
      </p:sp>
    </p:spTree>
    <p:extLst>
      <p:ext uri="{BB962C8B-B14F-4D97-AF65-F5344CB8AC3E}">
        <p14:creationId xmlns:p14="http://schemas.microsoft.com/office/powerpoint/2010/main" val="67428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属性动画</a:t>
            </a:r>
            <a:r>
              <a:rPr lang="zh-CN" altLang="zh-CN" dirty="0" smtClean="0"/>
              <a:t>组合</a:t>
            </a:r>
            <a:r>
              <a:rPr lang="zh-CN" altLang="en-US" dirty="0" smtClean="0"/>
              <a:t>的播放效果</a:t>
            </a:r>
            <a:endParaRPr lang="zh-CN" altLang="en-US" dirty="0"/>
          </a:p>
        </p:txBody>
      </p:sp>
      <p:sp>
        <p:nvSpPr>
          <p:cNvPr id="6" name="文本框 5"/>
          <p:cNvSpPr txBox="1"/>
          <p:nvPr/>
        </p:nvSpPr>
        <p:spPr>
          <a:xfrm>
            <a:off x="2154682" y="5911306"/>
            <a:ext cx="2492990" cy="369332"/>
          </a:xfrm>
          <a:prstGeom prst="rect">
            <a:avLst/>
          </a:prstGeom>
          <a:noFill/>
        </p:spPr>
        <p:txBody>
          <a:bodyPr wrap="none" rtlCol="0">
            <a:spAutoFit/>
          </a:bodyPr>
          <a:lstStyle/>
          <a:p>
            <a:r>
              <a:rPr lang="zh-CN" altLang="zh-CN" dirty="0"/>
              <a:t>属性动画组合开始播放</a:t>
            </a:r>
            <a:endParaRPr lang="zh-CN" altLang="en-US" dirty="0"/>
          </a:p>
        </p:txBody>
      </p:sp>
      <p:sp>
        <p:nvSpPr>
          <p:cNvPr id="7" name="文本框 6"/>
          <p:cNvSpPr txBox="1"/>
          <p:nvPr/>
        </p:nvSpPr>
        <p:spPr>
          <a:xfrm>
            <a:off x="7347510" y="5911306"/>
            <a:ext cx="2492990" cy="369332"/>
          </a:xfrm>
          <a:prstGeom prst="rect">
            <a:avLst/>
          </a:prstGeom>
          <a:noFill/>
        </p:spPr>
        <p:txBody>
          <a:bodyPr wrap="none" rtlCol="0">
            <a:spAutoFit/>
          </a:bodyPr>
          <a:lstStyle/>
          <a:p>
            <a:r>
              <a:rPr lang="zh-CN" altLang="zh-CN" dirty="0"/>
              <a:t>属性动画组合正在播放</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3304" y="1661717"/>
            <a:ext cx="3845470" cy="3938047"/>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1269" y="1690688"/>
            <a:ext cx="3845472" cy="3938048"/>
          </a:xfrm>
          <a:prstGeom prst="rect">
            <a:avLst/>
          </a:prstGeom>
        </p:spPr>
      </p:pic>
    </p:spTree>
    <p:extLst>
      <p:ext uri="{BB962C8B-B14F-4D97-AF65-F5344CB8AC3E}">
        <p14:creationId xmlns:p14="http://schemas.microsoft.com/office/powerpoint/2010/main" val="227214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sp>
        <p:nvSpPr>
          <p:cNvPr id="3" name="内容占位符 2"/>
          <p:cNvSpPr>
            <a:spLocks noGrp="1"/>
          </p:cNvSpPr>
          <p:nvPr>
            <p:ph idx="1"/>
          </p:nvPr>
        </p:nvSpPr>
        <p:spPr/>
        <p:txBody>
          <a:bodyPr/>
          <a:lstStyle/>
          <a:p>
            <a:r>
              <a:rPr lang="en-US" altLang="zh-CN" dirty="0" smtClean="0"/>
              <a:t>12.1  </a:t>
            </a:r>
            <a:r>
              <a:rPr lang="zh-CN" altLang="en-US" dirty="0"/>
              <a:t>帧  动  画</a:t>
            </a:r>
          </a:p>
          <a:p>
            <a:r>
              <a:rPr lang="en-US" altLang="zh-CN" dirty="0" smtClean="0"/>
              <a:t>12.2  </a:t>
            </a:r>
            <a:r>
              <a:rPr lang="zh-CN" altLang="en-US" dirty="0"/>
              <a:t>补间动画</a:t>
            </a:r>
          </a:p>
          <a:p>
            <a:r>
              <a:rPr lang="en-US" altLang="zh-CN" dirty="0" smtClean="0"/>
              <a:t>12.3  </a:t>
            </a:r>
            <a:r>
              <a:rPr lang="zh-CN" altLang="en-US" dirty="0"/>
              <a:t>属性动画</a:t>
            </a:r>
          </a:p>
          <a:p>
            <a:r>
              <a:rPr lang="en-US" altLang="zh-CN" dirty="0" smtClean="0"/>
              <a:t>12.4  </a:t>
            </a:r>
            <a:r>
              <a:rPr lang="zh-CN" altLang="en-US" dirty="0"/>
              <a:t>遮罩动画及滚动器</a:t>
            </a:r>
          </a:p>
          <a:p>
            <a:r>
              <a:rPr lang="en-US" altLang="zh-CN" dirty="0" smtClean="0"/>
              <a:t>12.5  </a:t>
            </a:r>
            <a:r>
              <a:rPr lang="zh-CN" altLang="en-US" dirty="0"/>
              <a:t>实战项目：仿手机</a:t>
            </a:r>
            <a:r>
              <a:rPr lang="en-US" altLang="zh-CN" dirty="0"/>
              <a:t>QQ</a:t>
            </a:r>
            <a:r>
              <a:rPr lang="zh-CN" altLang="en-US" dirty="0"/>
              <a:t>的动感影集</a:t>
            </a:r>
          </a:p>
          <a:p>
            <a:r>
              <a:rPr lang="en-US" altLang="zh-CN" dirty="0" smtClean="0"/>
              <a:t>12.6  </a:t>
            </a:r>
            <a:r>
              <a:rPr lang="zh-CN" altLang="en-US" dirty="0"/>
              <a:t>小    结</a:t>
            </a:r>
          </a:p>
          <a:p>
            <a:r>
              <a:rPr lang="en-US" altLang="zh-CN" dirty="0" smtClean="0"/>
              <a:t>12.7  </a:t>
            </a:r>
            <a:r>
              <a:rPr lang="zh-CN" altLang="en-US" dirty="0"/>
              <a:t>动手练习</a:t>
            </a:r>
          </a:p>
        </p:txBody>
      </p:sp>
    </p:spTree>
    <p:extLst>
      <p:ext uri="{BB962C8B-B14F-4D97-AF65-F5344CB8AC3E}">
        <p14:creationId xmlns:p14="http://schemas.microsoft.com/office/powerpoint/2010/main" val="3835361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12.3.3  </a:t>
            </a:r>
            <a:r>
              <a:rPr lang="zh-CN" altLang="en-US" dirty="0" smtClean="0"/>
              <a:t>插值器和估值器</a:t>
            </a:r>
            <a:endParaRPr lang="zh-CN" altLang="en-US" dirty="0"/>
          </a:p>
        </p:txBody>
      </p:sp>
      <p:sp>
        <p:nvSpPr>
          <p:cNvPr id="3" name="内容占位符 2"/>
          <p:cNvSpPr>
            <a:spLocks noGrp="1"/>
          </p:cNvSpPr>
          <p:nvPr>
            <p:ph idx="1"/>
          </p:nvPr>
        </p:nvSpPr>
        <p:spPr/>
        <p:txBody>
          <a:bodyPr/>
          <a:lstStyle/>
          <a:p>
            <a:r>
              <a:rPr lang="zh-CN" altLang="zh-CN" dirty="0"/>
              <a:t>插值器用来控制属性值的变化速率，也可以理解为动画播放的速度，默认</a:t>
            </a:r>
            <a:r>
              <a:rPr lang="zh-CN" altLang="zh-CN" dirty="0" smtClean="0"/>
              <a:t>是</a:t>
            </a:r>
            <a:r>
              <a:rPr lang="zh-CN" altLang="zh-CN" dirty="0"/>
              <a:t>先加速再减速</a:t>
            </a:r>
            <a:r>
              <a:rPr lang="zh-CN" altLang="zh-CN" dirty="0" smtClean="0"/>
              <a:t>。插值</a:t>
            </a:r>
            <a:r>
              <a:rPr lang="zh-CN" altLang="zh-CN" dirty="0"/>
              <a:t>器实现类的说明</a:t>
            </a:r>
            <a:r>
              <a:rPr lang="zh-CN" altLang="zh-CN" dirty="0" smtClean="0"/>
              <a:t>见</a:t>
            </a:r>
            <a:r>
              <a:rPr lang="zh-CN" altLang="en-US" dirty="0" smtClean="0"/>
              <a:t>下</a:t>
            </a:r>
            <a:r>
              <a:rPr lang="zh-CN" altLang="zh-CN" dirty="0" smtClean="0"/>
              <a:t>表</a:t>
            </a:r>
            <a:r>
              <a:rPr lang="zh-CN" altLang="en-US" dirty="0" smtClean="0"/>
              <a:t>。</a:t>
            </a:r>
            <a:endParaRPr lang="zh-CN" altLang="en-US" dirty="0"/>
          </a:p>
        </p:txBody>
      </p:sp>
      <p:graphicFrame>
        <p:nvGraphicFramePr>
          <p:cNvPr id="4" name="表格 3"/>
          <p:cNvGraphicFramePr>
            <a:graphicFrameLocks noGrp="1"/>
          </p:cNvGraphicFramePr>
          <p:nvPr>
            <p:extLst/>
          </p:nvPr>
        </p:nvGraphicFramePr>
        <p:xfrm>
          <a:off x="1023471" y="2732741"/>
          <a:ext cx="10083800" cy="3845560"/>
        </p:xfrm>
        <a:graphic>
          <a:graphicData uri="http://schemas.openxmlformats.org/drawingml/2006/table">
            <a:tbl>
              <a:tblPr firstRow="1" bandRow="1">
                <a:tableStyleId>{5C22544A-7EE6-4342-B048-85BDC9FD1C3A}</a:tableStyleId>
              </a:tblPr>
              <a:tblGrid>
                <a:gridCol w="3212352"/>
                <a:gridCol w="6871448"/>
              </a:tblGrid>
              <a:tr h="370840">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Times New Roman" panose="02020603050405020304" pitchFamily="18" charset="0"/>
                        </a:rPr>
                        <a:t>插值器的实现类</a:t>
                      </a: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Times New Roman" panose="02020603050405020304" pitchFamily="18" charset="0"/>
                        </a:rPr>
                        <a:t>说明</a:t>
                      </a:r>
                    </a:p>
                  </a:txBody>
                  <a:tcPr marL="68580" marR="68580" marT="0" marB="0" anchor="ctr"/>
                </a:tc>
              </a:tr>
              <a:tr h="370840">
                <a:tc>
                  <a:txBody>
                    <a:bodyPr/>
                    <a:lstStyle/>
                    <a:p>
                      <a:pPr>
                        <a:lnSpc>
                          <a:spcPts val="1300"/>
                        </a:lnSpc>
                        <a:spcAft>
                          <a:spcPts val="0"/>
                        </a:spcAft>
                      </a:pPr>
                      <a:r>
                        <a:rPr lang="en-US" sz="1800" kern="100" dirty="0" err="1">
                          <a:effectLst/>
                          <a:latin typeface="Times New Roman" panose="02020603050405020304" pitchFamily="18" charset="0"/>
                          <a:ea typeface="宋体" panose="02010600030101010101" pitchFamily="2" charset="-122"/>
                        </a:rPr>
                        <a:t>LinearInterpolator</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匀速插值器</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AccelerateInterpolator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加速插值器</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DecelerateInterpolator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减速插值器</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AccelerateDecelerateInterpolator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落水插值器，即前半段加速、后半段减速</a:t>
                      </a:r>
                    </a:p>
                  </a:txBody>
                  <a:tcPr marL="68580" marR="68580" marT="0" marB="0" anchor="ctr"/>
                </a:tc>
              </a:tr>
              <a:tr h="370840">
                <a:tc>
                  <a:txBody>
                    <a:bodyPr/>
                    <a:lstStyle/>
                    <a:p>
                      <a:pPr>
                        <a:lnSpc>
                          <a:spcPts val="1300"/>
                        </a:lnSpc>
                        <a:spcAft>
                          <a:spcPts val="0"/>
                        </a:spcAft>
                      </a:pPr>
                      <a:r>
                        <a:rPr lang="en-US" sz="1800" kern="100" dirty="0" err="1">
                          <a:effectLst/>
                          <a:latin typeface="Times New Roman" panose="02020603050405020304" pitchFamily="18" charset="0"/>
                          <a:ea typeface="宋体" panose="02010600030101010101" pitchFamily="2" charset="-122"/>
                        </a:rPr>
                        <a:t>AnticipateInterpolator</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射箭插值器，后退几步再往前冲</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OvershootInterpolator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回旋插值器，冲过头再归位</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AnticipateOvershootInterpolator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射箭回旋插值器，后退几步再往前冲，冲过头再归位</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BounceInterpolator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震荡插值器，类似皮球落地（落地后会弹起几次）</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CycleInterpolator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2000"/>
                        </a:lnSpc>
                        <a:spcAft>
                          <a:spcPts val="0"/>
                        </a:spcAft>
                      </a:pPr>
                      <a:r>
                        <a:rPr lang="zh-CN" sz="1800" kern="100" dirty="0">
                          <a:effectLst/>
                          <a:latin typeface="Times New Roman" panose="02020603050405020304" pitchFamily="18" charset="0"/>
                          <a:ea typeface="宋体" panose="02010600030101010101" pitchFamily="2" charset="-122"/>
                        </a:rPr>
                        <a:t>钟摆插值器，以开始位置为中线而晃动（类似摇摆动画，开始位置与结束位置的距离就是摇摆的幅度）</a:t>
                      </a:r>
                    </a:p>
                  </a:txBody>
                  <a:tcPr marL="68580" marR="68580" marT="0" marB="0" anchor="ctr"/>
                </a:tc>
              </a:tr>
            </a:tbl>
          </a:graphicData>
        </a:graphic>
      </p:graphicFrame>
    </p:spTree>
    <p:extLst>
      <p:ext uri="{BB962C8B-B14F-4D97-AF65-F5344CB8AC3E}">
        <p14:creationId xmlns:p14="http://schemas.microsoft.com/office/powerpoint/2010/main" val="2919096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什么是估值器</a:t>
            </a:r>
            <a:endParaRPr lang="zh-CN" altLang="en-US" dirty="0"/>
          </a:p>
        </p:txBody>
      </p:sp>
      <p:sp>
        <p:nvSpPr>
          <p:cNvPr id="3" name="内容占位符 2"/>
          <p:cNvSpPr>
            <a:spLocks noGrp="1"/>
          </p:cNvSpPr>
          <p:nvPr>
            <p:ph idx="1"/>
          </p:nvPr>
        </p:nvSpPr>
        <p:spPr/>
        <p:txBody>
          <a:bodyPr/>
          <a:lstStyle/>
          <a:p>
            <a:r>
              <a:rPr lang="zh-CN" altLang="zh-CN" dirty="0"/>
              <a:t>估值器专用于属性动画，主要描述该属性的数值变化要采用什么</a:t>
            </a:r>
            <a:r>
              <a:rPr lang="zh-CN" altLang="zh-CN" dirty="0" smtClean="0"/>
              <a:t>单位</a:t>
            </a:r>
            <a:r>
              <a:rPr lang="zh-CN" altLang="zh-CN" dirty="0"/>
              <a:t>，比如整型数的渐变数值要取整，颜色的渐变数值为</a:t>
            </a:r>
            <a:r>
              <a:rPr lang="en-US" altLang="zh-CN" dirty="0"/>
              <a:t>ARGB</a:t>
            </a:r>
            <a:r>
              <a:rPr lang="zh-CN" altLang="zh-CN" dirty="0"/>
              <a:t>格式的颜色对象，矩形的渐变数值为</a:t>
            </a:r>
            <a:r>
              <a:rPr lang="en-US" altLang="zh-CN" dirty="0" err="1"/>
              <a:t>Rect</a:t>
            </a:r>
            <a:r>
              <a:rPr lang="zh-CN" altLang="zh-CN" dirty="0"/>
              <a:t>对象等</a:t>
            </a:r>
            <a:r>
              <a:rPr lang="zh-CN" altLang="zh-CN" dirty="0" smtClean="0"/>
              <a:t>。</a:t>
            </a:r>
            <a:endParaRPr lang="en-US" altLang="zh-CN" dirty="0" smtClean="0"/>
          </a:p>
          <a:p>
            <a:r>
              <a:rPr lang="zh-CN" altLang="zh-CN" dirty="0" smtClean="0"/>
              <a:t>估值</a:t>
            </a:r>
            <a:r>
              <a:rPr lang="zh-CN" altLang="zh-CN" dirty="0"/>
              <a:t>器实现类的说明</a:t>
            </a:r>
            <a:r>
              <a:rPr lang="zh-CN" altLang="zh-CN" dirty="0" smtClean="0"/>
              <a:t>见</a:t>
            </a:r>
            <a:r>
              <a:rPr lang="zh-CN" altLang="en-US" dirty="0" smtClean="0"/>
              <a:t>下</a:t>
            </a:r>
            <a:r>
              <a:rPr lang="zh-CN" altLang="zh-CN" dirty="0" smtClean="0"/>
              <a:t>表</a:t>
            </a:r>
            <a:r>
              <a:rPr lang="zh-CN" altLang="en-US" dirty="0" smtClean="0"/>
              <a:t>。</a:t>
            </a:r>
            <a:endParaRPr lang="zh-CN" altLang="en-US" dirty="0"/>
          </a:p>
        </p:txBody>
      </p:sp>
      <p:graphicFrame>
        <p:nvGraphicFramePr>
          <p:cNvPr id="4" name="表格 3"/>
          <p:cNvGraphicFramePr>
            <a:graphicFrameLocks noGrp="1"/>
          </p:cNvGraphicFramePr>
          <p:nvPr>
            <p:extLst/>
          </p:nvPr>
        </p:nvGraphicFramePr>
        <p:xfrm>
          <a:off x="1722718" y="3852831"/>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Times New Roman" panose="02020603050405020304" pitchFamily="18" charset="0"/>
                        </a:rPr>
                        <a:t>估值器的实现类</a:t>
                      </a: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Times New Roman" panose="02020603050405020304" pitchFamily="18" charset="0"/>
                        </a:rPr>
                        <a:t>说明</a:t>
                      </a:r>
                    </a:p>
                  </a:txBody>
                  <a:tcPr marL="68580" marR="68580" marT="0" marB="0" anchor="ctr"/>
                </a:tc>
              </a:tr>
              <a:tr h="370840">
                <a:tc>
                  <a:txBody>
                    <a:bodyPr/>
                    <a:lstStyle/>
                    <a:p>
                      <a:pPr>
                        <a:lnSpc>
                          <a:spcPts val="1300"/>
                        </a:lnSpc>
                        <a:spcAft>
                          <a:spcPts val="0"/>
                        </a:spcAft>
                      </a:pPr>
                      <a:r>
                        <a:rPr lang="en-US" sz="1800" kern="100" dirty="0" err="1">
                          <a:effectLst/>
                          <a:latin typeface="Times New Roman" panose="02020603050405020304" pitchFamily="18" charset="0"/>
                          <a:ea typeface="宋体" panose="02010600030101010101" pitchFamily="2" charset="-122"/>
                        </a:rPr>
                        <a:t>IntEvaluator</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整型估值器</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FloatEvaluator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浮点型估值器</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ArgbEvaluator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颜色估值器</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RectEvaluator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矩形估值器</a:t>
                      </a:r>
                    </a:p>
                  </a:txBody>
                  <a:tcPr marL="68580" marR="68580" marT="0" marB="0" anchor="ctr"/>
                </a:tc>
              </a:tr>
            </a:tbl>
          </a:graphicData>
        </a:graphic>
      </p:graphicFrame>
    </p:spTree>
    <p:extLst>
      <p:ext uri="{BB962C8B-B14F-4D97-AF65-F5344CB8AC3E}">
        <p14:creationId xmlns:p14="http://schemas.microsoft.com/office/powerpoint/2010/main" val="791767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震荡插值</a:t>
            </a:r>
            <a:r>
              <a:rPr lang="zh-CN" altLang="zh-CN" dirty="0" smtClean="0"/>
              <a:t>器</a:t>
            </a:r>
            <a:r>
              <a:rPr lang="zh-CN" altLang="en-US" dirty="0" smtClean="0"/>
              <a:t>的播放效果</a:t>
            </a:r>
            <a:endParaRPr lang="zh-CN" altLang="en-US" dirty="0"/>
          </a:p>
        </p:txBody>
      </p:sp>
      <p:sp>
        <p:nvSpPr>
          <p:cNvPr id="6" name="文本框 5"/>
          <p:cNvSpPr txBox="1"/>
          <p:nvPr/>
        </p:nvSpPr>
        <p:spPr>
          <a:xfrm>
            <a:off x="2171091" y="5784514"/>
            <a:ext cx="2262158" cy="369332"/>
          </a:xfrm>
          <a:prstGeom prst="rect">
            <a:avLst/>
          </a:prstGeom>
          <a:noFill/>
        </p:spPr>
        <p:txBody>
          <a:bodyPr wrap="none" rtlCol="0">
            <a:spAutoFit/>
          </a:bodyPr>
          <a:lstStyle/>
          <a:p>
            <a:r>
              <a:rPr lang="zh-CN" altLang="zh-CN" dirty="0"/>
              <a:t>震荡插值器开始播放</a:t>
            </a:r>
            <a:endParaRPr lang="zh-CN" altLang="en-US" dirty="0"/>
          </a:p>
        </p:txBody>
      </p:sp>
      <p:sp>
        <p:nvSpPr>
          <p:cNvPr id="7" name="文本框 6"/>
          <p:cNvSpPr txBox="1"/>
          <p:nvPr/>
        </p:nvSpPr>
        <p:spPr>
          <a:xfrm>
            <a:off x="7650857" y="5784514"/>
            <a:ext cx="2262158" cy="369332"/>
          </a:xfrm>
          <a:prstGeom prst="rect">
            <a:avLst/>
          </a:prstGeom>
          <a:noFill/>
        </p:spPr>
        <p:txBody>
          <a:bodyPr wrap="none" rtlCol="0">
            <a:spAutoFit/>
          </a:bodyPr>
          <a:lstStyle/>
          <a:p>
            <a:r>
              <a:rPr lang="zh-CN" altLang="zh-CN" dirty="0"/>
              <a:t>震荡插值器即将结束</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466" y="1811454"/>
            <a:ext cx="4569847" cy="371934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932" y="1811454"/>
            <a:ext cx="4569847" cy="3719348"/>
          </a:xfrm>
          <a:prstGeom prst="rect">
            <a:avLst/>
          </a:prstGeom>
        </p:spPr>
      </p:pic>
    </p:spTree>
    <p:extLst>
      <p:ext uri="{BB962C8B-B14F-4D97-AF65-F5344CB8AC3E}">
        <p14:creationId xmlns:p14="http://schemas.microsoft.com/office/powerpoint/2010/main" val="1413806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12.3.4  </a:t>
            </a:r>
            <a:r>
              <a:rPr lang="zh-CN" altLang="en-US" dirty="0"/>
              <a:t>利用估值器</a:t>
            </a:r>
            <a:r>
              <a:rPr lang="zh-CN" altLang="en-US" dirty="0" smtClean="0"/>
              <a:t>实现打赏动画</a:t>
            </a:r>
            <a:endParaRPr lang="zh-CN" altLang="en-US" dirty="0"/>
          </a:p>
        </p:txBody>
      </p:sp>
      <p:sp>
        <p:nvSpPr>
          <p:cNvPr id="3" name="内容占位符 2"/>
          <p:cNvSpPr>
            <a:spLocks noGrp="1"/>
          </p:cNvSpPr>
          <p:nvPr>
            <p:ph idx="1"/>
          </p:nvPr>
        </p:nvSpPr>
        <p:spPr/>
        <p:txBody>
          <a:bodyPr/>
          <a:lstStyle/>
          <a:p>
            <a:r>
              <a:rPr lang="zh-CN" altLang="en-US" dirty="0"/>
              <a:t>点击爱心给主播打赏，礼物图标会走出一道优雅的漂移曲线。</a:t>
            </a:r>
          </a:p>
          <a:p>
            <a:r>
              <a:rPr lang="zh-CN" altLang="en-US" dirty="0" smtClean="0"/>
              <a:t>打赏动画</a:t>
            </a:r>
            <a:r>
              <a:rPr lang="zh-CN" altLang="en-US" dirty="0"/>
              <a:t>的实现步骤说明如下：</a:t>
            </a:r>
          </a:p>
          <a:p>
            <a:r>
              <a:rPr lang="zh-CN" altLang="en-US" dirty="0"/>
              <a:t>（</a:t>
            </a:r>
            <a:r>
              <a:rPr lang="en-US" altLang="zh-CN" dirty="0"/>
              <a:t>1</a:t>
            </a:r>
            <a:r>
              <a:rPr lang="zh-CN" altLang="en-US" dirty="0"/>
              <a:t>）创建一个缩放动画，让礼物图标在爱心处从小变到大，呈现出礼物孵化效果；</a:t>
            </a:r>
          </a:p>
          <a:p>
            <a:r>
              <a:rPr lang="zh-CN" altLang="en-US" dirty="0"/>
              <a:t>（</a:t>
            </a:r>
            <a:r>
              <a:rPr lang="en-US" altLang="zh-CN" dirty="0"/>
              <a:t>2</a:t>
            </a:r>
            <a:r>
              <a:rPr lang="zh-CN" altLang="en-US" dirty="0"/>
              <a:t>）创建一个属性动画，指定礼物漂移的起点和终点，并在动画过程中动态改变贝塞尔曲线的控制点；</a:t>
            </a:r>
          </a:p>
          <a:p>
            <a:r>
              <a:rPr lang="zh-CN" altLang="en-US" dirty="0"/>
              <a:t>（</a:t>
            </a:r>
            <a:r>
              <a:rPr lang="en-US" altLang="zh-CN" dirty="0"/>
              <a:t>3</a:t>
            </a:r>
            <a:r>
              <a:rPr lang="zh-CN" altLang="en-US" dirty="0"/>
              <a:t>）定义一个添加打赏的方法，该方法先把礼物图标添加到视图上，再依次播放前两步的缩放动画和属性动画；</a:t>
            </a:r>
            <a:endParaRPr lang="zh-CN" altLang="en-US" dirty="0"/>
          </a:p>
        </p:txBody>
      </p:sp>
    </p:spTree>
    <p:extLst>
      <p:ext uri="{BB962C8B-B14F-4D97-AF65-F5344CB8AC3E}">
        <p14:creationId xmlns:p14="http://schemas.microsoft.com/office/powerpoint/2010/main" val="2558704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打赏动画的播放效果</a:t>
            </a:r>
            <a:endParaRPr lang="zh-CN" altLang="en-US" dirty="0"/>
          </a:p>
        </p:txBody>
      </p:sp>
      <p:sp>
        <p:nvSpPr>
          <p:cNvPr id="6" name="文本框 5"/>
          <p:cNvSpPr txBox="1"/>
          <p:nvPr/>
        </p:nvSpPr>
        <p:spPr>
          <a:xfrm>
            <a:off x="2218429" y="6174051"/>
            <a:ext cx="2723823" cy="369332"/>
          </a:xfrm>
          <a:prstGeom prst="rect">
            <a:avLst/>
          </a:prstGeom>
          <a:noFill/>
        </p:spPr>
        <p:txBody>
          <a:bodyPr wrap="none" rtlCol="0">
            <a:spAutoFit/>
          </a:bodyPr>
          <a:lstStyle/>
          <a:p>
            <a:r>
              <a:rPr lang="zh-CN" altLang="zh-CN" dirty="0"/>
              <a:t>刚点击爱心图标时的界面</a:t>
            </a:r>
            <a:endParaRPr lang="zh-CN" altLang="en-US" dirty="0"/>
          </a:p>
        </p:txBody>
      </p:sp>
      <p:sp>
        <p:nvSpPr>
          <p:cNvPr id="7" name="文本框 6"/>
          <p:cNvSpPr txBox="1"/>
          <p:nvPr/>
        </p:nvSpPr>
        <p:spPr>
          <a:xfrm>
            <a:off x="7416233" y="6174051"/>
            <a:ext cx="2492990" cy="369332"/>
          </a:xfrm>
          <a:prstGeom prst="rect">
            <a:avLst/>
          </a:prstGeom>
          <a:noFill/>
        </p:spPr>
        <p:txBody>
          <a:bodyPr wrap="none" rtlCol="0">
            <a:spAutoFit/>
          </a:bodyPr>
          <a:lstStyle/>
          <a:p>
            <a:r>
              <a:rPr lang="zh-CN" altLang="zh-CN" dirty="0"/>
              <a:t>多次点击爱心后的界面</a:t>
            </a:r>
            <a:endParaRPr lang="zh-CN" altLang="en-US" dirty="0"/>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4965" y="1690688"/>
            <a:ext cx="3682950" cy="4351338"/>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6125" y="1690688"/>
            <a:ext cx="3613206" cy="4268936"/>
          </a:xfrm>
          <a:prstGeom prst="rect">
            <a:avLst/>
          </a:prstGeom>
        </p:spPr>
      </p:pic>
    </p:spTree>
    <p:extLst>
      <p:ext uri="{BB962C8B-B14F-4D97-AF65-F5344CB8AC3E}">
        <p14:creationId xmlns:p14="http://schemas.microsoft.com/office/powerpoint/2010/main" val="2863876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a:t>遮罩动画及滚动器</a:t>
            </a:r>
          </a:p>
        </p:txBody>
      </p:sp>
      <p:sp>
        <p:nvSpPr>
          <p:cNvPr id="3" name="内容占位符 2"/>
          <p:cNvSpPr>
            <a:spLocks noGrp="1"/>
          </p:cNvSpPr>
          <p:nvPr>
            <p:ph idx="1"/>
          </p:nvPr>
        </p:nvSpPr>
        <p:spPr/>
        <p:txBody>
          <a:bodyPr/>
          <a:lstStyle/>
          <a:p>
            <a:r>
              <a:rPr lang="zh-CN" altLang="zh-CN" dirty="0"/>
              <a:t>本节介绍其他几种常见的动画实现手段，主要包括遮罩动画与滚动器动画，其中遮罩动画先描述画布的绘图层次类型及其相互之间的区别，再阐述如何利用绘图层次实现百叶窗动画和马赛克动画，另外还叙述了滚动器动画在平滑翻书特效中的具体运用。</a:t>
            </a:r>
          </a:p>
          <a:p>
            <a:r>
              <a:rPr lang="en-US" altLang="zh-CN" dirty="0" smtClean="0"/>
              <a:t>12.4.1  </a:t>
            </a:r>
            <a:r>
              <a:rPr lang="zh-CN" altLang="en-US" dirty="0"/>
              <a:t>画布的绘图层次</a:t>
            </a:r>
          </a:p>
          <a:p>
            <a:r>
              <a:rPr lang="en-US" altLang="zh-CN" dirty="0" smtClean="0"/>
              <a:t>12.4.2  </a:t>
            </a:r>
            <a:r>
              <a:rPr lang="zh-CN" altLang="en-US" dirty="0"/>
              <a:t>实现百叶窗动画</a:t>
            </a:r>
          </a:p>
          <a:p>
            <a:r>
              <a:rPr lang="en-US" altLang="zh-CN" dirty="0" smtClean="0"/>
              <a:t>12.4.3  </a:t>
            </a:r>
            <a:r>
              <a:rPr lang="zh-CN" altLang="en-US" dirty="0"/>
              <a:t>利用滚动器实现平滑翻页</a:t>
            </a:r>
          </a:p>
        </p:txBody>
      </p:sp>
    </p:spTree>
    <p:extLst>
      <p:ext uri="{BB962C8B-B14F-4D97-AF65-F5344CB8AC3E}">
        <p14:creationId xmlns:p14="http://schemas.microsoft.com/office/powerpoint/2010/main" val="4243706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12.4.1  </a:t>
            </a:r>
            <a:r>
              <a:rPr lang="zh-CN" altLang="en-US" dirty="0"/>
              <a:t>画布的绘图层次</a:t>
            </a:r>
          </a:p>
        </p:txBody>
      </p:sp>
      <p:sp>
        <p:nvSpPr>
          <p:cNvPr id="3" name="内容占位符 2"/>
          <p:cNvSpPr>
            <a:spLocks noGrp="1"/>
          </p:cNvSpPr>
          <p:nvPr>
            <p:ph idx="1"/>
          </p:nvPr>
        </p:nvSpPr>
        <p:spPr/>
        <p:txBody>
          <a:bodyPr/>
          <a:lstStyle/>
          <a:p>
            <a:r>
              <a:rPr lang="zh-CN" altLang="en-US" dirty="0"/>
              <a:t>普通的</a:t>
            </a:r>
            <a:r>
              <a:rPr lang="zh-CN" altLang="zh-CN" dirty="0"/>
              <a:t>绘图操作都是在同一个图层上进行的</a:t>
            </a:r>
            <a:r>
              <a:rPr lang="zh-CN" altLang="en-US" dirty="0"/>
              <a:t>，</a:t>
            </a:r>
            <a:r>
              <a:rPr lang="zh-CN" altLang="zh-CN" dirty="0"/>
              <a:t>这就意味着如果存在重叠区域，后面绘制的图形就必然覆盖前面的图形。</a:t>
            </a:r>
            <a:endParaRPr lang="en-US" altLang="zh-CN" dirty="0"/>
          </a:p>
          <a:p>
            <a:r>
              <a:rPr lang="zh-CN" altLang="zh-CN" dirty="0"/>
              <a:t>但绘图是比较复杂的事情，不是直接覆盖这么简单，有些特殊的绘图操作往往需要做与、或、非运算</a:t>
            </a:r>
            <a:r>
              <a:rPr lang="zh-CN" altLang="en-US" dirty="0"/>
              <a:t>，从而决定是哪个覆盖哪个，是全部覆盖还是部分覆盖，是覆盖还是叠加等等。</a:t>
            </a:r>
            <a:endParaRPr lang="en-US" altLang="zh-CN" dirty="0"/>
          </a:p>
          <a:p>
            <a:r>
              <a:rPr lang="en-US" altLang="zh-CN" dirty="0"/>
              <a:t>Android</a:t>
            </a:r>
            <a:r>
              <a:rPr lang="zh-CN" altLang="zh-CN" dirty="0"/>
              <a:t>给画布的图层显示制定了许多规则，详细的图层显示规则见</a:t>
            </a:r>
            <a:r>
              <a:rPr lang="zh-CN" altLang="en-US" dirty="0"/>
              <a:t>下表。</a:t>
            </a:r>
          </a:p>
          <a:p>
            <a:endParaRPr lang="zh-CN" altLang="en-US" dirty="0"/>
          </a:p>
        </p:txBody>
      </p:sp>
    </p:spTree>
    <p:extLst>
      <p:ext uri="{BB962C8B-B14F-4D97-AF65-F5344CB8AC3E}">
        <p14:creationId xmlns:p14="http://schemas.microsoft.com/office/powerpoint/2010/main" val="153833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nvPr>
        </p:nvGraphicFramePr>
        <p:xfrm>
          <a:off x="838200" y="252315"/>
          <a:ext cx="10515600" cy="6304280"/>
        </p:xfrm>
        <a:graphic>
          <a:graphicData uri="http://schemas.openxmlformats.org/drawingml/2006/table">
            <a:tbl>
              <a:tblPr firstRow="1" bandRow="1">
                <a:tableStyleId>{5C22544A-7EE6-4342-B048-85BDC9FD1C3A}</a:tableStyleId>
              </a:tblPr>
              <a:tblGrid>
                <a:gridCol w="3747247"/>
                <a:gridCol w="6768353"/>
              </a:tblGrid>
              <a:tr h="370840">
                <a:tc>
                  <a:txBody>
                    <a:bodyPr/>
                    <a:lstStyle/>
                    <a:p>
                      <a:pPr algn="just">
                        <a:lnSpc>
                          <a:spcPts val="1560"/>
                        </a:lnSpc>
                        <a:spcAft>
                          <a:spcPts val="0"/>
                        </a:spcAft>
                      </a:pPr>
                      <a:r>
                        <a:rPr lang="en-US" sz="1800" dirty="0" err="1">
                          <a:effectLst/>
                          <a:latin typeface="Arial" panose="020B0604020202020204" pitchFamily="34" charset="0"/>
                          <a:ea typeface="黑体" panose="02010609060101010101" pitchFamily="49" charset="-122"/>
                          <a:cs typeface="Times New Roman" panose="02020603050405020304" pitchFamily="18" charset="0"/>
                        </a:rPr>
                        <a:t>PorterDuff.Mode</a:t>
                      </a:r>
                      <a:r>
                        <a:rPr lang="zh-CN" sz="1800" dirty="0">
                          <a:effectLst/>
                          <a:latin typeface="Arial" panose="020B0604020202020204" pitchFamily="34" charset="0"/>
                          <a:ea typeface="黑体" panose="02010609060101010101" pitchFamily="49" charset="-122"/>
                          <a:cs typeface="Times New Roman" panose="02020603050405020304" pitchFamily="18" charset="0"/>
                        </a:rPr>
                        <a:t>类的图层模式</a:t>
                      </a: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Times New Roman" panose="02020603050405020304" pitchFamily="18" charset="0"/>
                        </a:rPr>
                        <a:t>说明</a:t>
                      </a:r>
                    </a:p>
                  </a:txBody>
                  <a:tcPr marL="68580" marR="68580" marT="0" marB="0" anchor="ctr"/>
                </a:tc>
              </a:tr>
              <a:tr h="37084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rPr>
                        <a:t>CLEAR</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不显示任何图形</a:t>
                      </a:r>
                    </a:p>
                  </a:txBody>
                  <a:tcPr marL="68580" marR="68580" marT="0" marB="0" anchor="ctr"/>
                </a:tc>
              </a:tr>
              <a:tr h="37084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rPr>
                        <a:t>SRC</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只显示上层图形</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DST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只显示下层图形</a:t>
                      </a:r>
                    </a:p>
                  </a:txBody>
                  <a:tcPr marL="68580" marR="68580" marT="0" marB="0" anchor="ctr"/>
                </a:tc>
              </a:tr>
              <a:tr h="37084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rPr>
                        <a:t>SRC_OVER</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按通常情况显示，即重叠部分由上层遮盖下层</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DST_OVER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重叠部分由下层遮盖上层，其余部分正常显示</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SRC_IN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只显示重叠部分的上层图形</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DST_IN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只显示重叠部分的下层图形</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SRC_OUT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rPr>
                        <a:t>只显示上层图形的未重叠部分</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DST_OUT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只显示下层图形的未重叠部分</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SRC_ATOP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只显示上层图形区域，但重叠部分显示下层图形</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DST_ATOP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只显示下层图形区域，但重叠部分显示上层图形</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XOR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不显示重叠部分，其余部分正常显示</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DARKEN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重叠部分按颜料混合方式加深，其余部分正常显示</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LIGHTEN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重叠部分按光照重合方式加亮，其余部分正常显示</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MULTIPLY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只显示重叠部分，且重叠部分的颜色混合加深</a:t>
                      </a: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rPr>
                        <a:t>SCREEN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rPr>
                        <a:t>过滤重叠部分的深色，其余部分正常显示</a:t>
                      </a:r>
                    </a:p>
                  </a:txBody>
                  <a:tcPr marL="68580" marR="68580" marT="0" marB="0" anchor="ctr"/>
                </a:tc>
              </a:tr>
            </a:tbl>
          </a:graphicData>
        </a:graphic>
      </p:graphicFrame>
    </p:spTree>
    <p:extLst>
      <p:ext uri="{BB962C8B-B14F-4D97-AF65-F5344CB8AC3E}">
        <p14:creationId xmlns:p14="http://schemas.microsoft.com/office/powerpoint/2010/main" val="244636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图层规则的显示效果</a:t>
            </a:r>
          </a:p>
        </p:txBody>
      </p:sp>
      <p:sp>
        <p:nvSpPr>
          <p:cNvPr id="6" name="文本框 5"/>
          <p:cNvSpPr txBox="1"/>
          <p:nvPr/>
        </p:nvSpPr>
        <p:spPr>
          <a:xfrm>
            <a:off x="2309728" y="6181327"/>
            <a:ext cx="2324611" cy="369332"/>
          </a:xfrm>
          <a:prstGeom prst="rect">
            <a:avLst/>
          </a:prstGeom>
          <a:noFill/>
        </p:spPr>
        <p:txBody>
          <a:bodyPr wrap="none" rtlCol="0">
            <a:spAutoFit/>
          </a:bodyPr>
          <a:lstStyle/>
          <a:p>
            <a:r>
              <a:rPr lang="en-US" altLang="zh-CN" dirty="0"/>
              <a:t>SRC_OVER</a:t>
            </a:r>
            <a:r>
              <a:rPr lang="zh-CN" altLang="zh-CN" dirty="0"/>
              <a:t>模式的界面</a:t>
            </a:r>
            <a:endParaRPr lang="zh-CN" altLang="en-US" dirty="0"/>
          </a:p>
        </p:txBody>
      </p:sp>
      <p:sp>
        <p:nvSpPr>
          <p:cNvPr id="7" name="文本框 6"/>
          <p:cNvSpPr txBox="1"/>
          <p:nvPr/>
        </p:nvSpPr>
        <p:spPr>
          <a:xfrm>
            <a:off x="7651966" y="6177514"/>
            <a:ext cx="2331472" cy="369332"/>
          </a:xfrm>
          <a:prstGeom prst="rect">
            <a:avLst/>
          </a:prstGeom>
          <a:noFill/>
        </p:spPr>
        <p:txBody>
          <a:bodyPr wrap="none" rtlCol="0">
            <a:spAutoFit/>
          </a:bodyPr>
          <a:lstStyle/>
          <a:p>
            <a:r>
              <a:rPr lang="en-US" altLang="zh-CN" dirty="0"/>
              <a:t>DST_OVER</a:t>
            </a:r>
            <a:r>
              <a:rPr lang="zh-CN" altLang="zh-CN" dirty="0"/>
              <a:t>模式的界面</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7511" y="1686857"/>
            <a:ext cx="4249046"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179" y="1686857"/>
            <a:ext cx="4249046" cy="4351338"/>
          </a:xfrm>
          <a:prstGeom prst="rect">
            <a:avLst/>
          </a:prstGeom>
        </p:spPr>
      </p:pic>
    </p:spTree>
    <p:extLst>
      <p:ext uri="{BB962C8B-B14F-4D97-AF65-F5344CB8AC3E}">
        <p14:creationId xmlns:p14="http://schemas.microsoft.com/office/powerpoint/2010/main" val="805803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12.4.2  </a:t>
            </a:r>
            <a:r>
              <a:rPr lang="zh-CN" altLang="en-US" dirty="0"/>
              <a:t>实现百叶窗动画</a:t>
            </a:r>
          </a:p>
        </p:txBody>
      </p:sp>
      <p:sp>
        <p:nvSpPr>
          <p:cNvPr id="3" name="内容占位符 2"/>
          <p:cNvSpPr>
            <a:spLocks noGrp="1"/>
          </p:cNvSpPr>
          <p:nvPr>
            <p:ph idx="1"/>
          </p:nvPr>
        </p:nvSpPr>
        <p:spPr/>
        <p:txBody>
          <a:bodyPr/>
          <a:lstStyle/>
          <a:p>
            <a:r>
              <a:rPr lang="zh-CN" altLang="zh-CN" dirty="0" smtClean="0"/>
              <a:t>百叶窗动画</a:t>
            </a:r>
            <a:r>
              <a:rPr lang="zh-CN" altLang="en-US" dirty="0" smtClean="0"/>
              <a:t>的实现步骤说明如下：</a:t>
            </a:r>
            <a:endParaRPr lang="en-US" altLang="zh-CN" dirty="0" smtClean="0"/>
          </a:p>
          <a:p>
            <a:r>
              <a:rPr lang="zh-CN" altLang="en-US" dirty="0" smtClean="0"/>
              <a:t>（</a:t>
            </a:r>
            <a:r>
              <a:rPr lang="en-US" altLang="zh-CN" dirty="0" smtClean="0"/>
              <a:t>1</a:t>
            </a:r>
            <a:r>
              <a:rPr lang="zh-CN" altLang="en-US" dirty="0" smtClean="0"/>
              <a:t>）</a:t>
            </a:r>
            <a:r>
              <a:rPr lang="zh-CN" altLang="zh-CN" dirty="0" smtClean="0"/>
              <a:t>定义</a:t>
            </a:r>
            <a:r>
              <a:rPr lang="zh-CN" altLang="zh-CN" dirty="0"/>
              <a:t>一个百叶窗视图，并重写</a:t>
            </a:r>
            <a:r>
              <a:rPr lang="en-US" altLang="zh-CN" dirty="0" err="1"/>
              <a:t>onDraw</a:t>
            </a:r>
            <a:r>
              <a:rPr lang="zh-CN" altLang="zh-CN" dirty="0"/>
              <a:t>方法，给遮罩画布描绘若干矩形叶片，每次绘制的叶片大小由比率参数决定</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在</a:t>
            </a:r>
            <a:r>
              <a:rPr lang="zh-CN" altLang="zh-CN" dirty="0"/>
              <a:t>布局文件中添加</a:t>
            </a:r>
            <a:r>
              <a:rPr lang="en-US" altLang="zh-CN" dirty="0" err="1"/>
              <a:t>ShutterView</a:t>
            </a:r>
            <a:r>
              <a:rPr lang="zh-CN" altLang="zh-CN" dirty="0"/>
              <a:t>节点，并在对应的活动页面调用</a:t>
            </a:r>
            <a:r>
              <a:rPr lang="en-US" altLang="zh-CN" dirty="0" err="1"/>
              <a:t>setOriention</a:t>
            </a:r>
            <a:r>
              <a:rPr lang="zh-CN" altLang="zh-CN" dirty="0"/>
              <a:t>方法设置百叶窗的方向，调用</a:t>
            </a:r>
            <a:r>
              <a:rPr lang="en-US" altLang="zh-CN" dirty="0" err="1"/>
              <a:t>setLeafCount</a:t>
            </a:r>
            <a:r>
              <a:rPr lang="zh-CN" altLang="zh-CN" dirty="0"/>
              <a:t>方法设置百叶窗的叶片数量</a:t>
            </a:r>
            <a:r>
              <a:rPr lang="zh-CN" altLang="zh-CN" dirty="0" smtClean="0"/>
              <a:t>。</a:t>
            </a:r>
            <a:endParaRPr lang="en-US" altLang="zh-CN" dirty="0" smtClean="0"/>
          </a:p>
          <a:p>
            <a:r>
              <a:rPr lang="zh-CN" altLang="en-US" dirty="0" smtClean="0"/>
              <a:t>（</a:t>
            </a:r>
            <a:r>
              <a:rPr lang="en-US" altLang="zh-CN" dirty="0" smtClean="0"/>
              <a:t>3</a:t>
            </a:r>
            <a:r>
              <a:rPr lang="zh-CN" altLang="en-US" dirty="0" smtClean="0"/>
              <a:t>）</a:t>
            </a:r>
            <a:r>
              <a:rPr lang="zh-CN" altLang="zh-CN" dirty="0" smtClean="0"/>
              <a:t>利用</a:t>
            </a:r>
            <a:r>
              <a:rPr lang="zh-CN" altLang="zh-CN" dirty="0"/>
              <a:t>属性动画渐进设置</a:t>
            </a:r>
            <a:r>
              <a:rPr lang="en-US" altLang="zh-CN" dirty="0"/>
              <a:t>ratio</a:t>
            </a:r>
            <a:r>
              <a:rPr lang="zh-CN" altLang="zh-CN" dirty="0"/>
              <a:t>属性，使整个百叶窗的各个叶片逐步合上，从而实现合上百叶窗的动画特效。</a:t>
            </a:r>
            <a:endParaRPr lang="en-US" altLang="zh-CN" dirty="0"/>
          </a:p>
        </p:txBody>
      </p:sp>
    </p:spTree>
    <p:extLst>
      <p:ext uri="{BB962C8B-B14F-4D97-AF65-F5344CB8AC3E}">
        <p14:creationId xmlns:p14="http://schemas.microsoft.com/office/powerpoint/2010/main" val="130390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a:t>帧  动  画</a:t>
            </a:r>
          </a:p>
        </p:txBody>
      </p:sp>
      <p:sp>
        <p:nvSpPr>
          <p:cNvPr id="3" name="内容占位符 2"/>
          <p:cNvSpPr>
            <a:spLocks noGrp="1"/>
          </p:cNvSpPr>
          <p:nvPr>
            <p:ph idx="1"/>
          </p:nvPr>
        </p:nvSpPr>
        <p:spPr/>
        <p:txBody>
          <a:bodyPr/>
          <a:lstStyle/>
          <a:p>
            <a:r>
              <a:rPr lang="zh-CN" altLang="zh-CN" dirty="0"/>
              <a:t>本节介绍帧动画相关的技术实现，首先说明如何通过动画图形与宿主视图播放帧动画，接着阐述播放动图的解决思路与技术方案，最后介绍如何使用过渡图形实现两幅图片之间的淡入、淡出动画。</a:t>
            </a:r>
          </a:p>
          <a:p>
            <a:r>
              <a:rPr lang="en-US" altLang="zh-CN" dirty="0" smtClean="0"/>
              <a:t>12.1.1  </a:t>
            </a:r>
            <a:r>
              <a:rPr lang="zh-CN" altLang="en-US" dirty="0"/>
              <a:t>帧动画的实现</a:t>
            </a:r>
          </a:p>
          <a:p>
            <a:r>
              <a:rPr lang="en-US" altLang="zh-CN" dirty="0" smtClean="0"/>
              <a:t>12.1.2  </a:t>
            </a:r>
            <a:r>
              <a:rPr lang="zh-CN" altLang="en-US" dirty="0"/>
              <a:t>显示动图特效</a:t>
            </a:r>
          </a:p>
          <a:p>
            <a:r>
              <a:rPr lang="en-US" altLang="zh-CN" dirty="0" smtClean="0"/>
              <a:t>12.1.3  </a:t>
            </a:r>
            <a:r>
              <a:rPr lang="zh-CN" altLang="en-US" dirty="0"/>
              <a:t>淡入淡出动画</a:t>
            </a:r>
          </a:p>
        </p:txBody>
      </p:sp>
    </p:spTree>
    <p:extLst>
      <p:ext uri="{BB962C8B-B14F-4D97-AF65-F5344CB8AC3E}">
        <p14:creationId xmlns:p14="http://schemas.microsoft.com/office/powerpoint/2010/main" val="3287461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百叶窗动画的播放效果</a:t>
            </a:r>
            <a:endParaRPr lang="zh-CN" altLang="en-US" dirty="0"/>
          </a:p>
        </p:txBody>
      </p:sp>
      <p:sp>
        <p:nvSpPr>
          <p:cNvPr id="6" name="文本框 5"/>
          <p:cNvSpPr txBox="1"/>
          <p:nvPr/>
        </p:nvSpPr>
        <p:spPr>
          <a:xfrm>
            <a:off x="2282107" y="6288739"/>
            <a:ext cx="2262158" cy="369332"/>
          </a:xfrm>
          <a:prstGeom prst="rect">
            <a:avLst/>
          </a:prstGeom>
          <a:noFill/>
        </p:spPr>
        <p:txBody>
          <a:bodyPr wrap="none" rtlCol="0">
            <a:spAutoFit/>
          </a:bodyPr>
          <a:lstStyle/>
          <a:p>
            <a:r>
              <a:rPr lang="zh-CN" altLang="zh-CN" dirty="0"/>
              <a:t>百叶窗动画开始播放</a:t>
            </a:r>
            <a:endParaRPr lang="zh-CN" altLang="en-US" dirty="0"/>
          </a:p>
        </p:txBody>
      </p:sp>
      <p:sp>
        <p:nvSpPr>
          <p:cNvPr id="7" name="文本框 6"/>
          <p:cNvSpPr txBox="1"/>
          <p:nvPr/>
        </p:nvSpPr>
        <p:spPr>
          <a:xfrm>
            <a:off x="7547221" y="6280195"/>
            <a:ext cx="2723823" cy="369332"/>
          </a:xfrm>
          <a:prstGeom prst="rect">
            <a:avLst/>
          </a:prstGeom>
          <a:noFill/>
        </p:spPr>
        <p:txBody>
          <a:bodyPr wrap="none" rtlCol="0">
            <a:spAutoFit/>
          </a:bodyPr>
          <a:lstStyle/>
          <a:p>
            <a:r>
              <a:rPr lang="zh-CN" altLang="zh-CN" dirty="0"/>
              <a:t>百叶窗动画即将结束播放</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1457" y="1690688"/>
            <a:ext cx="4363458"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7404" y="1682118"/>
            <a:ext cx="4363459" cy="4351338"/>
          </a:xfrm>
          <a:prstGeom prst="rect">
            <a:avLst/>
          </a:prstGeom>
        </p:spPr>
      </p:pic>
    </p:spTree>
    <p:extLst>
      <p:ext uri="{BB962C8B-B14F-4D97-AF65-F5344CB8AC3E}">
        <p14:creationId xmlns:p14="http://schemas.microsoft.com/office/powerpoint/2010/main" val="40109491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12.4.3  </a:t>
            </a:r>
            <a:r>
              <a:rPr lang="zh-CN" altLang="en-US" dirty="0"/>
              <a:t>利用滚动器实现平滑翻页</a:t>
            </a:r>
          </a:p>
        </p:txBody>
      </p:sp>
      <p:sp>
        <p:nvSpPr>
          <p:cNvPr id="3" name="内容占位符 2"/>
          <p:cNvSpPr>
            <a:spLocks noGrp="1"/>
          </p:cNvSpPr>
          <p:nvPr>
            <p:ph idx="1"/>
          </p:nvPr>
        </p:nvSpPr>
        <p:spPr/>
        <p:txBody>
          <a:bodyPr/>
          <a:lstStyle/>
          <a:p>
            <a:r>
              <a:rPr lang="zh-CN" altLang="zh-CN" dirty="0"/>
              <a:t>平滑</a:t>
            </a:r>
            <a:r>
              <a:rPr lang="zh-CN" altLang="zh-CN" dirty="0" smtClean="0"/>
              <a:t>翻书是</a:t>
            </a:r>
            <a:r>
              <a:rPr lang="zh-CN" altLang="zh-CN" dirty="0"/>
              <a:t>位移动画的一种</a:t>
            </a:r>
            <a:r>
              <a:rPr lang="zh-CN" altLang="zh-CN" dirty="0" smtClean="0"/>
              <a:t>应用</a:t>
            </a:r>
            <a:r>
              <a:rPr lang="zh-CN" altLang="en-US" dirty="0" smtClean="0"/>
              <a:t>，</a:t>
            </a:r>
            <a:r>
              <a:rPr lang="zh-CN" altLang="zh-CN" dirty="0" smtClean="0"/>
              <a:t>用户</a:t>
            </a:r>
            <a:r>
              <a:rPr lang="zh-CN" altLang="zh-CN" dirty="0"/>
              <a:t>先通过手势拉动书页，不等拉到底就松开手指，此时</a:t>
            </a:r>
            <a:r>
              <a:rPr lang="en-US" altLang="zh-CN" dirty="0"/>
              <a:t>App</a:t>
            </a:r>
            <a:r>
              <a:rPr lang="zh-CN" altLang="zh-CN" dirty="0"/>
              <a:t>需要判断当前书页是继续向前滚还是往后缩回去</a:t>
            </a:r>
            <a:r>
              <a:rPr lang="zh-CN" altLang="zh-CN" dirty="0" smtClean="0"/>
              <a:t>。</a:t>
            </a:r>
            <a:endParaRPr lang="en-US" altLang="zh-CN" dirty="0" smtClean="0"/>
          </a:p>
          <a:p>
            <a:r>
              <a:rPr lang="zh-CN" altLang="zh-CN" dirty="0" smtClean="0"/>
              <a:t>倘若</a:t>
            </a:r>
            <a:r>
              <a:rPr lang="zh-CN" altLang="zh-CN" dirty="0"/>
              <a:t>书页的拉动距离超过屏幕宽度的一半，那么无疑应当继续前滚到底；倘若书页的拉动距离尚未达到屏幕宽度的一半，那么应当往相反方向缩回去</a:t>
            </a:r>
            <a:r>
              <a:rPr lang="zh-CN" altLang="zh-CN" dirty="0" smtClean="0"/>
              <a:t>。</a:t>
            </a:r>
            <a:endParaRPr lang="en-US" altLang="zh-CN" dirty="0" smtClean="0"/>
          </a:p>
          <a:p>
            <a:r>
              <a:rPr lang="zh-CN" altLang="zh-CN" dirty="0" smtClean="0"/>
              <a:t>对于</a:t>
            </a:r>
            <a:r>
              <a:rPr lang="zh-CN" altLang="zh-CN" dirty="0"/>
              <a:t>这种前滚抑或后滚的判断处理，除了利用补间动画之外，还能借助滚动器</a:t>
            </a:r>
            <a:r>
              <a:rPr lang="en-US" altLang="zh-CN" dirty="0" err="1"/>
              <a:t>Scroller</a:t>
            </a:r>
            <a:r>
              <a:rPr lang="zh-CN" altLang="zh-CN" dirty="0"/>
              <a:t>加以实现。</a:t>
            </a:r>
          </a:p>
          <a:p>
            <a:endParaRPr lang="zh-CN" altLang="en-US" dirty="0"/>
          </a:p>
        </p:txBody>
      </p:sp>
    </p:spTree>
    <p:extLst>
      <p:ext uri="{BB962C8B-B14F-4D97-AF65-F5344CB8AC3E}">
        <p14:creationId xmlns:p14="http://schemas.microsoft.com/office/powerpoint/2010/main" val="770515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err="1"/>
              <a:t>Scroller</a:t>
            </a:r>
            <a:endParaRPr lang="zh-CN" altLang="en-US" dirty="0"/>
          </a:p>
        </p:txBody>
      </p:sp>
      <p:sp>
        <p:nvSpPr>
          <p:cNvPr id="3" name="内容占位符 2"/>
          <p:cNvSpPr>
            <a:spLocks noGrp="1"/>
          </p:cNvSpPr>
          <p:nvPr>
            <p:ph idx="1"/>
          </p:nvPr>
        </p:nvSpPr>
        <p:spPr/>
        <p:txBody>
          <a:bodyPr>
            <a:normAutofit/>
          </a:bodyPr>
          <a:lstStyle/>
          <a:p>
            <a:r>
              <a:rPr lang="zh-CN" altLang="zh-CN" dirty="0"/>
              <a:t>下面是</a:t>
            </a:r>
            <a:r>
              <a:rPr lang="en-US" altLang="zh-CN" dirty="0" err="1"/>
              <a:t>Scroller</a:t>
            </a:r>
            <a:r>
              <a:rPr lang="zh-CN" altLang="zh-CN" dirty="0"/>
              <a:t>的常用方法说明。</a:t>
            </a:r>
          </a:p>
          <a:p>
            <a:pPr lvl="1"/>
            <a:r>
              <a:rPr lang="en-US" altLang="zh-CN" dirty="0" err="1"/>
              <a:t>startScroll</a:t>
            </a:r>
            <a:r>
              <a:rPr lang="zh-CN" altLang="zh-CN" dirty="0"/>
              <a:t>：设置开始滑动的参数，包括起始的横纵坐标、横纵偏移量和滑动的持续时间。</a:t>
            </a:r>
          </a:p>
          <a:p>
            <a:pPr lvl="1"/>
            <a:r>
              <a:rPr lang="en-US" altLang="zh-CN" dirty="0" err="1"/>
              <a:t>computeScrollOffset</a:t>
            </a:r>
            <a:r>
              <a:rPr lang="zh-CN" altLang="zh-CN" dirty="0"/>
              <a:t>：计算滑动偏移</a:t>
            </a:r>
            <a:r>
              <a:rPr lang="zh-CN" altLang="zh-CN" dirty="0" smtClean="0"/>
              <a:t>量。</a:t>
            </a:r>
            <a:endParaRPr lang="zh-CN" altLang="zh-CN" dirty="0"/>
          </a:p>
          <a:p>
            <a:pPr lvl="1"/>
            <a:r>
              <a:rPr lang="en-US" altLang="zh-CN" dirty="0" err="1"/>
              <a:t>getCurrX</a:t>
            </a:r>
            <a:r>
              <a:rPr lang="zh-CN" altLang="zh-CN" dirty="0"/>
              <a:t>：获得当前的横坐标。</a:t>
            </a:r>
          </a:p>
          <a:p>
            <a:pPr lvl="1"/>
            <a:r>
              <a:rPr lang="en-US" altLang="zh-CN" dirty="0" err="1"/>
              <a:t>getCurrY</a:t>
            </a:r>
            <a:r>
              <a:rPr lang="zh-CN" altLang="zh-CN" dirty="0"/>
              <a:t>：获得当前的纵坐标。</a:t>
            </a:r>
          </a:p>
          <a:p>
            <a:pPr lvl="1"/>
            <a:r>
              <a:rPr lang="en-US" altLang="zh-CN" dirty="0" err="1"/>
              <a:t>getDuration</a:t>
            </a:r>
            <a:r>
              <a:rPr lang="zh-CN" altLang="zh-CN" dirty="0"/>
              <a:t>：获得滑动的持续时间。</a:t>
            </a:r>
          </a:p>
          <a:p>
            <a:pPr lvl="1"/>
            <a:r>
              <a:rPr lang="en-US" altLang="zh-CN" dirty="0" err="1"/>
              <a:t>forceFinished</a:t>
            </a:r>
            <a:r>
              <a:rPr lang="zh-CN" altLang="zh-CN" dirty="0"/>
              <a:t>：强行停止滑动。</a:t>
            </a:r>
          </a:p>
          <a:p>
            <a:pPr lvl="1"/>
            <a:r>
              <a:rPr lang="en-US" altLang="zh-CN" dirty="0" err="1"/>
              <a:t>isFinished</a:t>
            </a:r>
            <a:r>
              <a:rPr lang="zh-CN" altLang="zh-CN" dirty="0"/>
              <a:t>：判断滑动是否结束</a:t>
            </a:r>
            <a:r>
              <a:rPr lang="zh-CN" altLang="zh-CN" dirty="0" smtClean="0"/>
              <a:t>。</a:t>
            </a:r>
            <a:endParaRPr lang="zh-CN" altLang="en-US" dirty="0"/>
          </a:p>
        </p:txBody>
      </p:sp>
    </p:spTree>
    <p:extLst>
      <p:ext uri="{BB962C8B-B14F-4D97-AF65-F5344CB8AC3E}">
        <p14:creationId xmlns:p14="http://schemas.microsoft.com/office/powerpoint/2010/main" val="3220205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平滑翻页的播放效果</a:t>
            </a:r>
            <a:endParaRPr lang="zh-CN" altLang="en-US" dirty="0"/>
          </a:p>
        </p:txBody>
      </p:sp>
      <p:sp>
        <p:nvSpPr>
          <p:cNvPr id="6" name="文本框 5"/>
          <p:cNvSpPr txBox="1"/>
          <p:nvPr/>
        </p:nvSpPr>
        <p:spPr>
          <a:xfrm>
            <a:off x="2380270" y="6276209"/>
            <a:ext cx="2031325" cy="369332"/>
          </a:xfrm>
          <a:prstGeom prst="rect">
            <a:avLst/>
          </a:prstGeom>
          <a:noFill/>
        </p:spPr>
        <p:txBody>
          <a:bodyPr wrap="none" rtlCol="0">
            <a:spAutoFit/>
          </a:bodyPr>
          <a:lstStyle/>
          <a:p>
            <a:r>
              <a:rPr lang="zh-CN" altLang="en-US" dirty="0" smtClean="0"/>
              <a:t>松开手指时的画面</a:t>
            </a:r>
            <a:endParaRPr lang="zh-CN" altLang="en-US" dirty="0"/>
          </a:p>
        </p:txBody>
      </p:sp>
      <p:sp>
        <p:nvSpPr>
          <p:cNvPr id="7" name="文本框 6"/>
          <p:cNvSpPr txBox="1"/>
          <p:nvPr/>
        </p:nvSpPr>
        <p:spPr>
          <a:xfrm>
            <a:off x="7823970" y="6276209"/>
            <a:ext cx="2031325" cy="369332"/>
          </a:xfrm>
          <a:prstGeom prst="rect">
            <a:avLst/>
          </a:prstGeom>
          <a:noFill/>
        </p:spPr>
        <p:txBody>
          <a:bodyPr wrap="none" rtlCol="0">
            <a:spAutoFit/>
          </a:bodyPr>
          <a:lstStyle/>
          <a:p>
            <a:r>
              <a:rPr lang="zh-CN" altLang="en-US" dirty="0" smtClean="0"/>
              <a:t>书页即将滚动结束</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969" y="1807779"/>
            <a:ext cx="4479928"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2948" y="1808879"/>
            <a:ext cx="4473370" cy="4344968"/>
          </a:xfrm>
          <a:prstGeom prst="rect">
            <a:avLst/>
          </a:prstGeom>
        </p:spPr>
      </p:pic>
    </p:spTree>
    <p:extLst>
      <p:ext uri="{BB962C8B-B14F-4D97-AF65-F5344CB8AC3E}">
        <p14:creationId xmlns:p14="http://schemas.microsoft.com/office/powerpoint/2010/main" val="2819404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12.5  </a:t>
            </a:r>
            <a:r>
              <a:rPr lang="zh-CN" altLang="en-US" dirty="0"/>
              <a:t>实战项目：仿手机</a:t>
            </a:r>
            <a:r>
              <a:rPr lang="en-US" altLang="zh-CN" dirty="0"/>
              <a:t>QQ</a:t>
            </a:r>
            <a:r>
              <a:rPr lang="zh-CN" altLang="en-US" dirty="0"/>
              <a:t>的动感影集</a:t>
            </a:r>
          </a:p>
        </p:txBody>
      </p:sp>
      <p:sp>
        <p:nvSpPr>
          <p:cNvPr id="3" name="内容占位符 2"/>
          <p:cNvSpPr>
            <a:spLocks noGrp="1"/>
          </p:cNvSpPr>
          <p:nvPr>
            <p:ph idx="1"/>
          </p:nvPr>
        </p:nvSpPr>
        <p:spPr/>
        <p:txBody>
          <a:bodyPr/>
          <a:lstStyle/>
          <a:p>
            <a:r>
              <a:rPr lang="zh-CN" altLang="zh-CN" dirty="0"/>
              <a:t>动画可以做得千变万化、很酷很炫，故而常用于展示具有纪念意义的组图，比如婚纱照、亲子照、艺术照等</a:t>
            </a:r>
            <a:r>
              <a:rPr lang="zh-CN" altLang="zh-CN" dirty="0" smtClean="0"/>
              <a:t>。</a:t>
            </a:r>
            <a:endParaRPr lang="en-US" altLang="zh-CN" dirty="0" smtClean="0"/>
          </a:p>
          <a:p>
            <a:r>
              <a:rPr lang="zh-CN" altLang="zh-CN" dirty="0" smtClean="0"/>
              <a:t>这</a:t>
            </a:r>
            <a:r>
              <a:rPr lang="zh-CN" altLang="zh-CN" dirty="0"/>
              <a:t>方面做得比较好、使用比较广泛的当数手机</a:t>
            </a:r>
            <a:r>
              <a:rPr lang="en-US" altLang="zh-CN" dirty="0"/>
              <a:t>QQ</a:t>
            </a:r>
            <a:r>
              <a:rPr lang="zh-CN" altLang="zh-CN" dirty="0"/>
              <a:t>的动感影集，只要用户添加一组图片，动感影集便给每张图片渲染不同的动画效果，让原本静止的图片变得活泼起来，辅以各种精致的动画特效，营造一种赏心悦目的感觉</a:t>
            </a:r>
            <a:r>
              <a:rPr lang="zh-CN" altLang="zh-CN" dirty="0" smtClean="0"/>
              <a:t>。</a:t>
            </a:r>
            <a:endParaRPr lang="zh-CN" altLang="en-US" dirty="0"/>
          </a:p>
        </p:txBody>
      </p:sp>
    </p:spTree>
    <p:extLst>
      <p:ext uri="{BB962C8B-B14F-4D97-AF65-F5344CB8AC3E}">
        <p14:creationId xmlns:p14="http://schemas.microsoft.com/office/powerpoint/2010/main" val="193354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12.5.1  </a:t>
            </a:r>
            <a:r>
              <a:rPr lang="zh-CN" altLang="en-US" dirty="0" smtClean="0"/>
              <a:t>需求</a:t>
            </a:r>
            <a:r>
              <a:rPr lang="zh-CN" altLang="en-US" dirty="0"/>
              <a:t>描述</a:t>
            </a:r>
          </a:p>
        </p:txBody>
      </p:sp>
      <p:sp>
        <p:nvSpPr>
          <p:cNvPr id="3" name="内容占位符 2"/>
          <p:cNvSpPr>
            <a:spLocks noGrp="1"/>
          </p:cNvSpPr>
          <p:nvPr>
            <p:ph idx="1"/>
          </p:nvPr>
        </p:nvSpPr>
        <p:spPr/>
        <p:txBody>
          <a:bodyPr/>
          <a:lstStyle/>
          <a:p>
            <a:r>
              <a:rPr lang="zh-CN" altLang="zh-CN" dirty="0"/>
              <a:t>动感影集的目的是使用动画技术呈现前后图片的动态切换效果，用到的动画必须承上启下，而且要求具备一定的视觉美感。</a:t>
            </a:r>
            <a:endParaRPr lang="zh-CN" altLang="en-US" dirty="0"/>
          </a:p>
          <a:p>
            <a:r>
              <a:rPr lang="zh-CN" altLang="en-US" dirty="0" smtClean="0"/>
              <a:t>就像</a:t>
            </a:r>
            <a:r>
              <a:rPr lang="zh-CN" altLang="zh-CN" dirty="0"/>
              <a:t>手机</a:t>
            </a:r>
            <a:r>
              <a:rPr lang="en-US" altLang="zh-CN" dirty="0"/>
              <a:t>QQ</a:t>
            </a:r>
            <a:r>
              <a:rPr lang="zh-CN" altLang="zh-CN" dirty="0"/>
              <a:t>的动感</a:t>
            </a:r>
            <a:r>
              <a:rPr lang="zh-CN" altLang="zh-CN" dirty="0" smtClean="0"/>
              <a:t>影集</a:t>
            </a:r>
            <a:r>
              <a:rPr lang="zh-CN" altLang="en-US" dirty="0" smtClean="0"/>
              <a:t>那样，给系列图片运用各种动画特效，让原本静止的图片变得生动活泼。</a:t>
            </a:r>
            <a:endParaRPr lang="zh-CN" altLang="en-US" dirty="0"/>
          </a:p>
        </p:txBody>
      </p:sp>
    </p:spTree>
    <p:extLst>
      <p:ext uri="{BB962C8B-B14F-4D97-AF65-F5344CB8AC3E}">
        <p14:creationId xmlns:p14="http://schemas.microsoft.com/office/powerpoint/2010/main" val="16735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手机</a:t>
            </a:r>
            <a:r>
              <a:rPr lang="en-US" altLang="zh-CN" dirty="0" smtClean="0"/>
              <a:t>QQ</a:t>
            </a:r>
            <a:r>
              <a:rPr lang="zh-CN" altLang="en-US" dirty="0" smtClean="0"/>
              <a:t>的动感影集</a:t>
            </a:r>
            <a:endParaRPr lang="zh-CN" altLang="en-US" dirty="0"/>
          </a:p>
        </p:txBody>
      </p:sp>
      <p:sp>
        <p:nvSpPr>
          <p:cNvPr id="6" name="文本框 5"/>
          <p:cNvSpPr txBox="1"/>
          <p:nvPr/>
        </p:nvSpPr>
        <p:spPr>
          <a:xfrm>
            <a:off x="2379887" y="6146827"/>
            <a:ext cx="2262158" cy="369332"/>
          </a:xfrm>
          <a:prstGeom prst="rect">
            <a:avLst/>
          </a:prstGeom>
          <a:noFill/>
        </p:spPr>
        <p:txBody>
          <a:bodyPr wrap="none" rtlCol="0">
            <a:spAutoFit/>
          </a:bodyPr>
          <a:lstStyle/>
          <a:p>
            <a:r>
              <a:rPr lang="zh-CN" altLang="zh-CN" dirty="0"/>
              <a:t>开始不久的弹幕效果</a:t>
            </a:r>
            <a:endParaRPr lang="zh-CN" altLang="en-US" dirty="0"/>
          </a:p>
        </p:txBody>
      </p:sp>
      <p:sp>
        <p:nvSpPr>
          <p:cNvPr id="7" name="文本框 6"/>
          <p:cNvSpPr txBox="1"/>
          <p:nvPr/>
        </p:nvSpPr>
        <p:spPr>
          <a:xfrm>
            <a:off x="7110045" y="6146827"/>
            <a:ext cx="2262158" cy="369332"/>
          </a:xfrm>
          <a:prstGeom prst="rect">
            <a:avLst/>
          </a:prstGeom>
          <a:noFill/>
        </p:spPr>
        <p:txBody>
          <a:bodyPr wrap="none" rtlCol="0">
            <a:spAutoFit/>
          </a:bodyPr>
          <a:lstStyle/>
          <a:p>
            <a:r>
              <a:rPr lang="zh-CN" altLang="zh-CN" dirty="0"/>
              <a:t>持续漂移的弹幕效果</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76965" y="1485107"/>
            <a:ext cx="2295238" cy="4547973"/>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9887" y="1485107"/>
            <a:ext cx="2295239" cy="4547974"/>
          </a:xfrm>
          <a:prstGeom prst="rect">
            <a:avLst/>
          </a:prstGeom>
        </p:spPr>
      </p:pic>
    </p:spTree>
    <p:extLst>
      <p:ext uri="{BB962C8B-B14F-4D97-AF65-F5344CB8AC3E}">
        <p14:creationId xmlns:p14="http://schemas.microsoft.com/office/powerpoint/2010/main" val="21947453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12.5.2  </a:t>
            </a:r>
            <a:r>
              <a:rPr lang="zh-CN" altLang="en-US" dirty="0" smtClean="0"/>
              <a:t>功能分析</a:t>
            </a:r>
            <a:endParaRPr lang="zh-CN" altLang="en-US" dirty="0"/>
          </a:p>
        </p:txBody>
      </p:sp>
      <p:sp>
        <p:nvSpPr>
          <p:cNvPr id="3" name="内容占位符 2"/>
          <p:cNvSpPr>
            <a:spLocks noGrp="1"/>
          </p:cNvSpPr>
          <p:nvPr>
            <p:ph idx="1"/>
          </p:nvPr>
        </p:nvSpPr>
        <p:spPr/>
        <p:txBody>
          <a:bodyPr>
            <a:normAutofit/>
          </a:bodyPr>
          <a:lstStyle/>
          <a:p>
            <a:r>
              <a:rPr lang="zh-CN" altLang="en-US" dirty="0"/>
              <a:t>动感影集用到的动画</a:t>
            </a:r>
            <a:r>
              <a:rPr lang="zh-CN" altLang="en-US" dirty="0" smtClean="0"/>
              <a:t>技术说明如下：</a:t>
            </a:r>
            <a:endParaRPr lang="en-US" altLang="zh-CN" dirty="0" smtClean="0"/>
          </a:p>
          <a:p>
            <a:r>
              <a:rPr lang="zh-CN" altLang="en-US" dirty="0" smtClean="0"/>
              <a:t>（</a:t>
            </a:r>
            <a:r>
              <a:rPr lang="en-US" altLang="zh-CN" dirty="0" smtClean="0"/>
              <a:t>1</a:t>
            </a:r>
            <a:r>
              <a:rPr lang="zh-CN" altLang="en-US" dirty="0" smtClean="0"/>
              <a:t>）</a:t>
            </a:r>
            <a:r>
              <a:rPr lang="zh-CN" altLang="zh-CN" dirty="0" smtClean="0"/>
              <a:t>淡入</a:t>
            </a:r>
            <a:r>
              <a:rPr lang="zh-CN" altLang="zh-CN" dirty="0"/>
              <a:t>淡出动画：用于前后两张图片的渐变切换。</a:t>
            </a:r>
          </a:p>
          <a:p>
            <a:r>
              <a:rPr lang="zh-CN" altLang="en-US" dirty="0" smtClean="0"/>
              <a:t>（</a:t>
            </a:r>
            <a:r>
              <a:rPr lang="en-US" altLang="zh-CN" dirty="0" smtClean="0"/>
              <a:t>2</a:t>
            </a:r>
            <a:r>
              <a:rPr lang="zh-CN" altLang="en-US" dirty="0" smtClean="0"/>
              <a:t>）</a:t>
            </a:r>
            <a:r>
              <a:rPr lang="zh-CN" altLang="zh-CN" dirty="0" smtClean="0"/>
              <a:t>灰度</a:t>
            </a:r>
            <a:r>
              <a:rPr lang="zh-CN" altLang="zh-CN" dirty="0"/>
              <a:t>动画：用于从无到有渐变显示一张图片。</a:t>
            </a:r>
          </a:p>
          <a:p>
            <a:r>
              <a:rPr lang="zh-CN" altLang="en-US" dirty="0" smtClean="0"/>
              <a:t>（</a:t>
            </a:r>
            <a:r>
              <a:rPr lang="en-US" altLang="zh-CN" dirty="0" smtClean="0"/>
              <a:t>3</a:t>
            </a:r>
            <a:r>
              <a:rPr lang="zh-CN" altLang="en-US" dirty="0" smtClean="0"/>
              <a:t>）</a:t>
            </a:r>
            <a:r>
              <a:rPr lang="zh-CN" altLang="zh-CN" dirty="0" smtClean="0"/>
              <a:t>平移</a:t>
            </a:r>
            <a:r>
              <a:rPr lang="zh-CN" altLang="zh-CN" dirty="0"/>
              <a:t>动画：用于把上层图片抽离当前视图。</a:t>
            </a:r>
          </a:p>
          <a:p>
            <a:r>
              <a:rPr lang="zh-CN" altLang="en-US" dirty="0" smtClean="0"/>
              <a:t>（</a:t>
            </a:r>
            <a:r>
              <a:rPr lang="en-US" altLang="zh-CN" dirty="0" smtClean="0"/>
              <a:t>4</a:t>
            </a:r>
            <a:r>
              <a:rPr lang="zh-CN" altLang="en-US" dirty="0" smtClean="0"/>
              <a:t>）</a:t>
            </a:r>
            <a:r>
              <a:rPr lang="zh-CN" altLang="zh-CN" dirty="0" smtClean="0"/>
              <a:t>缩放</a:t>
            </a:r>
            <a:r>
              <a:rPr lang="zh-CN" altLang="zh-CN" dirty="0"/>
              <a:t>动画：用于逐步缩小并隐没上层图片。</a:t>
            </a:r>
          </a:p>
          <a:p>
            <a:r>
              <a:rPr lang="zh-CN" altLang="en-US" dirty="0" smtClean="0"/>
              <a:t>（</a:t>
            </a:r>
            <a:r>
              <a:rPr lang="en-US" altLang="zh-CN" dirty="0" smtClean="0"/>
              <a:t>5</a:t>
            </a:r>
            <a:r>
              <a:rPr lang="zh-CN" altLang="en-US" dirty="0" smtClean="0"/>
              <a:t>）</a:t>
            </a:r>
            <a:r>
              <a:rPr lang="zh-CN" altLang="zh-CN" dirty="0" smtClean="0"/>
              <a:t>旋转</a:t>
            </a:r>
            <a:r>
              <a:rPr lang="zh-CN" altLang="zh-CN" dirty="0"/>
              <a:t>动画：用于将上层图片甩离当前视图。</a:t>
            </a:r>
          </a:p>
          <a:p>
            <a:r>
              <a:rPr lang="zh-CN" altLang="en-US" dirty="0" smtClean="0"/>
              <a:t>（</a:t>
            </a:r>
            <a:r>
              <a:rPr lang="en-US" altLang="zh-CN" dirty="0" smtClean="0"/>
              <a:t>6</a:t>
            </a:r>
            <a:r>
              <a:rPr lang="zh-CN" altLang="en-US" dirty="0" smtClean="0"/>
              <a:t>）</a:t>
            </a:r>
            <a:r>
              <a:rPr lang="zh-CN" altLang="zh-CN" dirty="0" smtClean="0"/>
              <a:t>裁剪</a:t>
            </a:r>
            <a:r>
              <a:rPr lang="zh-CN" altLang="zh-CN" dirty="0"/>
              <a:t>动画：用于把上层图片逐步裁剪完。</a:t>
            </a:r>
          </a:p>
          <a:p>
            <a:r>
              <a:rPr lang="zh-CN" altLang="en-US" dirty="0" smtClean="0"/>
              <a:t>（</a:t>
            </a:r>
            <a:r>
              <a:rPr lang="en-US" altLang="zh-CN" dirty="0" smtClean="0"/>
              <a:t>6</a:t>
            </a:r>
            <a:r>
              <a:rPr lang="zh-CN" altLang="en-US" dirty="0" smtClean="0"/>
              <a:t>）</a:t>
            </a:r>
            <a:r>
              <a:rPr lang="zh-CN" altLang="zh-CN" dirty="0" smtClean="0"/>
              <a:t>其余</a:t>
            </a:r>
            <a:r>
              <a:rPr lang="zh-CN" altLang="zh-CN" dirty="0"/>
              <a:t>动画：更多动画</a:t>
            </a:r>
            <a:r>
              <a:rPr lang="zh-CN" altLang="zh-CN" dirty="0" smtClean="0"/>
              <a:t>特效包括</a:t>
            </a:r>
            <a:r>
              <a:rPr lang="zh-CN" altLang="zh-CN" dirty="0"/>
              <a:t>百叶窗动画、马赛克动画等。</a:t>
            </a:r>
          </a:p>
          <a:p>
            <a:endParaRPr lang="zh-CN" altLang="en-US" dirty="0"/>
          </a:p>
        </p:txBody>
      </p:sp>
    </p:spTree>
    <p:extLst>
      <p:ext uri="{BB962C8B-B14F-4D97-AF65-F5344CB8AC3E}">
        <p14:creationId xmlns:p14="http://schemas.microsoft.com/office/powerpoint/2010/main" val="4018421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12.5.3  </a:t>
            </a:r>
            <a:r>
              <a:rPr lang="zh-CN" altLang="en-US" dirty="0" smtClean="0"/>
              <a:t>效果</a:t>
            </a:r>
            <a:r>
              <a:rPr lang="zh-CN" altLang="en-US" dirty="0"/>
              <a:t>展示</a:t>
            </a:r>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5677" y="1690688"/>
            <a:ext cx="4254519" cy="3907855"/>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2157" y="1690688"/>
            <a:ext cx="4254520" cy="3907855"/>
          </a:xfrm>
          <a:prstGeom prst="rect">
            <a:avLst/>
          </a:prstGeom>
        </p:spPr>
      </p:pic>
      <p:sp>
        <p:nvSpPr>
          <p:cNvPr id="10" name="文本框 9"/>
          <p:cNvSpPr txBox="1"/>
          <p:nvPr/>
        </p:nvSpPr>
        <p:spPr>
          <a:xfrm>
            <a:off x="1905608" y="5858349"/>
            <a:ext cx="2954655" cy="369332"/>
          </a:xfrm>
          <a:prstGeom prst="rect">
            <a:avLst/>
          </a:prstGeom>
          <a:noFill/>
        </p:spPr>
        <p:txBody>
          <a:bodyPr wrap="none" rtlCol="0">
            <a:spAutoFit/>
          </a:bodyPr>
          <a:lstStyle/>
          <a:p>
            <a:r>
              <a:rPr lang="zh-CN" altLang="zh-CN" dirty="0"/>
              <a:t>动感影集的百叶窗动画效果</a:t>
            </a:r>
            <a:endParaRPr lang="zh-CN" altLang="en-US" dirty="0"/>
          </a:p>
        </p:txBody>
      </p:sp>
      <p:sp>
        <p:nvSpPr>
          <p:cNvPr id="11" name="文本框 10"/>
          <p:cNvSpPr txBox="1"/>
          <p:nvPr/>
        </p:nvSpPr>
        <p:spPr>
          <a:xfrm>
            <a:off x="7222089" y="5858349"/>
            <a:ext cx="2954655" cy="369332"/>
          </a:xfrm>
          <a:prstGeom prst="rect">
            <a:avLst/>
          </a:prstGeom>
          <a:noFill/>
        </p:spPr>
        <p:txBody>
          <a:bodyPr wrap="none" rtlCol="0">
            <a:spAutoFit/>
          </a:bodyPr>
          <a:lstStyle/>
          <a:p>
            <a:r>
              <a:rPr lang="zh-CN" altLang="zh-CN" dirty="0"/>
              <a:t>动感影集的马赛克动画效果</a:t>
            </a:r>
            <a:endParaRPr lang="zh-CN" altLang="en-US" dirty="0"/>
          </a:p>
        </p:txBody>
      </p:sp>
    </p:spTree>
    <p:extLst>
      <p:ext uri="{BB962C8B-B14F-4D97-AF65-F5344CB8AC3E}">
        <p14:creationId xmlns:p14="http://schemas.microsoft.com/office/powerpoint/2010/main" val="2878220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12.6  </a:t>
            </a:r>
            <a:r>
              <a:rPr lang="zh-CN" altLang="en-US" dirty="0"/>
              <a:t>小结</a:t>
            </a:r>
          </a:p>
        </p:txBody>
      </p:sp>
      <p:sp>
        <p:nvSpPr>
          <p:cNvPr id="3" name="内容占位符 2"/>
          <p:cNvSpPr>
            <a:spLocks noGrp="1"/>
          </p:cNvSpPr>
          <p:nvPr>
            <p:ph idx="1"/>
          </p:nvPr>
        </p:nvSpPr>
        <p:spPr/>
        <p:txBody>
          <a:bodyPr>
            <a:normAutofit/>
          </a:bodyPr>
          <a:lstStyle/>
          <a:p>
            <a:r>
              <a:rPr lang="zh-CN" altLang="zh-CN" dirty="0"/>
              <a:t>本章主要介绍了</a:t>
            </a:r>
            <a:r>
              <a:rPr lang="en-US" altLang="zh-CN" dirty="0"/>
              <a:t>App</a:t>
            </a:r>
            <a:r>
              <a:rPr lang="zh-CN" altLang="zh-CN" dirty="0"/>
              <a:t>开发用到的动画特效技术，</a:t>
            </a:r>
            <a:r>
              <a:rPr lang="zh-CN" altLang="zh-CN" dirty="0" smtClean="0"/>
              <a:t>包括</a:t>
            </a:r>
            <a:r>
              <a:rPr lang="zh-CN" altLang="en-US" dirty="0" smtClean="0"/>
              <a:t>：</a:t>
            </a:r>
            <a:endParaRPr lang="en-US" altLang="zh-CN" dirty="0" smtClean="0"/>
          </a:p>
          <a:p>
            <a:pPr lvl="1"/>
            <a:r>
              <a:rPr lang="zh-CN" altLang="zh-CN" dirty="0" smtClean="0"/>
              <a:t>帧</a:t>
            </a:r>
            <a:r>
              <a:rPr lang="zh-CN" altLang="zh-CN" dirty="0"/>
              <a:t>动画的用法（帧动画的实现、显示动图特效、淡入淡出动画</a:t>
            </a:r>
            <a:r>
              <a:rPr lang="zh-CN" altLang="zh-CN" dirty="0" smtClean="0"/>
              <a:t>）</a:t>
            </a:r>
            <a:endParaRPr lang="en-US" altLang="zh-CN" dirty="0" smtClean="0"/>
          </a:p>
          <a:p>
            <a:pPr lvl="1"/>
            <a:r>
              <a:rPr lang="zh-CN" altLang="zh-CN" dirty="0" smtClean="0"/>
              <a:t>补</a:t>
            </a:r>
            <a:r>
              <a:rPr lang="zh-CN" altLang="zh-CN" dirty="0"/>
              <a:t>间动画的用法（补间动画的种类、补间动画的原理、集合动画</a:t>
            </a:r>
            <a:r>
              <a:rPr lang="zh-CN" altLang="zh-CN" dirty="0" smtClean="0"/>
              <a:t>）</a:t>
            </a:r>
            <a:endParaRPr lang="en-US" altLang="zh-CN" dirty="0" smtClean="0"/>
          </a:p>
          <a:p>
            <a:pPr lvl="1"/>
            <a:r>
              <a:rPr lang="zh-CN" altLang="zh-CN" dirty="0" smtClean="0"/>
              <a:t>属性</a:t>
            </a:r>
            <a:r>
              <a:rPr lang="zh-CN" altLang="zh-CN" dirty="0"/>
              <a:t>动画的用法（常规的属性动画、属性动画组合、插值器和估值器、利用估值器</a:t>
            </a:r>
            <a:r>
              <a:rPr lang="zh-CN" altLang="zh-CN" dirty="0" smtClean="0"/>
              <a:t>实现</a:t>
            </a:r>
            <a:r>
              <a:rPr lang="zh-CN" altLang="en-US" dirty="0" smtClean="0"/>
              <a:t>打赏动画</a:t>
            </a:r>
            <a:r>
              <a:rPr lang="zh-CN" altLang="zh-CN" dirty="0" smtClean="0"/>
              <a:t>）</a:t>
            </a:r>
            <a:endParaRPr lang="en-US" altLang="zh-CN" dirty="0" smtClean="0"/>
          </a:p>
          <a:p>
            <a:pPr lvl="1"/>
            <a:r>
              <a:rPr lang="zh-CN" altLang="zh-CN" dirty="0" smtClean="0"/>
              <a:t>其他</a:t>
            </a:r>
            <a:r>
              <a:rPr lang="zh-CN" altLang="zh-CN" dirty="0"/>
              <a:t>动画实现手段（画布的绘图层次、实现百叶窗动画、滚动器</a:t>
            </a:r>
            <a:r>
              <a:rPr lang="en-US" altLang="zh-CN" dirty="0" err="1"/>
              <a:t>Scroller</a:t>
            </a:r>
            <a:r>
              <a:rPr lang="zh-CN" altLang="zh-CN" dirty="0"/>
              <a:t>）</a:t>
            </a:r>
            <a:r>
              <a:rPr lang="zh-CN" altLang="zh-CN" dirty="0" smtClean="0"/>
              <a:t>。</a:t>
            </a:r>
            <a:endParaRPr lang="en-US" altLang="zh-CN" dirty="0" smtClean="0"/>
          </a:p>
          <a:p>
            <a:r>
              <a:rPr lang="zh-CN" altLang="zh-CN" dirty="0" smtClean="0"/>
              <a:t>最后</a:t>
            </a:r>
            <a:r>
              <a:rPr lang="zh-CN" altLang="zh-CN" dirty="0"/>
              <a:t>设计了一个实战项目“仿手机</a:t>
            </a:r>
            <a:r>
              <a:rPr lang="en-US" altLang="zh-CN" dirty="0"/>
              <a:t>QQ</a:t>
            </a:r>
            <a:r>
              <a:rPr lang="zh-CN" altLang="zh-CN" dirty="0"/>
              <a:t>的动感影集”，在该项目的</a:t>
            </a:r>
            <a:r>
              <a:rPr lang="en-US" altLang="zh-CN" dirty="0"/>
              <a:t>App</a:t>
            </a:r>
            <a:r>
              <a:rPr lang="zh-CN" altLang="zh-CN" dirty="0"/>
              <a:t>编码中，综合运用了本章介绍的动画技术，实现了图片动态轮换的效果。</a:t>
            </a:r>
          </a:p>
          <a:p>
            <a:endParaRPr lang="zh-CN" altLang="en-US" dirty="0"/>
          </a:p>
        </p:txBody>
      </p:sp>
    </p:spTree>
    <p:extLst>
      <p:ext uri="{BB962C8B-B14F-4D97-AF65-F5344CB8AC3E}">
        <p14:creationId xmlns:p14="http://schemas.microsoft.com/office/powerpoint/2010/main" val="173599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12.1.1  </a:t>
            </a:r>
            <a:r>
              <a:rPr lang="zh-CN" altLang="en-US" dirty="0"/>
              <a:t>帧动画的实现</a:t>
            </a:r>
          </a:p>
        </p:txBody>
      </p:sp>
      <p:sp>
        <p:nvSpPr>
          <p:cNvPr id="3" name="内容占位符 2"/>
          <p:cNvSpPr>
            <a:spLocks noGrp="1"/>
          </p:cNvSpPr>
          <p:nvPr>
            <p:ph idx="1"/>
          </p:nvPr>
        </p:nvSpPr>
        <p:spPr/>
        <p:txBody>
          <a:bodyPr/>
          <a:lstStyle/>
          <a:p>
            <a:r>
              <a:rPr lang="en-US" altLang="zh-CN" dirty="0"/>
              <a:t>Android</a:t>
            </a:r>
            <a:r>
              <a:rPr lang="zh-CN" altLang="zh-CN" dirty="0"/>
              <a:t>的动画分为三大类：帧动画、补间动画和属性动画。</a:t>
            </a:r>
            <a:endParaRPr lang="en-US" altLang="zh-CN" dirty="0"/>
          </a:p>
          <a:p>
            <a:r>
              <a:rPr lang="zh-CN" altLang="zh-CN" dirty="0"/>
              <a:t>帧动画是最简单的一种动画，跟现实生活中的电影胶卷类似，都是在短时间内连续播放多张图片，从而模拟动态画面的效果。</a:t>
            </a:r>
            <a:endParaRPr lang="en-US" altLang="zh-CN" dirty="0"/>
          </a:p>
          <a:p>
            <a:r>
              <a:rPr lang="zh-CN" altLang="en-US" dirty="0"/>
              <a:t>帧动画播放所需的一系列图片，都在</a:t>
            </a:r>
            <a:r>
              <a:rPr lang="zh-CN" altLang="zh-CN" dirty="0"/>
              <a:t>动画图形</a:t>
            </a:r>
            <a:r>
              <a:rPr lang="en-US" altLang="zh-CN" dirty="0" err="1"/>
              <a:t>AnimationDrawable</a:t>
            </a:r>
            <a:r>
              <a:rPr lang="zh-CN" altLang="en-US" dirty="0"/>
              <a:t>定义，并由</a:t>
            </a:r>
            <a:r>
              <a:rPr lang="zh-CN" altLang="zh-CN" dirty="0"/>
              <a:t>动画图形</a:t>
            </a:r>
            <a:r>
              <a:rPr lang="zh-CN" altLang="en-US" dirty="0"/>
              <a:t>控制帧动画的播放操作。</a:t>
            </a:r>
          </a:p>
          <a:p>
            <a:endParaRPr lang="zh-CN" altLang="en-US" dirty="0"/>
          </a:p>
        </p:txBody>
      </p:sp>
    </p:spTree>
    <p:extLst>
      <p:ext uri="{BB962C8B-B14F-4D97-AF65-F5344CB8AC3E}">
        <p14:creationId xmlns:p14="http://schemas.microsoft.com/office/powerpoint/2010/main" val="1930185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本章的学成目标</a:t>
            </a:r>
            <a:endParaRPr lang="zh-CN" altLang="en-US" dirty="0"/>
          </a:p>
        </p:txBody>
      </p:sp>
      <p:sp>
        <p:nvSpPr>
          <p:cNvPr id="3" name="内容占位符 2"/>
          <p:cNvSpPr>
            <a:spLocks noGrp="1"/>
          </p:cNvSpPr>
          <p:nvPr>
            <p:ph idx="1"/>
          </p:nvPr>
        </p:nvSpPr>
        <p:spPr/>
        <p:txBody>
          <a:bodyPr/>
          <a:lstStyle/>
          <a:p>
            <a:r>
              <a:rPr lang="zh-CN" altLang="zh-CN" dirty="0"/>
              <a:t>通过本章的学习，读者应该能够掌握以下</a:t>
            </a:r>
            <a:r>
              <a:rPr lang="en-US" altLang="zh-CN" dirty="0"/>
              <a:t>4</a:t>
            </a:r>
            <a:r>
              <a:rPr lang="zh-CN" altLang="zh-CN" dirty="0"/>
              <a:t>种开发技能：</a:t>
            </a:r>
          </a:p>
          <a:p>
            <a:r>
              <a:rPr lang="zh-CN" altLang="zh-CN" dirty="0"/>
              <a:t>（</a:t>
            </a:r>
            <a:r>
              <a:rPr lang="en-US" altLang="zh-CN" dirty="0"/>
              <a:t>1</a:t>
            </a:r>
            <a:r>
              <a:rPr lang="zh-CN" altLang="zh-CN" dirty="0"/>
              <a:t>）学会使用帧动画实现动态效果。</a:t>
            </a:r>
          </a:p>
          <a:p>
            <a:r>
              <a:rPr lang="zh-CN" altLang="zh-CN" dirty="0"/>
              <a:t>（</a:t>
            </a:r>
            <a:r>
              <a:rPr lang="en-US" altLang="zh-CN" dirty="0"/>
              <a:t>2</a:t>
            </a:r>
            <a:r>
              <a:rPr lang="zh-CN" altLang="zh-CN" dirty="0"/>
              <a:t>）学会在合适的场合使用补间动画。</a:t>
            </a:r>
          </a:p>
          <a:p>
            <a:r>
              <a:rPr lang="zh-CN" altLang="zh-CN" dirty="0"/>
              <a:t>（</a:t>
            </a:r>
            <a:r>
              <a:rPr lang="en-US" altLang="zh-CN" dirty="0"/>
              <a:t>3</a:t>
            </a:r>
            <a:r>
              <a:rPr lang="zh-CN" altLang="zh-CN" dirty="0"/>
              <a:t>）学会属性动画的基本用法和高级用法。</a:t>
            </a:r>
          </a:p>
          <a:p>
            <a:r>
              <a:rPr lang="zh-CN" altLang="zh-CN" dirty="0"/>
              <a:t>（</a:t>
            </a:r>
            <a:r>
              <a:rPr lang="en-US" altLang="zh-CN" dirty="0"/>
              <a:t>4</a:t>
            </a:r>
            <a:r>
              <a:rPr lang="zh-CN" altLang="zh-CN" dirty="0"/>
              <a:t>）学会其他几种动画的实现手段。</a:t>
            </a:r>
          </a:p>
          <a:p>
            <a:endParaRPr lang="zh-CN" altLang="en-US" dirty="0"/>
          </a:p>
        </p:txBody>
      </p:sp>
    </p:spTree>
    <p:extLst>
      <p:ext uri="{BB962C8B-B14F-4D97-AF65-F5344CB8AC3E}">
        <p14:creationId xmlns:p14="http://schemas.microsoft.com/office/powerpoint/2010/main" val="3125604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动手练习</a:t>
            </a:r>
          </a:p>
        </p:txBody>
      </p:sp>
      <p:sp>
        <p:nvSpPr>
          <p:cNvPr id="3" name="内容占位符 2"/>
          <p:cNvSpPr>
            <a:spLocks noGrp="1"/>
          </p:cNvSpPr>
          <p:nvPr>
            <p:ph idx="1"/>
          </p:nvPr>
        </p:nvSpPr>
        <p:spPr/>
        <p:txBody>
          <a:bodyPr/>
          <a:lstStyle/>
          <a:p>
            <a:r>
              <a:rPr lang="en-US" altLang="zh-CN" dirty="0"/>
              <a:t>1</a:t>
            </a:r>
            <a:r>
              <a:rPr lang="zh-CN" altLang="zh-CN" dirty="0"/>
              <a:t>、基于补间动画技术实现摇摆动画。</a:t>
            </a:r>
          </a:p>
          <a:p>
            <a:r>
              <a:rPr lang="en-US" altLang="zh-CN" dirty="0"/>
              <a:t>2</a:t>
            </a:r>
            <a:r>
              <a:rPr lang="zh-CN" altLang="zh-CN" dirty="0"/>
              <a:t>、基于属性动画技术</a:t>
            </a:r>
            <a:r>
              <a:rPr lang="zh-CN" altLang="zh-CN" dirty="0" smtClean="0"/>
              <a:t>实现</a:t>
            </a:r>
            <a:r>
              <a:rPr lang="zh-CN" altLang="en-US" dirty="0" smtClean="0"/>
              <a:t>打赏动画</a:t>
            </a:r>
            <a:r>
              <a:rPr lang="zh-CN" altLang="zh-CN" dirty="0" smtClean="0"/>
              <a:t>。</a:t>
            </a:r>
            <a:endParaRPr lang="zh-CN" altLang="zh-CN" dirty="0"/>
          </a:p>
          <a:p>
            <a:r>
              <a:rPr lang="en-US" altLang="zh-CN" dirty="0"/>
              <a:t>3</a:t>
            </a:r>
            <a:r>
              <a:rPr lang="zh-CN" altLang="zh-CN" dirty="0"/>
              <a:t>、综合运用动画特效技术实现一个动感影集</a:t>
            </a:r>
            <a:r>
              <a:rPr lang="en-US" altLang="zh-CN" dirty="0"/>
              <a:t>App</a:t>
            </a:r>
            <a:r>
              <a:rPr lang="zh-CN" altLang="zh-CN" dirty="0"/>
              <a:t>。</a:t>
            </a:r>
          </a:p>
          <a:p>
            <a:endParaRPr lang="zh-CN" altLang="en-US" dirty="0"/>
          </a:p>
        </p:txBody>
      </p:sp>
    </p:spTree>
    <p:extLst>
      <p:ext uri="{BB962C8B-B14F-4D97-AF65-F5344CB8AC3E}">
        <p14:creationId xmlns:p14="http://schemas.microsoft.com/office/powerpoint/2010/main" val="328185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如何使用动画图形</a:t>
            </a:r>
          </a:p>
        </p:txBody>
      </p:sp>
      <p:sp>
        <p:nvSpPr>
          <p:cNvPr id="3" name="内容占位符 2"/>
          <p:cNvSpPr>
            <a:spLocks noGrp="1"/>
          </p:cNvSpPr>
          <p:nvPr>
            <p:ph idx="1"/>
          </p:nvPr>
        </p:nvSpPr>
        <p:spPr/>
        <p:txBody>
          <a:bodyPr/>
          <a:lstStyle/>
          <a:p>
            <a:r>
              <a:rPr lang="zh-CN" altLang="zh-CN" dirty="0"/>
              <a:t>下面是</a:t>
            </a:r>
            <a:r>
              <a:rPr lang="en-US" altLang="zh-CN" dirty="0" err="1"/>
              <a:t>AnimationDrawable</a:t>
            </a:r>
            <a:r>
              <a:rPr lang="zh-CN" altLang="zh-CN" dirty="0"/>
              <a:t>的常用方法。</a:t>
            </a:r>
          </a:p>
          <a:p>
            <a:pPr lvl="1"/>
            <a:r>
              <a:rPr lang="en-US" altLang="zh-CN" dirty="0" err="1"/>
              <a:t>addFrame</a:t>
            </a:r>
            <a:r>
              <a:rPr lang="zh-CN" altLang="zh-CN" dirty="0"/>
              <a:t>：添加一幅图片帧，并指定该帧的持续时间（单位毫秒）。</a:t>
            </a:r>
          </a:p>
          <a:p>
            <a:pPr lvl="1"/>
            <a:r>
              <a:rPr lang="en-US" altLang="zh-CN" dirty="0" err="1"/>
              <a:t>setOneShot</a:t>
            </a:r>
            <a:r>
              <a:rPr lang="zh-CN" altLang="zh-CN" dirty="0"/>
              <a:t>：设置是否只播放一</a:t>
            </a:r>
            <a:r>
              <a:rPr lang="zh-CN" altLang="zh-CN" dirty="0" smtClean="0"/>
              <a:t>次。</a:t>
            </a:r>
            <a:endParaRPr lang="zh-CN" altLang="zh-CN" dirty="0"/>
          </a:p>
          <a:p>
            <a:pPr lvl="1"/>
            <a:r>
              <a:rPr lang="en-US" altLang="zh-CN" dirty="0"/>
              <a:t>start</a:t>
            </a:r>
            <a:r>
              <a:rPr lang="zh-CN" altLang="zh-CN" dirty="0"/>
              <a:t>：开始</a:t>
            </a:r>
            <a:r>
              <a:rPr lang="zh-CN" altLang="zh-CN" dirty="0" smtClean="0"/>
              <a:t>播放。</a:t>
            </a:r>
            <a:endParaRPr lang="zh-CN" altLang="zh-CN" dirty="0"/>
          </a:p>
          <a:p>
            <a:pPr lvl="1"/>
            <a:r>
              <a:rPr lang="en-US" altLang="zh-CN" dirty="0"/>
              <a:t>stop</a:t>
            </a:r>
            <a:r>
              <a:rPr lang="zh-CN" altLang="zh-CN" dirty="0"/>
              <a:t>：停止播放。</a:t>
            </a:r>
          </a:p>
          <a:p>
            <a:pPr lvl="1"/>
            <a:r>
              <a:rPr lang="en-US" altLang="zh-CN" dirty="0" err="1"/>
              <a:t>isRunning</a:t>
            </a:r>
            <a:r>
              <a:rPr lang="zh-CN" altLang="zh-CN" dirty="0"/>
              <a:t>：判断是否正在播放。</a:t>
            </a:r>
          </a:p>
          <a:p>
            <a:r>
              <a:rPr lang="zh-CN" altLang="zh-CN" dirty="0"/>
              <a:t>有了动画图形，还得有一个宿主视图显示该图形，一般</a:t>
            </a:r>
            <a:r>
              <a:rPr lang="zh-CN" altLang="zh-CN" dirty="0" smtClean="0"/>
              <a:t>使用</a:t>
            </a:r>
            <a:r>
              <a:rPr lang="en-US" altLang="zh-CN" dirty="0" err="1" smtClean="0"/>
              <a:t>ImageView</a:t>
            </a:r>
            <a:r>
              <a:rPr lang="zh-CN" altLang="zh-CN" dirty="0" smtClean="0"/>
              <a:t>承载</a:t>
            </a:r>
            <a:r>
              <a:rPr lang="en-US" altLang="zh-CN" dirty="0" err="1" smtClean="0"/>
              <a:t>AnimationDrawable</a:t>
            </a:r>
            <a:r>
              <a:rPr lang="zh-CN" altLang="zh-CN" dirty="0" smtClean="0"/>
              <a:t>。</a:t>
            </a:r>
            <a:endParaRPr lang="zh-CN" altLang="en-US" dirty="0"/>
          </a:p>
        </p:txBody>
      </p:sp>
    </p:spTree>
    <p:extLst>
      <p:ext uri="{BB962C8B-B14F-4D97-AF65-F5344CB8AC3E}">
        <p14:creationId xmlns:p14="http://schemas.microsoft.com/office/powerpoint/2010/main" val="373076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帧动画的播放效果</a:t>
            </a:r>
            <a:endParaRPr lang="zh-CN" altLang="en-US" dirty="0"/>
          </a:p>
        </p:txBody>
      </p:sp>
      <p:sp>
        <p:nvSpPr>
          <p:cNvPr id="7" name="文本框 6"/>
          <p:cNvSpPr txBox="1"/>
          <p:nvPr/>
        </p:nvSpPr>
        <p:spPr>
          <a:xfrm>
            <a:off x="1930220" y="6227760"/>
            <a:ext cx="1455848" cy="369332"/>
          </a:xfrm>
          <a:prstGeom prst="rect">
            <a:avLst/>
          </a:prstGeom>
          <a:noFill/>
        </p:spPr>
        <p:txBody>
          <a:bodyPr wrap="none" rtlCol="0">
            <a:spAutoFit/>
          </a:bodyPr>
          <a:lstStyle/>
          <a:p>
            <a:r>
              <a:rPr lang="zh-CN" altLang="zh-CN" dirty="0"/>
              <a:t>瀑布动画</a:t>
            </a:r>
            <a:r>
              <a:rPr lang="zh-CN" altLang="zh-CN" dirty="0" smtClean="0"/>
              <a:t>帧</a:t>
            </a:r>
            <a:r>
              <a:rPr lang="en-US" altLang="zh-CN" dirty="0" smtClean="0"/>
              <a:t>1</a:t>
            </a:r>
            <a:endParaRPr lang="zh-CN" altLang="en-US" dirty="0"/>
          </a:p>
        </p:txBody>
      </p:sp>
      <p:sp>
        <p:nvSpPr>
          <p:cNvPr id="8" name="文本框 7"/>
          <p:cNvSpPr txBox="1"/>
          <p:nvPr/>
        </p:nvSpPr>
        <p:spPr>
          <a:xfrm>
            <a:off x="5497100" y="6227760"/>
            <a:ext cx="1455848" cy="369332"/>
          </a:xfrm>
          <a:prstGeom prst="rect">
            <a:avLst/>
          </a:prstGeom>
          <a:noFill/>
        </p:spPr>
        <p:txBody>
          <a:bodyPr wrap="none" rtlCol="0">
            <a:spAutoFit/>
          </a:bodyPr>
          <a:lstStyle/>
          <a:p>
            <a:r>
              <a:rPr lang="zh-CN" altLang="zh-CN" dirty="0"/>
              <a:t>瀑布动画</a:t>
            </a:r>
            <a:r>
              <a:rPr lang="zh-CN" altLang="zh-CN" dirty="0" smtClean="0"/>
              <a:t>帧</a:t>
            </a:r>
            <a:r>
              <a:rPr lang="en-US" altLang="zh-CN" dirty="0" smtClean="0"/>
              <a:t>2</a:t>
            </a:r>
            <a:endParaRPr lang="zh-CN" altLang="en-US" dirty="0"/>
          </a:p>
        </p:txBody>
      </p:sp>
      <p:sp>
        <p:nvSpPr>
          <p:cNvPr id="9" name="文本框 8"/>
          <p:cNvSpPr txBox="1"/>
          <p:nvPr/>
        </p:nvSpPr>
        <p:spPr>
          <a:xfrm>
            <a:off x="9063981" y="6227760"/>
            <a:ext cx="1455848" cy="369332"/>
          </a:xfrm>
          <a:prstGeom prst="rect">
            <a:avLst/>
          </a:prstGeom>
          <a:noFill/>
        </p:spPr>
        <p:txBody>
          <a:bodyPr wrap="none" rtlCol="0">
            <a:spAutoFit/>
          </a:bodyPr>
          <a:lstStyle/>
          <a:p>
            <a:r>
              <a:rPr lang="zh-CN" altLang="zh-CN" dirty="0"/>
              <a:t>瀑布动画</a:t>
            </a:r>
            <a:r>
              <a:rPr lang="zh-CN" altLang="zh-CN" dirty="0" smtClean="0"/>
              <a:t>帧</a:t>
            </a:r>
            <a:r>
              <a:rPr lang="en-US" altLang="zh-CN" dirty="0" smtClean="0"/>
              <a:t>3</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9767" y="1690688"/>
            <a:ext cx="2776754"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0097" y="1689672"/>
            <a:ext cx="2777403" cy="435235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3204" y="1689672"/>
            <a:ext cx="2777403" cy="4352354"/>
          </a:xfrm>
          <a:prstGeom prst="rect">
            <a:avLst/>
          </a:prstGeom>
        </p:spPr>
      </p:pic>
    </p:spTree>
    <p:extLst>
      <p:ext uri="{BB962C8B-B14F-4D97-AF65-F5344CB8AC3E}">
        <p14:creationId xmlns:p14="http://schemas.microsoft.com/office/powerpoint/2010/main" val="144838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12.1.2  </a:t>
            </a:r>
            <a:r>
              <a:rPr lang="zh-CN" altLang="en-US" dirty="0"/>
              <a:t>显示动图特效</a:t>
            </a:r>
          </a:p>
        </p:txBody>
      </p:sp>
      <p:sp>
        <p:nvSpPr>
          <p:cNvPr id="3" name="内容占位符 2"/>
          <p:cNvSpPr>
            <a:spLocks noGrp="1"/>
          </p:cNvSpPr>
          <p:nvPr>
            <p:ph idx="1"/>
          </p:nvPr>
        </p:nvSpPr>
        <p:spPr/>
        <p:txBody>
          <a:bodyPr/>
          <a:lstStyle/>
          <a:p>
            <a:r>
              <a:rPr lang="en-US" altLang="zh-CN" dirty="0"/>
              <a:t>GIF</a:t>
            </a:r>
            <a:r>
              <a:rPr lang="zh-CN" altLang="zh-CN" dirty="0"/>
              <a:t>在</a:t>
            </a:r>
            <a:r>
              <a:rPr lang="en-US" altLang="zh-CN" dirty="0"/>
              <a:t>Windows</a:t>
            </a:r>
            <a:r>
              <a:rPr lang="zh-CN" altLang="zh-CN" dirty="0"/>
              <a:t>上是常见的图片格式，主要用来播放短小的动画。</a:t>
            </a:r>
            <a:endParaRPr lang="en-US" altLang="zh-CN" dirty="0"/>
          </a:p>
          <a:p>
            <a:r>
              <a:rPr lang="en-US" altLang="zh-CN" dirty="0" smtClean="0"/>
              <a:t>Android</a:t>
            </a:r>
            <a:r>
              <a:rPr lang="zh-CN" altLang="en-US" dirty="0" smtClean="0"/>
              <a:t>任何版本都支持</a:t>
            </a:r>
            <a:r>
              <a:rPr lang="en-US" altLang="zh-CN" dirty="0" smtClean="0"/>
              <a:t>jpg</a:t>
            </a:r>
            <a:r>
              <a:rPr lang="zh-CN" altLang="en-US" dirty="0" smtClean="0"/>
              <a:t>、</a:t>
            </a:r>
            <a:r>
              <a:rPr lang="en-US" altLang="zh-CN" dirty="0" err="1" smtClean="0"/>
              <a:t>png</a:t>
            </a:r>
            <a:r>
              <a:rPr lang="zh-CN" altLang="en-US" dirty="0" smtClean="0"/>
              <a:t>、</a:t>
            </a:r>
            <a:r>
              <a:rPr lang="en-US" altLang="zh-CN" dirty="0" smtClean="0"/>
              <a:t>gif</a:t>
            </a:r>
            <a:r>
              <a:rPr lang="zh-CN" altLang="en-US" dirty="0" smtClean="0"/>
              <a:t>三种图片格式，但</a:t>
            </a:r>
            <a:r>
              <a:rPr lang="en-US" altLang="zh-CN" dirty="0" smtClean="0"/>
              <a:t>Android</a:t>
            </a:r>
            <a:r>
              <a:rPr lang="zh-CN" altLang="en-US" dirty="0" smtClean="0"/>
              <a:t>控件</a:t>
            </a:r>
            <a:r>
              <a:rPr lang="zh-CN" altLang="zh-CN" dirty="0" smtClean="0"/>
              <a:t>并不</a:t>
            </a:r>
            <a:r>
              <a:rPr lang="zh-CN" altLang="zh-CN" dirty="0"/>
              <a:t>支持直接播放</a:t>
            </a:r>
            <a:r>
              <a:rPr lang="en-US" altLang="zh-CN" dirty="0"/>
              <a:t>GIF</a:t>
            </a:r>
            <a:r>
              <a:rPr lang="zh-CN" altLang="zh-CN" dirty="0"/>
              <a:t>动图，如果在图像视图中加载一张</a:t>
            </a:r>
            <a:r>
              <a:rPr lang="en-US" altLang="zh-CN" dirty="0"/>
              <a:t>GIF</a:t>
            </a:r>
            <a:r>
              <a:rPr lang="zh-CN" altLang="zh-CN" dirty="0"/>
              <a:t>文件，只会显示</a:t>
            </a:r>
            <a:r>
              <a:rPr lang="en-US" altLang="zh-CN" dirty="0"/>
              <a:t>GIF</a:t>
            </a:r>
            <a:r>
              <a:rPr lang="zh-CN" altLang="zh-CN" dirty="0"/>
              <a:t>文件的第一帧图片。</a:t>
            </a:r>
            <a:endParaRPr lang="en-US" altLang="zh-CN" dirty="0"/>
          </a:p>
          <a:p>
            <a:endParaRPr lang="zh-CN" altLang="en-US" dirty="0"/>
          </a:p>
        </p:txBody>
      </p:sp>
    </p:spTree>
    <p:extLst>
      <p:ext uri="{BB962C8B-B14F-4D97-AF65-F5344CB8AC3E}">
        <p14:creationId xmlns:p14="http://schemas.microsoft.com/office/powerpoint/2010/main" val="124285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播放</a:t>
            </a:r>
            <a:r>
              <a:rPr lang="en-US" altLang="zh-CN" dirty="0" smtClean="0"/>
              <a:t>GIF</a:t>
            </a:r>
            <a:r>
              <a:rPr lang="zh-CN" altLang="en-US" dirty="0" smtClean="0"/>
              <a:t>动图的办法</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zh-CN" altLang="zh-CN" dirty="0" smtClean="0"/>
              <a:t>借助</a:t>
            </a:r>
            <a:r>
              <a:rPr lang="zh-CN" altLang="zh-CN" dirty="0"/>
              <a:t>帧动画播放拆解后的组</a:t>
            </a:r>
            <a:r>
              <a:rPr lang="zh-CN" altLang="zh-CN" dirty="0" smtClean="0"/>
              <a:t>图</a:t>
            </a:r>
            <a:endParaRPr lang="en-US" altLang="zh-CN" dirty="0" smtClean="0"/>
          </a:p>
          <a:p>
            <a:r>
              <a:rPr lang="zh-CN" altLang="en-US" dirty="0" smtClean="0"/>
              <a:t>（</a:t>
            </a:r>
            <a:r>
              <a:rPr lang="en-US" altLang="zh-CN" dirty="0" smtClean="0"/>
              <a:t>2</a:t>
            </a:r>
            <a:r>
              <a:rPr lang="zh-CN" altLang="en-US" dirty="0" smtClean="0"/>
              <a:t>）</a:t>
            </a:r>
            <a:r>
              <a:rPr lang="zh-CN" altLang="zh-CN" dirty="0" smtClean="0"/>
              <a:t>利用</a:t>
            </a:r>
            <a:r>
              <a:rPr lang="en-US" altLang="zh-CN" dirty="0"/>
              <a:t>Movie</a:t>
            </a:r>
            <a:r>
              <a:rPr lang="zh-CN" altLang="zh-CN" dirty="0"/>
              <a:t>类结合自定义控件播放动</a:t>
            </a:r>
            <a:r>
              <a:rPr lang="zh-CN" altLang="zh-CN" dirty="0" smtClean="0"/>
              <a:t>图</a:t>
            </a:r>
            <a:endParaRPr lang="en-US" altLang="zh-CN" dirty="0" smtClean="0"/>
          </a:p>
          <a:p>
            <a:r>
              <a:rPr lang="zh-CN" altLang="en-US" dirty="0" smtClean="0"/>
              <a:t>（</a:t>
            </a:r>
            <a:r>
              <a:rPr lang="en-US" altLang="zh-CN" dirty="0" smtClean="0"/>
              <a:t>3</a:t>
            </a:r>
            <a:r>
              <a:rPr lang="zh-CN" altLang="en-US" dirty="0" smtClean="0"/>
              <a:t>）</a:t>
            </a:r>
            <a:r>
              <a:rPr lang="zh-CN" altLang="zh-CN" dirty="0" smtClean="0"/>
              <a:t>利用</a:t>
            </a:r>
            <a:r>
              <a:rPr lang="en-US" altLang="zh-CN" dirty="0" err="1"/>
              <a:t>ImageDecoder</a:t>
            </a:r>
            <a:r>
              <a:rPr lang="zh-CN" altLang="zh-CN" dirty="0"/>
              <a:t>结合动画图形播放动</a:t>
            </a:r>
            <a:r>
              <a:rPr lang="zh-CN" altLang="zh-CN" dirty="0" smtClean="0"/>
              <a:t>图</a:t>
            </a:r>
            <a:endParaRPr lang="en-US" altLang="zh-CN" dirty="0" smtClean="0"/>
          </a:p>
          <a:p>
            <a:pPr lvl="1"/>
            <a:r>
              <a:rPr lang="en-US" altLang="zh-CN" dirty="0" smtClean="0"/>
              <a:t>Android 9.0</a:t>
            </a:r>
            <a:r>
              <a:rPr lang="zh-CN" altLang="zh-CN" dirty="0"/>
              <a:t>开始增加</a:t>
            </a:r>
            <a:r>
              <a:rPr lang="zh-CN" altLang="zh-CN" dirty="0" smtClean="0"/>
              <a:t>了图像</a:t>
            </a:r>
            <a:r>
              <a:rPr lang="zh-CN" altLang="zh-CN" dirty="0"/>
              <a:t>解码器</a:t>
            </a:r>
            <a:r>
              <a:rPr lang="en-US" altLang="zh-CN" dirty="0" err="1"/>
              <a:t>ImageDecoder</a:t>
            </a:r>
            <a:r>
              <a:rPr lang="zh-CN" altLang="zh-CN" dirty="0"/>
              <a:t>，该</a:t>
            </a:r>
            <a:r>
              <a:rPr lang="zh-CN" altLang="zh-CN" dirty="0" smtClean="0"/>
              <a:t>解码器搭配</a:t>
            </a:r>
            <a:r>
              <a:rPr lang="en-US" altLang="zh-CN" dirty="0" err="1" smtClean="0"/>
              <a:t>Animatable</a:t>
            </a:r>
            <a:r>
              <a:rPr lang="zh-CN" altLang="zh-CN" dirty="0" smtClean="0"/>
              <a:t>即可在</a:t>
            </a:r>
            <a:r>
              <a:rPr lang="en-US" altLang="zh-CN" dirty="0"/>
              <a:t>App</a:t>
            </a:r>
            <a:r>
              <a:rPr lang="zh-CN" altLang="zh-CN" dirty="0"/>
              <a:t>中播放</a:t>
            </a:r>
            <a:r>
              <a:rPr lang="en-US" altLang="zh-CN" dirty="0"/>
              <a:t>GIF</a:t>
            </a:r>
            <a:r>
              <a:rPr lang="zh-CN" altLang="zh-CN" dirty="0"/>
              <a:t>动图</a:t>
            </a:r>
            <a:r>
              <a:rPr lang="zh-CN" altLang="zh-CN" dirty="0" smtClean="0"/>
              <a:t>。</a:t>
            </a:r>
            <a:endParaRPr lang="en-US" altLang="zh-CN" dirty="0" smtClean="0"/>
          </a:p>
          <a:p>
            <a:pPr lvl="1"/>
            <a:r>
              <a:rPr lang="en-US" altLang="zh-CN" dirty="0" err="1" smtClean="0"/>
              <a:t>ImageDecoder</a:t>
            </a:r>
            <a:r>
              <a:rPr lang="zh-CN" altLang="en-US" dirty="0" smtClean="0"/>
              <a:t>不仅支持播放</a:t>
            </a:r>
            <a:r>
              <a:rPr lang="en-US" altLang="zh-CN" dirty="0" smtClean="0"/>
              <a:t>GIF</a:t>
            </a:r>
            <a:r>
              <a:rPr lang="zh-CN" altLang="en-US" dirty="0" smtClean="0"/>
              <a:t>动画，还支持播放</a:t>
            </a:r>
            <a:r>
              <a:rPr lang="en-US" altLang="zh-CN" dirty="0" err="1" smtClean="0"/>
              <a:t>WebP</a:t>
            </a:r>
            <a:r>
              <a:rPr lang="zh-CN" altLang="en-US" dirty="0" smtClean="0"/>
              <a:t>、</a:t>
            </a:r>
            <a:r>
              <a:rPr lang="en-US" altLang="zh-CN" dirty="0" err="1" smtClean="0"/>
              <a:t>Heif</a:t>
            </a:r>
            <a:r>
              <a:rPr lang="zh-CN" altLang="en-US" dirty="0" smtClean="0"/>
              <a:t>两种格式的图片。</a:t>
            </a:r>
            <a:endParaRPr lang="zh-CN" altLang="en-US" dirty="0"/>
          </a:p>
        </p:txBody>
      </p:sp>
    </p:spTree>
    <p:extLst>
      <p:ext uri="{BB962C8B-B14F-4D97-AF65-F5344CB8AC3E}">
        <p14:creationId xmlns:p14="http://schemas.microsoft.com/office/powerpoint/2010/main" val="2985454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3560</Words>
  <Application>Microsoft Office PowerPoint</Application>
  <PresentationFormat>宽屏</PresentationFormat>
  <Paragraphs>339</Paragraphs>
  <Slides>51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黑体</vt:lpstr>
      <vt:lpstr>宋体</vt:lpstr>
      <vt:lpstr>Arial</vt:lpstr>
      <vt:lpstr>Calibri</vt:lpstr>
      <vt:lpstr>Calibri Light</vt:lpstr>
      <vt:lpstr>Times New Roman</vt:lpstr>
      <vt:lpstr>Office 主题</vt:lpstr>
      <vt:lpstr>第12章  动画特效</vt:lpstr>
      <vt:lpstr>本章简介</vt:lpstr>
      <vt:lpstr>本章目录</vt:lpstr>
      <vt:lpstr>12.1  帧  动  画</vt:lpstr>
      <vt:lpstr>12.1.1  帧动画的实现</vt:lpstr>
      <vt:lpstr>如何使用动画图形</vt:lpstr>
      <vt:lpstr>帧动画的播放效果</vt:lpstr>
      <vt:lpstr>12.1.2  显示动图特效</vt:lpstr>
      <vt:lpstr>播放GIF动图的办法</vt:lpstr>
      <vt:lpstr>GIF动画的播放效果</vt:lpstr>
      <vt:lpstr>12.1.3  淡入淡出动画</vt:lpstr>
      <vt:lpstr>如何使用过渡图形</vt:lpstr>
      <vt:lpstr>淡入淡出动画的播放效果</vt:lpstr>
      <vt:lpstr>12.2  补间动画</vt:lpstr>
      <vt:lpstr>12.2.1  补间动画的种类</vt:lpstr>
      <vt:lpstr>如何使用Animation</vt:lpstr>
      <vt:lpstr>补间动画的播放效果</vt:lpstr>
      <vt:lpstr>12.2.2  补间动画的原理</vt:lpstr>
      <vt:lpstr>摇摆动画的实现思路</vt:lpstr>
      <vt:lpstr>摇摆动画的播放效果</vt:lpstr>
      <vt:lpstr>12.2.3  集合动画</vt:lpstr>
      <vt:lpstr>集合动画的播放效果</vt:lpstr>
      <vt:lpstr>12.3  属性动画</vt:lpstr>
      <vt:lpstr>12.3.1  常规的属性动画</vt:lpstr>
      <vt:lpstr>如何使用属性动画</vt:lpstr>
      <vt:lpstr>属性动画的播放效果</vt:lpstr>
      <vt:lpstr>12.3.2  属性动画组合</vt:lpstr>
      <vt:lpstr>如何使用属性动画组合</vt:lpstr>
      <vt:lpstr>属性动画组合的播放效果</vt:lpstr>
      <vt:lpstr>12.3.3  插值器和估值器</vt:lpstr>
      <vt:lpstr>什么是估值器</vt:lpstr>
      <vt:lpstr>震荡插值器的播放效果</vt:lpstr>
      <vt:lpstr>12.3.4  利用估值器实现打赏动画</vt:lpstr>
      <vt:lpstr>打赏动画的播放效果</vt:lpstr>
      <vt:lpstr>12.4  遮罩动画及滚动器</vt:lpstr>
      <vt:lpstr>12.4.1  画布的绘图层次</vt:lpstr>
      <vt:lpstr>PowerPoint 演示文稿</vt:lpstr>
      <vt:lpstr>图层规则的显示效果</vt:lpstr>
      <vt:lpstr>12.4.2  实现百叶窗动画</vt:lpstr>
      <vt:lpstr>百叶窗动画的播放效果</vt:lpstr>
      <vt:lpstr>12.4.3  利用滚动器实现平滑翻页</vt:lpstr>
      <vt:lpstr>如何使用Scroller</vt:lpstr>
      <vt:lpstr>平滑翻页的播放效果</vt:lpstr>
      <vt:lpstr>12.5  实战项目：仿手机QQ的动感影集</vt:lpstr>
      <vt:lpstr>12.5.1  需求描述</vt:lpstr>
      <vt:lpstr>手机QQ的动感影集</vt:lpstr>
      <vt:lpstr>12.5.2  功能分析</vt:lpstr>
      <vt:lpstr>12.5.3  效果展示</vt:lpstr>
      <vt:lpstr>12.6  小结</vt:lpstr>
      <vt:lpstr>本章的学成目标</vt:lpstr>
      <vt:lpstr>动手练习</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95</cp:revision>
  <dcterms:created xsi:type="dcterms:W3CDTF">2020-09-05T11:14:52Z</dcterms:created>
  <dcterms:modified xsi:type="dcterms:W3CDTF">2022-06-11T11:04:32Z</dcterms:modified>
</cp:coreProperties>
</file>