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9" r:id="rId5"/>
    <p:sldId id="310" r:id="rId6"/>
    <p:sldId id="311" r:id="rId7"/>
    <p:sldId id="312" r:id="rId8"/>
    <p:sldId id="313" r:id="rId9"/>
    <p:sldId id="314" r:id="rId10"/>
    <p:sldId id="315" r:id="rId11"/>
    <p:sldId id="316" r:id="rId12"/>
    <p:sldId id="317" r:id="rId13"/>
    <p:sldId id="318" r:id="rId14"/>
    <p:sldId id="259" r:id="rId15"/>
    <p:sldId id="260" r:id="rId16"/>
    <p:sldId id="293" r:id="rId17"/>
    <p:sldId id="294" r:id="rId18"/>
    <p:sldId id="261" r:id="rId19"/>
    <p:sldId id="295" r:id="rId20"/>
    <p:sldId id="296" r:id="rId21"/>
    <p:sldId id="262" r:id="rId22"/>
    <p:sldId id="265" r:id="rId23"/>
    <p:sldId id="298" r:id="rId24"/>
    <p:sldId id="299" r:id="rId25"/>
    <p:sldId id="267" r:id="rId26"/>
    <p:sldId id="268" r:id="rId27"/>
    <p:sldId id="308" r:id="rId28"/>
    <p:sldId id="269" r:id="rId29"/>
    <p:sldId id="301" r:id="rId30"/>
    <p:sldId id="270" r:id="rId31"/>
    <p:sldId id="302" r:id="rId32"/>
    <p:sldId id="292" r:id="rId33"/>
    <p:sldId id="303" r:id="rId34"/>
    <p:sldId id="278" r:id="rId35"/>
    <p:sldId id="287" r:id="rId36"/>
    <p:sldId id="304" r:id="rId37"/>
    <p:sldId id="291" r:id="rId38"/>
    <p:sldId id="305" r:id="rId39"/>
    <p:sldId id="290" r:id="rId40"/>
    <p:sldId id="307" r:id="rId41"/>
    <p:sldId id="306" r:id="rId42"/>
    <p:sldId id="286" r:id="rId43"/>
    <p:sldId id="273" r:id="rId44"/>
    <p:sldId id="27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1086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7857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05300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41768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751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410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71968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764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70440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3590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5320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12D6-CE1C-4875-840C-5105FA57800D}" type="datetimeFigureOut">
              <a:rPr lang="zh-CN" altLang="en-US" smtClean="0"/>
              <a:t>2022/6/12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90811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16</a:t>
            </a:r>
            <a:r>
              <a:rPr lang="zh-CN" altLang="en-US" dirty="0" smtClean="0"/>
              <a:t>章  感知定位</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360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指南针的实现效果</a:t>
            </a:r>
            <a:endParaRPr lang="zh-CN" altLang="en-US" dirty="0"/>
          </a:p>
        </p:txBody>
      </p:sp>
      <p:sp>
        <p:nvSpPr>
          <p:cNvPr id="6" name="文本框 5"/>
          <p:cNvSpPr txBox="1"/>
          <p:nvPr/>
        </p:nvSpPr>
        <p:spPr>
          <a:xfrm>
            <a:off x="1663586" y="6199094"/>
            <a:ext cx="3647152" cy="369332"/>
          </a:xfrm>
          <a:prstGeom prst="rect">
            <a:avLst/>
          </a:prstGeom>
          <a:noFill/>
        </p:spPr>
        <p:txBody>
          <a:bodyPr wrap="none" rtlCol="0">
            <a:spAutoFit/>
          </a:bodyPr>
          <a:lstStyle/>
          <a:p>
            <a:r>
              <a:rPr lang="zh-CN" altLang="zh-CN" dirty="0"/>
              <a:t>手机上部对准正南方向时的指南针</a:t>
            </a:r>
            <a:endParaRPr lang="zh-CN" altLang="en-US" dirty="0"/>
          </a:p>
        </p:txBody>
      </p:sp>
      <p:sp>
        <p:nvSpPr>
          <p:cNvPr id="7" name="文本框 6"/>
          <p:cNvSpPr txBox="1"/>
          <p:nvPr/>
        </p:nvSpPr>
        <p:spPr>
          <a:xfrm>
            <a:off x="6681345" y="6199094"/>
            <a:ext cx="3647152" cy="369332"/>
          </a:xfrm>
          <a:prstGeom prst="rect">
            <a:avLst/>
          </a:prstGeom>
          <a:noFill/>
        </p:spPr>
        <p:txBody>
          <a:bodyPr wrap="none" rtlCol="0">
            <a:spAutoFit/>
          </a:bodyPr>
          <a:lstStyle/>
          <a:p>
            <a:r>
              <a:rPr lang="zh-CN" altLang="zh-CN" dirty="0"/>
              <a:t>手机上部对准正东方向时的指南针</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3106" y="1690688"/>
            <a:ext cx="3528112" cy="4351338"/>
          </a:xfrm>
          <a:prstGeom prst="rect">
            <a:avLst/>
          </a:prstGeom>
        </p:spPr>
      </p:pic>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40865" y="1690688"/>
            <a:ext cx="3528111" cy="4351338"/>
          </a:xfrm>
        </p:spPr>
      </p:pic>
    </p:spTree>
    <p:extLst>
      <p:ext uri="{BB962C8B-B14F-4D97-AF65-F5344CB8AC3E}">
        <p14:creationId xmlns:p14="http://schemas.microsoft.com/office/powerpoint/2010/main" val="123347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16.1.4  </a:t>
            </a:r>
            <a:r>
              <a:rPr lang="zh-CN" altLang="en-US" dirty="0"/>
              <a:t>计步器、感光器和陀螺仪</a:t>
            </a:r>
          </a:p>
        </p:txBody>
      </p:sp>
      <p:sp>
        <p:nvSpPr>
          <p:cNvPr id="3" name="内容占位符 2"/>
          <p:cNvSpPr>
            <a:spLocks noGrp="1"/>
          </p:cNvSpPr>
          <p:nvPr>
            <p:ph idx="1"/>
          </p:nvPr>
        </p:nvSpPr>
        <p:spPr/>
        <p:txBody>
          <a:bodyPr/>
          <a:lstStyle/>
          <a:p>
            <a:r>
              <a:rPr lang="zh-CN" altLang="zh-CN" dirty="0"/>
              <a:t>计步器的原理是通过手机的前后摆动模拟步伐节奏的监测。</a:t>
            </a:r>
            <a:r>
              <a:rPr lang="en-US" altLang="zh-CN" dirty="0"/>
              <a:t>Android</a:t>
            </a:r>
            <a:r>
              <a:rPr lang="zh-CN" altLang="zh-CN" dirty="0"/>
              <a:t>中与计步器有关的传感器有两个</a:t>
            </a:r>
            <a:r>
              <a:rPr lang="zh-CN" altLang="en-US" dirty="0"/>
              <a:t>。</a:t>
            </a:r>
            <a:endParaRPr lang="en-US" altLang="zh-CN" dirty="0"/>
          </a:p>
          <a:p>
            <a:r>
              <a:rPr lang="zh-CN" altLang="en-US" dirty="0"/>
              <a:t>（</a:t>
            </a:r>
            <a:r>
              <a:rPr lang="en-US" altLang="zh-CN" dirty="0"/>
              <a:t>1</a:t>
            </a:r>
            <a:r>
              <a:rPr lang="zh-CN" altLang="en-US" dirty="0"/>
              <a:t>）</a:t>
            </a:r>
            <a:r>
              <a:rPr lang="zh-CN" altLang="zh-CN" dirty="0"/>
              <a:t>一个是步行检测（</a:t>
            </a:r>
            <a:r>
              <a:rPr lang="en-US" altLang="zh-CN" dirty="0"/>
              <a:t>TYPE_STEP_DETECTOR</a:t>
            </a:r>
            <a:r>
              <a:rPr lang="zh-CN" altLang="zh-CN" dirty="0"/>
              <a:t>）</a:t>
            </a:r>
            <a:endParaRPr lang="en-US" altLang="zh-CN" dirty="0"/>
          </a:p>
          <a:p>
            <a:pPr lvl="1"/>
            <a:r>
              <a:rPr lang="zh-CN" altLang="zh-CN" dirty="0"/>
              <a:t>步行检测的返回数值为</a:t>
            </a:r>
            <a:r>
              <a:rPr lang="en-US" altLang="zh-CN" dirty="0"/>
              <a:t>1</a:t>
            </a:r>
            <a:r>
              <a:rPr lang="zh-CN" altLang="zh-CN" dirty="0"/>
              <a:t>时，表示当前监测到一个步伐；</a:t>
            </a:r>
            <a:endParaRPr lang="en-US" altLang="zh-CN" dirty="0"/>
          </a:p>
          <a:p>
            <a:r>
              <a:rPr lang="zh-CN" altLang="en-US" dirty="0"/>
              <a:t>（</a:t>
            </a:r>
            <a:r>
              <a:rPr lang="en-US" altLang="zh-CN" dirty="0"/>
              <a:t>2</a:t>
            </a:r>
            <a:r>
              <a:rPr lang="zh-CN" altLang="en-US" dirty="0"/>
              <a:t>）</a:t>
            </a:r>
            <a:r>
              <a:rPr lang="zh-CN" altLang="zh-CN" dirty="0"/>
              <a:t>另一个是步行计数（</a:t>
            </a:r>
            <a:r>
              <a:rPr lang="en-US" altLang="zh-CN" dirty="0"/>
              <a:t>TYPE_STEP_ COUNTER</a:t>
            </a:r>
            <a:r>
              <a:rPr lang="zh-CN" altLang="zh-CN" dirty="0"/>
              <a:t>）</a:t>
            </a:r>
            <a:endParaRPr lang="en-US" altLang="zh-CN" dirty="0"/>
          </a:p>
          <a:p>
            <a:pPr lvl="1"/>
            <a:r>
              <a:rPr lang="zh-CN" altLang="zh-CN" dirty="0"/>
              <a:t>步行计数的返回数值是累加后的数值，表示本次开机激活后的总步伐数。</a:t>
            </a:r>
            <a:endParaRPr lang="en-US" altLang="zh-CN" dirty="0"/>
          </a:p>
          <a:p>
            <a:endParaRPr lang="zh-CN" altLang="en-US" dirty="0"/>
          </a:p>
        </p:txBody>
      </p:sp>
    </p:spTree>
    <p:extLst>
      <p:ext uri="{BB962C8B-B14F-4D97-AF65-F5344CB8AC3E}">
        <p14:creationId xmlns:p14="http://schemas.microsoft.com/office/powerpoint/2010/main" val="3056734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感光器</a:t>
            </a:r>
            <a:endParaRPr lang="zh-CN" altLang="en-US" dirty="0"/>
          </a:p>
        </p:txBody>
      </p:sp>
      <p:sp>
        <p:nvSpPr>
          <p:cNvPr id="3" name="内容占位符 2"/>
          <p:cNvSpPr>
            <a:spLocks noGrp="1"/>
          </p:cNvSpPr>
          <p:nvPr>
            <p:ph idx="1"/>
          </p:nvPr>
        </p:nvSpPr>
        <p:spPr/>
        <p:txBody>
          <a:bodyPr/>
          <a:lstStyle/>
          <a:p>
            <a:r>
              <a:rPr lang="zh-CN" altLang="zh-CN" dirty="0"/>
              <a:t>感光器也叫光线传感器，借助于前置摄像头的曝光，一旦遮住前置摄像头，传感器监测到的光线强度立马就会降低</a:t>
            </a:r>
            <a:r>
              <a:rPr lang="zh-CN" altLang="zh-CN" dirty="0" smtClean="0"/>
              <a:t>。</a:t>
            </a:r>
            <a:endParaRPr lang="en-US" altLang="zh-CN" dirty="0" smtClean="0"/>
          </a:p>
          <a:p>
            <a:r>
              <a:rPr lang="zh-CN" altLang="zh-CN" dirty="0" smtClean="0"/>
              <a:t>在</a:t>
            </a:r>
            <a:r>
              <a:rPr lang="zh-CN" altLang="zh-CN" dirty="0"/>
              <a:t>实际开发中，光线传感器往往用于感应手机正面的光线强弱，从而自动调节屏幕亮度</a:t>
            </a:r>
            <a:endParaRPr lang="zh-CN" altLang="en-US" dirty="0"/>
          </a:p>
        </p:txBody>
      </p:sp>
    </p:spTree>
    <p:extLst>
      <p:ext uri="{BB962C8B-B14F-4D97-AF65-F5344CB8AC3E}">
        <p14:creationId xmlns:p14="http://schemas.microsoft.com/office/powerpoint/2010/main" val="81012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陀螺仪</a:t>
            </a:r>
            <a:endParaRPr lang="zh-CN" altLang="en-US" dirty="0"/>
          </a:p>
        </p:txBody>
      </p:sp>
      <p:sp>
        <p:nvSpPr>
          <p:cNvPr id="3" name="内容占位符 2"/>
          <p:cNvSpPr>
            <a:spLocks noGrp="1"/>
          </p:cNvSpPr>
          <p:nvPr>
            <p:ph idx="1"/>
          </p:nvPr>
        </p:nvSpPr>
        <p:spPr/>
        <p:txBody>
          <a:bodyPr/>
          <a:lstStyle/>
          <a:p>
            <a:r>
              <a:rPr lang="zh-CN" altLang="zh-CN" dirty="0" smtClean="0"/>
              <a:t>陀螺仪是</a:t>
            </a:r>
            <a:r>
              <a:rPr lang="zh-CN" altLang="zh-CN" dirty="0"/>
              <a:t>测量平衡的仪器，它的测量结果为当前与上次位置之间的倾斜角度，这个角度描述的是三维空间上的夹角，因而其数值由</a:t>
            </a:r>
            <a:r>
              <a:rPr lang="en-US" altLang="zh-CN" dirty="0"/>
              <a:t>x</a:t>
            </a:r>
            <a:r>
              <a:rPr lang="zh-CN" altLang="zh-CN" dirty="0"/>
              <a:t>、</a:t>
            </a:r>
            <a:r>
              <a:rPr lang="en-US" altLang="zh-CN" dirty="0"/>
              <a:t>y</a:t>
            </a:r>
            <a:r>
              <a:rPr lang="zh-CN" altLang="zh-CN" dirty="0"/>
              <a:t>、</a:t>
            </a:r>
            <a:r>
              <a:rPr lang="en-US" altLang="zh-CN" dirty="0"/>
              <a:t>z</a:t>
            </a:r>
            <a:r>
              <a:rPr lang="zh-CN" altLang="zh-CN" dirty="0"/>
              <a:t>三个坐标轴上的角度偏移组成</a:t>
            </a:r>
            <a:r>
              <a:rPr lang="zh-CN" altLang="zh-CN" dirty="0" smtClean="0"/>
              <a:t>。</a:t>
            </a:r>
            <a:endParaRPr lang="en-US" altLang="zh-CN" dirty="0" smtClean="0"/>
          </a:p>
          <a:p>
            <a:r>
              <a:rPr lang="zh-CN" altLang="zh-CN" dirty="0" smtClean="0"/>
              <a:t>由于</a:t>
            </a:r>
            <a:r>
              <a:rPr lang="zh-CN" altLang="zh-CN" dirty="0"/>
              <a:t>陀螺仪具备三维角度的测量功能，因此它又被称作角速度传感器</a:t>
            </a:r>
            <a:r>
              <a:rPr lang="zh-CN" altLang="zh-CN" dirty="0" smtClean="0"/>
              <a:t>。</a:t>
            </a:r>
            <a:endParaRPr lang="en-US" altLang="zh-CN" dirty="0" smtClean="0"/>
          </a:p>
          <a:p>
            <a:r>
              <a:rPr lang="zh-CN" altLang="zh-CN" dirty="0" smtClean="0"/>
              <a:t>加速度传感器</a:t>
            </a:r>
            <a:r>
              <a:rPr lang="zh-CN" altLang="zh-CN" dirty="0"/>
              <a:t>只能检测线性距离的大小，而陀螺仪能够检测旋转角度的大小，所以利用陀螺仪可以还原三维物体的转动行为。</a:t>
            </a:r>
            <a:endParaRPr lang="zh-CN" altLang="en-US" dirty="0"/>
          </a:p>
        </p:txBody>
      </p:sp>
    </p:spTree>
    <p:extLst>
      <p:ext uri="{BB962C8B-B14F-4D97-AF65-F5344CB8AC3E}">
        <p14:creationId xmlns:p14="http://schemas.microsoft.com/office/powerpoint/2010/main" val="333194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  </a:t>
            </a:r>
            <a:r>
              <a:rPr lang="zh-CN" altLang="en-US" dirty="0"/>
              <a:t>基础定位</a:t>
            </a:r>
          </a:p>
        </p:txBody>
      </p:sp>
      <p:sp>
        <p:nvSpPr>
          <p:cNvPr id="3" name="内容占位符 2"/>
          <p:cNvSpPr>
            <a:spLocks noGrp="1"/>
          </p:cNvSpPr>
          <p:nvPr>
            <p:ph idx="1"/>
          </p:nvPr>
        </p:nvSpPr>
        <p:spPr/>
        <p:txBody>
          <a:bodyPr/>
          <a:lstStyle/>
          <a:p>
            <a:r>
              <a:rPr lang="zh-CN" altLang="zh-CN" dirty="0"/>
              <a:t>本节介绍</a:t>
            </a:r>
            <a:r>
              <a:rPr lang="en-US" altLang="zh-CN" dirty="0"/>
              <a:t>App</a:t>
            </a:r>
            <a:r>
              <a:rPr lang="zh-CN" altLang="zh-CN" dirty="0"/>
              <a:t>对基础定位功能的用法，首先阐述几种定位方式及其对应的功能开关，接着说明如何通过三种定位工具获取当前的位置信息，然后叙述如何借助天地图的开放接口查询指定经纬度对应的详细地址。</a:t>
            </a:r>
          </a:p>
          <a:p>
            <a:r>
              <a:rPr lang="en-US" altLang="zh-CN" dirty="0" smtClean="0"/>
              <a:t>16.2.1  </a:t>
            </a:r>
            <a:r>
              <a:rPr lang="zh-CN" altLang="en-US" dirty="0"/>
              <a:t>开启定位功能</a:t>
            </a:r>
          </a:p>
          <a:p>
            <a:r>
              <a:rPr lang="en-US" altLang="zh-CN" dirty="0" smtClean="0"/>
              <a:t>16.2.2  </a:t>
            </a:r>
            <a:r>
              <a:rPr lang="zh-CN" altLang="en-US" dirty="0"/>
              <a:t>获取定位信息</a:t>
            </a:r>
          </a:p>
          <a:p>
            <a:r>
              <a:rPr lang="en-US" altLang="zh-CN" dirty="0" smtClean="0"/>
              <a:t>16.2.3  </a:t>
            </a:r>
            <a:r>
              <a:rPr lang="zh-CN" altLang="en-US" dirty="0"/>
              <a:t>根据经纬度查找详细地址</a:t>
            </a:r>
          </a:p>
        </p:txBody>
      </p:sp>
    </p:spTree>
    <p:extLst>
      <p:ext uri="{BB962C8B-B14F-4D97-AF65-F5344CB8AC3E}">
        <p14:creationId xmlns:p14="http://schemas.microsoft.com/office/powerpoint/2010/main" val="328746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16.2.1  </a:t>
            </a:r>
            <a:r>
              <a:rPr lang="zh-CN" altLang="en-US" dirty="0"/>
              <a:t>开启定位功能</a:t>
            </a:r>
          </a:p>
        </p:txBody>
      </p:sp>
      <p:sp>
        <p:nvSpPr>
          <p:cNvPr id="3" name="内容占位符 2"/>
          <p:cNvSpPr>
            <a:spLocks noGrp="1"/>
          </p:cNvSpPr>
          <p:nvPr>
            <p:ph idx="1"/>
          </p:nvPr>
        </p:nvSpPr>
        <p:spPr/>
        <p:txBody>
          <a:bodyPr/>
          <a:lstStyle/>
          <a:p>
            <a:r>
              <a:rPr lang="zh-CN" altLang="zh-CN" dirty="0"/>
              <a:t>手机</a:t>
            </a:r>
            <a:r>
              <a:rPr lang="zh-CN" altLang="zh-CN" dirty="0" smtClean="0"/>
              <a:t>定位分为</a:t>
            </a:r>
            <a:r>
              <a:rPr lang="zh-CN" altLang="zh-CN" dirty="0"/>
              <a:t>卫星定位和网络定位两大类。</a:t>
            </a:r>
            <a:endParaRPr lang="en-US" altLang="zh-CN" dirty="0"/>
          </a:p>
          <a:p>
            <a:r>
              <a:rPr lang="zh-CN" altLang="en-US" dirty="0"/>
              <a:t>（</a:t>
            </a:r>
            <a:r>
              <a:rPr lang="en-US" altLang="zh-CN" dirty="0"/>
              <a:t>1</a:t>
            </a:r>
            <a:r>
              <a:rPr lang="zh-CN" altLang="en-US" dirty="0"/>
              <a:t>）</a:t>
            </a:r>
            <a:r>
              <a:rPr lang="zh-CN" altLang="zh-CN" dirty="0"/>
              <a:t>卫星定位</a:t>
            </a:r>
            <a:endParaRPr lang="en-US" altLang="zh-CN" dirty="0"/>
          </a:p>
          <a:p>
            <a:pPr lvl="1"/>
            <a:r>
              <a:rPr lang="zh-CN" altLang="zh-CN" dirty="0"/>
              <a:t>卫星定位服务由几个全球卫星导航系统</a:t>
            </a:r>
            <a:r>
              <a:rPr lang="zh-CN" altLang="zh-CN" dirty="0" smtClean="0"/>
              <a:t>提供。</a:t>
            </a:r>
            <a:endParaRPr lang="en-US" altLang="zh-CN" dirty="0"/>
          </a:p>
          <a:p>
            <a:pPr lvl="1"/>
            <a:r>
              <a:rPr lang="zh-CN" altLang="zh-CN" dirty="0"/>
              <a:t>卫星定位的原理是根据多颗卫星与导航芯片的通信结果得到手机与卫星距离，然后计算手机当前所处的经度、纬度以及海拔高度</a:t>
            </a:r>
            <a:r>
              <a:rPr lang="zh-CN" altLang="en-US" dirty="0"/>
              <a:t>。</a:t>
            </a:r>
            <a:endParaRPr lang="en-US" altLang="zh-CN" dirty="0"/>
          </a:p>
          <a:p>
            <a:pPr lvl="1"/>
            <a:r>
              <a:rPr lang="zh-CN" altLang="zh-CN" dirty="0"/>
              <a:t>使用卫星定位需开启手机上的</a:t>
            </a:r>
            <a:r>
              <a:rPr lang="en-US" altLang="zh-CN" dirty="0"/>
              <a:t>GPS</a:t>
            </a:r>
            <a:r>
              <a:rPr lang="zh-CN" altLang="zh-CN" dirty="0"/>
              <a:t>功能</a:t>
            </a:r>
            <a:r>
              <a:rPr lang="zh-CN" altLang="en-US" dirty="0" smtClean="0"/>
              <a:t>。</a:t>
            </a:r>
            <a:endParaRPr lang="en-US" altLang="zh-CN" dirty="0" smtClean="0"/>
          </a:p>
          <a:p>
            <a:r>
              <a:rPr lang="zh-CN" altLang="en-US" dirty="0" smtClean="0"/>
              <a:t>（</a:t>
            </a:r>
            <a:r>
              <a:rPr lang="en-US" altLang="zh-CN" dirty="0" smtClean="0"/>
              <a:t>2</a:t>
            </a:r>
            <a:r>
              <a:rPr lang="zh-CN" altLang="en-US" dirty="0" smtClean="0"/>
              <a:t>）网络定位</a:t>
            </a:r>
            <a:endParaRPr lang="zh-CN" altLang="en-US" dirty="0"/>
          </a:p>
          <a:p>
            <a:pPr lvl="1"/>
            <a:r>
              <a:rPr lang="zh-CN" altLang="zh-CN" dirty="0"/>
              <a:t>网络定位</a:t>
            </a:r>
            <a:r>
              <a:rPr lang="zh-CN" altLang="en-US" dirty="0"/>
              <a:t>又分为</a:t>
            </a:r>
            <a:r>
              <a:rPr lang="zh-CN" altLang="zh-CN" dirty="0"/>
              <a:t>基站定位与</a:t>
            </a:r>
            <a:r>
              <a:rPr lang="en-US" altLang="zh-CN" dirty="0" err="1"/>
              <a:t>WiFi</a:t>
            </a:r>
            <a:r>
              <a:rPr lang="zh-CN" altLang="zh-CN" dirty="0" smtClean="0"/>
              <a:t>定位</a:t>
            </a:r>
            <a:r>
              <a:rPr lang="zh-CN" altLang="en-US" dirty="0" smtClean="0"/>
              <a:t>。</a:t>
            </a:r>
            <a:endParaRPr lang="zh-CN" altLang="en-US" dirty="0"/>
          </a:p>
        </p:txBody>
      </p:sp>
    </p:spTree>
    <p:extLst>
      <p:ext uri="{BB962C8B-B14F-4D97-AF65-F5344CB8AC3E}">
        <p14:creationId xmlns:p14="http://schemas.microsoft.com/office/powerpoint/2010/main" val="193018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网络定位</a:t>
            </a:r>
            <a:endParaRPr lang="zh-CN" altLang="en-US" dirty="0"/>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1</a:t>
            </a:r>
            <a:r>
              <a:rPr lang="zh-CN" altLang="en-US" dirty="0" smtClean="0"/>
              <a:t>）基站定位</a:t>
            </a:r>
            <a:endParaRPr lang="en-US" altLang="zh-CN" dirty="0" smtClean="0"/>
          </a:p>
          <a:p>
            <a:pPr lvl="1"/>
            <a:r>
              <a:rPr lang="zh-CN" altLang="zh-CN" dirty="0"/>
              <a:t>手机插</a:t>
            </a:r>
            <a:r>
              <a:rPr lang="zh-CN" altLang="zh-CN" dirty="0" smtClean="0"/>
              <a:t>上</a:t>
            </a:r>
            <a:r>
              <a:rPr lang="en-US" altLang="zh-CN" dirty="0" smtClean="0"/>
              <a:t>SIM</a:t>
            </a:r>
            <a:r>
              <a:rPr lang="zh-CN" altLang="zh-CN" dirty="0"/>
              <a:t>卡后</a:t>
            </a:r>
            <a:r>
              <a:rPr lang="zh-CN" altLang="zh-CN" dirty="0" smtClean="0"/>
              <a:t>，</a:t>
            </a:r>
            <a:r>
              <a:rPr lang="en-US" altLang="zh-CN" dirty="0" smtClean="0"/>
              <a:t>SIM</a:t>
            </a:r>
            <a:r>
              <a:rPr lang="zh-CN" altLang="zh-CN" dirty="0"/>
              <a:t>卡会搜索周围的基站信号并接入通信</a:t>
            </a:r>
            <a:r>
              <a:rPr lang="zh-CN" altLang="zh-CN" dirty="0" smtClean="0"/>
              <a:t>服务</a:t>
            </a:r>
            <a:r>
              <a:rPr lang="zh-CN" altLang="en-US" dirty="0" smtClean="0"/>
              <a:t>。</a:t>
            </a:r>
            <a:endParaRPr lang="en-US" altLang="zh-CN" dirty="0" smtClean="0"/>
          </a:p>
          <a:p>
            <a:pPr lvl="1"/>
            <a:r>
              <a:rPr lang="zh-CN" altLang="zh-CN" dirty="0"/>
              <a:t>用基站定位需开启手机上的数据连接功能。</a:t>
            </a:r>
            <a:endParaRPr lang="en-US" altLang="zh-CN" dirty="0" smtClean="0"/>
          </a:p>
          <a:p>
            <a:r>
              <a:rPr lang="zh-CN" altLang="en-US" dirty="0" smtClean="0"/>
              <a:t>（</a:t>
            </a:r>
            <a:r>
              <a:rPr lang="en-US" altLang="zh-CN" dirty="0"/>
              <a:t>2</a:t>
            </a:r>
            <a:r>
              <a:rPr lang="zh-CN" altLang="en-US" dirty="0" smtClean="0"/>
              <a:t>）</a:t>
            </a:r>
            <a:r>
              <a:rPr lang="en-US" altLang="zh-CN" dirty="0" err="1" smtClean="0"/>
              <a:t>WiFi</a:t>
            </a:r>
            <a:r>
              <a:rPr lang="zh-CN" altLang="en-US" dirty="0" smtClean="0"/>
              <a:t>定位</a:t>
            </a:r>
            <a:endParaRPr lang="en-US" altLang="zh-CN" dirty="0" smtClean="0"/>
          </a:p>
          <a:p>
            <a:pPr lvl="1"/>
            <a:r>
              <a:rPr lang="zh-CN" altLang="zh-CN" dirty="0" smtClean="0"/>
              <a:t>手机</a:t>
            </a:r>
            <a:r>
              <a:rPr lang="zh-CN" altLang="zh-CN" dirty="0"/>
              <a:t>接入某个公共热点网络，比如首都机场</a:t>
            </a:r>
            <a:r>
              <a:rPr lang="zh-CN" altLang="zh-CN" dirty="0" smtClean="0"/>
              <a:t>的</a:t>
            </a:r>
            <a:r>
              <a:rPr lang="en-US" altLang="zh-CN" dirty="0" err="1" smtClean="0"/>
              <a:t>WiFi</a:t>
            </a:r>
            <a:r>
              <a:rPr lang="zh-CN" altLang="zh-CN" dirty="0" smtClean="0"/>
              <a:t>，查询</a:t>
            </a:r>
            <a:r>
              <a:rPr lang="en-US" altLang="zh-CN" dirty="0" err="1"/>
              <a:t>WiFi</a:t>
            </a:r>
            <a:r>
              <a:rPr lang="zh-CN" altLang="zh-CN" dirty="0" smtClean="0"/>
              <a:t>路由器</a:t>
            </a:r>
            <a:r>
              <a:rPr lang="zh-CN" altLang="zh-CN" dirty="0"/>
              <a:t>的位置便可</a:t>
            </a:r>
            <a:r>
              <a:rPr lang="zh-CN" altLang="zh-CN" dirty="0" smtClean="0"/>
              <a:t>得知该手机</a:t>
            </a:r>
            <a:r>
              <a:rPr lang="zh-CN" altLang="zh-CN" dirty="0"/>
              <a:t>的大致位置</a:t>
            </a:r>
            <a:r>
              <a:rPr lang="zh-CN" altLang="zh-CN" dirty="0" smtClean="0"/>
              <a:t>。</a:t>
            </a:r>
            <a:endParaRPr lang="en-US" altLang="zh-CN" dirty="0" smtClean="0"/>
          </a:p>
          <a:p>
            <a:pPr lvl="1"/>
            <a:r>
              <a:rPr lang="zh-CN" altLang="zh-CN" dirty="0" smtClean="0"/>
              <a:t>使用</a:t>
            </a:r>
            <a:r>
              <a:rPr lang="en-US" altLang="zh-CN" dirty="0" err="1"/>
              <a:t>WiFi</a:t>
            </a:r>
            <a:r>
              <a:rPr lang="zh-CN" altLang="zh-CN" dirty="0" smtClean="0"/>
              <a:t>定位</a:t>
            </a:r>
            <a:r>
              <a:rPr lang="zh-CN" altLang="zh-CN" dirty="0"/>
              <a:t>需开启手机上的</a:t>
            </a:r>
            <a:r>
              <a:rPr lang="en-US" altLang="zh-CN" dirty="0"/>
              <a:t>WLAN</a:t>
            </a:r>
            <a:r>
              <a:rPr lang="zh-CN" altLang="zh-CN" dirty="0"/>
              <a:t>功能</a:t>
            </a:r>
            <a:r>
              <a:rPr lang="zh-CN" altLang="zh-CN" dirty="0" smtClean="0"/>
              <a:t>。</a:t>
            </a:r>
            <a:endParaRPr lang="en-US" altLang="zh-CN" dirty="0" smtClean="0"/>
          </a:p>
        </p:txBody>
      </p:sp>
    </p:spTree>
    <p:extLst>
      <p:ext uri="{BB962C8B-B14F-4D97-AF65-F5344CB8AC3E}">
        <p14:creationId xmlns:p14="http://schemas.microsoft.com/office/powerpoint/2010/main" val="1753663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手机定位的具体场景</a:t>
            </a:r>
            <a:endParaRPr lang="zh-CN" altLang="en-US" dirty="0"/>
          </a:p>
        </p:txBody>
      </p:sp>
      <p:sp>
        <p:nvSpPr>
          <p:cNvPr id="6" name="文本框 5"/>
          <p:cNvSpPr txBox="1"/>
          <p:nvPr/>
        </p:nvSpPr>
        <p:spPr>
          <a:xfrm>
            <a:off x="2511883" y="5580529"/>
            <a:ext cx="2262158" cy="369332"/>
          </a:xfrm>
          <a:prstGeom prst="rect">
            <a:avLst/>
          </a:prstGeom>
          <a:noFill/>
        </p:spPr>
        <p:txBody>
          <a:bodyPr wrap="none" rtlCol="0">
            <a:spAutoFit/>
          </a:bodyPr>
          <a:lstStyle/>
          <a:p>
            <a:r>
              <a:rPr lang="zh-CN" altLang="zh-CN" dirty="0"/>
              <a:t>卫星定位的应用场景</a:t>
            </a:r>
            <a:endParaRPr lang="zh-CN" altLang="en-US" dirty="0"/>
          </a:p>
        </p:txBody>
      </p:sp>
      <p:sp>
        <p:nvSpPr>
          <p:cNvPr id="7" name="文本框 6"/>
          <p:cNvSpPr txBox="1"/>
          <p:nvPr/>
        </p:nvSpPr>
        <p:spPr>
          <a:xfrm>
            <a:off x="7531207" y="5580529"/>
            <a:ext cx="2262158" cy="369332"/>
          </a:xfrm>
          <a:prstGeom prst="rect">
            <a:avLst/>
          </a:prstGeom>
          <a:noFill/>
        </p:spPr>
        <p:txBody>
          <a:bodyPr wrap="none" rtlCol="0">
            <a:spAutoFit/>
          </a:bodyPr>
          <a:lstStyle/>
          <a:p>
            <a:r>
              <a:rPr lang="zh-CN" altLang="zh-CN" dirty="0"/>
              <a:t>基站定位的应用场景</a:t>
            </a:r>
            <a:endParaRPr lang="zh-CN" altLang="en-US" dirty="0"/>
          </a:p>
        </p:txBody>
      </p:sp>
      <p:pic>
        <p:nvPicPr>
          <p:cNvPr id="9" name="内容占位符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5670" y="2299931"/>
            <a:ext cx="4154584" cy="2338208"/>
          </a:xfr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724" y="1690688"/>
            <a:ext cx="3469947" cy="3556695"/>
          </a:xfrm>
          <a:prstGeom prst="rect">
            <a:avLst/>
          </a:prstGeom>
        </p:spPr>
      </p:pic>
    </p:spTree>
    <p:extLst>
      <p:ext uri="{BB962C8B-B14F-4D97-AF65-F5344CB8AC3E}">
        <p14:creationId xmlns:p14="http://schemas.microsoft.com/office/powerpoint/2010/main" val="1741674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16.2.2  </a:t>
            </a:r>
            <a:r>
              <a:rPr lang="zh-CN" altLang="en-US" dirty="0"/>
              <a:t>获取定位信息</a:t>
            </a:r>
          </a:p>
        </p:txBody>
      </p:sp>
      <p:sp>
        <p:nvSpPr>
          <p:cNvPr id="3" name="内容占位符 2"/>
          <p:cNvSpPr>
            <a:spLocks noGrp="1"/>
          </p:cNvSpPr>
          <p:nvPr>
            <p:ph idx="1"/>
          </p:nvPr>
        </p:nvSpPr>
        <p:spPr/>
        <p:txBody>
          <a:bodyPr/>
          <a:lstStyle/>
          <a:p>
            <a:r>
              <a:rPr lang="zh-CN" altLang="zh-CN" dirty="0"/>
              <a:t>开启定位相关功能只是将定位的前提条件准备好，若想获得手机当前所处的位置信息，还要依靠</a:t>
            </a:r>
            <a:r>
              <a:rPr lang="zh-CN" altLang="en-US" dirty="0"/>
              <a:t>下列的</a:t>
            </a:r>
            <a:r>
              <a:rPr lang="en-US" altLang="zh-CN" dirty="0"/>
              <a:t>3</a:t>
            </a:r>
            <a:r>
              <a:rPr lang="zh-CN" altLang="en-US" dirty="0"/>
              <a:t>种</a:t>
            </a:r>
            <a:r>
              <a:rPr lang="zh-CN" altLang="zh-CN" dirty="0"/>
              <a:t>定位工具。</a:t>
            </a:r>
            <a:endParaRPr lang="en-US" altLang="zh-CN" dirty="0"/>
          </a:p>
          <a:p>
            <a:r>
              <a:rPr lang="zh-CN" altLang="en-US" dirty="0" smtClean="0"/>
              <a:t>（</a:t>
            </a:r>
            <a:r>
              <a:rPr lang="en-US" altLang="zh-CN" dirty="0" smtClean="0"/>
              <a:t>1</a:t>
            </a:r>
            <a:r>
              <a:rPr lang="zh-CN" altLang="en-US" dirty="0" smtClean="0"/>
              <a:t>）</a:t>
            </a:r>
            <a:r>
              <a:rPr lang="zh-CN" altLang="zh-CN" dirty="0" smtClean="0"/>
              <a:t>定位</a:t>
            </a:r>
            <a:r>
              <a:rPr lang="zh-CN" altLang="zh-CN" dirty="0"/>
              <a:t>条件器</a:t>
            </a:r>
            <a:r>
              <a:rPr lang="en-US" altLang="zh-CN" dirty="0"/>
              <a:t>Criteria</a:t>
            </a:r>
            <a:endParaRPr lang="zh-CN" altLang="zh-CN" dirty="0"/>
          </a:p>
          <a:p>
            <a:pPr lvl="1"/>
            <a:r>
              <a:rPr lang="zh-CN" altLang="zh-CN" dirty="0"/>
              <a:t>定位条件器用于设置定位的前提条件，比如精度、速度、海拔、方位</a:t>
            </a:r>
            <a:r>
              <a:rPr lang="zh-CN" altLang="zh-CN" dirty="0" smtClean="0"/>
              <a:t>等</a:t>
            </a:r>
            <a:r>
              <a:rPr lang="zh-CN" altLang="en-US" dirty="0" smtClean="0"/>
              <a:t>。</a:t>
            </a:r>
            <a:endParaRPr lang="en-US" altLang="zh-CN" dirty="0"/>
          </a:p>
          <a:p>
            <a:r>
              <a:rPr lang="zh-CN" altLang="en-US" dirty="0" smtClean="0"/>
              <a:t>（</a:t>
            </a:r>
            <a:r>
              <a:rPr lang="en-US" altLang="zh-CN" dirty="0" smtClean="0"/>
              <a:t>2</a:t>
            </a:r>
            <a:r>
              <a:rPr lang="zh-CN" altLang="en-US" dirty="0" smtClean="0"/>
              <a:t>）</a:t>
            </a:r>
            <a:r>
              <a:rPr lang="zh-CN" altLang="zh-CN" dirty="0" smtClean="0"/>
              <a:t>定位</a:t>
            </a:r>
            <a:r>
              <a:rPr lang="zh-CN" altLang="zh-CN" dirty="0"/>
              <a:t>管理器</a:t>
            </a:r>
            <a:r>
              <a:rPr lang="en-US" altLang="zh-CN" dirty="0" err="1"/>
              <a:t>LocationManager</a:t>
            </a:r>
            <a:endParaRPr lang="zh-CN" altLang="zh-CN" dirty="0"/>
          </a:p>
          <a:p>
            <a:pPr lvl="1"/>
            <a:r>
              <a:rPr lang="zh-CN" altLang="zh-CN" dirty="0"/>
              <a:t>定位管理器用于获取定位信息的提供者、设置监听器，并获取最近一次的位置信息。</a:t>
            </a:r>
            <a:endParaRPr lang="en-US" altLang="zh-CN" dirty="0"/>
          </a:p>
          <a:p>
            <a:r>
              <a:rPr lang="zh-CN" altLang="en-US" dirty="0" smtClean="0"/>
              <a:t>（</a:t>
            </a:r>
            <a:r>
              <a:rPr lang="en-US" altLang="zh-CN" dirty="0" smtClean="0"/>
              <a:t>3</a:t>
            </a:r>
            <a:r>
              <a:rPr lang="zh-CN" altLang="en-US" dirty="0" smtClean="0"/>
              <a:t>）</a:t>
            </a:r>
            <a:r>
              <a:rPr lang="zh-CN" altLang="zh-CN" dirty="0" smtClean="0"/>
              <a:t>定位</a:t>
            </a:r>
            <a:r>
              <a:rPr lang="zh-CN" altLang="zh-CN" dirty="0"/>
              <a:t>监听器</a:t>
            </a:r>
            <a:r>
              <a:rPr lang="en-US" altLang="zh-CN" dirty="0" err="1"/>
              <a:t>LocationListener</a:t>
            </a:r>
            <a:endParaRPr lang="zh-CN" altLang="zh-CN" dirty="0"/>
          </a:p>
          <a:p>
            <a:pPr lvl="1"/>
            <a:r>
              <a:rPr lang="zh-CN" altLang="zh-CN" dirty="0"/>
              <a:t>定位监听器用于监听定位信息的变化事件</a:t>
            </a:r>
            <a:r>
              <a:rPr lang="zh-CN" altLang="en-US" dirty="0"/>
              <a:t>。</a:t>
            </a:r>
          </a:p>
          <a:p>
            <a:endParaRPr lang="zh-CN" altLang="en-US" dirty="0"/>
          </a:p>
        </p:txBody>
      </p:sp>
    </p:spTree>
    <p:extLst>
      <p:ext uri="{BB962C8B-B14F-4D97-AF65-F5344CB8AC3E}">
        <p14:creationId xmlns:p14="http://schemas.microsoft.com/office/powerpoint/2010/main" val="124285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zh-CN" altLang="zh-CN" dirty="0"/>
              <a:t>定位管理器</a:t>
            </a:r>
            <a:endParaRPr lang="zh-CN" altLang="en-US" dirty="0"/>
          </a:p>
        </p:txBody>
      </p:sp>
      <p:sp>
        <p:nvSpPr>
          <p:cNvPr id="3" name="内容占位符 2"/>
          <p:cNvSpPr>
            <a:spLocks noGrp="1"/>
          </p:cNvSpPr>
          <p:nvPr>
            <p:ph idx="1"/>
          </p:nvPr>
        </p:nvSpPr>
        <p:spPr/>
        <p:txBody>
          <a:bodyPr/>
          <a:lstStyle/>
          <a:p>
            <a:r>
              <a:rPr lang="zh-CN" altLang="zh-CN" dirty="0"/>
              <a:t>定位管理器</a:t>
            </a:r>
            <a:r>
              <a:rPr lang="zh-CN" altLang="zh-CN" dirty="0" smtClean="0"/>
              <a:t>的常用方法</a:t>
            </a:r>
            <a:r>
              <a:rPr lang="zh-CN" altLang="en-US" dirty="0" smtClean="0"/>
              <a:t>如下</a:t>
            </a:r>
            <a:r>
              <a:rPr lang="zh-CN" altLang="zh-CN" dirty="0" smtClean="0"/>
              <a:t>。</a:t>
            </a:r>
            <a:endParaRPr lang="zh-CN" altLang="zh-CN" dirty="0"/>
          </a:p>
          <a:p>
            <a:pPr lvl="1"/>
            <a:r>
              <a:rPr lang="en-US" altLang="zh-CN" dirty="0" err="1"/>
              <a:t>getBestProvider</a:t>
            </a:r>
            <a:r>
              <a:rPr lang="zh-CN" altLang="zh-CN" dirty="0"/>
              <a:t>：获取最佳的定位提供者</a:t>
            </a:r>
            <a:r>
              <a:rPr lang="zh-CN" altLang="zh-CN" dirty="0" smtClean="0"/>
              <a:t>。</a:t>
            </a:r>
            <a:endParaRPr lang="en-US" altLang="zh-CN" dirty="0" smtClean="0"/>
          </a:p>
          <a:p>
            <a:pPr lvl="1"/>
            <a:r>
              <a:rPr lang="en-US" altLang="zh-CN" dirty="0" err="1"/>
              <a:t>isProviderEnabled</a:t>
            </a:r>
            <a:r>
              <a:rPr lang="zh-CN" altLang="zh-CN" dirty="0"/>
              <a:t>：判断指定的定位提供者是否可用。</a:t>
            </a:r>
          </a:p>
          <a:p>
            <a:pPr lvl="1"/>
            <a:r>
              <a:rPr lang="en-US" altLang="zh-CN" dirty="0" err="1"/>
              <a:t>getLastKnownLocation</a:t>
            </a:r>
            <a:r>
              <a:rPr lang="zh-CN" altLang="zh-CN" dirty="0"/>
              <a:t>：获取最近一次的定位地点。</a:t>
            </a:r>
          </a:p>
          <a:p>
            <a:pPr lvl="1"/>
            <a:r>
              <a:rPr lang="en-US" altLang="zh-CN" dirty="0" err="1"/>
              <a:t>requestLocationUpdates</a:t>
            </a:r>
            <a:r>
              <a:rPr lang="zh-CN" altLang="zh-CN" dirty="0"/>
              <a:t>：设置定位</a:t>
            </a:r>
            <a:r>
              <a:rPr lang="zh-CN" altLang="zh-CN" dirty="0" smtClean="0"/>
              <a:t>监听器</a:t>
            </a:r>
            <a:r>
              <a:rPr lang="zh-CN" altLang="en-US" dirty="0" smtClean="0"/>
              <a:t>。</a:t>
            </a:r>
            <a:endParaRPr lang="en-US" altLang="zh-CN" dirty="0" smtClean="0"/>
          </a:p>
          <a:p>
            <a:pPr lvl="1"/>
            <a:r>
              <a:rPr lang="en-US" altLang="zh-CN" dirty="0" err="1"/>
              <a:t>removeUpdates</a:t>
            </a:r>
            <a:r>
              <a:rPr lang="zh-CN" altLang="zh-CN" dirty="0"/>
              <a:t>：移除定位监听器。</a:t>
            </a:r>
          </a:p>
          <a:p>
            <a:pPr lvl="1"/>
            <a:r>
              <a:rPr lang="en-US" altLang="zh-CN" dirty="0" err="1"/>
              <a:t>addGpsStatusListener</a:t>
            </a:r>
            <a:r>
              <a:rPr lang="zh-CN" altLang="zh-CN" dirty="0"/>
              <a:t>：添加定位状态的监听器</a:t>
            </a:r>
            <a:r>
              <a:rPr lang="zh-CN" altLang="zh-CN" dirty="0" smtClean="0"/>
              <a:t>。</a:t>
            </a:r>
            <a:endParaRPr lang="en-US" altLang="zh-CN" dirty="0" smtClean="0"/>
          </a:p>
          <a:p>
            <a:pPr lvl="1"/>
            <a:r>
              <a:rPr lang="en-US" altLang="zh-CN" dirty="0" err="1"/>
              <a:t>removeGpsStatusListener</a:t>
            </a:r>
            <a:r>
              <a:rPr lang="zh-CN" altLang="zh-CN" dirty="0"/>
              <a:t>：移除定位状态的监听器</a:t>
            </a:r>
            <a:r>
              <a:rPr lang="zh-CN" altLang="zh-CN" dirty="0" smtClean="0"/>
              <a:t>。</a:t>
            </a:r>
            <a:endParaRPr lang="en-US" altLang="zh-CN" dirty="0" smtClean="0"/>
          </a:p>
          <a:p>
            <a:pPr lvl="1"/>
            <a:r>
              <a:rPr lang="en-US" altLang="zh-CN" dirty="0" err="1"/>
              <a:t>registerGnssStatusCallback</a:t>
            </a:r>
            <a:r>
              <a:rPr lang="zh-CN" altLang="en-US" dirty="0"/>
              <a:t>：注册全球导航卫星系统的状态监听器。</a:t>
            </a:r>
          </a:p>
          <a:p>
            <a:pPr lvl="1"/>
            <a:r>
              <a:rPr lang="en-US" altLang="zh-CN" dirty="0" err="1"/>
              <a:t>unregisterGnssStatusCallback</a:t>
            </a:r>
            <a:r>
              <a:rPr lang="zh-CN" altLang="en-US" dirty="0"/>
              <a:t>：注销全球导航卫星系统的状态监听器。</a:t>
            </a:r>
          </a:p>
        </p:txBody>
      </p:sp>
    </p:spTree>
    <p:extLst>
      <p:ext uri="{BB962C8B-B14F-4D97-AF65-F5344CB8AC3E}">
        <p14:creationId xmlns:p14="http://schemas.microsoft.com/office/powerpoint/2010/main" val="125335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a:t>
            </a:r>
            <a:r>
              <a:rPr lang="en-US" altLang="zh-CN" dirty="0"/>
              <a:t>App</a:t>
            </a:r>
            <a:r>
              <a:rPr lang="zh-CN" altLang="zh-CN" dirty="0"/>
              <a:t>开发常用的</a:t>
            </a:r>
            <a:r>
              <a:rPr lang="zh-CN" altLang="zh-CN" dirty="0" smtClean="0"/>
              <a:t>一些</a:t>
            </a:r>
            <a:r>
              <a:rPr lang="zh-CN" altLang="en-US" dirty="0" smtClean="0"/>
              <a:t>感知</a:t>
            </a:r>
            <a:r>
              <a:rPr lang="zh-CN" altLang="zh-CN" dirty="0" smtClean="0"/>
              <a:t>导航</a:t>
            </a:r>
            <a:r>
              <a:rPr lang="zh-CN" altLang="zh-CN" dirty="0"/>
              <a:t>技术，主要</a:t>
            </a:r>
            <a:r>
              <a:rPr lang="zh-CN" altLang="zh-CN" dirty="0" smtClean="0"/>
              <a:t>包括</a:t>
            </a:r>
            <a:r>
              <a:rPr lang="zh-CN" altLang="en-US" dirty="0" smtClean="0"/>
              <a:t>：</a:t>
            </a:r>
            <a:endParaRPr lang="en-US" altLang="zh-CN" dirty="0" smtClean="0"/>
          </a:p>
          <a:p>
            <a:pPr lvl="1"/>
            <a:r>
              <a:rPr lang="zh-CN" altLang="zh-CN" dirty="0"/>
              <a:t>各类传感器的功能及其具体应用，</a:t>
            </a:r>
            <a:endParaRPr lang="en-US" altLang="zh-CN" dirty="0" smtClean="0"/>
          </a:p>
          <a:p>
            <a:pPr lvl="1"/>
            <a:r>
              <a:rPr lang="zh-CN" altLang="zh-CN" dirty="0" smtClean="0"/>
              <a:t>如何</a:t>
            </a:r>
            <a:r>
              <a:rPr lang="zh-CN" altLang="zh-CN" dirty="0"/>
              <a:t>利用定位功能获取手机的位置信息</a:t>
            </a:r>
            <a:r>
              <a:rPr lang="zh-CN" altLang="zh-CN" dirty="0" smtClean="0"/>
              <a:t>，</a:t>
            </a:r>
            <a:endParaRPr lang="en-US" altLang="zh-CN" dirty="0" smtClean="0"/>
          </a:p>
          <a:p>
            <a:pPr lvl="1"/>
            <a:r>
              <a:rPr lang="zh-CN" altLang="zh-CN" dirty="0" smtClean="0"/>
              <a:t>如何</a:t>
            </a:r>
            <a:r>
              <a:rPr lang="zh-CN" altLang="zh-CN" dirty="0"/>
              <a:t>借助腾讯地图实现地图展示与路线规划等导航功能</a:t>
            </a:r>
            <a:r>
              <a:rPr lang="zh-CN" altLang="zh-CN" dirty="0" smtClean="0"/>
              <a:t>。</a:t>
            </a:r>
            <a:endParaRPr lang="en-US" altLang="zh-CN" dirty="0" smtClean="0"/>
          </a:p>
          <a:p>
            <a:r>
              <a:rPr lang="zh-CN" altLang="zh-CN" dirty="0" smtClean="0"/>
              <a:t>最后</a:t>
            </a:r>
            <a:r>
              <a:rPr lang="zh-CN" altLang="zh-CN" dirty="0"/>
              <a:t>结合本章所学的知识演示了一个实战项目“仿微信的附近的人”的设计与实现。</a:t>
            </a:r>
          </a:p>
          <a:p>
            <a:endParaRPr lang="zh-CN" altLang="en-US" dirty="0"/>
          </a:p>
        </p:txBody>
      </p:sp>
    </p:spTree>
    <p:extLst>
      <p:ext uri="{BB962C8B-B14F-4D97-AF65-F5344CB8AC3E}">
        <p14:creationId xmlns:p14="http://schemas.microsoft.com/office/powerpoint/2010/main" val="393844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卫星定位的实现效果</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108" y="2467154"/>
            <a:ext cx="5243783" cy="2476231"/>
          </a:xfrm>
        </p:spPr>
      </p:pic>
    </p:spTree>
    <p:extLst>
      <p:ext uri="{BB962C8B-B14F-4D97-AF65-F5344CB8AC3E}">
        <p14:creationId xmlns:p14="http://schemas.microsoft.com/office/powerpoint/2010/main" val="1845766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16.2.3  </a:t>
            </a:r>
            <a:r>
              <a:rPr lang="zh-CN" altLang="en-US" dirty="0"/>
              <a:t>根据经纬度查找详细地址</a:t>
            </a:r>
          </a:p>
        </p:txBody>
      </p:sp>
      <p:sp>
        <p:nvSpPr>
          <p:cNvPr id="3" name="内容占位符 2"/>
          <p:cNvSpPr>
            <a:spLocks noGrp="1"/>
          </p:cNvSpPr>
          <p:nvPr>
            <p:ph idx="1"/>
          </p:nvPr>
        </p:nvSpPr>
        <p:spPr/>
        <p:txBody>
          <a:bodyPr/>
          <a:lstStyle/>
          <a:p>
            <a:r>
              <a:rPr lang="zh-CN" altLang="zh-CN" dirty="0"/>
              <a:t>利用天地图的开放接口</a:t>
            </a:r>
            <a:r>
              <a:rPr lang="zh-CN" altLang="zh-CN" dirty="0" smtClean="0"/>
              <a:t>，传入</a:t>
            </a:r>
            <a:r>
              <a:rPr lang="zh-CN" altLang="zh-CN" dirty="0"/>
              <a:t>经纬度的数值，然后对方返回</a:t>
            </a:r>
            <a:r>
              <a:rPr lang="en-US" altLang="zh-CN" dirty="0"/>
              <a:t>JSON</a:t>
            </a:r>
            <a:r>
              <a:rPr lang="zh-CN" altLang="zh-CN" dirty="0"/>
              <a:t>格式的地址信息字符串</a:t>
            </a:r>
            <a:r>
              <a:rPr lang="zh-CN" altLang="zh-CN" dirty="0" smtClean="0"/>
              <a:t>，解析</a:t>
            </a:r>
            <a:r>
              <a:rPr lang="en-US" altLang="zh-CN" dirty="0"/>
              <a:t>JSON</a:t>
            </a:r>
            <a:r>
              <a:rPr lang="zh-CN" altLang="zh-CN" dirty="0"/>
              <a:t>串就能得到具体的地址描述。</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887" y="3072583"/>
            <a:ext cx="5142225" cy="3104380"/>
          </a:xfrm>
          <a:prstGeom prst="rect">
            <a:avLst/>
          </a:prstGeom>
        </p:spPr>
      </p:pic>
    </p:spTree>
    <p:extLst>
      <p:ext uri="{BB962C8B-B14F-4D97-AF65-F5344CB8AC3E}">
        <p14:creationId xmlns:p14="http://schemas.microsoft.com/office/powerpoint/2010/main" val="352797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16.2.4  </a:t>
            </a:r>
            <a:r>
              <a:rPr lang="zh-CN" altLang="en-US" dirty="0"/>
              <a:t>全球卫星导航系统</a:t>
            </a:r>
          </a:p>
        </p:txBody>
      </p:sp>
      <p:sp>
        <p:nvSpPr>
          <p:cNvPr id="3" name="内容占位符 2"/>
          <p:cNvSpPr>
            <a:spLocks noGrp="1"/>
          </p:cNvSpPr>
          <p:nvPr>
            <p:ph idx="1"/>
          </p:nvPr>
        </p:nvSpPr>
        <p:spPr/>
        <p:txBody>
          <a:bodyPr/>
          <a:lstStyle/>
          <a:p>
            <a:r>
              <a:rPr lang="zh-CN" altLang="zh-CN" dirty="0"/>
              <a:t>联合国认可的全球卫星导航系统有</a:t>
            </a:r>
            <a:r>
              <a:rPr lang="zh-CN" altLang="en-US" dirty="0"/>
              <a:t>下列</a:t>
            </a:r>
            <a:r>
              <a:rPr lang="en-US" altLang="zh-CN" dirty="0"/>
              <a:t>4</a:t>
            </a:r>
            <a:r>
              <a:rPr lang="zh-CN" altLang="zh-CN" dirty="0"/>
              <a:t>个</a:t>
            </a:r>
            <a:r>
              <a:rPr lang="zh-CN" altLang="en-US" dirty="0"/>
              <a:t>：</a:t>
            </a:r>
            <a:endParaRPr lang="en-US" altLang="zh-CN" dirty="0"/>
          </a:p>
          <a:p>
            <a:r>
              <a:rPr lang="zh-CN" altLang="zh-CN" dirty="0"/>
              <a:t>（</a:t>
            </a:r>
            <a:r>
              <a:rPr lang="en-US" altLang="zh-CN" dirty="0"/>
              <a:t>1</a:t>
            </a:r>
            <a:r>
              <a:rPr lang="zh-CN" altLang="zh-CN" dirty="0"/>
              <a:t>）美国的</a:t>
            </a:r>
            <a:r>
              <a:rPr lang="en-US" altLang="zh-CN" dirty="0"/>
              <a:t>GPS</a:t>
            </a:r>
          </a:p>
          <a:p>
            <a:r>
              <a:rPr lang="zh-CN" altLang="zh-CN" dirty="0"/>
              <a:t>（</a:t>
            </a:r>
            <a:r>
              <a:rPr lang="en-US" altLang="zh-CN" dirty="0"/>
              <a:t>2</a:t>
            </a:r>
            <a:r>
              <a:rPr lang="zh-CN" altLang="zh-CN" dirty="0"/>
              <a:t>）俄罗斯的格洛纳斯</a:t>
            </a:r>
            <a:endParaRPr lang="en-US" altLang="zh-CN" dirty="0"/>
          </a:p>
          <a:p>
            <a:r>
              <a:rPr lang="zh-CN" altLang="zh-CN" dirty="0"/>
              <a:t>（</a:t>
            </a:r>
            <a:r>
              <a:rPr lang="en-US" altLang="zh-CN" dirty="0"/>
              <a:t>3</a:t>
            </a:r>
            <a:r>
              <a:rPr lang="zh-CN" altLang="zh-CN" dirty="0"/>
              <a:t>）中国的北斗</a:t>
            </a:r>
            <a:endParaRPr lang="en-US" altLang="zh-CN" dirty="0"/>
          </a:p>
          <a:p>
            <a:r>
              <a:rPr lang="zh-CN" altLang="zh-CN" dirty="0"/>
              <a:t>（</a:t>
            </a:r>
            <a:r>
              <a:rPr lang="en-US" altLang="zh-CN" dirty="0"/>
              <a:t>4</a:t>
            </a:r>
            <a:r>
              <a:rPr lang="zh-CN" altLang="zh-CN" dirty="0"/>
              <a:t>）欧洲的伽利略</a:t>
            </a:r>
            <a:endParaRPr lang="en-US" altLang="zh-CN" dirty="0"/>
          </a:p>
          <a:p>
            <a:endParaRPr lang="zh-CN" altLang="en-US" dirty="0"/>
          </a:p>
        </p:txBody>
      </p:sp>
    </p:spTree>
    <p:extLst>
      <p:ext uri="{BB962C8B-B14F-4D97-AF65-F5344CB8AC3E}">
        <p14:creationId xmlns:p14="http://schemas.microsoft.com/office/powerpoint/2010/main" val="3600181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如何获取导航卫星信息</a:t>
            </a:r>
            <a:endParaRPr lang="zh-CN" altLang="en-US" dirty="0"/>
          </a:p>
        </p:txBody>
      </p:sp>
      <p:sp>
        <p:nvSpPr>
          <p:cNvPr id="3" name="内容占位符 2"/>
          <p:cNvSpPr>
            <a:spLocks noGrp="1"/>
          </p:cNvSpPr>
          <p:nvPr>
            <p:ph idx="1"/>
          </p:nvPr>
        </p:nvSpPr>
        <p:spPr/>
        <p:txBody>
          <a:bodyPr/>
          <a:lstStyle/>
          <a:p>
            <a:r>
              <a:rPr lang="zh-CN" altLang="en-US" dirty="0" smtClean="0"/>
              <a:t>通过</a:t>
            </a:r>
            <a:r>
              <a:rPr lang="en-US" altLang="zh-CN" dirty="0" err="1" smtClean="0"/>
              <a:t>GnssStatus</a:t>
            </a:r>
            <a:r>
              <a:rPr lang="zh-CN" altLang="zh-CN" dirty="0"/>
              <a:t>对象的下列</a:t>
            </a:r>
            <a:r>
              <a:rPr lang="zh-CN" altLang="zh-CN" dirty="0" smtClean="0"/>
              <a:t>方法</a:t>
            </a:r>
            <a:r>
              <a:rPr lang="zh-CN" altLang="en-US" dirty="0" smtClean="0"/>
              <a:t>可</a:t>
            </a:r>
            <a:r>
              <a:rPr lang="zh-CN" altLang="zh-CN" dirty="0" smtClean="0"/>
              <a:t>获取</a:t>
            </a:r>
            <a:r>
              <a:rPr lang="zh-CN" altLang="zh-CN" dirty="0"/>
              <a:t>卫星详情。</a:t>
            </a:r>
          </a:p>
          <a:p>
            <a:pPr lvl="1"/>
            <a:r>
              <a:rPr lang="en-US" altLang="zh-CN" dirty="0" err="1"/>
              <a:t>getSatelliteCount</a:t>
            </a:r>
            <a:r>
              <a:rPr lang="zh-CN" altLang="zh-CN" dirty="0"/>
              <a:t>：获取卫星的数量。</a:t>
            </a:r>
          </a:p>
          <a:p>
            <a:pPr lvl="1"/>
            <a:r>
              <a:rPr lang="en-US" altLang="zh-CN" dirty="0"/>
              <a:t>getCn0DbHz</a:t>
            </a:r>
            <a:r>
              <a:rPr lang="zh-CN" altLang="zh-CN" dirty="0"/>
              <a:t>：获取卫星的信号。</a:t>
            </a:r>
          </a:p>
          <a:p>
            <a:pPr lvl="1"/>
            <a:r>
              <a:rPr lang="en-US" altLang="zh-CN" dirty="0" err="1"/>
              <a:t>getAzimuthDegrees</a:t>
            </a:r>
            <a:r>
              <a:rPr lang="zh-CN" altLang="zh-CN" dirty="0"/>
              <a:t>：获取卫星的方位角。</a:t>
            </a:r>
          </a:p>
          <a:p>
            <a:pPr lvl="1"/>
            <a:r>
              <a:rPr lang="en-US" altLang="zh-CN" dirty="0" err="1"/>
              <a:t>getElevationDegrees</a:t>
            </a:r>
            <a:r>
              <a:rPr lang="zh-CN" altLang="zh-CN" dirty="0"/>
              <a:t>：获取卫星的仰角。</a:t>
            </a:r>
          </a:p>
          <a:p>
            <a:pPr lvl="1"/>
            <a:r>
              <a:rPr lang="en-US" altLang="zh-CN" dirty="0" err="1"/>
              <a:t>getConstellationType</a:t>
            </a:r>
            <a:r>
              <a:rPr lang="zh-CN" altLang="zh-CN" dirty="0"/>
              <a:t>：获取卫星的星座</a:t>
            </a:r>
            <a:r>
              <a:rPr lang="zh-CN" altLang="zh-CN" dirty="0" smtClean="0"/>
              <a:t>类型</a:t>
            </a:r>
            <a:r>
              <a:rPr lang="zh-CN" altLang="en-US" dirty="0" smtClean="0"/>
              <a:t>。</a:t>
            </a:r>
            <a:endParaRPr lang="zh-CN" altLang="en-US" dirty="0"/>
          </a:p>
        </p:txBody>
      </p:sp>
    </p:spTree>
    <p:extLst>
      <p:ext uri="{BB962C8B-B14F-4D97-AF65-F5344CB8AC3E}">
        <p14:creationId xmlns:p14="http://schemas.microsoft.com/office/powerpoint/2010/main" val="324607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卫星浑天仪的分布图</a:t>
            </a:r>
            <a:endParaRPr lang="zh-CN" altLang="en-US" dirty="0"/>
          </a:p>
        </p:txBody>
      </p:sp>
      <p:sp>
        <p:nvSpPr>
          <p:cNvPr id="6" name="文本框 5"/>
          <p:cNvSpPr txBox="1"/>
          <p:nvPr/>
        </p:nvSpPr>
        <p:spPr>
          <a:xfrm>
            <a:off x="1702508" y="6332815"/>
            <a:ext cx="3647152" cy="369332"/>
          </a:xfrm>
          <a:prstGeom prst="rect">
            <a:avLst/>
          </a:prstGeom>
          <a:noFill/>
        </p:spPr>
        <p:txBody>
          <a:bodyPr wrap="none" rtlCol="0">
            <a:spAutoFit/>
          </a:bodyPr>
          <a:lstStyle/>
          <a:p>
            <a:r>
              <a:rPr lang="zh-CN" altLang="zh-CN" dirty="0"/>
              <a:t>只支持两种导航系统的卫星浑天仪</a:t>
            </a:r>
            <a:endParaRPr lang="zh-CN" altLang="en-US" dirty="0"/>
          </a:p>
        </p:txBody>
      </p:sp>
      <p:sp>
        <p:nvSpPr>
          <p:cNvPr id="7" name="文本框 6"/>
          <p:cNvSpPr txBox="1"/>
          <p:nvPr/>
        </p:nvSpPr>
        <p:spPr>
          <a:xfrm>
            <a:off x="6760542" y="6332815"/>
            <a:ext cx="3302507" cy="369332"/>
          </a:xfrm>
          <a:prstGeom prst="rect">
            <a:avLst/>
          </a:prstGeom>
          <a:noFill/>
        </p:spPr>
        <p:txBody>
          <a:bodyPr wrap="none" rtlCol="0">
            <a:spAutoFit/>
          </a:bodyPr>
          <a:lstStyle/>
          <a:p>
            <a:r>
              <a:rPr lang="zh-CN" altLang="zh-CN" dirty="0"/>
              <a:t>支持</a:t>
            </a:r>
            <a:r>
              <a:rPr lang="en-US" altLang="zh-CN" dirty="0"/>
              <a:t>4</a:t>
            </a:r>
            <a:r>
              <a:rPr lang="zh-CN" altLang="zh-CN" dirty="0"/>
              <a:t>种导航系统的卫星浑天仪</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752" y="1690688"/>
            <a:ext cx="3086663"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945" y="1690688"/>
            <a:ext cx="3069527" cy="4351338"/>
          </a:xfrm>
          <a:prstGeom prst="rect">
            <a:avLst/>
          </a:prstGeom>
        </p:spPr>
      </p:pic>
    </p:spTree>
    <p:extLst>
      <p:ext uri="{BB962C8B-B14F-4D97-AF65-F5344CB8AC3E}">
        <p14:creationId xmlns:p14="http://schemas.microsoft.com/office/powerpoint/2010/main" val="76997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  </a:t>
            </a:r>
            <a:r>
              <a:rPr lang="zh-CN" altLang="en-US" dirty="0"/>
              <a:t>地图导航</a:t>
            </a:r>
          </a:p>
        </p:txBody>
      </p:sp>
      <p:sp>
        <p:nvSpPr>
          <p:cNvPr id="3" name="内容占位符 2"/>
          <p:cNvSpPr>
            <a:spLocks noGrp="1"/>
          </p:cNvSpPr>
          <p:nvPr>
            <p:ph idx="1"/>
          </p:nvPr>
        </p:nvSpPr>
        <p:spPr/>
        <p:txBody>
          <a:bodyPr>
            <a:normAutofit/>
          </a:bodyPr>
          <a:lstStyle/>
          <a:p>
            <a:r>
              <a:rPr lang="zh-CN" altLang="zh-CN" dirty="0"/>
              <a:t>地图是人们日常生活中不可或缺的工具，手机</a:t>
            </a:r>
            <a:r>
              <a:rPr lang="en-US" altLang="zh-CN" dirty="0"/>
              <a:t>App</a:t>
            </a:r>
            <a:r>
              <a:rPr lang="zh-CN" altLang="zh-CN" dirty="0"/>
              <a:t>与地图有关的功能也很常见，比如定位自己在哪条街道什么位置、查找周边有哪些好吃好玩的地方、如何规划去某地的步行路线或行车路线等</a:t>
            </a:r>
            <a:r>
              <a:rPr lang="zh-CN" altLang="zh-CN" dirty="0" smtClean="0"/>
              <a:t>。</a:t>
            </a:r>
            <a:r>
              <a:rPr lang="en-US" altLang="zh-CN" dirty="0" smtClean="0"/>
              <a:t>App</a:t>
            </a:r>
            <a:r>
              <a:rPr lang="zh-CN" altLang="zh-CN" dirty="0"/>
              <a:t>需要接入第三方地图开发包才能实现相关功能，本节以腾讯地图为例描述地图导航的相关细节。</a:t>
            </a:r>
          </a:p>
          <a:p>
            <a:r>
              <a:rPr lang="en-US" altLang="zh-CN" dirty="0" smtClean="0"/>
              <a:t>16.3.1  </a:t>
            </a:r>
            <a:r>
              <a:rPr lang="zh-CN" altLang="en-US" dirty="0"/>
              <a:t>集成腾讯地图</a:t>
            </a:r>
          </a:p>
          <a:p>
            <a:r>
              <a:rPr lang="en-US" altLang="zh-CN" dirty="0" smtClean="0"/>
              <a:t>16.3.2  </a:t>
            </a:r>
            <a:r>
              <a:rPr lang="zh-CN" altLang="en-US" dirty="0"/>
              <a:t>显示地图面板</a:t>
            </a:r>
          </a:p>
          <a:p>
            <a:r>
              <a:rPr lang="en-US" altLang="zh-CN" dirty="0" smtClean="0"/>
              <a:t>16.3.3  </a:t>
            </a:r>
            <a:r>
              <a:rPr lang="zh-CN" altLang="en-US" dirty="0"/>
              <a:t>获取地点信息</a:t>
            </a:r>
          </a:p>
          <a:p>
            <a:r>
              <a:rPr lang="en-US" altLang="zh-CN" dirty="0" smtClean="0"/>
              <a:t>16.3.4  </a:t>
            </a:r>
            <a:r>
              <a:rPr lang="zh-CN" altLang="en-US" dirty="0"/>
              <a:t>规划导航路线</a:t>
            </a:r>
          </a:p>
        </p:txBody>
      </p:sp>
    </p:spTree>
    <p:extLst>
      <p:ext uri="{BB962C8B-B14F-4D97-AF65-F5344CB8AC3E}">
        <p14:creationId xmlns:p14="http://schemas.microsoft.com/office/powerpoint/2010/main" val="2748150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16.3.1  </a:t>
            </a:r>
            <a:r>
              <a:rPr lang="zh-CN" altLang="en-US" dirty="0"/>
              <a:t>集成腾讯地图</a:t>
            </a:r>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）在</a:t>
            </a:r>
            <a:r>
              <a:rPr lang="zh-CN" altLang="zh-CN" dirty="0"/>
              <a:t>腾讯地图开放</a:t>
            </a:r>
            <a:r>
              <a:rPr lang="zh-CN" altLang="zh-CN" dirty="0" smtClean="0"/>
              <a:t>平台</a:t>
            </a:r>
            <a:r>
              <a:rPr lang="zh-CN" altLang="en-US" dirty="0" smtClean="0"/>
              <a:t>的控制台界面创建新应用</a:t>
            </a:r>
            <a:endParaRPr lang="en-US" altLang="zh-CN" dirty="0" smtClean="0"/>
          </a:p>
          <a:p>
            <a:r>
              <a:rPr lang="zh-CN" altLang="en-US" dirty="0" smtClean="0"/>
              <a:t>（</a:t>
            </a:r>
            <a:r>
              <a:rPr lang="en-US" altLang="zh-CN" dirty="0" smtClean="0"/>
              <a:t>2</a:t>
            </a:r>
            <a:r>
              <a:rPr lang="zh-CN" altLang="en-US" dirty="0" smtClean="0"/>
              <a:t>）给</a:t>
            </a:r>
            <a:r>
              <a:rPr lang="en-US" altLang="zh-CN" dirty="0"/>
              <a:t>App</a:t>
            </a:r>
            <a:r>
              <a:rPr lang="zh-CN" altLang="zh-CN" dirty="0"/>
              <a:t>模块的</a:t>
            </a:r>
            <a:r>
              <a:rPr lang="en-US" altLang="zh-CN" dirty="0" err="1" smtClean="0"/>
              <a:t>build.gradle</a:t>
            </a:r>
            <a:r>
              <a:rPr lang="zh-CN" altLang="en-US" dirty="0" smtClean="0"/>
              <a:t>补充腾讯地图的依赖配置</a:t>
            </a:r>
            <a:endParaRPr lang="en-US" altLang="zh-CN" dirty="0" smtClean="0"/>
          </a:p>
          <a:p>
            <a:r>
              <a:rPr lang="zh-CN" altLang="en-US" dirty="0" smtClean="0"/>
              <a:t>（</a:t>
            </a:r>
            <a:r>
              <a:rPr lang="en-US" altLang="zh-CN" dirty="0" smtClean="0"/>
              <a:t>3</a:t>
            </a:r>
            <a:r>
              <a:rPr lang="zh-CN" altLang="en-US" dirty="0" smtClean="0"/>
              <a:t>）给</a:t>
            </a:r>
            <a:r>
              <a:rPr lang="en-US" altLang="zh-CN" dirty="0" smtClean="0"/>
              <a:t>AndroidManifest.xml</a:t>
            </a:r>
            <a:r>
              <a:rPr lang="zh-CN" altLang="en-US" dirty="0" smtClean="0"/>
              <a:t>添加相关的权限配置</a:t>
            </a:r>
            <a:endParaRPr lang="en-US" altLang="zh-CN" dirty="0" smtClean="0"/>
          </a:p>
          <a:p>
            <a:r>
              <a:rPr lang="zh-CN" altLang="en-US" dirty="0" smtClean="0"/>
              <a:t>（</a:t>
            </a:r>
            <a:r>
              <a:rPr lang="en-US" altLang="zh-CN" dirty="0" smtClean="0"/>
              <a:t>4</a:t>
            </a:r>
            <a:r>
              <a:rPr lang="zh-CN" altLang="en-US" dirty="0" smtClean="0"/>
              <a:t>）往</a:t>
            </a:r>
            <a:r>
              <a:rPr lang="en-US" altLang="zh-CN" dirty="0" smtClean="0"/>
              <a:t>AndroidManifest.xml</a:t>
            </a:r>
            <a:r>
              <a:rPr lang="zh-CN" altLang="en-US" dirty="0" smtClean="0"/>
              <a:t>的</a:t>
            </a:r>
            <a:r>
              <a:rPr lang="en-US" altLang="zh-CN" dirty="0" smtClean="0"/>
              <a:t>application</a:t>
            </a:r>
            <a:r>
              <a:rPr lang="zh-CN" altLang="zh-CN" dirty="0"/>
              <a:t>节点下面添加名为</a:t>
            </a:r>
            <a:r>
              <a:rPr lang="en-US" altLang="zh-CN" dirty="0" err="1"/>
              <a:t>TencentMapSDK</a:t>
            </a:r>
            <a:r>
              <a:rPr lang="zh-CN" altLang="zh-CN" dirty="0"/>
              <a:t>的元数据配置，其值</a:t>
            </a:r>
            <a:r>
              <a:rPr lang="zh-CN" altLang="zh-CN" dirty="0" smtClean="0"/>
              <a:t>为</a:t>
            </a:r>
            <a:r>
              <a:rPr lang="zh-CN" altLang="en-US" dirty="0" smtClean="0"/>
              <a:t>第一步</a:t>
            </a:r>
            <a:r>
              <a:rPr lang="zh-CN" altLang="zh-CN" dirty="0" smtClean="0"/>
              <a:t>得到</a:t>
            </a:r>
            <a:r>
              <a:rPr lang="zh-CN" altLang="zh-CN" dirty="0"/>
              <a:t>的</a:t>
            </a:r>
            <a:r>
              <a:rPr lang="en-US" altLang="zh-CN" dirty="0"/>
              <a:t>Key</a:t>
            </a:r>
            <a:r>
              <a:rPr lang="zh-CN" altLang="zh-CN" dirty="0"/>
              <a:t>密钥。</a:t>
            </a:r>
            <a:endParaRPr lang="zh-CN" altLang="en-US" dirty="0"/>
          </a:p>
        </p:txBody>
      </p:sp>
    </p:spTree>
    <p:extLst>
      <p:ext uri="{BB962C8B-B14F-4D97-AF65-F5344CB8AC3E}">
        <p14:creationId xmlns:p14="http://schemas.microsoft.com/office/powerpoint/2010/main" val="406172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腾讯地图的定位效果</a:t>
            </a:r>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2629" y="2104844"/>
            <a:ext cx="4406741" cy="3468269"/>
          </a:xfrm>
        </p:spPr>
      </p:pic>
    </p:spTree>
    <p:extLst>
      <p:ext uri="{BB962C8B-B14F-4D97-AF65-F5344CB8AC3E}">
        <p14:creationId xmlns:p14="http://schemas.microsoft.com/office/powerpoint/2010/main" val="2020106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16.3.2  </a:t>
            </a:r>
            <a:r>
              <a:rPr lang="zh-CN" altLang="en-US" dirty="0"/>
              <a:t>显示地图面板</a:t>
            </a:r>
          </a:p>
        </p:txBody>
      </p:sp>
      <p:sp>
        <p:nvSpPr>
          <p:cNvPr id="3" name="内容占位符 2"/>
          <p:cNvSpPr>
            <a:spLocks noGrp="1"/>
          </p:cNvSpPr>
          <p:nvPr>
            <p:ph idx="1"/>
          </p:nvPr>
        </p:nvSpPr>
        <p:spPr/>
        <p:txBody>
          <a:bodyPr>
            <a:normAutofit/>
          </a:bodyPr>
          <a:lstStyle/>
          <a:p>
            <a:r>
              <a:rPr lang="zh-CN" altLang="en-US" dirty="0" smtClean="0"/>
              <a:t>调用</a:t>
            </a:r>
            <a:r>
              <a:rPr lang="en-US" altLang="zh-CN" dirty="0" err="1" smtClean="0"/>
              <a:t>MapView</a:t>
            </a:r>
            <a:r>
              <a:rPr lang="zh-CN" altLang="en-US" dirty="0" smtClean="0"/>
              <a:t>的</a:t>
            </a:r>
            <a:r>
              <a:rPr lang="en-US" altLang="zh-CN" dirty="0" err="1" smtClean="0"/>
              <a:t>getMap</a:t>
            </a:r>
            <a:r>
              <a:rPr lang="zh-CN" altLang="zh-CN" dirty="0" smtClean="0"/>
              <a:t>方法获取</a:t>
            </a:r>
            <a:r>
              <a:rPr lang="zh-CN" altLang="zh-CN" dirty="0"/>
              <a:t>腾讯地图对象</a:t>
            </a:r>
            <a:r>
              <a:rPr lang="en-US" altLang="zh-CN" dirty="0" err="1"/>
              <a:t>TencentMap</a:t>
            </a:r>
            <a:r>
              <a:rPr lang="zh-CN" altLang="zh-CN" dirty="0"/>
              <a:t>，再通过地图对象的下列方法操作地图</a:t>
            </a:r>
            <a:r>
              <a:rPr lang="zh-CN" altLang="zh-CN" dirty="0" smtClean="0"/>
              <a:t>：</a:t>
            </a:r>
            <a:endParaRPr lang="en-US" altLang="zh-CN" dirty="0" smtClean="0"/>
          </a:p>
          <a:p>
            <a:pPr lvl="1"/>
            <a:r>
              <a:rPr lang="en-US" altLang="zh-CN" dirty="0" err="1"/>
              <a:t>setMapType</a:t>
            </a:r>
            <a:r>
              <a:rPr lang="zh-CN" altLang="en-US" dirty="0"/>
              <a:t>：设置地图类型。</a:t>
            </a:r>
          </a:p>
          <a:p>
            <a:pPr lvl="1"/>
            <a:r>
              <a:rPr lang="en-US" altLang="zh-CN" dirty="0" err="1"/>
              <a:t>setTrafficEnabled</a:t>
            </a:r>
            <a:r>
              <a:rPr lang="zh-CN" altLang="en-US" dirty="0"/>
              <a:t>：设置是否显示交通拥堵状况。</a:t>
            </a:r>
          </a:p>
          <a:p>
            <a:pPr lvl="1"/>
            <a:r>
              <a:rPr lang="en-US" altLang="zh-CN" dirty="0" err="1"/>
              <a:t>moveCamera</a:t>
            </a:r>
            <a:r>
              <a:rPr lang="zh-CN" altLang="en-US" dirty="0"/>
              <a:t>：把相机视角移动到指定地点。</a:t>
            </a:r>
          </a:p>
          <a:p>
            <a:pPr lvl="1"/>
            <a:r>
              <a:rPr lang="en-US" altLang="zh-CN" dirty="0" err="1"/>
              <a:t>animateCamera</a:t>
            </a:r>
            <a:r>
              <a:rPr lang="zh-CN" altLang="en-US" dirty="0"/>
              <a:t>：动态调整相机视角。</a:t>
            </a:r>
          </a:p>
          <a:p>
            <a:pPr lvl="1"/>
            <a:r>
              <a:rPr lang="en-US" altLang="zh-CN" dirty="0" err="1"/>
              <a:t>addMarker</a:t>
            </a:r>
            <a:r>
              <a:rPr lang="zh-CN" altLang="en-US" dirty="0"/>
              <a:t>：往地图添加</a:t>
            </a:r>
            <a:r>
              <a:rPr lang="zh-CN" altLang="en-US" dirty="0" smtClean="0"/>
              <a:t>标记。</a:t>
            </a:r>
            <a:endParaRPr lang="zh-CN" altLang="en-US" dirty="0"/>
          </a:p>
          <a:p>
            <a:pPr lvl="1"/>
            <a:r>
              <a:rPr lang="en-US" altLang="zh-CN" dirty="0" err="1"/>
              <a:t>clearAllOverlays</a:t>
            </a:r>
            <a:r>
              <a:rPr lang="zh-CN" altLang="en-US" dirty="0"/>
              <a:t>：清除所有覆盖物。</a:t>
            </a:r>
          </a:p>
          <a:p>
            <a:pPr lvl="1"/>
            <a:r>
              <a:rPr lang="en-US" altLang="zh-CN" dirty="0" err="1"/>
              <a:t>setOnMapClickListener</a:t>
            </a:r>
            <a:r>
              <a:rPr lang="zh-CN" altLang="en-US" dirty="0"/>
              <a:t>：设置地图的点击监听器。</a:t>
            </a:r>
          </a:p>
          <a:p>
            <a:pPr lvl="1"/>
            <a:r>
              <a:rPr lang="en-US" altLang="zh-CN" dirty="0" err="1"/>
              <a:t>setOnMarkerClickListener</a:t>
            </a:r>
            <a:r>
              <a:rPr lang="zh-CN" altLang="en-US" dirty="0"/>
              <a:t>：设置地图标记的点击监听器。</a:t>
            </a:r>
          </a:p>
        </p:txBody>
      </p:sp>
    </p:spTree>
    <p:extLst>
      <p:ext uri="{BB962C8B-B14F-4D97-AF65-F5344CB8AC3E}">
        <p14:creationId xmlns:p14="http://schemas.microsoft.com/office/powerpoint/2010/main" val="3397544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地图面板的显示效果</a:t>
            </a:r>
            <a:endParaRPr lang="zh-CN" altLang="en-US" dirty="0"/>
          </a:p>
        </p:txBody>
      </p:sp>
      <p:sp>
        <p:nvSpPr>
          <p:cNvPr id="6" name="文本框 5"/>
          <p:cNvSpPr txBox="1"/>
          <p:nvPr/>
        </p:nvSpPr>
        <p:spPr>
          <a:xfrm>
            <a:off x="2892953" y="6332815"/>
            <a:ext cx="1569660" cy="369332"/>
          </a:xfrm>
          <a:prstGeom prst="rect">
            <a:avLst/>
          </a:prstGeom>
          <a:noFill/>
        </p:spPr>
        <p:txBody>
          <a:bodyPr wrap="none" rtlCol="0">
            <a:spAutoFit/>
          </a:bodyPr>
          <a:lstStyle/>
          <a:p>
            <a:r>
              <a:rPr lang="zh-CN" altLang="zh-CN" dirty="0"/>
              <a:t>普通地图面板</a:t>
            </a:r>
            <a:endParaRPr lang="zh-CN" altLang="en-US" dirty="0"/>
          </a:p>
        </p:txBody>
      </p:sp>
      <p:sp>
        <p:nvSpPr>
          <p:cNvPr id="7" name="文本框 6"/>
          <p:cNvSpPr txBox="1"/>
          <p:nvPr/>
        </p:nvSpPr>
        <p:spPr>
          <a:xfrm>
            <a:off x="7586254" y="6332815"/>
            <a:ext cx="1569660" cy="369332"/>
          </a:xfrm>
          <a:prstGeom prst="rect">
            <a:avLst/>
          </a:prstGeom>
          <a:noFill/>
        </p:spPr>
        <p:txBody>
          <a:bodyPr wrap="none" rtlCol="0">
            <a:spAutoFit/>
          </a:bodyPr>
          <a:lstStyle/>
          <a:p>
            <a:r>
              <a:rPr lang="zh-CN" altLang="zh-CN" dirty="0"/>
              <a:t>卫星地图面板</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2551" y="1690689"/>
            <a:ext cx="2210463" cy="4351338"/>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004" y="1690688"/>
            <a:ext cx="2210464" cy="4351339"/>
          </a:xfrm>
          <a:prstGeom prst="rect">
            <a:avLst/>
          </a:prstGeom>
        </p:spPr>
      </p:pic>
    </p:spTree>
    <p:extLst>
      <p:ext uri="{BB962C8B-B14F-4D97-AF65-F5344CB8AC3E}">
        <p14:creationId xmlns:p14="http://schemas.microsoft.com/office/powerpoint/2010/main" val="782542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sp>
        <p:nvSpPr>
          <p:cNvPr id="3" name="内容占位符 2"/>
          <p:cNvSpPr>
            <a:spLocks noGrp="1"/>
          </p:cNvSpPr>
          <p:nvPr>
            <p:ph idx="1"/>
          </p:nvPr>
        </p:nvSpPr>
        <p:spPr/>
        <p:txBody>
          <a:bodyPr/>
          <a:lstStyle/>
          <a:p>
            <a:r>
              <a:rPr lang="en-US" altLang="zh-CN" dirty="0" smtClean="0"/>
              <a:t>16.1  </a:t>
            </a:r>
            <a:r>
              <a:rPr lang="zh-CN" altLang="en-US" dirty="0" smtClean="0"/>
              <a:t>传感器</a:t>
            </a:r>
            <a:endParaRPr lang="en-US" altLang="zh-CN" dirty="0" smtClean="0"/>
          </a:p>
          <a:p>
            <a:r>
              <a:rPr lang="en-US" altLang="zh-CN" dirty="0" smtClean="0"/>
              <a:t>16.2  </a:t>
            </a:r>
            <a:r>
              <a:rPr lang="zh-CN" altLang="en-US" dirty="0" smtClean="0"/>
              <a:t>基础定位</a:t>
            </a:r>
          </a:p>
          <a:p>
            <a:r>
              <a:rPr lang="en-US" altLang="zh-CN" dirty="0" smtClean="0"/>
              <a:t>16.3  </a:t>
            </a:r>
            <a:r>
              <a:rPr lang="zh-CN" altLang="en-US" dirty="0"/>
              <a:t>地图导航</a:t>
            </a:r>
          </a:p>
          <a:p>
            <a:r>
              <a:rPr lang="en-US" altLang="zh-CN" dirty="0" smtClean="0"/>
              <a:t>16.4  </a:t>
            </a:r>
            <a:r>
              <a:rPr lang="zh-CN" altLang="en-US" dirty="0"/>
              <a:t>实战项目：仿微信的附近的人</a:t>
            </a:r>
          </a:p>
          <a:p>
            <a:r>
              <a:rPr lang="en-US" altLang="zh-CN" dirty="0" smtClean="0"/>
              <a:t>16.5  </a:t>
            </a:r>
            <a:r>
              <a:rPr lang="zh-CN" altLang="en-US" dirty="0"/>
              <a:t>小    结</a:t>
            </a:r>
          </a:p>
          <a:p>
            <a:r>
              <a:rPr lang="en-US" altLang="zh-CN" dirty="0" smtClean="0"/>
              <a:t>16.6  </a:t>
            </a:r>
            <a:r>
              <a:rPr lang="zh-CN" altLang="en-US" dirty="0"/>
              <a:t>动手练习</a:t>
            </a:r>
          </a:p>
        </p:txBody>
      </p:sp>
    </p:spTree>
    <p:extLst>
      <p:ext uri="{BB962C8B-B14F-4D97-AF65-F5344CB8AC3E}">
        <p14:creationId xmlns:p14="http://schemas.microsoft.com/office/powerpoint/2010/main" val="383536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16.3.3  </a:t>
            </a:r>
            <a:r>
              <a:rPr lang="zh-CN" altLang="en-US" dirty="0"/>
              <a:t>获取地点信息</a:t>
            </a:r>
          </a:p>
        </p:txBody>
      </p:sp>
      <p:sp>
        <p:nvSpPr>
          <p:cNvPr id="3" name="内容占位符 2"/>
          <p:cNvSpPr>
            <a:spLocks noGrp="1"/>
          </p:cNvSpPr>
          <p:nvPr>
            <p:ph idx="1"/>
          </p:nvPr>
        </p:nvSpPr>
        <p:spPr/>
        <p:txBody>
          <a:bodyPr>
            <a:normAutofit/>
          </a:bodyPr>
          <a:lstStyle/>
          <a:p>
            <a:r>
              <a:rPr lang="zh-CN" altLang="en-US" dirty="0"/>
              <a:t>腾讯地图用来搜索</a:t>
            </a:r>
            <a:r>
              <a:rPr lang="en-US" altLang="zh-CN" dirty="0"/>
              <a:t>POI</a:t>
            </a:r>
            <a:r>
              <a:rPr lang="zh-CN" altLang="en-US" dirty="0"/>
              <a:t>地点的工具是</a:t>
            </a:r>
            <a:r>
              <a:rPr lang="en-US" altLang="zh-CN" dirty="0" err="1"/>
              <a:t>TencentSearch</a:t>
            </a:r>
            <a:r>
              <a:rPr lang="zh-CN" altLang="en-US" dirty="0"/>
              <a:t>，通过它查询</a:t>
            </a:r>
            <a:r>
              <a:rPr lang="en-US" altLang="zh-CN" dirty="0"/>
              <a:t>POI</a:t>
            </a:r>
            <a:r>
              <a:rPr lang="zh-CN" altLang="en-US" dirty="0"/>
              <a:t>主要分为下列四个步骤：</a:t>
            </a:r>
          </a:p>
          <a:p>
            <a:r>
              <a:rPr lang="zh-CN" altLang="en-US" dirty="0" smtClean="0"/>
              <a:t>（</a:t>
            </a:r>
            <a:r>
              <a:rPr lang="en-US" altLang="zh-CN" dirty="0" smtClean="0"/>
              <a:t>1</a:t>
            </a:r>
            <a:r>
              <a:rPr lang="zh-CN" altLang="en-US" dirty="0" smtClean="0"/>
              <a:t>）创建</a:t>
            </a:r>
            <a:r>
              <a:rPr lang="zh-CN" altLang="en-US" dirty="0"/>
              <a:t>一个腾讯搜索对象</a:t>
            </a:r>
            <a:r>
              <a:rPr lang="en-US" altLang="zh-CN" dirty="0" err="1"/>
              <a:t>TencentSearch</a:t>
            </a:r>
            <a:r>
              <a:rPr lang="zh-CN" altLang="en-US" dirty="0"/>
              <a:t>；</a:t>
            </a:r>
          </a:p>
          <a:p>
            <a:r>
              <a:rPr lang="zh-CN" altLang="en-US" dirty="0" smtClean="0"/>
              <a:t>（</a:t>
            </a:r>
            <a:r>
              <a:rPr lang="en-US" altLang="zh-CN" dirty="0" smtClean="0"/>
              <a:t>2</a:t>
            </a:r>
            <a:r>
              <a:rPr lang="zh-CN" altLang="en-US" dirty="0" smtClean="0"/>
              <a:t>）区分</a:t>
            </a:r>
            <a:r>
              <a:rPr lang="zh-CN" altLang="en-US" dirty="0"/>
              <a:t>条件构建搜索</a:t>
            </a:r>
            <a:r>
              <a:rPr lang="zh-CN" altLang="en-US" dirty="0" smtClean="0"/>
              <a:t>类型；</a:t>
            </a:r>
            <a:endParaRPr lang="zh-CN" altLang="en-US" dirty="0"/>
          </a:p>
          <a:p>
            <a:r>
              <a:rPr lang="zh-CN" altLang="en-US" dirty="0" smtClean="0"/>
              <a:t>（</a:t>
            </a:r>
            <a:r>
              <a:rPr lang="en-US" altLang="zh-CN" dirty="0" smtClean="0"/>
              <a:t>3</a:t>
            </a:r>
            <a:r>
              <a:rPr lang="zh-CN" altLang="en-US" dirty="0" smtClean="0"/>
              <a:t>）按照</a:t>
            </a:r>
            <a:r>
              <a:rPr lang="zh-CN" altLang="en-US" dirty="0"/>
              <a:t>搜索类型和关键词构建搜索参数</a:t>
            </a:r>
            <a:r>
              <a:rPr lang="en-US" altLang="zh-CN" dirty="0" err="1"/>
              <a:t>SearchParam</a:t>
            </a:r>
            <a:r>
              <a:rPr lang="zh-CN" altLang="en-US" dirty="0"/>
              <a:t>，并设置搜索结果的分页大小和检索页码；</a:t>
            </a:r>
          </a:p>
          <a:p>
            <a:r>
              <a:rPr lang="zh-CN" altLang="en-US" dirty="0" smtClean="0"/>
              <a:t>（</a:t>
            </a:r>
            <a:r>
              <a:rPr lang="en-US" altLang="zh-CN" dirty="0" smtClean="0"/>
              <a:t>4</a:t>
            </a:r>
            <a:r>
              <a:rPr lang="zh-CN" altLang="en-US" dirty="0" smtClean="0"/>
              <a:t>）调用</a:t>
            </a:r>
            <a:r>
              <a:rPr lang="zh-CN" altLang="en-US" dirty="0"/>
              <a:t>腾讯搜索对象的</a:t>
            </a:r>
            <a:r>
              <a:rPr lang="en-US" altLang="zh-CN" dirty="0"/>
              <a:t>search</a:t>
            </a:r>
            <a:r>
              <a:rPr lang="zh-CN" altLang="en-US" dirty="0"/>
              <a:t>方法，根据搜索参数查找符合条件的地点列表。</a:t>
            </a:r>
          </a:p>
        </p:txBody>
      </p:sp>
    </p:spTree>
    <p:extLst>
      <p:ext uri="{BB962C8B-B14F-4D97-AF65-F5344CB8AC3E}">
        <p14:creationId xmlns:p14="http://schemas.microsoft.com/office/powerpoint/2010/main" val="1761302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地点搜索的显示效果</a:t>
            </a:r>
            <a:endParaRPr lang="zh-CN" altLang="en-US" dirty="0"/>
          </a:p>
        </p:txBody>
      </p:sp>
      <p:sp>
        <p:nvSpPr>
          <p:cNvPr id="6" name="文本框 5"/>
          <p:cNvSpPr txBox="1"/>
          <p:nvPr/>
        </p:nvSpPr>
        <p:spPr>
          <a:xfrm>
            <a:off x="2601925" y="6332815"/>
            <a:ext cx="2492990" cy="369332"/>
          </a:xfrm>
          <a:prstGeom prst="rect">
            <a:avLst/>
          </a:prstGeom>
          <a:noFill/>
        </p:spPr>
        <p:txBody>
          <a:bodyPr wrap="none" rtlCol="0">
            <a:spAutoFit/>
          </a:bodyPr>
          <a:lstStyle/>
          <a:p>
            <a:r>
              <a:rPr lang="zh-CN" altLang="zh-CN" dirty="0"/>
              <a:t>在城市搜索的结果界面</a:t>
            </a:r>
            <a:endParaRPr lang="zh-CN" altLang="en-US" dirty="0"/>
          </a:p>
        </p:txBody>
      </p:sp>
      <p:sp>
        <p:nvSpPr>
          <p:cNvPr id="7" name="文本框 6"/>
          <p:cNvSpPr txBox="1"/>
          <p:nvPr/>
        </p:nvSpPr>
        <p:spPr>
          <a:xfrm>
            <a:off x="7244372" y="6332815"/>
            <a:ext cx="2492990" cy="369332"/>
          </a:xfrm>
          <a:prstGeom prst="rect">
            <a:avLst/>
          </a:prstGeom>
          <a:noFill/>
        </p:spPr>
        <p:txBody>
          <a:bodyPr wrap="none" rtlCol="0">
            <a:spAutoFit/>
          </a:bodyPr>
          <a:lstStyle/>
          <a:p>
            <a:r>
              <a:rPr lang="zh-CN" altLang="zh-CN" dirty="0"/>
              <a:t>在周边搜索的结果界面</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021" y="1690688"/>
            <a:ext cx="2210463" cy="4351338"/>
          </a:xfrm>
          <a:prstGeom prst="rect">
            <a:avLst/>
          </a:prstGeom>
        </p:spPr>
      </p:pic>
      <p:pic>
        <p:nvPicPr>
          <p:cNvPr id="11" name="内容占位符 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43188" y="1690688"/>
            <a:ext cx="2210463" cy="4351338"/>
          </a:xfrm>
        </p:spPr>
      </p:pic>
    </p:spTree>
    <p:extLst>
      <p:ext uri="{BB962C8B-B14F-4D97-AF65-F5344CB8AC3E}">
        <p14:creationId xmlns:p14="http://schemas.microsoft.com/office/powerpoint/2010/main" val="531914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16.3.4  </a:t>
            </a:r>
            <a:r>
              <a:rPr lang="zh-CN" altLang="en-US" dirty="0"/>
              <a:t>规划导航路线</a:t>
            </a:r>
          </a:p>
        </p:txBody>
      </p:sp>
      <p:sp>
        <p:nvSpPr>
          <p:cNvPr id="3" name="内容占位符 2"/>
          <p:cNvSpPr>
            <a:spLocks noGrp="1"/>
          </p:cNvSpPr>
          <p:nvPr>
            <p:ph idx="1"/>
          </p:nvPr>
        </p:nvSpPr>
        <p:spPr/>
        <p:txBody>
          <a:bodyPr/>
          <a:lstStyle/>
          <a:p>
            <a:r>
              <a:rPr lang="zh-CN" altLang="en-US" dirty="0"/>
              <a:t>腾讯地图导航功能的使用过程主要分成下列两个步骤：</a:t>
            </a:r>
          </a:p>
          <a:p>
            <a:r>
              <a:rPr lang="zh-CN" altLang="en-US" dirty="0" smtClean="0"/>
              <a:t>（</a:t>
            </a:r>
            <a:r>
              <a:rPr lang="en-US" altLang="zh-CN" dirty="0" smtClean="0"/>
              <a:t>1</a:t>
            </a:r>
            <a:r>
              <a:rPr lang="zh-CN" altLang="en-US" dirty="0" smtClean="0"/>
              <a:t>）区分</a:t>
            </a:r>
            <a:r>
              <a:rPr lang="zh-CN" altLang="en-US" dirty="0"/>
              <a:t>条件构建出行参数</a:t>
            </a:r>
          </a:p>
          <a:p>
            <a:pPr lvl="1"/>
            <a:r>
              <a:rPr lang="en-US" altLang="zh-CN" dirty="0" smtClean="0"/>
              <a:t>1</a:t>
            </a:r>
            <a:r>
              <a:rPr lang="zh-CN" altLang="en-US" dirty="0" smtClean="0"/>
              <a:t>）准备</a:t>
            </a:r>
            <a:r>
              <a:rPr lang="zh-CN" altLang="en-US" dirty="0"/>
              <a:t>步行的话，要构建步行参数</a:t>
            </a:r>
            <a:r>
              <a:rPr lang="en-US" altLang="zh-CN" dirty="0" err="1" smtClean="0"/>
              <a:t>WalkingParam</a:t>
            </a:r>
            <a:r>
              <a:rPr lang="zh-CN" altLang="en-US" dirty="0" smtClean="0"/>
              <a:t>；</a:t>
            </a:r>
            <a:endParaRPr lang="zh-CN" altLang="en-US" dirty="0"/>
          </a:p>
          <a:p>
            <a:pPr lvl="1"/>
            <a:r>
              <a:rPr lang="en-US" altLang="zh-CN" dirty="0" smtClean="0"/>
              <a:t>2</a:t>
            </a:r>
            <a:r>
              <a:rPr lang="zh-CN" altLang="en-US" dirty="0" smtClean="0"/>
              <a:t>）准备</a:t>
            </a:r>
            <a:r>
              <a:rPr lang="zh-CN" altLang="en-US" dirty="0"/>
              <a:t>驾车的话，要构建驾驶参数</a:t>
            </a:r>
            <a:r>
              <a:rPr lang="en-US" altLang="zh-CN" dirty="0" err="1" smtClean="0"/>
              <a:t>DrivingParam</a:t>
            </a:r>
            <a:r>
              <a:rPr lang="zh-CN" altLang="en-US" dirty="0" smtClean="0"/>
              <a:t>。</a:t>
            </a:r>
            <a:endParaRPr lang="zh-CN" altLang="en-US" dirty="0"/>
          </a:p>
          <a:p>
            <a:r>
              <a:rPr lang="zh-CN" altLang="en-US" dirty="0" smtClean="0"/>
              <a:t>（</a:t>
            </a:r>
            <a:r>
              <a:rPr lang="en-US" altLang="zh-CN" dirty="0" smtClean="0"/>
              <a:t>2</a:t>
            </a:r>
            <a:r>
              <a:rPr lang="zh-CN" altLang="en-US" dirty="0" smtClean="0"/>
              <a:t>）创建</a:t>
            </a:r>
            <a:r>
              <a:rPr lang="zh-CN" altLang="en-US" dirty="0"/>
              <a:t>一个腾讯搜索对象，再调用搜索对象的</a:t>
            </a:r>
            <a:r>
              <a:rPr lang="en-US" altLang="zh-CN" dirty="0" err="1"/>
              <a:t>getRoutePlan</a:t>
            </a:r>
            <a:r>
              <a:rPr lang="zh-CN" altLang="en-US" dirty="0"/>
              <a:t>方法，根据出行参数规划导航路线。</a:t>
            </a:r>
          </a:p>
        </p:txBody>
      </p:sp>
    </p:spTree>
    <p:extLst>
      <p:ext uri="{BB962C8B-B14F-4D97-AF65-F5344CB8AC3E}">
        <p14:creationId xmlns:p14="http://schemas.microsoft.com/office/powerpoint/2010/main" val="405312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路线导航的显示效果</a:t>
            </a:r>
            <a:endParaRPr lang="zh-CN" altLang="en-US" dirty="0"/>
          </a:p>
        </p:txBody>
      </p:sp>
      <p:sp>
        <p:nvSpPr>
          <p:cNvPr id="6" name="文本框 5"/>
          <p:cNvSpPr txBox="1"/>
          <p:nvPr/>
        </p:nvSpPr>
        <p:spPr>
          <a:xfrm>
            <a:off x="2601925" y="6332815"/>
            <a:ext cx="2262158" cy="369332"/>
          </a:xfrm>
          <a:prstGeom prst="rect">
            <a:avLst/>
          </a:prstGeom>
          <a:noFill/>
        </p:spPr>
        <p:txBody>
          <a:bodyPr wrap="none" rtlCol="0">
            <a:spAutoFit/>
          </a:bodyPr>
          <a:lstStyle/>
          <a:p>
            <a:r>
              <a:rPr lang="zh-CN" altLang="zh-CN" dirty="0"/>
              <a:t>步行路线的导航结果</a:t>
            </a:r>
            <a:endParaRPr lang="zh-CN" altLang="en-US" dirty="0"/>
          </a:p>
        </p:txBody>
      </p:sp>
      <p:sp>
        <p:nvSpPr>
          <p:cNvPr id="7" name="文本框 6"/>
          <p:cNvSpPr txBox="1"/>
          <p:nvPr/>
        </p:nvSpPr>
        <p:spPr>
          <a:xfrm>
            <a:off x="7120985" y="6332815"/>
            <a:ext cx="2262158" cy="369332"/>
          </a:xfrm>
          <a:prstGeom prst="rect">
            <a:avLst/>
          </a:prstGeom>
          <a:noFill/>
        </p:spPr>
        <p:txBody>
          <a:bodyPr wrap="none" rtlCol="0">
            <a:spAutoFit/>
          </a:bodyPr>
          <a:lstStyle/>
          <a:p>
            <a:r>
              <a:rPr lang="zh-CN" altLang="zh-CN" dirty="0"/>
              <a:t>行车路线的导航结果</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27772" y="1690688"/>
            <a:ext cx="2210463" cy="4351338"/>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2680" y="1690688"/>
            <a:ext cx="2210463" cy="4351338"/>
          </a:xfrm>
          <a:prstGeom prst="rect">
            <a:avLst/>
          </a:prstGeom>
        </p:spPr>
      </p:pic>
    </p:spTree>
    <p:extLst>
      <p:ext uri="{BB962C8B-B14F-4D97-AF65-F5344CB8AC3E}">
        <p14:creationId xmlns:p14="http://schemas.microsoft.com/office/powerpoint/2010/main" val="1585954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16.4  </a:t>
            </a:r>
            <a:r>
              <a:rPr lang="zh-CN" altLang="en-US" dirty="0"/>
              <a:t>实战项目：仿微信的附近的人</a:t>
            </a:r>
          </a:p>
        </p:txBody>
      </p:sp>
      <p:sp>
        <p:nvSpPr>
          <p:cNvPr id="3" name="内容占位符 2"/>
          <p:cNvSpPr>
            <a:spLocks noGrp="1"/>
          </p:cNvSpPr>
          <p:nvPr>
            <p:ph idx="1"/>
          </p:nvPr>
        </p:nvSpPr>
        <p:spPr/>
        <p:txBody>
          <a:bodyPr/>
          <a:lstStyle/>
          <a:p>
            <a:r>
              <a:rPr lang="zh-CN" altLang="zh-CN" dirty="0"/>
              <a:t>艺术家常说“距离产生美”，其实距离近才是优势，谁不希望自己的工作事少钱多离家近呢？不光是工作，像租房买房、恋爱交友，大家都希望找个近点的，比如</a:t>
            </a:r>
            <a:r>
              <a:rPr lang="en-US" altLang="zh-CN" dirty="0"/>
              <a:t>58</a:t>
            </a:r>
            <a:r>
              <a:rPr lang="zh-CN" altLang="zh-CN" dirty="0"/>
              <a:t>、赶集主打同城交易，微信、陌陌主打同城交友，所谓近水楼台先得月嘛</a:t>
            </a:r>
            <a:r>
              <a:rPr lang="zh-CN" altLang="zh-CN" dirty="0" smtClean="0"/>
              <a:t>。</a:t>
            </a:r>
            <a:endParaRPr lang="en-US" altLang="zh-CN" dirty="0" smtClean="0"/>
          </a:p>
          <a:p>
            <a:r>
              <a:rPr lang="zh-CN" altLang="zh-CN" dirty="0" smtClean="0"/>
              <a:t>正</a:t>
            </a:r>
            <a:r>
              <a:rPr lang="zh-CN" altLang="zh-CN" dirty="0"/>
              <a:t>因为位置信息如此重要，所以手机早早支持定位功能，还锲而不舍推进卫星定位、基站定位、</a:t>
            </a:r>
            <a:r>
              <a:rPr lang="en-US" altLang="zh-CN" dirty="0" err="1"/>
              <a:t>WiFi</a:t>
            </a:r>
            <a:r>
              <a:rPr lang="zh-CN" altLang="zh-CN" dirty="0"/>
              <a:t>定位等手段</a:t>
            </a:r>
            <a:r>
              <a:rPr lang="zh-CN" altLang="zh-CN" dirty="0" smtClean="0"/>
              <a:t>。</a:t>
            </a:r>
            <a:endParaRPr lang="en-US" altLang="zh-CN" dirty="0" smtClean="0"/>
          </a:p>
          <a:p>
            <a:r>
              <a:rPr lang="zh-CN" altLang="zh-CN" dirty="0" smtClean="0"/>
              <a:t>通过</a:t>
            </a:r>
            <a:r>
              <a:rPr lang="zh-CN" altLang="zh-CN" dirty="0"/>
              <a:t>分享自己的位置，人们可以迅速找到附近志同道合的朋友，从而在传统社交之外开辟了新领域——周边社交</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933549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16.4.1  </a:t>
            </a:r>
            <a:r>
              <a:rPr lang="zh-CN" altLang="en-US" dirty="0" smtClean="0"/>
              <a:t>需求</a:t>
            </a:r>
            <a:r>
              <a:rPr lang="zh-CN" altLang="en-US" dirty="0"/>
              <a:t>描述</a:t>
            </a:r>
          </a:p>
        </p:txBody>
      </p:sp>
      <p:sp>
        <p:nvSpPr>
          <p:cNvPr id="3" name="内容占位符 2"/>
          <p:cNvSpPr>
            <a:spLocks noGrp="1"/>
          </p:cNvSpPr>
          <p:nvPr>
            <p:ph idx="1"/>
          </p:nvPr>
        </p:nvSpPr>
        <p:spPr/>
        <p:txBody>
          <a:bodyPr/>
          <a:lstStyle/>
          <a:p>
            <a:r>
              <a:rPr lang="zh-CN" altLang="en-US" dirty="0" smtClean="0"/>
              <a:t>附近的人</a:t>
            </a:r>
            <a:r>
              <a:rPr lang="zh-CN" altLang="zh-CN" dirty="0"/>
              <a:t>除了交友聊天，还存在下列的周边互动场景：</a:t>
            </a:r>
          </a:p>
          <a:p>
            <a:r>
              <a:rPr lang="zh-CN" altLang="zh-CN" dirty="0"/>
              <a:t>（</a:t>
            </a:r>
            <a:r>
              <a:rPr lang="en-US" altLang="zh-CN" dirty="0"/>
              <a:t>1</a:t>
            </a:r>
            <a:r>
              <a:rPr lang="zh-CN" altLang="zh-CN" dirty="0"/>
              <a:t>）个人有闲置物品，扔了可惜，想送给有需要的乡里乡亲；</a:t>
            </a:r>
          </a:p>
          <a:p>
            <a:r>
              <a:rPr lang="zh-CN" altLang="zh-CN" dirty="0"/>
              <a:t>（</a:t>
            </a:r>
            <a:r>
              <a:rPr lang="en-US" altLang="zh-CN" dirty="0"/>
              <a:t>2</a:t>
            </a:r>
            <a:r>
              <a:rPr lang="zh-CN" altLang="zh-CN" dirty="0"/>
              <a:t>）家里水电坏了，想临时找个附近的水电工上门修理；</a:t>
            </a:r>
          </a:p>
          <a:p>
            <a:r>
              <a:rPr lang="zh-CN" altLang="zh-CN" dirty="0"/>
              <a:t>（</a:t>
            </a:r>
            <a:r>
              <a:rPr lang="en-US" altLang="zh-CN" dirty="0"/>
              <a:t>3</a:t>
            </a:r>
            <a:r>
              <a:rPr lang="zh-CN" altLang="zh-CN" dirty="0"/>
              <a:t>）孩子长大了，看看周边有没有美术老师练习绘画、音乐老师练习钢琴之类；</a:t>
            </a:r>
          </a:p>
          <a:p>
            <a:r>
              <a:rPr lang="zh-CN" altLang="en-US" dirty="0" smtClean="0"/>
              <a:t>为此需要</a:t>
            </a:r>
            <a:r>
              <a:rPr lang="zh-CN" altLang="zh-CN" dirty="0" smtClean="0"/>
              <a:t>增加</a:t>
            </a:r>
            <a:r>
              <a:rPr lang="zh-CN" altLang="zh-CN" dirty="0"/>
              <a:t>地图导航功能，不仅在地图上标出周围人群的所在地，还需提供导航服务以便用户</a:t>
            </a:r>
            <a:r>
              <a:rPr lang="zh-CN" altLang="zh-CN" dirty="0" smtClean="0"/>
              <a:t>出行。</a:t>
            </a:r>
            <a:endParaRPr lang="zh-CN" altLang="zh-CN" dirty="0"/>
          </a:p>
          <a:p>
            <a:endParaRPr lang="zh-CN" altLang="en-US" dirty="0"/>
          </a:p>
        </p:txBody>
      </p:sp>
    </p:spTree>
    <p:extLst>
      <p:ext uri="{BB962C8B-B14F-4D97-AF65-F5344CB8AC3E}">
        <p14:creationId xmlns:p14="http://schemas.microsoft.com/office/powerpoint/2010/main" val="16735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微信的附近的人</a:t>
            </a:r>
            <a:endParaRPr lang="zh-CN" altLang="en-US" dirty="0"/>
          </a:p>
        </p:txBody>
      </p:sp>
      <p:sp>
        <p:nvSpPr>
          <p:cNvPr id="6" name="文本框 5"/>
          <p:cNvSpPr txBox="1"/>
          <p:nvPr/>
        </p:nvSpPr>
        <p:spPr>
          <a:xfrm>
            <a:off x="2453431" y="6332815"/>
            <a:ext cx="2492990" cy="369332"/>
          </a:xfrm>
          <a:prstGeom prst="rect">
            <a:avLst/>
          </a:prstGeom>
          <a:noFill/>
        </p:spPr>
        <p:txBody>
          <a:bodyPr wrap="none" rtlCol="0">
            <a:spAutoFit/>
          </a:bodyPr>
          <a:lstStyle/>
          <a:p>
            <a:r>
              <a:rPr lang="zh-CN" altLang="zh-CN" dirty="0"/>
              <a:t>微信“附近的人”栏目</a:t>
            </a:r>
            <a:endParaRPr lang="zh-CN" altLang="en-US" dirty="0"/>
          </a:p>
        </p:txBody>
      </p:sp>
      <p:sp>
        <p:nvSpPr>
          <p:cNvPr id="7" name="文本框 6"/>
          <p:cNvSpPr txBox="1"/>
          <p:nvPr/>
        </p:nvSpPr>
        <p:spPr>
          <a:xfrm>
            <a:off x="7300644" y="6332815"/>
            <a:ext cx="2031325" cy="369332"/>
          </a:xfrm>
          <a:prstGeom prst="rect">
            <a:avLst/>
          </a:prstGeom>
          <a:noFill/>
        </p:spPr>
        <p:txBody>
          <a:bodyPr wrap="none" rtlCol="0">
            <a:spAutoFit/>
          </a:bodyPr>
          <a:lstStyle/>
          <a:p>
            <a:r>
              <a:rPr lang="zh-CN" altLang="zh-CN" dirty="0"/>
              <a:t>微信的筛选对话框</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1925" y="1595798"/>
            <a:ext cx="2196002" cy="4351338"/>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0985" y="1595798"/>
            <a:ext cx="2390645" cy="4737017"/>
          </a:xfrm>
          <a:prstGeom prst="rect">
            <a:avLst/>
          </a:prstGeom>
        </p:spPr>
      </p:pic>
    </p:spTree>
    <p:extLst>
      <p:ext uri="{BB962C8B-B14F-4D97-AF65-F5344CB8AC3E}">
        <p14:creationId xmlns:p14="http://schemas.microsoft.com/office/powerpoint/2010/main" val="824011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16.4.2  </a:t>
            </a:r>
            <a:r>
              <a:rPr lang="zh-CN" altLang="en-US" dirty="0" smtClean="0"/>
              <a:t>功能分析</a:t>
            </a:r>
            <a:endParaRPr lang="zh-CN" altLang="en-US" dirty="0"/>
          </a:p>
        </p:txBody>
      </p:sp>
      <p:sp>
        <p:nvSpPr>
          <p:cNvPr id="3" name="内容占位符 2"/>
          <p:cNvSpPr>
            <a:spLocks noGrp="1"/>
          </p:cNvSpPr>
          <p:nvPr>
            <p:ph idx="1"/>
          </p:nvPr>
        </p:nvSpPr>
        <p:spPr/>
        <p:txBody>
          <a:bodyPr>
            <a:normAutofit/>
          </a:bodyPr>
          <a:lstStyle/>
          <a:p>
            <a:r>
              <a:rPr lang="zh-CN" altLang="zh-CN" dirty="0"/>
              <a:t>（</a:t>
            </a:r>
            <a:r>
              <a:rPr lang="en-US" altLang="zh-CN" dirty="0"/>
              <a:t>1</a:t>
            </a:r>
            <a:r>
              <a:rPr lang="zh-CN" altLang="zh-CN" dirty="0"/>
              <a:t>）详情对话框：人员详情既包括头像图片，也包括昵称、性别、爱好、地址等文字</a:t>
            </a:r>
            <a:r>
              <a:rPr lang="zh-CN" altLang="zh-CN" dirty="0" smtClean="0"/>
              <a:t>描述。</a:t>
            </a:r>
            <a:endParaRPr lang="zh-CN" altLang="zh-CN" dirty="0"/>
          </a:p>
          <a:p>
            <a:r>
              <a:rPr lang="zh-CN" altLang="zh-CN" dirty="0"/>
              <a:t>（</a:t>
            </a:r>
            <a:r>
              <a:rPr lang="en-US" altLang="zh-CN" dirty="0"/>
              <a:t>2</a:t>
            </a:r>
            <a:r>
              <a:rPr lang="zh-CN" altLang="zh-CN" dirty="0"/>
              <a:t>）地图定位</a:t>
            </a:r>
            <a:r>
              <a:rPr lang="zh-CN" altLang="zh-CN" dirty="0" smtClean="0"/>
              <a:t>：自己位置</a:t>
            </a:r>
            <a:r>
              <a:rPr lang="zh-CN" altLang="en-US" dirty="0" smtClean="0"/>
              <a:t>和</a:t>
            </a:r>
            <a:r>
              <a:rPr lang="zh-CN" altLang="zh-CN" dirty="0" smtClean="0"/>
              <a:t>他人位置都</a:t>
            </a:r>
            <a:r>
              <a:rPr lang="zh-CN" altLang="zh-CN" dirty="0"/>
              <a:t>用到</a:t>
            </a:r>
            <a:r>
              <a:rPr lang="zh-CN" altLang="zh-CN" dirty="0" smtClean="0"/>
              <a:t>了定位</a:t>
            </a:r>
            <a:r>
              <a:rPr lang="zh-CN" altLang="zh-CN" dirty="0"/>
              <a:t>功能。</a:t>
            </a:r>
          </a:p>
          <a:p>
            <a:r>
              <a:rPr lang="zh-CN" altLang="zh-CN" dirty="0"/>
              <a:t>（</a:t>
            </a:r>
            <a:r>
              <a:rPr lang="en-US" altLang="zh-CN" dirty="0"/>
              <a:t>3</a:t>
            </a:r>
            <a:r>
              <a:rPr lang="zh-CN" altLang="zh-CN" dirty="0"/>
              <a:t>）地图导航：从当前位置驱车前往对方所在地，需要地图服务提供导航路线以便出行。</a:t>
            </a:r>
          </a:p>
          <a:p>
            <a:r>
              <a:rPr lang="zh-CN" altLang="zh-CN" dirty="0"/>
              <a:t>（</a:t>
            </a:r>
            <a:r>
              <a:rPr lang="en-US" altLang="zh-CN" dirty="0"/>
              <a:t>4</a:t>
            </a:r>
            <a:r>
              <a:rPr lang="zh-CN" altLang="zh-CN" dirty="0"/>
              <a:t>）网络通信框架</a:t>
            </a:r>
            <a:r>
              <a:rPr lang="zh-CN" altLang="zh-CN" dirty="0" smtClean="0"/>
              <a:t>：</a:t>
            </a:r>
            <a:r>
              <a:rPr lang="zh-CN" altLang="zh-CN" dirty="0"/>
              <a:t>上</a:t>
            </a:r>
            <a:r>
              <a:rPr lang="zh-CN" altLang="zh-CN" dirty="0" smtClean="0"/>
              <a:t>传</a:t>
            </a:r>
            <a:r>
              <a:rPr lang="zh-CN" altLang="en-US" dirty="0" smtClean="0"/>
              <a:t>人员</a:t>
            </a:r>
            <a:r>
              <a:rPr lang="zh-CN" altLang="zh-CN" dirty="0" smtClean="0"/>
              <a:t>信息</a:t>
            </a:r>
            <a:r>
              <a:rPr lang="zh-CN" altLang="zh-CN" dirty="0"/>
              <a:t>与</a:t>
            </a:r>
            <a:r>
              <a:rPr lang="zh-CN" altLang="zh-CN" dirty="0" smtClean="0"/>
              <a:t>获取</a:t>
            </a:r>
            <a:r>
              <a:rPr lang="zh-CN" altLang="en-US" dirty="0" smtClean="0"/>
              <a:t>人员</a:t>
            </a:r>
            <a:r>
              <a:rPr lang="zh-CN" altLang="zh-CN" dirty="0" smtClean="0"/>
              <a:t>列表</a:t>
            </a:r>
            <a:r>
              <a:rPr lang="zh-CN" altLang="zh-CN" dirty="0"/>
              <a:t>均需与后端交互</a:t>
            </a:r>
            <a:r>
              <a:rPr lang="zh-CN" altLang="zh-CN" dirty="0" smtClean="0"/>
              <a:t>。</a:t>
            </a:r>
            <a:endParaRPr lang="zh-CN" altLang="zh-CN" dirty="0"/>
          </a:p>
          <a:p>
            <a:r>
              <a:rPr lang="zh-CN" altLang="zh-CN" dirty="0"/>
              <a:t>（</a:t>
            </a:r>
            <a:r>
              <a:rPr lang="en-US" altLang="zh-CN" dirty="0"/>
              <a:t>5</a:t>
            </a:r>
            <a:r>
              <a:rPr lang="zh-CN" altLang="zh-CN" dirty="0"/>
              <a:t>）图片加载框架</a:t>
            </a:r>
            <a:r>
              <a:rPr lang="zh-CN" altLang="zh-CN" dirty="0" smtClean="0"/>
              <a:t>：</a:t>
            </a:r>
            <a:r>
              <a:rPr lang="zh-CN" altLang="zh-CN" dirty="0"/>
              <a:t>利用</a:t>
            </a:r>
            <a:r>
              <a:rPr lang="en-US" altLang="zh-CN" dirty="0"/>
              <a:t>Glide</a:t>
            </a:r>
            <a:r>
              <a:rPr lang="zh-CN" altLang="zh-CN" dirty="0"/>
              <a:t>框架</a:t>
            </a:r>
            <a:r>
              <a:rPr lang="zh-CN" altLang="zh-CN" dirty="0" smtClean="0"/>
              <a:t>加载</a:t>
            </a:r>
            <a:r>
              <a:rPr lang="zh-CN" altLang="en-US" dirty="0" smtClean="0"/>
              <a:t>人员头像</a:t>
            </a:r>
            <a:r>
              <a:rPr lang="zh-CN" altLang="zh-CN" dirty="0" smtClean="0"/>
              <a:t>。</a:t>
            </a:r>
            <a:endParaRPr lang="zh-CN" altLang="zh-CN" dirty="0"/>
          </a:p>
          <a:p>
            <a:r>
              <a:rPr lang="zh-CN" altLang="zh-CN" dirty="0"/>
              <a:t>（</a:t>
            </a:r>
            <a:r>
              <a:rPr lang="en-US" altLang="zh-CN" dirty="0"/>
              <a:t>6</a:t>
            </a:r>
            <a:r>
              <a:rPr lang="zh-CN" altLang="zh-CN" dirty="0"/>
              <a:t>）移动数据格式</a:t>
            </a:r>
            <a:r>
              <a:rPr lang="en-US" altLang="zh-CN" dirty="0"/>
              <a:t>JSON</a:t>
            </a:r>
            <a:r>
              <a:rPr lang="zh-CN" altLang="zh-CN" dirty="0" smtClean="0"/>
              <a:t>：</a:t>
            </a:r>
            <a:r>
              <a:rPr lang="zh-CN" altLang="zh-CN" dirty="0"/>
              <a:t>通过</a:t>
            </a:r>
            <a:r>
              <a:rPr lang="en-US" altLang="zh-CN" dirty="0"/>
              <a:t>JSON</a:t>
            </a:r>
            <a:r>
              <a:rPr lang="zh-CN" altLang="zh-CN" dirty="0"/>
              <a:t>结构</a:t>
            </a:r>
            <a:r>
              <a:rPr lang="zh-CN" altLang="en-US" dirty="0"/>
              <a:t>封装</a:t>
            </a:r>
            <a:r>
              <a:rPr lang="en-US" altLang="zh-CN" dirty="0"/>
              <a:t>http</a:t>
            </a:r>
            <a:r>
              <a:rPr lang="zh-CN" altLang="en-US" dirty="0"/>
              <a:t>交互数据</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4018421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位置分享的例程介绍</a:t>
            </a:r>
            <a:endParaRPr lang="zh-CN" altLang="en-US" dirty="0"/>
          </a:p>
        </p:txBody>
      </p:sp>
      <p:sp>
        <p:nvSpPr>
          <p:cNvPr id="3" name="内容占位符 2"/>
          <p:cNvSpPr>
            <a:spLocks noGrp="1"/>
          </p:cNvSpPr>
          <p:nvPr>
            <p:ph idx="1"/>
          </p:nvPr>
        </p:nvSpPr>
        <p:spPr/>
        <p:txBody>
          <a:bodyPr>
            <a:normAutofit/>
          </a:bodyPr>
          <a:lstStyle/>
          <a:p>
            <a:r>
              <a:rPr lang="zh-CN" altLang="zh-CN" dirty="0" smtClean="0"/>
              <a:t>下面介绍</a:t>
            </a:r>
            <a:r>
              <a:rPr lang="zh-CN" altLang="en-US" dirty="0" smtClean="0"/>
              <a:t>随书</a:t>
            </a:r>
            <a:r>
              <a:rPr lang="zh-CN" altLang="zh-CN" dirty="0" smtClean="0"/>
              <a:t>源码</a:t>
            </a:r>
            <a:r>
              <a:rPr lang="en-US" altLang="zh-CN" dirty="0" smtClean="0"/>
              <a:t>location</a:t>
            </a:r>
            <a:r>
              <a:rPr lang="zh-CN" altLang="zh-CN" dirty="0" smtClean="0"/>
              <a:t>模块</a:t>
            </a:r>
            <a:r>
              <a:rPr lang="zh-CN" altLang="zh-CN" dirty="0"/>
              <a:t>中，</a:t>
            </a:r>
            <a:r>
              <a:rPr lang="zh-CN" altLang="zh-CN" dirty="0" smtClean="0"/>
              <a:t>与</a:t>
            </a:r>
            <a:r>
              <a:rPr lang="zh-CN" altLang="en-US" dirty="0" smtClean="0"/>
              <a:t>位置分享</a:t>
            </a:r>
            <a:r>
              <a:rPr lang="zh-CN" altLang="zh-CN" dirty="0" smtClean="0"/>
              <a:t>有关的代码：</a:t>
            </a:r>
            <a:endParaRPr lang="zh-CN" altLang="zh-CN" dirty="0"/>
          </a:p>
          <a:p>
            <a:r>
              <a:rPr lang="zh-CN" altLang="zh-CN" dirty="0"/>
              <a:t>（</a:t>
            </a:r>
            <a:r>
              <a:rPr lang="en-US" altLang="zh-CN" dirty="0"/>
              <a:t>1</a:t>
            </a:r>
            <a:r>
              <a:rPr lang="zh-CN" altLang="zh-CN" dirty="0"/>
              <a:t>）</a:t>
            </a:r>
            <a:r>
              <a:rPr lang="en-US" altLang="zh-CN" dirty="0"/>
              <a:t>ChooseLocationActivity.java</a:t>
            </a:r>
            <a:r>
              <a:rPr lang="zh-CN" altLang="zh-CN" dirty="0"/>
              <a:t>：这是选择自身位置的地图界面。</a:t>
            </a:r>
          </a:p>
          <a:p>
            <a:r>
              <a:rPr lang="zh-CN" altLang="zh-CN" dirty="0"/>
              <a:t>（</a:t>
            </a:r>
            <a:r>
              <a:rPr lang="en-US" altLang="zh-CN" dirty="0"/>
              <a:t>2</a:t>
            </a:r>
            <a:r>
              <a:rPr lang="zh-CN" altLang="zh-CN" dirty="0"/>
              <a:t>）</a:t>
            </a:r>
            <a:r>
              <a:rPr lang="en-US" altLang="zh-CN" dirty="0"/>
              <a:t>InfoEditActivity.java</a:t>
            </a:r>
            <a:r>
              <a:rPr lang="zh-CN" altLang="zh-CN" dirty="0"/>
              <a:t>：这是个人信息的编辑页面。</a:t>
            </a:r>
          </a:p>
          <a:p>
            <a:r>
              <a:rPr lang="zh-CN" altLang="zh-CN" dirty="0"/>
              <a:t>（</a:t>
            </a:r>
            <a:r>
              <a:rPr lang="en-US" altLang="zh-CN" dirty="0"/>
              <a:t>3</a:t>
            </a:r>
            <a:r>
              <a:rPr lang="zh-CN" altLang="zh-CN" dirty="0"/>
              <a:t>）</a:t>
            </a:r>
            <a:r>
              <a:rPr lang="en-US" altLang="zh-CN" dirty="0"/>
              <a:t>NearbyActivity.java</a:t>
            </a:r>
            <a:r>
              <a:rPr lang="zh-CN" altLang="zh-CN" dirty="0"/>
              <a:t>：这是显示附近人员的地图界面。</a:t>
            </a:r>
          </a:p>
          <a:p>
            <a:r>
              <a:rPr lang="zh-CN" altLang="zh-CN" dirty="0"/>
              <a:t>（</a:t>
            </a:r>
            <a:r>
              <a:rPr lang="en-US" altLang="zh-CN" dirty="0"/>
              <a:t>4</a:t>
            </a:r>
            <a:r>
              <a:rPr lang="zh-CN" altLang="zh-CN" dirty="0"/>
              <a:t>）</a:t>
            </a:r>
            <a:r>
              <a:rPr lang="en-US" altLang="zh-CN" dirty="0"/>
              <a:t>NearbyLoadTask.java</a:t>
            </a:r>
            <a:r>
              <a:rPr lang="zh-CN" altLang="zh-CN" dirty="0"/>
              <a:t>：这是附近人员列表的加载任务。</a:t>
            </a:r>
          </a:p>
          <a:p>
            <a:r>
              <a:rPr lang="zh-CN" altLang="zh-CN" dirty="0"/>
              <a:t>（</a:t>
            </a:r>
            <a:r>
              <a:rPr lang="en-US" altLang="zh-CN" dirty="0"/>
              <a:t>5</a:t>
            </a:r>
            <a:r>
              <a:rPr lang="zh-CN" altLang="zh-CN" dirty="0"/>
              <a:t>）</a:t>
            </a:r>
            <a:r>
              <a:rPr lang="en-US" altLang="zh-CN" dirty="0"/>
              <a:t>PersonDialog.java</a:t>
            </a:r>
            <a:r>
              <a:rPr lang="zh-CN" altLang="zh-CN" dirty="0"/>
              <a:t>：这是人员详情对话框，支持打对方电话、去对方那里等功能。</a:t>
            </a:r>
          </a:p>
          <a:p>
            <a:endParaRPr lang="zh-CN" altLang="en-US" dirty="0"/>
          </a:p>
        </p:txBody>
      </p:sp>
    </p:spTree>
    <p:extLst>
      <p:ext uri="{BB962C8B-B14F-4D97-AF65-F5344CB8AC3E}">
        <p14:creationId xmlns:p14="http://schemas.microsoft.com/office/powerpoint/2010/main" val="359093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16.4.3  </a:t>
            </a:r>
            <a:r>
              <a:rPr lang="zh-CN" altLang="en-US" dirty="0" smtClean="0"/>
              <a:t>效果</a:t>
            </a:r>
            <a:r>
              <a:rPr lang="zh-CN" altLang="en-US" dirty="0"/>
              <a:t>展示</a:t>
            </a:r>
          </a:p>
        </p:txBody>
      </p:sp>
      <p:sp>
        <p:nvSpPr>
          <p:cNvPr id="8" name="文本框 7"/>
          <p:cNvSpPr txBox="1"/>
          <p:nvPr/>
        </p:nvSpPr>
        <p:spPr>
          <a:xfrm>
            <a:off x="2677815" y="6332815"/>
            <a:ext cx="1800493" cy="369332"/>
          </a:xfrm>
          <a:prstGeom prst="rect">
            <a:avLst/>
          </a:prstGeom>
          <a:noFill/>
        </p:spPr>
        <p:txBody>
          <a:bodyPr wrap="none" rtlCol="0">
            <a:spAutoFit/>
          </a:bodyPr>
          <a:lstStyle/>
          <a:p>
            <a:r>
              <a:rPr lang="zh-CN" altLang="zh-CN" dirty="0"/>
              <a:t>确定自己的位置</a:t>
            </a:r>
            <a:endParaRPr lang="zh-CN" altLang="en-US" dirty="0"/>
          </a:p>
        </p:txBody>
      </p:sp>
      <p:sp>
        <p:nvSpPr>
          <p:cNvPr id="9" name="文本框 8"/>
          <p:cNvSpPr txBox="1"/>
          <p:nvPr/>
        </p:nvSpPr>
        <p:spPr>
          <a:xfrm>
            <a:off x="7236941" y="6332815"/>
            <a:ext cx="2031325" cy="369332"/>
          </a:xfrm>
          <a:prstGeom prst="rect">
            <a:avLst/>
          </a:prstGeom>
          <a:noFill/>
        </p:spPr>
        <p:txBody>
          <a:bodyPr wrap="none" rtlCol="0">
            <a:spAutoFit/>
          </a:bodyPr>
          <a:lstStyle/>
          <a:p>
            <a:r>
              <a:rPr lang="zh-CN" altLang="zh-CN" dirty="0"/>
              <a:t>填好了的编辑页面</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3769" y="1768416"/>
            <a:ext cx="2170978" cy="4273610"/>
          </a:xfrm>
          <a:prstGeom prst="rect">
            <a:avLst/>
          </a:prstGeom>
        </p:spPr>
      </p:pic>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15254" y="1768416"/>
            <a:ext cx="2674698" cy="4351338"/>
          </a:xfrm>
        </p:spPr>
      </p:pic>
    </p:spTree>
    <p:extLst>
      <p:ext uri="{BB962C8B-B14F-4D97-AF65-F5344CB8AC3E}">
        <p14:creationId xmlns:p14="http://schemas.microsoft.com/office/powerpoint/2010/main" val="287822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  </a:t>
            </a:r>
            <a:r>
              <a:rPr lang="zh-CN" altLang="en-US" dirty="0"/>
              <a:t>传感器</a:t>
            </a:r>
          </a:p>
        </p:txBody>
      </p:sp>
      <p:sp>
        <p:nvSpPr>
          <p:cNvPr id="3" name="内容占位符 2"/>
          <p:cNvSpPr>
            <a:spLocks noGrp="1"/>
          </p:cNvSpPr>
          <p:nvPr>
            <p:ph idx="1"/>
          </p:nvPr>
        </p:nvSpPr>
        <p:spPr/>
        <p:txBody>
          <a:bodyPr/>
          <a:lstStyle/>
          <a:p>
            <a:r>
              <a:rPr lang="zh-CN" altLang="zh-CN" dirty="0"/>
              <a:t>本节介绍常见传感器的用法及其相关应用场景，首先列举</a:t>
            </a:r>
            <a:r>
              <a:rPr lang="en-US" altLang="zh-CN" dirty="0"/>
              <a:t>Android</a:t>
            </a:r>
            <a:r>
              <a:rPr lang="zh-CN" altLang="zh-CN" dirty="0"/>
              <a:t>目前支持的传感器种类，然后对常用传感器分别进行说明，包括加速度传感器的用法和摇一摇的实现、磁场传感器的用法和指南针的实现，以及计步器、感光器、陀螺仪等其他传感器的基本用法。</a:t>
            </a:r>
          </a:p>
          <a:p>
            <a:r>
              <a:rPr lang="en-US" altLang="zh-CN" dirty="0" smtClean="0"/>
              <a:t>16.1.1  </a:t>
            </a:r>
            <a:r>
              <a:rPr lang="zh-CN" altLang="en-US" dirty="0"/>
              <a:t>传感器的种类</a:t>
            </a:r>
          </a:p>
          <a:p>
            <a:r>
              <a:rPr lang="en-US" altLang="zh-CN" dirty="0" smtClean="0"/>
              <a:t>16.1.2  </a:t>
            </a:r>
            <a:r>
              <a:rPr lang="zh-CN" altLang="en-US" dirty="0"/>
              <a:t>摇一摇</a:t>
            </a:r>
            <a:r>
              <a:rPr lang="en-US" altLang="zh-CN" dirty="0"/>
              <a:t>——</a:t>
            </a:r>
            <a:r>
              <a:rPr lang="zh-CN" altLang="en-US" dirty="0"/>
              <a:t>加速度传感器</a:t>
            </a:r>
          </a:p>
          <a:p>
            <a:r>
              <a:rPr lang="en-US" altLang="zh-CN" dirty="0" smtClean="0"/>
              <a:t>16.1.3  </a:t>
            </a:r>
            <a:r>
              <a:rPr lang="zh-CN" altLang="en-US" dirty="0"/>
              <a:t>指南针</a:t>
            </a:r>
            <a:r>
              <a:rPr lang="en-US" altLang="zh-CN" dirty="0"/>
              <a:t>——</a:t>
            </a:r>
            <a:r>
              <a:rPr lang="zh-CN" altLang="en-US" dirty="0"/>
              <a:t>磁场传感器</a:t>
            </a:r>
          </a:p>
          <a:p>
            <a:r>
              <a:rPr lang="en-US" altLang="zh-CN" dirty="0" smtClean="0"/>
              <a:t>16.1.4  </a:t>
            </a:r>
            <a:r>
              <a:rPr lang="zh-CN" altLang="en-US" dirty="0"/>
              <a:t>计步器、感光器和陀螺仪</a:t>
            </a:r>
          </a:p>
        </p:txBody>
      </p:sp>
    </p:spTree>
    <p:extLst>
      <p:ext uri="{BB962C8B-B14F-4D97-AF65-F5344CB8AC3E}">
        <p14:creationId xmlns:p14="http://schemas.microsoft.com/office/powerpoint/2010/main" val="2986450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人员筛选的显示效果</a:t>
            </a:r>
            <a:endParaRPr lang="zh-CN" altLang="en-US" dirty="0"/>
          </a:p>
        </p:txBody>
      </p:sp>
      <p:sp>
        <p:nvSpPr>
          <p:cNvPr id="8" name="文本框 7"/>
          <p:cNvSpPr txBox="1"/>
          <p:nvPr/>
        </p:nvSpPr>
        <p:spPr>
          <a:xfrm>
            <a:off x="2677815" y="6332815"/>
            <a:ext cx="1800493" cy="369332"/>
          </a:xfrm>
          <a:prstGeom prst="rect">
            <a:avLst/>
          </a:prstGeom>
          <a:noFill/>
        </p:spPr>
        <p:txBody>
          <a:bodyPr wrap="none" rtlCol="0">
            <a:spAutoFit/>
          </a:bodyPr>
          <a:lstStyle/>
          <a:p>
            <a:r>
              <a:rPr lang="zh-CN" altLang="zh-CN" dirty="0"/>
              <a:t>找到周围的人们</a:t>
            </a:r>
            <a:endParaRPr lang="zh-CN" altLang="en-US" dirty="0"/>
          </a:p>
        </p:txBody>
      </p:sp>
      <p:sp>
        <p:nvSpPr>
          <p:cNvPr id="9" name="文本框 8"/>
          <p:cNvSpPr txBox="1"/>
          <p:nvPr/>
        </p:nvSpPr>
        <p:spPr>
          <a:xfrm>
            <a:off x="7436235" y="6332815"/>
            <a:ext cx="1800493" cy="369332"/>
          </a:xfrm>
          <a:prstGeom prst="rect">
            <a:avLst/>
          </a:prstGeom>
          <a:noFill/>
        </p:spPr>
        <p:txBody>
          <a:bodyPr wrap="none" rtlCol="0">
            <a:spAutoFit/>
          </a:bodyPr>
          <a:lstStyle/>
          <a:p>
            <a:r>
              <a:rPr lang="zh-CN" altLang="zh-CN" dirty="0"/>
              <a:t>选择了只看男生</a:t>
            </a:r>
            <a:endParaRPr lang="zh-CN" altLang="en-US" dirty="0"/>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8518" y="1690688"/>
            <a:ext cx="2199085" cy="4351338"/>
          </a:xfr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982" y="1690688"/>
            <a:ext cx="2199085" cy="4351338"/>
          </a:xfrm>
          <a:prstGeom prst="rect">
            <a:avLst/>
          </a:prstGeom>
        </p:spPr>
      </p:pic>
    </p:spTree>
    <p:extLst>
      <p:ext uri="{BB962C8B-B14F-4D97-AF65-F5344CB8AC3E}">
        <p14:creationId xmlns:p14="http://schemas.microsoft.com/office/powerpoint/2010/main" val="2034487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出行导航的显示效果</a:t>
            </a:r>
            <a:endParaRPr lang="zh-CN" altLang="en-US" dirty="0"/>
          </a:p>
        </p:txBody>
      </p:sp>
      <p:sp>
        <p:nvSpPr>
          <p:cNvPr id="8" name="文本框 7"/>
          <p:cNvSpPr txBox="1"/>
          <p:nvPr/>
        </p:nvSpPr>
        <p:spPr>
          <a:xfrm>
            <a:off x="2677815" y="6332815"/>
            <a:ext cx="2031325" cy="369332"/>
          </a:xfrm>
          <a:prstGeom prst="rect">
            <a:avLst/>
          </a:prstGeom>
          <a:noFill/>
        </p:spPr>
        <p:txBody>
          <a:bodyPr wrap="none" rtlCol="0">
            <a:spAutoFit/>
          </a:bodyPr>
          <a:lstStyle/>
          <a:p>
            <a:r>
              <a:rPr lang="zh-CN" altLang="zh-CN" dirty="0"/>
              <a:t>邓姐的详情对话框</a:t>
            </a:r>
            <a:endParaRPr lang="zh-CN" altLang="en-US" dirty="0"/>
          </a:p>
        </p:txBody>
      </p:sp>
      <p:sp>
        <p:nvSpPr>
          <p:cNvPr id="9" name="文本框 8"/>
          <p:cNvSpPr txBox="1"/>
          <p:nvPr/>
        </p:nvSpPr>
        <p:spPr>
          <a:xfrm>
            <a:off x="7236941" y="6332815"/>
            <a:ext cx="2262158" cy="369332"/>
          </a:xfrm>
          <a:prstGeom prst="rect">
            <a:avLst/>
          </a:prstGeom>
          <a:noFill/>
        </p:spPr>
        <p:txBody>
          <a:bodyPr wrap="none" rtlCol="0">
            <a:spAutoFit/>
          </a:bodyPr>
          <a:lstStyle/>
          <a:p>
            <a:r>
              <a:rPr lang="zh-CN" altLang="zh-CN" dirty="0"/>
              <a:t>去邓姐那的导航路线</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36941" y="1690688"/>
            <a:ext cx="2199085"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3934" y="1690688"/>
            <a:ext cx="2199085" cy="4351338"/>
          </a:xfrm>
          <a:prstGeom prst="rect">
            <a:avLst/>
          </a:prstGeom>
        </p:spPr>
      </p:pic>
    </p:spTree>
    <p:extLst>
      <p:ext uri="{BB962C8B-B14F-4D97-AF65-F5344CB8AC3E}">
        <p14:creationId xmlns:p14="http://schemas.microsoft.com/office/powerpoint/2010/main" val="790845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16.5  </a:t>
            </a:r>
            <a:r>
              <a:rPr lang="zh-CN" altLang="en-US" dirty="0"/>
              <a:t>小结</a:t>
            </a:r>
          </a:p>
        </p:txBody>
      </p:sp>
      <p:sp>
        <p:nvSpPr>
          <p:cNvPr id="3" name="内容占位符 2"/>
          <p:cNvSpPr>
            <a:spLocks noGrp="1"/>
          </p:cNvSpPr>
          <p:nvPr>
            <p:ph idx="1"/>
          </p:nvPr>
        </p:nvSpPr>
        <p:spPr/>
        <p:txBody>
          <a:bodyPr>
            <a:normAutofit/>
          </a:bodyPr>
          <a:lstStyle/>
          <a:p>
            <a:r>
              <a:rPr lang="zh-CN" altLang="zh-CN" dirty="0"/>
              <a:t>本章主要介绍了</a:t>
            </a:r>
            <a:r>
              <a:rPr lang="en-US" altLang="zh-CN" dirty="0"/>
              <a:t>App</a:t>
            </a:r>
            <a:r>
              <a:rPr lang="zh-CN" altLang="zh-CN" dirty="0"/>
              <a:t>开发用到</a:t>
            </a:r>
            <a:r>
              <a:rPr lang="zh-CN" altLang="zh-CN" dirty="0" smtClean="0"/>
              <a:t>的</a:t>
            </a:r>
            <a:r>
              <a:rPr lang="zh-CN" altLang="en-US" dirty="0" smtClean="0"/>
              <a:t>感知</a:t>
            </a:r>
            <a:r>
              <a:rPr lang="zh-CN" altLang="zh-CN" dirty="0" smtClean="0"/>
              <a:t>定位</a:t>
            </a:r>
            <a:r>
              <a:rPr lang="zh-CN" altLang="zh-CN" dirty="0"/>
              <a:t>导航技术，</a:t>
            </a:r>
            <a:r>
              <a:rPr lang="zh-CN" altLang="zh-CN" dirty="0" smtClean="0"/>
              <a:t>包括</a:t>
            </a:r>
            <a:r>
              <a:rPr lang="zh-CN" altLang="en-US" dirty="0" smtClean="0"/>
              <a:t>：</a:t>
            </a:r>
            <a:endParaRPr lang="en-US" altLang="zh-CN" dirty="0" smtClean="0"/>
          </a:p>
          <a:p>
            <a:pPr lvl="1"/>
            <a:r>
              <a:rPr lang="zh-CN" altLang="zh-CN" dirty="0"/>
              <a:t>传感器（传感器的种类、摇一摇—加速度传感器、指南针—磁场传感器、计步器感光器和陀螺仪）</a:t>
            </a:r>
            <a:r>
              <a:rPr lang="zh-CN" altLang="zh-CN" dirty="0" smtClean="0"/>
              <a:t>、</a:t>
            </a:r>
            <a:endParaRPr lang="en-US" altLang="zh-CN" dirty="0" smtClean="0"/>
          </a:p>
          <a:p>
            <a:pPr lvl="1"/>
            <a:r>
              <a:rPr lang="zh-CN" altLang="zh-CN" dirty="0" smtClean="0"/>
              <a:t>基础</a:t>
            </a:r>
            <a:r>
              <a:rPr lang="zh-CN" altLang="zh-CN" dirty="0"/>
              <a:t>定位（开启定位功能、获取定位信息、根据经纬度查找详细地址、全球卫星导航系统</a:t>
            </a:r>
            <a:r>
              <a:rPr lang="zh-CN" altLang="zh-CN" dirty="0" smtClean="0"/>
              <a:t>）</a:t>
            </a:r>
            <a:endParaRPr lang="en-US" altLang="zh-CN" dirty="0" smtClean="0"/>
          </a:p>
          <a:p>
            <a:pPr lvl="1"/>
            <a:r>
              <a:rPr lang="zh-CN" altLang="zh-CN" dirty="0" smtClean="0"/>
              <a:t>地图</a:t>
            </a:r>
            <a:r>
              <a:rPr lang="zh-CN" altLang="zh-CN" dirty="0"/>
              <a:t>导航（集成腾讯地图、显示地图面板、获取地点信息、规划导航路线）</a:t>
            </a:r>
            <a:r>
              <a:rPr lang="zh-CN" altLang="zh-CN" dirty="0" smtClean="0"/>
              <a:t>。</a:t>
            </a:r>
            <a:endParaRPr lang="en-US" altLang="zh-CN" dirty="0" smtClean="0"/>
          </a:p>
          <a:p>
            <a:r>
              <a:rPr lang="zh-CN" altLang="zh-CN" dirty="0" smtClean="0"/>
              <a:t>最后</a:t>
            </a:r>
            <a:r>
              <a:rPr lang="zh-CN" altLang="zh-CN" dirty="0"/>
              <a:t>设计了一个实战项目 “仿微信的附近的人”，在该项目的</a:t>
            </a:r>
            <a:r>
              <a:rPr lang="en-US" altLang="zh-CN" dirty="0"/>
              <a:t>App</a:t>
            </a:r>
            <a:r>
              <a:rPr lang="zh-CN" altLang="zh-CN" dirty="0"/>
              <a:t>编码中，综合运用了本章介绍的定位导航技术。</a:t>
            </a:r>
          </a:p>
          <a:p>
            <a:endParaRPr lang="zh-CN" altLang="en-US" dirty="0"/>
          </a:p>
        </p:txBody>
      </p:sp>
    </p:spTree>
    <p:extLst>
      <p:ext uri="{BB962C8B-B14F-4D97-AF65-F5344CB8AC3E}">
        <p14:creationId xmlns:p14="http://schemas.microsoft.com/office/powerpoint/2010/main" val="173599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通过本章的学习，读者应该能够掌握以下</a:t>
            </a:r>
            <a:r>
              <a:rPr lang="en-US" altLang="zh-CN" dirty="0"/>
              <a:t>3</a:t>
            </a:r>
            <a:r>
              <a:rPr lang="zh-CN" altLang="zh-CN" dirty="0"/>
              <a:t>种开发技能：</a:t>
            </a:r>
          </a:p>
          <a:p>
            <a:r>
              <a:rPr lang="zh-CN" altLang="zh-CN" dirty="0"/>
              <a:t>（</a:t>
            </a:r>
            <a:r>
              <a:rPr lang="en-US" altLang="zh-CN" dirty="0"/>
              <a:t>1</a:t>
            </a:r>
            <a:r>
              <a:rPr lang="zh-CN" altLang="zh-CN" dirty="0"/>
              <a:t>）学会几种常见传感器的简单用法。</a:t>
            </a:r>
          </a:p>
          <a:p>
            <a:r>
              <a:rPr lang="zh-CN" altLang="zh-CN" dirty="0"/>
              <a:t>（</a:t>
            </a:r>
            <a:r>
              <a:rPr lang="en-US" altLang="zh-CN" dirty="0"/>
              <a:t>2</a:t>
            </a:r>
            <a:r>
              <a:rPr lang="zh-CN" altLang="zh-CN" dirty="0"/>
              <a:t>）学会获取手机的基本位置信息。</a:t>
            </a:r>
          </a:p>
          <a:p>
            <a:r>
              <a:rPr lang="zh-CN" altLang="zh-CN" dirty="0"/>
              <a:t>（</a:t>
            </a:r>
            <a:r>
              <a:rPr lang="en-US" altLang="zh-CN" dirty="0"/>
              <a:t>3</a:t>
            </a:r>
            <a:r>
              <a:rPr lang="zh-CN" altLang="zh-CN" dirty="0"/>
              <a:t>）学会给</a:t>
            </a:r>
            <a:r>
              <a:rPr lang="en-US" altLang="zh-CN" dirty="0"/>
              <a:t>App</a:t>
            </a:r>
            <a:r>
              <a:rPr lang="zh-CN" altLang="zh-CN" dirty="0"/>
              <a:t>集成地图</a:t>
            </a:r>
            <a:r>
              <a:rPr lang="en-US" altLang="zh-CN" dirty="0"/>
              <a:t>SDK</a:t>
            </a:r>
            <a:r>
              <a:rPr lang="zh-CN" altLang="zh-CN" dirty="0"/>
              <a:t>，并实现路线导航功能。</a:t>
            </a:r>
          </a:p>
          <a:p>
            <a:endParaRPr lang="zh-CN" altLang="en-US" dirty="0"/>
          </a:p>
        </p:txBody>
      </p:sp>
    </p:spTree>
    <p:extLst>
      <p:ext uri="{BB962C8B-B14F-4D97-AF65-F5344CB8AC3E}">
        <p14:creationId xmlns:p14="http://schemas.microsoft.com/office/powerpoint/2010/main" val="3125604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动手练习</a:t>
            </a:r>
          </a:p>
        </p:txBody>
      </p:sp>
      <p:sp>
        <p:nvSpPr>
          <p:cNvPr id="3" name="内容占位符 2"/>
          <p:cNvSpPr>
            <a:spLocks noGrp="1"/>
          </p:cNvSpPr>
          <p:nvPr>
            <p:ph idx="1"/>
          </p:nvPr>
        </p:nvSpPr>
        <p:spPr/>
        <p:txBody>
          <a:bodyPr>
            <a:normAutofit fontScale="85000" lnSpcReduction="10000"/>
          </a:bodyPr>
          <a:lstStyle/>
          <a:p>
            <a:r>
              <a:rPr lang="en-US" altLang="zh-CN" dirty="0"/>
              <a:t>1. </a:t>
            </a:r>
            <a:r>
              <a:rPr lang="zh-CN" altLang="zh-CN" dirty="0"/>
              <a:t>利用加速度传感器实现一个摇骰子游戏，比如源自郑成功的博饼游戏，中奖规则如下：</a:t>
            </a:r>
          </a:p>
          <a:p>
            <a:r>
              <a:rPr lang="zh-CN" altLang="zh-CN" dirty="0"/>
              <a:t>（</a:t>
            </a:r>
            <a:r>
              <a:rPr lang="en-US" altLang="zh-CN" dirty="0"/>
              <a:t>1</a:t>
            </a:r>
            <a:r>
              <a:rPr lang="zh-CN" altLang="zh-CN" dirty="0"/>
              <a:t>）摇到一个红四，得到一秀，表示高中秀才。</a:t>
            </a:r>
          </a:p>
          <a:p>
            <a:r>
              <a:rPr lang="zh-CN" altLang="zh-CN" dirty="0"/>
              <a:t>（</a:t>
            </a:r>
            <a:r>
              <a:rPr lang="en-US" altLang="zh-CN" dirty="0"/>
              <a:t>2</a:t>
            </a:r>
            <a:r>
              <a:rPr lang="zh-CN" altLang="zh-CN" dirty="0"/>
              <a:t>）摇到两个红四，得到二举，表示高中举人。</a:t>
            </a:r>
          </a:p>
          <a:p>
            <a:r>
              <a:rPr lang="zh-CN" altLang="zh-CN" dirty="0"/>
              <a:t>（</a:t>
            </a:r>
            <a:r>
              <a:rPr lang="en-US" altLang="zh-CN" dirty="0"/>
              <a:t>3</a:t>
            </a:r>
            <a:r>
              <a:rPr lang="zh-CN" altLang="zh-CN" dirty="0"/>
              <a:t>）摇到三个红四，得到三红，表示高中贡士。</a:t>
            </a:r>
          </a:p>
          <a:p>
            <a:r>
              <a:rPr lang="zh-CN" altLang="zh-CN" dirty="0"/>
              <a:t>（</a:t>
            </a:r>
            <a:r>
              <a:rPr lang="en-US" altLang="zh-CN" dirty="0"/>
              <a:t>4</a:t>
            </a:r>
            <a:r>
              <a:rPr lang="zh-CN" altLang="zh-CN" dirty="0"/>
              <a:t>）摇到四个相同的点数（四个红四除外），得到四进，表示高中进士。</a:t>
            </a:r>
          </a:p>
          <a:p>
            <a:r>
              <a:rPr lang="zh-CN" altLang="zh-CN" dirty="0"/>
              <a:t>（</a:t>
            </a:r>
            <a:r>
              <a:rPr lang="en-US" altLang="zh-CN" dirty="0"/>
              <a:t>5</a:t>
            </a:r>
            <a:r>
              <a:rPr lang="zh-CN" altLang="zh-CN" dirty="0"/>
              <a:t>）摇到四个红四，得到状元，表示高中状元。</a:t>
            </a:r>
          </a:p>
          <a:p>
            <a:r>
              <a:rPr lang="zh-CN" altLang="zh-CN" dirty="0"/>
              <a:t>（</a:t>
            </a:r>
            <a:r>
              <a:rPr lang="en-US" altLang="zh-CN" dirty="0"/>
              <a:t>6</a:t>
            </a:r>
            <a:r>
              <a:rPr lang="zh-CN" altLang="zh-CN" dirty="0"/>
              <a:t>）摇到四个红四加两个红一，得到状元插金花，为最优秀的状元。</a:t>
            </a:r>
          </a:p>
          <a:p>
            <a:r>
              <a:rPr lang="en-US" altLang="zh-CN" dirty="0"/>
              <a:t>2. </a:t>
            </a:r>
            <a:r>
              <a:rPr lang="zh-CN" altLang="zh-CN" dirty="0"/>
              <a:t>利用定位功能获取当前的经纬度，并通过天地图接口根据经纬度获取详细地址。</a:t>
            </a:r>
          </a:p>
          <a:p>
            <a:r>
              <a:rPr lang="en-US" altLang="zh-CN" dirty="0"/>
              <a:t>3. </a:t>
            </a:r>
            <a:r>
              <a:rPr lang="zh-CN" altLang="zh-CN" dirty="0"/>
              <a:t>综合运用定位导航技术实现一个附近交友</a:t>
            </a:r>
            <a:r>
              <a:rPr lang="en-US" altLang="zh-CN" dirty="0"/>
              <a:t>App</a:t>
            </a:r>
            <a:r>
              <a:rPr lang="zh-CN" altLang="zh-CN" dirty="0"/>
              <a:t>。</a:t>
            </a:r>
          </a:p>
          <a:p>
            <a:endParaRPr lang="zh-CN" altLang="en-US" dirty="0"/>
          </a:p>
        </p:txBody>
      </p:sp>
    </p:spTree>
    <p:extLst>
      <p:ext uri="{BB962C8B-B14F-4D97-AF65-F5344CB8AC3E}">
        <p14:creationId xmlns:p14="http://schemas.microsoft.com/office/powerpoint/2010/main" val="32818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16.1.1  </a:t>
            </a:r>
            <a:r>
              <a:rPr lang="zh-CN" altLang="en-US" dirty="0"/>
              <a:t>传感器的种类</a:t>
            </a:r>
          </a:p>
        </p:txBody>
      </p:sp>
      <p:sp>
        <p:nvSpPr>
          <p:cNvPr id="3" name="内容占位符 2"/>
          <p:cNvSpPr>
            <a:spLocks noGrp="1"/>
          </p:cNvSpPr>
          <p:nvPr>
            <p:ph idx="1"/>
          </p:nvPr>
        </p:nvSpPr>
        <p:spPr/>
        <p:txBody>
          <a:bodyPr/>
          <a:lstStyle/>
          <a:p>
            <a:r>
              <a:rPr lang="zh-CN" altLang="zh-CN" dirty="0"/>
              <a:t>传感器</a:t>
            </a:r>
            <a:r>
              <a:rPr lang="en-US" altLang="zh-CN" dirty="0"/>
              <a:t>Sensor</a:t>
            </a:r>
            <a:r>
              <a:rPr lang="zh-CN" altLang="zh-CN" dirty="0"/>
              <a:t>是一系列感应器的总称，是</a:t>
            </a:r>
            <a:r>
              <a:rPr lang="en-US" altLang="zh-CN" dirty="0"/>
              <a:t>Android</a:t>
            </a:r>
            <a:r>
              <a:rPr lang="zh-CN" altLang="zh-CN" dirty="0"/>
              <a:t>设备用来感知周围环境和运动信息的工具。</a:t>
            </a:r>
            <a:endParaRPr lang="en-US" altLang="zh-CN" dirty="0"/>
          </a:p>
          <a:p>
            <a:r>
              <a:rPr lang="zh-CN" altLang="zh-CN" dirty="0"/>
              <a:t>因为具体的感应信息依赖于相关硬件，所以虽然</a:t>
            </a:r>
            <a:r>
              <a:rPr lang="en-US" altLang="zh-CN" dirty="0"/>
              <a:t>Android</a:t>
            </a:r>
            <a:r>
              <a:rPr lang="zh-CN" altLang="zh-CN" dirty="0"/>
              <a:t>定义了众多感应器，但是并非每部手机都能支持这么多感应器</a:t>
            </a:r>
            <a:r>
              <a:rPr lang="zh-CN" altLang="en-US" dirty="0"/>
              <a:t>。</a:t>
            </a:r>
            <a:endParaRPr lang="en-US" altLang="zh-CN" dirty="0"/>
          </a:p>
          <a:p>
            <a:r>
              <a:rPr lang="zh-CN" altLang="zh-CN" dirty="0"/>
              <a:t>传感器一般借助于硬件监听环境信息改变，有时会结合软件监听用户的运动信息。</a:t>
            </a:r>
            <a:endParaRPr lang="zh-CN" altLang="en-US" dirty="0"/>
          </a:p>
          <a:p>
            <a:endParaRPr lang="zh-CN" altLang="en-US" dirty="0"/>
          </a:p>
        </p:txBody>
      </p:sp>
    </p:spTree>
    <p:extLst>
      <p:ext uri="{BB962C8B-B14F-4D97-AF65-F5344CB8AC3E}">
        <p14:creationId xmlns:p14="http://schemas.microsoft.com/office/powerpoint/2010/main" val="424453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传感器的常见种类</a:t>
            </a:r>
            <a:endParaRPr lang="zh-CN" altLang="en-US" dirty="0"/>
          </a:p>
        </p:txBody>
      </p:sp>
      <p:graphicFrame>
        <p:nvGraphicFramePr>
          <p:cNvPr id="6" name="内容占位符 5"/>
          <p:cNvGraphicFramePr>
            <a:graphicFrameLocks noGrp="1"/>
          </p:cNvGraphicFramePr>
          <p:nvPr>
            <p:ph idx="1"/>
            <p:extLst/>
          </p:nvPr>
        </p:nvGraphicFramePr>
        <p:xfrm>
          <a:off x="838200" y="1919754"/>
          <a:ext cx="10515600" cy="4079240"/>
        </p:xfrm>
        <a:graphic>
          <a:graphicData uri="http://schemas.openxmlformats.org/drawingml/2006/table">
            <a:tbl>
              <a:tblPr firstRow="1" bandRow="1">
                <a:tableStyleId>{5C22544A-7EE6-4342-B048-85BDC9FD1C3A}</a:tableStyleId>
              </a:tblPr>
              <a:tblGrid>
                <a:gridCol w="3585882"/>
                <a:gridCol w="2003612"/>
                <a:gridCol w="4926106"/>
              </a:tblGrid>
              <a:tr h="370840">
                <a:tc>
                  <a:txBody>
                    <a:bodyPr/>
                    <a:lstStyle/>
                    <a:p>
                      <a:pPr algn="just">
                        <a:lnSpc>
                          <a:spcPts val="1560"/>
                        </a:lnSpc>
                        <a:spcAft>
                          <a:spcPts val="0"/>
                        </a:spcAft>
                      </a:pPr>
                      <a:r>
                        <a:rPr lang="en-US" sz="1800" dirty="0">
                          <a:effectLst/>
                          <a:latin typeface="Arial" panose="020B0604020202020204" pitchFamily="34" charset="0"/>
                          <a:ea typeface="黑体" panose="02010609060101010101" pitchFamily="49" charset="-122"/>
                          <a:cs typeface="Calibri" panose="020F0502020204030204" pitchFamily="34" charset="0"/>
                        </a:rPr>
                        <a:t>Sensor</a:t>
                      </a:r>
                      <a:r>
                        <a:rPr lang="zh-CN" sz="1800" dirty="0">
                          <a:effectLst/>
                          <a:latin typeface="Arial" panose="020B0604020202020204" pitchFamily="34" charset="0"/>
                          <a:ea typeface="黑体" panose="02010609060101010101" pitchFamily="49" charset="-122"/>
                          <a:cs typeface="Calibri" panose="020F0502020204030204" pitchFamily="34" charset="0"/>
                        </a:rPr>
                        <a:t>类的传感器类型</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Calibri" panose="020F0502020204030204" pitchFamily="34" charset="0"/>
                        </a:rPr>
                        <a:t>传感器名称</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Calibri" panose="020F0502020204030204" pitchFamily="34" charset="0"/>
                        </a:rPr>
                        <a:t>说明</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TYPE_ACCELEROMETER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加速度</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常用于摇一摇功能</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TYPE_MAGNETIC_FIELD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磁场</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TYPE_ORIENTATION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方向</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已弃用，取而代之的是</a:t>
                      </a:r>
                      <a:r>
                        <a:rPr lang="en-US" sz="1800" kern="100">
                          <a:effectLst/>
                          <a:latin typeface="Times New Roman" panose="02020603050405020304" pitchFamily="18" charset="0"/>
                          <a:ea typeface="宋体" panose="02010600030101010101" pitchFamily="2" charset="-122"/>
                          <a:cs typeface="Calibri" panose="020F0502020204030204" pitchFamily="34" charset="0"/>
                        </a:rPr>
                        <a:t>getOrientation</a:t>
                      </a:r>
                      <a:r>
                        <a:rPr lang="zh-CN" sz="1800" kern="100">
                          <a:effectLst/>
                          <a:latin typeface="Times New Roman" panose="02020603050405020304" pitchFamily="18" charset="0"/>
                          <a:ea typeface="宋体" panose="02010600030101010101" pitchFamily="2" charset="-122"/>
                          <a:cs typeface="Calibri" panose="020F0502020204030204" pitchFamily="34" charset="0"/>
                        </a:rPr>
                        <a:t>方法</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TYPE_GYROSCOPE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陀螺仪</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用来感应手机的旋转和倾斜</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TYPE_LIGHT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光线</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用来感应手机正面的光线强弱</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TYPE_PRESSURE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压力</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用来感应气压</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TYPE_PROXIMITY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距离</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TYPE_GRAVITY</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重力</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TYPE_STEP_DETECTOR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步行检测</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用户每走一步就触发一次事件</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TYPE_STEP_COUNTER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步行计数</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记录激活后的步伐数</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118984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16.1.2  </a:t>
            </a:r>
            <a:r>
              <a:rPr lang="zh-CN" altLang="en-US" dirty="0"/>
              <a:t>摇一摇</a:t>
            </a:r>
            <a:r>
              <a:rPr lang="en-US" altLang="zh-CN" dirty="0"/>
              <a:t>——</a:t>
            </a:r>
            <a:r>
              <a:rPr lang="zh-CN" altLang="en-US" dirty="0"/>
              <a:t>加速度传感器</a:t>
            </a:r>
          </a:p>
        </p:txBody>
      </p:sp>
      <p:sp>
        <p:nvSpPr>
          <p:cNvPr id="3" name="内容占位符 2"/>
          <p:cNvSpPr>
            <a:spLocks noGrp="1"/>
          </p:cNvSpPr>
          <p:nvPr>
            <p:ph idx="1"/>
          </p:nvPr>
        </p:nvSpPr>
        <p:spPr/>
        <p:txBody>
          <a:bodyPr/>
          <a:lstStyle/>
          <a:p>
            <a:r>
              <a:rPr lang="zh-CN" altLang="zh-CN" dirty="0"/>
              <a:t>加速度传感器是最常见的感应器，大部分智能手机都内置了加速度传感器。</a:t>
            </a:r>
            <a:endParaRPr lang="en-US" altLang="zh-CN" dirty="0"/>
          </a:p>
          <a:p>
            <a:r>
              <a:rPr lang="zh-CN" altLang="zh-CN" dirty="0"/>
              <a:t>加速度传感器运用最广泛的功能是微信的摇一摇，用户通过摇晃手机寻找周围的人</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62219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摇一摇的实现步骤</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zh-CN" altLang="zh-CN" dirty="0"/>
              <a:t>声明一个</a:t>
            </a:r>
            <a:r>
              <a:rPr lang="en-US" altLang="zh-CN" dirty="0" err="1"/>
              <a:t>SensorManager</a:t>
            </a:r>
            <a:r>
              <a:rPr lang="zh-CN" altLang="zh-CN" dirty="0" smtClean="0"/>
              <a:t>对象。</a:t>
            </a:r>
            <a:endParaRPr lang="en-US" altLang="zh-CN" dirty="0" smtClean="0"/>
          </a:p>
          <a:p>
            <a:r>
              <a:rPr lang="zh-CN" altLang="en-US" dirty="0" smtClean="0"/>
              <a:t>（</a:t>
            </a:r>
            <a:r>
              <a:rPr lang="en-US" altLang="zh-CN" dirty="0" smtClean="0"/>
              <a:t>2</a:t>
            </a:r>
            <a:r>
              <a:rPr lang="zh-CN" altLang="en-US" dirty="0" smtClean="0"/>
              <a:t>）</a:t>
            </a:r>
            <a:r>
              <a:rPr lang="zh-CN" altLang="zh-CN" dirty="0"/>
              <a:t>重写</a:t>
            </a:r>
            <a:r>
              <a:rPr lang="en-US" altLang="zh-CN" dirty="0"/>
              <a:t>Activity</a:t>
            </a:r>
            <a:r>
              <a:rPr lang="zh-CN" altLang="zh-CN" dirty="0"/>
              <a:t>的</a:t>
            </a:r>
            <a:r>
              <a:rPr lang="en-US" altLang="zh-CN" dirty="0" err="1"/>
              <a:t>onResume</a:t>
            </a:r>
            <a:r>
              <a:rPr lang="zh-CN" altLang="zh-CN" dirty="0"/>
              <a:t>方法，在该方法中注册传感器监听</a:t>
            </a:r>
            <a:r>
              <a:rPr lang="zh-CN" altLang="zh-CN" dirty="0" smtClean="0"/>
              <a:t>事件。</a:t>
            </a:r>
            <a:endParaRPr lang="en-US" altLang="zh-CN" dirty="0" smtClean="0"/>
          </a:p>
          <a:p>
            <a:r>
              <a:rPr lang="zh-CN" altLang="en-US" dirty="0" smtClean="0"/>
              <a:t>（</a:t>
            </a:r>
            <a:r>
              <a:rPr lang="en-US" altLang="zh-CN" dirty="0" smtClean="0"/>
              <a:t>3</a:t>
            </a:r>
            <a:r>
              <a:rPr lang="zh-CN" altLang="en-US" dirty="0" smtClean="0"/>
              <a:t>）</a:t>
            </a:r>
            <a:r>
              <a:rPr lang="zh-CN" altLang="zh-CN" dirty="0"/>
              <a:t>重写</a:t>
            </a:r>
            <a:r>
              <a:rPr lang="en-US" altLang="zh-CN" dirty="0"/>
              <a:t>Activity</a:t>
            </a:r>
            <a:r>
              <a:rPr lang="zh-CN" altLang="zh-CN" dirty="0"/>
              <a:t>的</a:t>
            </a:r>
            <a:r>
              <a:rPr lang="en-US" altLang="zh-CN" dirty="0" err="1"/>
              <a:t>onPause</a:t>
            </a:r>
            <a:r>
              <a:rPr lang="zh-CN" altLang="zh-CN" dirty="0"/>
              <a:t>方法，在该方法中注销传感器</a:t>
            </a:r>
            <a:r>
              <a:rPr lang="zh-CN" altLang="zh-CN" dirty="0" smtClean="0"/>
              <a:t>事件</a:t>
            </a:r>
            <a:r>
              <a:rPr lang="zh-CN" altLang="en-US" dirty="0" smtClean="0"/>
              <a:t>。</a:t>
            </a:r>
            <a:endParaRPr lang="en-US" altLang="zh-CN" dirty="0" smtClean="0"/>
          </a:p>
          <a:p>
            <a:r>
              <a:rPr lang="zh-CN" altLang="en-US" dirty="0" smtClean="0"/>
              <a:t>（</a:t>
            </a:r>
            <a:r>
              <a:rPr lang="en-US" altLang="zh-CN" dirty="0" smtClean="0"/>
              <a:t>4</a:t>
            </a:r>
            <a:r>
              <a:rPr lang="zh-CN" altLang="en-US" dirty="0" smtClean="0"/>
              <a:t>）</a:t>
            </a:r>
            <a:r>
              <a:rPr lang="zh-CN" altLang="zh-CN" dirty="0"/>
              <a:t>编写一个传感器事件监听器，该监听器继承自</a:t>
            </a:r>
            <a:r>
              <a:rPr lang="en-US" altLang="zh-CN" dirty="0" err="1"/>
              <a:t>SensorEventListener</a:t>
            </a:r>
            <a:r>
              <a:rPr lang="zh-CN" altLang="zh-CN" dirty="0" smtClean="0"/>
              <a:t>，</a:t>
            </a:r>
            <a:r>
              <a:rPr lang="zh-CN" altLang="en-US" dirty="0" smtClean="0"/>
              <a:t>并</a:t>
            </a:r>
            <a:r>
              <a:rPr lang="zh-CN" altLang="zh-CN" dirty="0" smtClean="0"/>
              <a:t>实现</a:t>
            </a:r>
            <a:r>
              <a:rPr lang="en-US" altLang="zh-CN" dirty="0" err="1" smtClean="0"/>
              <a:t>onSensorChanged</a:t>
            </a:r>
            <a:r>
              <a:rPr lang="zh-CN" altLang="zh-CN" dirty="0" smtClean="0"/>
              <a:t>和</a:t>
            </a:r>
            <a:r>
              <a:rPr lang="en-US" altLang="zh-CN" dirty="0" err="1"/>
              <a:t>onAccuracyChanged</a:t>
            </a:r>
            <a:r>
              <a:rPr lang="zh-CN" altLang="zh-CN" dirty="0"/>
              <a:t>两个方法</a:t>
            </a:r>
            <a:r>
              <a:rPr lang="zh-CN" altLang="zh-CN" dirty="0" smtClean="0"/>
              <a:t>。</a:t>
            </a:r>
            <a:endParaRPr lang="zh-CN" altLang="en-US" dirty="0"/>
          </a:p>
        </p:txBody>
      </p:sp>
    </p:spTree>
    <p:extLst>
      <p:ext uri="{BB962C8B-B14F-4D97-AF65-F5344CB8AC3E}">
        <p14:creationId xmlns:p14="http://schemas.microsoft.com/office/powerpoint/2010/main" val="145475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16.1.3  </a:t>
            </a:r>
            <a:r>
              <a:rPr lang="zh-CN" altLang="en-US" dirty="0"/>
              <a:t>指南针</a:t>
            </a:r>
            <a:r>
              <a:rPr lang="en-US" altLang="zh-CN" dirty="0"/>
              <a:t>——</a:t>
            </a:r>
            <a:r>
              <a:rPr lang="zh-CN" altLang="en-US" dirty="0"/>
              <a:t>磁场传感器</a:t>
            </a:r>
          </a:p>
        </p:txBody>
      </p:sp>
      <p:sp>
        <p:nvSpPr>
          <p:cNvPr id="3" name="内容占位符 2"/>
          <p:cNvSpPr>
            <a:spLocks noGrp="1"/>
          </p:cNvSpPr>
          <p:nvPr>
            <p:ph idx="1"/>
          </p:nvPr>
        </p:nvSpPr>
        <p:spPr/>
        <p:txBody>
          <a:bodyPr/>
          <a:lstStyle/>
          <a:p>
            <a:r>
              <a:rPr lang="zh-CN" altLang="zh-CN" dirty="0"/>
              <a:t>顾名思义，指南针只要找到朝南的方向就好了</a:t>
            </a:r>
            <a:r>
              <a:rPr lang="zh-CN" altLang="en-US" dirty="0"/>
              <a:t>。</a:t>
            </a:r>
            <a:endParaRPr lang="en-US" altLang="zh-CN" dirty="0"/>
          </a:p>
          <a:p>
            <a:r>
              <a:rPr lang="zh-CN" altLang="zh-CN" dirty="0"/>
              <a:t>可是在</a:t>
            </a:r>
            <a:r>
              <a:rPr lang="en-US" altLang="zh-CN" dirty="0"/>
              <a:t>App</a:t>
            </a:r>
            <a:r>
              <a:rPr lang="zh-CN" altLang="zh-CN" dirty="0"/>
              <a:t>中并非使用一个方向传感器这么简单，事实上单独的方向传感器已经弃用，取而代之的是利用加速度传感器和磁场传感器</a:t>
            </a:r>
            <a:r>
              <a:rPr lang="zh-CN" altLang="en-US" dirty="0"/>
              <a:t>。</a:t>
            </a:r>
            <a:endParaRPr lang="en-US" altLang="zh-CN" dirty="0"/>
          </a:p>
          <a:p>
            <a:r>
              <a:rPr lang="zh-CN" altLang="en-US" dirty="0"/>
              <a:t>获得加速度和磁场强度两个数值之后，再</a:t>
            </a:r>
            <a:r>
              <a:rPr lang="zh-CN" altLang="zh-CN" dirty="0"/>
              <a:t>通过</a:t>
            </a:r>
            <a:r>
              <a:rPr lang="en-US" altLang="zh-CN" dirty="0" err="1"/>
              <a:t>SensorManager</a:t>
            </a:r>
            <a:r>
              <a:rPr lang="zh-CN" altLang="zh-CN" dirty="0"/>
              <a:t>的</a:t>
            </a:r>
            <a:r>
              <a:rPr lang="en-US" altLang="zh-CN" dirty="0" err="1"/>
              <a:t>getRotationMatrix</a:t>
            </a:r>
            <a:r>
              <a:rPr lang="zh-CN" altLang="zh-CN" dirty="0"/>
              <a:t>方法与</a:t>
            </a:r>
            <a:r>
              <a:rPr lang="en-US" altLang="zh-CN" dirty="0" err="1"/>
              <a:t>getOrientation</a:t>
            </a:r>
            <a:r>
              <a:rPr lang="zh-CN" altLang="zh-CN" dirty="0"/>
              <a:t>方法计算方向角度。</a:t>
            </a:r>
            <a:endParaRPr lang="zh-CN" altLang="en-US" dirty="0"/>
          </a:p>
          <a:p>
            <a:endParaRPr lang="zh-CN" altLang="en-US" dirty="0"/>
          </a:p>
        </p:txBody>
      </p:sp>
    </p:spTree>
    <p:extLst>
      <p:ext uri="{BB962C8B-B14F-4D97-AF65-F5344CB8AC3E}">
        <p14:creationId xmlns:p14="http://schemas.microsoft.com/office/powerpoint/2010/main" val="1041763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2755</Words>
  <Application>Microsoft Office PowerPoint</Application>
  <PresentationFormat>宽屏</PresentationFormat>
  <Paragraphs>247</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黑体</vt:lpstr>
      <vt:lpstr>宋体</vt:lpstr>
      <vt:lpstr>Arial</vt:lpstr>
      <vt:lpstr>Calibri</vt:lpstr>
      <vt:lpstr>Calibri Light</vt:lpstr>
      <vt:lpstr>Times New Roman</vt:lpstr>
      <vt:lpstr>Office 主题</vt:lpstr>
      <vt:lpstr>第16章  感知定位</vt:lpstr>
      <vt:lpstr>本章简介</vt:lpstr>
      <vt:lpstr>本章目录</vt:lpstr>
      <vt:lpstr>16.1  传感器</vt:lpstr>
      <vt:lpstr>16.1.1  传感器的种类</vt:lpstr>
      <vt:lpstr>传感器的常见种类</vt:lpstr>
      <vt:lpstr>16.1.2  摇一摇——加速度传感器</vt:lpstr>
      <vt:lpstr>摇一摇的实现步骤</vt:lpstr>
      <vt:lpstr>16.1.3  指南针——磁场传感器</vt:lpstr>
      <vt:lpstr>指南针的实现效果</vt:lpstr>
      <vt:lpstr>16.1.4  计步器、感光器和陀螺仪</vt:lpstr>
      <vt:lpstr>感光器</vt:lpstr>
      <vt:lpstr>陀螺仪</vt:lpstr>
      <vt:lpstr>16.2  基础定位</vt:lpstr>
      <vt:lpstr>16.2.1  开启定位功能</vt:lpstr>
      <vt:lpstr>网络定位</vt:lpstr>
      <vt:lpstr>手机定位的具体场景</vt:lpstr>
      <vt:lpstr>16.2.2  获取定位信息</vt:lpstr>
      <vt:lpstr>如何使用定位管理器</vt:lpstr>
      <vt:lpstr>卫星定位的实现效果</vt:lpstr>
      <vt:lpstr>16.2.3  根据经纬度查找详细地址</vt:lpstr>
      <vt:lpstr>16.2.4  全球卫星导航系统</vt:lpstr>
      <vt:lpstr>如何获取导航卫星信息</vt:lpstr>
      <vt:lpstr>卫星浑天仪的分布图</vt:lpstr>
      <vt:lpstr>16.3  地图导航</vt:lpstr>
      <vt:lpstr>16.3.1  集成腾讯地图</vt:lpstr>
      <vt:lpstr>腾讯地图的定位效果</vt:lpstr>
      <vt:lpstr>16.3.2  显示地图面板</vt:lpstr>
      <vt:lpstr>地图面板的显示效果</vt:lpstr>
      <vt:lpstr>16.3.3  获取地点信息</vt:lpstr>
      <vt:lpstr>地点搜索的显示效果</vt:lpstr>
      <vt:lpstr>16.3.4  规划导航路线</vt:lpstr>
      <vt:lpstr>路线导航的显示效果</vt:lpstr>
      <vt:lpstr>16.4  实战项目：仿微信的附近的人</vt:lpstr>
      <vt:lpstr>16.4.1  需求描述</vt:lpstr>
      <vt:lpstr>微信的附近的人</vt:lpstr>
      <vt:lpstr>16.4.2  功能分析</vt:lpstr>
      <vt:lpstr>位置分享的例程介绍</vt:lpstr>
      <vt:lpstr>16.4.3  效果展示</vt:lpstr>
      <vt:lpstr>人员筛选的显示效果</vt:lpstr>
      <vt:lpstr>出行导航的显示效果</vt:lpstr>
      <vt:lpstr>16.5  小结</vt:lpstr>
      <vt:lpstr>本章的学成目标</vt:lpstr>
      <vt:lpstr>动手练习</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93</cp:revision>
  <dcterms:created xsi:type="dcterms:W3CDTF">2020-09-05T11:14:52Z</dcterms:created>
  <dcterms:modified xsi:type="dcterms:W3CDTF">2022-06-12T15:02:27Z</dcterms:modified>
</cp:coreProperties>
</file>