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8" r:id="rId5"/>
    <p:sldId id="331" r:id="rId6"/>
    <p:sldId id="332" r:id="rId7"/>
    <p:sldId id="333" r:id="rId8"/>
    <p:sldId id="334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263" r:id="rId22"/>
    <p:sldId id="335" r:id="rId23"/>
    <p:sldId id="336" r:id="rId24"/>
    <p:sldId id="337" r:id="rId25"/>
    <p:sldId id="264" r:id="rId26"/>
    <p:sldId id="298" r:id="rId27"/>
    <p:sldId id="299" r:id="rId28"/>
    <p:sldId id="266" r:id="rId29"/>
    <p:sldId id="301" r:id="rId30"/>
    <p:sldId id="302" r:id="rId31"/>
    <p:sldId id="303" r:id="rId32"/>
    <p:sldId id="304" r:id="rId33"/>
    <p:sldId id="305" r:id="rId34"/>
    <p:sldId id="267" r:id="rId35"/>
    <p:sldId id="268" r:id="rId36"/>
    <p:sldId id="306" r:id="rId37"/>
    <p:sldId id="307" r:id="rId38"/>
    <p:sldId id="308" r:id="rId39"/>
    <p:sldId id="309" r:id="rId40"/>
    <p:sldId id="312" r:id="rId41"/>
    <p:sldId id="269" r:id="rId42"/>
    <p:sldId id="310" r:id="rId43"/>
    <p:sldId id="311" r:id="rId44"/>
    <p:sldId id="270" r:id="rId45"/>
    <p:sldId id="313" r:id="rId46"/>
    <p:sldId id="314" r:id="rId47"/>
    <p:sldId id="278" r:id="rId48"/>
    <p:sldId id="287" r:id="rId49"/>
    <p:sldId id="315" r:id="rId50"/>
    <p:sldId id="291" r:id="rId51"/>
    <p:sldId id="316" r:id="rId52"/>
    <p:sldId id="290" r:id="rId53"/>
    <p:sldId id="317" r:id="rId54"/>
    <p:sldId id="286" r:id="rId55"/>
    <p:sldId id="273" r:id="rId56"/>
    <p:sldId id="274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7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3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3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0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6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12D6-CE1C-4875-840C-5105FA57800D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1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  </a:t>
            </a:r>
            <a:r>
              <a:rPr lang="zh-CN" altLang="en-US" dirty="0" smtClean="0"/>
              <a:t>物</a:t>
            </a:r>
            <a:r>
              <a:rPr lang="zh-CN" altLang="en-US" dirty="0"/>
              <a:t>联网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NFC</a:t>
            </a:r>
            <a:r>
              <a:rPr lang="zh-CN" altLang="en-US" dirty="0" smtClean="0"/>
              <a:t>相较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因为</a:t>
            </a:r>
            <a:r>
              <a:rPr lang="en-US" altLang="zh-CN" dirty="0"/>
              <a:t>RFID</a:t>
            </a:r>
            <a:r>
              <a:rPr lang="zh-CN" altLang="zh-CN" dirty="0"/>
              <a:t>用的地方太多了，导致随意性较大，反而不便于更好地管控</a:t>
            </a:r>
            <a:r>
              <a:rPr lang="zh-CN" altLang="zh-CN" dirty="0" smtClean="0"/>
              <a:t>。</a:t>
            </a:r>
            <a:r>
              <a:rPr lang="zh-CN" altLang="zh-CN" dirty="0"/>
              <a:t>所以业界重新定义了</a:t>
            </a:r>
            <a:r>
              <a:rPr lang="en-US" altLang="zh-CN" dirty="0"/>
              <a:t>NFC</a:t>
            </a:r>
            <a:r>
              <a:rPr lang="zh-CN" altLang="zh-CN" dirty="0"/>
              <a:t>规范，试图在两个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进行优化。</a:t>
            </a:r>
            <a:endParaRPr lang="en-US" altLang="zh-CN" dirty="0" smtClean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RFID</a:t>
            </a:r>
            <a:r>
              <a:rPr lang="zh-CN" altLang="zh-CN" dirty="0"/>
              <a:t>的信号传播距离较远，致使位于远处的设备也可能获取卡片</a:t>
            </a:r>
            <a:r>
              <a:rPr lang="zh-CN" altLang="zh-CN" dirty="0" smtClean="0"/>
              <a:t>信息。</a:t>
            </a:r>
            <a:r>
              <a:rPr lang="zh-CN" altLang="zh-CN" dirty="0"/>
              <a:t>而</a:t>
            </a:r>
            <a:r>
              <a:rPr lang="en-US" altLang="zh-CN" dirty="0"/>
              <a:t>NFC</a:t>
            </a:r>
            <a:r>
              <a:rPr lang="zh-CN" altLang="zh-CN" dirty="0"/>
              <a:t>的有效工作距离在十厘米之内，即可避免卡片信息被窃取的风险。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RFID</a:t>
            </a:r>
            <a:r>
              <a:rPr lang="zh-CN" altLang="zh-CN" dirty="0"/>
              <a:t>的读写操作是单向的，也就是说，只有读卡器能读写卡片，卡片不能拿读卡器怎么样</a:t>
            </a:r>
            <a:r>
              <a:rPr lang="zh-CN" altLang="zh-CN" dirty="0" smtClean="0"/>
              <a:t>。</a:t>
            </a:r>
            <a:r>
              <a:rPr lang="en-US" altLang="zh-CN" dirty="0" smtClean="0"/>
              <a:t>NFC</a:t>
            </a:r>
            <a:r>
              <a:rPr lang="zh-CN" altLang="zh-CN" dirty="0" smtClean="0"/>
              <a:t>不再</a:t>
            </a:r>
            <a:r>
              <a:rPr lang="zh-CN" altLang="en-US" dirty="0" smtClean="0"/>
              <a:t>限于</a:t>
            </a:r>
            <a:r>
              <a:rPr lang="zh-CN" altLang="zh-CN" dirty="0" smtClean="0"/>
              <a:t>“</a:t>
            </a:r>
            <a:r>
              <a:rPr lang="zh-CN" altLang="zh-CN" dirty="0"/>
              <a:t>读卡器——卡片”的模式</a:t>
            </a:r>
            <a:r>
              <a:rPr lang="zh-CN" altLang="zh-CN" dirty="0" smtClean="0"/>
              <a:t>，两</a:t>
            </a:r>
            <a:r>
              <a:rPr lang="zh-CN" altLang="zh-CN" dirty="0"/>
              <a:t>个</a:t>
            </a:r>
            <a:r>
              <a:rPr lang="en-US" altLang="zh-CN" dirty="0"/>
              <a:t>NFC</a:t>
            </a:r>
            <a:r>
              <a:rPr lang="zh-CN" altLang="zh-CN" dirty="0"/>
              <a:t>设备允许互相读写，既可以由设备</a:t>
            </a:r>
            <a:r>
              <a:rPr lang="en-US" altLang="zh-CN" dirty="0"/>
              <a:t>A</a:t>
            </a:r>
            <a:r>
              <a:rPr lang="zh-CN" altLang="zh-CN" dirty="0"/>
              <a:t>读写设备</a:t>
            </a:r>
            <a:r>
              <a:rPr lang="en-US" altLang="zh-CN" dirty="0"/>
              <a:t>B</a:t>
            </a:r>
            <a:r>
              <a:rPr lang="zh-CN" altLang="zh-CN" dirty="0"/>
              <a:t>，也可以由设备</a:t>
            </a:r>
            <a:r>
              <a:rPr lang="en-US" altLang="zh-CN" dirty="0"/>
              <a:t>B</a:t>
            </a:r>
            <a:r>
              <a:rPr lang="zh-CN" altLang="zh-CN" dirty="0"/>
              <a:t>读写设备</a:t>
            </a:r>
            <a:r>
              <a:rPr lang="en-US" altLang="zh-CN" dirty="0"/>
              <a:t>A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改进之后的</a:t>
            </a:r>
            <a:r>
              <a:rPr lang="en-US" altLang="zh-CN" dirty="0"/>
              <a:t>NFC</a:t>
            </a:r>
            <a:r>
              <a:rPr lang="zh-CN" altLang="zh-CN" dirty="0"/>
              <a:t>技术既提高了安全性，又拓宽了应用场合，同时还兼容现有的大部分</a:t>
            </a:r>
            <a:r>
              <a:rPr lang="en-US" altLang="zh-CN" dirty="0"/>
              <a:t>RFID</a:t>
            </a:r>
            <a:r>
              <a:rPr lang="zh-CN" altLang="zh-CN" dirty="0" smtClean="0"/>
              <a:t>卡片。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2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NFC</a:t>
            </a:r>
            <a:r>
              <a:rPr lang="zh-CN" altLang="en-US" dirty="0" smtClean="0"/>
              <a:t>在手机上的应用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带有</a:t>
            </a:r>
            <a:r>
              <a:rPr lang="en-US" altLang="zh-CN" dirty="0"/>
              <a:t>NFC</a:t>
            </a:r>
            <a:r>
              <a:rPr lang="zh-CN" altLang="zh-CN" dirty="0"/>
              <a:t>功能的手机，在实际生活中主要有三项应用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读卡器</a:t>
            </a:r>
            <a:endParaRPr lang="en-US" altLang="zh-CN" dirty="0" smtClean="0"/>
          </a:p>
          <a:p>
            <a:pPr lvl="1"/>
            <a:r>
              <a:rPr lang="zh-CN" altLang="zh-CN" dirty="0"/>
              <a:t>通过支持NFC的</a:t>
            </a:r>
            <a:r>
              <a:rPr lang="zh-CN" altLang="zh-CN" dirty="0" smtClean="0"/>
              <a:t>手机从</a:t>
            </a:r>
            <a:r>
              <a:rPr lang="zh-CN" altLang="zh-CN" dirty="0"/>
              <a:t>带有NFC芯片的标签、贴纸、名片等媒介中读写信息。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仿真卡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把</a:t>
            </a:r>
            <a:r>
              <a:rPr lang="zh-CN" altLang="zh-CN" dirty="0"/>
              <a:t>手机当卡片</a:t>
            </a:r>
            <a:r>
              <a:rPr lang="zh-CN" altLang="zh-CN" dirty="0" smtClean="0"/>
              <a:t>用</a:t>
            </a:r>
            <a:r>
              <a:rPr lang="zh-CN" altLang="en-US" dirty="0" smtClean="0"/>
              <a:t>，比如拿手机刷公交，此时数据存储在手机当中。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分享内容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zh-CN" dirty="0" smtClean="0"/>
              <a:t>两</a:t>
            </a:r>
            <a:r>
              <a:rPr lang="zh-CN" altLang="zh-CN" dirty="0"/>
              <a:t>部手机之间传输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，例如</a:t>
            </a:r>
            <a:r>
              <a:rPr lang="zh-CN" altLang="zh-CN" dirty="0" smtClean="0"/>
              <a:t>交换图片</a:t>
            </a:r>
            <a:r>
              <a:rPr lang="zh-CN" altLang="en-US" dirty="0" smtClean="0"/>
              <a:t>资料</a:t>
            </a:r>
            <a:r>
              <a:rPr lang="zh-CN" altLang="zh-CN" dirty="0" smtClean="0"/>
              <a:t>或</a:t>
            </a:r>
            <a:r>
              <a:rPr lang="zh-CN" altLang="zh-CN" dirty="0"/>
              <a:t>同步设备</a:t>
            </a:r>
            <a:r>
              <a:rPr lang="zh-CN" altLang="zh-CN" dirty="0" smtClean="0"/>
              <a:t>联系人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8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NFC</a:t>
            </a:r>
            <a:r>
              <a:rPr lang="zh-CN" altLang="en-US" dirty="0" smtClean="0"/>
              <a:t>的几个子标准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NFC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子标准名称</a:t>
            </a:r>
            <a:r>
              <a:rPr lang="zh-CN" altLang="zh-CN" dirty="0"/>
              <a:t>及其适用场合详</a:t>
            </a:r>
            <a:r>
              <a:rPr lang="zh-CN" altLang="zh-CN" dirty="0" smtClean="0"/>
              <a:t>见</a:t>
            </a:r>
            <a:r>
              <a:rPr lang="zh-CN" altLang="en-US" dirty="0" smtClean="0"/>
              <a:t>下</a:t>
            </a:r>
            <a:r>
              <a:rPr lang="zh-CN" altLang="zh-CN" dirty="0" smtClean="0"/>
              <a:t>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90917" y="2615699"/>
          <a:ext cx="9641541" cy="323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338"/>
                <a:gridCol w="1990403"/>
                <a:gridCol w="5039800"/>
              </a:tblGrid>
              <a:tr h="507668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NFC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数据格式名称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ISO</a:t>
                      </a: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标准名称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实际应用场合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766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NfcA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ISO 14443-3A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门禁卡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766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NfcB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ISO 14443-3B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二代身份证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766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NfcF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JIS 6319-4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香港八达通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0766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NfcV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ISO 15693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深圳图书馆读者证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95434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IsoDep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ISO 14443-4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北京一卡通、深圳通、西安长安通、武汉通、广州羊城通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5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NFC</a:t>
            </a:r>
            <a:r>
              <a:rPr lang="zh-CN" altLang="en-US" dirty="0" smtClean="0"/>
              <a:t>手机作为读卡器的开发步骤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下面通过相对简单的读卡器功能，来介绍如何进行手机</a:t>
            </a:r>
            <a:r>
              <a:rPr lang="en-US" altLang="zh-CN" dirty="0"/>
              <a:t>App</a:t>
            </a:r>
            <a:r>
              <a:rPr lang="zh-CN" altLang="zh-CN" dirty="0"/>
              <a:t>的</a:t>
            </a:r>
            <a:r>
              <a:rPr lang="en-US" altLang="zh-CN" dirty="0"/>
              <a:t>NFC</a:t>
            </a:r>
            <a:r>
              <a:rPr lang="zh-CN" altLang="zh-CN" dirty="0" smtClean="0"/>
              <a:t>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首先要在</a:t>
            </a:r>
            <a:r>
              <a:rPr lang="en-US" altLang="zh-CN" dirty="0"/>
              <a:t>AndroidManifest.xml</a:t>
            </a:r>
            <a:r>
              <a:rPr lang="zh-CN" altLang="zh-CN" dirty="0"/>
              <a:t>中声明</a:t>
            </a:r>
            <a:r>
              <a:rPr lang="en-US" altLang="zh-CN" dirty="0"/>
              <a:t>NFC</a:t>
            </a:r>
            <a:r>
              <a:rPr lang="zh-CN" altLang="zh-CN" dirty="0"/>
              <a:t>的操作</a:t>
            </a:r>
            <a:r>
              <a:rPr lang="zh-CN" altLang="zh-CN" dirty="0" smtClean="0"/>
              <a:t>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其次还要对活动页面声明</a:t>
            </a:r>
            <a:r>
              <a:rPr lang="en-US" altLang="zh-CN" dirty="0"/>
              <a:t>NFC</a:t>
            </a:r>
            <a:r>
              <a:rPr lang="zh-CN" altLang="zh-CN" dirty="0" smtClean="0"/>
              <a:t>过滤器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）进行</a:t>
            </a:r>
            <a:r>
              <a:rPr lang="zh-CN" altLang="zh-CN" dirty="0" smtClean="0"/>
              <a:t>代码</a:t>
            </a:r>
            <a:r>
              <a:rPr lang="zh-CN" altLang="zh-CN" dirty="0"/>
              <a:t>方面的处理</a:t>
            </a:r>
            <a:r>
              <a:rPr lang="zh-CN" altLang="zh-CN" dirty="0" smtClean="0"/>
              <a:t>逻辑</a:t>
            </a:r>
            <a:r>
              <a:rPr lang="zh-CN" altLang="en-US" dirty="0" smtClean="0"/>
              <a:t>。编码方面又有以下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点步骤。</a:t>
            </a:r>
            <a:endParaRPr lang="en-US" altLang="zh-CN" dirty="0" smtClean="0"/>
          </a:p>
          <a:p>
            <a:pPr lvl="1"/>
            <a:r>
              <a:rPr lang="en-US" altLang="zh-CN" dirty="0"/>
              <a:t>1. </a:t>
            </a:r>
            <a:r>
              <a:rPr lang="zh-CN" altLang="zh-CN" dirty="0"/>
              <a:t>初始化</a:t>
            </a:r>
            <a:r>
              <a:rPr lang="en-US" altLang="zh-CN" dirty="0"/>
              <a:t>NFC</a:t>
            </a:r>
            <a:r>
              <a:rPr lang="zh-CN" altLang="zh-CN" dirty="0" smtClean="0"/>
              <a:t>适配器</a:t>
            </a:r>
            <a:endParaRPr lang="en-US" altLang="zh-CN" dirty="0" smtClean="0"/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启用</a:t>
            </a:r>
            <a:r>
              <a:rPr lang="en-US" altLang="zh-CN" dirty="0"/>
              <a:t>NFC</a:t>
            </a:r>
            <a:r>
              <a:rPr lang="zh-CN" altLang="zh-CN" dirty="0"/>
              <a:t>感应</a:t>
            </a:r>
            <a:r>
              <a:rPr lang="en-US" altLang="zh-CN" dirty="0"/>
              <a:t>/</a:t>
            </a:r>
            <a:r>
              <a:rPr lang="zh-CN" altLang="zh-CN" dirty="0"/>
              <a:t>禁用</a:t>
            </a:r>
            <a:r>
              <a:rPr lang="en-US" altLang="zh-CN" dirty="0"/>
              <a:t>NFC</a:t>
            </a:r>
            <a:r>
              <a:rPr lang="zh-CN" altLang="zh-CN" dirty="0"/>
              <a:t>感应</a:t>
            </a:r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接收到感应消息并对消息解码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1580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NFC</a:t>
            </a:r>
            <a:r>
              <a:rPr lang="zh-CN" altLang="en-US" dirty="0" smtClean="0"/>
              <a:t>手机读取门禁卡的实现效果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52" y="2553368"/>
            <a:ext cx="4092295" cy="2895851"/>
          </a:xfrm>
        </p:spPr>
      </p:pic>
    </p:spTree>
    <p:extLst>
      <p:ext uri="{BB962C8B-B14F-4D97-AF65-F5344CB8AC3E}">
        <p14:creationId xmlns:p14="http://schemas.microsoft.com/office/powerpoint/2010/main" val="200412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NFC</a:t>
            </a:r>
            <a:r>
              <a:rPr lang="zh-CN" altLang="en-US" dirty="0"/>
              <a:t>手机</a:t>
            </a:r>
            <a:r>
              <a:rPr lang="zh-CN" altLang="en-US" dirty="0" smtClean="0"/>
              <a:t>读取北京一卡通的</a:t>
            </a:r>
            <a:r>
              <a:rPr lang="zh-CN" altLang="en-US" dirty="0"/>
              <a:t>实现效果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14" y="1690688"/>
            <a:ext cx="3244701" cy="4351338"/>
          </a:xfr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611685" y="62932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北京市政交通一卡通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24833" y="6293224"/>
            <a:ext cx="286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NFC</a:t>
            </a:r>
            <a:r>
              <a:rPr lang="zh-CN" altLang="zh-CN" dirty="0"/>
              <a:t>手机读取到的乘车信息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33" y="1690689"/>
            <a:ext cx="324537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607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10.1.3  </a:t>
            </a:r>
            <a:r>
              <a:rPr lang="zh-CN" altLang="en-US" dirty="0" smtClean="0"/>
              <a:t>红外遥控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红外遥控是一种无线控制技术，它具有功耗小、成本低、易实现等诸多优点，因而被各种电子设备特别是家用电器广泛</a:t>
            </a:r>
            <a:r>
              <a:rPr lang="zh-CN" altLang="zh-CN" dirty="0" smtClean="0"/>
              <a:t>采用。</a:t>
            </a:r>
            <a:endParaRPr lang="en-US" altLang="zh-CN" dirty="0" smtClean="0"/>
          </a:p>
          <a:p>
            <a:r>
              <a:rPr lang="zh-CN" altLang="zh-CN" dirty="0" smtClean="0"/>
              <a:t>遥控器</a:t>
            </a:r>
            <a:r>
              <a:rPr lang="zh-CN" altLang="en-US" dirty="0" smtClean="0"/>
              <a:t>可能是</a:t>
            </a:r>
            <a:r>
              <a:rPr lang="zh-CN" altLang="zh-CN" dirty="0" smtClean="0"/>
              <a:t>红外</a:t>
            </a:r>
            <a:r>
              <a:rPr lang="zh-CN" altLang="zh-CN" dirty="0"/>
              <a:t>遥控，也可能是射频遥控。红外遥控使用近红外</a:t>
            </a:r>
            <a:r>
              <a:rPr lang="zh-CN" altLang="zh-CN" dirty="0" smtClean="0"/>
              <a:t>光线作为</a:t>
            </a:r>
            <a:r>
              <a:rPr lang="zh-CN" altLang="zh-CN" dirty="0"/>
              <a:t>遥控光源，而射频遥控使用超高频</a:t>
            </a:r>
            <a:r>
              <a:rPr lang="zh-CN" altLang="zh-CN" dirty="0" smtClean="0"/>
              <a:t>电磁波作为</a:t>
            </a:r>
            <a:r>
              <a:rPr lang="zh-CN" altLang="zh-CN" dirty="0"/>
              <a:t>信号载体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红外遥控器带着灯泡就像一支手电筒，红外光照到哪里，哪里的电器才会接收响应，这决定了红外遥控的三个特性：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）遥控器要对准电器才有反应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）遥控器不能距离电器太远，最好是五米之内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）遥控器与电器之间不能有障碍物。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3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zh-CN" altLang="zh-CN" dirty="0" smtClean="0"/>
              <a:t>红外遥控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首先要在</a:t>
            </a:r>
            <a:r>
              <a:rPr lang="en-US" altLang="zh-CN" dirty="0"/>
              <a:t>App</a:t>
            </a:r>
            <a:r>
              <a:rPr lang="zh-CN" altLang="zh-CN" dirty="0"/>
              <a:t>工程的</a:t>
            </a:r>
            <a:r>
              <a:rPr lang="en-US" altLang="zh-CN" dirty="0"/>
              <a:t>AndroidManifest.xml</a:t>
            </a:r>
            <a:r>
              <a:rPr lang="zh-CN" altLang="zh-CN" dirty="0"/>
              <a:t>中补充红外权限</a:t>
            </a:r>
            <a:r>
              <a:rPr lang="zh-CN" altLang="zh-CN" dirty="0" smtClean="0"/>
              <a:t>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其次在代码中初始化红外遥控的</a:t>
            </a:r>
            <a:r>
              <a:rPr lang="zh-CN" altLang="zh-CN" dirty="0" smtClean="0"/>
              <a:t>管理器</a:t>
            </a:r>
            <a:r>
              <a:rPr lang="en-US" altLang="zh-CN" dirty="0" err="1" smtClean="0"/>
              <a:t>ConsumerIrManager</a:t>
            </a:r>
            <a:r>
              <a:rPr lang="zh-CN" altLang="zh-CN" dirty="0"/>
              <a:t>，它的常用方法主要有三</a:t>
            </a:r>
            <a:r>
              <a:rPr lang="zh-CN" altLang="zh-CN" dirty="0" smtClean="0"/>
              <a:t>个：</a:t>
            </a:r>
            <a:endParaRPr lang="zh-CN" altLang="zh-CN" dirty="0"/>
          </a:p>
          <a:p>
            <a:pPr lvl="1"/>
            <a:r>
              <a:rPr lang="en-US" altLang="zh-CN" dirty="0" err="1"/>
              <a:t>hasIrEmitter</a:t>
            </a:r>
            <a:r>
              <a:rPr lang="zh-CN" altLang="zh-CN" dirty="0"/>
              <a:t>：检查设备是否拥有红外发射器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getCarrierFrequencies</a:t>
            </a:r>
            <a:r>
              <a:rPr lang="zh-CN" altLang="zh-CN" dirty="0"/>
              <a:t>：获得可用的载波频率范围。</a:t>
            </a:r>
          </a:p>
          <a:p>
            <a:pPr lvl="1"/>
            <a:r>
              <a:rPr lang="en-US" altLang="zh-CN" dirty="0"/>
              <a:t>transmit</a:t>
            </a:r>
            <a:r>
              <a:rPr lang="zh-CN" altLang="zh-CN" dirty="0"/>
              <a:t>：发射红外信号。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最后在准备发射遥控信号之时，调用</a:t>
            </a:r>
            <a:r>
              <a:rPr lang="en-US" altLang="zh-CN" dirty="0"/>
              <a:t>transmit</a:t>
            </a:r>
            <a:r>
              <a:rPr lang="zh-CN" altLang="zh-CN" dirty="0"/>
              <a:t>方法就把红外信号发出去了。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9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红外信号的编码格式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红外</a:t>
            </a:r>
            <a:r>
              <a:rPr lang="zh-CN" altLang="zh-CN" dirty="0" smtClean="0"/>
              <a:t>信号</a:t>
            </a:r>
            <a:r>
              <a:rPr lang="zh-CN" altLang="en-US" dirty="0" smtClean="0"/>
              <a:t>的格式由三个要素决定：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用户码</a:t>
            </a:r>
            <a:endParaRPr lang="en-US" altLang="zh-CN" dirty="0" smtClean="0"/>
          </a:p>
          <a:p>
            <a:pPr lvl="1"/>
            <a:r>
              <a:rPr lang="zh-CN" altLang="zh-CN" dirty="0"/>
              <a:t>用户码表示厂商代号，每个厂家都有自己的唯一</a:t>
            </a:r>
            <a:r>
              <a:rPr lang="zh-CN" altLang="zh-CN" dirty="0" smtClean="0"/>
              <a:t>代号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数据</a:t>
            </a:r>
            <a:r>
              <a:rPr lang="zh-CN" altLang="zh-CN" dirty="0" smtClean="0"/>
              <a:t>码</a:t>
            </a:r>
            <a:endParaRPr lang="en-US" altLang="zh-CN" dirty="0" smtClean="0"/>
          </a:p>
          <a:p>
            <a:pPr lvl="1"/>
            <a:r>
              <a:rPr lang="zh-CN" altLang="zh-CN" dirty="0"/>
              <a:t>数据码表示按键的编号，不同的数据码代表不同的</a:t>
            </a:r>
            <a:r>
              <a:rPr lang="zh-CN" altLang="zh-CN" dirty="0" smtClean="0"/>
              <a:t>按键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电路</a:t>
            </a:r>
            <a:r>
              <a:rPr lang="zh-CN" altLang="zh-CN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zh-CN" dirty="0"/>
              <a:t>电路格式表示红外信号的编码协议，每种协议都有专门的</a:t>
            </a:r>
            <a:r>
              <a:rPr lang="zh-CN" altLang="zh-CN" dirty="0" smtClean="0"/>
              <a:t>指令格式</a:t>
            </a:r>
            <a:r>
              <a:rPr lang="zh-CN" altLang="en-US" dirty="0" smtClean="0"/>
              <a:t>。比如</a:t>
            </a:r>
            <a:r>
              <a:rPr lang="en-US" altLang="zh-CN" dirty="0"/>
              <a:t>NEC6121</a:t>
            </a:r>
            <a:r>
              <a:rPr lang="zh-CN" altLang="zh-CN" dirty="0" smtClean="0"/>
              <a:t>协议</a:t>
            </a:r>
            <a:r>
              <a:rPr lang="zh-CN" altLang="zh-CN" dirty="0"/>
              <a:t>的红外信号编码格式为：引导码</a:t>
            </a:r>
            <a:r>
              <a:rPr lang="en-US" altLang="zh-CN" dirty="0"/>
              <a:t>+</a:t>
            </a:r>
            <a:r>
              <a:rPr lang="zh-CN" altLang="zh-CN" dirty="0"/>
              <a:t>用户码</a:t>
            </a:r>
            <a:r>
              <a:rPr lang="en-US" altLang="zh-CN" dirty="0"/>
              <a:t>+</a:t>
            </a:r>
            <a:r>
              <a:rPr lang="zh-CN" altLang="zh-CN" dirty="0"/>
              <a:t>数据码</a:t>
            </a:r>
            <a:r>
              <a:rPr lang="en-US" altLang="zh-CN" dirty="0"/>
              <a:t>+</a:t>
            </a:r>
            <a:r>
              <a:rPr lang="zh-CN" altLang="zh-CN" dirty="0"/>
              <a:t>数据反码</a:t>
            </a:r>
            <a:r>
              <a:rPr lang="en-US" altLang="zh-CN" dirty="0"/>
              <a:t>+</a:t>
            </a:r>
            <a:r>
              <a:rPr lang="zh-CN" altLang="zh-CN" dirty="0"/>
              <a:t>结束</a:t>
            </a:r>
            <a:r>
              <a:rPr lang="zh-CN" altLang="zh-CN" dirty="0" smtClean="0"/>
              <a:t>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1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红外信号的转换规则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解码仪获得的用户码和数据码并不能直接写在代码中，因为液晶屏上的编码其实是十六进制数，需要转换为二进制数才行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transmit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的输入</a:t>
            </a:r>
            <a:r>
              <a:rPr lang="zh-CN" altLang="zh-CN" dirty="0" smtClean="0"/>
              <a:t>参数</a:t>
            </a:r>
            <a:r>
              <a:rPr lang="zh-CN" altLang="zh-CN" dirty="0"/>
              <a:t>要传递整型数组形式的信号，并不是二进制数，这意味着二进制数还得转换成整型数组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电平是“电压平台”的简称，指的</a:t>
            </a:r>
            <a:r>
              <a:rPr lang="zh-CN" altLang="zh-CN" dirty="0" smtClean="0"/>
              <a:t>是某</a:t>
            </a:r>
            <a:r>
              <a:rPr lang="zh-CN" altLang="zh-CN" dirty="0"/>
              <a:t>一点电压的高低状态，在数字电路中常用高电平表示“</a:t>
            </a:r>
            <a:r>
              <a:rPr lang="en-US" altLang="zh-CN" dirty="0"/>
              <a:t>1</a:t>
            </a:r>
            <a:r>
              <a:rPr lang="zh-CN" altLang="zh-CN" dirty="0"/>
              <a:t>”，用低电平表示“</a:t>
            </a:r>
            <a:r>
              <a:rPr lang="en-US" altLang="zh-CN" dirty="0"/>
              <a:t>0</a:t>
            </a:r>
            <a:r>
              <a:rPr lang="zh-CN" altLang="zh-CN" dirty="0"/>
              <a:t>”。遥控器发射红外信号之时，通过“</a:t>
            </a:r>
            <a:r>
              <a:rPr lang="en-US" altLang="zh-CN" dirty="0"/>
              <a:t>560</a:t>
            </a:r>
            <a:r>
              <a:rPr lang="zh-CN" altLang="zh-CN" dirty="0"/>
              <a:t>微秒低电平</a:t>
            </a:r>
            <a:r>
              <a:rPr lang="en-US" altLang="zh-CN" dirty="0"/>
              <a:t>+1680</a:t>
            </a:r>
            <a:r>
              <a:rPr lang="zh-CN" altLang="zh-CN" dirty="0"/>
              <a:t>微秒高电平”代表“</a:t>
            </a:r>
            <a:r>
              <a:rPr lang="en-US" altLang="zh-CN" dirty="0"/>
              <a:t>1</a:t>
            </a:r>
            <a:r>
              <a:rPr lang="zh-CN" altLang="zh-CN" dirty="0"/>
              <a:t>”，通过“</a:t>
            </a:r>
            <a:r>
              <a:rPr lang="en-US" altLang="zh-CN" dirty="0"/>
              <a:t>560</a:t>
            </a:r>
            <a:r>
              <a:rPr lang="zh-CN" altLang="zh-CN" dirty="0"/>
              <a:t>微秒低电平</a:t>
            </a:r>
            <a:r>
              <a:rPr lang="en-US" altLang="zh-CN" dirty="0"/>
              <a:t>+560</a:t>
            </a:r>
            <a:r>
              <a:rPr lang="zh-CN" altLang="zh-CN" dirty="0"/>
              <a:t>微秒低电平”代表“</a:t>
            </a:r>
            <a:r>
              <a:rPr lang="en-US" altLang="zh-CN" dirty="0"/>
              <a:t>0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编码时，</a:t>
            </a:r>
            <a:r>
              <a:rPr lang="zh-CN" altLang="zh-CN" dirty="0"/>
              <a:t>使</a:t>
            </a:r>
            <a:r>
              <a:rPr lang="zh-CN" altLang="zh-CN" dirty="0" smtClean="0"/>
              <a:t>用</a:t>
            </a:r>
            <a:r>
              <a:rPr lang="zh-CN" altLang="zh-CN" dirty="0"/>
              <a:t>“</a:t>
            </a:r>
            <a:r>
              <a:rPr lang="en-US" altLang="zh-CN" dirty="0"/>
              <a:t>560,1680</a:t>
            </a:r>
            <a:r>
              <a:rPr lang="zh-CN" altLang="zh-CN" dirty="0"/>
              <a:t>”表示二进制的</a:t>
            </a:r>
            <a:r>
              <a:rPr lang="en-US" altLang="zh-CN" dirty="0"/>
              <a:t>1</a:t>
            </a:r>
            <a:r>
              <a:rPr lang="zh-CN" altLang="zh-CN" dirty="0"/>
              <a:t>，使用“</a:t>
            </a:r>
            <a:r>
              <a:rPr lang="en-US" altLang="zh-CN" dirty="0"/>
              <a:t>560,560</a:t>
            </a:r>
            <a:r>
              <a:rPr lang="zh-CN" altLang="zh-CN" dirty="0"/>
              <a:t>”表示二进制的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6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</a:t>
            </a:r>
            <a:r>
              <a:rPr lang="en-US" altLang="zh-CN" dirty="0"/>
              <a:t>App</a:t>
            </a:r>
            <a:r>
              <a:rPr lang="zh-CN" altLang="zh-CN" dirty="0"/>
              <a:t>开发常用的一些物联网技术，主要</a:t>
            </a:r>
            <a:r>
              <a:rPr lang="zh-CN" altLang="zh-CN" dirty="0" smtClean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/>
              <a:t>几种短距离通信技术的应用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如何</a:t>
            </a:r>
            <a:r>
              <a:rPr lang="zh-CN" altLang="zh-CN" dirty="0"/>
              <a:t>利用传统蓝牙实现移动设备的配对、连接以及数据传输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如何</a:t>
            </a:r>
            <a:r>
              <a:rPr lang="zh-CN" altLang="zh-CN" dirty="0"/>
              <a:t>利用低功耗蓝牙区分主从设备，并通过低功耗蓝牙实现主从设备的快速连接和数据交互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结合本章所学的知识演示了一个实战项目“自动驾驶的智能小车”的设计与实现。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443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最终得到的红外信号数值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电路格式采用</a:t>
            </a:r>
            <a:r>
              <a:rPr lang="en-US" altLang="zh-CN" dirty="0" smtClean="0"/>
              <a:t>NEC</a:t>
            </a:r>
            <a:r>
              <a:rPr lang="en-US" altLang="zh-CN" dirty="0"/>
              <a:t>6121</a:t>
            </a:r>
            <a:r>
              <a:rPr lang="zh-CN" altLang="en-US" dirty="0" smtClean="0"/>
              <a:t>协议，</a:t>
            </a:r>
            <a:r>
              <a:rPr lang="zh-CN" altLang="zh-CN" dirty="0" smtClean="0"/>
              <a:t>用户码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4055</a:t>
            </a:r>
            <a:r>
              <a:rPr lang="zh-CN" altLang="zh-CN" dirty="0"/>
              <a:t>、数据</a:t>
            </a:r>
            <a:r>
              <a:rPr lang="zh-CN" altLang="zh-CN" dirty="0" smtClean="0"/>
              <a:t>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44</a:t>
            </a:r>
            <a:r>
              <a:rPr lang="zh-CN" altLang="en-US" dirty="0" smtClean="0"/>
              <a:t>，则对应的</a:t>
            </a:r>
            <a:r>
              <a:rPr lang="zh-CN" altLang="en-US" dirty="0"/>
              <a:t>红外信号</a:t>
            </a:r>
            <a:r>
              <a:rPr lang="zh-CN" altLang="en-US" dirty="0" smtClean="0"/>
              <a:t>数值编码如下：</a:t>
            </a:r>
            <a:endParaRPr lang="en-US" altLang="zh-CN" dirty="0" smtClean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[] pattern = {9000,4500,  // </a:t>
            </a:r>
            <a:r>
              <a:rPr lang="zh-CN" altLang="zh-CN" sz="2000" dirty="0"/>
              <a:t>开头两个数字表示引导码</a:t>
            </a:r>
          </a:p>
          <a:p>
            <a:pPr lvl="1"/>
            <a:r>
              <a:rPr lang="en-US" altLang="zh-CN" sz="2000" dirty="0"/>
              <a:t>    // </a:t>
            </a:r>
            <a:r>
              <a:rPr lang="zh-CN" altLang="zh-CN" sz="2000" dirty="0"/>
              <a:t>下面两行表示用户码</a:t>
            </a:r>
          </a:p>
          <a:p>
            <a:pPr lvl="1"/>
            <a:r>
              <a:rPr lang="en-US" altLang="zh-CN" sz="2000" dirty="0"/>
              <a:t>    560,560, 560,560, 560,560, 560,560, 560,560, 560,560, 560,1680, 560,560,</a:t>
            </a:r>
            <a:endParaRPr lang="zh-CN" altLang="zh-CN" sz="2000" dirty="0"/>
          </a:p>
          <a:p>
            <a:pPr lvl="1"/>
            <a:r>
              <a:rPr lang="en-US" altLang="zh-CN" sz="2000" dirty="0"/>
              <a:t>    560,1680, 560,560, 560,1680, 560,560, 560,1680, 560,560, 560,1680, 560,560,</a:t>
            </a:r>
            <a:endParaRPr lang="zh-CN" altLang="zh-CN" sz="2000" dirty="0"/>
          </a:p>
          <a:p>
            <a:pPr lvl="1"/>
            <a:r>
              <a:rPr lang="en-US" altLang="zh-CN" sz="2000" dirty="0"/>
              <a:t>    // </a:t>
            </a:r>
            <a:r>
              <a:rPr lang="zh-CN" altLang="zh-CN" sz="2000" dirty="0"/>
              <a:t>下面一行表示数据码</a:t>
            </a:r>
          </a:p>
          <a:p>
            <a:pPr lvl="1"/>
            <a:r>
              <a:rPr lang="en-US" altLang="zh-CN" sz="2000" dirty="0"/>
              <a:t>    560,560, 560,560, 560,1680, 560,560, 560,560, 560,560, 560,1680, 560,560,</a:t>
            </a:r>
            <a:endParaRPr lang="zh-CN" altLang="zh-CN" sz="2000" dirty="0"/>
          </a:p>
          <a:p>
            <a:pPr lvl="1"/>
            <a:r>
              <a:rPr lang="en-US" altLang="zh-CN" sz="2000" dirty="0"/>
              <a:t>    // </a:t>
            </a:r>
            <a:r>
              <a:rPr lang="zh-CN" altLang="zh-CN" sz="2000" dirty="0"/>
              <a:t>下面一行表示数据反码</a:t>
            </a:r>
          </a:p>
          <a:p>
            <a:pPr lvl="1"/>
            <a:r>
              <a:rPr lang="en-US" altLang="zh-CN" sz="2000" dirty="0"/>
              <a:t>    560,1680, 560,1680, 560,560, 560,1680, 560,1680, 560,1680, 560,560, 560,1680,</a:t>
            </a:r>
            <a:endParaRPr lang="zh-CN" altLang="zh-CN" sz="2000" dirty="0"/>
          </a:p>
          <a:p>
            <a:pPr lvl="1"/>
            <a:r>
              <a:rPr lang="en-US" altLang="zh-CN" sz="2000" dirty="0"/>
              <a:t>    560,20000};  // </a:t>
            </a:r>
            <a:r>
              <a:rPr lang="zh-CN" altLang="zh-CN" sz="2000" dirty="0"/>
              <a:t>末尾两个数字表示结束码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8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17.2  </a:t>
            </a:r>
            <a:r>
              <a:rPr lang="zh-CN" altLang="en-US" dirty="0"/>
              <a:t>传统蓝牙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本节介绍传统蓝牙技术在</a:t>
            </a:r>
            <a:r>
              <a:rPr lang="en-US" altLang="zh-CN" dirty="0"/>
              <a:t>App</a:t>
            </a:r>
            <a:r>
              <a:rPr lang="zh-CN" altLang="zh-CN" dirty="0"/>
              <a:t>开发中的详细用法</a:t>
            </a:r>
            <a:r>
              <a:rPr lang="zh-CN" altLang="zh-CN" dirty="0" smtClean="0"/>
              <a:t>，</a:t>
            </a:r>
            <a:r>
              <a:rPr lang="zh-CN" altLang="zh-CN" dirty="0"/>
              <a:t>内容包括蓝牙技术的分类及其发展历程、如何发现周围的蓝牙设备并与之创建配对、如何在两部已经配对好的蓝牙手机之间建立连接并传输简单数据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17.2.1  </a:t>
            </a:r>
            <a:r>
              <a:rPr lang="zh-CN" altLang="en-US" dirty="0"/>
              <a:t>蓝牙技术的发展历程</a:t>
            </a:r>
            <a:endParaRPr lang="zh-CN" altLang="zh-CN" dirty="0"/>
          </a:p>
          <a:p>
            <a:r>
              <a:rPr lang="en-US" altLang="zh-CN" dirty="0" smtClean="0"/>
              <a:t>17.2.2  </a:t>
            </a:r>
            <a:r>
              <a:rPr lang="zh-CN" altLang="en-US" dirty="0"/>
              <a:t>蓝牙设备配对</a:t>
            </a:r>
          </a:p>
          <a:p>
            <a:r>
              <a:rPr lang="en-US" altLang="zh-CN" dirty="0" smtClean="0"/>
              <a:t>17.2.3  </a:t>
            </a:r>
            <a:r>
              <a:rPr lang="zh-CN" altLang="en-US" dirty="0"/>
              <a:t>点对点蓝牙通信</a:t>
            </a:r>
          </a:p>
        </p:txBody>
      </p:sp>
    </p:spTree>
    <p:extLst>
      <p:ext uri="{BB962C8B-B14F-4D97-AF65-F5344CB8AC3E}">
        <p14:creationId xmlns:p14="http://schemas.microsoft.com/office/powerpoint/2010/main" val="731382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17.2.1  </a:t>
            </a:r>
            <a:r>
              <a:rPr lang="zh-CN" altLang="en-US" dirty="0"/>
              <a:t>蓝牙技术的发展历程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蓝牙是一种短距离无线通信技术，它由爱立信公司于</a:t>
            </a:r>
            <a:r>
              <a:rPr lang="en-US" altLang="zh-CN" dirty="0"/>
              <a:t>1994</a:t>
            </a:r>
            <a:r>
              <a:rPr lang="zh-CN" altLang="zh-CN" dirty="0"/>
              <a:t>年创制，原本想替代连接电信设备的数据线，但是后来发现它也能用于移动设备之间的数据传输，所以蓝牙技术在手机上获得了长足发展。</a:t>
            </a:r>
          </a:p>
          <a:p>
            <a:r>
              <a:rPr lang="zh-CN" altLang="zh-CN" dirty="0"/>
              <a:t>蓝牙与前面介绍的</a:t>
            </a:r>
            <a:r>
              <a:rPr lang="en-US" altLang="zh-CN" dirty="0"/>
              <a:t>NFC</a:t>
            </a:r>
            <a:r>
              <a:rPr lang="zh-CN" altLang="zh-CN" dirty="0"/>
              <a:t>和红外都是无线技术标准，它们的实际应用场景各不相同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NFC</a:t>
            </a:r>
            <a:r>
              <a:rPr lang="zh-CN" altLang="zh-CN" dirty="0"/>
              <a:t>主要用于操作简单、即时响应的刷卡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红外主要用于需要按键控制、价格低廉的家电遥控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蓝牙主要用于两部设备之间复杂且大量的数据传输。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48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NFC</a:t>
            </a:r>
            <a:r>
              <a:rPr lang="zh-CN" altLang="zh-CN" dirty="0"/>
              <a:t>、红外和蓝</a:t>
            </a:r>
            <a:r>
              <a:rPr lang="zh-CN" altLang="zh-CN" dirty="0" smtClean="0"/>
              <a:t>牙</a:t>
            </a:r>
            <a:r>
              <a:rPr lang="zh-CN" altLang="en-US" dirty="0" smtClean="0"/>
              <a:t>的技术参数对比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6"/>
          <a:ext cx="10515600" cy="305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611131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对比项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有效距离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传输速度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连接建立时间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使用频率范围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113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NFC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&lt;=0.1m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最大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53KB/s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&lt;0.1s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13.56MHz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113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红外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数据传输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&lt;=1m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家电遥控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&lt;=10m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快速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500KB/s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慢速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15KB/s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0.5s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38KHz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113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蓝牙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2.0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&lt;=10m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最大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375KB/s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6s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2400MHz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1131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BLE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（蓝牙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4.0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及以上版本）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&lt;=100m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最大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3MB/s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2s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2400MHz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4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蓝牙技术</a:t>
            </a:r>
            <a:r>
              <a:rPr lang="zh-CN" altLang="en-US" dirty="0" smtClean="0"/>
              <a:t>的发展历程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58" y="1825625"/>
            <a:ext cx="7742084" cy="4351338"/>
          </a:xfrm>
        </p:spPr>
      </p:pic>
    </p:spTree>
    <p:extLst>
      <p:ext uri="{BB962C8B-B14F-4D97-AF65-F5344CB8AC3E}">
        <p14:creationId xmlns:p14="http://schemas.microsoft.com/office/powerpoint/2010/main" val="2089353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17.2.2  </a:t>
            </a:r>
            <a:r>
              <a:rPr lang="zh-CN" altLang="en-US" dirty="0"/>
              <a:t>蓝牙设备配对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提供了蓝牙模块的管理工具，名叫</a:t>
            </a:r>
            <a:r>
              <a:rPr lang="en-US" altLang="zh-CN" dirty="0" err="1"/>
              <a:t>BluetoothAdapter</a:t>
            </a:r>
            <a:r>
              <a:rPr lang="zh-CN" altLang="en-US" dirty="0"/>
              <a:t>。</a:t>
            </a:r>
            <a:r>
              <a:rPr lang="zh-CN" altLang="zh-CN" dirty="0"/>
              <a:t>下面是</a:t>
            </a:r>
            <a:r>
              <a:rPr lang="en-US" altLang="zh-CN" dirty="0" err="1"/>
              <a:t>BluetoothAdapter</a:t>
            </a:r>
            <a:r>
              <a:rPr lang="zh-CN" altLang="zh-CN" dirty="0"/>
              <a:t>类常用的方法说明：</a:t>
            </a:r>
            <a:endParaRPr lang="en-US" altLang="zh-CN" dirty="0"/>
          </a:p>
          <a:p>
            <a:pPr lvl="1"/>
            <a:r>
              <a:rPr lang="en-US" altLang="zh-CN" dirty="0" err="1"/>
              <a:t>getDefaultAdapter</a:t>
            </a:r>
            <a:r>
              <a:rPr lang="zh-CN" altLang="zh-CN" dirty="0"/>
              <a:t>：获取默认的蓝牙适配器。</a:t>
            </a:r>
            <a:endParaRPr lang="en-US" altLang="zh-CN" dirty="0"/>
          </a:p>
          <a:p>
            <a:pPr lvl="1"/>
            <a:r>
              <a:rPr lang="en-US" altLang="zh-CN" dirty="0" err="1"/>
              <a:t>getState</a:t>
            </a:r>
            <a:r>
              <a:rPr lang="zh-CN" altLang="zh-CN" dirty="0"/>
              <a:t>：获取蓝牙的开关状态。</a:t>
            </a:r>
            <a:endParaRPr lang="en-US" altLang="zh-CN" dirty="0"/>
          </a:p>
          <a:p>
            <a:pPr lvl="1"/>
            <a:r>
              <a:rPr lang="en-US" altLang="zh-CN" dirty="0"/>
              <a:t>enable</a:t>
            </a:r>
            <a:r>
              <a:rPr lang="zh-CN" altLang="zh-CN" dirty="0"/>
              <a:t>：启用蓝牙功能。</a:t>
            </a:r>
          </a:p>
          <a:p>
            <a:pPr lvl="1"/>
            <a:r>
              <a:rPr lang="en-US" altLang="zh-CN" dirty="0"/>
              <a:t>disable</a:t>
            </a:r>
            <a:r>
              <a:rPr lang="zh-CN" altLang="zh-CN" dirty="0"/>
              <a:t>：禁用蓝牙功能。</a:t>
            </a:r>
            <a:endParaRPr lang="en-US" altLang="zh-CN" dirty="0"/>
          </a:p>
          <a:p>
            <a:pPr lvl="1"/>
            <a:r>
              <a:rPr lang="en-US" altLang="zh-CN" dirty="0" err="1"/>
              <a:t>getBondedDevices</a:t>
            </a:r>
            <a:r>
              <a:rPr lang="zh-CN" altLang="zh-CN" dirty="0"/>
              <a:t>：获取已配对的设备集合。</a:t>
            </a:r>
          </a:p>
          <a:p>
            <a:pPr lvl="1"/>
            <a:r>
              <a:rPr lang="en-US" altLang="zh-CN" dirty="0" err="1"/>
              <a:t>getRemoteDevice</a:t>
            </a:r>
            <a:r>
              <a:rPr lang="zh-CN" altLang="zh-CN" dirty="0"/>
              <a:t>：根据设备地址获取远程的设备对象。</a:t>
            </a:r>
          </a:p>
          <a:p>
            <a:pPr lvl="1"/>
            <a:r>
              <a:rPr lang="en-US" altLang="zh-CN" dirty="0" err="1"/>
              <a:t>startDiscovery</a:t>
            </a:r>
            <a:r>
              <a:rPr lang="zh-CN" altLang="zh-CN" dirty="0"/>
              <a:t>：开始搜索周围的蓝牙设备。</a:t>
            </a:r>
          </a:p>
          <a:p>
            <a:pPr lvl="1"/>
            <a:r>
              <a:rPr lang="en-US" altLang="zh-CN" dirty="0" err="1"/>
              <a:t>cancelDiscovery</a:t>
            </a:r>
            <a:r>
              <a:rPr lang="zh-CN" altLang="zh-CN" dirty="0"/>
              <a:t>：取消搜索周围的蓝牙设备。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756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蓝牙配对的实现步骤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初始化</a:t>
            </a:r>
            <a:r>
              <a:rPr lang="zh-CN" altLang="zh-CN" dirty="0"/>
              <a:t>蓝牙适配器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启用</a:t>
            </a:r>
            <a:r>
              <a:rPr lang="zh-CN" altLang="zh-CN" dirty="0"/>
              <a:t>蓝牙功能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搜索</a:t>
            </a:r>
            <a:r>
              <a:rPr lang="zh-CN" altLang="zh-CN" dirty="0"/>
              <a:t>周围的蓝牙设备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与</a:t>
            </a:r>
            <a:r>
              <a:rPr lang="zh-CN" altLang="zh-CN" dirty="0"/>
              <a:t>指定的蓝牙设备配对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蓝牙配对的请求弹窗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89162" y="5540187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zh-CN" dirty="0"/>
              <a:t>手机上的蓝牙配对弹窗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46518" y="5540187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zh-CN" dirty="0"/>
              <a:t>手机上的蓝牙配对弹窗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71" y="1688176"/>
            <a:ext cx="3771622" cy="346430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69" y="1688176"/>
            <a:ext cx="4395322" cy="345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17.2.3  </a:t>
            </a:r>
            <a:r>
              <a:rPr lang="zh-CN" altLang="en-US" dirty="0"/>
              <a:t>点对点蓝牙通信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</a:t>
            </a:r>
            <a:r>
              <a:rPr lang="zh-CN" altLang="en-US" dirty="0"/>
              <a:t>想不</a:t>
            </a:r>
            <a:r>
              <a:rPr lang="zh-CN" altLang="en-US" dirty="0" smtClean="0"/>
              <a:t>通过网络服务器</a:t>
            </a:r>
            <a:r>
              <a:rPr lang="zh-CN" altLang="en-US" dirty="0"/>
              <a:t>中转，直接把数据从</a:t>
            </a:r>
            <a:r>
              <a:rPr lang="en-US" altLang="zh-CN" dirty="0"/>
              <a:t>A</a:t>
            </a:r>
            <a:r>
              <a:rPr lang="zh-CN" altLang="en-US" dirty="0"/>
              <a:t>手机传给</a:t>
            </a:r>
            <a:r>
              <a:rPr lang="en-US" altLang="zh-CN" dirty="0"/>
              <a:t>B</a:t>
            </a:r>
            <a:r>
              <a:rPr lang="zh-CN" altLang="en-US" dirty="0"/>
              <a:t>手机，就要借助于</a:t>
            </a:r>
            <a:r>
              <a:rPr lang="zh-CN" altLang="zh-CN" dirty="0"/>
              <a:t>蓝牙技术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zh-CN" dirty="0"/>
              <a:t>为蓝牙技术提供了</a:t>
            </a:r>
            <a:r>
              <a:rPr lang="en-US" altLang="zh-CN" dirty="0"/>
              <a:t>4</a:t>
            </a:r>
            <a:r>
              <a:rPr lang="zh-CN" altLang="zh-CN" dirty="0"/>
              <a:t>个工具类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蓝</a:t>
            </a:r>
            <a:r>
              <a:rPr lang="zh-CN" altLang="zh-CN" dirty="0"/>
              <a:t>牙适配器</a:t>
            </a:r>
            <a:r>
              <a:rPr lang="en-US" altLang="zh-CN" dirty="0" err="1"/>
              <a:t>BuletoothAdapter</a:t>
            </a:r>
            <a:endParaRPr lang="zh-CN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蓝</a:t>
            </a:r>
            <a:r>
              <a:rPr lang="zh-CN" altLang="zh-CN" dirty="0"/>
              <a:t>牙设备</a:t>
            </a:r>
            <a:r>
              <a:rPr lang="en-US" altLang="zh-CN" dirty="0" err="1"/>
              <a:t>BluetoothDevice</a:t>
            </a:r>
            <a:endParaRPr lang="zh-CN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蓝</a:t>
            </a:r>
            <a:r>
              <a:rPr lang="zh-CN" altLang="zh-CN" dirty="0"/>
              <a:t>牙服务端套接字</a:t>
            </a:r>
            <a:r>
              <a:rPr lang="en-US" altLang="zh-CN" dirty="0" err="1"/>
              <a:t>BluetoothServerSocket</a:t>
            </a:r>
            <a:endParaRPr lang="zh-CN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蓝</a:t>
            </a:r>
            <a:r>
              <a:rPr lang="zh-CN" altLang="zh-CN" dirty="0"/>
              <a:t>牙客户端套接字</a:t>
            </a:r>
            <a:r>
              <a:rPr lang="en-US" altLang="zh-CN" dirty="0" err="1"/>
              <a:t>BluetoothSocket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1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BluetoothDevice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BluetoothDevice</a:t>
            </a:r>
            <a:r>
              <a:rPr lang="zh-CN" altLang="zh-CN" dirty="0"/>
              <a:t>用于指代某个蓝牙设备，通常表示对方设备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BuletoothAdapter</a:t>
            </a:r>
            <a:r>
              <a:rPr lang="zh-CN" altLang="zh-CN" dirty="0"/>
              <a:t>管理的是本机的蓝牙设备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下面</a:t>
            </a:r>
            <a:r>
              <a:rPr lang="zh-CN" altLang="zh-CN" dirty="0"/>
              <a:t>是</a:t>
            </a:r>
            <a:r>
              <a:rPr lang="en-US" altLang="zh-CN" dirty="0" err="1"/>
              <a:t>BluetoothDevice</a:t>
            </a:r>
            <a:r>
              <a:rPr lang="zh-CN" altLang="zh-CN" dirty="0"/>
              <a:t>的常用方法说明。</a:t>
            </a:r>
          </a:p>
          <a:p>
            <a:pPr lvl="1"/>
            <a:r>
              <a:rPr lang="en-US" altLang="zh-CN" dirty="0" err="1"/>
              <a:t>getName</a:t>
            </a:r>
            <a:r>
              <a:rPr lang="zh-CN" altLang="zh-CN" dirty="0"/>
              <a:t>：获得该设备的名称。</a:t>
            </a:r>
          </a:p>
          <a:p>
            <a:pPr lvl="1"/>
            <a:r>
              <a:rPr lang="en-US" altLang="zh-CN" dirty="0" err="1"/>
              <a:t>getAddress</a:t>
            </a:r>
            <a:r>
              <a:rPr lang="zh-CN" altLang="zh-CN" dirty="0"/>
              <a:t>：获得该设备的地址。</a:t>
            </a:r>
          </a:p>
          <a:p>
            <a:pPr lvl="1"/>
            <a:r>
              <a:rPr lang="en-US" altLang="zh-CN" dirty="0" err="1"/>
              <a:t>getBondState</a:t>
            </a:r>
            <a:r>
              <a:rPr lang="zh-CN" altLang="zh-CN" dirty="0"/>
              <a:t>：获得该设备的绑定状态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createBond</a:t>
            </a:r>
            <a:r>
              <a:rPr lang="zh-CN" altLang="zh-CN" dirty="0"/>
              <a:t>：创建配对</a:t>
            </a:r>
            <a:r>
              <a:rPr lang="zh-CN" altLang="zh-CN" dirty="0" smtClean="0"/>
              <a:t>请求。</a:t>
            </a:r>
            <a:endParaRPr lang="zh-CN" altLang="zh-CN" dirty="0"/>
          </a:p>
          <a:p>
            <a:pPr lvl="1"/>
            <a:r>
              <a:rPr lang="en-US" altLang="zh-CN" dirty="0" err="1"/>
              <a:t>createRfcommSocketToServiceRecord</a:t>
            </a:r>
            <a:r>
              <a:rPr lang="zh-CN" altLang="zh-CN" dirty="0"/>
              <a:t>：根据</a:t>
            </a:r>
            <a:r>
              <a:rPr lang="en-US" altLang="zh-CN" dirty="0"/>
              <a:t>UUID</a:t>
            </a:r>
            <a:r>
              <a:rPr lang="zh-CN" altLang="zh-CN" dirty="0"/>
              <a:t>创建并返回一个</a:t>
            </a:r>
            <a:r>
              <a:rPr lang="en-US" altLang="zh-CN" dirty="0" err="1" smtClean="0"/>
              <a:t>BluetoothSocket</a:t>
            </a:r>
            <a:r>
              <a:rPr lang="zh-CN" altLang="en-US" dirty="0" smtClean="0"/>
              <a:t>对象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createRfcommSocket</a:t>
            </a:r>
            <a:r>
              <a:rPr lang="zh-CN" altLang="zh-CN" dirty="0"/>
              <a:t>：根据渠道编号创建并返回一个</a:t>
            </a:r>
            <a:r>
              <a:rPr lang="en-US" altLang="zh-CN" dirty="0" err="1" smtClean="0"/>
              <a:t>BluetoothSocket</a:t>
            </a:r>
            <a:r>
              <a:rPr lang="zh-CN" altLang="en-US" dirty="0" smtClean="0"/>
              <a:t>对象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64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17.1  </a:t>
            </a:r>
            <a:r>
              <a:rPr lang="zh-CN" altLang="en-US" dirty="0" smtClean="0"/>
              <a:t>短距离通信</a:t>
            </a:r>
            <a:endParaRPr lang="zh-CN" altLang="en-US" dirty="0"/>
          </a:p>
          <a:p>
            <a:r>
              <a:rPr lang="en-US" altLang="zh-CN" dirty="0" smtClean="0"/>
              <a:t>17.2  </a:t>
            </a:r>
            <a:r>
              <a:rPr lang="zh-CN" altLang="en-US" dirty="0"/>
              <a:t>传统蓝牙</a:t>
            </a:r>
          </a:p>
          <a:p>
            <a:r>
              <a:rPr lang="en-US" altLang="zh-CN" dirty="0" smtClean="0"/>
              <a:t>17.3  </a:t>
            </a:r>
            <a:r>
              <a:rPr lang="zh-CN" altLang="en-US" dirty="0"/>
              <a:t>低功耗蓝牙</a:t>
            </a:r>
          </a:p>
          <a:p>
            <a:r>
              <a:rPr lang="en-US" altLang="zh-CN" dirty="0" smtClean="0"/>
              <a:t>17.4  </a:t>
            </a:r>
            <a:r>
              <a:rPr lang="zh-CN" altLang="en-US" dirty="0"/>
              <a:t>实战项目：自动驾驶的智能小车</a:t>
            </a:r>
          </a:p>
          <a:p>
            <a:r>
              <a:rPr lang="en-US" altLang="zh-CN" dirty="0" smtClean="0"/>
              <a:t>17.5  </a:t>
            </a:r>
            <a:r>
              <a:rPr lang="zh-CN" altLang="en-US" dirty="0"/>
              <a:t>小    结</a:t>
            </a:r>
          </a:p>
          <a:p>
            <a:r>
              <a:rPr lang="en-US" altLang="zh-CN" dirty="0" smtClean="0"/>
              <a:t>17.6  </a:t>
            </a:r>
            <a:r>
              <a:rPr lang="zh-CN" altLang="en-US" dirty="0"/>
              <a:t>动手练习</a:t>
            </a:r>
          </a:p>
        </p:txBody>
      </p:sp>
    </p:spTree>
    <p:extLst>
      <p:ext uri="{BB962C8B-B14F-4D97-AF65-F5344CB8AC3E}">
        <p14:creationId xmlns:p14="http://schemas.microsoft.com/office/powerpoint/2010/main" val="3835361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BluetoothServerSocket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BluetoothServerSocket</a:t>
            </a:r>
            <a:r>
              <a:rPr lang="zh-CN" altLang="zh-CN" dirty="0"/>
              <a:t>是服务端的</a:t>
            </a:r>
            <a:r>
              <a:rPr lang="en-US" altLang="zh-CN" dirty="0"/>
              <a:t>Socket</a:t>
            </a:r>
            <a:r>
              <a:rPr lang="zh-CN" altLang="zh-CN" dirty="0"/>
              <a:t>，用来接收客户端的</a:t>
            </a:r>
            <a:r>
              <a:rPr lang="en-US" altLang="zh-CN" dirty="0"/>
              <a:t>socket</a:t>
            </a:r>
            <a:r>
              <a:rPr lang="zh-CN" altLang="zh-CN" dirty="0"/>
              <a:t>连接请求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下面是</a:t>
            </a:r>
            <a:r>
              <a:rPr lang="en-US" altLang="zh-CN" dirty="0" err="1" smtClean="0"/>
              <a:t>BluetoothServerSocket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常用</a:t>
            </a:r>
            <a:r>
              <a:rPr lang="zh-CN" altLang="zh-CN" dirty="0"/>
              <a:t>方法说明。</a:t>
            </a:r>
          </a:p>
          <a:p>
            <a:pPr lvl="1"/>
            <a:r>
              <a:rPr lang="en-US" altLang="zh-CN" dirty="0"/>
              <a:t>accept</a:t>
            </a:r>
            <a:r>
              <a:rPr lang="zh-CN" altLang="zh-CN" dirty="0"/>
              <a:t>：监听外部的蓝牙连接请求。一旦有请求接入，就返回一个</a:t>
            </a:r>
            <a:r>
              <a:rPr lang="en-US" altLang="zh-CN" dirty="0" err="1"/>
              <a:t>BluetoothSocket</a:t>
            </a:r>
            <a:r>
              <a:rPr lang="zh-CN" altLang="zh-CN" dirty="0"/>
              <a:t>对象。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zh-CN" dirty="0"/>
              <a:t>：关闭服务端的蓝牙监听。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55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BluetoothSocket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BluetoothSocket</a:t>
            </a:r>
            <a:r>
              <a:rPr lang="zh-CN" altLang="zh-CN" dirty="0"/>
              <a:t>是客户端的</a:t>
            </a:r>
            <a:r>
              <a:rPr lang="en-US" altLang="zh-CN" dirty="0"/>
              <a:t>Socket</a:t>
            </a:r>
            <a:r>
              <a:rPr lang="zh-CN" altLang="zh-CN" dirty="0"/>
              <a:t>，用于与对方设备进行数据通信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下面是</a:t>
            </a:r>
            <a:r>
              <a:rPr lang="en-US" altLang="zh-CN" dirty="0" err="1" smtClean="0"/>
              <a:t>BluetoothSocket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常用</a:t>
            </a:r>
            <a:r>
              <a:rPr lang="zh-CN" altLang="zh-CN" dirty="0"/>
              <a:t>方法说明。</a:t>
            </a:r>
          </a:p>
          <a:p>
            <a:pPr lvl="1"/>
            <a:r>
              <a:rPr lang="en-US" altLang="zh-CN" dirty="0"/>
              <a:t>connect</a:t>
            </a:r>
            <a:r>
              <a:rPr lang="zh-CN" altLang="zh-CN" dirty="0"/>
              <a:t>：建立蓝牙的</a:t>
            </a:r>
            <a:r>
              <a:rPr lang="en-US" altLang="zh-CN" dirty="0"/>
              <a:t>socket</a:t>
            </a:r>
            <a:r>
              <a:rPr lang="zh-CN" altLang="zh-CN" dirty="0"/>
              <a:t>连接。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zh-CN" dirty="0"/>
              <a:t>：关闭蓝牙的</a:t>
            </a:r>
            <a:r>
              <a:rPr lang="en-US" altLang="zh-CN" dirty="0"/>
              <a:t>socket</a:t>
            </a:r>
            <a:r>
              <a:rPr lang="zh-CN" altLang="zh-CN" dirty="0"/>
              <a:t>连接。</a:t>
            </a:r>
          </a:p>
          <a:p>
            <a:pPr lvl="1"/>
            <a:r>
              <a:rPr lang="en-US" altLang="zh-CN" dirty="0" err="1"/>
              <a:t>getInptuStream</a:t>
            </a:r>
            <a:r>
              <a:rPr lang="zh-CN" altLang="zh-CN" dirty="0"/>
              <a:t>：获取</a:t>
            </a:r>
            <a:r>
              <a:rPr lang="en-US" altLang="zh-CN" dirty="0"/>
              <a:t>socket</a:t>
            </a:r>
            <a:r>
              <a:rPr lang="zh-CN" altLang="zh-CN" dirty="0"/>
              <a:t>连接的输入流对象。</a:t>
            </a:r>
          </a:p>
          <a:p>
            <a:pPr lvl="1"/>
            <a:r>
              <a:rPr lang="en-US" altLang="zh-CN" dirty="0" err="1"/>
              <a:t>getOutputStream</a:t>
            </a:r>
            <a:r>
              <a:rPr lang="zh-CN" altLang="zh-CN" dirty="0"/>
              <a:t>：获取</a:t>
            </a:r>
            <a:r>
              <a:rPr lang="en-US" altLang="zh-CN" dirty="0"/>
              <a:t>socket</a:t>
            </a:r>
            <a:r>
              <a:rPr lang="zh-CN" altLang="zh-CN" dirty="0"/>
              <a:t>连接的输出流对象。</a:t>
            </a:r>
          </a:p>
          <a:p>
            <a:pPr lvl="1"/>
            <a:r>
              <a:rPr lang="en-US" altLang="zh-CN" dirty="0" err="1"/>
              <a:t>getRemoteDevice</a:t>
            </a:r>
            <a:r>
              <a:rPr lang="zh-CN" altLang="zh-CN" dirty="0"/>
              <a:t>：获取远程设备</a:t>
            </a:r>
            <a:r>
              <a:rPr lang="zh-CN" altLang="zh-CN" dirty="0" smtClean="0"/>
              <a:t>信息。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160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使用蓝牙传输数据的完整步骤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开启</a:t>
            </a:r>
            <a:r>
              <a:rPr lang="zh-CN" altLang="zh-CN" dirty="0"/>
              <a:t>蓝牙功能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确认</a:t>
            </a:r>
            <a:r>
              <a:rPr lang="zh-CN" altLang="zh-CN" dirty="0"/>
              <a:t>配对并完成绑定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建立</a:t>
            </a:r>
            <a:r>
              <a:rPr lang="zh-CN" altLang="zh-CN" dirty="0"/>
              <a:t>蓝牙连接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 smtClean="0"/>
              <a:t>通过</a:t>
            </a:r>
            <a:r>
              <a:rPr lang="zh-CN" altLang="zh-CN" dirty="0"/>
              <a:t>蓝牙发送消息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19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蓝牙发送和接收消息的效果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37764" y="6131858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zh-CN" dirty="0"/>
              <a:t>手机准备向对方发送消息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60907" y="6131858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zh-CN" dirty="0"/>
              <a:t>手机收到对方发来的消息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49" y="2112621"/>
            <a:ext cx="4155174" cy="3597304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60" y="2112621"/>
            <a:ext cx="4163593" cy="3604592"/>
          </a:xfrm>
        </p:spPr>
      </p:pic>
    </p:spTree>
    <p:extLst>
      <p:ext uri="{BB962C8B-B14F-4D97-AF65-F5344CB8AC3E}">
        <p14:creationId xmlns:p14="http://schemas.microsoft.com/office/powerpoint/2010/main" val="56151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17.3  </a:t>
            </a:r>
            <a:r>
              <a:rPr lang="zh-CN" altLang="en-US" dirty="0"/>
              <a:t>低功耗蓝牙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本节介绍低功耗蓝牙技术在</a:t>
            </a:r>
            <a:r>
              <a:rPr lang="en-US" altLang="zh-CN" dirty="0"/>
              <a:t>App</a:t>
            </a:r>
            <a:r>
              <a:rPr lang="zh-CN" altLang="zh-CN" dirty="0"/>
              <a:t>开发中的详细用法</a:t>
            </a:r>
            <a:r>
              <a:rPr lang="zh-CN" altLang="zh-CN" dirty="0" smtClean="0"/>
              <a:t>，</a:t>
            </a:r>
            <a:r>
              <a:rPr lang="zh-CN" altLang="zh-CN" dirty="0"/>
              <a:t>内容包括：蓝牙发展史和</a:t>
            </a:r>
            <a:r>
              <a:rPr lang="en-US" altLang="zh-CN" dirty="0"/>
              <a:t>GATT</a:t>
            </a:r>
            <a:r>
              <a:rPr lang="zh-CN" altLang="zh-CN" dirty="0"/>
              <a:t>规范以及如何扫描周边的</a:t>
            </a:r>
            <a:r>
              <a:rPr lang="en-US" altLang="zh-CN" dirty="0"/>
              <a:t>BLE</a:t>
            </a:r>
            <a:r>
              <a:rPr lang="zh-CN" altLang="zh-CN" dirty="0"/>
              <a:t>设备；如何让手机发送</a:t>
            </a:r>
            <a:r>
              <a:rPr lang="en-US" altLang="zh-CN" dirty="0"/>
              <a:t>BLE</a:t>
            </a:r>
            <a:r>
              <a:rPr lang="zh-CN" altLang="zh-CN" dirty="0"/>
              <a:t>广播，使之变为</a:t>
            </a:r>
            <a:r>
              <a:rPr lang="en-US" altLang="zh-CN" dirty="0"/>
              <a:t>BLE</a:t>
            </a:r>
            <a:r>
              <a:rPr lang="zh-CN" altLang="zh-CN" dirty="0"/>
              <a:t>服务端被人发现；</a:t>
            </a:r>
            <a:r>
              <a:rPr lang="en-US" altLang="zh-CN" dirty="0"/>
              <a:t>GATT</a:t>
            </a:r>
            <a:r>
              <a:rPr lang="zh-CN" altLang="zh-CN" dirty="0"/>
              <a:t>服务端与客户端的通信流程，以及如何通过主从设备实现简单的聊天应用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 smtClean="0"/>
              <a:t>17.3.1  </a:t>
            </a:r>
            <a:r>
              <a:rPr lang="zh-CN" altLang="en-US" dirty="0"/>
              <a:t>扫描</a:t>
            </a:r>
            <a:r>
              <a:rPr lang="en-US" altLang="zh-CN" dirty="0"/>
              <a:t>BLE</a:t>
            </a:r>
            <a:r>
              <a:rPr lang="zh-CN" altLang="en-US" dirty="0"/>
              <a:t>设备</a:t>
            </a:r>
          </a:p>
          <a:p>
            <a:r>
              <a:rPr lang="en-US" altLang="zh-CN" dirty="0" smtClean="0"/>
              <a:t>17.3.2  </a:t>
            </a:r>
            <a:r>
              <a:rPr lang="zh-CN" altLang="en-US" dirty="0"/>
              <a:t>发送</a:t>
            </a:r>
            <a:r>
              <a:rPr lang="en-US" altLang="zh-CN" dirty="0"/>
              <a:t>BLE</a:t>
            </a:r>
            <a:r>
              <a:rPr lang="zh-CN" altLang="en-US" dirty="0"/>
              <a:t>广播</a:t>
            </a:r>
          </a:p>
          <a:p>
            <a:r>
              <a:rPr lang="en-US" altLang="zh-CN" dirty="0" smtClean="0"/>
              <a:t>17.3.3  </a:t>
            </a:r>
            <a:r>
              <a:rPr lang="zh-CN" altLang="en-US" dirty="0"/>
              <a:t>通过主从</a:t>
            </a:r>
            <a:r>
              <a:rPr lang="en-US" altLang="zh-CN" dirty="0"/>
              <a:t>BLE</a:t>
            </a:r>
            <a:r>
              <a:rPr lang="zh-CN" altLang="en-US" dirty="0"/>
              <a:t>实现聊天应用</a:t>
            </a:r>
          </a:p>
        </p:txBody>
      </p:sp>
    </p:spTree>
    <p:extLst>
      <p:ext uri="{BB962C8B-B14F-4D97-AF65-F5344CB8AC3E}">
        <p14:creationId xmlns:p14="http://schemas.microsoft.com/office/powerpoint/2010/main" val="274815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17.3.1  </a:t>
            </a:r>
            <a:r>
              <a:rPr lang="zh-CN" altLang="en-US" dirty="0"/>
              <a:t>扫描</a:t>
            </a:r>
            <a:r>
              <a:rPr lang="en-US" altLang="zh-CN" dirty="0"/>
              <a:t>BLE</a:t>
            </a:r>
            <a:r>
              <a:rPr lang="zh-CN" altLang="en-US" dirty="0"/>
              <a:t>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传统蓝牙虽然历史悠久，但它的缺陷也很明显，包括但不限于下列几点：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）需要两部设备配对之后才能继续连接，而且连接速度也慢；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）连接之后就一直保持传输链路，很消耗电能；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）数据传输的有效距离不到</a:t>
            </a:r>
            <a:r>
              <a:rPr lang="en-US" altLang="zh-CN" dirty="0"/>
              <a:t>10</a:t>
            </a:r>
            <a:r>
              <a:rPr lang="zh-CN" altLang="zh-CN" dirty="0"/>
              <a:t>米，导致使用场景受限；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721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通用属性规范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低功耗蓝</a:t>
            </a:r>
            <a:r>
              <a:rPr lang="zh-CN" altLang="zh-CN" dirty="0" smtClean="0"/>
              <a:t>牙所有</a:t>
            </a:r>
            <a:r>
              <a:rPr lang="en-US" altLang="zh-CN" dirty="0"/>
              <a:t>BLE</a:t>
            </a:r>
            <a:r>
              <a:rPr lang="zh-CN" altLang="zh-CN" dirty="0"/>
              <a:t>设备遵循统一的通用属性</a:t>
            </a:r>
            <a:r>
              <a:rPr lang="zh-CN" altLang="zh-CN" dirty="0" smtClean="0"/>
              <a:t>规范：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BLE</a:t>
            </a:r>
            <a:r>
              <a:rPr lang="zh-CN" altLang="zh-CN" dirty="0"/>
              <a:t>从机，又称服务端，它接受</a:t>
            </a:r>
            <a:r>
              <a:rPr lang="en-US" altLang="zh-CN" dirty="0"/>
              <a:t>GATT</a:t>
            </a:r>
            <a:r>
              <a:rPr lang="zh-CN" altLang="zh-CN" dirty="0"/>
              <a:t>指令，并根据指令调整自身</a:t>
            </a:r>
            <a:r>
              <a:rPr lang="zh-CN" altLang="zh-CN" dirty="0" smtClean="0"/>
              <a:t>行为。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BLE</a:t>
            </a:r>
            <a:r>
              <a:rPr lang="zh-CN" altLang="zh-CN" dirty="0"/>
              <a:t>主机，又称客户端，它向服务端发送</a:t>
            </a:r>
            <a:r>
              <a:rPr lang="en-US" altLang="zh-CN" dirty="0"/>
              <a:t>GATT</a:t>
            </a:r>
            <a:r>
              <a:rPr lang="zh-CN" altLang="zh-CN" dirty="0"/>
              <a:t>指令，令其遵照指令</a:t>
            </a:r>
            <a:r>
              <a:rPr lang="zh-CN" altLang="zh-CN" dirty="0" smtClean="0"/>
              <a:t>行事。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）特征值（</a:t>
            </a:r>
            <a:r>
              <a:rPr lang="en-US" altLang="zh-CN" dirty="0"/>
              <a:t>characteristic</a:t>
            </a:r>
            <a:r>
              <a:rPr lang="zh-CN" altLang="zh-CN" dirty="0"/>
              <a:t>），</a:t>
            </a:r>
            <a:r>
              <a:rPr lang="en-US" altLang="zh-CN" dirty="0"/>
              <a:t>BLE</a:t>
            </a:r>
            <a:r>
              <a:rPr lang="zh-CN" altLang="zh-CN" dirty="0"/>
              <a:t>通过参数来传输数据</a:t>
            </a:r>
            <a:r>
              <a:rPr lang="zh-CN" altLang="zh-CN" dirty="0" smtClean="0"/>
              <a:t>，这种</a:t>
            </a:r>
            <a:r>
              <a:rPr lang="zh-CN" altLang="zh-CN" dirty="0"/>
              <a:t>参数被称作特征值。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）服务（</a:t>
            </a:r>
            <a:r>
              <a:rPr lang="en-US" altLang="zh-CN" dirty="0"/>
              <a:t>service</a:t>
            </a:r>
            <a:r>
              <a:rPr lang="zh-CN" altLang="zh-CN" dirty="0" smtClean="0"/>
              <a:t>），一</a:t>
            </a:r>
            <a:r>
              <a:rPr lang="zh-CN" altLang="zh-CN" dirty="0"/>
              <a:t>个设备可拥有多个服务，每个服务也可包含多个特征值，每个特征值又存在多种属性（</a:t>
            </a:r>
            <a:r>
              <a:rPr lang="en-US" altLang="zh-CN" dirty="0"/>
              <a:t>properties</a:t>
            </a:r>
            <a:r>
              <a:rPr lang="zh-CN" altLang="zh-CN" dirty="0" smtClean="0"/>
              <a:t>）。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GATT</a:t>
            </a:r>
            <a:r>
              <a:rPr lang="zh-CN" altLang="zh-CN" dirty="0"/>
              <a:t>规范的内容框架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56" y="1690688"/>
            <a:ext cx="4188088" cy="5030099"/>
          </a:xfrm>
        </p:spPr>
      </p:pic>
    </p:spTree>
    <p:extLst>
      <p:ext uri="{BB962C8B-B14F-4D97-AF65-F5344CB8AC3E}">
        <p14:creationId xmlns:p14="http://schemas.microsoft.com/office/powerpoint/2010/main" val="19173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扫描与连接</a:t>
            </a:r>
            <a:r>
              <a:rPr lang="en-US" altLang="zh-CN" dirty="0" smtClean="0"/>
              <a:t>BLE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调用蓝牙适配器的</a:t>
            </a:r>
            <a:r>
              <a:rPr lang="en-US" altLang="zh-CN" dirty="0" err="1"/>
              <a:t>getBluetoothLeScanner</a:t>
            </a:r>
            <a:r>
              <a:rPr lang="zh-CN" altLang="zh-CN" dirty="0"/>
              <a:t>方法，获得</a:t>
            </a:r>
            <a:r>
              <a:rPr lang="en-US" altLang="zh-CN" dirty="0" err="1"/>
              <a:t>BluetoothLeScanner</a:t>
            </a:r>
            <a:r>
              <a:rPr lang="zh-CN" altLang="zh-CN" dirty="0"/>
              <a:t>扫描器对象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扫描器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主要</a:t>
            </a:r>
            <a:r>
              <a:rPr lang="zh-CN" altLang="en-US" dirty="0" smtClean="0"/>
              <a:t>方法说明如下：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startScan</a:t>
            </a:r>
            <a:r>
              <a:rPr lang="zh-CN" altLang="zh-CN" dirty="0"/>
              <a:t>方法表示开始扫描</a:t>
            </a:r>
            <a:r>
              <a:rPr lang="en-US" altLang="zh-CN" dirty="0"/>
              <a:t>BLE</a:t>
            </a:r>
            <a:r>
              <a:rPr lang="zh-CN" altLang="zh-CN" dirty="0" smtClean="0"/>
              <a:t>设备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stopScan</a:t>
            </a:r>
            <a:r>
              <a:rPr lang="zh-CN" altLang="zh-CN" dirty="0"/>
              <a:t>方法表示停止扫描</a:t>
            </a:r>
            <a:r>
              <a:rPr lang="en-US" altLang="zh-CN" dirty="0"/>
              <a:t>BLE</a:t>
            </a:r>
            <a:r>
              <a:rPr lang="zh-CN" altLang="zh-CN" dirty="0" smtClean="0"/>
              <a:t>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调用设备对象的</a:t>
            </a:r>
            <a:r>
              <a:rPr lang="en-US" altLang="zh-CN" dirty="0" err="1"/>
              <a:t>connectGatt</a:t>
            </a:r>
            <a:r>
              <a:rPr lang="zh-CN" altLang="zh-CN" dirty="0"/>
              <a:t>方法，连接</a:t>
            </a:r>
            <a:r>
              <a:rPr lang="en-US" altLang="zh-CN" dirty="0"/>
              <a:t>GATT</a:t>
            </a:r>
            <a:r>
              <a:rPr lang="zh-CN" altLang="zh-CN" dirty="0"/>
              <a:t>服务器并获得客户端的</a:t>
            </a:r>
            <a:r>
              <a:rPr lang="en-US" altLang="zh-CN" dirty="0"/>
              <a:t>GATT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2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BLE</a:t>
            </a:r>
            <a:r>
              <a:rPr lang="zh-CN" altLang="en-US" dirty="0" smtClean="0"/>
              <a:t>连接之后的回调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BluetoothGattCallback</a:t>
            </a:r>
            <a:r>
              <a:rPr lang="zh-CN" altLang="en-US" dirty="0"/>
              <a:t>接口定义了许多方法，常用方法主要有：</a:t>
            </a:r>
          </a:p>
          <a:p>
            <a:pPr lvl="1"/>
            <a:r>
              <a:rPr lang="en-US" altLang="zh-CN" dirty="0" err="1"/>
              <a:t>onConnectionStateChange</a:t>
            </a:r>
            <a:r>
              <a:rPr lang="zh-CN" altLang="en-US" dirty="0"/>
              <a:t>：</a:t>
            </a:r>
            <a:r>
              <a:rPr lang="en-US" altLang="zh-CN" dirty="0"/>
              <a:t>BLE</a:t>
            </a:r>
            <a:r>
              <a:rPr lang="zh-CN" altLang="en-US" dirty="0"/>
              <a:t>连接的状态发生变化时回调。此时判断如果连接成功，就调用</a:t>
            </a:r>
            <a:r>
              <a:rPr lang="en-US" altLang="zh-CN" dirty="0"/>
              <a:t>GATT</a:t>
            </a:r>
            <a:r>
              <a:rPr lang="zh-CN" altLang="en-US" dirty="0"/>
              <a:t>对象的</a:t>
            </a:r>
            <a:r>
              <a:rPr lang="en-US" altLang="zh-CN" dirty="0" err="1"/>
              <a:t>discoverServices</a:t>
            </a:r>
            <a:r>
              <a:rPr lang="zh-CN" altLang="en-US" dirty="0"/>
              <a:t>方法查找</a:t>
            </a:r>
            <a:r>
              <a:rPr lang="en-US" altLang="zh-CN" dirty="0"/>
              <a:t>BLE</a:t>
            </a:r>
            <a:r>
              <a:rPr lang="zh-CN" altLang="en-US" dirty="0" smtClean="0"/>
              <a:t>服务。</a:t>
            </a:r>
            <a:endParaRPr lang="zh-CN" altLang="en-US" dirty="0"/>
          </a:p>
          <a:p>
            <a:pPr lvl="1"/>
            <a:r>
              <a:rPr lang="en-US" altLang="zh-CN" dirty="0" err="1"/>
              <a:t>onServicesDiscovered</a:t>
            </a:r>
            <a:r>
              <a:rPr lang="zh-CN" altLang="en-US" dirty="0"/>
              <a:t>：发现</a:t>
            </a:r>
            <a:r>
              <a:rPr lang="en-US" altLang="zh-CN" dirty="0"/>
              <a:t>BLE</a:t>
            </a:r>
            <a:r>
              <a:rPr lang="zh-CN" altLang="en-US" dirty="0"/>
              <a:t>服务端的服务列表及其特征值时回调。</a:t>
            </a:r>
          </a:p>
          <a:p>
            <a:pPr lvl="1"/>
            <a:r>
              <a:rPr lang="en-US" altLang="zh-CN" dirty="0" err="1"/>
              <a:t>onCharacteristicChanged</a:t>
            </a:r>
            <a:r>
              <a:rPr lang="zh-CN" altLang="en-US" dirty="0"/>
              <a:t>：收到</a:t>
            </a:r>
            <a:r>
              <a:rPr lang="en-US" altLang="zh-CN" dirty="0"/>
              <a:t>BLE</a:t>
            </a:r>
            <a:r>
              <a:rPr lang="zh-CN" altLang="en-US" dirty="0"/>
              <a:t>服务端的数据变更时回</a:t>
            </a:r>
            <a:r>
              <a:rPr lang="zh-CN" altLang="en-US" dirty="0" smtClean="0"/>
              <a:t>调。该方法会收到服务端送来的消息。</a:t>
            </a:r>
            <a:endParaRPr lang="zh-CN" altLang="en-US" dirty="0"/>
          </a:p>
          <a:p>
            <a:pPr lvl="1"/>
            <a:r>
              <a:rPr lang="en-US" altLang="zh-CN" dirty="0" err="1"/>
              <a:t>onCharacteristicWrite</a:t>
            </a:r>
            <a:r>
              <a:rPr lang="zh-CN" altLang="en-US" dirty="0"/>
              <a:t>：收到</a:t>
            </a:r>
            <a:r>
              <a:rPr lang="en-US" altLang="zh-CN" dirty="0"/>
              <a:t>BLE</a:t>
            </a:r>
            <a:r>
              <a:rPr lang="zh-CN" altLang="en-US" dirty="0"/>
              <a:t>服务端的数据写入时回</a:t>
            </a:r>
            <a:r>
              <a:rPr lang="zh-CN" altLang="en-US" dirty="0" smtClean="0"/>
              <a:t>调。此时判断执行成功的话，表示服务端已经收到了客户端发给它的消息。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8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 </a:t>
            </a:r>
            <a:r>
              <a:rPr lang="zh-CN" altLang="en-US" dirty="0" smtClean="0"/>
              <a:t>短距离通信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本节介绍常见的几种短距离通信技术</a:t>
            </a:r>
            <a:r>
              <a:rPr lang="zh-CN" altLang="en-US" dirty="0" smtClean="0"/>
              <a:t>，</a:t>
            </a:r>
            <a:r>
              <a:rPr lang="zh-CN" altLang="zh-CN" dirty="0"/>
              <a:t>首先阐述如何获取当前</a:t>
            </a:r>
            <a:r>
              <a:rPr lang="en-US" altLang="zh-CN" dirty="0" err="1"/>
              <a:t>WiFi</a:t>
            </a:r>
            <a:r>
              <a:rPr lang="zh-CN" altLang="zh-CN" dirty="0"/>
              <a:t>信息，以及如何扫描周边可用</a:t>
            </a:r>
            <a:r>
              <a:rPr lang="en-US" altLang="zh-CN" dirty="0" err="1"/>
              <a:t>WiFi</a:t>
            </a:r>
            <a:r>
              <a:rPr lang="zh-CN" altLang="zh-CN" dirty="0"/>
              <a:t>；然后描述了</a:t>
            </a:r>
            <a:r>
              <a:rPr lang="en-US" altLang="zh-CN" dirty="0"/>
              <a:t>NFC</a:t>
            </a:r>
            <a:r>
              <a:rPr lang="zh-CN" altLang="zh-CN" dirty="0"/>
              <a:t>与</a:t>
            </a:r>
            <a:r>
              <a:rPr lang="en-US" altLang="zh-CN" dirty="0"/>
              <a:t>RFID</a:t>
            </a:r>
            <a:r>
              <a:rPr lang="zh-CN" altLang="zh-CN" dirty="0"/>
              <a:t>两种标准的异同点，以及</a:t>
            </a:r>
            <a:r>
              <a:rPr lang="en-US" altLang="zh-CN" dirty="0"/>
              <a:t>NFC</a:t>
            </a:r>
            <a:r>
              <a:rPr lang="zh-CN" altLang="zh-CN" dirty="0"/>
              <a:t>近场通信在</a:t>
            </a:r>
            <a:r>
              <a:rPr lang="en-US" altLang="zh-CN" dirty="0"/>
              <a:t>App</a:t>
            </a:r>
            <a:r>
              <a:rPr lang="zh-CN" altLang="zh-CN" dirty="0"/>
              <a:t>开发中的运用；最后说明红外遥控和射频遥控各自的适用场景，以及如何利用红外信号遥控家用电器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10.1.1 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管理器</a:t>
            </a:r>
            <a:endParaRPr lang="zh-CN" altLang="en-US" dirty="0" smtClean="0"/>
          </a:p>
          <a:p>
            <a:r>
              <a:rPr lang="en-US" altLang="zh-CN" dirty="0" smtClean="0"/>
              <a:t>10.1.2  </a:t>
            </a:r>
            <a:r>
              <a:rPr lang="en-US" altLang="zh-CN" dirty="0" smtClean="0"/>
              <a:t>NFC</a:t>
            </a:r>
            <a:r>
              <a:rPr lang="zh-CN" altLang="en-US" dirty="0" smtClean="0"/>
              <a:t>近场通信</a:t>
            </a:r>
          </a:p>
          <a:p>
            <a:r>
              <a:rPr lang="en-US" altLang="zh-CN" dirty="0" smtClean="0"/>
              <a:t>10.1.3  </a:t>
            </a:r>
            <a:r>
              <a:rPr lang="zh-CN" altLang="en-US" dirty="0" smtClean="0"/>
              <a:t>红外</a:t>
            </a:r>
            <a:r>
              <a:rPr lang="zh-CN" altLang="en-US" dirty="0" smtClean="0"/>
              <a:t>遥控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636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BLE</a:t>
            </a:r>
            <a:r>
              <a:rPr lang="zh-CN" altLang="en-US" dirty="0" smtClean="0"/>
              <a:t>客户端的扫描结果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34" y="1690688"/>
            <a:ext cx="4662931" cy="5133700"/>
          </a:xfrm>
        </p:spPr>
      </p:pic>
    </p:spTree>
    <p:extLst>
      <p:ext uri="{BB962C8B-B14F-4D97-AF65-F5344CB8AC3E}">
        <p14:creationId xmlns:p14="http://schemas.microsoft.com/office/powerpoint/2010/main" val="22144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17.3.2  </a:t>
            </a:r>
            <a:r>
              <a:rPr lang="zh-CN" altLang="en-US" dirty="0"/>
              <a:t>发送</a:t>
            </a:r>
            <a:r>
              <a:rPr lang="en-US" altLang="zh-CN" dirty="0"/>
              <a:t>BLE</a:t>
            </a:r>
            <a:r>
              <a:rPr lang="zh-CN" altLang="en-US" dirty="0"/>
              <a:t>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调用蓝牙适配器的</a:t>
            </a:r>
            <a:r>
              <a:rPr lang="en-US" altLang="zh-CN" dirty="0" err="1"/>
              <a:t>getBluetoothLeAdvertiser</a:t>
            </a:r>
            <a:r>
              <a:rPr lang="zh-CN" altLang="zh-CN" dirty="0"/>
              <a:t>方法，获得</a:t>
            </a:r>
            <a:r>
              <a:rPr lang="en-US" altLang="zh-CN" dirty="0" err="1"/>
              <a:t>BluetoothLeAdvertiser</a:t>
            </a:r>
            <a:r>
              <a:rPr lang="zh-CN" altLang="zh-CN" dirty="0"/>
              <a:t>广播器对象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广播器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主要</a:t>
            </a:r>
            <a:r>
              <a:rPr lang="zh-CN" altLang="en-US" dirty="0" smtClean="0"/>
              <a:t>方法说明如下：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startAdvertising</a:t>
            </a:r>
            <a:r>
              <a:rPr lang="zh-CN" altLang="zh-CN" dirty="0"/>
              <a:t>方法表示开始发送</a:t>
            </a:r>
            <a:r>
              <a:rPr lang="en-US" altLang="zh-CN" dirty="0"/>
              <a:t>BLE</a:t>
            </a:r>
            <a:r>
              <a:rPr lang="zh-CN" altLang="zh-CN" dirty="0" smtClean="0"/>
              <a:t>广播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err="1"/>
              <a:t>stopAdvertising</a:t>
            </a:r>
            <a:r>
              <a:rPr lang="zh-CN" altLang="zh-CN" dirty="0"/>
              <a:t>方法表示停止发送</a:t>
            </a:r>
            <a:r>
              <a:rPr lang="en-US" altLang="zh-CN" dirty="0"/>
              <a:t>BLE</a:t>
            </a:r>
            <a:r>
              <a:rPr lang="zh-CN" altLang="zh-CN" dirty="0" smtClean="0"/>
              <a:t>广播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zh-CN" dirty="0" smtClean="0"/>
              <a:t>广播</a:t>
            </a:r>
            <a:r>
              <a:rPr lang="zh-CN" altLang="zh-CN" dirty="0"/>
              <a:t>回调对象</a:t>
            </a:r>
            <a:r>
              <a:rPr lang="zh-CN" altLang="zh-CN" dirty="0" smtClean="0"/>
              <a:t>的</a:t>
            </a:r>
            <a:r>
              <a:rPr lang="en-US" altLang="zh-CN" dirty="0" err="1"/>
              <a:t>onStartSuccess</a:t>
            </a:r>
            <a:r>
              <a:rPr lang="zh-CN" altLang="zh-CN" dirty="0" smtClean="0"/>
              <a:t>方法中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要</a:t>
            </a:r>
            <a:r>
              <a:rPr lang="zh-CN" altLang="zh-CN" dirty="0"/>
              <a:t>给</a:t>
            </a:r>
            <a:r>
              <a:rPr lang="en-US" altLang="zh-CN" dirty="0"/>
              <a:t>BLE</a:t>
            </a:r>
            <a:r>
              <a:rPr lang="zh-CN" altLang="zh-CN" dirty="0"/>
              <a:t>服务端添加服务及其特征值，并开启</a:t>
            </a:r>
            <a:r>
              <a:rPr lang="en-US" altLang="zh-CN" dirty="0"/>
              <a:t>GATT</a:t>
            </a:r>
            <a:r>
              <a:rPr lang="zh-CN" altLang="zh-CN" dirty="0"/>
              <a:t>服务器等待客户端连接。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5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开启</a:t>
            </a:r>
            <a:r>
              <a:rPr lang="en-US" altLang="zh-CN" dirty="0"/>
              <a:t>GATT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后的回调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openGattServer</a:t>
            </a:r>
            <a:r>
              <a:rPr lang="zh-CN" altLang="zh-CN" dirty="0"/>
              <a:t>方法的第二个输入参数为</a:t>
            </a:r>
            <a:r>
              <a:rPr lang="en-US" altLang="zh-CN" dirty="0" err="1"/>
              <a:t>BluetoothGattServerCallback</a:t>
            </a:r>
            <a:r>
              <a:rPr lang="zh-CN" altLang="zh-CN" dirty="0"/>
              <a:t>类型，表示这里要传入事先定义的</a:t>
            </a:r>
            <a:r>
              <a:rPr lang="en-US" altLang="zh-CN" dirty="0"/>
              <a:t>GATT</a:t>
            </a:r>
            <a:r>
              <a:rPr lang="zh-CN" altLang="zh-CN" dirty="0"/>
              <a:t>服务器回调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BluetoothGattServerCallback</a:t>
            </a:r>
            <a:r>
              <a:rPr lang="zh-CN" altLang="en-US" dirty="0"/>
              <a:t>接口定义了许多方法，常用</a:t>
            </a:r>
            <a:r>
              <a:rPr lang="zh-CN" altLang="en-US" dirty="0" smtClean="0"/>
              <a:t>方法有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 err="1"/>
              <a:t>onConnectionStateChange</a:t>
            </a:r>
            <a:r>
              <a:rPr lang="zh-CN" altLang="en-US" dirty="0"/>
              <a:t>：</a:t>
            </a:r>
            <a:r>
              <a:rPr lang="en-US" altLang="zh-CN" dirty="0"/>
              <a:t>BLE</a:t>
            </a:r>
            <a:r>
              <a:rPr lang="zh-CN" altLang="en-US" dirty="0"/>
              <a:t>连接的状态发生变化时回调。此时判断如果已经连接，就从输入参数获取客户端的设备对象，并处理后续的连接逻辑。</a:t>
            </a:r>
          </a:p>
          <a:p>
            <a:pPr lvl="1"/>
            <a:r>
              <a:rPr lang="en-US" altLang="zh-CN" dirty="0" err="1"/>
              <a:t>onCharacteristicWriteRequest</a:t>
            </a:r>
            <a:r>
              <a:rPr lang="zh-CN" altLang="en-US" dirty="0"/>
              <a:t>：收到</a:t>
            </a:r>
            <a:r>
              <a:rPr lang="en-US" altLang="zh-CN" dirty="0"/>
              <a:t>BLE</a:t>
            </a:r>
            <a:r>
              <a:rPr lang="zh-CN" altLang="en-US" dirty="0"/>
              <a:t>客户端写入请求时回调。该方法会收到客户端发来的消息。</a:t>
            </a:r>
          </a:p>
        </p:txBody>
      </p:sp>
    </p:spTree>
    <p:extLst>
      <p:ext uri="{BB962C8B-B14F-4D97-AF65-F5344CB8AC3E}">
        <p14:creationId xmlns:p14="http://schemas.microsoft.com/office/powerpoint/2010/main" val="125354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BLE</a:t>
            </a:r>
            <a:r>
              <a:rPr lang="zh-CN" altLang="en-US" dirty="0" smtClean="0"/>
              <a:t>服务端的广播效果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06775" y="544847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服务端手机正在对外广播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34459" y="5448471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客户端扫描发现</a:t>
            </a:r>
            <a:r>
              <a:rPr lang="en-US" altLang="zh-CN" dirty="0"/>
              <a:t>BLE</a:t>
            </a:r>
            <a:r>
              <a:rPr lang="zh-CN" altLang="zh-CN" dirty="0"/>
              <a:t>服务端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1" y="2432648"/>
            <a:ext cx="4161773" cy="2458529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16" y="2432647"/>
            <a:ext cx="4359953" cy="2458529"/>
          </a:xfrm>
        </p:spPr>
      </p:pic>
    </p:spTree>
    <p:extLst>
      <p:ext uri="{BB962C8B-B14F-4D97-AF65-F5344CB8AC3E}">
        <p14:creationId xmlns:p14="http://schemas.microsoft.com/office/powerpoint/2010/main" val="148726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17.3.3  </a:t>
            </a:r>
            <a:r>
              <a:rPr lang="zh-CN" altLang="en-US" dirty="0"/>
              <a:t>通过主从</a:t>
            </a:r>
            <a:r>
              <a:rPr lang="en-US" altLang="zh-CN" dirty="0"/>
              <a:t>BLE</a:t>
            </a:r>
            <a:r>
              <a:rPr lang="zh-CN" altLang="en-US" dirty="0"/>
              <a:t>实现聊天应用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调用蓝牙管理器对象的</a:t>
            </a:r>
            <a:r>
              <a:rPr lang="en-US" altLang="zh-CN" dirty="0" err="1"/>
              <a:t>openGattServer</a:t>
            </a:r>
            <a:r>
              <a:rPr lang="zh-CN" altLang="zh-CN" dirty="0"/>
              <a:t>方法，会开启</a:t>
            </a:r>
            <a:r>
              <a:rPr lang="en-US" altLang="zh-CN" dirty="0"/>
              <a:t>GATT</a:t>
            </a:r>
            <a:r>
              <a:rPr lang="zh-CN" altLang="zh-CN" dirty="0"/>
              <a:t>服务器并返回</a:t>
            </a:r>
            <a:r>
              <a:rPr lang="en-US" altLang="zh-CN" dirty="0" err="1"/>
              <a:t>BluetoothGattServer</a:t>
            </a:r>
            <a:r>
              <a:rPr lang="zh-CN" altLang="zh-CN" dirty="0"/>
              <a:t>类型的服务端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BluetoothGattServer</a:t>
            </a:r>
            <a:r>
              <a:rPr lang="zh-CN" altLang="en-US" dirty="0"/>
              <a:t>的常用方法说明如下：</a:t>
            </a:r>
          </a:p>
          <a:p>
            <a:pPr lvl="1"/>
            <a:r>
              <a:rPr lang="en-US" altLang="zh-CN" dirty="0" err="1"/>
              <a:t>addService</a:t>
            </a:r>
            <a:r>
              <a:rPr lang="zh-CN" altLang="en-US" dirty="0"/>
              <a:t>：向</a:t>
            </a:r>
            <a:r>
              <a:rPr lang="en-US" altLang="zh-CN" dirty="0"/>
              <a:t>GATT</a:t>
            </a:r>
            <a:r>
              <a:rPr lang="zh-CN" altLang="en-US" dirty="0"/>
              <a:t>服务器添加指定服务。</a:t>
            </a:r>
          </a:p>
          <a:p>
            <a:pPr lvl="1"/>
            <a:r>
              <a:rPr lang="en-US" altLang="zh-CN" dirty="0" err="1"/>
              <a:t>sendResponse</a:t>
            </a:r>
            <a:r>
              <a:rPr lang="zh-CN" altLang="en-US" dirty="0"/>
              <a:t>：向</a:t>
            </a:r>
            <a:r>
              <a:rPr lang="en-US" altLang="zh-CN" dirty="0"/>
              <a:t>GATT</a:t>
            </a:r>
            <a:r>
              <a:rPr lang="zh-CN" altLang="en-US" dirty="0"/>
              <a:t>客户端发送应答，告诉它成功收到</a:t>
            </a:r>
            <a:r>
              <a:rPr lang="zh-CN" altLang="en-US" dirty="0" smtClean="0"/>
              <a:t>了数据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notifyCharacteristicChanged</a:t>
            </a:r>
            <a:r>
              <a:rPr lang="zh-CN" altLang="en-US" dirty="0"/>
              <a:t>：向</a:t>
            </a:r>
            <a:r>
              <a:rPr lang="en-US" altLang="zh-CN" dirty="0"/>
              <a:t>GATT</a:t>
            </a:r>
            <a:r>
              <a:rPr lang="zh-CN" altLang="en-US" dirty="0"/>
              <a:t>客户端发送本地特征值已更新的通知。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：关闭</a:t>
            </a:r>
            <a:r>
              <a:rPr lang="en-US" altLang="zh-CN" dirty="0"/>
              <a:t>GATT</a:t>
            </a:r>
            <a:r>
              <a:rPr lang="zh-CN" altLang="en-US" dirty="0"/>
              <a:t>服务器。</a:t>
            </a:r>
          </a:p>
        </p:txBody>
      </p:sp>
    </p:spTree>
    <p:extLst>
      <p:ext uri="{BB962C8B-B14F-4D97-AF65-F5344CB8AC3E}">
        <p14:creationId xmlns:p14="http://schemas.microsoft.com/office/powerpoint/2010/main" val="1761302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BLE</a:t>
            </a:r>
            <a:r>
              <a:rPr lang="zh-CN" altLang="en-US" dirty="0" smtClean="0"/>
              <a:t>客户端的管理对象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调用设备对象的</a:t>
            </a:r>
            <a:r>
              <a:rPr lang="en-US" altLang="zh-CN" dirty="0" err="1"/>
              <a:t>connectGatt</a:t>
            </a:r>
            <a:r>
              <a:rPr lang="zh-CN" altLang="zh-CN" dirty="0"/>
              <a:t>方法，连接</a:t>
            </a:r>
            <a:r>
              <a:rPr lang="en-US" altLang="zh-CN" dirty="0"/>
              <a:t>GATT</a:t>
            </a:r>
            <a:r>
              <a:rPr lang="zh-CN" altLang="zh-CN" dirty="0"/>
              <a:t>服务器并</a:t>
            </a:r>
            <a:r>
              <a:rPr lang="zh-CN" altLang="zh-CN" dirty="0" smtClean="0"/>
              <a:t>获得</a:t>
            </a:r>
            <a:r>
              <a:rPr lang="en-US" altLang="zh-CN" dirty="0" err="1"/>
              <a:t>BluetoothGatt</a:t>
            </a:r>
            <a:r>
              <a:rPr lang="zh-CN" altLang="zh-CN" dirty="0"/>
              <a:t>类型的客户端对象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 smtClean="0"/>
              <a:t>BluetoothGatt</a:t>
            </a:r>
            <a:r>
              <a:rPr lang="zh-CN" altLang="en-US" dirty="0"/>
              <a:t>的常用方法说明如下：</a:t>
            </a:r>
          </a:p>
          <a:p>
            <a:pPr lvl="1"/>
            <a:r>
              <a:rPr lang="en-US" altLang="zh-CN" dirty="0" err="1"/>
              <a:t>discoverServices</a:t>
            </a:r>
            <a:r>
              <a:rPr lang="zh-CN" altLang="en-US" dirty="0"/>
              <a:t>：开始查找</a:t>
            </a:r>
            <a:r>
              <a:rPr lang="en-US" altLang="zh-CN" dirty="0"/>
              <a:t>GATT</a:t>
            </a:r>
            <a:r>
              <a:rPr lang="zh-CN" altLang="en-US" dirty="0"/>
              <a:t>服务器提供的</a:t>
            </a:r>
            <a:r>
              <a:rPr lang="zh-CN" altLang="en-US" dirty="0" smtClean="0"/>
              <a:t>服务。</a:t>
            </a:r>
            <a:endParaRPr lang="zh-CN" altLang="en-US" dirty="0"/>
          </a:p>
          <a:p>
            <a:pPr lvl="1"/>
            <a:r>
              <a:rPr lang="en-US" altLang="zh-CN" dirty="0" err="1"/>
              <a:t>getServices</a:t>
            </a:r>
            <a:r>
              <a:rPr lang="zh-CN" altLang="en-US" dirty="0"/>
              <a:t>：获取</a:t>
            </a:r>
            <a:r>
              <a:rPr lang="en-US" altLang="zh-CN" dirty="0"/>
              <a:t>GATT</a:t>
            </a:r>
            <a:r>
              <a:rPr lang="zh-CN" altLang="en-US" dirty="0"/>
              <a:t>服务器提供的服务列表。</a:t>
            </a:r>
          </a:p>
          <a:p>
            <a:pPr lvl="1"/>
            <a:r>
              <a:rPr lang="en-US" altLang="zh-CN" dirty="0" err="1"/>
              <a:t>writeCharacteristic</a:t>
            </a:r>
            <a:r>
              <a:rPr lang="zh-CN" altLang="en-US" dirty="0"/>
              <a:t>：往</a:t>
            </a:r>
            <a:r>
              <a:rPr lang="en-US" altLang="zh-CN" dirty="0"/>
              <a:t>GATT</a:t>
            </a:r>
            <a:r>
              <a:rPr lang="zh-CN" altLang="en-US" dirty="0"/>
              <a:t>服务器写入特征值。</a:t>
            </a:r>
          </a:p>
          <a:p>
            <a:pPr lvl="1"/>
            <a:r>
              <a:rPr lang="en-US" altLang="zh-CN" dirty="0" err="1"/>
              <a:t>setCharacteristicNotification</a:t>
            </a:r>
            <a:r>
              <a:rPr lang="zh-CN" altLang="en-US" dirty="0"/>
              <a:t>：开启或关闭特征值的</a:t>
            </a:r>
            <a:r>
              <a:rPr lang="zh-CN" altLang="en-US" dirty="0" smtClean="0"/>
              <a:t>通知。</a:t>
            </a:r>
            <a:endParaRPr lang="zh-CN" altLang="en-US" dirty="0"/>
          </a:p>
          <a:p>
            <a:pPr lvl="1"/>
            <a:r>
              <a:rPr lang="en-US" altLang="zh-CN" dirty="0"/>
              <a:t>disconnect</a:t>
            </a:r>
            <a:r>
              <a:rPr lang="zh-CN" altLang="en-US" dirty="0"/>
              <a:t>：断开</a:t>
            </a:r>
            <a:r>
              <a:rPr lang="en-US" altLang="zh-CN" dirty="0"/>
              <a:t>GATT</a:t>
            </a:r>
            <a:r>
              <a:rPr lang="zh-CN" altLang="en-US" dirty="0"/>
              <a:t>连接。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：关闭</a:t>
            </a:r>
            <a:r>
              <a:rPr lang="en-US" altLang="zh-CN" dirty="0"/>
              <a:t>GATT</a:t>
            </a:r>
            <a:r>
              <a:rPr lang="zh-CN" altLang="en-US" dirty="0"/>
              <a:t>客户端。</a:t>
            </a:r>
          </a:p>
        </p:txBody>
      </p:sp>
    </p:spTree>
    <p:extLst>
      <p:ext uri="{BB962C8B-B14F-4D97-AF65-F5344CB8AC3E}">
        <p14:creationId xmlns:p14="http://schemas.microsoft.com/office/powerpoint/2010/main" val="1455424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GATT</a:t>
            </a:r>
            <a:r>
              <a:rPr lang="zh-CN" altLang="en-US" dirty="0"/>
              <a:t>服务端与客户端的通信流程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）建立</a:t>
            </a:r>
            <a:r>
              <a:rPr lang="en-US" altLang="zh-CN" dirty="0"/>
              <a:t>GATT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先开启</a:t>
            </a:r>
            <a:r>
              <a:rPr lang="zh-CN" altLang="zh-CN" dirty="0"/>
              <a:t>服务器，然后客户端才能连上服务器。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）客户端</a:t>
            </a:r>
            <a:r>
              <a:rPr lang="zh-CN" altLang="en-US" dirty="0"/>
              <a:t>向服务端发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en-US" altLang="zh-CN" dirty="0"/>
              <a:t>GATT</a:t>
            </a:r>
            <a:r>
              <a:rPr lang="zh-CN" altLang="zh-CN" dirty="0"/>
              <a:t>客户端调用</a:t>
            </a:r>
            <a:r>
              <a:rPr lang="en-US" altLang="zh-CN" dirty="0" err="1"/>
              <a:t>writeCharacteristic</a:t>
            </a:r>
            <a:r>
              <a:rPr lang="zh-CN" altLang="zh-CN" dirty="0"/>
              <a:t>方法，会往</a:t>
            </a:r>
            <a:r>
              <a:rPr lang="en-US" altLang="zh-CN" dirty="0"/>
              <a:t>GATT</a:t>
            </a:r>
            <a:r>
              <a:rPr lang="zh-CN" altLang="zh-CN" dirty="0"/>
              <a:t>服务器写入特征值。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）服务</a:t>
            </a:r>
            <a:r>
              <a:rPr lang="zh-CN" altLang="en-US" dirty="0"/>
              <a:t>端向客户端发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en-US" altLang="zh-CN" dirty="0"/>
              <a:t>GATT</a:t>
            </a:r>
            <a:r>
              <a:rPr lang="zh-CN" altLang="zh-CN" dirty="0"/>
              <a:t>客户端开启了通知后，</a:t>
            </a:r>
            <a:r>
              <a:rPr lang="en-US" altLang="zh-CN" dirty="0"/>
              <a:t>GATT</a:t>
            </a:r>
            <a:r>
              <a:rPr lang="zh-CN" altLang="zh-CN" dirty="0"/>
              <a:t>服务端调用</a:t>
            </a:r>
            <a:r>
              <a:rPr lang="en-US" altLang="zh-CN" dirty="0" err="1"/>
              <a:t>notifyCharacteristicChanged</a:t>
            </a:r>
            <a:r>
              <a:rPr lang="zh-CN" altLang="zh-CN" dirty="0"/>
              <a:t>方法向客户端发送特征值变更</a:t>
            </a:r>
            <a:r>
              <a:rPr lang="zh-CN" altLang="zh-CN" dirty="0" smtClean="0"/>
              <a:t>通知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107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17.4  </a:t>
            </a:r>
            <a:r>
              <a:rPr lang="zh-CN" altLang="en-US" dirty="0"/>
              <a:t>实战项目：自动驾驶的智能小车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当今社会正在步入一个万物互联的时代，它的技术基石主要来自</a:t>
            </a:r>
            <a:r>
              <a:rPr lang="en-US" altLang="zh-CN" dirty="0"/>
              <a:t>5G</a:t>
            </a:r>
            <a:r>
              <a:rPr lang="zh-CN" altLang="zh-CN" dirty="0"/>
              <a:t>、物联网和</a:t>
            </a:r>
            <a:r>
              <a:rPr lang="zh-CN" altLang="zh-CN" dirty="0" smtClean="0"/>
              <a:t>人工智能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三</a:t>
            </a:r>
            <a:r>
              <a:rPr lang="zh-CN" altLang="zh-CN" dirty="0"/>
              <a:t>者融合产生了许多新产品，其中最璀璨的当数自动驾驶的电动车；它汇聚了最新科技与工程实践的成果，引得各大巨头如华为、小米、百度、阿里、腾讯纷纷入场造车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为啥</a:t>
            </a:r>
            <a:r>
              <a:rPr lang="zh-CN" altLang="zh-CN" dirty="0"/>
              <a:t>这些科技巨头如此热衷造车呢？一个重要原因是智能车与移动互联密切相关，智能电动车与传统汽油车之间，犹如智能手机与功能手机的区别，可想而知，这是一个多么具有颠覆性的革命技术了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549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17.4.1  </a:t>
            </a:r>
            <a:r>
              <a:rPr lang="zh-CN" altLang="en-US" dirty="0" smtClean="0"/>
              <a:t>需求</a:t>
            </a:r>
            <a:r>
              <a:rPr lang="zh-CN" altLang="en-US" dirty="0"/>
              <a:t>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为了实现自动行驶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智能小车</a:t>
            </a:r>
            <a:r>
              <a:rPr lang="zh-CN" altLang="zh-CN" dirty="0" smtClean="0"/>
              <a:t>必须</a:t>
            </a:r>
            <a:r>
              <a:rPr lang="zh-CN" altLang="zh-CN" dirty="0"/>
              <a:t>具备下列功能方可正常工作：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）自动在符合要求的道路上开行；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）如果遇到障碍物，要能主动避让防止碰撞；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）服从命令听指挥，能够接收外部指令改变行驶状态；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5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单片机小车的组装效果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66" y="1825625"/>
            <a:ext cx="5378668" cy="4351338"/>
          </a:xfrm>
        </p:spPr>
      </p:pic>
    </p:spTree>
    <p:extLst>
      <p:ext uri="{BB962C8B-B14F-4D97-AF65-F5344CB8AC3E}">
        <p14:creationId xmlns:p14="http://schemas.microsoft.com/office/powerpoint/2010/main" val="293453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10.1.1  </a:t>
            </a:r>
            <a:r>
              <a:rPr lang="en-US" altLang="zh-CN" dirty="0" err="1"/>
              <a:t>WiFi</a:t>
            </a:r>
            <a:r>
              <a:rPr lang="zh-CN" altLang="en-US" dirty="0"/>
              <a:t>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ConnectivityManager</a:t>
            </a:r>
            <a:r>
              <a:rPr lang="zh-CN" altLang="zh-CN" dirty="0"/>
              <a:t>只能笼统的判断能否上网，并不能</a:t>
            </a:r>
            <a:r>
              <a:rPr lang="zh-CN" altLang="zh-CN" dirty="0" smtClean="0"/>
              <a:t>获知</a:t>
            </a:r>
            <a:r>
              <a:rPr lang="en-US" altLang="zh-CN" dirty="0" err="1" smtClean="0"/>
              <a:t>WiFi</a:t>
            </a:r>
            <a:r>
              <a:rPr lang="zh-CN" altLang="zh-CN" dirty="0" smtClean="0"/>
              <a:t>连接</a:t>
            </a:r>
            <a:r>
              <a:rPr lang="zh-CN" altLang="zh-CN" dirty="0"/>
              <a:t>的详细信息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要想</a:t>
            </a:r>
            <a:r>
              <a:rPr lang="zh-CN" altLang="zh-CN" dirty="0" smtClean="0"/>
              <a:t>得知</a:t>
            </a:r>
            <a:r>
              <a:rPr lang="en-US" altLang="zh-CN" dirty="0" err="1" smtClean="0"/>
              <a:t>WiFi</a:t>
            </a:r>
            <a:r>
              <a:rPr lang="zh-CN" altLang="zh-CN" dirty="0" smtClean="0"/>
              <a:t>上网</a:t>
            </a:r>
            <a:r>
              <a:rPr lang="zh-CN" altLang="zh-CN" dirty="0"/>
              <a:t>的具体信息，需另外通过无线网络管理器</a:t>
            </a:r>
            <a:r>
              <a:rPr lang="en-US" altLang="zh-CN" dirty="0" err="1"/>
              <a:t>WifiManager</a:t>
            </a:r>
            <a:r>
              <a:rPr lang="zh-CN" altLang="zh-CN" dirty="0"/>
              <a:t>获取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WifiManager</a:t>
            </a:r>
            <a:r>
              <a:rPr lang="zh-CN" altLang="zh-CN" dirty="0"/>
              <a:t>的对象从系统服务</a:t>
            </a:r>
            <a:r>
              <a:rPr lang="en-US" altLang="zh-CN" dirty="0" err="1"/>
              <a:t>Context.WIFI_SERVICE</a:t>
            </a:r>
            <a:r>
              <a:rPr lang="zh-CN" altLang="zh-CN" dirty="0"/>
              <a:t>中获取。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17.4.2  </a:t>
            </a:r>
            <a:r>
              <a:rPr lang="zh-CN" altLang="en-US" dirty="0" smtClean="0"/>
              <a:t>功能分析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49" y="1825625"/>
            <a:ext cx="6345701" cy="4351338"/>
          </a:xfrm>
        </p:spPr>
      </p:pic>
    </p:spTree>
    <p:extLst>
      <p:ext uri="{BB962C8B-B14F-4D97-AF65-F5344CB8AC3E}">
        <p14:creationId xmlns:p14="http://schemas.microsoft.com/office/powerpoint/2010/main" val="4018421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小车的三大智能模块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）红外</a:t>
            </a:r>
            <a:r>
              <a:rPr lang="zh-CN" altLang="en-US" dirty="0"/>
              <a:t>循迹模块</a:t>
            </a:r>
          </a:p>
          <a:p>
            <a:pPr lvl="1"/>
            <a:r>
              <a:rPr lang="zh-CN" altLang="en-US" dirty="0"/>
              <a:t>循迹模块采用红外反射传感器，检查路面对红外线的反射率是否在目标阈值之内。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）红外</a:t>
            </a:r>
            <a:r>
              <a:rPr lang="zh-CN" altLang="en-US" dirty="0"/>
              <a:t>避障模块</a:t>
            </a:r>
          </a:p>
          <a:p>
            <a:pPr lvl="1"/>
            <a:r>
              <a:rPr lang="zh-CN" altLang="en-US" dirty="0"/>
              <a:t>避障模块检测小车前方是否有障碍物，决定是否需要改变路线以躲避障碍。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）蓝</a:t>
            </a:r>
            <a:r>
              <a:rPr lang="zh-CN" altLang="en-US" dirty="0"/>
              <a:t>牙遥控模块</a:t>
            </a:r>
          </a:p>
          <a:p>
            <a:pPr lvl="1"/>
            <a:r>
              <a:rPr lang="zh-CN" altLang="en-US" dirty="0"/>
              <a:t>操纵者使用手机向小车发送蓝牙信号，小车接到蓝牙信号后，依据指令调整行驶状态。</a:t>
            </a:r>
          </a:p>
        </p:txBody>
      </p:sp>
    </p:spTree>
    <p:extLst>
      <p:ext uri="{BB962C8B-B14F-4D97-AF65-F5344CB8AC3E}">
        <p14:creationId xmlns:p14="http://schemas.microsoft.com/office/powerpoint/2010/main" val="1589301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17.4.3  </a:t>
            </a:r>
            <a:r>
              <a:rPr lang="zh-CN" altLang="en-US" dirty="0" smtClean="0"/>
              <a:t>效果</a:t>
            </a:r>
            <a:r>
              <a:rPr lang="zh-CN" altLang="en-US" dirty="0"/>
              <a:t>展示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34725" y="62421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成功连接蓝牙小车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09852" y="62421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调大左右电机的马达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3" y="1690688"/>
            <a:ext cx="2631268" cy="43513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3" y="1690688"/>
            <a:ext cx="2633363" cy="43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20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智能小车的行驶过程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65714" y="58366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智能小车在左拐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24532" y="58366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智能小车在右拐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11" y="1976329"/>
            <a:ext cx="4028536" cy="3424256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9" y="1976329"/>
            <a:ext cx="4028536" cy="3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3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17.5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App</a:t>
            </a:r>
            <a:r>
              <a:rPr lang="zh-CN" altLang="zh-CN" dirty="0"/>
              <a:t>开发用到的物联网技术，</a:t>
            </a:r>
            <a:r>
              <a:rPr lang="zh-CN" altLang="zh-CN" dirty="0" smtClean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/>
              <a:t>短距离通信（</a:t>
            </a:r>
            <a:r>
              <a:rPr lang="en-US" altLang="zh-CN" dirty="0" err="1"/>
              <a:t>WiFi</a:t>
            </a:r>
            <a:r>
              <a:rPr lang="zh-CN" altLang="zh-CN" dirty="0"/>
              <a:t>管理器、</a:t>
            </a:r>
            <a:r>
              <a:rPr lang="en-US" altLang="zh-CN" dirty="0"/>
              <a:t>NFC</a:t>
            </a:r>
            <a:r>
              <a:rPr lang="zh-CN" altLang="zh-CN" dirty="0"/>
              <a:t>进场通信、红外遥控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传统</a:t>
            </a:r>
            <a:r>
              <a:rPr lang="zh-CN" altLang="zh-CN" dirty="0"/>
              <a:t>蓝牙（蓝牙技术的发展历程、蓝牙设备配对、点对点蓝牙通信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低功耗</a:t>
            </a:r>
            <a:r>
              <a:rPr lang="zh-CN" altLang="zh-CN" dirty="0"/>
              <a:t>蓝牙（扫描</a:t>
            </a:r>
            <a:r>
              <a:rPr lang="en-US" altLang="zh-CN" dirty="0"/>
              <a:t>BLE</a:t>
            </a:r>
            <a:r>
              <a:rPr lang="zh-CN" altLang="zh-CN" dirty="0"/>
              <a:t>设备、发送</a:t>
            </a:r>
            <a:r>
              <a:rPr lang="en-US" altLang="zh-CN" dirty="0"/>
              <a:t>BLE</a:t>
            </a:r>
            <a:r>
              <a:rPr lang="zh-CN" altLang="zh-CN" dirty="0"/>
              <a:t>广播、通过主从</a:t>
            </a:r>
            <a:r>
              <a:rPr lang="en-US" altLang="zh-CN" dirty="0"/>
              <a:t>BLE</a:t>
            </a:r>
            <a:r>
              <a:rPr lang="zh-CN" altLang="zh-CN" dirty="0"/>
              <a:t>实现聊天应用）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设计了一个实战项目 “自动驾驶的智能小车”，在该项目的</a:t>
            </a:r>
            <a:r>
              <a:rPr lang="en-US" altLang="zh-CN" dirty="0"/>
              <a:t>App</a:t>
            </a:r>
            <a:r>
              <a:rPr lang="zh-CN" altLang="zh-CN" dirty="0"/>
              <a:t>编码中，综合运用了本章介绍的物联网技术。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99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通过本章的学习，读者应该能够掌握以下</a:t>
            </a:r>
            <a:r>
              <a:rPr lang="en-US" altLang="zh-CN" dirty="0"/>
              <a:t>3</a:t>
            </a:r>
            <a:r>
              <a:rPr lang="zh-CN" altLang="zh-CN" dirty="0"/>
              <a:t>种开发技能：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）学会几种短距离通信技术（</a:t>
            </a:r>
            <a:r>
              <a:rPr lang="en-US" altLang="zh-CN" dirty="0" err="1"/>
              <a:t>WiFi</a:t>
            </a:r>
            <a:r>
              <a:rPr lang="zh-CN" altLang="zh-CN" dirty="0"/>
              <a:t>管理器、</a:t>
            </a:r>
            <a:r>
              <a:rPr lang="en-US" altLang="zh-CN" dirty="0"/>
              <a:t>NFC</a:t>
            </a:r>
            <a:r>
              <a:rPr lang="zh-CN" altLang="zh-CN" dirty="0"/>
              <a:t>进场通信、红外遥控）的用法。</a:t>
            </a:r>
          </a:p>
          <a:p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）学会使用传统蓝牙技术进行数据交互。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）学会使用低功耗蓝牙技术进行指令交互。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604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动手练习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利用</a:t>
            </a:r>
            <a:r>
              <a:rPr lang="en-US" altLang="zh-CN" dirty="0"/>
              <a:t>NFC</a:t>
            </a:r>
            <a:r>
              <a:rPr lang="zh-CN" altLang="zh-CN" dirty="0"/>
              <a:t>技术读取带</a:t>
            </a:r>
            <a:r>
              <a:rPr lang="en-US" altLang="zh-CN" dirty="0"/>
              <a:t>NFC</a:t>
            </a:r>
            <a:r>
              <a:rPr lang="zh-CN" altLang="zh-CN" dirty="0"/>
              <a:t>芯片的卡片信息（门禁卡或公交卡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/>
              <a:t>、使用传统蓝牙技术在两部手机之间传输数据。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、综合运用物联网技术实现一个智能小车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5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/>
              <a:t>WifiManager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540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下面是</a:t>
            </a:r>
            <a:r>
              <a:rPr lang="en-US" altLang="zh-CN" dirty="0" err="1"/>
              <a:t>WifiManager</a:t>
            </a:r>
            <a:r>
              <a:rPr lang="zh-CN" altLang="zh-CN" dirty="0"/>
              <a:t>的常用方法。</a:t>
            </a:r>
          </a:p>
          <a:p>
            <a:pPr lvl="1"/>
            <a:r>
              <a:rPr lang="en-US" altLang="zh-CN" dirty="0" err="1"/>
              <a:t>isWifiEnabled</a:t>
            </a:r>
            <a:r>
              <a:rPr lang="zh-CN" altLang="zh-CN" dirty="0"/>
              <a:t>：判断</a:t>
            </a:r>
            <a:r>
              <a:rPr lang="en-US" altLang="zh-CN" dirty="0"/>
              <a:t>WLAN</a:t>
            </a:r>
            <a:r>
              <a:rPr lang="zh-CN" altLang="zh-CN" dirty="0"/>
              <a:t>功能是否开启。</a:t>
            </a:r>
          </a:p>
          <a:p>
            <a:pPr lvl="1"/>
            <a:r>
              <a:rPr lang="en-US" altLang="zh-CN" dirty="0" err="1" smtClean="0"/>
              <a:t>getWifiState</a:t>
            </a:r>
            <a:r>
              <a:rPr lang="zh-CN" altLang="zh-CN" dirty="0"/>
              <a:t>：获取当前的</a:t>
            </a:r>
            <a:r>
              <a:rPr lang="en-US" altLang="zh-CN" dirty="0"/>
              <a:t>WIFI</a:t>
            </a:r>
            <a:r>
              <a:rPr lang="zh-CN" altLang="zh-CN" dirty="0"/>
              <a:t>连接状态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getConnectionInfo</a:t>
            </a:r>
            <a:r>
              <a:rPr lang="zh-CN" altLang="zh-CN" dirty="0"/>
              <a:t>：获取当前</a:t>
            </a:r>
            <a:r>
              <a:rPr lang="en-US" altLang="zh-CN" dirty="0"/>
              <a:t>WIFI</a:t>
            </a:r>
            <a:r>
              <a:rPr lang="zh-CN" altLang="zh-CN" dirty="0" smtClean="0"/>
              <a:t>的连接信息。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startScan</a:t>
            </a:r>
            <a:r>
              <a:rPr lang="zh-CN" altLang="zh-CN" dirty="0"/>
              <a:t>：开始扫描周围的</a:t>
            </a:r>
            <a:r>
              <a:rPr lang="en-US" altLang="zh-CN" dirty="0"/>
              <a:t>WIFI</a:t>
            </a:r>
            <a:r>
              <a:rPr lang="zh-CN" altLang="zh-CN" dirty="0"/>
              <a:t>信息。</a:t>
            </a:r>
          </a:p>
          <a:p>
            <a:pPr lvl="1"/>
            <a:r>
              <a:rPr lang="en-US" altLang="zh-CN" dirty="0" err="1"/>
              <a:t>getScanResults</a:t>
            </a:r>
            <a:r>
              <a:rPr lang="zh-CN" altLang="zh-CN" dirty="0"/>
              <a:t>：获取</a:t>
            </a:r>
            <a:r>
              <a:rPr lang="en-US" altLang="zh-CN" dirty="0"/>
              <a:t>WIFI</a:t>
            </a:r>
            <a:r>
              <a:rPr lang="zh-CN" altLang="zh-CN" dirty="0"/>
              <a:t>的扫描结果。</a:t>
            </a:r>
          </a:p>
          <a:p>
            <a:pPr lvl="1"/>
            <a:r>
              <a:rPr lang="en-US" altLang="zh-CN" dirty="0" err="1"/>
              <a:t>calculateSignalLevel</a:t>
            </a:r>
            <a:r>
              <a:rPr lang="zh-CN" altLang="zh-CN" dirty="0"/>
              <a:t>：根据信号强度计算信号等级。</a:t>
            </a:r>
          </a:p>
          <a:p>
            <a:pPr lvl="1"/>
            <a:r>
              <a:rPr lang="en-US" altLang="zh-CN" dirty="0" err="1"/>
              <a:t>getConfiguredNetworks</a:t>
            </a:r>
            <a:r>
              <a:rPr lang="zh-CN" altLang="zh-CN" dirty="0"/>
              <a:t>：获取已配置的网络信息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addNetwork</a:t>
            </a:r>
            <a:r>
              <a:rPr lang="zh-CN" altLang="zh-CN" dirty="0"/>
              <a:t>：添加指定的</a:t>
            </a:r>
            <a:r>
              <a:rPr lang="en-US" altLang="zh-CN" dirty="0"/>
              <a:t>WIFI</a:t>
            </a:r>
            <a:r>
              <a:rPr lang="zh-CN" altLang="zh-CN" dirty="0"/>
              <a:t>连接。</a:t>
            </a:r>
          </a:p>
          <a:p>
            <a:pPr lvl="1"/>
            <a:r>
              <a:rPr lang="en-US" altLang="zh-CN" dirty="0" err="1"/>
              <a:t>enableNetwork</a:t>
            </a:r>
            <a:r>
              <a:rPr lang="zh-CN" altLang="zh-CN" dirty="0"/>
              <a:t>：启用指定的</a:t>
            </a:r>
            <a:r>
              <a:rPr lang="en-US" altLang="zh-CN" dirty="0"/>
              <a:t>WIFI</a:t>
            </a:r>
            <a:r>
              <a:rPr lang="zh-CN" altLang="zh-CN" dirty="0"/>
              <a:t>连接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disableNetwork</a:t>
            </a:r>
            <a:r>
              <a:rPr lang="zh-CN" altLang="zh-CN" dirty="0"/>
              <a:t>：禁用指定的</a:t>
            </a:r>
            <a:r>
              <a:rPr lang="en-US" altLang="zh-CN" dirty="0"/>
              <a:t>WIFI</a:t>
            </a:r>
            <a:r>
              <a:rPr lang="zh-CN" altLang="zh-CN" dirty="0"/>
              <a:t>连接。</a:t>
            </a:r>
          </a:p>
          <a:p>
            <a:pPr lvl="1"/>
            <a:r>
              <a:rPr lang="en-US" altLang="zh-CN" dirty="0"/>
              <a:t>disconnect</a:t>
            </a:r>
            <a:r>
              <a:rPr lang="zh-CN" altLang="zh-CN" dirty="0"/>
              <a:t>：断开当前的</a:t>
            </a:r>
            <a:r>
              <a:rPr lang="en-US" altLang="zh-CN" dirty="0"/>
              <a:t>WIFI</a:t>
            </a:r>
            <a:r>
              <a:rPr lang="zh-CN" altLang="zh-CN" dirty="0"/>
              <a:t>连接。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6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WiFi</a:t>
            </a:r>
            <a:r>
              <a:rPr lang="zh-CN" altLang="zh-CN" dirty="0" smtClean="0"/>
              <a:t>的</a:t>
            </a:r>
            <a:r>
              <a:rPr lang="zh-CN" altLang="zh-CN" dirty="0"/>
              <a:t>连接信息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getConnectionInfo</a:t>
            </a:r>
            <a:r>
              <a:rPr lang="zh-CN" altLang="en-US" dirty="0" smtClean="0"/>
              <a:t>方法</a:t>
            </a:r>
            <a:r>
              <a:rPr lang="zh-CN" altLang="zh-CN" dirty="0"/>
              <a:t>返回一个</a:t>
            </a:r>
            <a:r>
              <a:rPr lang="en-US" altLang="zh-CN" dirty="0" err="1"/>
              <a:t>WifiInfo</a:t>
            </a:r>
            <a:r>
              <a:rPr lang="zh-CN" altLang="zh-CN" dirty="0"/>
              <a:t>对象，通过该对象的各个方法可获得更具体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WiFi</a:t>
            </a:r>
            <a:r>
              <a:rPr lang="zh-CN" altLang="zh-CN" dirty="0" smtClean="0"/>
              <a:t>设备</a:t>
            </a:r>
            <a:r>
              <a:rPr lang="zh-CN" altLang="zh-CN" dirty="0"/>
              <a:t>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下面是</a:t>
            </a:r>
            <a:r>
              <a:rPr lang="en-US" altLang="zh-CN" dirty="0" err="1" smtClean="0"/>
              <a:t>WifiInfo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信息</a:t>
            </a:r>
            <a:r>
              <a:rPr lang="zh-CN" altLang="zh-CN" dirty="0"/>
              <a:t>获取方法说明。</a:t>
            </a:r>
          </a:p>
          <a:p>
            <a:pPr lvl="1"/>
            <a:r>
              <a:rPr lang="en-US" altLang="zh-CN" dirty="0" err="1"/>
              <a:t>getSSID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WiFi</a:t>
            </a:r>
            <a:r>
              <a:rPr lang="zh-CN" altLang="zh-CN" dirty="0" smtClean="0"/>
              <a:t>路由器</a:t>
            </a:r>
            <a:r>
              <a:rPr lang="en-US" altLang="zh-CN" dirty="0"/>
              <a:t>MAC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getRssi</a:t>
            </a:r>
            <a:r>
              <a:rPr lang="zh-CN" altLang="zh-CN" dirty="0" smtClean="0"/>
              <a:t>：</a:t>
            </a:r>
            <a:r>
              <a:rPr lang="en-US" altLang="zh-CN" dirty="0" err="1"/>
              <a:t>WiFi</a:t>
            </a:r>
            <a:r>
              <a:rPr lang="zh-CN" altLang="zh-CN" dirty="0" smtClean="0"/>
              <a:t>信号</a:t>
            </a:r>
            <a:r>
              <a:rPr lang="zh-CN" altLang="zh-CN" dirty="0"/>
              <a:t>强度。</a:t>
            </a:r>
          </a:p>
          <a:p>
            <a:pPr lvl="1"/>
            <a:r>
              <a:rPr lang="en-US" altLang="zh-CN" dirty="0" err="1"/>
              <a:t>getLinkSpeed</a:t>
            </a:r>
            <a:r>
              <a:rPr lang="zh-CN" altLang="zh-CN" dirty="0"/>
              <a:t>：连接速率。</a:t>
            </a:r>
          </a:p>
          <a:p>
            <a:pPr lvl="1"/>
            <a:r>
              <a:rPr lang="en-US" altLang="zh-CN" dirty="0" err="1"/>
              <a:t>getNetworkId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WiFi</a:t>
            </a:r>
            <a:r>
              <a:rPr lang="zh-CN" altLang="zh-CN" dirty="0" smtClean="0"/>
              <a:t>的</a:t>
            </a:r>
            <a:r>
              <a:rPr lang="zh-CN" altLang="zh-CN" dirty="0"/>
              <a:t>网络编号。</a:t>
            </a:r>
          </a:p>
          <a:p>
            <a:pPr lvl="1"/>
            <a:r>
              <a:rPr lang="en-US" altLang="zh-CN" dirty="0" err="1"/>
              <a:t>getIpAddress</a:t>
            </a:r>
            <a:r>
              <a:rPr lang="zh-CN" altLang="zh-CN" dirty="0"/>
              <a:t>：手机的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（</a:t>
            </a:r>
            <a:r>
              <a:rPr lang="zh-CN" altLang="zh-CN" dirty="0" smtClean="0"/>
              <a:t>整数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</a:t>
            </a:r>
            <a:r>
              <a:rPr lang="zh-CN" altLang="zh-CN" dirty="0"/>
              <a:t>需转换为常见的</a:t>
            </a:r>
            <a:r>
              <a:rPr lang="en-US" altLang="zh-CN" dirty="0"/>
              <a:t>IPv4</a:t>
            </a:r>
            <a:r>
              <a:rPr lang="zh-CN" altLang="zh-CN" dirty="0"/>
              <a:t>地址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getMacAddress</a:t>
            </a:r>
            <a:r>
              <a:rPr lang="zh-CN" altLang="zh-CN" dirty="0"/>
              <a:t>：手机的</a:t>
            </a:r>
            <a:r>
              <a:rPr lang="en-US" altLang="zh-CN" dirty="0"/>
              <a:t>MAC</a:t>
            </a:r>
            <a:r>
              <a:rPr lang="zh-CN" altLang="zh-CN" dirty="0"/>
              <a:t>地址。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4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信息的演示效果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64" y="1825625"/>
            <a:ext cx="6628272" cy="4351338"/>
          </a:xfrm>
        </p:spPr>
      </p:pic>
    </p:spTree>
    <p:extLst>
      <p:ext uri="{BB962C8B-B14F-4D97-AF65-F5344CB8AC3E}">
        <p14:creationId xmlns:p14="http://schemas.microsoft.com/office/powerpoint/2010/main" val="30566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10.1.2  </a:t>
            </a:r>
            <a:r>
              <a:rPr lang="en-US" altLang="zh-CN" dirty="0" smtClean="0"/>
              <a:t>NFC</a:t>
            </a:r>
            <a:r>
              <a:rPr lang="zh-CN" altLang="en-US" dirty="0" smtClean="0"/>
              <a:t>近场通信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NFC</a:t>
            </a:r>
            <a:r>
              <a:rPr lang="zh-CN" altLang="zh-CN" dirty="0"/>
              <a:t>的全称是“</a:t>
            </a:r>
            <a:r>
              <a:rPr lang="en-US" altLang="zh-CN" dirty="0"/>
              <a:t>Near Field Communication</a:t>
            </a:r>
            <a:r>
              <a:rPr lang="zh-CN" altLang="zh-CN" dirty="0"/>
              <a:t>”，意思是近场通信、与邻近的区域通信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大众所熟知的</a:t>
            </a:r>
            <a:r>
              <a:rPr lang="en-US" altLang="zh-CN" dirty="0"/>
              <a:t>NFC</a:t>
            </a:r>
            <a:r>
              <a:rPr lang="zh-CN" altLang="zh-CN" dirty="0"/>
              <a:t>技术应用，主要是智能手机的刷卡支付功能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NFC</a:t>
            </a:r>
            <a:r>
              <a:rPr lang="zh-CN" altLang="zh-CN" dirty="0"/>
              <a:t>的历史可比智能手机要悠久得多，它脱胎于上世纪的</a:t>
            </a:r>
            <a:r>
              <a:rPr lang="en-US" altLang="zh-CN" dirty="0"/>
              <a:t>RFID</a:t>
            </a:r>
            <a:r>
              <a:rPr lang="zh-CN" altLang="zh-CN" dirty="0"/>
              <a:t>无线射频识别技术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所谓</a:t>
            </a:r>
            <a:r>
              <a:rPr lang="en-US" altLang="zh-CN" dirty="0"/>
              <a:t>RFID</a:t>
            </a:r>
            <a:r>
              <a:rPr lang="zh-CN" altLang="zh-CN" dirty="0"/>
              <a:t>是“</a:t>
            </a:r>
            <a:r>
              <a:rPr lang="en-US" altLang="zh-CN" dirty="0"/>
              <a:t>Radio Frequency Identification</a:t>
            </a:r>
            <a:r>
              <a:rPr lang="zh-CN" altLang="zh-CN" dirty="0"/>
              <a:t>”的缩写，它通过无线电信号便可识别特定目标并读写数据，而无需自身与该目标之间建立任何机械或者光学接触。像日常生活中的门禁卡、公交卡，乃至二代身份证，都是采用了</a:t>
            </a:r>
            <a:r>
              <a:rPr lang="en-US" altLang="zh-CN" dirty="0"/>
              <a:t>RFID</a:t>
            </a:r>
            <a:r>
              <a:rPr lang="zh-CN" altLang="zh-CN" dirty="0"/>
              <a:t>技术的卡片。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1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3909</Words>
  <Application>Microsoft Office PowerPoint</Application>
  <PresentationFormat>宽屏</PresentationFormat>
  <Paragraphs>335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第17章  物联网</vt:lpstr>
      <vt:lpstr>本章简介</vt:lpstr>
      <vt:lpstr>本章目录</vt:lpstr>
      <vt:lpstr>10.1  短距离通信</vt:lpstr>
      <vt:lpstr>10.1.1  WiFi管理器</vt:lpstr>
      <vt:lpstr>如何使用WifiManager</vt:lpstr>
      <vt:lpstr>如何获取WiFi的连接信息</vt:lpstr>
      <vt:lpstr>获取WiFi信息的演示效果</vt:lpstr>
      <vt:lpstr>10.1.2  NFC近场通信</vt:lpstr>
      <vt:lpstr>NFC相较RFID的优势</vt:lpstr>
      <vt:lpstr>NFC在手机上的应用</vt:lpstr>
      <vt:lpstr>NFC的几个子标准</vt:lpstr>
      <vt:lpstr>NFC手机作为读卡器的开发步骤</vt:lpstr>
      <vt:lpstr>NFC手机读取门禁卡的实现效果</vt:lpstr>
      <vt:lpstr>NFC手机读取北京一卡通的实现效果</vt:lpstr>
      <vt:lpstr>10.1.3  红外遥控</vt:lpstr>
      <vt:lpstr>如何使用红外遥控</vt:lpstr>
      <vt:lpstr>红外信号的编码格式</vt:lpstr>
      <vt:lpstr>红外信号的转换规则</vt:lpstr>
      <vt:lpstr>最终得到的红外信号数值</vt:lpstr>
      <vt:lpstr>17.2  传统蓝牙</vt:lpstr>
      <vt:lpstr>17.2.1  蓝牙技术的发展历程</vt:lpstr>
      <vt:lpstr>NFC、红外和蓝牙的技术参数对比</vt:lpstr>
      <vt:lpstr>蓝牙技术的发展历程</vt:lpstr>
      <vt:lpstr>17.2.2  蓝牙设备配对</vt:lpstr>
      <vt:lpstr>蓝牙配对的实现步骤</vt:lpstr>
      <vt:lpstr>蓝牙配对的请求弹窗</vt:lpstr>
      <vt:lpstr>17.2.3  点对点蓝牙通信</vt:lpstr>
      <vt:lpstr>如何使用BluetoothDevice</vt:lpstr>
      <vt:lpstr>如何使用BluetoothServerSocket</vt:lpstr>
      <vt:lpstr>如何使用BluetoothSocket</vt:lpstr>
      <vt:lpstr>使用蓝牙传输数据的完整步骤</vt:lpstr>
      <vt:lpstr>蓝牙发送和接收消息的效果</vt:lpstr>
      <vt:lpstr>17.3  低功耗蓝牙</vt:lpstr>
      <vt:lpstr>17.3.1  扫描BLE设备</vt:lpstr>
      <vt:lpstr>通用属性规范</vt:lpstr>
      <vt:lpstr>GATT规范的内容框架</vt:lpstr>
      <vt:lpstr>扫描与连接BLE设备</vt:lpstr>
      <vt:lpstr>BLE连接之后的回调</vt:lpstr>
      <vt:lpstr>BLE客户端的扫描结果</vt:lpstr>
      <vt:lpstr>17.3.2  发送BLE广播</vt:lpstr>
      <vt:lpstr>开启GATT服务器后的回调</vt:lpstr>
      <vt:lpstr>BLE服务端的广播效果</vt:lpstr>
      <vt:lpstr>17.3.3  通过主从BLE实现聊天应用</vt:lpstr>
      <vt:lpstr>BLE客户端的管理对象</vt:lpstr>
      <vt:lpstr>GATT服务端与客户端的通信流程</vt:lpstr>
      <vt:lpstr>17.4  实战项目：自动驾驶的智能小车</vt:lpstr>
      <vt:lpstr>17.4.1  需求描述</vt:lpstr>
      <vt:lpstr>单片机小车的组装效果</vt:lpstr>
      <vt:lpstr>17.4.2  功能分析</vt:lpstr>
      <vt:lpstr>小车的三大智能模块</vt:lpstr>
      <vt:lpstr>17.4.3  效果展示</vt:lpstr>
      <vt:lpstr>智能小车的行驶过程</vt:lpstr>
      <vt:lpstr>17.5  小结</vt:lpstr>
      <vt:lpstr>本章的学成目标</vt:lpstr>
      <vt:lpstr>动手练习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95</cp:revision>
  <dcterms:created xsi:type="dcterms:W3CDTF">2020-09-05T11:14:52Z</dcterms:created>
  <dcterms:modified xsi:type="dcterms:W3CDTF">2022-06-19T10:10:44Z</dcterms:modified>
</cp:coreProperties>
</file>