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2" r:id="rId7"/>
    <p:sldId id="261" r:id="rId8"/>
    <p:sldId id="293" r:id="rId9"/>
    <p:sldId id="308" r:id="rId10"/>
    <p:sldId id="309" r:id="rId11"/>
    <p:sldId id="310" r:id="rId12"/>
    <p:sldId id="263" r:id="rId13"/>
    <p:sldId id="311" r:id="rId14"/>
    <p:sldId id="312" r:id="rId15"/>
    <p:sldId id="313" r:id="rId16"/>
    <p:sldId id="265" r:id="rId17"/>
    <p:sldId id="297" r:id="rId18"/>
    <p:sldId id="298" r:id="rId19"/>
    <p:sldId id="266" r:id="rId20"/>
    <p:sldId id="299" r:id="rId21"/>
    <p:sldId id="267" r:id="rId22"/>
    <p:sldId id="268" r:id="rId23"/>
    <p:sldId id="300" r:id="rId24"/>
    <p:sldId id="269" r:id="rId25"/>
    <p:sldId id="301" r:id="rId26"/>
    <p:sldId id="302" r:id="rId27"/>
    <p:sldId id="270" r:id="rId28"/>
    <p:sldId id="303" r:id="rId29"/>
    <p:sldId id="278" r:id="rId30"/>
    <p:sldId id="287" r:id="rId31"/>
    <p:sldId id="304" r:id="rId32"/>
    <p:sldId id="291" r:id="rId33"/>
    <p:sldId id="305" r:id="rId34"/>
    <p:sldId id="290" r:id="rId35"/>
    <p:sldId id="306" r:id="rId36"/>
    <p:sldId id="307" r:id="rId37"/>
    <p:sldId id="286" r:id="rId38"/>
    <p:sldId id="273" r:id="rId39"/>
    <p:sldId id="27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6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2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0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8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7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3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8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3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0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0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6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12D6-CE1C-4875-840C-5105FA57800D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11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18</a:t>
            </a:r>
            <a:r>
              <a:rPr lang="zh-CN" altLang="en-US" dirty="0" smtClean="0"/>
              <a:t>章  </a:t>
            </a:r>
            <a:r>
              <a:rPr lang="zh-CN" altLang="en-US" dirty="0" smtClean="0"/>
              <a:t>智能</a:t>
            </a:r>
            <a:r>
              <a:rPr lang="zh-CN" altLang="en-US" dirty="0"/>
              <a:t>语音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5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Pinyin4j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调用转换工具</a:t>
            </a:r>
            <a:r>
              <a:rPr lang="en-US" altLang="zh-CN" dirty="0" err="1" smtClean="0"/>
              <a:t>PinyinHelper</a:t>
            </a:r>
            <a:r>
              <a:rPr lang="zh-CN" altLang="zh-CN" dirty="0" smtClean="0"/>
              <a:t>的</a:t>
            </a:r>
            <a:r>
              <a:rPr lang="en-US" altLang="zh-CN" dirty="0" err="1" smtClean="0"/>
              <a:t>toHanyuPinyinStringArray</a:t>
            </a:r>
            <a:r>
              <a:rPr lang="zh-CN" altLang="zh-CN" dirty="0" smtClean="0"/>
              <a:t>方法，即可</a:t>
            </a:r>
            <a:r>
              <a:rPr lang="zh-CN" altLang="zh-CN" dirty="0" smtClean="0"/>
              <a:t>将</a:t>
            </a:r>
            <a:r>
              <a:rPr lang="zh-CN" altLang="en-US" dirty="0" smtClean="0"/>
              <a:t>中文</a:t>
            </a:r>
            <a:r>
              <a:rPr lang="zh-CN" altLang="zh-CN" dirty="0" smtClean="0"/>
              <a:t>字符</a:t>
            </a:r>
            <a:r>
              <a:rPr lang="zh-CN" altLang="zh-CN" dirty="0" smtClean="0"/>
              <a:t>转成拼音字母串。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/>
          </p:nvPr>
        </p:nvGraphicFramePr>
        <p:xfrm>
          <a:off x="838200" y="3333570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766"/>
                <a:gridCol w="3174521"/>
                <a:gridCol w="3814313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dirty="0" smtClean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声调名称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dirty="0" smtClean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声调符号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Pinyin4j</a:t>
                      </a:r>
                      <a:r>
                        <a:rPr lang="zh-CN" altLang="en-US" sz="1800" dirty="0" smtClean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的声调数字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Calibri" panose="020F0502020204030204" pitchFamily="34" charset="0"/>
                        </a:rPr>
                        <a:t>阴平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ā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Calibri" panose="020F0502020204030204" pitchFamily="34" charset="0"/>
                        </a:rPr>
                        <a:t>阳平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á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Calibri" panose="020F0502020204030204" pitchFamily="34" charset="0"/>
                        </a:rPr>
                        <a:t>上声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ǎ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Calibri" panose="020F0502020204030204" pitchFamily="34" charset="0"/>
                        </a:rPr>
                        <a:t>去声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Calibri" panose="020F0502020204030204" pitchFamily="34" charset="0"/>
                        </a:rPr>
                        <a:t>轻声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28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</a:t>
            </a:r>
            <a:r>
              <a:rPr lang="zh-CN" altLang="zh-CN" dirty="0" smtClean="0"/>
              <a:t>→</a:t>
            </a:r>
            <a:r>
              <a:rPr lang="zh-CN" altLang="zh-CN" dirty="0"/>
              <a:t>拼音的转换效果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31914" y="571283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转换结果保留了声调数字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98560" y="571283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转换</a:t>
            </a:r>
            <a:r>
              <a:rPr lang="zh-CN" altLang="zh-CN" dirty="0" smtClean="0"/>
              <a:t>结果</a:t>
            </a:r>
            <a:r>
              <a:rPr lang="zh-CN" altLang="en-US" dirty="0"/>
              <a:t>去掉</a:t>
            </a:r>
            <a:r>
              <a:rPr lang="zh-CN" altLang="zh-CN" dirty="0" smtClean="0"/>
              <a:t>了</a:t>
            </a:r>
            <a:r>
              <a:rPr lang="zh-CN" altLang="zh-CN" dirty="0"/>
              <a:t>声调数字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93" y="2201797"/>
            <a:ext cx="4576468" cy="300436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91" y="2201797"/>
            <a:ext cx="4576470" cy="30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18.2  </a:t>
            </a:r>
            <a:r>
              <a:rPr lang="zh-CN" altLang="en-US" dirty="0"/>
              <a:t>在线语音处理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本节介绍第三方平台在线处理语音的几种方式</a:t>
            </a:r>
            <a:r>
              <a:rPr lang="zh-CN" altLang="zh-CN" dirty="0" smtClean="0"/>
              <a:t>，</a:t>
            </a:r>
            <a:r>
              <a:rPr lang="zh-CN" altLang="zh-CN" dirty="0"/>
              <a:t>内容包括：如何使用音频录制器</a:t>
            </a:r>
            <a:r>
              <a:rPr lang="en-US" altLang="zh-CN" dirty="0" err="1"/>
              <a:t>AudioRecord</a:t>
            </a:r>
            <a:r>
              <a:rPr lang="zh-CN" altLang="zh-CN" dirty="0"/>
              <a:t>录制原始音频，以及如何使用音轨播放器</a:t>
            </a:r>
            <a:r>
              <a:rPr lang="en-US" altLang="zh-CN" dirty="0" err="1"/>
              <a:t>AudioTrack</a:t>
            </a:r>
            <a:r>
              <a:rPr lang="zh-CN" altLang="zh-CN" dirty="0"/>
              <a:t>播放原始音频；如何通过云知声接口把文字在线合成语音；如何通过云知声接口把语音在线识别为文本</a:t>
            </a:r>
            <a:r>
              <a:rPr lang="zh-CN" altLang="zh-CN" dirty="0" smtClean="0"/>
              <a:t>内容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 smtClean="0"/>
              <a:t>18.2.1  </a:t>
            </a:r>
            <a:r>
              <a:rPr lang="zh-CN" altLang="en-US" dirty="0" smtClean="0"/>
              <a:t>原始音频录播</a:t>
            </a:r>
            <a:endParaRPr lang="zh-CN" altLang="en-US" dirty="0"/>
          </a:p>
          <a:p>
            <a:r>
              <a:rPr lang="en-US" altLang="zh-CN" dirty="0" smtClean="0"/>
              <a:t>18.2.2  </a:t>
            </a:r>
            <a:r>
              <a:rPr lang="zh-CN" altLang="en-US" dirty="0"/>
              <a:t>在线语音合成</a:t>
            </a:r>
          </a:p>
          <a:p>
            <a:r>
              <a:rPr lang="en-US" altLang="zh-CN" dirty="0" smtClean="0"/>
              <a:t>18.2.3  </a:t>
            </a:r>
            <a:r>
              <a:rPr lang="zh-CN" altLang="en-US" dirty="0"/>
              <a:t>在线语音识别</a:t>
            </a:r>
          </a:p>
        </p:txBody>
      </p:sp>
    </p:spTree>
    <p:extLst>
      <p:ext uri="{BB962C8B-B14F-4D97-AF65-F5344CB8AC3E}">
        <p14:creationId xmlns:p14="http://schemas.microsoft.com/office/powerpoint/2010/main" val="73138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18.2.1  </a:t>
            </a:r>
            <a:r>
              <a:rPr lang="zh-CN" altLang="en-US" dirty="0"/>
              <a:t>原始音频的录播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语音通话功能要求实时传输，</a:t>
            </a:r>
            <a:r>
              <a:rPr lang="zh-CN" altLang="en-US" dirty="0"/>
              <a:t>但是</a:t>
            </a:r>
            <a:r>
              <a:rPr lang="en-US" altLang="zh-CN" dirty="0" err="1"/>
              <a:t>MediaRecorder</a:t>
            </a:r>
            <a:r>
              <a:rPr lang="zh-CN" altLang="zh-CN" dirty="0"/>
              <a:t>与</a:t>
            </a:r>
            <a:r>
              <a:rPr lang="en-US" altLang="zh-CN" dirty="0" err="1"/>
              <a:t>MediaPlayer</a:t>
            </a:r>
            <a:r>
              <a:rPr lang="zh-CN" altLang="zh-CN" dirty="0"/>
              <a:t>组合只能整句话都录完编码好了，才能传给对方去播放，这个实效性就太差了。</a:t>
            </a:r>
            <a:endParaRPr lang="en-US" altLang="zh-CN" dirty="0"/>
          </a:p>
          <a:p>
            <a:r>
              <a:rPr lang="zh-CN" altLang="zh-CN" dirty="0"/>
              <a:t>音频录制器</a:t>
            </a:r>
            <a:r>
              <a:rPr lang="en-US" altLang="zh-CN" dirty="0" err="1"/>
              <a:t>AudioRecord</a:t>
            </a:r>
            <a:r>
              <a:rPr lang="zh-CN" altLang="zh-CN" dirty="0"/>
              <a:t>与音轨播放器</a:t>
            </a:r>
            <a:r>
              <a:rPr lang="en-US" altLang="zh-CN" dirty="0" err="1"/>
              <a:t>AudioTrack</a:t>
            </a:r>
            <a:r>
              <a:rPr lang="zh-CN" altLang="zh-CN" dirty="0"/>
              <a:t>组合</a:t>
            </a:r>
            <a:r>
              <a:rPr lang="zh-CN" altLang="en-US" dirty="0"/>
              <a:t>起来可</a:t>
            </a:r>
            <a:r>
              <a:rPr lang="zh-CN" altLang="zh-CN" dirty="0"/>
              <a:t>用于实时音频处理，该组合的音频格式为原始的二进制音频数据，没有文件头和文件尾，故而可以实现边录边播的实时语音对话。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18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err="1"/>
              <a:t>AudioRecord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下面是</a:t>
            </a:r>
            <a:r>
              <a:rPr lang="en-US" altLang="zh-CN" dirty="0" err="1"/>
              <a:t>AudioRecord</a:t>
            </a:r>
            <a:r>
              <a:rPr lang="zh-CN" altLang="zh-CN" dirty="0"/>
              <a:t>的录音方法说明：</a:t>
            </a:r>
          </a:p>
          <a:p>
            <a:pPr lvl="1"/>
            <a:r>
              <a:rPr lang="en-US" altLang="zh-CN" dirty="0" err="1"/>
              <a:t>getMinBufferSize</a:t>
            </a:r>
            <a:r>
              <a:rPr lang="zh-CN" altLang="zh-CN" dirty="0"/>
              <a:t>：根据采样频率、声道配置、音频格式</a:t>
            </a:r>
            <a:r>
              <a:rPr lang="zh-CN" altLang="zh-CN" dirty="0" smtClean="0"/>
              <a:t>获得缓冲区</a:t>
            </a:r>
            <a:r>
              <a:rPr lang="zh-CN" altLang="zh-CN" dirty="0"/>
              <a:t>大小。</a:t>
            </a:r>
          </a:p>
          <a:p>
            <a:pPr lvl="1"/>
            <a:r>
              <a:rPr lang="zh-CN" altLang="zh-CN" dirty="0" smtClean="0"/>
              <a:t>构造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：</a:t>
            </a:r>
            <a:r>
              <a:rPr lang="zh-CN" altLang="zh-CN" dirty="0"/>
              <a:t>可设置录音来源、采样频率、声道配置、音频格式与缓冲区大小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startRecording</a:t>
            </a:r>
            <a:r>
              <a:rPr lang="zh-CN" altLang="zh-CN" dirty="0"/>
              <a:t>：开始录音。</a:t>
            </a:r>
          </a:p>
          <a:p>
            <a:pPr lvl="1"/>
            <a:r>
              <a:rPr lang="en-US" altLang="zh-CN" dirty="0"/>
              <a:t>read</a:t>
            </a:r>
            <a:r>
              <a:rPr lang="zh-CN" altLang="zh-CN" dirty="0"/>
              <a:t>：从缓冲区中读取音频</a:t>
            </a:r>
            <a:r>
              <a:rPr lang="zh-CN" altLang="zh-CN" dirty="0" smtClean="0"/>
              <a:t>数据。</a:t>
            </a:r>
            <a:endParaRPr lang="zh-CN" altLang="zh-CN" dirty="0"/>
          </a:p>
          <a:p>
            <a:pPr lvl="1"/>
            <a:r>
              <a:rPr lang="en-US" altLang="zh-CN" dirty="0"/>
              <a:t>stop</a:t>
            </a:r>
            <a:r>
              <a:rPr lang="zh-CN" altLang="zh-CN" dirty="0"/>
              <a:t>：停止录音。</a:t>
            </a:r>
          </a:p>
          <a:p>
            <a:pPr lvl="1"/>
            <a:r>
              <a:rPr lang="en-US" altLang="zh-CN" dirty="0"/>
              <a:t>release</a:t>
            </a:r>
            <a:r>
              <a:rPr lang="zh-CN" altLang="zh-CN" dirty="0"/>
              <a:t>：停止录音并释放资源。</a:t>
            </a:r>
          </a:p>
          <a:p>
            <a:pPr lvl="1"/>
            <a:r>
              <a:rPr lang="en-US" altLang="zh-CN" dirty="0" err="1"/>
              <a:t>setNotificationMarkerPosition</a:t>
            </a:r>
            <a:r>
              <a:rPr lang="zh-CN" altLang="zh-CN" dirty="0"/>
              <a:t>：设置需要通知的标记位置。</a:t>
            </a:r>
          </a:p>
          <a:p>
            <a:pPr lvl="1"/>
            <a:r>
              <a:rPr lang="en-US" altLang="zh-CN" dirty="0" err="1"/>
              <a:t>setPositionNotificationPeriod</a:t>
            </a:r>
            <a:r>
              <a:rPr lang="zh-CN" altLang="zh-CN" dirty="0"/>
              <a:t>：设置需要通知的时间周期。</a:t>
            </a:r>
          </a:p>
          <a:p>
            <a:pPr lvl="1"/>
            <a:r>
              <a:rPr lang="en-US" altLang="zh-CN" dirty="0" err="1"/>
              <a:t>setRecordPositionUpdateListener</a:t>
            </a:r>
            <a:r>
              <a:rPr lang="zh-CN" altLang="zh-CN" dirty="0"/>
              <a:t>：设置录制位置变化的监听器</a:t>
            </a:r>
            <a:r>
              <a:rPr lang="zh-CN" altLang="zh-CN" dirty="0" smtClean="0"/>
              <a:t>对象。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852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err="1"/>
              <a:t>AudioTrack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下面是</a:t>
            </a:r>
            <a:r>
              <a:rPr lang="en-US" altLang="zh-CN" dirty="0" err="1"/>
              <a:t>AudioTrack</a:t>
            </a:r>
            <a:r>
              <a:rPr lang="zh-CN" altLang="zh-CN" dirty="0"/>
              <a:t>的播音方法说明：</a:t>
            </a:r>
          </a:p>
          <a:p>
            <a:pPr lvl="1"/>
            <a:r>
              <a:rPr lang="en-US" altLang="zh-CN" dirty="0" err="1"/>
              <a:t>getMinBufferSize</a:t>
            </a:r>
            <a:r>
              <a:rPr lang="zh-CN" altLang="zh-CN" dirty="0"/>
              <a:t>：根据采样频率、声道配置、音频格式</a:t>
            </a:r>
            <a:r>
              <a:rPr lang="zh-CN" altLang="zh-CN" dirty="0" smtClean="0"/>
              <a:t>获得缓冲区</a:t>
            </a:r>
            <a:r>
              <a:rPr lang="zh-CN" altLang="zh-CN" dirty="0"/>
              <a:t>大小。</a:t>
            </a:r>
          </a:p>
          <a:p>
            <a:pPr lvl="1"/>
            <a:r>
              <a:rPr lang="zh-CN" altLang="zh-CN" dirty="0" smtClean="0"/>
              <a:t>构造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：</a:t>
            </a:r>
            <a:r>
              <a:rPr lang="zh-CN" altLang="zh-CN" dirty="0"/>
              <a:t>可设置音频类型、采样频率、声道配置、音频格式、播放模式与缓冲区大小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smtClean="0"/>
              <a:t>play</a:t>
            </a:r>
            <a:r>
              <a:rPr lang="zh-CN" altLang="zh-CN" dirty="0"/>
              <a:t>：开始播音。</a:t>
            </a:r>
          </a:p>
          <a:p>
            <a:pPr lvl="1"/>
            <a:r>
              <a:rPr lang="en-US" altLang="zh-CN" dirty="0"/>
              <a:t>write</a:t>
            </a:r>
            <a:r>
              <a:rPr lang="zh-CN" altLang="zh-CN" dirty="0"/>
              <a:t>：把缓冲区的音频数据写入音轨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stop</a:t>
            </a:r>
            <a:r>
              <a:rPr lang="zh-CN" altLang="zh-CN" dirty="0"/>
              <a:t>：停止播音。</a:t>
            </a:r>
          </a:p>
          <a:p>
            <a:pPr lvl="1"/>
            <a:r>
              <a:rPr lang="en-US" altLang="zh-CN" dirty="0"/>
              <a:t>release</a:t>
            </a:r>
            <a:r>
              <a:rPr lang="zh-CN" altLang="zh-CN" dirty="0"/>
              <a:t>：停止播音并释放资源。</a:t>
            </a:r>
          </a:p>
          <a:p>
            <a:pPr lvl="1"/>
            <a:r>
              <a:rPr lang="en-US" altLang="zh-CN" dirty="0" err="1"/>
              <a:t>setNotificationMarkerPosition</a:t>
            </a:r>
            <a:r>
              <a:rPr lang="zh-CN" altLang="zh-CN" dirty="0"/>
              <a:t>：设置需要通知的标记位置。</a:t>
            </a:r>
          </a:p>
          <a:p>
            <a:pPr lvl="1"/>
            <a:r>
              <a:rPr lang="en-US" altLang="zh-CN" dirty="0" err="1"/>
              <a:t>setPositionNotificationPeriod</a:t>
            </a:r>
            <a:r>
              <a:rPr lang="zh-CN" altLang="zh-CN" dirty="0"/>
              <a:t>：设置需要通知的时间周期。</a:t>
            </a:r>
          </a:p>
          <a:p>
            <a:pPr lvl="1"/>
            <a:r>
              <a:rPr lang="en-US" altLang="zh-CN" dirty="0" err="1"/>
              <a:t>setPlaybackPositionUpdateListener</a:t>
            </a:r>
            <a:r>
              <a:rPr lang="zh-CN" altLang="zh-CN" dirty="0"/>
              <a:t>：设置播放位置变化的监听器对象。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316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18.2.2  </a:t>
            </a:r>
            <a:r>
              <a:rPr lang="zh-CN" altLang="en-US" dirty="0"/>
              <a:t>在线语音合成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中文语音引擎</a:t>
            </a:r>
            <a:r>
              <a:rPr lang="zh-CN" altLang="zh-CN" dirty="0" smtClean="0"/>
              <a:t>厂商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第一梯队有</a:t>
            </a:r>
            <a:r>
              <a:rPr lang="zh-CN" altLang="zh-CN" dirty="0"/>
              <a:t>讯飞、百度、腾</a:t>
            </a:r>
            <a:r>
              <a:rPr lang="zh-CN" altLang="zh-CN" dirty="0" smtClean="0"/>
              <a:t>讯</a:t>
            </a:r>
            <a:r>
              <a:rPr lang="zh-CN" altLang="en-US" dirty="0"/>
              <a:t>等</a:t>
            </a:r>
            <a:r>
              <a:rPr lang="zh-CN" altLang="zh-CN" dirty="0" smtClean="0"/>
              <a:t>，</a:t>
            </a:r>
            <a:r>
              <a:rPr lang="zh-CN" altLang="zh-CN" dirty="0"/>
              <a:t>第二</a:t>
            </a:r>
            <a:r>
              <a:rPr lang="zh-CN" altLang="zh-CN" dirty="0" smtClean="0"/>
              <a:t>梯队有</a:t>
            </a:r>
            <a:r>
              <a:rPr lang="zh-CN" altLang="zh-CN" dirty="0"/>
              <a:t>云知声、思必驰、捷通华</a:t>
            </a:r>
            <a:r>
              <a:rPr lang="zh-CN" altLang="zh-CN" dirty="0" smtClean="0"/>
              <a:t>声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zh-CN" dirty="0"/>
              <a:t>云知</a:t>
            </a:r>
            <a:r>
              <a:rPr lang="zh-CN" altLang="zh-CN" dirty="0" smtClean="0"/>
              <a:t>声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在线</a:t>
            </a:r>
            <a:r>
              <a:rPr lang="zh-CN" altLang="zh-CN" dirty="0"/>
              <a:t>语音</a:t>
            </a:r>
            <a:r>
              <a:rPr lang="zh-CN" altLang="zh-CN" dirty="0" smtClean="0"/>
              <a:t>技术采用</a:t>
            </a:r>
            <a:r>
              <a:rPr lang="zh-CN" altLang="zh-CN" dirty="0"/>
              <a:t>公开的</a:t>
            </a:r>
            <a:r>
              <a:rPr lang="en-US" altLang="zh-CN" dirty="0" err="1"/>
              <a:t>WebSocket</a:t>
            </a:r>
            <a:r>
              <a:rPr lang="zh-CN" altLang="zh-CN" dirty="0"/>
              <a:t>接口，无需引入额外的语音</a:t>
            </a:r>
            <a:r>
              <a:rPr lang="en-US" altLang="zh-CN" dirty="0"/>
              <a:t>SDK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4181655"/>
            <a:ext cx="106870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81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在线语音的合成步骤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）定义</a:t>
            </a:r>
            <a:r>
              <a:rPr lang="en-US" altLang="zh-CN" dirty="0" err="1"/>
              <a:t>WebSocket</a:t>
            </a:r>
            <a:r>
              <a:rPr lang="zh-CN" altLang="en-US" dirty="0"/>
              <a:t>客户端的语音合成任务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）把填好参数的请求</a:t>
            </a:r>
            <a:r>
              <a:rPr lang="en-US" altLang="zh-CN" dirty="0" smtClean="0"/>
              <a:t>JSON</a:t>
            </a:r>
            <a:r>
              <a:rPr lang="zh-CN" altLang="en-US" dirty="0"/>
              <a:t>串传给</a:t>
            </a:r>
            <a:r>
              <a:rPr lang="en-US" altLang="zh-CN" dirty="0" err="1"/>
              <a:t>WebSocket</a:t>
            </a:r>
            <a:r>
              <a:rPr lang="zh-CN" altLang="en-US" dirty="0"/>
              <a:t>服务器。</a:t>
            </a: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）将</a:t>
            </a:r>
            <a:r>
              <a:rPr lang="zh-CN" altLang="en-US" dirty="0"/>
              <a:t>服务器</a:t>
            </a:r>
            <a:r>
              <a:rPr lang="zh-CN" altLang="en-US" dirty="0" smtClean="0"/>
              <a:t>分批返回的音频</a:t>
            </a:r>
            <a:r>
              <a:rPr lang="zh-CN" altLang="en-US" dirty="0"/>
              <a:t>数据依次追加</a:t>
            </a:r>
            <a:r>
              <a:rPr lang="zh-CN" altLang="en-US" dirty="0" smtClean="0"/>
              <a:t>到音频</a:t>
            </a:r>
            <a:r>
              <a:rPr lang="zh-CN" altLang="en-US" dirty="0"/>
              <a:t>文件。</a:t>
            </a:r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）只有应答报文</a:t>
            </a:r>
            <a:r>
              <a:rPr lang="zh-CN" altLang="en-US" dirty="0"/>
              <a:t>中的</a:t>
            </a:r>
            <a:r>
              <a:rPr lang="en-US" altLang="zh-CN" dirty="0"/>
              <a:t>end</a:t>
            </a:r>
            <a:r>
              <a:rPr lang="zh-CN" altLang="en-US" dirty="0"/>
              <a:t>字段为</a:t>
            </a:r>
            <a:r>
              <a:rPr lang="en-US" altLang="zh-CN" dirty="0"/>
              <a:t>true</a:t>
            </a:r>
            <a:r>
              <a:rPr lang="zh-CN" altLang="en-US" dirty="0"/>
              <a:t>时，才表示合成结束。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）把</a:t>
            </a:r>
            <a:r>
              <a:rPr lang="zh-CN" altLang="en-US" dirty="0"/>
              <a:t>语音任务关联到向</a:t>
            </a:r>
            <a:r>
              <a:rPr lang="en-US" altLang="zh-CN" dirty="0" err="1"/>
              <a:t>WebSocket</a:t>
            </a:r>
            <a:r>
              <a:rPr lang="zh-CN" altLang="en-US" dirty="0"/>
              <a:t>服务器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）创建</a:t>
            </a:r>
            <a:r>
              <a:rPr lang="zh-CN" altLang="en-US" dirty="0"/>
              <a:t>并启动语音合成任务</a:t>
            </a:r>
          </a:p>
        </p:txBody>
      </p:sp>
    </p:spTree>
    <p:extLst>
      <p:ext uri="{BB962C8B-B14F-4D97-AF65-F5344CB8AC3E}">
        <p14:creationId xmlns:p14="http://schemas.microsoft.com/office/powerpoint/2010/main" val="45296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在线语音的合成</a:t>
            </a:r>
            <a:r>
              <a:rPr lang="zh-CN" altLang="zh-CN" dirty="0" smtClean="0"/>
              <a:t>效果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90169" y="571283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在线合成语音之前的界面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98558" y="571283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在线合成语音之后的界面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12" y="1972012"/>
            <a:ext cx="4641317" cy="3459501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1" y="1972012"/>
            <a:ext cx="4648200" cy="346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1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18.2.3  </a:t>
            </a:r>
            <a:r>
              <a:rPr lang="zh-CN" altLang="en-US" dirty="0"/>
              <a:t>在线语音识别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）定义</a:t>
            </a:r>
            <a:r>
              <a:rPr lang="en-US" altLang="zh-CN" dirty="0" err="1"/>
              <a:t>WebSocket</a:t>
            </a:r>
            <a:r>
              <a:rPr lang="zh-CN" altLang="en-US" dirty="0"/>
              <a:t>客户端的语音识别任务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/>
              <a:t>）把填好参数的请求</a:t>
            </a:r>
            <a:r>
              <a:rPr lang="en-US" altLang="zh-CN" dirty="0"/>
              <a:t>JSON</a:t>
            </a:r>
            <a:r>
              <a:rPr lang="zh-CN" altLang="en-US" dirty="0"/>
              <a:t>串传给</a:t>
            </a:r>
            <a:r>
              <a:rPr lang="en-US" altLang="zh-CN" dirty="0" err="1"/>
              <a:t>WebSocket</a:t>
            </a:r>
            <a:r>
              <a:rPr lang="zh-CN" altLang="en-US" dirty="0"/>
              <a:t>服务器。</a:t>
            </a: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/>
              <a:t>）把字节数组格式的原始音频分批发给服务器。</a:t>
            </a:r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/>
              <a:t>）等到所有音频数据发送完毕，再向服务器发个结束识别的报文；</a:t>
            </a:r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/>
              <a:t>）只有应答报文中的</a:t>
            </a:r>
            <a:r>
              <a:rPr lang="en-US" altLang="zh-CN" dirty="0"/>
              <a:t>end</a:t>
            </a:r>
            <a:r>
              <a:rPr lang="zh-CN" altLang="en-US" dirty="0"/>
              <a:t>字段为</a:t>
            </a:r>
            <a:r>
              <a:rPr lang="en-US" altLang="zh-CN" dirty="0"/>
              <a:t>true</a:t>
            </a:r>
            <a:r>
              <a:rPr lang="zh-CN" altLang="en-US" dirty="0"/>
              <a:t>时，才表示识别结束。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）定义</a:t>
            </a:r>
            <a:r>
              <a:rPr lang="en-US" altLang="zh-CN" dirty="0"/>
              <a:t>PCM</a:t>
            </a:r>
            <a:r>
              <a:rPr lang="zh-CN" altLang="en-US" dirty="0"/>
              <a:t>音频的实时录制线程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）创建</a:t>
            </a:r>
            <a:r>
              <a:rPr lang="zh-CN" altLang="en-US" dirty="0"/>
              <a:t>并启动语音识别任务</a:t>
            </a:r>
          </a:p>
        </p:txBody>
      </p:sp>
    </p:spTree>
    <p:extLst>
      <p:ext uri="{BB962C8B-B14F-4D97-AF65-F5344CB8AC3E}">
        <p14:creationId xmlns:p14="http://schemas.microsoft.com/office/powerpoint/2010/main" val="384411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</a:t>
            </a:r>
            <a:r>
              <a:rPr lang="en-US" altLang="zh-CN" dirty="0"/>
              <a:t>App</a:t>
            </a:r>
            <a:r>
              <a:rPr lang="zh-CN" altLang="zh-CN" dirty="0"/>
              <a:t>开发常用的一些语音处理技术，主要</a:t>
            </a:r>
            <a:r>
              <a:rPr lang="zh-CN" altLang="zh-CN" dirty="0" smtClean="0"/>
              <a:t>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/>
              <a:t>如何使用系统自带的语音引擎实现语音合成功能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如何</a:t>
            </a:r>
            <a:r>
              <a:rPr lang="zh-CN" altLang="zh-CN" dirty="0"/>
              <a:t>利用</a:t>
            </a:r>
            <a:r>
              <a:rPr lang="en-US" altLang="zh-CN" dirty="0"/>
              <a:t>Pinyin4j</a:t>
            </a:r>
            <a:r>
              <a:rPr lang="zh-CN" altLang="zh-CN" dirty="0"/>
              <a:t>将中文转换为拼音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如何</a:t>
            </a:r>
            <a:r>
              <a:rPr lang="zh-CN" altLang="zh-CN" dirty="0"/>
              <a:t>录制原始音频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如何</a:t>
            </a:r>
            <a:r>
              <a:rPr lang="zh-CN" altLang="zh-CN" dirty="0"/>
              <a:t>通过第三方语音平台（例如云知声）的开放接口在线合成语音与在线识别</a:t>
            </a:r>
            <a:r>
              <a:rPr lang="zh-CN" altLang="zh-CN" dirty="0" smtClean="0"/>
              <a:t>语音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如何</a:t>
            </a:r>
            <a:r>
              <a:rPr lang="zh-CN" altLang="zh-CN" dirty="0"/>
              <a:t>基于机器学习的训练模型完成英文单词的语音指令推断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结合本章所学的知识演示了一个实战项目“你问我答之小小机器人”的设计与实现。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443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在线语音的识别</a:t>
            </a:r>
            <a:r>
              <a:rPr lang="zh-CN" altLang="zh-CN" dirty="0" smtClean="0"/>
              <a:t>效果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90168" y="571283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在线识别实时语音的界面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03663" y="571283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在线识别音频文件的界面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3" y="2674885"/>
            <a:ext cx="4782254" cy="2059026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51" y="2676135"/>
            <a:ext cx="4776449" cy="20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1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18.3  </a:t>
            </a:r>
            <a:r>
              <a:rPr lang="zh-CN" altLang="en-US" dirty="0"/>
              <a:t>基于机器学习的语音推断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本节介绍机器学习在语音领域的具体应用，首先概述人工智能与机器学习的相关概念，并引出机器学习框架</a:t>
            </a:r>
            <a:r>
              <a:rPr lang="en-US" altLang="zh-CN" dirty="0" err="1"/>
              <a:t>TensorFlow</a:t>
            </a:r>
            <a:r>
              <a:rPr lang="zh-CN" altLang="zh-CN" dirty="0"/>
              <a:t>的层次结构；接着描述</a:t>
            </a:r>
            <a:r>
              <a:rPr lang="en-US" altLang="zh-CN" dirty="0" err="1"/>
              <a:t>TensorFlow</a:t>
            </a:r>
            <a:r>
              <a:rPr lang="zh-CN" altLang="zh-CN" dirty="0"/>
              <a:t>的简化版——</a:t>
            </a:r>
            <a:r>
              <a:rPr lang="en-US" altLang="zh-CN" dirty="0" err="1"/>
              <a:t>TensorFlow</a:t>
            </a:r>
            <a:r>
              <a:rPr lang="en-US" altLang="zh-CN" dirty="0"/>
              <a:t> Lite</a:t>
            </a:r>
            <a:r>
              <a:rPr lang="zh-CN" altLang="zh-CN" dirty="0"/>
              <a:t>，以及它在移动设备上的工作步骤；然后阐述</a:t>
            </a:r>
            <a:r>
              <a:rPr lang="en-US" altLang="zh-CN" dirty="0" err="1"/>
              <a:t>TensorFlow</a:t>
            </a:r>
            <a:r>
              <a:rPr lang="en-US" altLang="zh-CN" dirty="0"/>
              <a:t> Lite</a:t>
            </a:r>
            <a:r>
              <a:rPr lang="zh-CN" altLang="zh-CN" dirty="0"/>
              <a:t>在</a:t>
            </a:r>
            <a:r>
              <a:rPr lang="en-US" altLang="zh-CN" dirty="0"/>
              <a:t>Android</a:t>
            </a:r>
            <a:r>
              <a:rPr lang="zh-CN" altLang="zh-CN" dirty="0"/>
              <a:t>上的一个具体应用，也就是如何从说话语音中识别英文单词指令。</a:t>
            </a:r>
          </a:p>
          <a:p>
            <a:r>
              <a:rPr lang="en-US" altLang="zh-CN" dirty="0" smtClean="0"/>
              <a:t>18.3.1  </a:t>
            </a:r>
            <a:r>
              <a:rPr lang="en-US" altLang="zh-CN" dirty="0" err="1"/>
              <a:t>TensorFlow</a:t>
            </a:r>
            <a:r>
              <a:rPr lang="zh-CN" altLang="en-US" dirty="0"/>
              <a:t>简介</a:t>
            </a:r>
          </a:p>
          <a:p>
            <a:r>
              <a:rPr lang="en-US" altLang="zh-CN" dirty="0" smtClean="0"/>
              <a:t>18.3.2  </a:t>
            </a:r>
            <a:r>
              <a:rPr lang="en-US" altLang="zh-CN" dirty="0" err="1"/>
              <a:t>TensorFlow</a:t>
            </a:r>
            <a:r>
              <a:rPr lang="en-US" altLang="zh-CN" dirty="0"/>
              <a:t> Lite</a:t>
            </a:r>
          </a:p>
          <a:p>
            <a:r>
              <a:rPr lang="en-US" altLang="zh-CN" dirty="0" smtClean="0"/>
              <a:t>18.3.3  </a:t>
            </a:r>
            <a:r>
              <a:rPr lang="zh-CN" altLang="en-US" dirty="0"/>
              <a:t>从语音中识别指令</a:t>
            </a:r>
          </a:p>
        </p:txBody>
      </p:sp>
    </p:spTree>
    <p:extLst>
      <p:ext uri="{BB962C8B-B14F-4D97-AF65-F5344CB8AC3E}">
        <p14:creationId xmlns:p14="http://schemas.microsoft.com/office/powerpoint/2010/main" val="2748150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18.3.1  </a:t>
            </a:r>
            <a:r>
              <a:rPr lang="en-US" altLang="zh-CN" dirty="0" err="1"/>
              <a:t>TensorFlow</a:t>
            </a:r>
            <a:r>
              <a:rPr lang="zh-CN" altLang="en-US" dirty="0"/>
              <a:t>简介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944" y="1825625"/>
            <a:ext cx="5258112" cy="4351338"/>
          </a:xfrm>
        </p:spPr>
      </p:pic>
    </p:spTree>
    <p:extLst>
      <p:ext uri="{BB962C8B-B14F-4D97-AF65-F5344CB8AC3E}">
        <p14:creationId xmlns:p14="http://schemas.microsoft.com/office/powerpoint/2010/main" val="4061721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zh-CN" dirty="0"/>
              <a:t>的框架结构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549" y="1825625"/>
            <a:ext cx="4626901" cy="4351338"/>
          </a:xfrm>
        </p:spPr>
      </p:pic>
    </p:spTree>
    <p:extLst>
      <p:ext uri="{BB962C8B-B14F-4D97-AF65-F5344CB8AC3E}">
        <p14:creationId xmlns:p14="http://schemas.microsoft.com/office/powerpoint/2010/main" val="1624545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18.3.2  </a:t>
            </a:r>
            <a:r>
              <a:rPr lang="en-US" altLang="zh-CN" dirty="0" err="1"/>
              <a:t>TensorFlow</a:t>
            </a:r>
            <a:r>
              <a:rPr lang="en-US" altLang="zh-CN" dirty="0"/>
              <a:t> Lite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60" y="2492403"/>
            <a:ext cx="7849280" cy="3017782"/>
          </a:xfrm>
        </p:spPr>
      </p:pic>
    </p:spTree>
    <p:extLst>
      <p:ext uri="{BB962C8B-B14F-4D97-AF65-F5344CB8AC3E}">
        <p14:creationId xmlns:p14="http://schemas.microsoft.com/office/powerpoint/2010/main" val="3397544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en-US" altLang="zh-CN" dirty="0"/>
              <a:t> Lite</a:t>
            </a:r>
            <a:r>
              <a:rPr lang="zh-CN" altLang="zh-CN" dirty="0"/>
              <a:t>的工作</a:t>
            </a:r>
            <a:r>
              <a:rPr lang="zh-CN" altLang="zh-CN" dirty="0" smtClean="0"/>
              <a:t>流步骤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）选择模型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查找已有的模型，或者重新训练模型。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）转换模型</a:t>
            </a:r>
            <a:endParaRPr lang="en-US" altLang="zh-CN" dirty="0" smtClean="0"/>
          </a:p>
          <a:p>
            <a:pPr lvl="1"/>
            <a:r>
              <a:rPr lang="zh-CN" altLang="zh-CN" dirty="0"/>
              <a:t>通过</a:t>
            </a:r>
            <a:r>
              <a:rPr lang="en-US" altLang="zh-CN" dirty="0" err="1"/>
              <a:t>TensorFlow</a:t>
            </a:r>
            <a:r>
              <a:rPr lang="en-US" altLang="zh-CN" dirty="0"/>
              <a:t> Lite</a:t>
            </a:r>
            <a:r>
              <a:rPr lang="zh-CN" altLang="zh-CN" dirty="0"/>
              <a:t>转换器</a:t>
            </a:r>
            <a:r>
              <a:rPr lang="zh-CN" altLang="zh-CN" dirty="0" smtClean="0"/>
              <a:t>将</a:t>
            </a:r>
            <a:r>
              <a:rPr lang="zh-CN" altLang="en-US" dirty="0" smtClean="0"/>
              <a:t>自定义</a:t>
            </a:r>
            <a:r>
              <a:rPr lang="zh-CN" altLang="zh-CN" dirty="0" smtClean="0"/>
              <a:t>模型</a:t>
            </a:r>
            <a:r>
              <a:rPr lang="zh-CN" altLang="zh-CN" dirty="0"/>
              <a:t>转换为</a:t>
            </a:r>
            <a:r>
              <a:rPr lang="en-US" altLang="zh-CN" dirty="0" err="1"/>
              <a:t>TensorFlow</a:t>
            </a:r>
            <a:r>
              <a:rPr lang="en-US" altLang="zh-CN" dirty="0"/>
              <a:t> Lite</a:t>
            </a:r>
            <a:r>
              <a:rPr lang="zh-CN" altLang="zh-CN" dirty="0"/>
              <a:t>格式。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）部署</a:t>
            </a:r>
            <a:r>
              <a:rPr lang="zh-CN" altLang="en-US" dirty="0"/>
              <a:t>到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pPr lvl="1"/>
            <a:r>
              <a:rPr lang="zh-CN" altLang="zh-CN" dirty="0"/>
              <a:t>利用</a:t>
            </a:r>
            <a:r>
              <a:rPr lang="en-US" altLang="zh-CN" dirty="0" err="1"/>
              <a:t>TensorFlow</a:t>
            </a:r>
            <a:r>
              <a:rPr lang="en-US" altLang="zh-CN" dirty="0"/>
              <a:t> Lite</a:t>
            </a:r>
            <a:r>
              <a:rPr lang="zh-CN" altLang="zh-CN" dirty="0" smtClean="0"/>
              <a:t>解释器在</a:t>
            </a:r>
            <a:r>
              <a:rPr lang="zh-CN" altLang="zh-CN" dirty="0"/>
              <a:t>设备端运行开发者的模型</a:t>
            </a:r>
            <a:r>
              <a:rPr lang="zh-CN" altLang="zh-CN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）优化模型</a:t>
            </a:r>
            <a:endParaRPr lang="en-US" altLang="zh-CN" dirty="0" smtClean="0"/>
          </a:p>
          <a:p>
            <a:pPr lvl="1"/>
            <a:r>
              <a:rPr lang="zh-CN" altLang="zh-CN" dirty="0"/>
              <a:t>使用谷歌的模型优化工具包，缩减模型的大小并提高</a:t>
            </a:r>
            <a:r>
              <a:rPr lang="zh-CN" altLang="zh-CN" dirty="0" smtClean="0"/>
              <a:t>效率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87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en-US" altLang="zh-CN" dirty="0"/>
              <a:t> Lite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应用实例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33" y="1825625"/>
            <a:ext cx="7034934" cy="4351338"/>
          </a:xfrm>
        </p:spPr>
      </p:pic>
    </p:spTree>
    <p:extLst>
      <p:ext uri="{BB962C8B-B14F-4D97-AF65-F5344CB8AC3E}">
        <p14:creationId xmlns:p14="http://schemas.microsoft.com/office/powerpoint/2010/main" val="3078550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18.3.3  </a:t>
            </a:r>
            <a:r>
              <a:rPr lang="zh-CN" altLang="en-US" dirty="0"/>
              <a:t>从语音中识别指令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官方的</a:t>
            </a:r>
            <a:r>
              <a:rPr lang="zh-CN" altLang="zh-CN" dirty="0" smtClean="0"/>
              <a:t>语音识别</a:t>
            </a:r>
            <a:r>
              <a:rPr lang="zh-CN" altLang="en-US" dirty="0" smtClean="0"/>
              <a:t>案例的集成步骤如下：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）给</a:t>
            </a:r>
            <a:r>
              <a:rPr lang="zh-CN" altLang="zh-CN" dirty="0"/>
              <a:t>模块的</a:t>
            </a:r>
            <a:r>
              <a:rPr lang="en-US" altLang="zh-CN" dirty="0" err="1" smtClean="0"/>
              <a:t>build.gradle</a:t>
            </a:r>
            <a:r>
              <a:rPr lang="zh-CN" altLang="zh-CN" dirty="0" smtClean="0"/>
              <a:t>增加</a:t>
            </a: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依赖配置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从仓库中获取配置文件</a:t>
            </a:r>
            <a:r>
              <a:rPr lang="en-US" altLang="zh-CN" dirty="0"/>
              <a:t>conv_actions_labels.txt</a:t>
            </a:r>
            <a:r>
              <a:rPr lang="zh-CN" altLang="zh-CN" dirty="0"/>
              <a:t>和模型文件</a:t>
            </a:r>
            <a:r>
              <a:rPr lang="en-US" altLang="zh-CN" dirty="0" err="1"/>
              <a:t>conv_actions_frozen.tflite</a:t>
            </a:r>
            <a:r>
              <a:rPr lang="zh-CN" altLang="zh-CN" dirty="0"/>
              <a:t>，把这两个文件放到</a:t>
            </a:r>
            <a:r>
              <a:rPr lang="en-US" altLang="zh-CN" dirty="0" err="1"/>
              <a:t>src</a:t>
            </a:r>
            <a:r>
              <a:rPr lang="en-US" altLang="zh-CN" dirty="0"/>
              <a:t>\main\assets</a:t>
            </a:r>
            <a:r>
              <a:rPr lang="zh-CN" altLang="zh-CN" dirty="0" smtClean="0"/>
              <a:t>目录。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在活动代码中初始化</a:t>
            </a:r>
            <a:r>
              <a:rPr lang="en-US" altLang="zh-CN" dirty="0" err="1"/>
              <a:t>TensorFlow</a:t>
            </a:r>
            <a:r>
              <a:rPr lang="en-US" altLang="zh-CN" dirty="0"/>
              <a:t> Lite</a:t>
            </a:r>
            <a:r>
              <a:rPr lang="zh-CN" altLang="zh-CN" dirty="0"/>
              <a:t>，分别读取标签配置、加载模型文件，并根据模型对象与解释器选项创建</a:t>
            </a:r>
            <a:r>
              <a:rPr lang="en-US" altLang="zh-CN" dirty="0" err="1"/>
              <a:t>TensorFlow</a:t>
            </a:r>
            <a:r>
              <a:rPr lang="en-US" altLang="zh-CN" dirty="0"/>
              <a:t> Lite</a:t>
            </a:r>
            <a:r>
              <a:rPr lang="zh-CN" altLang="zh-CN" dirty="0"/>
              <a:t>解释器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/>
              <a:t>启动录音线程与识别线程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302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的语音识别效果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48778" y="6239048"/>
            <a:ext cx="210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念道</a:t>
            </a:r>
            <a:r>
              <a:rPr lang="en-US" altLang="zh-CN" dirty="0"/>
              <a:t>Yes</a:t>
            </a:r>
            <a:r>
              <a:rPr lang="zh-CN" altLang="zh-CN" dirty="0"/>
              <a:t>时候的界面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55948" y="6239048"/>
            <a:ext cx="228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念道</a:t>
            </a:r>
            <a:r>
              <a:rPr lang="en-US" altLang="zh-CN" dirty="0"/>
              <a:t>Right</a:t>
            </a:r>
            <a:r>
              <a:rPr lang="zh-CN" altLang="zh-CN" dirty="0"/>
              <a:t>时候的界面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16" y="1690688"/>
            <a:ext cx="3603868" cy="4351338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77" y="1690688"/>
            <a:ext cx="36038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77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18.4  </a:t>
            </a:r>
            <a:r>
              <a:rPr lang="zh-CN" altLang="en-US" dirty="0"/>
              <a:t>实战项目：你问我答之小小机器人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隋炀帝杨广年轻时有个好友柳抃，可是登基后搬入皇宫，没办法大半夜把柳抃召进宫玩耍。于是他叫工匠做了个柳抃模样的木偶人，能坐能站能跪拜能趴着。杨广每次对着月光喝酒，都命人将木偶坐在一旁，然后他跟木偶觥筹交错，聊得甚是开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这个</a:t>
            </a:r>
            <a:r>
              <a:rPr lang="zh-CN" altLang="zh-CN" dirty="0"/>
              <a:t>木偶人便是人类历史上最早的人形机器人，虽然诸葛亮的木牛流马更早，但那些只是牛模马样，不如杨广的木偶人高级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所谓</a:t>
            </a:r>
            <a:r>
              <a:rPr lang="zh-CN" altLang="zh-CN" dirty="0"/>
              <a:t>人形机器人，不仅外形酷似人类，还得听懂人类语言、模仿人类行为，属于有一颗人心的机器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54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18.1  </a:t>
            </a:r>
            <a:r>
              <a:rPr lang="zh-CN" altLang="en-US" dirty="0"/>
              <a:t>原生语音处理</a:t>
            </a:r>
          </a:p>
          <a:p>
            <a:r>
              <a:rPr lang="en-US" altLang="zh-CN" dirty="0" smtClean="0"/>
              <a:t>18.2  </a:t>
            </a:r>
            <a:r>
              <a:rPr lang="zh-CN" altLang="en-US" dirty="0"/>
              <a:t>在线语音处理</a:t>
            </a:r>
          </a:p>
          <a:p>
            <a:r>
              <a:rPr lang="en-US" altLang="zh-CN" dirty="0" smtClean="0"/>
              <a:t>18.3  </a:t>
            </a:r>
            <a:r>
              <a:rPr lang="zh-CN" altLang="en-US" dirty="0"/>
              <a:t>基于机器学习的语音推断</a:t>
            </a:r>
          </a:p>
          <a:p>
            <a:r>
              <a:rPr lang="en-US" altLang="zh-CN" dirty="0" smtClean="0"/>
              <a:t>18.4  </a:t>
            </a:r>
            <a:r>
              <a:rPr lang="zh-CN" altLang="en-US" dirty="0"/>
              <a:t>实战项目：你问我答之小小机器人</a:t>
            </a:r>
          </a:p>
          <a:p>
            <a:r>
              <a:rPr lang="en-US" altLang="zh-CN" dirty="0" smtClean="0"/>
              <a:t>18.5  </a:t>
            </a:r>
            <a:r>
              <a:rPr lang="zh-CN" altLang="en-US" dirty="0"/>
              <a:t>小    结</a:t>
            </a:r>
          </a:p>
          <a:p>
            <a:r>
              <a:rPr lang="en-US" altLang="zh-CN" dirty="0" smtClean="0"/>
              <a:t>18.6  </a:t>
            </a:r>
            <a:r>
              <a:rPr lang="zh-CN" altLang="en-US" dirty="0"/>
              <a:t>动手练习</a:t>
            </a:r>
          </a:p>
        </p:txBody>
      </p:sp>
    </p:spTree>
    <p:extLst>
      <p:ext uri="{BB962C8B-B14F-4D97-AF65-F5344CB8AC3E}">
        <p14:creationId xmlns:p14="http://schemas.microsoft.com/office/powerpoint/2010/main" val="3835361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18.4.1  </a:t>
            </a:r>
            <a:r>
              <a:rPr lang="zh-CN" altLang="en-US" dirty="0" smtClean="0"/>
              <a:t>需求</a:t>
            </a:r>
            <a:r>
              <a:rPr lang="zh-CN" altLang="en-US" dirty="0"/>
              <a:t>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问答机器人必须实现下列功能方可正常工作：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）接收人们的对话语音，并从语音中识别问题文本。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）对问题文本进行语义分析，判断本次提问想问什么，对应的答案又是</a:t>
            </a:r>
            <a:r>
              <a:rPr lang="zh-CN" altLang="zh-CN" dirty="0" smtClean="0"/>
              <a:t>什么。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）把答案文本合成为语音数据，再播放这段答案音频。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5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现实生活中的机器人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48778" y="62390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商场中的导购机器人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55948" y="62390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医院里的导诊机器人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28" y="1690688"/>
            <a:ext cx="2902598" cy="4351338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78" y="1690688"/>
            <a:ext cx="29051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32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18.4.2  </a:t>
            </a:r>
            <a:r>
              <a:rPr lang="zh-CN" altLang="en-US" dirty="0" smtClean="0"/>
              <a:t>功能分析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）数据库框架</a:t>
            </a:r>
            <a:r>
              <a:rPr lang="en-US" altLang="zh-CN" dirty="0"/>
              <a:t>Room</a:t>
            </a:r>
            <a:r>
              <a:rPr lang="zh-CN" altLang="en-US" dirty="0"/>
              <a:t>：用户自定义的问答信息要保存到数据库。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）定位服务</a:t>
            </a:r>
            <a:r>
              <a:rPr lang="zh-CN" altLang="en-US" dirty="0" smtClean="0"/>
              <a:t>：获取城市天气</a:t>
            </a:r>
            <a:r>
              <a:rPr lang="zh-CN" altLang="en-US" dirty="0"/>
              <a:t>需要先获取当前的经纬度。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）网络通信框架：根据经纬度查询详细地址，根据城市名称获取城市代码，根据城市代码获取城市天气，这些操作都要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WEB</a:t>
            </a:r>
            <a:r>
              <a:rPr lang="zh-CN" altLang="en-US" dirty="0"/>
              <a:t>服务。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）原始音频录制：机器人要不停地监听原始音频，再发给第三方语音平台分析处理。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）语音识别与语音合成：可选用云知声作为第三方语音平台。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 err="1"/>
              <a:t>WebSocket</a:t>
            </a:r>
            <a:r>
              <a:rPr lang="zh-CN" altLang="en-US" dirty="0"/>
              <a:t>接口：云知声采用</a:t>
            </a:r>
            <a:r>
              <a:rPr lang="en-US" altLang="zh-CN" dirty="0" err="1"/>
              <a:t>WebSocket</a:t>
            </a:r>
            <a:r>
              <a:rPr lang="zh-CN" altLang="en-US" dirty="0"/>
              <a:t>协议</a:t>
            </a:r>
            <a:r>
              <a:rPr lang="zh-CN" altLang="en-US" dirty="0" smtClean="0"/>
              <a:t>提供服务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）汉字转拼音：为了避免同音字造成条件匹配失败，可先将汉字转成拼音，再通过拼音判断是否匹配。</a:t>
            </a:r>
          </a:p>
        </p:txBody>
      </p:sp>
    </p:spTree>
    <p:extLst>
      <p:ext uri="{BB962C8B-B14F-4D97-AF65-F5344CB8AC3E}">
        <p14:creationId xmlns:p14="http://schemas.microsoft.com/office/powerpoint/2010/main" val="4018421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问答机器人的例程介绍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下面介绍</a:t>
            </a:r>
            <a:r>
              <a:rPr lang="zh-CN" altLang="en-US" dirty="0" smtClean="0"/>
              <a:t>随书</a:t>
            </a:r>
            <a:r>
              <a:rPr lang="zh-CN" altLang="zh-CN" dirty="0" smtClean="0"/>
              <a:t>源码</a:t>
            </a:r>
            <a:r>
              <a:rPr lang="en-US" altLang="zh-CN" smtClean="0"/>
              <a:t>chapter18</a:t>
            </a:r>
            <a:r>
              <a:rPr lang="zh-CN" altLang="zh-CN" smtClean="0"/>
              <a:t>模块</a:t>
            </a:r>
            <a:r>
              <a:rPr lang="zh-CN" altLang="zh-CN" dirty="0"/>
              <a:t>中，</a:t>
            </a:r>
            <a:r>
              <a:rPr lang="zh-CN" altLang="zh-CN" dirty="0" smtClean="0"/>
              <a:t>与</a:t>
            </a:r>
            <a:r>
              <a:rPr lang="zh-CN" altLang="en-US" dirty="0" smtClean="0"/>
              <a:t>问答机器人</a:t>
            </a:r>
            <a:r>
              <a:rPr lang="zh-CN" altLang="zh-CN" dirty="0" smtClean="0"/>
              <a:t>有关的代码：</a:t>
            </a:r>
            <a:endParaRPr lang="zh-CN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RobotActivity.java</a:t>
            </a:r>
            <a:r>
              <a:rPr lang="zh-CN" altLang="en-US" dirty="0"/>
              <a:t>：这是机器人的交互界面。机器人在此聆听用户的提问并回答问题。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QuestionEditActivity.java</a:t>
            </a:r>
            <a:r>
              <a:rPr lang="zh-CN" altLang="en-US" dirty="0"/>
              <a:t>：这是自定义问答的编辑页面。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QuestionListActivity.java</a:t>
            </a:r>
            <a:r>
              <a:rPr lang="zh-CN" altLang="en-US" dirty="0"/>
              <a:t>：这是自定义问答的列表页面。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GetAddressTask.java</a:t>
            </a:r>
            <a:r>
              <a:rPr lang="zh-CN" altLang="en-US" dirty="0"/>
              <a:t>：这是获取详细地址的异步任务。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GetCityCodeTask.java</a:t>
            </a:r>
            <a:r>
              <a:rPr lang="zh-CN" altLang="en-US" dirty="0"/>
              <a:t>：这是获取城市代码的异步任务。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GetWeatherTask.java</a:t>
            </a:r>
            <a:r>
              <a:rPr lang="zh-CN" altLang="en-US" dirty="0"/>
              <a:t>：这是获取城市天气的异步任务。</a:t>
            </a:r>
          </a:p>
        </p:txBody>
      </p:sp>
    </p:spTree>
    <p:extLst>
      <p:ext uri="{BB962C8B-B14F-4D97-AF65-F5344CB8AC3E}">
        <p14:creationId xmlns:p14="http://schemas.microsoft.com/office/powerpoint/2010/main" val="1757713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18.4.3  </a:t>
            </a:r>
            <a:r>
              <a:rPr lang="zh-CN" altLang="en-US" dirty="0" smtClean="0"/>
              <a:t>效果</a:t>
            </a:r>
            <a:r>
              <a:rPr lang="zh-CN" altLang="en-US" dirty="0"/>
              <a:t>展示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238" y="1690688"/>
            <a:ext cx="2196002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56" y="1690688"/>
            <a:ext cx="2196003" cy="43513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04294" y="62390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机器人的欢迎致辞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86576" y="62390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机器人的自我介绍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220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机器人问答系统设定的问题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04294" y="62390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机器人回答加法题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86576" y="62390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机器人背诵唐诗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55" y="1690688"/>
            <a:ext cx="2196002" cy="4351338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42" y="1690688"/>
            <a:ext cx="21960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85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机器人回答用户设定的问题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99340" y="56726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添加新问题的完成界面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25422" y="625630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机器人回答用户设定的问题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49" y="1690688"/>
            <a:ext cx="2196002" cy="4351338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1" y="2874599"/>
            <a:ext cx="3127589" cy="22153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62" y="2874599"/>
            <a:ext cx="3283254" cy="21979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787776" y="5651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问答详情页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760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18.5 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本章主要介绍了</a:t>
            </a:r>
            <a:r>
              <a:rPr lang="en-US" altLang="zh-CN" dirty="0"/>
              <a:t>App</a:t>
            </a:r>
            <a:r>
              <a:rPr lang="zh-CN" altLang="zh-CN" dirty="0"/>
              <a:t>开发用到的语音处理技术，</a:t>
            </a:r>
            <a:r>
              <a:rPr lang="zh-CN" altLang="zh-CN" dirty="0" smtClean="0"/>
              <a:t>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/>
              <a:t>原生语音处理（系统自带的语音引擎、文字转语音、中文转拼音）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在线</a:t>
            </a:r>
            <a:r>
              <a:rPr lang="zh-CN" altLang="zh-CN" dirty="0"/>
              <a:t>语音处理（原始音频录播、在线语音合成、在线语音识别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基于</a:t>
            </a:r>
            <a:r>
              <a:rPr lang="zh-CN" altLang="zh-CN" dirty="0"/>
              <a:t>机器学习的语音推断（</a:t>
            </a:r>
            <a:r>
              <a:rPr lang="en-US" altLang="zh-CN" dirty="0" err="1"/>
              <a:t>TensorFlow</a:t>
            </a:r>
            <a:r>
              <a:rPr lang="zh-CN" altLang="zh-CN" dirty="0"/>
              <a:t>简介、</a:t>
            </a:r>
            <a:r>
              <a:rPr lang="en-US" altLang="zh-CN" dirty="0" err="1"/>
              <a:t>TensorFlow</a:t>
            </a:r>
            <a:r>
              <a:rPr lang="en-US" altLang="zh-CN" dirty="0"/>
              <a:t> Lite</a:t>
            </a:r>
            <a:r>
              <a:rPr lang="zh-CN" altLang="zh-CN" dirty="0"/>
              <a:t>、从语音中识别指令）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设计了一个实战项目 “你问我答之小小机器人”，在该项目的</a:t>
            </a:r>
            <a:r>
              <a:rPr lang="en-US" altLang="zh-CN" dirty="0"/>
              <a:t>App</a:t>
            </a:r>
            <a:r>
              <a:rPr lang="zh-CN" altLang="zh-CN" dirty="0"/>
              <a:t>编码中，综合运用了本章介绍的语音处理技术。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99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通过本章的学习，读者应该能够掌握以下</a:t>
            </a:r>
            <a:r>
              <a:rPr lang="en-US" altLang="zh-CN" dirty="0"/>
              <a:t>3</a:t>
            </a:r>
            <a:r>
              <a:rPr lang="zh-CN" altLang="zh-CN" dirty="0"/>
              <a:t>种开发技能：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）学会使用系统自带的语音引擎处理语音。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）学会利用第三方平台的语音接口在线处理语音。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）学会在</a:t>
            </a:r>
            <a:r>
              <a:rPr lang="en-US" altLang="zh-CN" dirty="0"/>
              <a:t>App</a:t>
            </a:r>
            <a:r>
              <a:rPr lang="zh-CN" altLang="zh-CN" dirty="0"/>
              <a:t>工程中集成</a:t>
            </a:r>
            <a:r>
              <a:rPr lang="en-US" altLang="zh-CN" dirty="0" err="1"/>
              <a:t>TensorFlow</a:t>
            </a:r>
            <a:r>
              <a:rPr lang="en-US" altLang="zh-CN" dirty="0"/>
              <a:t> Lite</a:t>
            </a:r>
            <a:r>
              <a:rPr lang="zh-CN" altLang="zh-CN" dirty="0"/>
              <a:t>模型进行语音识别。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604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动手练习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、利用开源库</a:t>
            </a:r>
            <a:r>
              <a:rPr lang="en-US" altLang="zh-CN" dirty="0"/>
              <a:t>Pinyin4j</a:t>
            </a:r>
            <a:r>
              <a:rPr lang="zh-CN" altLang="zh-CN" dirty="0"/>
              <a:t>将</a:t>
            </a:r>
            <a:r>
              <a:rPr lang="zh-CN" altLang="zh-CN" dirty="0" smtClean="0"/>
              <a:t>一段</a:t>
            </a:r>
            <a:r>
              <a:rPr lang="zh-CN" altLang="en-US" dirty="0" smtClean="0"/>
              <a:t>中文</a:t>
            </a:r>
            <a:r>
              <a:rPr lang="zh-CN" altLang="zh-CN" dirty="0" smtClean="0"/>
              <a:t>文本</a:t>
            </a:r>
            <a:r>
              <a:rPr lang="zh-CN" altLang="zh-CN" dirty="0"/>
              <a:t>转成拼音字母。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、在</a:t>
            </a:r>
            <a:r>
              <a:rPr lang="en-US" altLang="zh-CN" dirty="0"/>
              <a:t>App</a:t>
            </a:r>
            <a:r>
              <a:rPr lang="zh-CN" altLang="zh-CN" dirty="0"/>
              <a:t>工程中集成</a:t>
            </a:r>
            <a:r>
              <a:rPr lang="en-US" altLang="zh-CN" dirty="0" err="1"/>
              <a:t>TensorFlow</a:t>
            </a:r>
            <a:r>
              <a:rPr lang="en-US" altLang="zh-CN" dirty="0"/>
              <a:t> Lite</a:t>
            </a:r>
            <a:r>
              <a:rPr lang="zh-CN" altLang="zh-CN" dirty="0"/>
              <a:t>提供的语音识别例子。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、综合运用语音处理技术实现一个问答机器人</a:t>
            </a:r>
            <a:r>
              <a:rPr lang="en-US" altLang="zh-CN" dirty="0"/>
              <a:t>App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85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18.1  </a:t>
            </a:r>
            <a:r>
              <a:rPr lang="zh-CN" altLang="en-US" dirty="0"/>
              <a:t>原生语音处理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</a:t>
            </a:r>
            <a:r>
              <a:rPr lang="en-US" altLang="zh-CN" dirty="0"/>
              <a:t>Android</a:t>
            </a:r>
            <a:r>
              <a:rPr lang="zh-CN" altLang="zh-CN" dirty="0"/>
              <a:t>自带的几种语音处理方式</a:t>
            </a:r>
            <a:r>
              <a:rPr lang="zh-CN" altLang="zh-CN" dirty="0" smtClean="0"/>
              <a:t>，</a:t>
            </a:r>
            <a:r>
              <a:rPr lang="zh-CN" altLang="zh-CN" dirty="0"/>
              <a:t>内容</a:t>
            </a:r>
            <a:r>
              <a:rPr lang="zh-CN" altLang="zh-CN" dirty="0" smtClean="0"/>
              <a:t>包括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TTS</a:t>
            </a:r>
            <a:r>
              <a:rPr lang="zh-CN" altLang="zh-CN" dirty="0"/>
              <a:t>的来由和语音引擎的常用功能、如何利用系统集成的语音引擎将文字转换成语音、如何使用开源库</a:t>
            </a:r>
            <a:r>
              <a:rPr lang="en-US" altLang="zh-CN" dirty="0"/>
              <a:t>Pinyin4j</a:t>
            </a:r>
            <a:r>
              <a:rPr lang="zh-CN" altLang="zh-CN" dirty="0"/>
              <a:t>将中文转换为</a:t>
            </a:r>
            <a:r>
              <a:rPr lang="zh-CN" altLang="zh-CN" dirty="0" smtClean="0"/>
              <a:t>拼音。</a:t>
            </a:r>
            <a:endParaRPr lang="zh-CN" altLang="zh-CN" dirty="0"/>
          </a:p>
          <a:p>
            <a:r>
              <a:rPr lang="en-US" altLang="zh-CN" dirty="0" smtClean="0"/>
              <a:t>18.1.1  </a:t>
            </a:r>
            <a:r>
              <a:rPr lang="zh-CN" altLang="en-US" dirty="0"/>
              <a:t>系统自带的语音引擎</a:t>
            </a:r>
          </a:p>
          <a:p>
            <a:r>
              <a:rPr lang="en-US" altLang="zh-CN" dirty="0" smtClean="0"/>
              <a:t>18.1.2  </a:t>
            </a:r>
            <a:r>
              <a:rPr lang="zh-CN" altLang="en-US" dirty="0"/>
              <a:t>文字转语音</a:t>
            </a:r>
          </a:p>
          <a:p>
            <a:r>
              <a:rPr lang="en-US" altLang="zh-CN" dirty="0" smtClean="0"/>
              <a:t>18.1.3  </a:t>
            </a:r>
            <a:r>
              <a:rPr lang="zh-CN" altLang="en-US" dirty="0" smtClean="0"/>
              <a:t>中文转拼音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46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18.1.1  </a:t>
            </a:r>
            <a:r>
              <a:rPr lang="zh-CN" altLang="en-US" dirty="0"/>
              <a:t>系统自带的语音引擎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将书面文字转换成</a:t>
            </a:r>
            <a:r>
              <a:rPr lang="zh-CN" altLang="zh-CN" dirty="0" smtClean="0"/>
              <a:t>自然语言，</a:t>
            </a:r>
            <a:r>
              <a:rPr lang="zh-CN" altLang="zh-CN" dirty="0"/>
              <a:t>这个转换操作被称作语音合成，又称</a:t>
            </a:r>
            <a:r>
              <a:rPr lang="en-US" altLang="zh-CN" dirty="0"/>
              <a:t>TTS</a:t>
            </a:r>
            <a:r>
              <a:rPr lang="zh-CN" altLang="zh-CN" dirty="0"/>
              <a:t>，即</a:t>
            </a:r>
            <a:r>
              <a:rPr lang="en-US" altLang="zh-CN" dirty="0" err="1"/>
              <a:t>TextToSpeech</a:t>
            </a:r>
            <a:r>
              <a:rPr lang="zh-CN" altLang="zh-CN" dirty="0"/>
              <a:t>（从文本到语言）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zh-CN" dirty="0" smtClean="0"/>
              <a:t>自</a:t>
            </a:r>
            <a:r>
              <a:rPr lang="zh-CN" altLang="zh-CN" dirty="0"/>
              <a:t>带的语音引擎只支持英语、法语、德语等西方语言，不支持中文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国产</a:t>
            </a:r>
            <a:r>
              <a:rPr lang="zh-CN" altLang="zh-CN" dirty="0" smtClean="0"/>
              <a:t>手机集成</a:t>
            </a:r>
            <a:r>
              <a:rPr lang="zh-CN" altLang="zh-CN" dirty="0"/>
              <a:t>了中文的语音</a:t>
            </a:r>
            <a:r>
              <a:rPr lang="zh-CN" altLang="zh-CN" dirty="0" smtClean="0"/>
              <a:t>引擎</a:t>
            </a:r>
            <a:r>
              <a:rPr lang="zh-CN" altLang="en-US" dirty="0" smtClean="0"/>
              <a:t>，例如度秘、讯飞等等。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18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err="1"/>
              <a:t>TextToSpeech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下面</a:t>
            </a:r>
            <a:r>
              <a:rPr lang="zh-CN" altLang="zh-CN" dirty="0" smtClean="0"/>
              <a:t>是</a:t>
            </a:r>
            <a:r>
              <a:rPr lang="en-US" altLang="zh-CN" dirty="0" err="1"/>
              <a:t>TextToSpeech</a:t>
            </a:r>
            <a:r>
              <a:rPr lang="zh-CN" altLang="zh-CN" dirty="0" smtClean="0"/>
              <a:t>常用</a:t>
            </a:r>
            <a:r>
              <a:rPr lang="zh-CN" altLang="zh-CN" dirty="0"/>
              <a:t>的方法说明。</a:t>
            </a:r>
          </a:p>
          <a:p>
            <a:pPr lvl="1"/>
            <a:r>
              <a:rPr lang="zh-CN" altLang="zh-CN" dirty="0" smtClean="0"/>
              <a:t>构造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：</a:t>
            </a:r>
            <a:r>
              <a:rPr lang="zh-CN" altLang="zh-CN" dirty="0"/>
              <a:t>第二个参数设置语音</a:t>
            </a:r>
            <a:r>
              <a:rPr lang="zh-CN" altLang="zh-CN" dirty="0" smtClean="0"/>
              <a:t>监听器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第三</a:t>
            </a:r>
            <a:r>
              <a:rPr lang="zh-CN" altLang="zh-CN" dirty="0"/>
              <a:t>个参数设置语音</a:t>
            </a:r>
            <a:r>
              <a:rPr lang="zh-CN" altLang="zh-CN" dirty="0" smtClean="0"/>
              <a:t>引擎。</a:t>
            </a:r>
            <a:endParaRPr lang="zh-CN" altLang="zh-CN" dirty="0"/>
          </a:p>
          <a:p>
            <a:pPr lvl="1"/>
            <a:r>
              <a:rPr lang="en-US" altLang="zh-CN" dirty="0" err="1"/>
              <a:t>setLanguage</a:t>
            </a:r>
            <a:r>
              <a:rPr lang="zh-CN" altLang="zh-CN" dirty="0"/>
              <a:t>：设置语言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setSpeechRate</a:t>
            </a:r>
            <a:r>
              <a:rPr lang="zh-CN" altLang="zh-CN" dirty="0"/>
              <a:t>：设置</a:t>
            </a:r>
            <a:r>
              <a:rPr lang="zh-CN" altLang="zh-CN" dirty="0" smtClean="0"/>
              <a:t>语速。</a:t>
            </a:r>
            <a:endParaRPr lang="zh-CN" altLang="zh-CN" dirty="0"/>
          </a:p>
          <a:p>
            <a:pPr lvl="1"/>
            <a:r>
              <a:rPr lang="en-US" altLang="zh-CN" dirty="0" err="1"/>
              <a:t>setPitch</a:t>
            </a:r>
            <a:r>
              <a:rPr lang="zh-CN" altLang="zh-CN" dirty="0"/>
              <a:t>：设置</a:t>
            </a:r>
            <a:r>
              <a:rPr lang="zh-CN" altLang="zh-CN" dirty="0" smtClean="0"/>
              <a:t>音调。</a:t>
            </a:r>
            <a:endParaRPr lang="zh-CN" altLang="zh-CN" dirty="0"/>
          </a:p>
          <a:p>
            <a:pPr lvl="1"/>
            <a:r>
              <a:rPr lang="en-US" altLang="zh-CN" dirty="0"/>
              <a:t>speak</a:t>
            </a:r>
            <a:r>
              <a:rPr lang="zh-CN" altLang="zh-CN" dirty="0"/>
              <a:t>：开始对指定文本进行语音朗读。</a:t>
            </a:r>
          </a:p>
          <a:p>
            <a:pPr lvl="1"/>
            <a:r>
              <a:rPr lang="en-US" altLang="zh-CN" dirty="0" smtClean="0"/>
              <a:t>stop</a:t>
            </a:r>
            <a:r>
              <a:rPr lang="zh-CN" altLang="zh-CN" dirty="0"/>
              <a:t>：停止朗读。</a:t>
            </a:r>
          </a:p>
          <a:p>
            <a:pPr lvl="1"/>
            <a:r>
              <a:rPr lang="en-US" altLang="zh-CN" dirty="0"/>
              <a:t>shutdown</a:t>
            </a:r>
            <a:r>
              <a:rPr lang="zh-CN" altLang="zh-CN" dirty="0"/>
              <a:t>：关闭语音引擎。</a:t>
            </a:r>
          </a:p>
          <a:p>
            <a:pPr lvl="1"/>
            <a:r>
              <a:rPr lang="en-US" altLang="zh-CN" dirty="0" err="1"/>
              <a:t>isSpeaking</a:t>
            </a:r>
            <a:r>
              <a:rPr lang="zh-CN" altLang="zh-CN" dirty="0"/>
              <a:t>：判断是否在语音朗读。</a:t>
            </a:r>
          </a:p>
          <a:p>
            <a:pPr lvl="1"/>
            <a:r>
              <a:rPr lang="en-US" altLang="zh-CN" dirty="0" err="1" smtClean="0"/>
              <a:t>getEngines</a:t>
            </a:r>
            <a:r>
              <a:rPr lang="zh-CN" altLang="zh-CN" dirty="0"/>
              <a:t>：获取系统支持的所有语音引擎。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36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18.1.2  </a:t>
            </a:r>
            <a:r>
              <a:rPr lang="zh-CN" altLang="en-US" dirty="0"/>
              <a:t>文字转语音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实现语音播报</a:t>
            </a:r>
            <a:r>
              <a:rPr lang="zh-CN" altLang="en-US" dirty="0" smtClean="0"/>
              <a:t>的处理流程如下：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调用带两个参数的</a:t>
            </a:r>
            <a:r>
              <a:rPr lang="zh-CN" altLang="zh-CN" dirty="0" smtClean="0"/>
              <a:t>构造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进行</a:t>
            </a:r>
            <a:r>
              <a:rPr lang="zh-CN" altLang="zh-CN" dirty="0"/>
              <a:t>初始化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调用</a:t>
            </a:r>
            <a:r>
              <a:rPr lang="en-US" altLang="zh-CN" dirty="0" err="1"/>
              <a:t>getEngines</a:t>
            </a:r>
            <a:r>
              <a:rPr lang="zh-CN" altLang="zh-CN" dirty="0"/>
              <a:t>方法获得系统支持的语音</a:t>
            </a:r>
            <a:r>
              <a:rPr lang="zh-CN" altLang="zh-CN" dirty="0" smtClean="0"/>
              <a:t>引擎</a:t>
            </a:r>
            <a:r>
              <a:rPr lang="zh-CN" altLang="en-US" dirty="0" smtClean="0"/>
              <a:t>列表；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调用带三个参数的</a:t>
            </a:r>
            <a:r>
              <a:rPr lang="zh-CN" altLang="zh-CN" dirty="0" smtClean="0"/>
              <a:t>构造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初始化</a:t>
            </a:r>
            <a:r>
              <a:rPr lang="zh-CN" altLang="zh-CN" dirty="0"/>
              <a:t>指定引擎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zh-CN" dirty="0"/>
              <a:t>调用</a:t>
            </a:r>
            <a:r>
              <a:rPr lang="en-US" altLang="zh-CN" dirty="0" err="1"/>
              <a:t>setLanguage</a:t>
            </a:r>
            <a:r>
              <a:rPr lang="zh-CN" altLang="zh-CN" dirty="0"/>
              <a:t>方法设置该引擎支持的语言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调用</a:t>
            </a:r>
            <a:r>
              <a:rPr lang="en-US" altLang="zh-CN" dirty="0"/>
              <a:t>speak</a:t>
            </a:r>
            <a:r>
              <a:rPr lang="zh-CN" altLang="zh-CN" dirty="0"/>
              <a:t>方法开始</a:t>
            </a:r>
            <a:r>
              <a:rPr lang="zh-CN" altLang="zh-CN" dirty="0" smtClean="0"/>
              <a:t>朗读</a:t>
            </a:r>
            <a:r>
              <a:rPr lang="zh-CN" altLang="en-US" dirty="0" smtClean="0"/>
              <a:t>文本。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85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文字到语音的转换效果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18919" y="51327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正在朗诵英文时的界面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12109" y="51327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正在朗诵中文时的界面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55" y="2111398"/>
            <a:ext cx="3877728" cy="2545657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25" y="2111398"/>
            <a:ext cx="3877729" cy="254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6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18.1.3  </a:t>
            </a:r>
            <a:r>
              <a:rPr lang="zh-CN" altLang="en-US" dirty="0" smtClean="0"/>
              <a:t>中文转</a:t>
            </a:r>
            <a:r>
              <a:rPr lang="zh-CN" altLang="en-US" dirty="0"/>
              <a:t>拼音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对一串数字排序，可以比较它们的数值</a:t>
            </a:r>
            <a:r>
              <a:rPr lang="zh-CN" altLang="zh-CN" dirty="0" smtClean="0"/>
              <a:t>大小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对</a:t>
            </a:r>
            <a:r>
              <a:rPr lang="zh-CN" altLang="zh-CN" dirty="0"/>
              <a:t>英文单词排序，可以比较它们首字母的</a:t>
            </a:r>
            <a:r>
              <a:rPr lang="en-US" altLang="zh-CN" dirty="0"/>
              <a:t>ASCII</a:t>
            </a:r>
            <a:r>
              <a:rPr lang="zh-CN" altLang="zh-CN" dirty="0"/>
              <a:t>码</a:t>
            </a:r>
            <a:r>
              <a:rPr lang="zh-CN" altLang="zh-CN" dirty="0" smtClean="0"/>
              <a:t>大小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对</a:t>
            </a:r>
            <a:r>
              <a:rPr lang="zh-CN" altLang="zh-CN" dirty="0"/>
              <a:t>中文词语排序</a:t>
            </a:r>
            <a:r>
              <a:rPr lang="zh-CN" altLang="zh-CN" dirty="0" smtClean="0"/>
              <a:t>，</a:t>
            </a:r>
            <a:r>
              <a:rPr lang="zh-CN" altLang="zh-CN" dirty="0"/>
              <a:t>通常有下列排序方式：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）根据词语首个文字的笔画多少排序</a:t>
            </a:r>
            <a:r>
              <a:rPr lang="zh-CN" altLang="zh-CN" dirty="0" smtClean="0"/>
              <a:t>，对人名</a:t>
            </a:r>
            <a:r>
              <a:rPr lang="zh-CN" altLang="en-US" dirty="0" smtClean="0"/>
              <a:t>来说</a:t>
            </a:r>
            <a:r>
              <a:rPr lang="zh-CN" altLang="zh-CN" dirty="0" smtClean="0"/>
              <a:t>按照</a:t>
            </a:r>
            <a:r>
              <a:rPr lang="zh-CN" altLang="zh-CN" dirty="0"/>
              <a:t>姓氏笔画数量从少到多排序；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）根据词语首个文字的拼音先后排序</a:t>
            </a:r>
            <a:r>
              <a:rPr lang="zh-CN" altLang="zh-CN" dirty="0" smtClean="0"/>
              <a:t>，拼音字母</a:t>
            </a:r>
            <a:r>
              <a:rPr lang="zh-CN" altLang="zh-CN" dirty="0"/>
              <a:t>从</a:t>
            </a:r>
            <a:r>
              <a:rPr lang="en-US" altLang="zh-CN" dirty="0"/>
              <a:t>A</a:t>
            </a:r>
            <a:r>
              <a:rPr lang="zh-CN" altLang="zh-CN" dirty="0"/>
              <a:t>到</a:t>
            </a:r>
            <a:r>
              <a:rPr lang="en-US" altLang="zh-CN" dirty="0"/>
              <a:t>Z</a:t>
            </a:r>
            <a:r>
              <a:rPr lang="zh-CN" altLang="zh-CN" dirty="0"/>
              <a:t>的顺序排列，比如新华字典对收录汉字的编排；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5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2316</Words>
  <Application>Microsoft Office PowerPoint</Application>
  <PresentationFormat>宽屏</PresentationFormat>
  <Paragraphs>209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第18章  智能语音</vt:lpstr>
      <vt:lpstr>本章简介</vt:lpstr>
      <vt:lpstr>本章目录</vt:lpstr>
      <vt:lpstr>18.1  原生语音处理</vt:lpstr>
      <vt:lpstr>18.1.1  系统自带的语音引擎</vt:lpstr>
      <vt:lpstr>如何使用TextToSpeech</vt:lpstr>
      <vt:lpstr>18.1.2  文字转语音</vt:lpstr>
      <vt:lpstr>文字到语音的转换效果</vt:lpstr>
      <vt:lpstr>18.1.3  中文转拼音</vt:lpstr>
      <vt:lpstr>Pinyin4j的用法</vt:lpstr>
      <vt:lpstr>中文→拼音的转换效果</vt:lpstr>
      <vt:lpstr>18.2  在线语音处理</vt:lpstr>
      <vt:lpstr>18.2.1  原始音频的录播</vt:lpstr>
      <vt:lpstr>如何使用AudioRecord</vt:lpstr>
      <vt:lpstr>如何使用AudioTrack</vt:lpstr>
      <vt:lpstr>18.2.2  在线语音合成</vt:lpstr>
      <vt:lpstr>在线语音的合成步骤</vt:lpstr>
      <vt:lpstr>在线语音的合成效果</vt:lpstr>
      <vt:lpstr>18.2.3  在线语音识别</vt:lpstr>
      <vt:lpstr>在线语音的识别效果</vt:lpstr>
      <vt:lpstr>18.3  基于机器学习的语音推断</vt:lpstr>
      <vt:lpstr>18.3.1  TensorFlow简介</vt:lpstr>
      <vt:lpstr>TensorFlow的框架结构</vt:lpstr>
      <vt:lpstr>18.3.2  TensorFlow Lite</vt:lpstr>
      <vt:lpstr>TensorFlow Lite的工作流步骤</vt:lpstr>
      <vt:lpstr>TensorFlow Lite的应用实例</vt:lpstr>
      <vt:lpstr>18.3.3  从语音中识别指令</vt:lpstr>
      <vt:lpstr>TensorFlow Lite的语音识别效果</vt:lpstr>
      <vt:lpstr>18.4  实战项目：你问我答之小小机器人</vt:lpstr>
      <vt:lpstr>18.4.1  需求描述</vt:lpstr>
      <vt:lpstr>现实生活中的机器人</vt:lpstr>
      <vt:lpstr>18.4.2  功能分析</vt:lpstr>
      <vt:lpstr>问答机器人的例程介绍</vt:lpstr>
      <vt:lpstr>18.4.3  效果展示</vt:lpstr>
      <vt:lpstr>机器人问答系统设定的问题</vt:lpstr>
      <vt:lpstr>机器人回答用户设定的问题</vt:lpstr>
      <vt:lpstr>18.5  小结</vt:lpstr>
      <vt:lpstr>本章的学成目标</vt:lpstr>
      <vt:lpstr>动手练习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99</cp:revision>
  <dcterms:created xsi:type="dcterms:W3CDTF">2020-09-05T11:14:52Z</dcterms:created>
  <dcterms:modified xsi:type="dcterms:W3CDTF">2022-06-18T15:20:52Z</dcterms:modified>
</cp:coreProperties>
</file>