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5" r:id="rId9"/>
    <p:sldId id="284" r:id="rId10"/>
    <p:sldId id="264" r:id="rId11"/>
    <p:sldId id="265" r:id="rId12"/>
    <p:sldId id="286" r:id="rId13"/>
    <p:sldId id="266" r:id="rId14"/>
    <p:sldId id="267" r:id="rId15"/>
    <p:sldId id="287" r:id="rId16"/>
    <p:sldId id="268" r:id="rId17"/>
    <p:sldId id="269" r:id="rId18"/>
    <p:sldId id="288" r:id="rId19"/>
    <p:sldId id="270" r:id="rId20"/>
    <p:sldId id="289" r:id="rId21"/>
    <p:sldId id="271" r:id="rId22"/>
    <p:sldId id="290" r:id="rId23"/>
    <p:sldId id="272" r:id="rId24"/>
    <p:sldId id="273" r:id="rId25"/>
    <p:sldId id="280" r:id="rId26"/>
    <p:sldId id="279" r:id="rId27"/>
    <p:sldId id="278" r:id="rId28"/>
    <p:sldId id="274" r:id="rId29"/>
    <p:sldId id="275" r:id="rId30"/>
    <p:sldId id="281" r:id="rId31"/>
    <p:sldId id="282" r:id="rId32"/>
    <p:sldId id="283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8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9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9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1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880A-92D8-4BB1-A99D-F733F8FD798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7079-E800-4375-9496-6B01E84A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Android</a:t>
            </a:r>
            <a:r>
              <a:rPr lang="zh-CN" altLang="en-US" dirty="0"/>
              <a:t>开发基础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7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App</a:t>
            </a:r>
            <a:r>
              <a:rPr lang="zh-CN" altLang="en-US" dirty="0"/>
              <a:t>的工程结构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</a:t>
            </a:r>
            <a:r>
              <a:rPr lang="en-US" altLang="zh-CN" dirty="0"/>
              <a:t>App</a:t>
            </a:r>
            <a:r>
              <a:rPr lang="zh-CN" altLang="en-US" dirty="0"/>
              <a:t>工程的基本结构及其常用配置，首先描述了项目和模块的区别，以及工程内部各目录与配置文件的用途说明；其次阐述了两种级别的编译配置文件</a:t>
            </a:r>
            <a:r>
              <a:rPr lang="en-US" altLang="zh-CN" dirty="0" err="1"/>
              <a:t>build.gradle</a:t>
            </a:r>
            <a:r>
              <a:rPr lang="zh-CN" altLang="en-US" dirty="0"/>
              <a:t>，以及它们内部的配置信息说明；再次讲述了运行配置文件</a:t>
            </a:r>
            <a:r>
              <a:rPr lang="en-US" altLang="zh-CN" dirty="0"/>
              <a:t>AndroidManifest.xml</a:t>
            </a:r>
            <a:r>
              <a:rPr lang="zh-CN" altLang="en-US" dirty="0"/>
              <a:t>的节点信息及其属性说明。</a:t>
            </a:r>
            <a:endParaRPr lang="en-US" altLang="zh-CN" dirty="0" smtClean="0"/>
          </a:p>
          <a:p>
            <a:r>
              <a:rPr lang="en-US" altLang="zh-CN" dirty="0" smtClean="0"/>
              <a:t>2.2.1  </a:t>
            </a:r>
            <a:r>
              <a:rPr lang="en-US" altLang="zh-CN" dirty="0"/>
              <a:t>App</a:t>
            </a:r>
            <a:r>
              <a:rPr lang="zh-CN" altLang="en-US" dirty="0"/>
              <a:t>工程目录结构</a:t>
            </a:r>
          </a:p>
          <a:p>
            <a:r>
              <a:rPr lang="en-US" altLang="zh-CN" dirty="0"/>
              <a:t>2.2.2  </a:t>
            </a:r>
            <a:r>
              <a:rPr lang="zh-CN" altLang="en-US" dirty="0"/>
              <a:t>编译配置文件</a:t>
            </a:r>
            <a:r>
              <a:rPr lang="en-US" altLang="zh-CN" dirty="0" err="1"/>
              <a:t>build.gradle</a:t>
            </a:r>
            <a:endParaRPr lang="en-US" altLang="zh-CN" dirty="0"/>
          </a:p>
          <a:p>
            <a:r>
              <a:rPr lang="en-US" altLang="zh-CN" dirty="0"/>
              <a:t>2.2.3  </a:t>
            </a:r>
            <a:r>
              <a:rPr lang="zh-CN" altLang="en-US" dirty="0"/>
              <a:t>运行配置文件</a:t>
            </a:r>
            <a:r>
              <a:rPr lang="en-US" altLang="zh-CN" dirty="0"/>
              <a:t>AndroidManifest.xml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28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App</a:t>
            </a:r>
            <a:r>
              <a:rPr lang="zh-CN" altLang="en-US" dirty="0"/>
              <a:t>工程目录结构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工程分为两个层次，第一个层次是项目，另一个层次是</a:t>
            </a:r>
            <a:r>
              <a:rPr lang="zh-CN" altLang="en-US" dirty="0" smtClean="0"/>
              <a:t>模块。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依附于项目，每个项目至少有一个模块，也能拥有多个模块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一般所言的“编译运行</a:t>
            </a:r>
            <a:r>
              <a:rPr lang="en-US" altLang="zh-CN" dirty="0"/>
              <a:t>App”</a:t>
            </a:r>
            <a:r>
              <a:rPr lang="zh-CN" altLang="en-US" dirty="0"/>
              <a:t>，指的是运行某个模块，而非运行某个项目，因为模块才对应实际的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260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/>
              <a:t>项目</a:t>
            </a:r>
            <a:r>
              <a:rPr lang="zh-CN" altLang="en-US" dirty="0" smtClean="0"/>
              <a:t>的目录说明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项目下面有两个分类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/>
              <a:t>（代表</a:t>
            </a:r>
            <a:r>
              <a:rPr lang="en-US" altLang="zh-CN" dirty="0"/>
              <a:t>app</a:t>
            </a:r>
            <a:r>
              <a:rPr lang="zh-CN" altLang="en-US" dirty="0"/>
              <a:t>模块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app</a:t>
            </a:r>
            <a:r>
              <a:rPr lang="zh-CN" altLang="en-US" dirty="0"/>
              <a:t>下面又有</a:t>
            </a:r>
            <a:r>
              <a:rPr lang="en-US" altLang="zh-CN" dirty="0"/>
              <a:t>3</a:t>
            </a:r>
            <a:r>
              <a:rPr lang="zh-CN" altLang="en-US" dirty="0"/>
              <a:t>个子目录，功能说明如下：</a:t>
            </a:r>
          </a:p>
          <a:p>
            <a:pPr lvl="1"/>
            <a:r>
              <a:rPr lang="en-US" altLang="zh-CN" dirty="0" smtClean="0"/>
              <a:t>manifests</a:t>
            </a:r>
            <a:r>
              <a:rPr lang="zh-CN" altLang="en-US" dirty="0"/>
              <a:t>子目录</a:t>
            </a:r>
            <a:r>
              <a:rPr lang="zh-CN" altLang="en-US" dirty="0" smtClean="0"/>
              <a:t>，存放</a:t>
            </a:r>
            <a:r>
              <a:rPr lang="en-US" altLang="zh-CN" dirty="0" smtClean="0"/>
              <a:t>AndroidManifest.xml</a:t>
            </a:r>
            <a:r>
              <a:rPr lang="zh-CN" altLang="en-US" dirty="0"/>
              <a:t>，它是</a:t>
            </a:r>
            <a:r>
              <a:rPr lang="en-US" altLang="zh-CN" dirty="0"/>
              <a:t>App</a:t>
            </a:r>
            <a:r>
              <a:rPr lang="zh-CN" altLang="en-US" dirty="0"/>
              <a:t>的运行配置文件。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子目录</a:t>
            </a:r>
            <a:r>
              <a:rPr lang="zh-CN" altLang="en-US" dirty="0" smtClean="0"/>
              <a:t>，存放</a:t>
            </a:r>
            <a:r>
              <a:rPr lang="zh-CN" altLang="en-US" dirty="0"/>
              <a:t>当前模块的</a:t>
            </a:r>
            <a:r>
              <a:rPr lang="en-US" altLang="zh-CN" dirty="0"/>
              <a:t>Java</a:t>
            </a:r>
            <a:r>
              <a:rPr lang="zh-CN" altLang="en-US" dirty="0" smtClean="0"/>
              <a:t>源代码。</a:t>
            </a:r>
            <a:endParaRPr lang="zh-CN" altLang="en-US" dirty="0"/>
          </a:p>
          <a:p>
            <a:pPr lvl="1"/>
            <a:r>
              <a:rPr lang="en-US" altLang="zh-CN" dirty="0" smtClean="0"/>
              <a:t>res</a:t>
            </a:r>
            <a:r>
              <a:rPr lang="zh-CN" altLang="en-US" dirty="0"/>
              <a:t>子目录，存放当前模块的资源文件。</a:t>
            </a:r>
          </a:p>
          <a:p>
            <a:r>
              <a:rPr lang="en-US" altLang="zh-CN" dirty="0" err="1"/>
              <a:t>Gradle</a:t>
            </a:r>
            <a:r>
              <a:rPr lang="en-US" altLang="zh-CN" dirty="0"/>
              <a:t> Scripts</a:t>
            </a:r>
            <a:r>
              <a:rPr lang="zh-CN" altLang="en-US" dirty="0"/>
              <a:t>下面主要是工程的编译</a:t>
            </a:r>
            <a:r>
              <a:rPr lang="zh-CN" altLang="en-US" dirty="0" smtClean="0"/>
              <a:t>配置文件：</a:t>
            </a:r>
            <a:endParaRPr lang="zh-CN" altLang="en-US" dirty="0"/>
          </a:p>
          <a:p>
            <a:pPr lvl="1"/>
            <a:r>
              <a:rPr lang="en-US" altLang="zh-CN" dirty="0" err="1" smtClean="0"/>
              <a:t>build.gradle</a:t>
            </a:r>
            <a:r>
              <a:rPr lang="zh-CN" altLang="en-US" dirty="0"/>
              <a:t>，该文件分为项目级与模块级两种，用于描述</a:t>
            </a:r>
            <a:r>
              <a:rPr lang="en-US" altLang="zh-CN" dirty="0"/>
              <a:t>App</a:t>
            </a:r>
            <a:r>
              <a:rPr lang="zh-CN" altLang="en-US" dirty="0"/>
              <a:t>工程的编译规则。</a:t>
            </a:r>
          </a:p>
          <a:p>
            <a:pPr lvl="1"/>
            <a:r>
              <a:rPr lang="en-US" altLang="zh-CN" dirty="0" smtClean="0"/>
              <a:t>proguard-rules.pro</a:t>
            </a:r>
            <a:r>
              <a:rPr lang="zh-CN" altLang="en-US" dirty="0"/>
              <a:t>，该</a:t>
            </a:r>
            <a:r>
              <a:rPr lang="zh-CN" altLang="en-US" dirty="0" smtClean="0"/>
              <a:t>文件描述了</a:t>
            </a:r>
            <a:r>
              <a:rPr lang="en-US" altLang="zh-CN" dirty="0" smtClean="0"/>
              <a:t>Java</a:t>
            </a:r>
            <a:r>
              <a:rPr lang="zh-CN" altLang="en-US" dirty="0"/>
              <a:t>代码的混淆规则。</a:t>
            </a:r>
          </a:p>
          <a:p>
            <a:pPr lvl="1"/>
            <a:r>
              <a:rPr lang="en-US" altLang="zh-CN" dirty="0" err="1" smtClean="0"/>
              <a:t>gradle.properties</a:t>
            </a:r>
            <a:r>
              <a:rPr lang="zh-CN" altLang="en-US" dirty="0"/>
              <a:t>，该</a:t>
            </a:r>
            <a:r>
              <a:rPr lang="zh-CN" altLang="en-US" dirty="0" smtClean="0"/>
              <a:t>文件配置了编译</a:t>
            </a:r>
            <a:r>
              <a:rPr lang="zh-CN" altLang="en-US" dirty="0"/>
              <a:t>工程的命令行参数，一般无须改动。</a:t>
            </a:r>
          </a:p>
          <a:p>
            <a:pPr lvl="1"/>
            <a:r>
              <a:rPr lang="en-US" altLang="zh-CN" dirty="0" err="1" smtClean="0"/>
              <a:t>settings.gradle</a:t>
            </a:r>
            <a:r>
              <a:rPr lang="zh-CN" altLang="en-US" dirty="0"/>
              <a:t>，该文件配置了需要编译哪些</a:t>
            </a:r>
            <a:r>
              <a:rPr lang="zh-CN" altLang="en-US" dirty="0" smtClean="0"/>
              <a:t>模块，以及依赖库的仓库地址。</a:t>
            </a:r>
            <a:endParaRPr lang="zh-CN" altLang="en-US" dirty="0"/>
          </a:p>
          <a:p>
            <a:pPr lvl="1"/>
            <a:r>
              <a:rPr lang="en-US" altLang="zh-CN" dirty="0" err="1" smtClean="0"/>
              <a:t>local.properties</a:t>
            </a:r>
            <a:r>
              <a:rPr lang="zh-CN" altLang="en-US" dirty="0" smtClean="0"/>
              <a:t>，它是项目</a:t>
            </a:r>
            <a:r>
              <a:rPr lang="zh-CN" altLang="en-US" dirty="0"/>
              <a:t>的本地</a:t>
            </a:r>
            <a:r>
              <a:rPr lang="zh-CN" altLang="en-US" dirty="0" smtClean="0"/>
              <a:t>配置文件。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14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编译配置文件</a:t>
            </a:r>
            <a:r>
              <a:rPr lang="en-US" altLang="zh-CN" dirty="0" err="1"/>
              <a:t>build.gradle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项目的</a:t>
            </a:r>
            <a:r>
              <a:rPr lang="en-US" altLang="zh-CN" dirty="0" err="1"/>
              <a:t>build.gradle</a:t>
            </a:r>
            <a:r>
              <a:rPr lang="zh-CN" altLang="en-US" dirty="0"/>
              <a:t>分为两个级别，一个是</a:t>
            </a:r>
            <a:r>
              <a:rPr lang="en-US" altLang="zh-CN" dirty="0"/>
              <a:t>Project</a:t>
            </a:r>
            <a:r>
              <a:rPr lang="zh-CN" altLang="en-US" dirty="0"/>
              <a:t>项目级别的</a:t>
            </a:r>
            <a:r>
              <a:rPr lang="en-US" altLang="zh-CN" dirty="0" err="1"/>
              <a:t>build.gradle</a:t>
            </a:r>
            <a:r>
              <a:rPr lang="zh-CN" altLang="en-US" dirty="0"/>
              <a:t>，另一个是</a:t>
            </a:r>
            <a:r>
              <a:rPr lang="en-US" altLang="zh-CN" dirty="0"/>
              <a:t>Module</a:t>
            </a:r>
            <a:r>
              <a:rPr lang="zh-CN" altLang="en-US" dirty="0"/>
              <a:t>模块级别的</a:t>
            </a:r>
            <a:r>
              <a:rPr lang="en-US" altLang="zh-CN" dirty="0" err="1"/>
              <a:t>build.gradle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项目级别的</a:t>
            </a:r>
            <a:r>
              <a:rPr lang="en-US" altLang="zh-CN" dirty="0" err="1"/>
              <a:t>build.gradle</a:t>
            </a:r>
            <a:r>
              <a:rPr lang="zh-CN" altLang="en-US" dirty="0"/>
              <a:t>指定了当前项目的总体编译规则</a:t>
            </a:r>
            <a:r>
              <a:rPr lang="zh-CN" altLang="en-US" dirty="0"/>
              <a:t>。（注意：从</a:t>
            </a:r>
            <a:r>
              <a:rPr lang="en-US" altLang="zh-CN" dirty="0"/>
              <a:t>Android Studio Bumblebee</a:t>
            </a:r>
            <a:r>
              <a:rPr lang="zh-CN" altLang="en-US" dirty="0"/>
              <a:t>开始，仓库</a:t>
            </a:r>
            <a:r>
              <a:rPr lang="zh-CN" altLang="en-US" dirty="0" smtClean="0"/>
              <a:t>地址配</a:t>
            </a:r>
            <a:r>
              <a:rPr lang="zh-CN" altLang="en-US" dirty="0"/>
              <a:t>到了</a:t>
            </a:r>
            <a:r>
              <a:rPr lang="en-US" altLang="zh-CN" dirty="0" err="1"/>
              <a:t>settings.gradle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模块级别的</a:t>
            </a:r>
            <a:r>
              <a:rPr lang="en-US" altLang="zh-CN" dirty="0" err="1"/>
              <a:t>build.gradle</a:t>
            </a:r>
            <a:r>
              <a:rPr lang="zh-CN" altLang="en-US" dirty="0"/>
              <a:t>对应于具体模块，每个模块都有自己的</a:t>
            </a:r>
            <a:r>
              <a:rPr lang="en-US" altLang="zh-CN" dirty="0" err="1"/>
              <a:t>build.gradle</a:t>
            </a:r>
            <a:r>
              <a:rPr lang="zh-CN" altLang="en-US" dirty="0"/>
              <a:t>，它指定了当前模块的详细编译规则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gradle</a:t>
            </a:r>
            <a:r>
              <a:rPr lang="zh-CN" altLang="en-US" dirty="0"/>
              <a:t>文件采用了</a:t>
            </a:r>
            <a:r>
              <a:rPr lang="en-US" altLang="zh-CN" dirty="0" err="1"/>
              <a:t>Gradle</a:t>
            </a:r>
            <a:r>
              <a:rPr lang="zh-CN" altLang="en-US" dirty="0"/>
              <a:t>工具完成编译构建操作，每个版本的</a:t>
            </a:r>
            <a:r>
              <a:rPr lang="en-US" altLang="zh-CN" dirty="0"/>
              <a:t>Android Studio</a:t>
            </a:r>
            <a:r>
              <a:rPr lang="zh-CN" altLang="en-US" dirty="0"/>
              <a:t>都有对应的</a:t>
            </a:r>
            <a:r>
              <a:rPr lang="en-US" altLang="zh-CN" dirty="0" err="1"/>
              <a:t>Gradle</a:t>
            </a:r>
            <a:r>
              <a:rPr lang="zh-CN" altLang="en-US" dirty="0"/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271716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运行配置文件</a:t>
            </a:r>
            <a:r>
              <a:rPr lang="en-US" altLang="zh-CN" dirty="0"/>
              <a:t>AndroidManifest.xml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AndroidManifest.xml</a:t>
            </a:r>
            <a:r>
              <a:rPr lang="zh-CN" altLang="en-US" dirty="0"/>
              <a:t>指定了</a:t>
            </a:r>
            <a:r>
              <a:rPr lang="en-US" altLang="zh-CN" dirty="0"/>
              <a:t>App</a:t>
            </a:r>
            <a:r>
              <a:rPr lang="zh-CN" altLang="en-US" dirty="0"/>
              <a:t>的运行配置信息，它的根节点为</a:t>
            </a:r>
            <a:r>
              <a:rPr lang="en-US" altLang="zh-CN" dirty="0"/>
              <a:t>manifest</a:t>
            </a:r>
            <a:r>
              <a:rPr lang="zh-CN" altLang="en-US" dirty="0"/>
              <a:t>，</a:t>
            </a:r>
            <a:r>
              <a:rPr lang="en-US" altLang="zh-CN" dirty="0"/>
              <a:t>package</a:t>
            </a:r>
            <a:r>
              <a:rPr lang="zh-CN" altLang="en-US" dirty="0"/>
              <a:t>属性指定了该</a:t>
            </a:r>
            <a:r>
              <a:rPr lang="en-US" altLang="zh-CN" dirty="0"/>
              <a:t>App</a:t>
            </a:r>
            <a:r>
              <a:rPr lang="zh-CN" altLang="en-US" dirty="0"/>
              <a:t>的包名。</a:t>
            </a:r>
          </a:p>
          <a:p>
            <a:r>
              <a:rPr lang="en-US" altLang="zh-CN" dirty="0"/>
              <a:t>manifest</a:t>
            </a:r>
            <a:r>
              <a:rPr lang="zh-CN" altLang="en-US" dirty="0"/>
              <a:t>下面有个</a:t>
            </a:r>
            <a:r>
              <a:rPr lang="en-US" altLang="zh-CN" dirty="0"/>
              <a:t>application</a:t>
            </a:r>
            <a:r>
              <a:rPr lang="zh-CN" altLang="en-US" dirty="0"/>
              <a:t>节点，它的各属性说明如下：</a:t>
            </a:r>
          </a:p>
          <a:p>
            <a:pPr lvl="1"/>
            <a:r>
              <a:rPr lang="en-US" altLang="zh-CN" dirty="0" err="1"/>
              <a:t>android:allowBackup</a:t>
            </a:r>
            <a:r>
              <a:rPr lang="zh-CN" altLang="en-US" dirty="0"/>
              <a:t>，是否允许应用备份。为</a:t>
            </a:r>
            <a:r>
              <a:rPr lang="en-US" altLang="zh-CN" dirty="0"/>
              <a:t>true</a:t>
            </a:r>
            <a:r>
              <a:rPr lang="zh-CN" altLang="en-US" dirty="0"/>
              <a:t>表示允许，为</a:t>
            </a:r>
            <a:r>
              <a:rPr lang="en-US" altLang="zh-CN" dirty="0"/>
              <a:t>false</a:t>
            </a:r>
            <a:r>
              <a:rPr lang="zh-CN" altLang="en-US" dirty="0"/>
              <a:t>表示不允许。</a:t>
            </a:r>
          </a:p>
          <a:p>
            <a:pPr lvl="1"/>
            <a:r>
              <a:rPr lang="en-US" altLang="zh-CN" dirty="0" err="1"/>
              <a:t>android:icon</a:t>
            </a:r>
            <a:r>
              <a:rPr lang="zh-CN" altLang="en-US" dirty="0"/>
              <a:t>，指定</a:t>
            </a:r>
            <a:r>
              <a:rPr lang="en-US" altLang="zh-CN" dirty="0"/>
              <a:t>App</a:t>
            </a:r>
            <a:r>
              <a:rPr lang="zh-CN" altLang="en-US" dirty="0"/>
              <a:t>在手机屏幕上显示的图标。</a:t>
            </a:r>
          </a:p>
          <a:p>
            <a:pPr lvl="1"/>
            <a:r>
              <a:rPr lang="en-US" altLang="zh-CN" dirty="0" err="1"/>
              <a:t>android:label</a:t>
            </a:r>
            <a:r>
              <a:rPr lang="zh-CN" altLang="en-US" dirty="0"/>
              <a:t>，指定</a:t>
            </a:r>
            <a:r>
              <a:rPr lang="en-US" altLang="zh-CN" dirty="0"/>
              <a:t>App</a:t>
            </a:r>
            <a:r>
              <a:rPr lang="zh-CN" altLang="en-US" dirty="0"/>
              <a:t>在手机屏幕上显示的名称。</a:t>
            </a:r>
          </a:p>
          <a:p>
            <a:pPr lvl="1"/>
            <a:r>
              <a:rPr lang="en-US" altLang="zh-CN" dirty="0" err="1"/>
              <a:t>android:supportsRtl</a:t>
            </a:r>
            <a:r>
              <a:rPr lang="zh-CN" altLang="en-US" dirty="0"/>
              <a:t>，是否</a:t>
            </a:r>
            <a:r>
              <a:rPr lang="zh-CN" altLang="en-US" dirty="0" smtClean="0"/>
              <a:t>支持从</a:t>
            </a:r>
            <a:r>
              <a:rPr lang="zh-CN" altLang="en-US" dirty="0"/>
              <a:t>右往左的文字排列</a:t>
            </a:r>
            <a:r>
              <a:rPr lang="zh-CN" altLang="en-US" dirty="0" smtClean="0"/>
              <a:t>顺序。</a:t>
            </a:r>
            <a:endParaRPr lang="zh-CN" altLang="en-US" dirty="0"/>
          </a:p>
          <a:p>
            <a:pPr lvl="1"/>
            <a:r>
              <a:rPr lang="en-US" altLang="zh-CN" dirty="0" err="1"/>
              <a:t>android:theme</a:t>
            </a:r>
            <a:r>
              <a:rPr lang="zh-CN" altLang="en-US" dirty="0"/>
              <a:t>，指定</a:t>
            </a:r>
            <a:r>
              <a:rPr lang="en-US" altLang="zh-CN" dirty="0"/>
              <a:t>App</a:t>
            </a:r>
            <a:r>
              <a:rPr lang="zh-CN" altLang="en-US" dirty="0"/>
              <a:t>的显示风格。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节点的使用说明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application</a:t>
            </a:r>
            <a:r>
              <a:rPr lang="zh-CN" altLang="en-US" dirty="0"/>
              <a:t>下面有个</a:t>
            </a:r>
            <a:r>
              <a:rPr lang="en-US" altLang="zh-CN" dirty="0"/>
              <a:t>activity</a:t>
            </a:r>
            <a:r>
              <a:rPr lang="zh-CN" altLang="en-US" dirty="0"/>
              <a:t>节点，它是活动页面的注册</a:t>
            </a:r>
            <a:r>
              <a:rPr lang="zh-CN" altLang="en-US" dirty="0" smtClean="0"/>
              <a:t>声明。</a:t>
            </a:r>
            <a:endParaRPr lang="en-US" altLang="zh-CN" dirty="0" smtClean="0"/>
          </a:p>
          <a:p>
            <a:r>
              <a:rPr lang="zh-CN" altLang="en-US" dirty="0" smtClean="0"/>
              <a:t>初始</a:t>
            </a:r>
            <a:r>
              <a:rPr lang="zh-CN" altLang="en-US" dirty="0"/>
              <a:t>配置的</a:t>
            </a:r>
            <a:r>
              <a:rPr lang="en-US" altLang="zh-CN" dirty="0" err="1"/>
              <a:t>MainActivity</a:t>
            </a:r>
            <a:r>
              <a:rPr lang="zh-CN" altLang="en-US" dirty="0"/>
              <a:t>正是</a:t>
            </a:r>
            <a:r>
              <a:rPr lang="en-US" altLang="zh-CN" dirty="0"/>
              <a:t>App</a:t>
            </a:r>
            <a:r>
              <a:rPr lang="zh-CN" altLang="en-US" dirty="0"/>
              <a:t>的默认主页</a:t>
            </a:r>
            <a:r>
              <a:rPr lang="zh-CN" altLang="en-US" dirty="0" smtClean="0"/>
              <a:t>，如下所示：</a:t>
            </a:r>
            <a:endParaRPr lang="zh-CN" altLang="en-US" dirty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intent-filter&gt;</a:t>
            </a:r>
          </a:p>
          <a:p>
            <a:pPr lvl="1"/>
            <a:r>
              <a:rPr lang="en-US" altLang="zh-CN" dirty="0" smtClean="0"/>
              <a:t>        &lt;</a:t>
            </a:r>
            <a:r>
              <a:rPr lang="en-US" altLang="zh-CN" dirty="0"/>
              <a:t>action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android.intent.action.MAIN</a:t>
            </a:r>
            <a:r>
              <a:rPr lang="en-US" altLang="zh-CN" dirty="0"/>
              <a:t>" /&gt;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smtClean="0"/>
              <a:t>&lt;</a:t>
            </a:r>
            <a:r>
              <a:rPr lang="en-US" altLang="zh-CN" dirty="0"/>
              <a:t>category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android.intent.category.LAUNCHER</a:t>
            </a:r>
            <a:r>
              <a:rPr lang="en-US" altLang="zh-CN" dirty="0"/>
              <a:t>" /&gt;</a:t>
            </a:r>
          </a:p>
          <a:p>
            <a:pPr lvl="1"/>
            <a:r>
              <a:rPr lang="en-US" altLang="zh-CN" dirty="0" smtClean="0"/>
              <a:t>&lt;/</a:t>
            </a:r>
            <a:r>
              <a:rPr lang="en-US" altLang="zh-CN" dirty="0"/>
              <a:t>intent-filter&gt;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action</a:t>
            </a:r>
            <a:r>
              <a:rPr lang="zh-CN" altLang="en-US" dirty="0"/>
              <a:t>节点设置的</a:t>
            </a:r>
            <a:r>
              <a:rPr lang="en-US" altLang="zh-CN" dirty="0" err="1"/>
              <a:t>android.intent.action.MAIN</a:t>
            </a:r>
            <a:r>
              <a:rPr lang="zh-CN" altLang="en-US" dirty="0"/>
              <a:t>表示该页面是</a:t>
            </a:r>
            <a:r>
              <a:rPr lang="en-US" altLang="zh-CN" dirty="0"/>
              <a:t>App</a:t>
            </a:r>
            <a:r>
              <a:rPr lang="zh-CN" altLang="en-US" dirty="0"/>
              <a:t>的入口页面，启动</a:t>
            </a:r>
            <a:r>
              <a:rPr lang="en-US" altLang="zh-CN" dirty="0"/>
              <a:t>App</a:t>
            </a:r>
            <a:r>
              <a:rPr lang="zh-CN" altLang="en-US" dirty="0"/>
              <a:t>时会最先打开该页面。而</a:t>
            </a:r>
            <a:r>
              <a:rPr lang="en-US" altLang="zh-CN" dirty="0"/>
              <a:t>category</a:t>
            </a:r>
            <a:r>
              <a:rPr lang="zh-CN" altLang="en-US" dirty="0"/>
              <a:t>节点设置的</a:t>
            </a:r>
            <a:r>
              <a:rPr lang="en-US" altLang="zh-CN" dirty="0" err="1"/>
              <a:t>android.intent.category.LAUNCHER</a:t>
            </a:r>
            <a:r>
              <a:rPr lang="zh-CN" altLang="en-US" dirty="0"/>
              <a:t>决定了是否在手机屏幕上显示</a:t>
            </a:r>
            <a:r>
              <a:rPr lang="en-US" altLang="zh-CN" dirty="0"/>
              <a:t>App</a:t>
            </a:r>
            <a:r>
              <a:rPr lang="zh-CN" altLang="en-US" dirty="0"/>
              <a:t>图标。</a:t>
            </a:r>
          </a:p>
        </p:txBody>
      </p:sp>
    </p:spTree>
    <p:extLst>
      <p:ext uri="{BB962C8B-B14F-4D97-AF65-F5344CB8AC3E}">
        <p14:creationId xmlns:p14="http://schemas.microsoft.com/office/powerpoint/2010/main" val="302489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App</a:t>
            </a:r>
            <a:r>
              <a:rPr lang="zh-CN" altLang="en-US" dirty="0"/>
              <a:t>的设计规范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</a:t>
            </a:r>
            <a:r>
              <a:rPr lang="en-US" altLang="zh-CN" dirty="0"/>
              <a:t>App</a:t>
            </a:r>
            <a:r>
              <a:rPr lang="zh-CN" altLang="en-US" dirty="0"/>
              <a:t>工程的源码设计规范，首先</a:t>
            </a:r>
            <a:r>
              <a:rPr lang="en-US" altLang="zh-CN" dirty="0"/>
              <a:t>App</a:t>
            </a:r>
            <a:r>
              <a:rPr lang="zh-CN" altLang="en-US" dirty="0"/>
              <a:t>将看得见的界面设计与看不见的代码逻辑区分开，然后利用</a:t>
            </a:r>
            <a:r>
              <a:rPr lang="en-US" altLang="zh-CN" dirty="0"/>
              <a:t>XML</a:t>
            </a:r>
            <a:r>
              <a:rPr lang="zh-CN" altLang="en-US" dirty="0"/>
              <a:t>标记描绘应用界面，同时使用</a:t>
            </a:r>
            <a:r>
              <a:rPr lang="en-US" altLang="zh-CN" dirty="0"/>
              <a:t>Java</a:t>
            </a:r>
            <a:r>
              <a:rPr lang="zh-CN" altLang="en-US" dirty="0"/>
              <a:t>代码书写程序逻辑，从而形成</a:t>
            </a:r>
            <a:r>
              <a:rPr lang="en-US" altLang="zh-CN" dirty="0"/>
              <a:t>App</a:t>
            </a:r>
            <a:r>
              <a:rPr lang="zh-CN" altLang="en-US" dirty="0"/>
              <a:t>前后端分离的设计规约，有利于提高</a:t>
            </a:r>
            <a:r>
              <a:rPr lang="en-US" altLang="zh-CN" dirty="0"/>
              <a:t>App</a:t>
            </a:r>
            <a:r>
              <a:rPr lang="zh-CN" altLang="en-US" dirty="0"/>
              <a:t>集成的灵活性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2.3.1  </a:t>
            </a:r>
            <a:r>
              <a:rPr lang="zh-CN" altLang="en-US" dirty="0"/>
              <a:t>界面设计与代码逻辑</a:t>
            </a:r>
          </a:p>
          <a:p>
            <a:r>
              <a:rPr lang="en-US" altLang="zh-CN" dirty="0"/>
              <a:t>2.3.2  </a:t>
            </a:r>
            <a:r>
              <a:rPr lang="zh-CN" altLang="en-US" dirty="0"/>
              <a:t>利用</a:t>
            </a:r>
            <a:r>
              <a:rPr lang="en-US" altLang="zh-CN" dirty="0"/>
              <a:t>XML</a:t>
            </a:r>
            <a:r>
              <a:rPr lang="zh-CN" altLang="en-US" dirty="0"/>
              <a:t>标记描绘应用界面</a:t>
            </a:r>
          </a:p>
          <a:p>
            <a:r>
              <a:rPr lang="en-US" altLang="zh-CN" dirty="0"/>
              <a:t>2.3.3  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代码书写程序逻辑</a:t>
            </a:r>
          </a:p>
        </p:txBody>
      </p:sp>
    </p:spTree>
    <p:extLst>
      <p:ext uri="{BB962C8B-B14F-4D97-AF65-F5344CB8AC3E}">
        <p14:creationId xmlns:p14="http://schemas.microsoft.com/office/powerpoint/2010/main" val="8099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界面设计与代码逻辑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13" y="2608909"/>
            <a:ext cx="4264385" cy="17665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20" y="2608909"/>
            <a:ext cx="4264385" cy="17665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6449" y="4924336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网站的前后端分离设计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38516" y="4924336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zh-CN" altLang="en-US" dirty="0"/>
              <a:t>前后端分离设计</a:t>
            </a:r>
          </a:p>
        </p:txBody>
      </p:sp>
    </p:spTree>
    <p:extLst>
      <p:ext uri="{BB962C8B-B14F-4D97-AF65-F5344CB8AC3E}">
        <p14:creationId xmlns:p14="http://schemas.microsoft.com/office/powerpoint/2010/main" val="3468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前后端分离设计的好处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App</a:t>
            </a:r>
            <a:r>
              <a:rPr lang="zh-CN" altLang="en-US" dirty="0"/>
              <a:t>的界面设计与代码逻辑分开，不仅参考了网站的</a:t>
            </a:r>
            <a:r>
              <a:rPr lang="en-US" altLang="zh-CN" dirty="0"/>
              <a:t>WEB</a:t>
            </a:r>
            <a:r>
              <a:rPr lang="zh-CN" altLang="en-US" dirty="0"/>
              <a:t>前后端分离，还有下列几点好处。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XML</a:t>
            </a:r>
            <a:r>
              <a:rPr lang="zh-CN" altLang="en-US" dirty="0"/>
              <a:t>文件描述</a:t>
            </a:r>
            <a:r>
              <a:rPr lang="en-US" altLang="zh-CN" dirty="0"/>
              <a:t>APP</a:t>
            </a:r>
            <a:r>
              <a:rPr lang="zh-CN" altLang="en-US" dirty="0"/>
              <a:t>界面，可以很方便地在</a:t>
            </a:r>
            <a:r>
              <a:rPr lang="en-US" altLang="zh-CN" dirty="0"/>
              <a:t>Android Studio</a:t>
            </a:r>
            <a:r>
              <a:rPr lang="zh-CN" altLang="en-US" dirty="0"/>
              <a:t>上预览界面效果。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）一个界面布局可以被多处代码复用。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）反过来，一个</a:t>
            </a:r>
            <a:r>
              <a:rPr lang="en-US" altLang="zh-CN" dirty="0"/>
              <a:t>Java</a:t>
            </a:r>
            <a:r>
              <a:rPr lang="zh-CN" altLang="en-US" dirty="0"/>
              <a:t>代码也可能适配多个界面布局。</a:t>
            </a:r>
          </a:p>
        </p:txBody>
      </p:sp>
    </p:spTree>
    <p:extLst>
      <p:ext uri="{BB962C8B-B14F-4D97-AF65-F5344CB8AC3E}">
        <p14:creationId xmlns:p14="http://schemas.microsoft.com/office/powerpoint/2010/main" val="323906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利用</a:t>
            </a:r>
            <a:r>
              <a:rPr lang="en-US" altLang="zh-CN" dirty="0"/>
              <a:t>XML</a:t>
            </a:r>
            <a:r>
              <a:rPr lang="zh-CN" altLang="en-US" dirty="0"/>
              <a:t>标记描绘应用界面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凡是</a:t>
            </a:r>
            <a:r>
              <a:rPr lang="en-US" altLang="zh-CN" dirty="0"/>
              <a:t>XML</a:t>
            </a:r>
            <a:r>
              <a:rPr lang="zh-CN" altLang="en-US" dirty="0"/>
              <a:t>标签都由标签头与标签尾组成，标签头以左右尖括号包括标签名称，形如“</a:t>
            </a:r>
            <a:r>
              <a:rPr lang="en-US" altLang="zh-CN" dirty="0"/>
              <a:t>&lt;</a:t>
            </a:r>
            <a:r>
              <a:rPr lang="en-US" altLang="zh-CN" dirty="0" err="1"/>
              <a:t>TextView</a:t>
            </a:r>
            <a:r>
              <a:rPr lang="en-US" altLang="zh-CN" dirty="0"/>
              <a:t>&gt;”</a:t>
            </a:r>
            <a:r>
              <a:rPr lang="zh-CN" altLang="en-US" dirty="0"/>
              <a:t>；标签尾在左尖括号后面插入斜杆，以此同标签头区分开，形如“</a:t>
            </a:r>
            <a:r>
              <a:rPr lang="en-US" altLang="zh-CN" dirty="0"/>
              <a:t>&lt;/</a:t>
            </a:r>
            <a:r>
              <a:rPr lang="en-US" altLang="zh-CN" dirty="0" err="1"/>
              <a:t>TextView</a:t>
            </a:r>
            <a:r>
              <a:rPr lang="en-US" altLang="zh-CN" dirty="0"/>
              <a:t>&gt;”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标签头允许在标签名称后面添加各种属性取值，而标签尾不允许添加任何属性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TextView</a:t>
            </a:r>
            <a:r>
              <a:rPr lang="zh-CN" altLang="en-US" dirty="0"/>
              <a:t>标签的完整</a:t>
            </a:r>
            <a:r>
              <a:rPr lang="en-US" altLang="zh-CN" dirty="0"/>
              <a:t>XML</a:t>
            </a:r>
            <a:r>
              <a:rPr lang="zh-CN" altLang="en-US" dirty="0"/>
              <a:t>定义是下面这样的：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&lt;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tv_hello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="Hello World!" &gt;</a:t>
            </a:r>
          </a:p>
          <a:p>
            <a:pPr lvl="1"/>
            <a:r>
              <a:rPr lang="en-US" altLang="zh-CN" dirty="0"/>
              <a:t>    &lt;/</a:t>
            </a:r>
            <a:r>
              <a:rPr lang="en-US" altLang="zh-CN" dirty="0" err="1"/>
              <a:t>TextView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1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本章介绍了基于</a:t>
            </a:r>
            <a:r>
              <a:rPr lang="en-US" altLang="zh-CN" dirty="0"/>
              <a:t>Android</a:t>
            </a:r>
            <a:r>
              <a:rPr lang="zh-CN" altLang="en-US" dirty="0"/>
              <a:t>系统的</a:t>
            </a:r>
            <a:r>
              <a:rPr lang="en-US" altLang="zh-CN" dirty="0"/>
              <a:t>App</a:t>
            </a:r>
            <a:r>
              <a:rPr lang="zh-CN" altLang="en-US" dirty="0"/>
              <a:t>开发常识，包括以下几个方面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开发与其他软件开发有什么</a:t>
            </a:r>
            <a:r>
              <a:rPr lang="zh-CN" altLang="en-US" dirty="0" smtClean="0"/>
              <a:t>不一样；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工程是怎样的组织结构又是怎样配置</a:t>
            </a:r>
            <a:r>
              <a:rPr lang="zh-CN" altLang="en-US" dirty="0" smtClean="0"/>
              <a:t>的；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开发的前后端分离设计是如何运作实现</a:t>
            </a:r>
            <a:r>
              <a:rPr lang="zh-CN" altLang="en-US" dirty="0" smtClean="0"/>
              <a:t>的；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的活动页面是如何创建又是如何跳转的。</a:t>
            </a:r>
          </a:p>
        </p:txBody>
      </p:sp>
    </p:spTree>
    <p:extLst>
      <p:ext uri="{BB962C8B-B14F-4D97-AF65-F5344CB8AC3E}">
        <p14:creationId xmlns:p14="http://schemas.microsoft.com/office/powerpoint/2010/main" val="273019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标签的简写方式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TextView</a:t>
            </a:r>
            <a:r>
              <a:rPr lang="zh-CN" altLang="en-US" dirty="0"/>
              <a:t>仅是个文本视图，标签头和标签尾之间不会插入其他标记，因此允许合并它的标签头和标签尾，也就是让</a:t>
            </a:r>
            <a:r>
              <a:rPr lang="en-US" altLang="zh-CN" dirty="0" err="1"/>
              <a:t>TextView</a:t>
            </a:r>
            <a:r>
              <a:rPr lang="zh-CN" altLang="en-US" dirty="0"/>
              <a:t>标签以“</a:t>
            </a:r>
            <a:r>
              <a:rPr lang="en-US" altLang="zh-CN" dirty="0"/>
              <a:t>/&gt;”</a:t>
            </a:r>
            <a:r>
              <a:rPr lang="zh-CN" altLang="en-US" dirty="0"/>
              <a:t>结尾，表示该标签到此为止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但只有类似</a:t>
            </a:r>
            <a:r>
              <a:rPr lang="en-US" altLang="zh-CN" dirty="0" err="1" smtClean="0"/>
              <a:t>TextView</a:t>
            </a:r>
            <a:r>
              <a:rPr lang="zh-CN" altLang="en-US" dirty="0"/>
              <a:t>的控件节点才能采取“</a:t>
            </a:r>
            <a:r>
              <a:rPr lang="en-US" altLang="zh-CN" dirty="0"/>
              <a:t>/&gt;”</a:t>
            </a:r>
            <a:r>
              <a:rPr lang="zh-CN" altLang="en-US" dirty="0"/>
              <a:t>这种简写方式，根节点和布局</a:t>
            </a:r>
            <a:r>
              <a:rPr lang="zh-CN" altLang="en-US" dirty="0" smtClean="0"/>
              <a:t>节点不可采取简写方式，因为它们内部需要包裹下级节点。</a:t>
            </a:r>
            <a:endParaRPr lang="en-US" altLang="zh-CN" dirty="0" smtClean="0"/>
          </a:p>
          <a:p>
            <a:r>
              <a:rPr lang="zh-CN" altLang="en-US" dirty="0"/>
              <a:t>此外，尚有“</a:t>
            </a:r>
            <a:r>
              <a:rPr lang="en-US" altLang="zh-CN" dirty="0"/>
              <a:t>&lt;!—</a:t>
            </a:r>
            <a:r>
              <a:rPr lang="zh-CN" altLang="en-US" dirty="0"/>
              <a:t>说明文字 </a:t>
            </a:r>
            <a:r>
              <a:rPr lang="en-US" altLang="zh-CN" dirty="0"/>
              <a:t>--&gt;”</a:t>
            </a:r>
            <a:r>
              <a:rPr lang="zh-CN" altLang="en-US" dirty="0"/>
              <a:t>这类注释标记，它的作用是包裹注释性质的说明文字，方便其他开发者理解此处的</a:t>
            </a:r>
            <a:r>
              <a:rPr lang="en-US" altLang="zh-CN" dirty="0"/>
              <a:t>XML</a:t>
            </a:r>
            <a:r>
              <a:rPr lang="zh-CN" altLang="en-US" dirty="0"/>
              <a:t>含义。</a:t>
            </a:r>
          </a:p>
        </p:txBody>
      </p:sp>
    </p:spTree>
    <p:extLst>
      <p:ext uri="{BB962C8B-B14F-4D97-AF65-F5344CB8AC3E}">
        <p14:creationId xmlns:p14="http://schemas.microsoft.com/office/powerpoint/2010/main" val="274591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代码书写程序逻辑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标签表达不了复杂的业务逻辑，只能由</a:t>
            </a:r>
            <a:r>
              <a:rPr lang="en-US" altLang="zh-CN" dirty="0"/>
              <a:t>App</a:t>
            </a:r>
            <a:r>
              <a:rPr lang="zh-CN" altLang="en-US" dirty="0"/>
              <a:t>后台的</a:t>
            </a:r>
            <a:r>
              <a:rPr lang="en-US" altLang="zh-CN" dirty="0"/>
              <a:t>Java</a:t>
            </a:r>
            <a:r>
              <a:rPr lang="zh-CN" altLang="en-US" dirty="0"/>
              <a:t>代码来处理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创建</a:t>
            </a:r>
            <a:r>
              <a:rPr lang="en-US" altLang="zh-CN" dirty="0"/>
              <a:t>App</a:t>
            </a:r>
            <a:r>
              <a:rPr lang="zh-CN" altLang="en-US" dirty="0"/>
              <a:t>项目时，除了生成默认的首页布局</a:t>
            </a:r>
            <a:r>
              <a:rPr lang="en-US" altLang="zh-CN" dirty="0"/>
              <a:t>activity_main.xml</a:t>
            </a:r>
            <a:r>
              <a:rPr lang="zh-CN" altLang="en-US" dirty="0"/>
              <a:t>之外，还会生成与其对应的代码文件</a:t>
            </a:r>
            <a:r>
              <a:rPr lang="en-US" altLang="zh-CN" dirty="0"/>
              <a:t>MainActivity.java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AppCompatActivity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@Override</a:t>
            </a:r>
          </a:p>
          <a:p>
            <a:pPr lvl="1"/>
            <a:r>
              <a:rPr lang="en-US" altLang="zh-CN" dirty="0"/>
              <a:t>    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 }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67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代码中操纵界面控件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AppCompatActivity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当前的页面布局采用的是</a:t>
            </a:r>
            <a:r>
              <a:rPr lang="en-US" altLang="zh-CN" dirty="0"/>
              <a:t>res/layout/activity_main.xml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获取名叫</a:t>
            </a:r>
            <a:r>
              <a:rPr lang="en-US" altLang="zh-CN" dirty="0" err="1"/>
              <a:t>tv_hello</a:t>
            </a:r>
            <a:r>
              <a:rPr lang="zh-CN" altLang="en-US" dirty="0"/>
              <a:t>的</a:t>
            </a:r>
            <a:r>
              <a:rPr lang="en-US" altLang="zh-CN" dirty="0" err="1"/>
              <a:t>TextView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tv_hello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R.id.tv_hello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// </a:t>
            </a:r>
            <a:r>
              <a:rPr lang="zh-CN" altLang="en-US" dirty="0"/>
              <a:t>设置</a:t>
            </a:r>
            <a:r>
              <a:rPr lang="en-US" altLang="zh-CN" dirty="0" err="1"/>
              <a:t>TextView</a:t>
            </a:r>
            <a:r>
              <a:rPr lang="zh-CN" altLang="en-US" dirty="0"/>
              <a:t>控件的文字内容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tv_hello.setText</a:t>
            </a:r>
            <a:r>
              <a:rPr lang="en-US" altLang="zh-CN" dirty="0"/>
              <a:t>("</a:t>
            </a:r>
            <a:r>
              <a:rPr lang="zh-CN" altLang="en-US" dirty="0"/>
              <a:t>你好，世界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4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App</a:t>
            </a:r>
            <a:r>
              <a:rPr lang="zh-CN" altLang="en-US" dirty="0"/>
              <a:t>的活动页面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</a:t>
            </a:r>
            <a:r>
              <a:rPr lang="en-US" altLang="zh-CN" dirty="0"/>
              <a:t>App</a:t>
            </a:r>
            <a:r>
              <a:rPr lang="zh-CN" altLang="en-US" dirty="0"/>
              <a:t>活动页面的基本操作，首先手把手地分三步创建新的</a:t>
            </a:r>
            <a:r>
              <a:rPr lang="en-US" altLang="zh-CN" dirty="0"/>
              <a:t>App</a:t>
            </a:r>
            <a:r>
              <a:rPr lang="zh-CN" altLang="en-US" dirty="0"/>
              <a:t>页面，接着通过活动创建菜单快速生成页面源码，然后说明了如何在代码中跳到新的活动页面。 </a:t>
            </a:r>
            <a:endParaRPr lang="en-US" altLang="zh-CN" dirty="0" smtClean="0"/>
          </a:p>
          <a:p>
            <a:r>
              <a:rPr lang="en-US" altLang="zh-CN" dirty="0" smtClean="0"/>
              <a:t>2.4.1  </a:t>
            </a:r>
            <a:r>
              <a:rPr lang="zh-CN" altLang="en-US" dirty="0"/>
              <a:t>创建新的</a:t>
            </a:r>
            <a:r>
              <a:rPr lang="en-US" altLang="zh-CN" dirty="0"/>
              <a:t>App</a:t>
            </a:r>
            <a:r>
              <a:rPr lang="zh-CN" altLang="en-US" dirty="0"/>
              <a:t>页面</a:t>
            </a:r>
          </a:p>
          <a:p>
            <a:r>
              <a:rPr lang="en-US" altLang="zh-CN" dirty="0"/>
              <a:t>2.4.2  </a:t>
            </a:r>
            <a:r>
              <a:rPr lang="zh-CN" altLang="en-US" dirty="0"/>
              <a:t>快速生成页面源码</a:t>
            </a:r>
          </a:p>
          <a:p>
            <a:r>
              <a:rPr lang="en-US" altLang="zh-CN" dirty="0"/>
              <a:t>2.4.3  </a:t>
            </a:r>
            <a:r>
              <a:rPr lang="zh-CN" altLang="en-US" dirty="0"/>
              <a:t>跳到另一个页面</a:t>
            </a:r>
          </a:p>
        </p:txBody>
      </p:sp>
    </p:spTree>
    <p:extLst>
      <p:ext uri="{BB962C8B-B14F-4D97-AF65-F5344CB8AC3E}">
        <p14:creationId xmlns:p14="http://schemas.microsoft.com/office/powerpoint/2010/main" val="3440322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创建新的</a:t>
            </a:r>
            <a:r>
              <a:rPr lang="en-US" altLang="zh-CN" dirty="0"/>
              <a:t>App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完整的页面创建过程包括三个步骤：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目录下创建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）创建与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文件对应的</a:t>
            </a:r>
            <a:r>
              <a:rPr lang="en-US" altLang="zh-CN" dirty="0" smtClean="0"/>
              <a:t>Java</a:t>
            </a:r>
            <a:r>
              <a:rPr lang="zh-CN" altLang="en-US" dirty="0"/>
              <a:t>代码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</a:t>
            </a:r>
            <a:r>
              <a:rPr lang="en-US" altLang="zh-CN" dirty="0"/>
              <a:t>AndroidManifest.xml</a:t>
            </a:r>
            <a:r>
              <a:rPr lang="zh-CN" altLang="en-US" dirty="0"/>
              <a:t>中注册页面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/>
              <a:t>&lt;activity </a:t>
            </a:r>
            <a:r>
              <a:rPr lang="en-US" altLang="zh-CN" dirty="0" err="1"/>
              <a:t>android:name</a:t>
            </a:r>
            <a:r>
              <a:rPr lang="en-US" altLang="zh-CN" dirty="0"/>
              <a:t>=".Main2Activity"&gt;&lt;/activity&gt;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68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快速生成页面源码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3475" cy="4351338"/>
          </a:xfrm>
        </p:spPr>
        <p:txBody>
          <a:bodyPr/>
          <a:lstStyle/>
          <a:p>
            <a:r>
              <a:rPr lang="zh-CN" altLang="en-US" dirty="0"/>
              <a:t>依次选择右键菜单</a:t>
            </a:r>
            <a:r>
              <a:rPr lang="en-US" altLang="zh-CN" dirty="0" err="1"/>
              <a:t>New→Activity→Empty</a:t>
            </a:r>
            <a:r>
              <a:rPr lang="en-US" altLang="zh-CN" dirty="0"/>
              <a:t> Activity</a:t>
            </a:r>
            <a:r>
              <a:rPr lang="zh-CN" altLang="en-US" dirty="0"/>
              <a:t>，弹出图示的页面创建窗口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输入各项信息后，单击窗口右下角的</a:t>
            </a:r>
            <a:r>
              <a:rPr lang="en-US" altLang="zh-CN" dirty="0"/>
              <a:t>Finish</a:t>
            </a:r>
            <a:r>
              <a:rPr lang="zh-CN" altLang="en-US" dirty="0"/>
              <a:t>按钮</a:t>
            </a:r>
            <a:r>
              <a:rPr lang="zh-CN" altLang="en-US" dirty="0" smtClean="0"/>
              <a:t>，即可完成</a:t>
            </a:r>
            <a:r>
              <a:rPr lang="zh-CN" altLang="en-US" dirty="0"/>
              <a:t>新页面的创建动作。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11" y="1349406"/>
            <a:ext cx="4649329" cy="53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7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跳到另一个页面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假设出发页面为</a:t>
            </a:r>
            <a:r>
              <a:rPr lang="en-US" altLang="zh-CN" dirty="0" err="1"/>
              <a:t>MainActivity</a:t>
            </a:r>
            <a:r>
              <a:rPr lang="zh-CN" altLang="en-US" dirty="0"/>
              <a:t>，到达页面为</a:t>
            </a:r>
            <a:r>
              <a:rPr lang="en-US" altLang="zh-CN" dirty="0"/>
              <a:t>Main2Activity</a:t>
            </a:r>
            <a:r>
              <a:rPr lang="zh-CN" altLang="en-US" dirty="0"/>
              <a:t>，那么跳转动作是从</a:t>
            </a:r>
            <a:r>
              <a:rPr lang="en-US" altLang="zh-CN" dirty="0" err="1"/>
              <a:t>MainActivity</a:t>
            </a:r>
            <a:r>
              <a:rPr lang="zh-CN" altLang="en-US" dirty="0"/>
              <a:t>跳到</a:t>
            </a:r>
            <a:r>
              <a:rPr lang="en-US" altLang="zh-CN" dirty="0"/>
              <a:t>Main2Activity</a:t>
            </a:r>
            <a:r>
              <a:rPr lang="zh-CN" altLang="en-US" dirty="0"/>
              <a:t>，跳转代码便是下面这样的：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 </a:t>
            </a:r>
            <a:r>
              <a:rPr lang="zh-CN" altLang="en-US" dirty="0"/>
              <a:t>活动页面跳转，从</a:t>
            </a:r>
            <a:r>
              <a:rPr lang="en-US" altLang="zh-CN" dirty="0" err="1"/>
              <a:t>MainActivity</a:t>
            </a:r>
            <a:r>
              <a:rPr lang="zh-CN" altLang="en-US" dirty="0"/>
              <a:t>跳到</a:t>
            </a:r>
            <a:r>
              <a:rPr lang="en-US" altLang="zh-CN" dirty="0"/>
              <a:t>Main2Activity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(new Intent(</a:t>
            </a:r>
            <a:r>
              <a:rPr lang="en-US" altLang="zh-CN" dirty="0" err="1"/>
              <a:t>MainActivity.this</a:t>
            </a:r>
            <a:r>
              <a:rPr lang="en-US" altLang="zh-CN" dirty="0"/>
              <a:t>, Main2Activity.class));</a:t>
            </a:r>
          </a:p>
          <a:p>
            <a:r>
              <a:rPr lang="zh-CN" altLang="en-US" dirty="0"/>
              <a:t>因为跳转动作通常发生在当前页面，也就是从当前页面跳到其他页面，所以不产生歧义的话，可以使用</a:t>
            </a:r>
            <a:r>
              <a:rPr lang="en-US" altLang="zh-CN" dirty="0"/>
              <a:t>this</a:t>
            </a:r>
            <a:r>
              <a:rPr lang="zh-CN" altLang="en-US" dirty="0"/>
              <a:t>指代当前页面。简化后的跳转代码如下所示：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(new Intent(this, Main2Activity.class));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50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本章主要介绍了</a:t>
            </a:r>
            <a:r>
              <a:rPr lang="en-US" altLang="zh-CN" dirty="0"/>
              <a:t>App</a:t>
            </a:r>
            <a:r>
              <a:rPr lang="zh-CN" altLang="en-US" dirty="0"/>
              <a:t>开发必须事先掌握的基础知识，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的开发特点（</a:t>
            </a:r>
            <a:r>
              <a:rPr lang="en-US" altLang="zh-CN" dirty="0"/>
              <a:t>App</a:t>
            </a:r>
            <a:r>
              <a:rPr lang="zh-CN" altLang="en-US" dirty="0"/>
              <a:t>的运行环境、</a:t>
            </a:r>
            <a:r>
              <a:rPr lang="en-US" altLang="zh-CN" dirty="0"/>
              <a:t>App</a:t>
            </a:r>
            <a:r>
              <a:rPr lang="zh-CN" altLang="en-US" dirty="0"/>
              <a:t>的开发语言、</a:t>
            </a:r>
            <a:r>
              <a:rPr lang="en-US" altLang="zh-CN" dirty="0"/>
              <a:t>App</a:t>
            </a:r>
            <a:r>
              <a:rPr lang="zh-CN" altLang="en-US" dirty="0"/>
              <a:t>访问的数据库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的工程结构（</a:t>
            </a:r>
            <a:r>
              <a:rPr lang="en-US" altLang="zh-CN" dirty="0"/>
              <a:t>App</a:t>
            </a:r>
            <a:r>
              <a:rPr lang="zh-CN" altLang="en-US" dirty="0"/>
              <a:t>工程的目录结构、编译配置文件</a:t>
            </a:r>
            <a:r>
              <a:rPr lang="en-US" altLang="zh-CN" dirty="0" err="1"/>
              <a:t>build.gradle</a:t>
            </a:r>
            <a:r>
              <a:rPr lang="zh-CN" altLang="en-US" dirty="0"/>
              <a:t>、运行配置文件</a:t>
            </a:r>
            <a:r>
              <a:rPr lang="en-US" altLang="zh-CN" dirty="0"/>
              <a:t>AndroidManifest.xml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的设计规范（界面设计与代码逻辑、利用</a:t>
            </a:r>
            <a:r>
              <a:rPr lang="en-US" altLang="zh-CN" dirty="0"/>
              <a:t>XML</a:t>
            </a:r>
            <a:r>
              <a:rPr lang="zh-CN" altLang="en-US" dirty="0"/>
              <a:t>标记描绘应用界面、使用</a:t>
            </a:r>
            <a:r>
              <a:rPr lang="en-US" altLang="zh-CN" dirty="0"/>
              <a:t>Java</a:t>
            </a:r>
            <a:r>
              <a:rPr lang="zh-CN" altLang="en-US" dirty="0"/>
              <a:t>代码书写程序逻辑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的活动页面（创建新的</a:t>
            </a:r>
            <a:r>
              <a:rPr lang="en-US" altLang="zh-CN" dirty="0"/>
              <a:t>App</a:t>
            </a:r>
            <a:r>
              <a:rPr lang="zh-CN" altLang="en-US" dirty="0"/>
              <a:t>页面、快速生成页面源码、跳到另一个页面）。</a:t>
            </a:r>
          </a:p>
        </p:txBody>
      </p:sp>
    </p:spTree>
    <p:extLst>
      <p:ext uri="{BB962C8B-B14F-4D97-AF65-F5344CB8AC3E}">
        <p14:creationId xmlns:p14="http://schemas.microsoft.com/office/powerpoint/2010/main" val="393144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通过本章的学习，读者应该了解</a:t>
            </a:r>
            <a:r>
              <a:rPr lang="en-US" altLang="zh-CN" dirty="0"/>
              <a:t>App</a:t>
            </a:r>
            <a:r>
              <a:rPr lang="zh-CN" altLang="en-US" dirty="0"/>
              <a:t>开发的基本概念，并且熟悉</a:t>
            </a:r>
            <a:r>
              <a:rPr lang="en-US" altLang="zh-CN" dirty="0"/>
              <a:t>App</a:t>
            </a:r>
            <a:r>
              <a:rPr lang="zh-CN" altLang="en-US" dirty="0"/>
              <a:t>工程的组织形式，同时掌握使用</a:t>
            </a:r>
            <a:r>
              <a:rPr lang="en-US" altLang="zh-CN" dirty="0"/>
              <a:t>Android Studio</a:t>
            </a:r>
            <a:r>
              <a:rPr lang="zh-CN" altLang="en-US" dirty="0"/>
              <a:t>完成一些简单操作。</a:t>
            </a:r>
          </a:p>
        </p:txBody>
      </p:sp>
    </p:spTree>
    <p:extLst>
      <p:ext uri="{BB962C8B-B14F-4D97-AF65-F5344CB8AC3E}">
        <p14:creationId xmlns:p14="http://schemas.microsoft.com/office/powerpoint/2010/main" val="269035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习题（填空题）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、除了开启开发者选项之外，还需打开手机上的</a:t>
            </a:r>
            <a:r>
              <a:rPr lang="en-US" altLang="zh-CN" dirty="0"/>
              <a:t>________</a:t>
            </a:r>
            <a:r>
              <a:rPr lang="zh-CN" altLang="en-US" dirty="0"/>
              <a:t>开关，然后才能在手机上调试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开发的两大技术路线包括</a:t>
            </a:r>
            <a:r>
              <a:rPr lang="en-US" altLang="zh-CN" dirty="0"/>
              <a:t>________</a:t>
            </a:r>
            <a:r>
              <a:rPr lang="zh-CN" altLang="en-US" dirty="0"/>
              <a:t>和混合开发。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工程的编译配置文件名叫</a:t>
            </a:r>
            <a:r>
              <a:rPr lang="en-US" altLang="zh-CN" dirty="0"/>
              <a:t>________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Android Studio</a:t>
            </a:r>
            <a:r>
              <a:rPr lang="zh-CN" altLang="en-US" dirty="0"/>
              <a:t>使用</a:t>
            </a:r>
            <a:r>
              <a:rPr lang="en-US" altLang="zh-CN" dirty="0"/>
              <a:t>________</a:t>
            </a:r>
            <a:r>
              <a:rPr lang="zh-CN" altLang="en-US" dirty="0"/>
              <a:t>工具完成</a:t>
            </a:r>
            <a:r>
              <a:rPr lang="en-US" altLang="zh-CN" dirty="0"/>
              <a:t>App</a:t>
            </a:r>
            <a:r>
              <a:rPr lang="zh-CN" altLang="en-US" dirty="0"/>
              <a:t>工程的构建操作。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、在</a:t>
            </a:r>
            <a:r>
              <a:rPr lang="en-US" altLang="zh-CN" dirty="0"/>
              <a:t>Java</a:t>
            </a:r>
            <a:r>
              <a:rPr lang="zh-CN" altLang="en-US" dirty="0"/>
              <a:t>代码中调用</a:t>
            </a:r>
            <a:r>
              <a:rPr lang="en-US" altLang="zh-CN" dirty="0"/>
              <a:t>________</a:t>
            </a:r>
            <a:r>
              <a:rPr lang="zh-CN" altLang="en-US" dirty="0"/>
              <a:t>方法能够跳到新的</a:t>
            </a:r>
            <a:r>
              <a:rPr lang="en-US" altLang="zh-CN" dirty="0"/>
              <a:t>App</a:t>
            </a:r>
            <a:r>
              <a:rPr lang="zh-CN" altLang="en-US" dirty="0"/>
              <a:t>页面。</a:t>
            </a:r>
          </a:p>
        </p:txBody>
      </p:sp>
    </p:spTree>
    <p:extLst>
      <p:ext uri="{BB962C8B-B14F-4D97-AF65-F5344CB8AC3E}">
        <p14:creationId xmlns:p14="http://schemas.microsoft.com/office/powerpoint/2010/main" val="31934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App</a:t>
            </a:r>
            <a:r>
              <a:rPr lang="zh-CN" altLang="en-US" dirty="0"/>
              <a:t>的开发特点</a:t>
            </a:r>
          </a:p>
          <a:p>
            <a:r>
              <a:rPr lang="en-US" altLang="zh-CN" dirty="0"/>
              <a:t>2.2  App</a:t>
            </a:r>
            <a:r>
              <a:rPr lang="zh-CN" altLang="en-US" dirty="0"/>
              <a:t>的工程结构</a:t>
            </a:r>
          </a:p>
          <a:p>
            <a:r>
              <a:rPr lang="en-US" altLang="zh-CN" dirty="0"/>
              <a:t>2.3  App</a:t>
            </a:r>
            <a:r>
              <a:rPr lang="zh-CN" altLang="en-US" dirty="0"/>
              <a:t>的设计规范</a:t>
            </a:r>
          </a:p>
          <a:p>
            <a:r>
              <a:rPr lang="en-US" altLang="zh-CN" dirty="0"/>
              <a:t>2.4  App</a:t>
            </a:r>
            <a:r>
              <a:rPr lang="zh-CN" altLang="en-US" dirty="0"/>
              <a:t>的活动页面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小结</a:t>
            </a:r>
          </a:p>
          <a:p>
            <a:r>
              <a:rPr lang="en-US" altLang="zh-CN" dirty="0"/>
              <a:t>2.6 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52787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（判断题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Android Studio</a:t>
            </a:r>
            <a:r>
              <a:rPr lang="zh-CN" altLang="en-US" dirty="0"/>
              <a:t>默认支持到</a:t>
            </a:r>
            <a:r>
              <a:rPr lang="en-US" altLang="zh-CN" dirty="0"/>
              <a:t>Java8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Kotlin</a:t>
            </a:r>
            <a:r>
              <a:rPr lang="zh-CN" altLang="en-US" dirty="0"/>
              <a:t>语言也能用于</a:t>
            </a:r>
            <a:r>
              <a:rPr lang="en-US" altLang="zh-CN" dirty="0"/>
              <a:t>App</a:t>
            </a:r>
            <a:r>
              <a:rPr lang="zh-CN" altLang="en-US" dirty="0"/>
              <a:t>开发。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属于服务端程序。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、一个</a:t>
            </a:r>
            <a:r>
              <a:rPr lang="en-US" altLang="zh-CN" dirty="0"/>
              <a:t>App</a:t>
            </a:r>
            <a:r>
              <a:rPr lang="zh-CN" altLang="en-US" dirty="0"/>
              <a:t>项目可以包含多个</a:t>
            </a:r>
            <a:r>
              <a:rPr lang="en-US" altLang="zh-CN" dirty="0"/>
              <a:t>App</a:t>
            </a:r>
            <a:r>
              <a:rPr lang="zh-CN" altLang="en-US" dirty="0"/>
              <a:t>模块。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工程的图片资源放在</a:t>
            </a:r>
            <a:r>
              <a:rPr lang="en-US" altLang="zh-CN" dirty="0"/>
              <a:t>layout</a:t>
            </a:r>
            <a:r>
              <a:rPr lang="zh-CN" altLang="en-US" dirty="0"/>
              <a:t>目录下。</a:t>
            </a:r>
          </a:p>
        </p:txBody>
      </p:sp>
    </p:spTree>
    <p:extLst>
      <p:ext uri="{BB962C8B-B14F-4D97-AF65-F5344CB8AC3E}">
        <p14:creationId xmlns:p14="http://schemas.microsoft.com/office/powerpoint/2010/main" val="1505445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（选择题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、通过（）可以连接手机和电脑。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HDM</a:t>
            </a:r>
            <a:r>
              <a:rPr lang="zh-CN" altLang="en-US" dirty="0"/>
              <a:t>接口	</a:t>
            </a:r>
            <a:r>
              <a:rPr lang="en-US" altLang="zh-CN" dirty="0" smtClean="0"/>
              <a:t>B</a:t>
            </a:r>
            <a:r>
              <a:rPr lang="zh-CN" altLang="en-US" dirty="0"/>
              <a:t>、光驱		</a:t>
            </a:r>
            <a:r>
              <a:rPr lang="en-US" altLang="zh-CN" dirty="0" smtClean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USB</a:t>
            </a:r>
            <a:r>
              <a:rPr lang="zh-CN" altLang="en-US" dirty="0"/>
              <a:t>接口		</a:t>
            </a:r>
            <a:r>
              <a:rPr lang="en-US" altLang="zh-CN" dirty="0" smtClean="0"/>
              <a:t>D</a:t>
            </a:r>
            <a:r>
              <a:rPr lang="zh-CN" altLang="en-US" dirty="0"/>
              <a:t>、音频接口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、如果手机无法安装调试</a:t>
            </a:r>
            <a:r>
              <a:rPr lang="en-US" altLang="zh-CN" dirty="0"/>
              <a:t>App</a:t>
            </a:r>
            <a:r>
              <a:rPr lang="zh-CN" altLang="en-US" dirty="0"/>
              <a:t>，可能是哪个原因造成的（）。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、处于锁屏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		B</a:t>
            </a:r>
            <a:r>
              <a:rPr lang="zh-CN" altLang="en-US" dirty="0"/>
              <a:t>、未插</a:t>
            </a:r>
            <a:r>
              <a:rPr lang="en-US" altLang="zh-CN" dirty="0"/>
              <a:t>SIM</a:t>
            </a:r>
            <a:r>
              <a:rPr lang="zh-CN" altLang="en-US" dirty="0"/>
              <a:t>卡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、未登录会员		</a:t>
            </a:r>
            <a:r>
              <a:rPr lang="en-US" altLang="zh-CN" smtClean="0"/>
              <a:t>	D</a:t>
            </a:r>
            <a:r>
              <a:rPr lang="zh-CN" altLang="en-US" dirty="0"/>
              <a:t>、选择了充电模式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可以直接连接的数据库是（）。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MySQL	</a:t>
            </a:r>
            <a:r>
              <a:rPr lang="en-US" altLang="zh-CN" dirty="0" smtClean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Oracle		C</a:t>
            </a:r>
            <a:r>
              <a:rPr lang="zh-CN" altLang="en-US" dirty="0"/>
              <a:t>、</a:t>
            </a:r>
            <a:r>
              <a:rPr lang="en-US" altLang="zh-CN" dirty="0"/>
              <a:t>SQLite		</a:t>
            </a:r>
            <a:r>
              <a:rPr lang="en-US" altLang="zh-CN" dirty="0" smtClean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界面布局采用的文件格式是（）。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CSS		</a:t>
            </a:r>
            <a:r>
              <a:rPr lang="en-US" altLang="zh-CN" dirty="0" smtClean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FXML		C</a:t>
            </a:r>
            <a:r>
              <a:rPr lang="zh-CN" altLang="en-US" dirty="0"/>
              <a:t>、</a:t>
            </a:r>
            <a:r>
              <a:rPr lang="en-US" altLang="zh-CN" dirty="0"/>
              <a:t>HTML		</a:t>
            </a:r>
            <a:r>
              <a:rPr lang="en-US" altLang="zh-CN" dirty="0" smtClean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、下面的（）属性表示</a:t>
            </a:r>
            <a:r>
              <a:rPr lang="en-US" altLang="zh-CN" dirty="0" err="1"/>
              <a:t>TextView</a:t>
            </a:r>
            <a:r>
              <a:rPr lang="zh-CN" altLang="en-US" dirty="0"/>
              <a:t>标签的控件编号。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id		</a:t>
            </a:r>
            <a:r>
              <a:rPr lang="en-US" altLang="zh-CN" dirty="0" smtClean="0"/>
              <a:t>B</a:t>
            </a:r>
            <a:r>
              <a:rPr lang="zh-CN" altLang="en-US" dirty="0"/>
              <a:t>、</a:t>
            </a:r>
            <a:r>
              <a:rPr lang="en-US" altLang="zh-CN" dirty="0" err="1"/>
              <a:t>layout_width</a:t>
            </a:r>
            <a:r>
              <a:rPr lang="en-US" altLang="zh-CN" dirty="0"/>
              <a:t>	C</a:t>
            </a:r>
            <a:r>
              <a:rPr lang="zh-CN" altLang="en-US" dirty="0"/>
              <a:t>、</a:t>
            </a:r>
            <a:r>
              <a:rPr lang="en-US" altLang="zh-CN" dirty="0" err="1"/>
              <a:t>layout_height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306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（简答题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、请简要描述</a:t>
            </a:r>
            <a:r>
              <a:rPr lang="en-US" altLang="zh-CN" dirty="0"/>
              <a:t>App</a:t>
            </a:r>
            <a:r>
              <a:rPr lang="zh-CN" altLang="en-US" dirty="0"/>
              <a:t>开发过程中分离界面设计与代码逻辑的好处。</a:t>
            </a:r>
          </a:p>
        </p:txBody>
      </p:sp>
    </p:spTree>
    <p:extLst>
      <p:ext uri="{BB962C8B-B14F-4D97-AF65-F5344CB8AC3E}">
        <p14:creationId xmlns:p14="http://schemas.microsoft.com/office/powerpoint/2010/main" val="393691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请上机实验修改</a:t>
            </a:r>
            <a:r>
              <a:rPr lang="en-US" altLang="zh-CN" dirty="0"/>
              <a:t>App</a:t>
            </a:r>
            <a:r>
              <a:rPr lang="zh-CN" altLang="zh-CN" dirty="0"/>
              <a:t>工程的</a:t>
            </a:r>
            <a:r>
              <a:rPr lang="en-US" altLang="zh-CN" dirty="0"/>
              <a:t>XML</a:t>
            </a:r>
            <a:r>
              <a:rPr lang="zh-CN" altLang="zh-CN" dirty="0"/>
              <a:t>文件和</a:t>
            </a:r>
            <a:r>
              <a:rPr lang="en-US" altLang="zh-CN" dirty="0"/>
              <a:t>Java</a:t>
            </a:r>
            <a:r>
              <a:rPr lang="zh-CN" altLang="zh-CN" dirty="0"/>
              <a:t>代码，并使用真机调试</a:t>
            </a:r>
            <a:r>
              <a:rPr lang="en-US" altLang="zh-CN" dirty="0"/>
              <a:t>App</a:t>
            </a:r>
            <a:r>
              <a:rPr lang="zh-CN" altLang="zh-CN" dirty="0"/>
              <a:t>，主要步骤说明如下：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）创建一个新的</a:t>
            </a:r>
            <a:r>
              <a:rPr lang="en-US" altLang="zh-CN" dirty="0"/>
              <a:t>App</a:t>
            </a:r>
            <a:r>
              <a:rPr lang="zh-CN" altLang="zh-CN" dirty="0"/>
              <a:t>项目；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）修改项目级别的</a:t>
            </a:r>
            <a:r>
              <a:rPr lang="en-US" altLang="zh-CN" dirty="0" err="1"/>
              <a:t>build.gradle</a:t>
            </a:r>
            <a:r>
              <a:rPr lang="zh-CN" altLang="zh-CN" dirty="0"/>
              <a:t>，添加阿里云的仓库地址；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）创建一个名叫</a:t>
            </a:r>
            <a:r>
              <a:rPr lang="en-US" altLang="zh-CN" dirty="0"/>
              <a:t>Main2Activity</a:t>
            </a:r>
            <a:r>
              <a:rPr lang="zh-CN" altLang="zh-CN" dirty="0"/>
              <a:t>的新页面（含</a:t>
            </a:r>
            <a:r>
              <a:rPr lang="en-US" altLang="zh-CN" dirty="0"/>
              <a:t>XML</a:t>
            </a:r>
            <a:r>
              <a:rPr lang="zh-CN" altLang="zh-CN" dirty="0"/>
              <a:t>文件与</a:t>
            </a:r>
            <a:r>
              <a:rPr lang="en-US" altLang="zh-CN" dirty="0"/>
              <a:t>Java</a:t>
            </a:r>
            <a:r>
              <a:rPr lang="zh-CN" altLang="zh-CN" dirty="0"/>
              <a:t>代码）；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）在该页面的</a:t>
            </a:r>
            <a:r>
              <a:rPr lang="en-US" altLang="zh-CN" dirty="0"/>
              <a:t>XML</a:t>
            </a:r>
            <a:r>
              <a:rPr lang="zh-CN" altLang="zh-CN" dirty="0"/>
              <a:t>文件中添加一个</a:t>
            </a:r>
            <a:r>
              <a:rPr lang="en-US" altLang="zh-CN" dirty="0" err="1"/>
              <a:t>TextView</a:t>
            </a:r>
            <a:r>
              <a:rPr lang="zh-CN" altLang="zh-CN" dirty="0"/>
              <a:t>标签，文本内容为“你好，世界！”；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</a:t>
            </a:r>
            <a:r>
              <a:rPr lang="en-US" altLang="zh-CN" dirty="0" err="1"/>
              <a:t>MainActivity</a:t>
            </a:r>
            <a:r>
              <a:rPr lang="zh-CN" altLang="zh-CN" dirty="0"/>
              <a:t>的</a:t>
            </a:r>
            <a:r>
              <a:rPr lang="en-US" altLang="zh-CN" dirty="0"/>
              <a:t>Java</a:t>
            </a:r>
            <a:r>
              <a:rPr lang="zh-CN" altLang="zh-CN" dirty="0"/>
              <a:t>代码中添加页面跳转代码，从当前页跳到</a:t>
            </a:r>
            <a:r>
              <a:rPr lang="en-US" altLang="zh-CN" dirty="0"/>
              <a:t>Main2Activity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）把</a:t>
            </a:r>
            <a:r>
              <a:rPr lang="en-US" altLang="zh-CN" dirty="0"/>
              <a:t>App</a:t>
            </a:r>
            <a:r>
              <a:rPr lang="zh-CN" altLang="zh-CN"/>
              <a:t>安装到手机上并运行，观察能否看到“你好，世界！”字样；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0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App</a:t>
            </a:r>
            <a:r>
              <a:rPr lang="zh-CN" altLang="en-US" dirty="0"/>
              <a:t>的开发特点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</a:t>
            </a:r>
            <a:r>
              <a:rPr lang="en-US" altLang="zh-CN" dirty="0"/>
              <a:t>App</a:t>
            </a:r>
            <a:r>
              <a:rPr lang="zh-CN" altLang="en-US" dirty="0"/>
              <a:t>开发与其他软件开发不一样的特点，例如：</a:t>
            </a:r>
            <a:r>
              <a:rPr lang="en-US" altLang="zh-CN" dirty="0"/>
              <a:t>App</a:t>
            </a:r>
            <a:r>
              <a:rPr lang="zh-CN" altLang="en-US" dirty="0"/>
              <a:t>能在哪些操作系统上运行、</a:t>
            </a:r>
            <a:r>
              <a:rPr lang="en-US" altLang="zh-CN" dirty="0"/>
              <a:t>App</a:t>
            </a:r>
            <a:r>
              <a:rPr lang="zh-CN" altLang="en-US" dirty="0"/>
              <a:t>开发用到了哪些编程语言、</a:t>
            </a:r>
            <a:r>
              <a:rPr lang="en-US" altLang="zh-CN" dirty="0"/>
              <a:t>App</a:t>
            </a:r>
            <a:r>
              <a:rPr lang="zh-CN" altLang="en-US" dirty="0"/>
              <a:t>能操作哪些数据库等等，搞清楚了</a:t>
            </a:r>
            <a:r>
              <a:rPr lang="en-US" altLang="zh-CN" dirty="0"/>
              <a:t>App</a:t>
            </a:r>
            <a:r>
              <a:rPr lang="zh-CN" altLang="en-US" dirty="0"/>
              <a:t>的开发运行环境，才能有的放矢不走弯路。</a:t>
            </a:r>
            <a:endParaRPr lang="en-US" altLang="zh-CN" dirty="0" smtClean="0"/>
          </a:p>
          <a:p>
            <a:r>
              <a:rPr lang="en-US" altLang="zh-CN" dirty="0" smtClean="0"/>
              <a:t>2.1.1  </a:t>
            </a:r>
            <a:r>
              <a:rPr lang="en-US" altLang="zh-CN" dirty="0"/>
              <a:t>App</a:t>
            </a:r>
            <a:r>
              <a:rPr lang="zh-CN" altLang="en-US" dirty="0"/>
              <a:t>的运行环境</a:t>
            </a:r>
          </a:p>
          <a:p>
            <a:r>
              <a:rPr lang="en-US" altLang="zh-CN" dirty="0"/>
              <a:t>2.1.2  App</a:t>
            </a:r>
            <a:r>
              <a:rPr lang="zh-CN" altLang="en-US" dirty="0"/>
              <a:t>的开发语言</a:t>
            </a:r>
          </a:p>
          <a:p>
            <a:r>
              <a:rPr lang="en-US" altLang="zh-CN" dirty="0"/>
              <a:t>2.1.3  App</a:t>
            </a:r>
            <a:r>
              <a:rPr lang="zh-CN" altLang="en-US" dirty="0"/>
              <a:t>连接的数据库</a:t>
            </a:r>
          </a:p>
        </p:txBody>
      </p:sp>
    </p:spTree>
    <p:extLst>
      <p:ext uri="{BB962C8B-B14F-4D97-AF65-F5344CB8AC3E}">
        <p14:creationId xmlns:p14="http://schemas.microsoft.com/office/powerpoint/2010/main" val="168624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 App</a:t>
            </a:r>
            <a:r>
              <a:rPr lang="zh-CN" altLang="en-US" dirty="0"/>
              <a:t>的运行环境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App</a:t>
            </a:r>
            <a:r>
              <a:rPr lang="zh-CN" altLang="en-US" dirty="0" smtClean="0"/>
              <a:t>必须在</a:t>
            </a:r>
            <a:r>
              <a:rPr lang="en-US" altLang="zh-CN" dirty="0" smtClean="0"/>
              <a:t>Android</a:t>
            </a:r>
            <a:r>
              <a:rPr lang="zh-CN" altLang="en-US" dirty="0"/>
              <a:t>系统上运行，虽然</a:t>
            </a:r>
            <a:r>
              <a:rPr lang="en-US" altLang="zh-CN" dirty="0"/>
              <a:t>Android</a:t>
            </a:r>
            <a:r>
              <a:rPr lang="zh-CN" altLang="en-US" dirty="0"/>
              <a:t>系统基于</a:t>
            </a:r>
            <a:r>
              <a:rPr lang="en-US" altLang="zh-CN" dirty="0"/>
              <a:t>Linux</a:t>
            </a:r>
            <a:r>
              <a:rPr lang="zh-CN" altLang="en-US" dirty="0"/>
              <a:t>内核，但不等于</a:t>
            </a:r>
            <a:r>
              <a:rPr lang="en-US" altLang="zh-CN" dirty="0"/>
              <a:t>Linux</a:t>
            </a:r>
            <a:r>
              <a:rPr lang="zh-CN" altLang="en-US" dirty="0"/>
              <a:t>系统，故</a:t>
            </a:r>
            <a:r>
              <a:rPr lang="en-US" altLang="zh-CN" dirty="0"/>
              <a:t>App</a:t>
            </a:r>
            <a:r>
              <a:rPr lang="zh-CN" altLang="en-US" dirty="0"/>
              <a:t>应用无法在</a:t>
            </a:r>
            <a:r>
              <a:rPr lang="en-US" altLang="zh-CN" dirty="0"/>
              <a:t>Linux</a:t>
            </a:r>
            <a:r>
              <a:rPr lang="zh-CN" altLang="en-US" dirty="0"/>
              <a:t>系统上运行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想观察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的运行效果，有下列两种办法：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）在模拟器上运行</a:t>
            </a:r>
            <a:r>
              <a:rPr lang="en-US" altLang="zh-CN" dirty="0"/>
              <a:t>App</a:t>
            </a:r>
            <a:r>
              <a:rPr lang="zh-CN" altLang="en-US" dirty="0" smtClean="0"/>
              <a:t>应用；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）使用真实手机调试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6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App</a:t>
            </a:r>
            <a:r>
              <a:rPr lang="zh-CN" altLang="en-US" dirty="0"/>
              <a:t>的开发语言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开发主要有两大技术路线，分别是原生开发和混合开发。</a:t>
            </a:r>
          </a:p>
          <a:p>
            <a:r>
              <a:rPr lang="zh-CN" altLang="en-US" dirty="0"/>
              <a:t>原生开发指的是在移动平台上利用官方提供的编程语言、开发工具包、开发环境进行</a:t>
            </a:r>
            <a:r>
              <a:rPr lang="en-US" altLang="zh-CN" dirty="0"/>
              <a:t>App</a:t>
            </a:r>
            <a:r>
              <a:rPr lang="zh-CN" altLang="en-US" dirty="0"/>
              <a:t>开发；</a:t>
            </a:r>
          </a:p>
          <a:p>
            <a:r>
              <a:rPr lang="zh-CN" altLang="en-US" dirty="0"/>
              <a:t>混合开发指的是结合原生与</a:t>
            </a:r>
            <a:r>
              <a:rPr lang="en-US" altLang="zh-CN" dirty="0"/>
              <a:t>H5</a:t>
            </a:r>
            <a:r>
              <a:rPr lang="zh-CN" altLang="en-US" dirty="0"/>
              <a:t>技术开发混合应用，也就是将部分</a:t>
            </a:r>
            <a:r>
              <a:rPr lang="en-US" altLang="zh-CN" dirty="0"/>
              <a:t>App</a:t>
            </a:r>
            <a:r>
              <a:rPr lang="zh-CN" altLang="en-US" dirty="0"/>
              <a:t>页面改成内嵌的网页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的官方编程语言包括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，此外还有界面布局需要的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本书讲述的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开发路线为</a:t>
            </a:r>
            <a:r>
              <a:rPr lang="en-US" altLang="zh-CN" dirty="0" err="1" smtClean="0"/>
              <a:t>Java+XML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App</a:t>
            </a:r>
            <a:r>
              <a:rPr lang="zh-CN" altLang="en-US" dirty="0"/>
              <a:t>连接的数据库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内置了专门的数据库名叫</a:t>
            </a:r>
            <a:r>
              <a:rPr lang="en-US" altLang="zh-CN" dirty="0"/>
              <a:t>SQLite</a:t>
            </a:r>
            <a:r>
              <a:rPr lang="zh-CN" altLang="en-US" dirty="0"/>
              <a:t>，它遵循关系数据库的设计理念，</a:t>
            </a:r>
            <a:r>
              <a:rPr lang="en-US" altLang="zh-CN" dirty="0"/>
              <a:t>SQL</a:t>
            </a:r>
            <a:r>
              <a:rPr lang="zh-CN" altLang="en-US" dirty="0"/>
              <a:t>语法类似于</a:t>
            </a:r>
            <a:r>
              <a:rPr lang="en-US" altLang="zh-CN" dirty="0"/>
              <a:t>MySQL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SQLite</a:t>
            </a:r>
            <a:r>
              <a:rPr lang="zh-CN" altLang="en-US" dirty="0"/>
              <a:t>无需单独安装，因为它内嵌到应用进程当中，所以</a:t>
            </a:r>
            <a:r>
              <a:rPr lang="en-US" altLang="zh-CN" dirty="0"/>
              <a:t>App</a:t>
            </a:r>
            <a:r>
              <a:rPr lang="zh-CN" altLang="en-US" dirty="0"/>
              <a:t>无需配置连接信息，即可直接对其增删改查。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SQLite</a:t>
            </a:r>
            <a:r>
              <a:rPr lang="zh-CN" altLang="en-US" dirty="0"/>
              <a:t>嵌入到应用程序，省去了配置数据库服务器的开销，因此它又被归类为嵌入式数据库。</a:t>
            </a:r>
          </a:p>
        </p:txBody>
      </p:sp>
    </p:spTree>
    <p:extLst>
      <p:ext uri="{BB962C8B-B14F-4D97-AF65-F5344CB8AC3E}">
        <p14:creationId xmlns:p14="http://schemas.microsoft.com/office/powerpoint/2010/main" val="10603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客户端与服务端分别操作的数据库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09" y="2301886"/>
            <a:ext cx="4640982" cy="3398815"/>
          </a:xfrm>
        </p:spPr>
      </p:pic>
    </p:spTree>
    <p:extLst>
      <p:ext uri="{BB962C8B-B14F-4D97-AF65-F5344CB8AC3E}">
        <p14:creationId xmlns:p14="http://schemas.microsoft.com/office/powerpoint/2010/main" val="359976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客户端与服务端的多对一架构关系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75" y="2084698"/>
            <a:ext cx="6805250" cy="3833192"/>
          </a:xfrm>
        </p:spPr>
      </p:pic>
    </p:spTree>
    <p:extLst>
      <p:ext uri="{BB962C8B-B14F-4D97-AF65-F5344CB8AC3E}">
        <p14:creationId xmlns:p14="http://schemas.microsoft.com/office/powerpoint/2010/main" val="65922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2361</Words>
  <Application>Microsoft Office PowerPoint</Application>
  <PresentationFormat>宽屏</PresentationFormat>
  <Paragraphs>189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Office 主题</vt:lpstr>
      <vt:lpstr>第2章  Android开发基础</vt:lpstr>
      <vt:lpstr>本章简介</vt:lpstr>
      <vt:lpstr>本章目录</vt:lpstr>
      <vt:lpstr>2.1  App的开发特点</vt:lpstr>
      <vt:lpstr>2.1.1  App的运行环境</vt:lpstr>
      <vt:lpstr>2.1.2  App的开发语言</vt:lpstr>
      <vt:lpstr>2.1.3  App连接的数据库</vt:lpstr>
      <vt:lpstr>客户端与服务端分别操作的数据库</vt:lpstr>
      <vt:lpstr>客户端与服务端的多对一架构关系</vt:lpstr>
      <vt:lpstr>2.2  App的工程结构</vt:lpstr>
      <vt:lpstr>2.2.1  App工程目录结构</vt:lpstr>
      <vt:lpstr>App项目的目录说明</vt:lpstr>
      <vt:lpstr>2.2.2  编译配置文件build.gradle</vt:lpstr>
      <vt:lpstr>2.2.3  运行配置文件AndroidManifest.xml</vt:lpstr>
      <vt:lpstr>activity节点的使用说明</vt:lpstr>
      <vt:lpstr>2.3  App的设计规范</vt:lpstr>
      <vt:lpstr>2.3.1  界面设计与代码逻辑</vt:lpstr>
      <vt:lpstr>前后端分离设计的好处</vt:lpstr>
      <vt:lpstr>2.3.2  利用XML标记描绘应用界面</vt:lpstr>
      <vt:lpstr>XML标签的简写方式</vt:lpstr>
      <vt:lpstr>2.3.3  使用Java代码书写程序逻辑</vt:lpstr>
      <vt:lpstr>在Java代码中操纵界面控件</vt:lpstr>
      <vt:lpstr>2.4  App的活动页面</vt:lpstr>
      <vt:lpstr>2.4.1  创建新的App页面</vt:lpstr>
      <vt:lpstr>2.4.2  快速生成页面源码</vt:lpstr>
      <vt:lpstr>2.4.3  跳到另一个页面</vt:lpstr>
      <vt:lpstr>2.5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34</cp:revision>
  <dcterms:created xsi:type="dcterms:W3CDTF">2020-09-05T11:14:20Z</dcterms:created>
  <dcterms:modified xsi:type="dcterms:W3CDTF">2022-05-15T11:04:43Z</dcterms:modified>
</cp:coreProperties>
</file>