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0" r:id="rId7"/>
    <p:sldId id="291" r:id="rId8"/>
    <p:sldId id="261" r:id="rId9"/>
    <p:sldId id="262" r:id="rId10"/>
    <p:sldId id="292" r:id="rId11"/>
    <p:sldId id="293" r:id="rId12"/>
    <p:sldId id="294" r:id="rId13"/>
    <p:sldId id="295" r:id="rId14"/>
    <p:sldId id="263" r:id="rId15"/>
    <p:sldId id="264" r:id="rId16"/>
    <p:sldId id="296" r:id="rId17"/>
    <p:sldId id="265" r:id="rId18"/>
    <p:sldId id="298" r:id="rId19"/>
    <p:sldId id="297" r:id="rId20"/>
    <p:sldId id="266" r:id="rId21"/>
    <p:sldId id="299" r:id="rId22"/>
    <p:sldId id="267" r:id="rId23"/>
    <p:sldId id="268" r:id="rId24"/>
    <p:sldId id="300" r:id="rId25"/>
    <p:sldId id="301" r:id="rId26"/>
    <p:sldId id="269" r:id="rId27"/>
    <p:sldId id="303" r:id="rId28"/>
    <p:sldId id="270" r:id="rId29"/>
    <p:sldId id="304" r:id="rId30"/>
    <p:sldId id="271" r:id="rId31"/>
    <p:sldId id="272" r:id="rId32"/>
    <p:sldId id="285" r:id="rId33"/>
    <p:sldId id="305" r:id="rId34"/>
    <p:sldId id="284" r:id="rId35"/>
    <p:sldId id="283" r:id="rId36"/>
    <p:sldId id="282" r:id="rId37"/>
    <p:sldId id="281" r:id="rId38"/>
    <p:sldId id="306" r:id="rId39"/>
    <p:sldId id="307" r:id="rId40"/>
    <p:sldId id="308" r:id="rId41"/>
    <p:sldId id="280" r:id="rId42"/>
    <p:sldId id="309" r:id="rId43"/>
    <p:sldId id="279" r:id="rId44"/>
    <p:sldId id="310" r:id="rId45"/>
    <p:sldId id="278" r:id="rId46"/>
    <p:sldId id="289" r:id="rId47"/>
    <p:sldId id="288" r:id="rId48"/>
    <p:sldId id="312" r:id="rId49"/>
    <p:sldId id="287" r:id="rId50"/>
    <p:sldId id="313" r:id="rId51"/>
    <p:sldId id="286" r:id="rId52"/>
    <p:sldId id="273" r:id="rId53"/>
    <p:sldId id="274" r:id="rId54"/>
    <p:sldId id="275" r:id="rId55"/>
    <p:sldId id="276" r:id="rId56"/>
    <p:sldId id="277" r:id="rId57"/>
    <p:sldId id="31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6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7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3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3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0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0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6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12D6-CE1C-4875-840C-5105FA57800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5507-5751-471E-93EF-731DC6C6F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1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简单控件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RGB</a:t>
            </a:r>
            <a:r>
              <a:rPr lang="zh-CN" altLang="en-US" dirty="0" smtClean="0"/>
              <a:t>颜色定义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XML</a:t>
            </a:r>
            <a:r>
              <a:rPr lang="zh-CN" altLang="zh-CN" dirty="0"/>
              <a:t>文件中则通过属性</a:t>
            </a:r>
            <a:r>
              <a:rPr lang="en-US" altLang="zh-CN" dirty="0" err="1" smtClean="0"/>
              <a:t>android:textColor</a:t>
            </a:r>
            <a:r>
              <a:rPr lang="zh-CN" altLang="zh-CN" dirty="0" smtClean="0"/>
              <a:t>指定文本</a:t>
            </a:r>
            <a:r>
              <a:rPr lang="zh-CN" altLang="en-US" dirty="0"/>
              <a:t>颜色，色值由透明度</a:t>
            </a:r>
            <a:r>
              <a:rPr lang="en-US" altLang="zh-CN" dirty="0"/>
              <a:t>alpha</a:t>
            </a:r>
            <a:r>
              <a:rPr lang="zh-CN" altLang="en-US" dirty="0"/>
              <a:t>和</a:t>
            </a:r>
            <a:r>
              <a:rPr lang="en-US" altLang="zh-CN" dirty="0"/>
              <a:t>RGB</a:t>
            </a:r>
            <a:r>
              <a:rPr lang="zh-CN" altLang="en-US" dirty="0"/>
              <a:t>三原色（红色</a:t>
            </a:r>
            <a:r>
              <a:rPr lang="en-US" altLang="zh-CN" dirty="0"/>
              <a:t>red</a:t>
            </a:r>
            <a:r>
              <a:rPr lang="zh-CN" altLang="en-US" dirty="0"/>
              <a:t>、绿色</a:t>
            </a:r>
            <a:r>
              <a:rPr lang="en-US" altLang="zh-CN" dirty="0"/>
              <a:t>green</a:t>
            </a:r>
            <a:r>
              <a:rPr lang="zh-CN" altLang="en-US" dirty="0"/>
              <a:t>、蓝色</a:t>
            </a:r>
            <a:r>
              <a:rPr lang="en-US" altLang="zh-CN" dirty="0"/>
              <a:t>blue</a:t>
            </a:r>
            <a:r>
              <a:rPr lang="zh-CN" altLang="en-US" dirty="0"/>
              <a:t>）联合</a:t>
            </a:r>
            <a:r>
              <a:rPr lang="zh-CN" altLang="en-US" dirty="0" smtClean="0"/>
              <a:t>定义。</a:t>
            </a:r>
            <a:endParaRPr lang="en-US" altLang="zh-CN" dirty="0" smtClean="0"/>
          </a:p>
          <a:p>
            <a:r>
              <a:rPr lang="zh-CN" altLang="en-US" dirty="0"/>
              <a:t>色值有八位十六进制数与六位十六进制数两种表达方式，例如八位编码</a:t>
            </a:r>
            <a:r>
              <a:rPr lang="en-US" altLang="zh-CN" dirty="0"/>
              <a:t>FFEEDDCC</a:t>
            </a:r>
            <a:r>
              <a:rPr lang="zh-CN" altLang="en-US" dirty="0"/>
              <a:t>中，</a:t>
            </a:r>
            <a:r>
              <a:rPr lang="en-US" altLang="zh-CN" dirty="0"/>
              <a:t>FF</a:t>
            </a:r>
            <a:r>
              <a:rPr lang="zh-CN" altLang="en-US" dirty="0"/>
              <a:t>表示透明度，</a:t>
            </a:r>
            <a:r>
              <a:rPr lang="en-US" altLang="zh-CN" dirty="0"/>
              <a:t>EE</a:t>
            </a:r>
            <a:r>
              <a:rPr lang="zh-CN" altLang="en-US" dirty="0"/>
              <a:t>表示红色的浓度，</a:t>
            </a:r>
            <a:r>
              <a:rPr lang="en-US" altLang="zh-CN" dirty="0"/>
              <a:t>DD</a:t>
            </a:r>
            <a:r>
              <a:rPr lang="zh-CN" altLang="en-US" dirty="0"/>
              <a:t>表示绿色的浓度，</a:t>
            </a:r>
            <a:r>
              <a:rPr lang="en-US" altLang="zh-CN" dirty="0"/>
              <a:t>CC</a:t>
            </a:r>
            <a:r>
              <a:rPr lang="zh-CN" altLang="en-US" dirty="0"/>
              <a:t>表示蓝色的浓度。</a:t>
            </a:r>
          </a:p>
          <a:p>
            <a:r>
              <a:rPr lang="zh-CN" altLang="en-US" dirty="0"/>
              <a:t>透明度为</a:t>
            </a:r>
            <a:r>
              <a:rPr lang="en-US" altLang="zh-CN" dirty="0"/>
              <a:t>FF</a:t>
            </a:r>
            <a:r>
              <a:rPr lang="zh-CN" altLang="en-US" dirty="0"/>
              <a:t>表示完全不透明，为</a:t>
            </a:r>
            <a:r>
              <a:rPr lang="en-US" altLang="zh-CN" dirty="0"/>
              <a:t>00</a:t>
            </a:r>
            <a:r>
              <a:rPr lang="zh-CN" altLang="en-US" dirty="0"/>
              <a:t>表示完全透明。</a:t>
            </a:r>
            <a:r>
              <a:rPr lang="en-US" altLang="zh-CN" dirty="0"/>
              <a:t>RGB</a:t>
            </a:r>
            <a:r>
              <a:rPr lang="zh-CN" altLang="en-US" dirty="0"/>
              <a:t>三色的数值越大，表示颜色越浓，也就越亮；数值越小，表示颜色越淡，也就越暗。</a:t>
            </a:r>
          </a:p>
        </p:txBody>
      </p:sp>
    </p:spTree>
    <p:extLst>
      <p:ext uri="{BB962C8B-B14F-4D97-AF65-F5344CB8AC3E}">
        <p14:creationId xmlns:p14="http://schemas.microsoft.com/office/powerpoint/2010/main" val="19588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使用色值定义文字颜色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代码中设置色值需要添加</a:t>
            </a:r>
            <a:r>
              <a:rPr lang="en-US" altLang="zh-CN" dirty="0"/>
              <a:t>0x</a:t>
            </a:r>
            <a:r>
              <a:rPr lang="zh-CN" altLang="en-US" dirty="0"/>
              <a:t>前缀表示十六进制数，例如：</a:t>
            </a:r>
          </a:p>
          <a:p>
            <a:pPr lvl="1"/>
            <a:r>
              <a:rPr lang="en-US" altLang="zh-CN" dirty="0" smtClean="0"/>
              <a:t>        // </a:t>
            </a:r>
            <a:r>
              <a:rPr lang="zh-CN" altLang="en-US" dirty="0"/>
              <a:t>从布局文件中获取名叫</a:t>
            </a:r>
            <a:r>
              <a:rPr lang="en-US" altLang="zh-CN" dirty="0" err="1"/>
              <a:t>tv_code_eight</a:t>
            </a:r>
            <a:r>
              <a:rPr lang="zh-CN" altLang="en-US" dirty="0"/>
              <a:t>的文本视图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tv_code_eight</a:t>
            </a:r>
            <a:r>
              <a:rPr lang="en-US" altLang="zh-CN" dirty="0"/>
              <a:t> =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R.id.tv_code_eight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        // </a:t>
            </a:r>
            <a:r>
              <a:rPr lang="zh-CN" altLang="en-US" dirty="0"/>
              <a:t>将</a:t>
            </a:r>
            <a:r>
              <a:rPr lang="en-US" altLang="zh-CN" dirty="0" err="1"/>
              <a:t>tv_code_eight</a:t>
            </a:r>
            <a:r>
              <a:rPr lang="zh-CN" altLang="en-US" dirty="0"/>
              <a:t>的文字颜色设置为不透明的绿色，即正常的绿色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 err="1" smtClean="0"/>
              <a:t>tv_code_eight.setTextColor</a:t>
            </a:r>
            <a:r>
              <a:rPr lang="en-US" altLang="zh-CN" dirty="0" smtClean="0"/>
              <a:t>(0xff00ff00);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文件中设置色值需要添加“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”前缀，例如：</a:t>
            </a:r>
            <a:endParaRPr lang="en-US" altLang="zh-CN" dirty="0" smtClean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en-US" dirty="0"/>
              <a:t>布局文件设置六位文字颜色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android:textColor</a:t>
            </a:r>
            <a:r>
              <a:rPr lang="en-US" altLang="zh-CN" dirty="0"/>
              <a:t>="#00ff00"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25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颜色资源文件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res/values/colors.xml</a:t>
            </a:r>
            <a:r>
              <a:rPr lang="zh-CN" altLang="en-US" dirty="0"/>
              <a:t>是专门</a:t>
            </a:r>
            <a:r>
              <a:rPr lang="zh-CN" altLang="en-US" dirty="0" smtClean="0"/>
              <a:t>的颜色资源</a:t>
            </a:r>
            <a:r>
              <a:rPr lang="zh-CN" altLang="en-US" dirty="0"/>
              <a:t>文件，初始内容如下：</a:t>
            </a:r>
            <a:endParaRPr lang="en-US" altLang="zh-CN" dirty="0"/>
          </a:p>
          <a:p>
            <a:pPr lvl="1"/>
            <a:r>
              <a:rPr lang="en-US" altLang="zh-CN" dirty="0"/>
              <a:t>&lt;resources&gt;</a:t>
            </a:r>
          </a:p>
          <a:p>
            <a:pPr lvl="1"/>
            <a:r>
              <a:rPr lang="en-US" altLang="zh-CN" dirty="0"/>
              <a:t>    &lt;color name="</a:t>
            </a:r>
            <a:r>
              <a:rPr lang="en-US" altLang="zh-CN" dirty="0" err="1"/>
              <a:t>colorPrimary</a:t>
            </a:r>
            <a:r>
              <a:rPr lang="en-US" altLang="zh-CN" dirty="0"/>
              <a:t>"&gt;#008577&lt;/color&gt;</a:t>
            </a:r>
          </a:p>
          <a:p>
            <a:pPr lvl="1"/>
            <a:r>
              <a:rPr lang="en-US" altLang="zh-CN" dirty="0"/>
              <a:t>    &lt;color name="</a:t>
            </a:r>
            <a:r>
              <a:rPr lang="en-US" altLang="zh-CN" dirty="0" err="1"/>
              <a:t>colorPrimaryDark</a:t>
            </a:r>
            <a:r>
              <a:rPr lang="en-US" altLang="zh-CN" dirty="0"/>
              <a:t>"&gt;#00574B&lt;/color&gt;</a:t>
            </a:r>
          </a:p>
          <a:p>
            <a:pPr lvl="1"/>
            <a:r>
              <a:rPr lang="en-US" altLang="zh-CN" dirty="0"/>
              <a:t>    &lt;color name="</a:t>
            </a:r>
            <a:r>
              <a:rPr lang="en-US" altLang="zh-CN" dirty="0" err="1"/>
              <a:t>colorAccent</a:t>
            </a:r>
            <a:r>
              <a:rPr lang="en-US" altLang="zh-CN" dirty="0"/>
              <a:t>"&gt;#D81B60&lt;/color&gt;</a:t>
            </a:r>
          </a:p>
          <a:p>
            <a:pPr lvl="1"/>
            <a:r>
              <a:rPr lang="en-US" altLang="zh-CN" dirty="0"/>
              <a:t>&lt;/resources&gt;</a:t>
            </a:r>
          </a:p>
          <a:p>
            <a:r>
              <a:rPr lang="zh-CN" altLang="en-US" dirty="0" smtClean="0"/>
              <a:t>添加新颜色定义的内容片段如下</a:t>
            </a:r>
            <a:r>
              <a:rPr lang="zh-CN" altLang="en-US" dirty="0"/>
              <a:t>所示：</a:t>
            </a:r>
          </a:p>
          <a:p>
            <a:pPr lvl="1"/>
            <a:r>
              <a:rPr lang="en-US" altLang="zh-CN" dirty="0"/>
              <a:t> &lt;color name="green"&gt;#00ff00&lt;/color&gt;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70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引用颜色资源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</a:t>
            </a:r>
            <a:r>
              <a:rPr lang="en-US" altLang="zh-CN" dirty="0"/>
              <a:t>XML</a:t>
            </a:r>
            <a:r>
              <a:rPr lang="zh-CN" altLang="en-US" dirty="0"/>
              <a:t>文件中引用（</a:t>
            </a:r>
            <a:r>
              <a:rPr lang="en-US" altLang="zh-CN" dirty="0" smtClean="0"/>
              <a:t>@color/</a:t>
            </a:r>
            <a:r>
              <a:rPr lang="zh-CN" altLang="en-US" dirty="0"/>
              <a:t>***）：</a:t>
            </a:r>
            <a:endParaRPr lang="en-US" altLang="zh-CN" dirty="0"/>
          </a:p>
          <a:p>
            <a:pPr lvl="1"/>
            <a:r>
              <a:rPr lang="en-US" altLang="zh-CN" dirty="0"/>
              <a:t> &lt;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en-US" dirty="0"/>
              <a:t>资源文件引用六位文字颜色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android:textColor</a:t>
            </a:r>
            <a:r>
              <a:rPr lang="en-US" altLang="zh-CN" dirty="0"/>
              <a:t>="@color/green" /&gt;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Java</a:t>
            </a:r>
            <a:r>
              <a:rPr lang="zh-CN" altLang="en-US" dirty="0"/>
              <a:t>代码中引用（</a:t>
            </a:r>
            <a:r>
              <a:rPr lang="en-US" altLang="zh-CN" dirty="0" err="1" smtClean="0"/>
              <a:t>R.color</a:t>
            </a:r>
            <a:r>
              <a:rPr lang="en-US" altLang="zh-CN" dirty="0" smtClean="0"/>
              <a:t>.</a:t>
            </a:r>
            <a:r>
              <a:rPr lang="zh-CN" altLang="en-US" dirty="0"/>
              <a:t>***）</a:t>
            </a:r>
            <a:endParaRPr lang="en-US" altLang="zh-CN" dirty="0"/>
          </a:p>
          <a:p>
            <a:pPr lvl="2"/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// </a:t>
            </a:r>
            <a:r>
              <a:rPr lang="zh-CN" altLang="en-US" dirty="0"/>
              <a:t>从布局文件中获取名叫</a:t>
            </a:r>
            <a:r>
              <a:rPr lang="en-US" altLang="zh-CN" dirty="0" err="1"/>
              <a:t>tv_code_background</a:t>
            </a:r>
            <a:r>
              <a:rPr lang="zh-CN" altLang="en-US" dirty="0"/>
              <a:t>的文本视图</a:t>
            </a:r>
          </a:p>
          <a:p>
            <a:pPr lvl="2"/>
            <a:r>
              <a:rPr lang="zh-CN" altLang="en-US" dirty="0"/>
              <a:t>    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 </a:t>
            </a:r>
            <a:r>
              <a:rPr lang="en-US" altLang="zh-CN" dirty="0" err="1"/>
              <a:t>tv_code_background</a:t>
            </a:r>
            <a:r>
              <a:rPr lang="en-US" altLang="zh-CN" dirty="0"/>
              <a:t> =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R.id.tv_code_background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/>
              <a:t>    </a:t>
            </a:r>
            <a:r>
              <a:rPr lang="en-US" altLang="zh-CN" dirty="0" smtClean="0"/>
              <a:t>// </a:t>
            </a:r>
            <a:r>
              <a:rPr lang="zh-CN" altLang="en-US" dirty="0"/>
              <a:t>将</a:t>
            </a:r>
            <a:r>
              <a:rPr lang="en-US" altLang="zh-CN" dirty="0" err="1"/>
              <a:t>tv_code_background</a:t>
            </a:r>
            <a:r>
              <a:rPr lang="zh-CN" altLang="en-US" dirty="0"/>
              <a:t>的背景颜色设置为绿色</a:t>
            </a:r>
          </a:p>
          <a:p>
            <a:pPr lvl="2"/>
            <a:r>
              <a:rPr lang="zh-CN" altLang="en-US" dirty="0"/>
              <a:t>    </a:t>
            </a:r>
            <a:r>
              <a:rPr lang="en-US" altLang="zh-CN" dirty="0" err="1" smtClean="0"/>
              <a:t>tv_code_background.setBackgroundResource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R.color.green</a:t>
            </a:r>
            <a:r>
              <a:rPr lang="en-US" altLang="zh-CN" dirty="0"/>
              <a:t>);  // </a:t>
            </a:r>
            <a:r>
              <a:rPr lang="zh-CN" altLang="en-US" dirty="0"/>
              <a:t>颜色来源于资源文件</a:t>
            </a:r>
          </a:p>
        </p:txBody>
      </p:sp>
    </p:spTree>
    <p:extLst>
      <p:ext uri="{BB962C8B-B14F-4D97-AF65-F5344CB8AC3E}">
        <p14:creationId xmlns:p14="http://schemas.microsoft.com/office/powerpoint/2010/main" val="254117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视图基础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本节介绍了视图的几种基本概念及其用法，包括：如何设置视图的宽度和高度，如何设置视图的外部间距和内部间距，如何设置视图的外部对齐方式和内部对齐方式等等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3.2.1  </a:t>
            </a:r>
            <a:r>
              <a:rPr lang="zh-CN" altLang="en-US" dirty="0"/>
              <a:t>设置视图的宽高</a:t>
            </a:r>
          </a:p>
          <a:p>
            <a:r>
              <a:rPr lang="en-US" altLang="zh-CN" dirty="0"/>
              <a:t>3.2.2  </a:t>
            </a:r>
            <a:r>
              <a:rPr lang="zh-CN" altLang="en-US" dirty="0"/>
              <a:t>设置视图的间距</a:t>
            </a:r>
          </a:p>
          <a:p>
            <a:r>
              <a:rPr lang="en-US" altLang="zh-CN" dirty="0"/>
              <a:t>3.2.3  </a:t>
            </a:r>
            <a:r>
              <a:rPr lang="zh-CN" altLang="en-US" dirty="0"/>
              <a:t>设置视图的对齐方式</a:t>
            </a:r>
          </a:p>
        </p:txBody>
      </p:sp>
    </p:spTree>
    <p:extLst>
      <p:ext uri="{BB962C8B-B14F-4D97-AF65-F5344CB8AC3E}">
        <p14:creationId xmlns:p14="http://schemas.microsoft.com/office/powerpoint/2010/main" val="73138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 </a:t>
            </a:r>
            <a:r>
              <a:rPr lang="zh-CN" altLang="en-US" dirty="0"/>
              <a:t>设置视图的宽高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视图</a:t>
            </a:r>
            <a:r>
              <a:rPr lang="zh-CN" altLang="zh-CN" dirty="0" smtClean="0"/>
              <a:t>宽度</a:t>
            </a:r>
            <a:r>
              <a:rPr lang="zh-CN" altLang="zh-CN" dirty="0"/>
              <a:t>通过属性</a:t>
            </a:r>
            <a:r>
              <a:rPr lang="en-US" altLang="zh-CN" dirty="0" err="1"/>
              <a:t>android:layout_width</a:t>
            </a:r>
            <a:r>
              <a:rPr lang="zh-CN" altLang="zh-CN" dirty="0"/>
              <a:t>表达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视图</a:t>
            </a:r>
            <a:r>
              <a:rPr lang="zh-CN" altLang="zh-CN" dirty="0" smtClean="0"/>
              <a:t>高度</a:t>
            </a:r>
            <a:r>
              <a:rPr lang="zh-CN" altLang="zh-CN" dirty="0"/>
              <a:t>通过属性</a:t>
            </a:r>
            <a:r>
              <a:rPr lang="en-US" altLang="zh-CN" dirty="0" err="1"/>
              <a:t>android:layout_height</a:t>
            </a:r>
            <a:r>
              <a:rPr lang="zh-CN" altLang="zh-CN" dirty="0"/>
              <a:t>表达，宽高的取值主要有下列三种：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match_parent</a:t>
            </a:r>
            <a:r>
              <a:rPr lang="zh-CN" altLang="zh-CN" dirty="0"/>
              <a:t>：表示与上级视图保持</a:t>
            </a:r>
            <a:r>
              <a:rPr lang="zh-CN" altLang="zh-CN" dirty="0" smtClean="0"/>
              <a:t>一致。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wrap_content</a:t>
            </a:r>
            <a:r>
              <a:rPr lang="zh-CN" altLang="zh-CN" dirty="0"/>
              <a:t>：表示与内容自</a:t>
            </a:r>
            <a:r>
              <a:rPr lang="zh-CN" altLang="zh-CN" dirty="0" smtClean="0"/>
              <a:t>适应。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）以</a:t>
            </a:r>
            <a:r>
              <a:rPr lang="en-US" altLang="zh-CN" dirty="0" err="1"/>
              <a:t>dp</a:t>
            </a:r>
            <a:r>
              <a:rPr lang="zh-CN" altLang="zh-CN" dirty="0"/>
              <a:t>为单位的具体</a:t>
            </a:r>
            <a:r>
              <a:rPr lang="zh-CN" altLang="zh-CN" dirty="0" smtClean="0"/>
              <a:t>尺寸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675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在代码中设置视图宽高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首先确保</a:t>
            </a:r>
            <a:r>
              <a:rPr lang="en-US" altLang="zh-CN" dirty="0"/>
              <a:t>XML</a:t>
            </a:r>
            <a:r>
              <a:rPr lang="zh-CN" altLang="zh-CN" dirty="0"/>
              <a:t>中的宽高属性值为</a:t>
            </a:r>
            <a:r>
              <a:rPr lang="en-US" altLang="zh-CN" dirty="0" err="1"/>
              <a:t>wrap_content</a:t>
            </a:r>
            <a:r>
              <a:rPr lang="zh-CN" altLang="zh-CN" dirty="0" smtClean="0"/>
              <a:t>，接着</a:t>
            </a:r>
            <a:r>
              <a:rPr lang="zh-CN" altLang="zh-CN" dirty="0"/>
              <a:t>打开该页面对应的</a:t>
            </a:r>
            <a:r>
              <a:rPr lang="en-US" altLang="zh-CN" dirty="0"/>
              <a:t>Java</a:t>
            </a:r>
            <a:r>
              <a:rPr lang="zh-CN" altLang="zh-CN" dirty="0"/>
              <a:t>代码，依序执行以下三个步骤：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调用</a:t>
            </a:r>
            <a:r>
              <a:rPr lang="zh-CN" altLang="zh-CN" dirty="0"/>
              <a:t>控件对象的</a:t>
            </a:r>
            <a:r>
              <a:rPr lang="en-US" altLang="zh-CN" dirty="0" err="1"/>
              <a:t>getLayoutParams</a:t>
            </a:r>
            <a:r>
              <a:rPr lang="zh-CN" altLang="zh-CN" dirty="0"/>
              <a:t>方法，获取该控件的布局</a:t>
            </a:r>
            <a:r>
              <a:rPr lang="zh-CN" altLang="zh-CN" dirty="0" smtClean="0"/>
              <a:t>参数。</a:t>
            </a:r>
            <a:endParaRPr lang="zh-CN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布局</a:t>
            </a:r>
            <a:r>
              <a:rPr lang="zh-CN" altLang="zh-CN" dirty="0"/>
              <a:t>参数的</a:t>
            </a:r>
            <a:r>
              <a:rPr lang="en-US" altLang="zh-CN" dirty="0"/>
              <a:t>width</a:t>
            </a:r>
            <a:r>
              <a:rPr lang="zh-CN" altLang="zh-CN" dirty="0"/>
              <a:t>属性表示宽度，</a:t>
            </a:r>
            <a:r>
              <a:rPr lang="en-US" altLang="zh-CN" dirty="0"/>
              <a:t>height</a:t>
            </a:r>
            <a:r>
              <a:rPr lang="zh-CN" altLang="zh-CN" dirty="0"/>
              <a:t>属性表示高度，修改这两个属性</a:t>
            </a:r>
            <a:r>
              <a:rPr lang="zh-CN" altLang="zh-CN" dirty="0" smtClean="0"/>
              <a:t>值。</a:t>
            </a:r>
            <a:endParaRPr lang="zh-CN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调用</a:t>
            </a:r>
            <a:r>
              <a:rPr lang="zh-CN" altLang="zh-CN" dirty="0"/>
              <a:t>控件对象的</a:t>
            </a:r>
            <a:r>
              <a:rPr lang="en-US" altLang="zh-CN" dirty="0" err="1"/>
              <a:t>setLayoutParams</a:t>
            </a:r>
            <a:r>
              <a:rPr lang="zh-CN" altLang="zh-CN" dirty="0"/>
              <a:t>方法，填入修改后的布局参数使之生效。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62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 </a:t>
            </a:r>
            <a:r>
              <a:rPr lang="zh-CN" altLang="en-US" dirty="0"/>
              <a:t>设置视图的间距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设置视图的间距有两种方式：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）采用</a:t>
            </a:r>
            <a:r>
              <a:rPr lang="en-US" altLang="zh-CN" dirty="0" err="1" smtClean="0"/>
              <a:t>layout_margin</a:t>
            </a:r>
            <a:r>
              <a:rPr lang="zh-CN" altLang="en-US" dirty="0" smtClean="0"/>
              <a:t>属性，它指定了当前视图与周围平级视图之间的距离。包括</a:t>
            </a:r>
            <a:r>
              <a:rPr lang="en-US" altLang="zh-CN" dirty="0" err="1" smtClean="0"/>
              <a:t>layout_margin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layout_marginLeft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layout_marginTop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layout_marginRight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layout_marginBottom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）采用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属性，它指定了当前视图与内部下级视图之间的距离。包括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paddingLeft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paddingTop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paddingRight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paddingBottom</a:t>
            </a:r>
            <a:endParaRPr lang="en-US" altLang="zh-CN" dirty="0" smtClean="0"/>
          </a:p>
          <a:p>
            <a:r>
              <a:rPr lang="zh-CN" altLang="en-US" dirty="0"/>
              <a:t>下面</a:t>
            </a:r>
            <a:r>
              <a:rPr lang="zh-CN" altLang="en-US" dirty="0" smtClean="0"/>
              <a:t>是演示二者区别的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18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0080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>
                <a:latin typeface="+mn-ea"/>
              </a:rPr>
              <a:t>&lt;!-- </a:t>
            </a:r>
            <a:r>
              <a:rPr lang="zh-CN" altLang="en-US" dirty="0" smtClean="0">
                <a:latin typeface="+mn-ea"/>
              </a:rPr>
              <a:t>最外层的布局背景为蓝色 </a:t>
            </a:r>
            <a:r>
              <a:rPr lang="en-US" altLang="zh-CN" dirty="0" smtClean="0">
                <a:latin typeface="+mn-ea"/>
              </a:rPr>
              <a:t>--&gt;</a:t>
            </a:r>
          </a:p>
          <a:p>
            <a:r>
              <a:rPr lang="en-US" altLang="zh-CN" dirty="0" smtClean="0">
                <a:latin typeface="+mn-ea"/>
              </a:rPr>
              <a:t>&lt;</a:t>
            </a:r>
            <a:r>
              <a:rPr lang="en-US" altLang="zh-CN" dirty="0" err="1" smtClean="0">
                <a:latin typeface="+mn-ea"/>
              </a:rPr>
              <a:t>LinearLayout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xmlns:android</a:t>
            </a:r>
            <a:r>
              <a:rPr lang="en-US" altLang="zh-CN" dirty="0" smtClean="0">
                <a:latin typeface="+mn-ea"/>
              </a:rPr>
              <a:t>="http://schemas.android.com/</a:t>
            </a:r>
            <a:r>
              <a:rPr lang="en-US" altLang="zh-CN" dirty="0" err="1" smtClean="0">
                <a:latin typeface="+mn-ea"/>
              </a:rPr>
              <a:t>apk</a:t>
            </a:r>
            <a:r>
              <a:rPr lang="en-US" altLang="zh-CN" dirty="0" smtClean="0">
                <a:latin typeface="+mn-ea"/>
              </a:rPr>
              <a:t>/res/android"</a:t>
            </a:r>
          </a:p>
          <a:p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android:layout_width</a:t>
            </a:r>
            <a:r>
              <a:rPr lang="en-US" altLang="zh-CN" dirty="0" smtClean="0">
                <a:latin typeface="+mn-ea"/>
              </a:rPr>
              <a:t>="</a:t>
            </a:r>
            <a:r>
              <a:rPr lang="en-US" altLang="zh-CN" dirty="0" err="1" smtClean="0">
                <a:latin typeface="+mn-ea"/>
              </a:rPr>
              <a:t>match_parent</a:t>
            </a:r>
            <a:r>
              <a:rPr lang="en-US" altLang="zh-CN" dirty="0" smtClean="0">
                <a:latin typeface="+mn-ea"/>
              </a:rPr>
              <a:t>"</a:t>
            </a:r>
          </a:p>
          <a:p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android:layout_height</a:t>
            </a:r>
            <a:r>
              <a:rPr lang="en-US" altLang="zh-CN" dirty="0" smtClean="0">
                <a:latin typeface="+mn-ea"/>
              </a:rPr>
              <a:t>="300dp"</a:t>
            </a:r>
          </a:p>
          <a:p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android:background</a:t>
            </a:r>
            <a:r>
              <a:rPr lang="en-US" altLang="zh-CN" dirty="0" smtClean="0">
                <a:latin typeface="+mn-ea"/>
              </a:rPr>
              <a:t>="#00aaff"</a:t>
            </a:r>
          </a:p>
          <a:p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android:orientation</a:t>
            </a:r>
            <a:r>
              <a:rPr lang="en-US" altLang="zh-CN" dirty="0" smtClean="0">
                <a:latin typeface="+mn-ea"/>
              </a:rPr>
              <a:t>="vertical"</a:t>
            </a:r>
          </a:p>
          <a:p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android:padding</a:t>
            </a:r>
            <a:r>
              <a:rPr lang="en-US" altLang="zh-CN" dirty="0" smtClean="0">
                <a:latin typeface="+mn-ea"/>
              </a:rPr>
              <a:t>="5dp"&gt;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 &lt;!-- </a:t>
            </a:r>
            <a:r>
              <a:rPr lang="zh-CN" altLang="en-US" dirty="0" smtClean="0">
                <a:latin typeface="+mn-ea"/>
              </a:rPr>
              <a:t>中间层的布局背景为黄色 </a:t>
            </a:r>
            <a:r>
              <a:rPr lang="en-US" altLang="zh-CN" dirty="0" smtClean="0">
                <a:latin typeface="+mn-ea"/>
              </a:rPr>
              <a:t>--&gt;</a:t>
            </a:r>
          </a:p>
          <a:p>
            <a:r>
              <a:rPr lang="en-US" altLang="zh-CN" dirty="0" smtClean="0">
                <a:latin typeface="+mn-ea"/>
              </a:rPr>
              <a:t>    &lt;</a:t>
            </a:r>
            <a:r>
              <a:rPr lang="en-US" altLang="zh-CN" dirty="0" err="1" smtClean="0">
                <a:latin typeface="+mn-ea"/>
              </a:rPr>
              <a:t>LinearLayout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android:layout_width</a:t>
            </a:r>
            <a:r>
              <a:rPr lang="en-US" altLang="zh-CN" dirty="0" smtClean="0">
                <a:latin typeface="+mn-ea"/>
              </a:rPr>
              <a:t>="</a:t>
            </a:r>
            <a:r>
              <a:rPr lang="en-US" altLang="zh-CN" dirty="0" err="1" smtClean="0">
                <a:latin typeface="+mn-ea"/>
              </a:rPr>
              <a:t>match_parent</a:t>
            </a:r>
            <a:r>
              <a:rPr lang="en-US" altLang="zh-CN" dirty="0" smtClean="0">
                <a:latin typeface="+mn-ea"/>
              </a:rPr>
              <a:t>"</a:t>
            </a:r>
          </a:p>
          <a:p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android:layout_height</a:t>
            </a:r>
            <a:r>
              <a:rPr lang="en-US" altLang="zh-CN" dirty="0" smtClean="0">
                <a:latin typeface="+mn-ea"/>
              </a:rPr>
              <a:t>="</a:t>
            </a:r>
            <a:r>
              <a:rPr lang="en-US" altLang="zh-CN" dirty="0" err="1" smtClean="0">
                <a:latin typeface="+mn-ea"/>
              </a:rPr>
              <a:t>match_parent</a:t>
            </a:r>
            <a:r>
              <a:rPr lang="en-US" altLang="zh-CN" dirty="0" smtClean="0">
                <a:latin typeface="+mn-ea"/>
              </a:rPr>
              <a:t>"</a:t>
            </a:r>
          </a:p>
          <a:p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android:layout_margin</a:t>
            </a:r>
            <a:r>
              <a:rPr lang="en-US" altLang="zh-CN" dirty="0" smtClean="0">
                <a:latin typeface="+mn-ea"/>
              </a:rPr>
              <a:t>="20dp"</a:t>
            </a:r>
          </a:p>
          <a:p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android:background</a:t>
            </a:r>
            <a:r>
              <a:rPr lang="en-US" altLang="zh-CN" dirty="0" smtClean="0">
                <a:latin typeface="+mn-ea"/>
              </a:rPr>
              <a:t>="#ffff99"</a:t>
            </a:r>
          </a:p>
          <a:p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android:padding</a:t>
            </a:r>
            <a:r>
              <a:rPr lang="en-US" altLang="zh-CN" dirty="0" smtClean="0">
                <a:latin typeface="+mn-ea"/>
              </a:rPr>
              <a:t>="60dp"&gt;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     &lt;!-- </a:t>
            </a:r>
            <a:r>
              <a:rPr lang="zh-CN" altLang="en-US" dirty="0" smtClean="0">
                <a:latin typeface="+mn-ea"/>
              </a:rPr>
              <a:t>最内层的视图背景为红色 </a:t>
            </a:r>
            <a:r>
              <a:rPr lang="en-US" altLang="zh-CN" dirty="0" smtClean="0">
                <a:latin typeface="+mn-ea"/>
              </a:rPr>
              <a:t>--&gt;</a:t>
            </a:r>
          </a:p>
          <a:p>
            <a:r>
              <a:rPr lang="en-US" altLang="zh-CN" dirty="0" smtClean="0">
                <a:latin typeface="+mn-ea"/>
              </a:rPr>
              <a:t>        &lt;View</a:t>
            </a:r>
          </a:p>
          <a:p>
            <a:r>
              <a:rPr lang="en-US" altLang="zh-CN" dirty="0" smtClean="0">
                <a:latin typeface="+mn-ea"/>
              </a:rPr>
              <a:t>            </a:t>
            </a:r>
            <a:r>
              <a:rPr lang="en-US" altLang="zh-CN" dirty="0" err="1" smtClean="0">
                <a:latin typeface="+mn-ea"/>
              </a:rPr>
              <a:t>android:layout_width</a:t>
            </a:r>
            <a:r>
              <a:rPr lang="en-US" altLang="zh-CN" dirty="0" smtClean="0">
                <a:latin typeface="+mn-ea"/>
              </a:rPr>
              <a:t>="</a:t>
            </a:r>
            <a:r>
              <a:rPr lang="en-US" altLang="zh-CN" dirty="0" err="1" smtClean="0">
                <a:latin typeface="+mn-ea"/>
              </a:rPr>
              <a:t>match_parent</a:t>
            </a:r>
            <a:r>
              <a:rPr lang="en-US" altLang="zh-CN" dirty="0" smtClean="0">
                <a:latin typeface="+mn-ea"/>
              </a:rPr>
              <a:t>"</a:t>
            </a:r>
          </a:p>
          <a:p>
            <a:r>
              <a:rPr lang="en-US" altLang="zh-CN" dirty="0" smtClean="0">
                <a:latin typeface="+mn-ea"/>
              </a:rPr>
              <a:t>            </a:t>
            </a:r>
            <a:r>
              <a:rPr lang="en-US" altLang="zh-CN" dirty="0" err="1" smtClean="0">
                <a:latin typeface="+mn-ea"/>
              </a:rPr>
              <a:t>android:layout_height</a:t>
            </a:r>
            <a:r>
              <a:rPr lang="en-US" altLang="zh-CN" dirty="0" smtClean="0">
                <a:latin typeface="+mn-ea"/>
              </a:rPr>
              <a:t>="</a:t>
            </a:r>
            <a:r>
              <a:rPr lang="en-US" altLang="zh-CN" dirty="0" err="1" smtClean="0">
                <a:latin typeface="+mn-ea"/>
              </a:rPr>
              <a:t>match_parent</a:t>
            </a:r>
            <a:r>
              <a:rPr lang="en-US" altLang="zh-CN" dirty="0" smtClean="0">
                <a:latin typeface="+mn-ea"/>
              </a:rPr>
              <a:t>"</a:t>
            </a:r>
          </a:p>
          <a:p>
            <a:r>
              <a:rPr lang="en-US" altLang="zh-CN" dirty="0" smtClean="0">
                <a:latin typeface="+mn-ea"/>
              </a:rPr>
              <a:t>            </a:t>
            </a:r>
            <a:r>
              <a:rPr lang="en-US" altLang="zh-CN" dirty="0" err="1" smtClean="0">
                <a:latin typeface="+mn-ea"/>
              </a:rPr>
              <a:t>android:background</a:t>
            </a:r>
            <a:r>
              <a:rPr lang="en-US" altLang="zh-CN" dirty="0" smtClean="0">
                <a:latin typeface="+mn-ea"/>
              </a:rPr>
              <a:t>="#ff0000" /&gt;</a:t>
            </a:r>
          </a:p>
          <a:p>
            <a:r>
              <a:rPr lang="en-US" altLang="zh-CN" dirty="0" smtClean="0">
                <a:latin typeface="+mn-ea"/>
              </a:rPr>
              <a:t>    &lt;/</a:t>
            </a:r>
            <a:r>
              <a:rPr lang="en-US" altLang="zh-CN" dirty="0" err="1" smtClean="0">
                <a:latin typeface="+mn-ea"/>
              </a:rPr>
              <a:t>LinearLayout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r>
              <a:rPr lang="en-US" altLang="zh-CN" dirty="0" smtClean="0">
                <a:latin typeface="+mn-ea"/>
              </a:rPr>
              <a:t>&lt;/</a:t>
            </a:r>
            <a:r>
              <a:rPr lang="en-US" altLang="zh-CN" dirty="0" err="1" smtClean="0">
                <a:latin typeface="+mn-ea"/>
              </a:rPr>
              <a:t>LinearLayout</a:t>
            </a:r>
            <a:r>
              <a:rPr lang="en-US" altLang="zh-CN" dirty="0" smtClean="0">
                <a:latin typeface="+mn-ea"/>
              </a:rPr>
              <a:t>&gt;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28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</a:t>
            </a:r>
            <a:r>
              <a:rPr lang="en-US" altLang="zh-CN" dirty="0" err="1" smtClean="0"/>
              <a:t>ayout_margin</a:t>
            </a:r>
            <a:r>
              <a:rPr lang="zh-CN" altLang="zh-CN" dirty="0"/>
              <a:t>和</a:t>
            </a:r>
            <a:r>
              <a:rPr lang="en-US" altLang="zh-CN" dirty="0"/>
              <a:t>padding</a:t>
            </a:r>
            <a:r>
              <a:rPr lang="zh-CN" altLang="en-US" dirty="0"/>
              <a:t>的演示效果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36" y="1825625"/>
            <a:ext cx="4479928" cy="4351338"/>
          </a:xfrm>
        </p:spPr>
      </p:pic>
    </p:spTree>
    <p:extLst>
      <p:ext uri="{BB962C8B-B14F-4D97-AF65-F5344CB8AC3E}">
        <p14:creationId xmlns:p14="http://schemas.microsoft.com/office/powerpoint/2010/main" val="24745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本章介绍了</a:t>
            </a:r>
            <a:r>
              <a:rPr lang="en-US" altLang="zh-CN" dirty="0"/>
              <a:t>App</a:t>
            </a:r>
            <a:r>
              <a:rPr lang="zh-CN" altLang="en-US" dirty="0"/>
              <a:t>开发常见的几类简单控件用法，主要包括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显示</a:t>
            </a:r>
            <a:r>
              <a:rPr lang="zh-CN" altLang="en-US" dirty="0"/>
              <a:t>文字的文本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r>
              <a:rPr lang="zh-CN" altLang="en-US" dirty="0" smtClean="0"/>
              <a:t>容纳</a:t>
            </a:r>
            <a:r>
              <a:rPr lang="zh-CN" altLang="en-US" dirty="0"/>
              <a:t>视图的常用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响应</a:t>
            </a:r>
            <a:r>
              <a:rPr lang="zh-CN" altLang="en-US" dirty="0"/>
              <a:t>点击的按钮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r>
              <a:rPr lang="zh-CN" altLang="en-US" dirty="0" smtClean="0"/>
              <a:t>显示</a:t>
            </a:r>
            <a:r>
              <a:rPr lang="zh-CN" altLang="en-US" dirty="0"/>
              <a:t>图片的图像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zh-CN" altLang="en-US" dirty="0"/>
              <a:t>结合本章所学的知识，演示了一个实战项目“简单计算器”的设计与实现。</a:t>
            </a:r>
          </a:p>
        </p:txBody>
      </p:sp>
    </p:spTree>
    <p:extLst>
      <p:ext uri="{BB962C8B-B14F-4D97-AF65-F5344CB8AC3E}">
        <p14:creationId xmlns:p14="http://schemas.microsoft.com/office/powerpoint/2010/main" val="3938443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  </a:t>
            </a:r>
            <a:r>
              <a:rPr lang="zh-CN" altLang="en-US" dirty="0"/>
              <a:t>设置视图的对齐方式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设置视图的对齐方式有两种途径：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）采用</a:t>
            </a:r>
            <a:r>
              <a:rPr lang="en-US" altLang="zh-CN" dirty="0" err="1" smtClean="0"/>
              <a:t>layout_gravity</a:t>
            </a:r>
            <a:r>
              <a:rPr lang="zh-CN" altLang="en-US" dirty="0" smtClean="0"/>
              <a:t>属性，它指定了当前视图相对于上级视图的对齐方式。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）采用</a:t>
            </a:r>
            <a:r>
              <a:rPr lang="en-US" altLang="zh-CN" dirty="0" smtClean="0"/>
              <a:t>gravity</a:t>
            </a:r>
            <a:r>
              <a:rPr lang="zh-CN" altLang="en-US" dirty="0"/>
              <a:t>属性，</a:t>
            </a:r>
            <a:r>
              <a:rPr lang="zh-CN" altLang="en-US" dirty="0" smtClean="0"/>
              <a:t>它</a:t>
            </a:r>
            <a:r>
              <a:rPr lang="zh-CN" altLang="en-US" dirty="0"/>
              <a:t>指定</a:t>
            </a:r>
            <a:r>
              <a:rPr lang="zh-CN" altLang="en-US" dirty="0" smtClean="0"/>
              <a:t>了下级视图相对于当前视图的对齐方式。</a:t>
            </a:r>
            <a:endParaRPr lang="en-US" altLang="zh-CN" dirty="0" smtClean="0"/>
          </a:p>
          <a:p>
            <a:r>
              <a:rPr lang="en-US" altLang="zh-CN" dirty="0" err="1" smtClean="0"/>
              <a:t>layout_gravity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gravity</a:t>
            </a:r>
            <a:r>
              <a:rPr lang="zh-CN" altLang="en-US" dirty="0" smtClean="0"/>
              <a:t>的取值包括：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，还可以用竖线连接各取值，例如“</a:t>
            </a:r>
            <a:r>
              <a:rPr lang="en-US" altLang="zh-CN" dirty="0" err="1" smtClean="0"/>
              <a:t>left|top</a:t>
            </a:r>
            <a:r>
              <a:rPr lang="zh-CN" altLang="en-US" dirty="0" smtClean="0"/>
              <a:t>”表示即靠左又靠上，也就是朝左上角对齐。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11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layout_gravity</a:t>
            </a:r>
            <a:r>
              <a:rPr lang="zh-CN" altLang="en-US" dirty="0"/>
              <a:t>和</a:t>
            </a:r>
            <a:r>
              <a:rPr lang="en-US" altLang="zh-CN" dirty="0"/>
              <a:t>gravity</a:t>
            </a:r>
            <a:r>
              <a:rPr lang="zh-CN" altLang="en-US" dirty="0"/>
              <a:t>的演示效果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199" y="1825625"/>
            <a:ext cx="5092581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演示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文件为</a:t>
            </a:r>
            <a:r>
              <a:rPr lang="en-US" altLang="zh-CN" sz="2400" dirty="0" smtClean="0"/>
              <a:t>chapter03\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\main\res\layout\activity_view_gravity.xml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51" y="1690688"/>
            <a:ext cx="4554747" cy="44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3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 </a:t>
            </a:r>
            <a:r>
              <a:rPr lang="zh-CN" altLang="en-US" dirty="0"/>
              <a:t>常用布局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本节介绍了常见的几种布局用法，包括：在某个方向上顺序排列的线性布局，参照其他视图的位置相对排列的相对布局，像表格那样分行分列显示的网格布局，以及支持通过滑动操作拉出更多内容的滚动视图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3.3.1  </a:t>
            </a:r>
            <a:r>
              <a:rPr lang="zh-CN" altLang="en-US" dirty="0"/>
              <a:t>线性布局</a:t>
            </a:r>
            <a:r>
              <a:rPr lang="en-US" altLang="zh-CN" dirty="0" err="1"/>
              <a:t>LinearLayout</a:t>
            </a:r>
            <a:endParaRPr lang="en-US" altLang="zh-CN" dirty="0"/>
          </a:p>
          <a:p>
            <a:r>
              <a:rPr lang="en-US" altLang="zh-CN" dirty="0"/>
              <a:t>3.3.2  </a:t>
            </a:r>
            <a:r>
              <a:rPr lang="zh-CN" altLang="en-US" dirty="0"/>
              <a:t>相对布局</a:t>
            </a:r>
            <a:r>
              <a:rPr lang="en-US" altLang="zh-CN" dirty="0" err="1"/>
              <a:t>RelativeLayout</a:t>
            </a:r>
            <a:endParaRPr lang="en-US" altLang="zh-CN" dirty="0"/>
          </a:p>
          <a:p>
            <a:r>
              <a:rPr lang="en-US" altLang="zh-CN" dirty="0"/>
              <a:t>3.3.3  </a:t>
            </a:r>
            <a:r>
              <a:rPr lang="zh-CN" altLang="en-US" dirty="0"/>
              <a:t>网格布局</a:t>
            </a:r>
            <a:r>
              <a:rPr lang="en-US" altLang="zh-CN" dirty="0" err="1"/>
              <a:t>GridLayout</a:t>
            </a:r>
            <a:endParaRPr lang="en-US" altLang="zh-CN" dirty="0"/>
          </a:p>
          <a:p>
            <a:r>
              <a:rPr lang="en-US" altLang="zh-CN" dirty="0"/>
              <a:t>3.3.4  </a:t>
            </a:r>
            <a:r>
              <a:rPr lang="zh-CN" altLang="en-US" dirty="0"/>
              <a:t>滚动视图</a:t>
            </a:r>
            <a:r>
              <a:rPr lang="en-US" altLang="zh-CN" dirty="0" err="1"/>
              <a:t>ScrollView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150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 </a:t>
            </a:r>
            <a:r>
              <a:rPr lang="zh-CN" altLang="en-US" dirty="0"/>
              <a:t>线性布局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线性布局内部的各视图有两种排列方式：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orientation</a:t>
            </a:r>
            <a:r>
              <a:rPr lang="zh-CN" altLang="en-US" dirty="0" smtClean="0"/>
              <a:t>属性值为</a:t>
            </a:r>
            <a:r>
              <a:rPr lang="en-US" altLang="zh-CN" dirty="0" smtClean="0"/>
              <a:t>horizontal</a:t>
            </a:r>
            <a:r>
              <a:rPr lang="zh-CN" altLang="en-US" dirty="0" smtClean="0"/>
              <a:t>时，内部视图在水平方向从左往右排列。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orientation</a:t>
            </a:r>
            <a:r>
              <a:rPr lang="zh-CN" altLang="en-US" dirty="0"/>
              <a:t>属性值</a:t>
            </a:r>
            <a:r>
              <a:rPr lang="zh-CN" altLang="en-US" dirty="0" smtClean="0"/>
              <a:t>为</a:t>
            </a:r>
            <a:r>
              <a:rPr lang="en-US" altLang="zh-CN" dirty="0"/>
              <a:t>vertical</a:t>
            </a:r>
            <a:r>
              <a:rPr lang="zh-CN" altLang="en-US" dirty="0" smtClean="0"/>
              <a:t>时</a:t>
            </a:r>
            <a:r>
              <a:rPr lang="zh-CN" altLang="en-US" dirty="0"/>
              <a:t>，内部视图</a:t>
            </a:r>
            <a:r>
              <a:rPr lang="zh-CN" altLang="en-US" dirty="0" smtClean="0"/>
              <a:t>在垂直方向</a:t>
            </a:r>
            <a:r>
              <a:rPr lang="zh-CN" altLang="en-US" dirty="0"/>
              <a:t>从上往下</a:t>
            </a:r>
            <a:r>
              <a:rPr lang="zh-CN" altLang="en-US" dirty="0" smtClean="0"/>
              <a:t>排列。</a:t>
            </a:r>
            <a:endParaRPr lang="en-US" altLang="zh-CN" dirty="0" smtClean="0"/>
          </a:p>
          <a:p>
            <a:r>
              <a:rPr lang="zh-CN" altLang="en-US" dirty="0" smtClean="0"/>
              <a:t>如果不指定</a:t>
            </a:r>
            <a:r>
              <a:rPr lang="en-US" altLang="zh-CN" dirty="0"/>
              <a:t>orientation</a:t>
            </a:r>
            <a:r>
              <a:rPr lang="zh-CN" altLang="en-US" dirty="0" smtClean="0"/>
              <a:t>属性，则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默认水平方向排列。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721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线性布局的权重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线性</a:t>
            </a:r>
            <a:r>
              <a:rPr lang="zh-CN" altLang="zh-CN" dirty="0" smtClean="0"/>
              <a:t>布局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权重</a:t>
            </a:r>
            <a:r>
              <a:rPr lang="zh-CN" altLang="en-US" dirty="0" smtClean="0"/>
              <a:t>概念</a:t>
            </a:r>
            <a:r>
              <a:rPr lang="zh-CN" altLang="zh-CN" dirty="0" smtClean="0"/>
              <a:t>，</a:t>
            </a:r>
            <a:r>
              <a:rPr lang="zh-CN" altLang="zh-CN" dirty="0"/>
              <a:t>指的是线性布局的下级视图各自拥有多大比例的宽高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权重属性名叫</a:t>
            </a:r>
            <a:r>
              <a:rPr lang="en-US" altLang="zh-CN" dirty="0" err="1" smtClean="0"/>
              <a:t>layout_weight</a:t>
            </a:r>
            <a:r>
              <a:rPr lang="zh-CN" altLang="en-US" dirty="0" smtClean="0"/>
              <a:t>，但该属性不在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节点设置，而在线性布局的直接下级视图设置，表示该下级视图占据的宽高比例。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layout_width</a:t>
            </a:r>
            <a:r>
              <a:rPr lang="zh-CN" altLang="zh-CN" dirty="0"/>
              <a:t>填</a:t>
            </a:r>
            <a:r>
              <a:rPr lang="en-US" altLang="zh-CN" dirty="0" smtClean="0"/>
              <a:t>0dp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layout_weight</a:t>
            </a:r>
            <a:r>
              <a:rPr lang="zh-CN" altLang="en-US" dirty="0" smtClean="0"/>
              <a:t>表示水平方向的宽度比例。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layout_height</a:t>
            </a:r>
            <a:r>
              <a:rPr lang="zh-CN" altLang="zh-CN" dirty="0"/>
              <a:t>填</a:t>
            </a:r>
            <a:r>
              <a:rPr lang="en-US" altLang="zh-CN" dirty="0" smtClean="0"/>
              <a:t>0dp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layout_weight</a:t>
            </a:r>
            <a:r>
              <a:rPr lang="zh-CN" altLang="en-US" dirty="0" smtClean="0"/>
              <a:t>表示垂直方向的</a:t>
            </a:r>
            <a:r>
              <a:rPr lang="zh-CN" altLang="en-US" dirty="0"/>
              <a:t>高度</a:t>
            </a:r>
            <a:r>
              <a:rPr lang="zh-CN" altLang="en-US" dirty="0" smtClean="0"/>
              <a:t>比例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3266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宽高权重的演示效果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演示</a:t>
            </a:r>
            <a:r>
              <a:rPr lang="en-US" altLang="zh-CN" sz="2400" dirty="0"/>
              <a:t>XML</a:t>
            </a:r>
            <a:r>
              <a:rPr lang="zh-CN" altLang="en-US" sz="2400" dirty="0"/>
              <a:t>文件</a:t>
            </a:r>
            <a:r>
              <a:rPr lang="zh-CN" altLang="en-US" sz="2400" dirty="0" smtClean="0"/>
              <a:t>为</a:t>
            </a:r>
            <a:r>
              <a:rPr lang="en-US" altLang="zh-CN" sz="2400" dirty="0"/>
              <a:t>chapter03\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\main\res\layout\activity_linear_layout.xml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789367"/>
            <a:ext cx="6464060" cy="30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2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 </a:t>
            </a:r>
            <a:r>
              <a:rPr lang="zh-CN" altLang="en-US" dirty="0"/>
              <a:t>相对布局</a:t>
            </a:r>
            <a:r>
              <a:rPr lang="en-US" altLang="zh-CN" dirty="0" err="1"/>
              <a:t>RelativeLayout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相对布局的下级视图</a:t>
            </a:r>
            <a:r>
              <a:rPr lang="zh-CN" altLang="zh-CN" dirty="0" smtClean="0"/>
              <a:t>位置由</a:t>
            </a:r>
            <a:r>
              <a:rPr lang="zh-CN" altLang="zh-CN" dirty="0"/>
              <a:t>其他视图</a:t>
            </a:r>
            <a:r>
              <a:rPr lang="zh-CN" altLang="zh-CN" dirty="0" smtClean="0"/>
              <a:t>决定</a:t>
            </a:r>
            <a:r>
              <a:rPr lang="zh-CN" altLang="en-US" dirty="0" smtClean="0"/>
              <a:t>。</a:t>
            </a:r>
            <a:r>
              <a:rPr lang="zh-CN" altLang="zh-CN" dirty="0"/>
              <a:t>用于确定下级视图位置的参照物分</a:t>
            </a:r>
            <a:r>
              <a:rPr lang="zh-CN" altLang="zh-CN" dirty="0" smtClean="0"/>
              <a:t>两种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与</a:t>
            </a:r>
            <a:r>
              <a:rPr lang="zh-CN" altLang="zh-CN" dirty="0"/>
              <a:t>该视图自身平级的</a:t>
            </a:r>
            <a:r>
              <a:rPr lang="zh-CN" altLang="zh-CN" dirty="0" smtClean="0"/>
              <a:t>视图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该</a:t>
            </a:r>
            <a:r>
              <a:rPr lang="zh-CN" altLang="zh-CN" dirty="0"/>
              <a:t>视图的上级视图（也就是它归属的</a:t>
            </a:r>
            <a:r>
              <a:rPr lang="en-US" altLang="zh-CN" dirty="0" err="1"/>
              <a:t>RelativeLayout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如果不设定下级视图的参照物，那么下级视图默认显示在</a:t>
            </a:r>
            <a:r>
              <a:rPr lang="en-US" altLang="zh-CN" dirty="0" err="1"/>
              <a:t>RelativeLayout</a:t>
            </a:r>
            <a:r>
              <a:rPr lang="zh-CN" altLang="zh-CN" dirty="0"/>
              <a:t>内部的左上角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下面是相对位置的取值</a:t>
            </a:r>
            <a:r>
              <a:rPr lang="zh-CN" altLang="en-US" dirty="0" smtClean="0"/>
              <a:t>说明：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544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31649"/>
              </p:ext>
            </p:extLst>
          </p:nvPr>
        </p:nvGraphicFramePr>
        <p:xfrm>
          <a:off x="2238998" y="663397"/>
          <a:ext cx="8246692" cy="57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346"/>
                <a:gridCol w="4123346"/>
              </a:tblGrid>
              <a:tr h="361258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相对位置的属性取值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相对位置说明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layout_toLeftOf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当前视图在指定视图的左边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layout_toRightOf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当前视图在指定视图的右边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layout_above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当前视图在指定视图的上方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layout_below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当前视图在指定视图的下方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layout_alignLeft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当前视图与指定视图的左侧对齐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layout_alignRight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当前视图与指定视图的右侧对齐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layout_alignTop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当前视图与指定视图的顶部对齐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layout_alignBottom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当前视图与指定视图的底部对齐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layout_centerInParent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当前视图在上级视图中间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layout_centerHorizontal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当前视图在上级视图的水平方向居中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layout_centerVertical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当前视图在上级视图的垂直方向居中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layout_alignParentLeft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当前视图与上级视图的左侧对齐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layout_alignParentRight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当前视图与上级视图的右侧对齐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layout_alignParentTop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当前视图与上级视图的顶部对齐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25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layout_alignParentBottom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当前视图与上级视图的底部对齐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73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  </a:t>
            </a:r>
            <a:r>
              <a:rPr lang="zh-CN" altLang="en-US" dirty="0"/>
              <a:t>网格布局</a:t>
            </a:r>
            <a:r>
              <a:rPr lang="en-US" altLang="zh-CN" dirty="0" err="1"/>
              <a:t>GridLayout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网格</a:t>
            </a:r>
            <a:r>
              <a:rPr lang="zh-CN" altLang="en-US" dirty="0" smtClean="0"/>
              <a:t>布局支持多行多列的表格排列。</a:t>
            </a:r>
            <a:endParaRPr lang="en-US" altLang="zh-CN" dirty="0" smtClean="0"/>
          </a:p>
          <a:p>
            <a:r>
              <a:rPr lang="zh-CN" altLang="zh-CN" dirty="0"/>
              <a:t>网格布局默认从左往右、从上到下</a:t>
            </a:r>
            <a:r>
              <a:rPr lang="zh-CN" altLang="zh-CN" dirty="0" smtClean="0"/>
              <a:t>排列</a:t>
            </a:r>
            <a:r>
              <a:rPr lang="zh-CN" altLang="en-US" dirty="0" smtClean="0"/>
              <a:t>，它新增了两个属性：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err="1" smtClean="0"/>
              <a:t>columnCount</a:t>
            </a:r>
            <a:r>
              <a:rPr lang="zh-CN" altLang="en-US" dirty="0" smtClean="0"/>
              <a:t>属性，它</a:t>
            </a:r>
            <a:r>
              <a:rPr lang="zh-CN" altLang="zh-CN" dirty="0"/>
              <a:t>指定了网格的列数，即每行能放多少个</a:t>
            </a:r>
            <a:r>
              <a:rPr lang="zh-CN" altLang="zh-CN" dirty="0" smtClean="0"/>
              <a:t>视图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err="1" smtClean="0"/>
              <a:t>rowCount</a:t>
            </a:r>
            <a:r>
              <a:rPr lang="zh-CN" altLang="en-US" dirty="0"/>
              <a:t>属性</a:t>
            </a:r>
            <a:r>
              <a:rPr lang="zh-CN" altLang="en-US" dirty="0" smtClean="0"/>
              <a:t>，它</a:t>
            </a:r>
            <a:r>
              <a:rPr lang="zh-CN" altLang="zh-CN" dirty="0" smtClean="0"/>
              <a:t>指定</a:t>
            </a:r>
            <a:r>
              <a:rPr lang="zh-CN" altLang="zh-CN" dirty="0"/>
              <a:t>了网格的行数，即每列能放多少个</a:t>
            </a:r>
            <a:r>
              <a:rPr lang="zh-CN" altLang="zh-CN" dirty="0" smtClean="0"/>
              <a:t>视图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302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网格布局的演示效果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演示</a:t>
            </a:r>
            <a:r>
              <a:rPr lang="en-US" altLang="zh-CN" sz="2400" dirty="0"/>
              <a:t>XML</a:t>
            </a:r>
            <a:r>
              <a:rPr lang="zh-CN" altLang="en-US" sz="2400" dirty="0"/>
              <a:t>文件</a:t>
            </a:r>
            <a:r>
              <a:rPr lang="zh-CN" altLang="en-US" sz="2400" dirty="0" smtClean="0"/>
              <a:t>为</a:t>
            </a:r>
            <a:r>
              <a:rPr lang="en-US" altLang="zh-CN" sz="2400" dirty="0"/>
              <a:t>chapter03\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\main\res\layout\activity_grid_layout.xml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596" y="2763008"/>
            <a:ext cx="6446808" cy="30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2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zh-CN" altLang="en-US" dirty="0"/>
              <a:t>文本显示</a:t>
            </a:r>
          </a:p>
          <a:p>
            <a:r>
              <a:rPr lang="en-US" altLang="zh-CN" dirty="0"/>
              <a:t>3.2  </a:t>
            </a:r>
            <a:r>
              <a:rPr lang="zh-CN" altLang="en-US" dirty="0"/>
              <a:t>视图基础</a:t>
            </a:r>
          </a:p>
          <a:p>
            <a:r>
              <a:rPr lang="en-US" altLang="zh-CN" dirty="0"/>
              <a:t>3.3  </a:t>
            </a:r>
            <a:r>
              <a:rPr lang="zh-CN" altLang="en-US" dirty="0"/>
              <a:t>常用布局</a:t>
            </a:r>
          </a:p>
          <a:p>
            <a:r>
              <a:rPr lang="en-US" altLang="zh-CN" dirty="0"/>
              <a:t>3.4  </a:t>
            </a:r>
            <a:r>
              <a:rPr lang="zh-CN" altLang="en-US" dirty="0"/>
              <a:t>按钮触控</a:t>
            </a:r>
          </a:p>
          <a:p>
            <a:r>
              <a:rPr lang="en-US" altLang="zh-CN" dirty="0"/>
              <a:t>3.5  </a:t>
            </a:r>
            <a:r>
              <a:rPr lang="zh-CN" altLang="en-US" dirty="0"/>
              <a:t>图像显示</a:t>
            </a:r>
          </a:p>
          <a:p>
            <a:r>
              <a:rPr lang="en-US" altLang="zh-CN" dirty="0"/>
              <a:t>3.6  </a:t>
            </a:r>
            <a:r>
              <a:rPr lang="zh-CN" altLang="en-US" dirty="0"/>
              <a:t>实战项目：计算器</a:t>
            </a:r>
          </a:p>
          <a:p>
            <a:r>
              <a:rPr lang="en-US" altLang="zh-CN" dirty="0"/>
              <a:t>3.7  </a:t>
            </a:r>
            <a:r>
              <a:rPr lang="zh-CN" altLang="en-US" dirty="0"/>
              <a:t>小结</a:t>
            </a:r>
          </a:p>
          <a:p>
            <a:r>
              <a:rPr lang="en-US" altLang="zh-CN" dirty="0"/>
              <a:t>3.8  </a:t>
            </a:r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3835361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  </a:t>
            </a:r>
            <a:r>
              <a:rPr lang="zh-CN" altLang="en-US" dirty="0"/>
              <a:t>滚动视图</a:t>
            </a:r>
            <a:r>
              <a:rPr lang="en-US" altLang="zh-CN" dirty="0" err="1"/>
              <a:t>ScrollView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滚动</a:t>
            </a:r>
            <a:r>
              <a:rPr lang="zh-CN" altLang="en-US" dirty="0" smtClean="0"/>
              <a:t>视图有两种：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，它是垂直方向的滚动视图；</a:t>
            </a:r>
            <a:r>
              <a:rPr lang="zh-CN" altLang="zh-CN" dirty="0"/>
              <a:t>垂直方向滚动时，</a:t>
            </a:r>
            <a:r>
              <a:rPr lang="en-US" altLang="zh-CN" dirty="0" err="1"/>
              <a:t>layout_width</a:t>
            </a:r>
            <a:r>
              <a:rPr lang="zh-CN" altLang="zh-CN" dirty="0"/>
              <a:t>属性值设置为</a:t>
            </a:r>
            <a:r>
              <a:rPr lang="en-US" altLang="zh-CN" dirty="0" err="1"/>
              <a:t>match_parent</a:t>
            </a:r>
            <a:r>
              <a:rPr lang="zh-CN" altLang="zh-CN" dirty="0"/>
              <a:t>，</a:t>
            </a:r>
            <a:r>
              <a:rPr lang="en-US" altLang="zh-CN" dirty="0" err="1"/>
              <a:t>layout_height</a:t>
            </a:r>
            <a:r>
              <a:rPr lang="zh-CN" altLang="zh-CN" dirty="0"/>
              <a:t>属性值设置为</a:t>
            </a:r>
            <a:r>
              <a:rPr lang="en-US" altLang="zh-CN" dirty="0" err="1"/>
              <a:t>wrap_content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err="1" smtClean="0"/>
              <a:t>HorizontalScrollView</a:t>
            </a:r>
            <a:r>
              <a:rPr lang="zh-CN" altLang="en-US" dirty="0" smtClean="0"/>
              <a:t>，它是水平方向的滚动视图；</a:t>
            </a:r>
            <a:r>
              <a:rPr lang="zh-CN" altLang="zh-CN" dirty="0"/>
              <a:t>水平方向滚动时，</a:t>
            </a:r>
            <a:r>
              <a:rPr lang="en-US" altLang="zh-CN" dirty="0" err="1"/>
              <a:t>layout_width</a:t>
            </a:r>
            <a:r>
              <a:rPr lang="zh-CN" altLang="zh-CN" dirty="0"/>
              <a:t>属性值设置为</a:t>
            </a:r>
            <a:r>
              <a:rPr lang="en-US" altLang="zh-CN" dirty="0" err="1"/>
              <a:t>wrap_content</a:t>
            </a:r>
            <a:r>
              <a:rPr lang="zh-CN" altLang="zh-CN" dirty="0"/>
              <a:t>，</a:t>
            </a:r>
            <a:r>
              <a:rPr lang="en-US" altLang="zh-CN" dirty="0" err="1"/>
              <a:t>layout_height</a:t>
            </a:r>
            <a:r>
              <a:rPr lang="zh-CN" altLang="zh-CN" dirty="0"/>
              <a:t>属性值设置为</a:t>
            </a:r>
            <a:r>
              <a:rPr lang="en-US" altLang="zh-CN" dirty="0" err="1"/>
              <a:t>match_parent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46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en-US" dirty="0"/>
              <a:t>按钮触控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本节介绍了按钮控件的常见用法，包括：如何设置大小写属性与点击属性，如何响应按钮的点击事件和长按事件，如何禁用按钮又该如何启用按钮等等。 </a:t>
            </a:r>
            <a:endParaRPr lang="en-US" altLang="zh-CN" dirty="0" smtClean="0"/>
          </a:p>
          <a:p>
            <a:r>
              <a:rPr lang="en-US" altLang="zh-CN" dirty="0" smtClean="0"/>
              <a:t>3.4.1  </a:t>
            </a:r>
            <a:r>
              <a:rPr lang="zh-CN" altLang="en-US" dirty="0"/>
              <a:t>按钮控件</a:t>
            </a:r>
            <a:r>
              <a:rPr lang="en-US" altLang="zh-CN" dirty="0"/>
              <a:t>Button</a:t>
            </a:r>
          </a:p>
          <a:p>
            <a:r>
              <a:rPr lang="en-US" altLang="zh-CN" dirty="0"/>
              <a:t>3.4.2  </a:t>
            </a:r>
            <a:r>
              <a:rPr lang="zh-CN" altLang="en-US" dirty="0"/>
              <a:t>点击事件和长按事件</a:t>
            </a:r>
          </a:p>
          <a:p>
            <a:r>
              <a:rPr lang="en-US" altLang="zh-CN" dirty="0"/>
              <a:t>3.4.3  </a:t>
            </a:r>
            <a:r>
              <a:rPr lang="zh-CN" altLang="en-US" dirty="0"/>
              <a:t>禁用与恢复按钮</a:t>
            </a:r>
          </a:p>
        </p:txBody>
      </p:sp>
    </p:spTree>
    <p:extLst>
      <p:ext uri="{BB962C8B-B14F-4D97-AF65-F5344CB8AC3E}">
        <p14:creationId xmlns:p14="http://schemas.microsoft.com/office/powerpoint/2010/main" val="110046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3.4.1  </a:t>
            </a:r>
            <a:r>
              <a:rPr lang="zh-CN" altLang="en-US" dirty="0"/>
              <a:t>按钮控件</a:t>
            </a:r>
            <a:r>
              <a:rPr lang="en-US" altLang="zh-CN" dirty="0"/>
              <a:t>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按钮控件</a:t>
            </a:r>
            <a:r>
              <a:rPr lang="en-US" altLang="zh-CN" dirty="0"/>
              <a:t>Button</a:t>
            </a:r>
            <a:r>
              <a:rPr lang="zh-CN" altLang="zh-CN" dirty="0"/>
              <a:t>由</a:t>
            </a:r>
            <a:r>
              <a:rPr lang="en-US" altLang="zh-CN" dirty="0" err="1"/>
              <a:t>TextView</a:t>
            </a:r>
            <a:r>
              <a:rPr lang="zh-CN" altLang="zh-CN" dirty="0"/>
              <a:t>派生而来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它们之间的区别有：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Button</a:t>
            </a:r>
            <a:r>
              <a:rPr lang="zh-CN" altLang="zh-CN" dirty="0"/>
              <a:t>拥有默认的按钮背景，而</a:t>
            </a:r>
            <a:r>
              <a:rPr lang="en-US" altLang="zh-CN" dirty="0" err="1"/>
              <a:t>TextView</a:t>
            </a:r>
            <a:r>
              <a:rPr lang="zh-CN" altLang="zh-CN" dirty="0"/>
              <a:t>默认无</a:t>
            </a:r>
            <a:r>
              <a:rPr lang="zh-CN" altLang="zh-CN" dirty="0" smtClean="0"/>
              <a:t>背景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Button</a:t>
            </a:r>
            <a:r>
              <a:rPr lang="zh-CN" altLang="zh-CN" dirty="0"/>
              <a:t>的内部文本默认居中对齐，而</a:t>
            </a:r>
            <a:r>
              <a:rPr lang="en-US" altLang="zh-CN" dirty="0" err="1"/>
              <a:t>TextView</a:t>
            </a:r>
            <a:r>
              <a:rPr lang="zh-CN" altLang="zh-CN" dirty="0"/>
              <a:t>的内部文本默认靠</a:t>
            </a:r>
            <a:r>
              <a:rPr lang="zh-CN" altLang="zh-CN" dirty="0" smtClean="0"/>
              <a:t>左对齐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会默认将英文字母转为大写，而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保持原始的英文大小写；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184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按钮控件的新增属性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增加了两个新属性：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textAllCaps</a:t>
            </a:r>
            <a:r>
              <a:rPr lang="zh-CN" altLang="en-US" dirty="0" smtClean="0"/>
              <a:t>属性，它指定了是否将英文字母转为大写，为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是表示自动转为大写，为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表示不做大写转换。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onClick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，它</a:t>
            </a:r>
            <a:r>
              <a:rPr lang="zh-CN" altLang="zh-CN" dirty="0"/>
              <a:t>用来接管用户的点击动作，</a:t>
            </a:r>
            <a:r>
              <a:rPr lang="zh-CN" altLang="en-US" dirty="0" smtClean="0"/>
              <a:t>指定了点击按钮时要触发哪个方法；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856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 </a:t>
            </a:r>
            <a:r>
              <a:rPr lang="zh-CN" altLang="en-US" dirty="0"/>
              <a:t>点击事件和长按事件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监听器，意思是专门监听控件的动作</a:t>
            </a:r>
            <a:r>
              <a:rPr lang="zh-CN" altLang="zh-CN" dirty="0" smtClean="0"/>
              <a:t>行为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只有</a:t>
            </a:r>
            <a:r>
              <a:rPr lang="zh-CN" altLang="zh-CN" dirty="0"/>
              <a:t>控件发生了指定的动作，监听器才会触发开关去执行对应的代码逻辑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按钮</a:t>
            </a:r>
            <a:r>
              <a:rPr lang="zh-CN" altLang="en-US" dirty="0" smtClean="0"/>
              <a:t>控件有两种常用的监听器：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）点击监听器，通过</a:t>
            </a:r>
            <a:r>
              <a:rPr lang="en-US" altLang="zh-CN" dirty="0" err="1" smtClean="0"/>
              <a:t>setOnClickListener</a:t>
            </a:r>
            <a:r>
              <a:rPr lang="zh-CN" altLang="en-US" dirty="0" smtClean="0"/>
              <a:t>方法设置。按钮被按住少于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毫秒时，会触发点击事件。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）长按监听器，通过</a:t>
            </a:r>
            <a:r>
              <a:rPr lang="en-US" altLang="zh-CN" dirty="0" err="1"/>
              <a:t>setOnLongClickListener</a:t>
            </a:r>
            <a:r>
              <a:rPr lang="zh-CN" altLang="zh-CN" dirty="0"/>
              <a:t>方法</a:t>
            </a:r>
            <a:r>
              <a:rPr lang="zh-CN" altLang="zh-CN" dirty="0" smtClean="0"/>
              <a:t>设置</a:t>
            </a:r>
            <a:r>
              <a:rPr lang="zh-CN" altLang="en-US" dirty="0" smtClean="0"/>
              <a:t>。</a:t>
            </a:r>
            <a:r>
              <a:rPr lang="zh-CN" altLang="en-US" dirty="0"/>
              <a:t>按钮被</a:t>
            </a:r>
            <a:r>
              <a:rPr lang="zh-CN" altLang="en-US" dirty="0" smtClean="0"/>
              <a:t>按住</a:t>
            </a:r>
            <a:r>
              <a:rPr lang="zh-CN" altLang="en-US" dirty="0"/>
              <a:t>超过</a:t>
            </a:r>
            <a:r>
              <a:rPr lang="en-US" altLang="zh-CN" dirty="0" smtClean="0"/>
              <a:t>500</a:t>
            </a:r>
            <a:r>
              <a:rPr lang="zh-CN" altLang="en-US" dirty="0"/>
              <a:t>毫秒时，会</a:t>
            </a:r>
            <a:r>
              <a:rPr lang="zh-CN" altLang="en-US" dirty="0" smtClean="0"/>
              <a:t>触发</a:t>
            </a:r>
            <a:r>
              <a:rPr lang="zh-CN" altLang="en-US" dirty="0"/>
              <a:t>长按</a:t>
            </a:r>
            <a:r>
              <a:rPr lang="zh-CN" altLang="en-US" dirty="0" smtClean="0"/>
              <a:t>事件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486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3.4.3  </a:t>
            </a:r>
            <a:r>
              <a:rPr lang="zh-CN" altLang="en-US" dirty="0"/>
              <a:t>禁用与恢复按钮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在实际业务中，</a:t>
            </a:r>
            <a:r>
              <a:rPr lang="zh-CN" altLang="zh-CN" dirty="0" smtClean="0"/>
              <a:t>按钮</a:t>
            </a:r>
            <a:r>
              <a:rPr lang="zh-CN" altLang="en-US" dirty="0"/>
              <a:t>通常</a:t>
            </a:r>
            <a:r>
              <a:rPr lang="zh-CN" altLang="zh-CN" dirty="0" smtClean="0"/>
              <a:t>拥有</a:t>
            </a:r>
            <a:r>
              <a:rPr lang="zh-CN" altLang="zh-CN" dirty="0"/>
              <a:t>两种状态，即不可用状态与可用状态，它们在外观和功能上的区别如下：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）不可用按钮：按钮不允许点击，即使点击也没反应，同时按钮文字为灰色；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）可用按钮：按钮允许点击，点击按钮会触发点击事件，同时按钮文字为正常的黑色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是否允许点击由</a:t>
            </a:r>
            <a:r>
              <a:rPr lang="en-US" altLang="zh-CN" dirty="0" smtClean="0"/>
              <a:t>enabled</a:t>
            </a:r>
            <a:r>
              <a:rPr lang="zh-CN" altLang="en-US" dirty="0" smtClean="0"/>
              <a:t>属性控制，属性值为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时表示允许点击，为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时表示不允许点击。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9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 </a:t>
            </a:r>
            <a:r>
              <a:rPr lang="zh-CN" altLang="en-US" dirty="0"/>
              <a:t>图像显示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本节介绍了与图像显示有关的几种控件用法，包括：专门用于显示图片的图像视图以及若干缩放类型效果，支持显示图片的按钮控件——图像按钮，如何在按钮控件上同时显示文本和图标等等。</a:t>
            </a:r>
          </a:p>
          <a:p>
            <a:r>
              <a:rPr lang="en-US" altLang="zh-CN" smtClean="0"/>
              <a:t>3.5.1  </a:t>
            </a:r>
            <a:r>
              <a:rPr lang="zh-CN" altLang="en-US" dirty="0"/>
              <a:t>图像视图</a:t>
            </a:r>
            <a:r>
              <a:rPr lang="en-US" altLang="zh-CN" dirty="0" err="1"/>
              <a:t>ImageView</a:t>
            </a:r>
            <a:endParaRPr lang="en-US" altLang="zh-CN" dirty="0"/>
          </a:p>
          <a:p>
            <a:r>
              <a:rPr lang="en-US" altLang="zh-CN" dirty="0"/>
              <a:t>3.5.2  </a:t>
            </a:r>
            <a:r>
              <a:rPr lang="zh-CN" altLang="en-US" dirty="0"/>
              <a:t>图像按钮</a:t>
            </a:r>
            <a:r>
              <a:rPr lang="en-US" altLang="zh-CN" dirty="0" err="1"/>
              <a:t>ImageButton</a:t>
            </a:r>
            <a:endParaRPr lang="en-US" altLang="zh-CN" dirty="0"/>
          </a:p>
          <a:p>
            <a:r>
              <a:rPr lang="en-US" altLang="zh-CN" dirty="0"/>
              <a:t>3.5.3  </a:t>
            </a:r>
            <a:r>
              <a:rPr lang="zh-CN" altLang="en-US" dirty="0"/>
              <a:t>同时展示文本与图像</a:t>
            </a:r>
          </a:p>
        </p:txBody>
      </p:sp>
    </p:spTree>
    <p:extLst>
      <p:ext uri="{BB962C8B-B14F-4D97-AF65-F5344CB8AC3E}">
        <p14:creationId xmlns:p14="http://schemas.microsoft.com/office/powerpoint/2010/main" val="15925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3.5.1  </a:t>
            </a:r>
            <a:r>
              <a:rPr lang="zh-CN" altLang="en-US" dirty="0"/>
              <a:t>图像视图</a:t>
            </a:r>
            <a:r>
              <a:rPr lang="en-US" altLang="zh-CN" dirty="0" err="1"/>
              <a:t>ImageView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图像视图展示的图片通常位于</a:t>
            </a:r>
            <a:r>
              <a:rPr lang="en-US" altLang="zh-CN" dirty="0"/>
              <a:t>res/</a:t>
            </a:r>
            <a:r>
              <a:rPr lang="en-US" altLang="zh-CN" dirty="0" err="1"/>
              <a:t>drawable</a:t>
            </a:r>
            <a:r>
              <a:rPr lang="en-US" altLang="zh-CN" dirty="0"/>
              <a:t>***</a:t>
            </a:r>
            <a:r>
              <a:rPr lang="zh-CN" altLang="en-US" dirty="0"/>
              <a:t>目录</a:t>
            </a:r>
            <a:r>
              <a:rPr lang="zh-CN" altLang="en-US" dirty="0" smtClean="0"/>
              <a:t>，设置图像视图的显示图片有两种方式：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XML</a:t>
            </a:r>
            <a:r>
              <a:rPr lang="zh-CN" altLang="en-US" dirty="0"/>
              <a:t>文件</a:t>
            </a:r>
            <a:r>
              <a:rPr lang="zh-CN" altLang="en-US" dirty="0" smtClean="0"/>
              <a:t>中，通过</a:t>
            </a:r>
            <a:r>
              <a:rPr lang="zh-CN" altLang="en-US" dirty="0"/>
              <a:t>属性</a:t>
            </a:r>
            <a:r>
              <a:rPr lang="en-US" altLang="zh-CN" dirty="0" err="1"/>
              <a:t>android:src</a:t>
            </a:r>
            <a:r>
              <a:rPr lang="zh-CN" altLang="en-US" dirty="0"/>
              <a:t>设置图片资源，属性值格式形如“</a:t>
            </a:r>
            <a:r>
              <a:rPr lang="en-US" altLang="zh-CN" dirty="0"/>
              <a:t>@</a:t>
            </a:r>
            <a:r>
              <a:rPr lang="en-US" altLang="zh-CN" dirty="0" err="1"/>
              <a:t>drawable</a:t>
            </a:r>
            <a:r>
              <a:rPr lang="en-US" altLang="zh-CN" dirty="0"/>
              <a:t>/</a:t>
            </a:r>
            <a:r>
              <a:rPr lang="zh-CN" altLang="en-US" dirty="0"/>
              <a:t>不含扩展名的图片名称”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Java</a:t>
            </a:r>
            <a:r>
              <a:rPr lang="zh-CN" altLang="en-US" dirty="0"/>
              <a:t>代码</a:t>
            </a:r>
            <a:r>
              <a:rPr lang="zh-CN" altLang="en-US" dirty="0" smtClean="0"/>
              <a:t>中，调用</a:t>
            </a:r>
            <a:r>
              <a:rPr lang="en-US" altLang="zh-CN" dirty="0" err="1" smtClean="0"/>
              <a:t>setImageResource</a:t>
            </a:r>
            <a:r>
              <a:rPr lang="zh-CN" altLang="en-US" dirty="0" smtClean="0"/>
              <a:t>方法设置</a:t>
            </a:r>
            <a:r>
              <a:rPr lang="zh-CN" altLang="en-US" dirty="0"/>
              <a:t>图片资源</a:t>
            </a:r>
            <a:r>
              <a:rPr lang="zh-CN" altLang="en-US" dirty="0" smtClean="0"/>
              <a:t>，</a:t>
            </a:r>
            <a:r>
              <a:rPr lang="zh-CN" altLang="zh-CN" dirty="0"/>
              <a:t>方法参数格式形如“</a:t>
            </a:r>
            <a:r>
              <a:rPr lang="en-US" altLang="zh-CN" dirty="0" err="1"/>
              <a:t>R.drawable</a:t>
            </a:r>
            <a:r>
              <a:rPr lang="en-US" altLang="zh-CN" dirty="0"/>
              <a:t>.</a:t>
            </a:r>
            <a:r>
              <a:rPr lang="zh-CN" altLang="zh-CN" dirty="0"/>
              <a:t>不含扩展名的图片名称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目录下有张苹果图片</a:t>
            </a:r>
            <a:r>
              <a:rPr lang="en-US" altLang="zh-CN" dirty="0"/>
              <a:t>apple.png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则显示该图片的例子如下：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8233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设置图片资源的例子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添加了</a:t>
            </a:r>
            <a:r>
              <a:rPr lang="en-US" altLang="zh-CN" dirty="0" err="1"/>
              <a:t>src</a:t>
            </a:r>
            <a:r>
              <a:rPr lang="zh-CN" altLang="en-US" dirty="0"/>
              <a:t>属性的</a:t>
            </a:r>
            <a:r>
              <a:rPr lang="en-US" altLang="zh-CN" dirty="0" err="1"/>
              <a:t>ImageView</a:t>
            </a:r>
            <a:r>
              <a:rPr lang="zh-CN" altLang="en-US" dirty="0"/>
              <a:t>标签示例如下：</a:t>
            </a:r>
          </a:p>
          <a:p>
            <a:pPr lvl="2"/>
            <a:r>
              <a:rPr lang="zh-CN" altLang="en-US" dirty="0"/>
              <a:t>    </a:t>
            </a:r>
            <a:r>
              <a:rPr lang="en-US" altLang="zh-CN" dirty="0"/>
              <a:t>&lt;</a:t>
            </a:r>
            <a:r>
              <a:rPr lang="en-US" altLang="zh-CN" dirty="0" err="1"/>
              <a:t>ImageView</a:t>
            </a:r>
            <a:endParaRPr lang="en-US" altLang="zh-CN" dirty="0"/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iv_scale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="220dp"</a:t>
            </a:r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android:src</a:t>
            </a:r>
            <a:r>
              <a:rPr lang="en-US" altLang="zh-CN" dirty="0"/>
              <a:t>="@</a:t>
            </a:r>
            <a:r>
              <a:rPr lang="en-US" altLang="zh-CN" dirty="0" err="1"/>
              <a:t>drawable</a:t>
            </a:r>
            <a:r>
              <a:rPr lang="en-US" altLang="zh-CN" dirty="0"/>
              <a:t>/apple" /&gt;</a:t>
            </a:r>
          </a:p>
          <a:p>
            <a:r>
              <a:rPr lang="zh-CN" altLang="en-US" dirty="0"/>
              <a:t>给图像视图设置图片资源的代码例子如下所示：</a:t>
            </a:r>
          </a:p>
          <a:p>
            <a:pPr lvl="2"/>
            <a:r>
              <a:rPr lang="zh-CN" altLang="en-US" dirty="0"/>
              <a:t>  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// </a:t>
            </a:r>
            <a:r>
              <a:rPr lang="zh-CN" altLang="en-US" dirty="0"/>
              <a:t>从布局文件中获取名叫</a:t>
            </a:r>
            <a:r>
              <a:rPr lang="en-US" altLang="zh-CN" dirty="0" err="1"/>
              <a:t>iv_scale</a:t>
            </a:r>
            <a:r>
              <a:rPr lang="zh-CN" altLang="en-US" dirty="0"/>
              <a:t>的图像视图</a:t>
            </a:r>
          </a:p>
          <a:p>
            <a:pPr lvl="2"/>
            <a:r>
              <a:rPr lang="zh-CN" altLang="en-US" dirty="0"/>
              <a:t>   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ImageView</a:t>
            </a:r>
            <a:r>
              <a:rPr lang="en-US" altLang="zh-CN" dirty="0" smtClean="0"/>
              <a:t> </a:t>
            </a:r>
            <a:r>
              <a:rPr lang="en-US" altLang="zh-CN" dirty="0" err="1"/>
              <a:t>iv_scale</a:t>
            </a:r>
            <a:r>
              <a:rPr lang="en-US" altLang="zh-CN" dirty="0"/>
              <a:t> =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R.id.iv_scale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iv_scale.setImageResource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R.drawable.apple</a:t>
            </a:r>
            <a:r>
              <a:rPr lang="en-US" altLang="zh-CN" dirty="0"/>
              <a:t>);  // </a:t>
            </a:r>
            <a:r>
              <a:rPr lang="zh-CN" altLang="en-US" dirty="0"/>
              <a:t>设置图像视图的图片资源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8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图像视图的缩放类型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ImageView</a:t>
            </a:r>
            <a:r>
              <a:rPr lang="zh-CN" altLang="zh-CN" dirty="0" smtClean="0"/>
              <a:t>本身默认图片居中显示，</a:t>
            </a:r>
            <a:r>
              <a:rPr lang="zh-CN" altLang="en-US" dirty="0" smtClean="0"/>
              <a:t>若要改变图片的显示方式，可通过</a:t>
            </a:r>
            <a:r>
              <a:rPr lang="en-US" altLang="zh-CN" dirty="0" err="1" smtClean="0"/>
              <a:t>scaleType</a:t>
            </a:r>
            <a:r>
              <a:rPr lang="zh-CN" altLang="en-US" dirty="0" smtClean="0"/>
              <a:t>属性设定，该属性的取值说明如下：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11117"/>
              </p:ext>
            </p:extLst>
          </p:nvPr>
        </p:nvGraphicFramePr>
        <p:xfrm>
          <a:off x="534112" y="2878089"/>
          <a:ext cx="11147989" cy="347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809"/>
                <a:gridCol w="2871387"/>
                <a:gridCol w="6212793"/>
              </a:tblGrid>
              <a:tr h="434118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</a:t>
                      </a:r>
                      <a:r>
                        <a:rPr lang="zh-CN" sz="1800" dirty="0" smtClean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的</a:t>
                      </a:r>
                      <a:r>
                        <a:rPr lang="zh-CN" altLang="en-US" sz="1800" dirty="0" smtClean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缩放</a:t>
                      </a:r>
                      <a:r>
                        <a:rPr lang="zh-CN" sz="1800" dirty="0" smtClean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类型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ScaleType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类中</a:t>
                      </a:r>
                      <a:r>
                        <a:rPr lang="zh-CN" sz="1800" dirty="0" smtClean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的</a:t>
                      </a:r>
                      <a:r>
                        <a:rPr lang="zh-CN" altLang="en-US" sz="1800" dirty="0" smtClean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缩放</a:t>
                      </a:r>
                      <a:r>
                        <a:rPr lang="zh-CN" sz="1800" dirty="0" smtClean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类型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fitXY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FIT_XY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拉伸图片使其正好填满视图（图片可能被拉伸变形）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fitStart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FIT_START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保持宽高比例，拉伸图片使其位于视图上方或左侧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fitCenter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FIT_CENTER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保持宽高比例，拉伸图片使其位于视图中间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fitEnd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FIT_END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保持宽高比例，拉伸图片使其位于视图下方或右侧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保持图片原尺寸，并使其位于视图中间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centerCrop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CENTER_CROP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拉伸图片使其充满视图，并位于视图中间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341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centerInside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CENTER_INSIDE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保持宽高比例，缩小图片使之位于视图中间（只缩小不放大</a:t>
                      </a:r>
                      <a:r>
                        <a:rPr 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2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zh-CN" altLang="en-US" dirty="0"/>
              <a:t>文本显示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本节介绍了如何在文本视图</a:t>
            </a:r>
            <a:r>
              <a:rPr lang="en-US" altLang="zh-CN" dirty="0" err="1"/>
              <a:t>TextView</a:t>
            </a:r>
            <a:r>
              <a:rPr lang="zh-CN" altLang="en-US" dirty="0"/>
              <a:t>上显示规定的文本，包括：怎样在</a:t>
            </a:r>
            <a:r>
              <a:rPr lang="en-US" altLang="zh-CN" dirty="0"/>
              <a:t>XML</a:t>
            </a:r>
            <a:r>
              <a:rPr lang="zh-CN" altLang="en-US" dirty="0"/>
              <a:t>文件和</a:t>
            </a:r>
            <a:r>
              <a:rPr lang="en-US" altLang="zh-CN" dirty="0"/>
              <a:t>Java</a:t>
            </a:r>
            <a:r>
              <a:rPr lang="zh-CN" altLang="en-US" dirty="0"/>
              <a:t>代码中设置文本内容，尺寸的大小有哪些单位、又该怎样设置文本的大小，颜色的色值是如何表达的、又该怎样设置文本的颜色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3.1.1  </a:t>
            </a:r>
            <a:r>
              <a:rPr lang="zh-CN" altLang="en-US" dirty="0"/>
              <a:t>设置文本的内容</a:t>
            </a:r>
          </a:p>
          <a:p>
            <a:r>
              <a:rPr lang="en-US" altLang="zh-CN" dirty="0"/>
              <a:t>3.1.2  </a:t>
            </a:r>
            <a:r>
              <a:rPr lang="zh-CN" altLang="en-US" dirty="0"/>
              <a:t>设置文本的大小</a:t>
            </a:r>
          </a:p>
          <a:p>
            <a:r>
              <a:rPr lang="en-US" altLang="zh-CN" dirty="0"/>
              <a:t>3.1.3  </a:t>
            </a:r>
            <a:r>
              <a:rPr lang="zh-CN" altLang="en-US" dirty="0"/>
              <a:t>设置文本的颜色</a:t>
            </a:r>
          </a:p>
        </p:txBody>
      </p:sp>
    </p:spTree>
    <p:extLst>
      <p:ext uri="{BB962C8B-B14F-4D97-AF65-F5344CB8AC3E}">
        <p14:creationId xmlns:p14="http://schemas.microsoft.com/office/powerpoint/2010/main" val="3287461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缩放类型的演示效果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2602728"/>
            <a:ext cx="150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cs typeface="Calibri" panose="020F0502020204030204" pitchFamily="34" charset="0"/>
              </a:rPr>
              <a:t>fitCenter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126055" y="2602728"/>
            <a:ext cx="150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 err="1" smtClean="0">
                <a:latin typeface="Times New Roman" panose="02020603050405020304" pitchFamily="18" charset="0"/>
                <a:cs typeface="Calibri" panose="020F0502020204030204" pitchFamily="34" charset="0"/>
              </a:rPr>
              <a:t>centerCrop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199" y="5148412"/>
            <a:ext cx="150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 err="1" smtClean="0">
                <a:latin typeface="Times New Roman" panose="02020603050405020304" pitchFamily="18" charset="0"/>
                <a:cs typeface="Calibri" panose="020F0502020204030204" pitchFamily="34" charset="0"/>
              </a:rPr>
              <a:t>centerInside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126054" y="5148412"/>
            <a:ext cx="150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 err="1" smtClean="0">
                <a:latin typeface="Times New Roman" panose="02020603050405020304" pitchFamily="18" charset="0"/>
                <a:cs typeface="Calibri" panose="020F0502020204030204" pitchFamily="34" charset="0"/>
              </a:rPr>
              <a:t>fitXY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71" y="1517922"/>
            <a:ext cx="3056784" cy="2366178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91" y="4149990"/>
            <a:ext cx="3056785" cy="236617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91" y="1517922"/>
            <a:ext cx="3056785" cy="23661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72" y="4149990"/>
            <a:ext cx="3056784" cy="23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3.5.2  </a:t>
            </a:r>
            <a:r>
              <a:rPr lang="zh-CN" altLang="en-US" dirty="0"/>
              <a:t>图像按钮</a:t>
            </a:r>
            <a:r>
              <a:rPr lang="en-US" altLang="zh-CN" dirty="0" err="1"/>
              <a:t>ImageButton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ImageButton</a:t>
            </a:r>
            <a:r>
              <a:rPr lang="zh-CN" altLang="en-US" dirty="0"/>
              <a:t>是显示图片的图像按钮，但它继承自</a:t>
            </a:r>
            <a:r>
              <a:rPr lang="en-US" altLang="zh-CN" dirty="0" err="1"/>
              <a:t>ImageView</a:t>
            </a:r>
            <a:r>
              <a:rPr lang="zh-CN" altLang="en-US" dirty="0"/>
              <a:t>，而非继承</a:t>
            </a:r>
            <a:r>
              <a:rPr lang="en-US" altLang="zh-CN" dirty="0"/>
              <a:t>Button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ImageButton</a:t>
            </a:r>
            <a:r>
              <a:rPr lang="zh-CN" altLang="zh-CN" dirty="0"/>
              <a:t>和</a:t>
            </a:r>
            <a:r>
              <a:rPr lang="en-US" altLang="zh-CN" dirty="0"/>
              <a:t>Button</a:t>
            </a:r>
            <a:r>
              <a:rPr lang="zh-CN" altLang="zh-CN" dirty="0" smtClean="0"/>
              <a:t>之间</a:t>
            </a:r>
            <a:r>
              <a:rPr lang="zh-CN" altLang="en-US" dirty="0" smtClean="0"/>
              <a:t>的区别有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Button</a:t>
            </a:r>
            <a:r>
              <a:rPr lang="zh-CN" altLang="zh-CN" dirty="0"/>
              <a:t>既可显示文本也可显示</a:t>
            </a:r>
            <a:r>
              <a:rPr lang="zh-CN" altLang="zh-CN" dirty="0" smtClean="0"/>
              <a:t>图片，</a:t>
            </a:r>
            <a:r>
              <a:rPr lang="en-US" altLang="zh-CN" dirty="0" err="1" smtClean="0"/>
              <a:t>ImageButton</a:t>
            </a:r>
            <a:r>
              <a:rPr lang="zh-CN" altLang="zh-CN" dirty="0"/>
              <a:t>只能显示图片不能显示文本。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ImageButton</a:t>
            </a:r>
            <a:r>
              <a:rPr lang="zh-CN" altLang="zh-CN" dirty="0"/>
              <a:t>上的图像可按比例缩放，而</a:t>
            </a:r>
            <a:r>
              <a:rPr lang="en-US" altLang="zh-CN" dirty="0"/>
              <a:t>Button</a:t>
            </a:r>
            <a:r>
              <a:rPr lang="zh-CN" altLang="zh-CN" dirty="0"/>
              <a:t>通过背景设置的图像会拉伸</a:t>
            </a:r>
            <a:r>
              <a:rPr lang="zh-CN" altLang="zh-CN" dirty="0" smtClean="0"/>
              <a:t>变形。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Button</a:t>
            </a:r>
            <a:r>
              <a:rPr lang="zh-CN" altLang="zh-CN" dirty="0"/>
              <a:t>只能靠背景显示一张图片，而</a:t>
            </a:r>
            <a:r>
              <a:rPr lang="en-US" altLang="zh-CN" dirty="0" err="1"/>
              <a:t>ImageButton</a:t>
            </a:r>
            <a:r>
              <a:rPr lang="zh-CN" altLang="zh-CN" dirty="0"/>
              <a:t>可分别在前景和背景显示图片，从而实现两张图片叠加的效果。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4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ImageButton</a:t>
            </a:r>
            <a:r>
              <a:rPr lang="zh-CN" altLang="en-US" dirty="0" smtClean="0"/>
              <a:t>的使用场合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在某些场合，有的字符无法由输入法打出来，或者某些文字以特殊字体展示，就适合</a:t>
            </a:r>
            <a:r>
              <a:rPr lang="zh-CN" altLang="zh-CN" dirty="0"/>
              <a:t>适合先切图再放到</a:t>
            </a:r>
            <a:r>
              <a:rPr lang="en-US" altLang="zh-CN" dirty="0" err="1"/>
              <a:t>ImageButton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例如：开平方符号　　，等等。</a:t>
            </a:r>
            <a:endParaRPr lang="en-US" altLang="zh-CN" dirty="0" smtClean="0"/>
          </a:p>
          <a:p>
            <a:r>
              <a:rPr lang="en-US" altLang="zh-CN" dirty="0" err="1" smtClean="0"/>
              <a:t>ImageButton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ImageView</a:t>
            </a:r>
            <a:r>
              <a:rPr lang="zh-CN" altLang="zh-CN" dirty="0"/>
              <a:t>之间</a:t>
            </a:r>
            <a:r>
              <a:rPr lang="zh-CN" altLang="en-US" dirty="0"/>
              <a:t>的区别有</a:t>
            </a:r>
            <a:r>
              <a:rPr lang="zh-CN" altLang="zh-CN" dirty="0"/>
              <a:t>：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ImageButton</a:t>
            </a:r>
            <a:r>
              <a:rPr lang="zh-CN" altLang="en-US" dirty="0" smtClean="0"/>
              <a:t>有默认的按钮背景，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默认无背景。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ImageButton</a:t>
            </a:r>
            <a:r>
              <a:rPr lang="zh-CN" altLang="zh-CN" dirty="0"/>
              <a:t>默认的缩放类型为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，而</a:t>
            </a:r>
            <a:r>
              <a:rPr lang="en-US" altLang="zh-CN" dirty="0" err="1"/>
              <a:t>ImageView</a:t>
            </a:r>
            <a:r>
              <a:rPr lang="zh-CN" altLang="en-US" dirty="0" smtClean="0"/>
              <a:t>默认</a:t>
            </a:r>
            <a:r>
              <a:rPr lang="zh-CN" altLang="zh-CN" dirty="0"/>
              <a:t>的缩放类型</a:t>
            </a:r>
            <a:r>
              <a:rPr lang="zh-CN" altLang="zh-CN" dirty="0" smtClean="0"/>
              <a:t>为</a:t>
            </a:r>
            <a:r>
              <a:rPr lang="en-US" altLang="zh-CN" dirty="0" err="1" smtClean="0"/>
              <a:t>fitCenter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" name="图片 9" descr="sqr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69" y="2643498"/>
            <a:ext cx="538741" cy="356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371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 </a:t>
            </a:r>
            <a:r>
              <a:rPr lang="zh-CN" altLang="en-US" dirty="0"/>
              <a:t>同时展示文本与图像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同时展示文本与</a:t>
            </a:r>
            <a:r>
              <a:rPr lang="zh-CN" altLang="en-US" dirty="0" smtClean="0"/>
              <a:t>图像的可能途径包括：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）利用</a:t>
            </a:r>
            <a:r>
              <a:rPr lang="en-US" altLang="zh-CN" dirty="0" err="1"/>
              <a:t>LinearLayout</a:t>
            </a:r>
            <a:r>
              <a:rPr lang="zh-CN" altLang="zh-CN" dirty="0"/>
              <a:t>对</a:t>
            </a:r>
            <a:r>
              <a:rPr lang="en-US" altLang="zh-CN" dirty="0" err="1"/>
              <a:t>ImageView</a:t>
            </a:r>
            <a:r>
              <a:rPr lang="zh-CN" altLang="zh-CN" dirty="0"/>
              <a:t>和</a:t>
            </a:r>
            <a:r>
              <a:rPr lang="en-US" altLang="zh-CN" dirty="0" err="1"/>
              <a:t>TextView</a:t>
            </a:r>
            <a:r>
              <a:rPr lang="zh-CN" altLang="zh-CN" dirty="0"/>
              <a:t>组合</a:t>
            </a:r>
            <a:r>
              <a:rPr lang="zh-CN" altLang="zh-CN" dirty="0" smtClean="0"/>
              <a:t>布局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）通过</a:t>
            </a:r>
            <a:r>
              <a:rPr lang="zh-CN" altLang="zh-CN" dirty="0"/>
              <a:t>按钮控件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***属性设置文本周围的图标。</a:t>
            </a:r>
            <a:endParaRPr lang="en-US" altLang="zh-CN" dirty="0" smtClean="0"/>
          </a:p>
          <a:p>
            <a:pPr lvl="1"/>
            <a:r>
              <a:rPr lang="en-US" altLang="zh-CN" dirty="0" err="1"/>
              <a:t>drawableTop</a:t>
            </a:r>
            <a:r>
              <a:rPr lang="zh-CN" altLang="en-US" dirty="0"/>
              <a:t>：指定文字上方的图片。</a:t>
            </a:r>
          </a:p>
          <a:p>
            <a:pPr lvl="1"/>
            <a:r>
              <a:rPr lang="en-US" altLang="zh-CN" dirty="0" err="1"/>
              <a:t>drawableBottom</a:t>
            </a:r>
            <a:r>
              <a:rPr lang="zh-CN" altLang="en-US" dirty="0"/>
              <a:t>：指定文字下方的图片。</a:t>
            </a:r>
          </a:p>
          <a:p>
            <a:pPr lvl="1"/>
            <a:r>
              <a:rPr lang="en-US" altLang="zh-CN" dirty="0" err="1"/>
              <a:t>drawableLeft</a:t>
            </a:r>
            <a:r>
              <a:rPr lang="zh-CN" altLang="en-US" dirty="0"/>
              <a:t>：指定文字左边的图片。</a:t>
            </a:r>
          </a:p>
          <a:p>
            <a:pPr lvl="1"/>
            <a:r>
              <a:rPr lang="en-US" altLang="zh-CN" dirty="0" err="1"/>
              <a:t>drawableRight</a:t>
            </a:r>
            <a:r>
              <a:rPr lang="zh-CN" altLang="en-US" dirty="0"/>
              <a:t>：指定文字右边的图片。</a:t>
            </a:r>
          </a:p>
          <a:p>
            <a:pPr lvl="1"/>
            <a:r>
              <a:rPr lang="en-US" altLang="zh-CN" dirty="0" err="1"/>
              <a:t>drawablePadding</a:t>
            </a:r>
            <a:r>
              <a:rPr lang="zh-CN" altLang="en-US" dirty="0"/>
              <a:t>：指定图片与文字的间距。</a:t>
            </a:r>
          </a:p>
        </p:txBody>
      </p:sp>
    </p:spTree>
    <p:extLst>
      <p:ext uri="{BB962C8B-B14F-4D97-AF65-F5344CB8AC3E}">
        <p14:creationId xmlns:p14="http://schemas.microsoft.com/office/powerpoint/2010/main" val="8918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同时展示文本与</a:t>
            </a:r>
            <a:r>
              <a:rPr lang="zh-CN" altLang="en-US" dirty="0" smtClean="0"/>
              <a:t>图像</a:t>
            </a:r>
            <a:r>
              <a:rPr lang="zh-CN" altLang="en-US" dirty="0"/>
              <a:t>的演示效果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02" y="1598726"/>
            <a:ext cx="2667128" cy="206741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0" y="1598725"/>
            <a:ext cx="2667129" cy="20674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84" y="4492529"/>
            <a:ext cx="3723363" cy="12811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97" y="4492529"/>
            <a:ext cx="3732865" cy="12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1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 </a:t>
            </a:r>
            <a:r>
              <a:rPr lang="zh-CN" altLang="en-US" dirty="0"/>
              <a:t>实战项目：计算器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本章虽然只学了一些</a:t>
            </a:r>
            <a:r>
              <a:rPr lang="en-US" altLang="zh-CN" dirty="0"/>
              <a:t>Android</a:t>
            </a:r>
            <a:r>
              <a:rPr lang="zh-CN" altLang="zh-CN" dirty="0"/>
              <a:t>的简单控件，但是只要活学善用这些布局和控件，也能够做出实用的</a:t>
            </a:r>
            <a:r>
              <a:rPr lang="en-US" altLang="zh-CN" dirty="0"/>
              <a:t>App</a:t>
            </a:r>
            <a:r>
              <a:rPr lang="zh-CN" altLang="zh-CN" dirty="0"/>
              <a:t>。接下来让我们尝试设计并实现一个简单计算器。</a:t>
            </a:r>
          </a:p>
          <a:p>
            <a:r>
              <a:rPr lang="en-US" altLang="zh-CN" dirty="0" smtClean="0"/>
              <a:t>3.6.1  </a:t>
            </a:r>
            <a:r>
              <a:rPr lang="zh-CN" altLang="en-US" dirty="0"/>
              <a:t>需求描述</a:t>
            </a:r>
          </a:p>
          <a:p>
            <a:r>
              <a:rPr lang="en-US" altLang="zh-CN" dirty="0"/>
              <a:t>3.6.2  </a:t>
            </a:r>
            <a:r>
              <a:rPr lang="zh-CN" altLang="en-US" dirty="0"/>
              <a:t>界面设计</a:t>
            </a:r>
          </a:p>
          <a:p>
            <a:r>
              <a:rPr lang="en-US" altLang="zh-CN" dirty="0"/>
              <a:t>3.6.4  </a:t>
            </a:r>
            <a:r>
              <a:rPr lang="zh-CN" altLang="en-US" dirty="0"/>
              <a:t>关键代码</a:t>
            </a:r>
          </a:p>
        </p:txBody>
      </p:sp>
    </p:spTree>
    <p:extLst>
      <p:ext uri="{BB962C8B-B14F-4D97-AF65-F5344CB8AC3E}">
        <p14:creationId xmlns:p14="http://schemas.microsoft.com/office/powerpoint/2010/main" val="1933549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3.6.1  </a:t>
            </a:r>
            <a:r>
              <a:rPr lang="zh-CN" altLang="en-US" dirty="0"/>
              <a:t>需求描述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08776" cy="4351338"/>
          </a:xfrm>
        </p:spPr>
        <p:txBody>
          <a:bodyPr/>
          <a:lstStyle/>
          <a:p>
            <a:r>
              <a:rPr lang="zh-CN" altLang="zh-CN" dirty="0"/>
              <a:t>计算器的界面分为两大部分，第一部分是上方的计算表达式，既包括用户的按键输入，也包括计算结果数字；第二部分是下方的各个按键，例如：从</a:t>
            </a:r>
            <a:r>
              <a:rPr lang="en-US" altLang="zh-CN" dirty="0"/>
              <a:t>0</a:t>
            </a:r>
            <a:r>
              <a:rPr lang="zh-CN" altLang="zh-CN" dirty="0"/>
              <a:t>到</a:t>
            </a:r>
            <a:r>
              <a:rPr lang="en-US" altLang="zh-CN" dirty="0"/>
              <a:t>9</a:t>
            </a:r>
            <a:r>
              <a:rPr lang="zh-CN" altLang="zh-CN" dirty="0"/>
              <a:t>的数字按钮、加减乘除与等号、正负号按钮、小数点按钮、求倒数按钮、平方按钮、开方按钮，以及退格、清空、取消等控制按钮。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17" y="1825625"/>
            <a:ext cx="38290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62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3.6.2  </a:t>
            </a:r>
            <a:r>
              <a:rPr lang="zh-CN" altLang="en-US" dirty="0"/>
              <a:t>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5579692" cy="4351338"/>
          </a:xfrm>
        </p:spPr>
        <p:txBody>
          <a:bodyPr/>
          <a:lstStyle/>
          <a:p>
            <a:r>
              <a:rPr lang="zh-CN" altLang="en-US" dirty="0" smtClean="0"/>
              <a:t>简单计算器</a:t>
            </a:r>
            <a:r>
              <a:rPr lang="zh-CN" altLang="zh-CN" dirty="0" smtClean="0"/>
              <a:t>主要</a:t>
            </a:r>
            <a:r>
              <a:rPr lang="zh-CN" altLang="zh-CN" dirty="0"/>
              <a:t>由上半部分的计算结果与下半部分的计算按钮两块区域组成，据此可山寨一个界面相似的计算器</a:t>
            </a:r>
            <a:r>
              <a:rPr lang="en-US" altLang="zh-CN" dirty="0"/>
              <a:t>App</a:t>
            </a:r>
            <a:r>
              <a:rPr lang="zh-CN" altLang="zh-CN" dirty="0"/>
              <a:t>，同样由计算结果和计算按钮两部分</a:t>
            </a:r>
            <a:r>
              <a:rPr lang="zh-CN" altLang="zh-CN" dirty="0" smtClean="0"/>
              <a:t>组成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25" y="1357298"/>
            <a:ext cx="3415689" cy="52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9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简单计算器用到的控件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1047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线性布局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：计算器的整体布局是从上到下排列着的。</a:t>
            </a:r>
            <a:endParaRPr lang="en-US" altLang="zh-CN" dirty="0" smtClean="0"/>
          </a:p>
          <a:p>
            <a:r>
              <a:rPr lang="zh-CN" altLang="zh-CN" dirty="0"/>
              <a:t>网格布局</a:t>
            </a:r>
            <a:r>
              <a:rPr lang="en-US" altLang="zh-CN" dirty="0" err="1"/>
              <a:t>GridLayout</a:t>
            </a:r>
            <a:r>
              <a:rPr lang="zh-CN" altLang="zh-CN" dirty="0"/>
              <a:t>：计算器下半部分的几排按钮，正好成五行四列表格分布，适合采用</a:t>
            </a:r>
            <a:r>
              <a:rPr lang="en-US" altLang="zh-CN" dirty="0" err="1"/>
              <a:t>GridLayout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滚动视图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：计算器界面如果超出屏幕大小，就要支持滚动。</a:t>
            </a:r>
            <a:endParaRPr lang="en-US" altLang="zh-CN" dirty="0" smtClean="0"/>
          </a:p>
          <a:p>
            <a:r>
              <a:rPr lang="zh-CN" altLang="en-US" dirty="0" smtClean="0"/>
              <a:t>文本视图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：计算结果文本需要使用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，且文字靠下靠右显示。</a:t>
            </a:r>
          </a:p>
          <a:p>
            <a:r>
              <a:rPr lang="zh-CN" altLang="en-US" dirty="0" smtClean="0"/>
              <a:t>按钮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：用于</a:t>
            </a:r>
            <a:r>
              <a:rPr lang="en-US" altLang="zh-CN" dirty="0" smtClean="0"/>
              <a:t>0-9</a:t>
            </a:r>
            <a:r>
              <a:rPr lang="zh-CN" altLang="en-US" dirty="0" smtClean="0"/>
              <a:t>的数字按键，以及加减乘除等运算按键。</a:t>
            </a:r>
            <a:endParaRPr lang="en-US" altLang="zh-CN" dirty="0" smtClean="0"/>
          </a:p>
          <a:p>
            <a:r>
              <a:rPr lang="zh-CN" altLang="en-US" dirty="0" smtClean="0"/>
              <a:t>图像按钮</a:t>
            </a:r>
            <a:r>
              <a:rPr lang="en-US" altLang="zh-CN" dirty="0" err="1" smtClean="0"/>
              <a:t>ImageButton</a:t>
            </a:r>
            <a:r>
              <a:rPr lang="zh-CN" altLang="en-US" dirty="0" smtClean="0"/>
              <a:t>：开根号的运算符“√”虽然能够打出来，但是右上角少了一横，所以该按钮要用一张标准的开根号图片显示。</a:t>
            </a:r>
          </a:p>
        </p:txBody>
      </p:sp>
    </p:spTree>
    <p:extLst>
      <p:ext uri="{BB962C8B-B14F-4D97-AF65-F5344CB8AC3E}">
        <p14:creationId xmlns:p14="http://schemas.microsoft.com/office/powerpoint/2010/main" val="30296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3.6.4  </a:t>
            </a:r>
            <a:r>
              <a:rPr lang="zh-CN" altLang="en-US" dirty="0"/>
              <a:t>关键代码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Toast</a:t>
            </a:r>
            <a:r>
              <a:rPr lang="zh-CN" altLang="zh-CN" dirty="0"/>
              <a:t>控件，用于展示短暂的提示</a:t>
            </a:r>
            <a:r>
              <a:rPr lang="zh-CN" altLang="zh-CN" dirty="0" smtClean="0"/>
              <a:t>文字</a:t>
            </a:r>
            <a:r>
              <a:rPr lang="zh-CN" altLang="en-US" dirty="0" smtClean="0"/>
              <a:t>，用法如下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1"/>
            <a:r>
              <a:rPr lang="en-US" altLang="zh-CN" dirty="0" err="1" smtClean="0"/>
              <a:t>Toast.makeText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MainActivity.this</a:t>
            </a:r>
            <a:r>
              <a:rPr lang="en-US" altLang="zh-CN" dirty="0"/>
              <a:t>, "</a:t>
            </a:r>
            <a:r>
              <a:rPr lang="zh-CN" altLang="zh-CN" dirty="0"/>
              <a:t>提示文字</a:t>
            </a:r>
            <a:r>
              <a:rPr lang="en-US" altLang="zh-CN" dirty="0"/>
              <a:t>", </a:t>
            </a:r>
            <a:r>
              <a:rPr lang="en-US" altLang="zh-CN" dirty="0" err="1"/>
              <a:t>Toast.LENGTH_SHORT</a:t>
            </a:r>
            <a:r>
              <a:rPr lang="en-US" altLang="zh-CN" dirty="0"/>
              <a:t>).show();</a:t>
            </a:r>
            <a:endParaRPr lang="zh-CN" altLang="zh-CN" dirty="0"/>
          </a:p>
          <a:p>
            <a:r>
              <a:rPr lang="zh-CN" altLang="zh-CN" dirty="0"/>
              <a:t>用户在计算器界面每输入一个按键，</a:t>
            </a:r>
            <a:r>
              <a:rPr lang="en-US" altLang="zh-CN" dirty="0"/>
              <a:t>App</a:t>
            </a:r>
            <a:r>
              <a:rPr lang="zh-CN" altLang="zh-CN" dirty="0"/>
              <a:t>都要进行下列两项操作：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输入按键的合法性校验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执行运算并显示计算结果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 </a:t>
            </a:r>
            <a:r>
              <a:rPr lang="zh-CN" altLang="en-US" dirty="0"/>
              <a:t>设置文本的内容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设置文本内容有两种方式：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</a:t>
            </a:r>
            <a:r>
              <a:rPr lang="en-US" altLang="zh-CN" dirty="0"/>
              <a:t>XML</a:t>
            </a:r>
            <a:r>
              <a:rPr lang="zh-CN" altLang="en-US" dirty="0"/>
              <a:t>文件中通过属性</a:t>
            </a:r>
            <a:r>
              <a:rPr lang="en-US" altLang="zh-CN" dirty="0" err="1"/>
              <a:t>android:text</a:t>
            </a:r>
            <a:r>
              <a:rPr lang="zh-CN" altLang="en-US" dirty="0"/>
              <a:t>设置文本</a:t>
            </a:r>
          </a:p>
          <a:p>
            <a:pPr lvl="2"/>
            <a:r>
              <a:rPr lang="en-US" altLang="zh-CN" dirty="0"/>
              <a:t> &lt;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tv_hello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en-US" dirty="0"/>
              <a:t>你好，世界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/>
              <a:t>Java</a:t>
            </a:r>
            <a:r>
              <a:rPr lang="zh-CN" altLang="en-US" dirty="0"/>
              <a:t>代码中调用文本视图对象的</a:t>
            </a:r>
            <a:r>
              <a:rPr lang="en-US" altLang="zh-CN" dirty="0" err="1"/>
              <a:t>setText</a:t>
            </a:r>
            <a:r>
              <a:rPr lang="zh-CN" altLang="en-US" dirty="0"/>
              <a:t>方法设置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2"/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// </a:t>
            </a:r>
            <a:r>
              <a:rPr lang="zh-CN" altLang="en-US" dirty="0"/>
              <a:t>获取名叫</a:t>
            </a:r>
            <a:r>
              <a:rPr lang="en-US" altLang="zh-CN" dirty="0" err="1"/>
              <a:t>tv_hello</a:t>
            </a:r>
            <a:r>
              <a:rPr lang="zh-CN" altLang="en-US" dirty="0"/>
              <a:t>的文本视图</a:t>
            </a:r>
          </a:p>
          <a:p>
            <a:pPr lvl="2"/>
            <a:r>
              <a:rPr lang="zh-CN" altLang="en-US" dirty="0"/>
              <a:t>       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tv_hello</a:t>
            </a:r>
            <a:r>
              <a:rPr lang="en-US" altLang="zh-CN" dirty="0"/>
              <a:t> =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R.id.tv_hello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tv_hello.setText</a:t>
            </a:r>
            <a:r>
              <a:rPr lang="en-US" altLang="zh-CN" dirty="0"/>
              <a:t>("</a:t>
            </a:r>
            <a:r>
              <a:rPr lang="zh-CN" altLang="en-US" dirty="0"/>
              <a:t>你好，世界</a:t>
            </a:r>
            <a:r>
              <a:rPr lang="en-US" altLang="zh-CN" dirty="0"/>
              <a:t>");  // </a:t>
            </a:r>
            <a:r>
              <a:rPr lang="zh-CN" altLang="en-US" dirty="0"/>
              <a:t>设置</a:t>
            </a:r>
            <a:r>
              <a:rPr lang="en-US" altLang="zh-CN" dirty="0" err="1"/>
              <a:t>tv_hello</a:t>
            </a:r>
            <a:r>
              <a:rPr lang="zh-CN" altLang="en-US" dirty="0"/>
              <a:t>的文字内容</a:t>
            </a:r>
          </a:p>
        </p:txBody>
      </p:sp>
    </p:spTree>
    <p:extLst>
      <p:ext uri="{BB962C8B-B14F-4D97-AF65-F5344CB8AC3E}">
        <p14:creationId xmlns:p14="http://schemas.microsoft.com/office/powerpoint/2010/main" val="1930185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计算器运行的演示效果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87387" y="6221339"/>
            <a:ext cx="415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执行乘法运算的计算器界面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35252" y="6221339"/>
            <a:ext cx="415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先执行开方运算再执行加法运算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90" y="1690688"/>
            <a:ext cx="2810672" cy="43513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838" y="1690688"/>
            <a:ext cx="28106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85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 </a:t>
            </a:r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本章主要介绍了</a:t>
            </a:r>
            <a:r>
              <a:rPr lang="en-US" altLang="zh-CN" dirty="0"/>
              <a:t>App</a:t>
            </a:r>
            <a:r>
              <a:rPr lang="zh-CN" altLang="zh-CN" dirty="0"/>
              <a:t>开发中常见简单控件的用法，包括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文本视图上显示文本（设置文本的内容、大小和颜色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修改</a:t>
            </a:r>
            <a:r>
              <a:rPr lang="zh-CN" altLang="zh-CN" dirty="0"/>
              <a:t>视图的基本属性（设置视图的宽高、间距和对齐方式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运用</a:t>
            </a:r>
            <a:r>
              <a:rPr lang="zh-CN" altLang="zh-CN" dirty="0"/>
              <a:t>各种布局排列控件（线性布局、相对布局、网格布局、滚动视图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处理</a:t>
            </a:r>
            <a:r>
              <a:rPr lang="zh-CN" altLang="zh-CN" dirty="0"/>
              <a:t>按钮的触控事件（按钮控件的点击、长按、禁用与恢复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图像控件上显示图片（图像视图、图像按钮、同时展示文本与图像）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设计了一个实战项目</a:t>
            </a:r>
            <a:r>
              <a:rPr lang="zh-CN" altLang="zh-CN" dirty="0" smtClean="0"/>
              <a:t>“简单计算器” 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99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）学会在文本控件上正确展示文字。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）学会在图像控件上正确展示图片。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）学会正确处理按钮的点击和长按事件。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）学会在常见布局上排列组合多个控件。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604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习题（填空题）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res/values</a:t>
            </a:r>
            <a:r>
              <a:rPr lang="zh-CN" altLang="zh-CN" dirty="0"/>
              <a:t>目录下存放字符串定义的资源文件名叫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________</a:t>
            </a:r>
            <a:r>
              <a:rPr lang="zh-CN" altLang="zh-CN" dirty="0"/>
              <a:t>指的是与设备无关的显示单位。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的色值由</a:t>
            </a:r>
            <a:r>
              <a:rPr lang="en-US" altLang="zh-CN" dirty="0"/>
              <a:t>alpha</a:t>
            </a:r>
            <a:r>
              <a:rPr lang="zh-CN" altLang="zh-CN" dirty="0"/>
              <a:t>透明度和</a:t>
            </a:r>
            <a:r>
              <a:rPr lang="en-US" altLang="zh-CN" dirty="0"/>
              <a:t>________</a:t>
            </a:r>
            <a:r>
              <a:rPr lang="zh-CN" altLang="zh-CN" dirty="0"/>
              <a:t>三原色联合定义。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、线性布局利用属性</a:t>
            </a:r>
            <a:r>
              <a:rPr lang="en-US" altLang="zh-CN" dirty="0" err="1"/>
              <a:t>layout_weight</a:t>
            </a:r>
            <a:r>
              <a:rPr lang="zh-CN" altLang="zh-CN" dirty="0"/>
              <a:t>设置下级控件的尺寸权重时，要将下级控件的宽高设置为</a:t>
            </a:r>
            <a:r>
              <a:rPr lang="en-US" altLang="zh-CN" dirty="0"/>
              <a:t>________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、按钮控件被按住超过</a:t>
            </a:r>
            <a:r>
              <a:rPr lang="en-US" altLang="zh-CN" dirty="0"/>
              <a:t>_ _______</a:t>
            </a:r>
            <a:r>
              <a:rPr lang="zh-CN" altLang="zh-CN" dirty="0"/>
              <a:t>之后，会触发长按事件。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859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（判断题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的控件类都由</a:t>
            </a:r>
            <a:r>
              <a:rPr lang="en-US" altLang="zh-CN" dirty="0" err="1"/>
              <a:t>ViewGroup</a:t>
            </a:r>
            <a:r>
              <a:rPr lang="zh-CN" altLang="zh-CN" dirty="0"/>
              <a:t>派生而来。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、线性布局</a:t>
            </a:r>
            <a:r>
              <a:rPr lang="en-US" altLang="zh-CN" dirty="0" err="1"/>
              <a:t>LinearLayout</a:t>
            </a:r>
            <a:r>
              <a:rPr lang="zh-CN" altLang="zh-CN" dirty="0"/>
              <a:t>默认下级控件在水平方向排列。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、在相对布局内部，如果不设定下级视图的参照物，那么下级视图默认显示在布局中央。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、滚动视图</a:t>
            </a:r>
            <a:r>
              <a:rPr lang="en-US" altLang="zh-CN" dirty="0" err="1"/>
              <a:t>ScrollView</a:t>
            </a:r>
            <a:r>
              <a:rPr lang="zh-CN" altLang="zh-CN" dirty="0"/>
              <a:t>默认下级布局在水平方向排列。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、按钮控件上的英文默认显示大写字母。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450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（选择题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代码中，</a:t>
            </a:r>
            <a:r>
              <a:rPr lang="en-US" altLang="zh-CN" dirty="0" err="1"/>
              <a:t>setTextSize</a:t>
            </a:r>
            <a:r>
              <a:rPr lang="zh-CN" altLang="zh-CN" dirty="0"/>
              <a:t>方法默认的的字号单位是（）。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 err="1"/>
              <a:t>dp</a:t>
            </a:r>
            <a:r>
              <a:rPr lang="en-US" altLang="zh-CN" dirty="0"/>
              <a:t>		</a:t>
            </a:r>
            <a:r>
              <a:rPr lang="en-US" altLang="zh-CN" dirty="0" smtClean="0"/>
              <a:t>	B</a:t>
            </a:r>
            <a:r>
              <a:rPr lang="zh-CN" altLang="zh-CN" dirty="0"/>
              <a:t>、</a:t>
            </a:r>
            <a:r>
              <a:rPr lang="en-US" altLang="zh-CN" dirty="0" err="1"/>
              <a:t>px</a:t>
            </a:r>
            <a:r>
              <a:rPr lang="en-US" altLang="zh-CN" dirty="0"/>
              <a:t>		</a:t>
            </a:r>
            <a:r>
              <a:rPr lang="en-US" altLang="zh-CN" dirty="0" smtClean="0"/>
              <a:t>	C</a:t>
            </a:r>
            <a:r>
              <a:rPr lang="zh-CN" altLang="zh-CN" dirty="0"/>
              <a:t>、</a:t>
            </a:r>
            <a:r>
              <a:rPr lang="en-US" altLang="zh-CN" dirty="0" err="1"/>
              <a:t>sp</a:t>
            </a:r>
            <a:r>
              <a:rPr lang="en-US" altLang="zh-CN" dirty="0"/>
              <a:t>	</a:t>
            </a:r>
            <a:r>
              <a:rPr lang="en-US" altLang="zh-CN" dirty="0" smtClean="0"/>
              <a:t>	D</a:t>
            </a:r>
            <a:r>
              <a:rPr lang="zh-CN" altLang="zh-CN" dirty="0"/>
              <a:t>、</a:t>
            </a:r>
            <a:r>
              <a:rPr lang="en-US" altLang="zh-CN" dirty="0"/>
              <a:t>dip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、网格布局</a:t>
            </a:r>
            <a:r>
              <a:rPr lang="en-US" altLang="zh-CN" dirty="0" err="1"/>
              <a:t>GridLayout</a:t>
            </a:r>
            <a:r>
              <a:rPr lang="zh-CN" altLang="zh-CN" dirty="0"/>
              <a:t>指定网格行数的属性名称是（）。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 err="1"/>
              <a:t>columnCount</a:t>
            </a:r>
            <a:r>
              <a:rPr lang="en-US" altLang="zh-CN" dirty="0"/>
              <a:t>	</a:t>
            </a:r>
            <a:r>
              <a:rPr lang="en-US" altLang="zh-CN" dirty="0" smtClean="0"/>
              <a:t>	B</a:t>
            </a:r>
            <a:r>
              <a:rPr lang="zh-CN" altLang="zh-CN" dirty="0"/>
              <a:t>、</a:t>
            </a:r>
            <a:r>
              <a:rPr lang="en-US" altLang="zh-CN" dirty="0" err="1"/>
              <a:t>rowCount</a:t>
            </a:r>
            <a:r>
              <a:rPr lang="en-US" altLang="zh-CN" dirty="0"/>
              <a:t>		</a:t>
            </a:r>
            <a:r>
              <a:rPr lang="en-US" altLang="zh-CN" dirty="0" smtClean="0"/>
              <a:t>C</a:t>
            </a:r>
            <a:r>
              <a:rPr lang="zh-CN" altLang="zh-CN" dirty="0"/>
              <a:t>、</a:t>
            </a:r>
            <a:r>
              <a:rPr lang="en-US" altLang="zh-CN" dirty="0" err="1"/>
              <a:t>gridCount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zh-CN" altLang="zh-CN" dirty="0"/>
              <a:t>、</a:t>
            </a:r>
            <a:r>
              <a:rPr lang="en-US" altLang="zh-CN" dirty="0" err="1"/>
              <a:t>cellCount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、图像视图采取缩放类型（）的时候，图像可能会被拉伸变形。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FIT_CENTER	</a:t>
            </a:r>
            <a:r>
              <a:rPr lang="en-US" altLang="zh-CN" dirty="0" smtClean="0"/>
              <a:t>	B</a:t>
            </a:r>
            <a:r>
              <a:rPr lang="zh-CN" altLang="zh-CN" dirty="0"/>
              <a:t>、</a:t>
            </a:r>
            <a:r>
              <a:rPr lang="en-US" altLang="zh-CN" dirty="0"/>
              <a:t>CENTER_CROP	C</a:t>
            </a:r>
            <a:r>
              <a:rPr lang="zh-CN" altLang="zh-CN" dirty="0"/>
              <a:t>、</a:t>
            </a:r>
            <a:r>
              <a:rPr lang="en-US" altLang="zh-CN" dirty="0"/>
              <a:t>FIT_XY	</a:t>
            </a:r>
            <a:r>
              <a:rPr lang="en-US" altLang="zh-CN" dirty="0" smtClean="0"/>
              <a:t>D</a:t>
            </a:r>
            <a:r>
              <a:rPr lang="zh-CN" altLang="zh-CN" dirty="0"/>
              <a:t>、</a:t>
            </a:r>
            <a:r>
              <a:rPr lang="en-US" altLang="zh-CN" dirty="0"/>
              <a:t>FIT_START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、图像按钮</a:t>
            </a:r>
            <a:r>
              <a:rPr lang="en-US" altLang="zh-CN" dirty="0" err="1"/>
              <a:t>ImageButton</a:t>
            </a:r>
            <a:r>
              <a:rPr lang="zh-CN" altLang="zh-CN" dirty="0"/>
              <a:t>由（）派生而来。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Button</a:t>
            </a:r>
            <a:r>
              <a:rPr lang="en-US" altLang="zh-CN"/>
              <a:t>	</a:t>
            </a:r>
            <a:r>
              <a:rPr lang="en-US" altLang="zh-CN" smtClean="0"/>
              <a:t>	B</a:t>
            </a:r>
            <a:r>
              <a:rPr lang="zh-CN" altLang="zh-CN" dirty="0"/>
              <a:t>、</a:t>
            </a:r>
            <a:r>
              <a:rPr lang="en-US" altLang="zh-CN" dirty="0" err="1"/>
              <a:t>ImageView</a:t>
            </a:r>
            <a:r>
              <a:rPr lang="en-US" altLang="zh-CN" dirty="0"/>
              <a:t>		C</a:t>
            </a:r>
            <a:r>
              <a:rPr lang="zh-CN" altLang="zh-CN" dirty="0"/>
              <a:t>、</a:t>
            </a:r>
            <a:r>
              <a:rPr lang="en-US" altLang="zh-CN" dirty="0"/>
              <a:t>View	</a:t>
            </a:r>
            <a:r>
              <a:rPr lang="en-US" altLang="zh-CN" dirty="0" smtClean="0"/>
              <a:t>D</a:t>
            </a:r>
            <a:r>
              <a:rPr lang="zh-CN" altLang="zh-CN" dirty="0"/>
              <a:t>、</a:t>
            </a:r>
            <a:r>
              <a:rPr lang="en-US" altLang="zh-CN" dirty="0" err="1"/>
              <a:t>ViewGroup</a:t>
            </a:r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、在按钮控件中，把图片放在文本右边的属性名称是（）。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、</a:t>
            </a:r>
            <a:r>
              <a:rPr lang="en-US" altLang="zh-CN" dirty="0" err="1"/>
              <a:t>drawableTop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zh-CN" altLang="zh-CN" dirty="0"/>
              <a:t>、</a:t>
            </a:r>
            <a:r>
              <a:rPr lang="en-US" altLang="zh-CN" dirty="0" err="1"/>
              <a:t>drawableBottom</a:t>
            </a:r>
            <a:r>
              <a:rPr lang="en-US" altLang="zh-CN" dirty="0"/>
              <a:t>	C</a:t>
            </a:r>
            <a:r>
              <a:rPr lang="zh-CN" altLang="zh-CN" dirty="0"/>
              <a:t>、</a:t>
            </a:r>
            <a:r>
              <a:rPr lang="en-US" altLang="zh-CN" dirty="0" err="1" smtClean="0"/>
              <a:t>drawableLeft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zh-CN" altLang="zh-CN" dirty="0"/>
              <a:t>、</a:t>
            </a:r>
            <a:r>
              <a:rPr lang="en-US" altLang="zh-CN" dirty="0" err="1"/>
              <a:t>drawableRight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7815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（简答题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、请简要描述</a:t>
            </a:r>
            <a:r>
              <a:rPr lang="en-US" altLang="zh-CN" dirty="0" err="1"/>
              <a:t>layout_margin</a:t>
            </a:r>
            <a:r>
              <a:rPr lang="zh-CN" altLang="zh-CN" dirty="0"/>
              <a:t>和</a:t>
            </a:r>
            <a:r>
              <a:rPr lang="en-US" altLang="zh-CN" dirty="0"/>
              <a:t>padding</a:t>
            </a:r>
            <a:r>
              <a:rPr lang="zh-CN" altLang="zh-CN" dirty="0"/>
              <a:t>之间的区别。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、请简要描述</a:t>
            </a:r>
            <a:r>
              <a:rPr lang="en-US" altLang="zh-CN" dirty="0" err="1"/>
              <a:t>layout_gravity</a:t>
            </a:r>
            <a:r>
              <a:rPr lang="zh-CN" altLang="zh-CN" dirty="0"/>
              <a:t>和</a:t>
            </a:r>
            <a:r>
              <a:rPr lang="en-US" altLang="zh-CN" dirty="0"/>
              <a:t>gravity</a:t>
            </a:r>
            <a:r>
              <a:rPr lang="zh-CN" altLang="zh-CN" dirty="0"/>
              <a:t>之间的区别。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296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（动手练习）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请上机实验本章的计算器项目，要求实现加、减、乘、除、求倒数、求平方根等简单运算。</a:t>
            </a:r>
          </a:p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0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字符串资源文件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res/values/strings.xml</a:t>
            </a:r>
            <a:r>
              <a:rPr lang="zh-CN" altLang="en-US" dirty="0"/>
              <a:t>是专门的字符串资源文件，初始内容如下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&lt;resources&gt;</a:t>
            </a:r>
          </a:p>
          <a:p>
            <a:pPr lvl="1"/>
            <a:r>
              <a:rPr lang="en-US" altLang="zh-CN" dirty="0"/>
              <a:t>    &lt;string name="</a:t>
            </a:r>
            <a:r>
              <a:rPr lang="en-US" altLang="zh-CN" dirty="0" err="1"/>
              <a:t>app_name</a:t>
            </a:r>
            <a:r>
              <a:rPr lang="en-US" altLang="zh-CN" dirty="0"/>
              <a:t>"&gt;chapter03&lt;/string&gt;</a:t>
            </a:r>
          </a:p>
          <a:p>
            <a:pPr lvl="1"/>
            <a:r>
              <a:rPr lang="en-US" altLang="zh-CN" dirty="0"/>
              <a:t>&lt;/resources</a:t>
            </a:r>
            <a:r>
              <a:rPr lang="en-US" altLang="zh-CN" dirty="0" smtClean="0"/>
              <a:t>&gt;</a:t>
            </a:r>
          </a:p>
          <a:p>
            <a:r>
              <a:rPr lang="zh-CN" altLang="en-US" dirty="0"/>
              <a:t>添加新字符串定义之后，文件内容如下所示：</a:t>
            </a:r>
          </a:p>
          <a:p>
            <a:pPr lvl="1"/>
            <a:r>
              <a:rPr lang="en-US" altLang="zh-CN" dirty="0"/>
              <a:t>&lt;resources&gt;</a:t>
            </a:r>
          </a:p>
          <a:p>
            <a:pPr lvl="1"/>
            <a:r>
              <a:rPr lang="en-US" altLang="zh-CN" dirty="0"/>
              <a:t>    &lt;string name="</a:t>
            </a:r>
            <a:r>
              <a:rPr lang="en-US" altLang="zh-CN" dirty="0" err="1"/>
              <a:t>app_name</a:t>
            </a:r>
            <a:r>
              <a:rPr lang="en-US" altLang="zh-CN" dirty="0"/>
              <a:t>"&gt;chapter03&lt;/string&gt;</a:t>
            </a:r>
          </a:p>
          <a:p>
            <a:pPr lvl="1"/>
            <a:r>
              <a:rPr lang="en-US" altLang="zh-CN" dirty="0"/>
              <a:t>    &lt;string name="hello"&gt;</a:t>
            </a:r>
            <a:r>
              <a:rPr lang="zh-CN" altLang="en-US" dirty="0"/>
              <a:t>你好，世界</a:t>
            </a:r>
            <a:r>
              <a:rPr lang="en-US" altLang="zh-CN" dirty="0"/>
              <a:t>&lt;/string&gt;</a:t>
            </a:r>
          </a:p>
          <a:p>
            <a:pPr lvl="1"/>
            <a:r>
              <a:rPr lang="en-US" altLang="zh-CN" dirty="0"/>
              <a:t>&lt;/resources&gt;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41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引用字符串资源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文件中引用（</a:t>
            </a:r>
            <a:r>
              <a:rPr lang="en-US" altLang="zh-CN" dirty="0"/>
              <a:t>@string</a:t>
            </a:r>
            <a:r>
              <a:rPr lang="en-US" altLang="zh-CN" dirty="0" smtClean="0"/>
              <a:t>/</a:t>
            </a:r>
            <a:r>
              <a:rPr lang="zh-CN" altLang="en-US" dirty="0" smtClean="0"/>
              <a:t>***）：</a:t>
            </a:r>
            <a:endParaRPr lang="en-US" altLang="zh-CN" dirty="0" smtClean="0"/>
          </a:p>
          <a:p>
            <a:pPr lvl="1"/>
            <a:r>
              <a:rPr lang="en-US" altLang="zh-CN" dirty="0"/>
              <a:t> &lt;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tv_hello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="@string/hello" </a:t>
            </a:r>
            <a:r>
              <a:rPr lang="en-US" altLang="zh-CN" dirty="0" smtClean="0"/>
              <a:t>/&gt;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代码中引用（</a:t>
            </a:r>
            <a:r>
              <a:rPr lang="en-US" altLang="zh-CN" dirty="0" err="1"/>
              <a:t>R.string</a:t>
            </a:r>
            <a:r>
              <a:rPr lang="en-US" altLang="zh-CN" dirty="0" smtClean="0"/>
              <a:t>.</a:t>
            </a:r>
            <a:r>
              <a:rPr lang="zh-CN" altLang="en-US" dirty="0" smtClean="0"/>
              <a:t>***）</a:t>
            </a:r>
            <a:endParaRPr lang="en-US" altLang="zh-CN" dirty="0" smtClean="0"/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// </a:t>
            </a:r>
            <a:r>
              <a:rPr lang="zh-CN" altLang="en-US" dirty="0"/>
              <a:t>获取名叫</a:t>
            </a:r>
            <a:r>
              <a:rPr lang="en-US" altLang="zh-CN" dirty="0" err="1"/>
              <a:t>tv_hello</a:t>
            </a:r>
            <a:r>
              <a:rPr lang="zh-CN" altLang="en-US" dirty="0"/>
              <a:t>的文本视图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tv_hello</a:t>
            </a:r>
            <a:r>
              <a:rPr lang="en-US" altLang="zh-CN" dirty="0"/>
              <a:t> =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R.id.tv_hello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        </a:t>
            </a:r>
            <a:r>
              <a:rPr lang="en-US" altLang="zh-CN" dirty="0" err="1"/>
              <a:t>tv_hello.setText</a:t>
            </a:r>
            <a:r>
              <a:rPr lang="en-US" altLang="zh-CN" dirty="0"/>
              <a:t>(</a:t>
            </a:r>
            <a:r>
              <a:rPr lang="en-US" altLang="zh-CN" dirty="0" err="1"/>
              <a:t>R.string.hello</a:t>
            </a:r>
            <a:r>
              <a:rPr lang="en-US" altLang="zh-CN" dirty="0"/>
              <a:t>);  // </a:t>
            </a:r>
            <a:r>
              <a:rPr lang="zh-CN" altLang="en-US" dirty="0"/>
              <a:t>设置</a:t>
            </a:r>
            <a:r>
              <a:rPr lang="en-US" altLang="zh-CN" dirty="0" err="1"/>
              <a:t>tv_hello</a:t>
            </a:r>
            <a:r>
              <a:rPr lang="zh-CN" altLang="en-US" dirty="0"/>
              <a:t>的文字资源</a:t>
            </a:r>
          </a:p>
        </p:txBody>
      </p:sp>
    </p:spTree>
    <p:extLst>
      <p:ext uri="{BB962C8B-B14F-4D97-AF65-F5344CB8AC3E}">
        <p14:creationId xmlns:p14="http://schemas.microsoft.com/office/powerpoint/2010/main" val="47235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设置文本的大小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代码中调用</a:t>
            </a:r>
            <a:r>
              <a:rPr lang="en-US" altLang="zh-CN" dirty="0" err="1"/>
              <a:t>setTextSize</a:t>
            </a:r>
            <a:r>
              <a:rPr lang="zh-CN" altLang="en-US" dirty="0"/>
              <a:t>方法，即可指定文本</a:t>
            </a:r>
            <a:r>
              <a:rPr lang="zh-CN" altLang="en-US" dirty="0" smtClean="0"/>
              <a:t>大小。</a:t>
            </a:r>
            <a:endParaRPr lang="en-US" altLang="zh-CN" dirty="0" smtClean="0"/>
          </a:p>
          <a:p>
            <a:r>
              <a:rPr lang="zh-CN" altLang="zh-CN" dirty="0"/>
              <a:t>在</a:t>
            </a:r>
            <a:r>
              <a:rPr lang="en-US" altLang="zh-CN" dirty="0"/>
              <a:t>XML</a:t>
            </a:r>
            <a:r>
              <a:rPr lang="zh-CN" altLang="zh-CN" dirty="0"/>
              <a:t>文件中则通过属性</a:t>
            </a:r>
            <a:r>
              <a:rPr lang="en-US" altLang="zh-CN" dirty="0" err="1"/>
              <a:t>android:textSize</a:t>
            </a:r>
            <a:r>
              <a:rPr lang="zh-CN" altLang="zh-CN" dirty="0"/>
              <a:t>指定文本</a:t>
            </a:r>
            <a:r>
              <a:rPr lang="zh-CN" altLang="zh-CN" dirty="0" smtClean="0"/>
              <a:t>大小</a:t>
            </a:r>
            <a:r>
              <a:rPr lang="zh-CN" altLang="en-US" dirty="0" smtClean="0"/>
              <a:t>，此时需要指定字号单位。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x</a:t>
            </a:r>
            <a:r>
              <a:rPr lang="zh-CN" altLang="en-US" dirty="0"/>
              <a:t>：它是手机屏幕的最小显示单位，与设备的显示屏有关。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p</a:t>
            </a:r>
            <a:r>
              <a:rPr lang="zh-CN" altLang="en-US" dirty="0" smtClean="0"/>
              <a:t>：</a:t>
            </a:r>
            <a:r>
              <a:rPr lang="zh-CN" altLang="en-US" dirty="0"/>
              <a:t>它</a:t>
            </a:r>
            <a:r>
              <a:rPr lang="zh-CN" altLang="en-US" dirty="0" smtClean="0"/>
              <a:t>是</a:t>
            </a:r>
            <a:r>
              <a:rPr lang="zh-CN" altLang="en-US" dirty="0"/>
              <a:t>与设备无关的显示单位</a:t>
            </a:r>
            <a:r>
              <a:rPr lang="zh-CN" altLang="en-US" dirty="0" smtClean="0"/>
              <a:t>，只</a:t>
            </a:r>
            <a:r>
              <a:rPr lang="zh-CN" altLang="en-US" dirty="0"/>
              <a:t>与屏幕的尺寸有关。</a:t>
            </a:r>
            <a:endParaRPr lang="en-US" altLang="zh-CN" dirty="0" smtClean="0"/>
          </a:p>
          <a:p>
            <a:r>
              <a:rPr lang="en-US" altLang="zh-CN" dirty="0" err="1"/>
              <a:t>sp</a:t>
            </a:r>
            <a:r>
              <a:rPr lang="zh-CN" altLang="en-US" dirty="0"/>
              <a:t>：它专门用来设置字体大小，在系统设置中可以调整字体</a:t>
            </a:r>
            <a:r>
              <a:rPr lang="zh-CN" altLang="en-US" dirty="0" smtClean="0"/>
              <a:t>大小。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85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 </a:t>
            </a:r>
            <a:r>
              <a:rPr lang="zh-CN" altLang="en-US" dirty="0"/>
              <a:t>设置文本的颜色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代码中调用</a:t>
            </a:r>
            <a:r>
              <a:rPr lang="en-US" altLang="zh-CN" dirty="0" err="1"/>
              <a:t>setTextColor</a:t>
            </a:r>
            <a:r>
              <a:rPr lang="zh-CN" altLang="zh-CN" dirty="0"/>
              <a:t>方法即可设置文本</a:t>
            </a:r>
            <a:r>
              <a:rPr lang="zh-CN" altLang="zh-CN" dirty="0" smtClean="0"/>
              <a:t>颜色</a:t>
            </a:r>
            <a:r>
              <a:rPr lang="zh-CN" altLang="en-US" dirty="0" smtClean="0"/>
              <a:t>，具体色值可从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类取。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87074"/>
              </p:ext>
            </p:extLst>
          </p:nvPr>
        </p:nvGraphicFramePr>
        <p:xfrm>
          <a:off x="1418600" y="2967209"/>
          <a:ext cx="9349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75"/>
                <a:gridCol w="2337275"/>
                <a:gridCol w="2337275"/>
                <a:gridCol w="233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类中的颜色类型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类中的颜色类型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黑色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GREEN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绿色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DKGRAY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深灰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蓝色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灰色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YELLOW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LTGRAY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浅灰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CYAN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青色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MAGENTA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玫红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红色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TRANSPARENT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透明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97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4015</Words>
  <Application>Microsoft Office PowerPoint</Application>
  <PresentationFormat>宽屏</PresentationFormat>
  <Paragraphs>410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第3章  简单控件</vt:lpstr>
      <vt:lpstr>本章简介</vt:lpstr>
      <vt:lpstr>本章目录</vt:lpstr>
      <vt:lpstr>3.1  文本显示</vt:lpstr>
      <vt:lpstr>3.1.1  设置文本的内容</vt:lpstr>
      <vt:lpstr>字符串资源文件</vt:lpstr>
      <vt:lpstr>引用字符串资源</vt:lpstr>
      <vt:lpstr>3.1.2  设置文本的大小</vt:lpstr>
      <vt:lpstr>3.1.3  设置文本的颜色</vt:lpstr>
      <vt:lpstr>RGB颜色定义</vt:lpstr>
      <vt:lpstr>使用色值定义文字颜色</vt:lpstr>
      <vt:lpstr>颜色资源文件</vt:lpstr>
      <vt:lpstr>引用颜色资源</vt:lpstr>
      <vt:lpstr>3.2  视图基础</vt:lpstr>
      <vt:lpstr>3.2.1  设置视图的宽高</vt:lpstr>
      <vt:lpstr>在代码中设置视图宽高</vt:lpstr>
      <vt:lpstr>3.2.2  设置视图的间距</vt:lpstr>
      <vt:lpstr>PowerPoint 演示文稿</vt:lpstr>
      <vt:lpstr>layout_margin和padding的演示效果</vt:lpstr>
      <vt:lpstr>3.2.3  设置视图的对齐方式</vt:lpstr>
      <vt:lpstr>layout_gravity和gravity的演示效果</vt:lpstr>
      <vt:lpstr>3.3  常用布局</vt:lpstr>
      <vt:lpstr>3.3.1  线性布局LinearLayout</vt:lpstr>
      <vt:lpstr>线性布局的权重</vt:lpstr>
      <vt:lpstr>宽高权重的演示效果</vt:lpstr>
      <vt:lpstr>3.3.2  相对布局RelativeLayout</vt:lpstr>
      <vt:lpstr>PowerPoint 演示文稿</vt:lpstr>
      <vt:lpstr>3.3.3  网格布局GridLayout</vt:lpstr>
      <vt:lpstr>网格布局的演示效果</vt:lpstr>
      <vt:lpstr>3.3.4  滚动视图ScrollView</vt:lpstr>
      <vt:lpstr>3.4  按钮触控</vt:lpstr>
      <vt:lpstr>3.4.1  按钮控件Button</vt:lpstr>
      <vt:lpstr>按钮控件的新增属性</vt:lpstr>
      <vt:lpstr>3.4.2  点击事件和长按事件</vt:lpstr>
      <vt:lpstr>3.4.3  禁用与恢复按钮</vt:lpstr>
      <vt:lpstr>3.5  图像显示</vt:lpstr>
      <vt:lpstr>3.5.1  图像视图ImageView</vt:lpstr>
      <vt:lpstr>设置图片资源的例子</vt:lpstr>
      <vt:lpstr>图像视图的缩放类型</vt:lpstr>
      <vt:lpstr>缩放类型的演示效果</vt:lpstr>
      <vt:lpstr>3.5.2  图像按钮ImageButton</vt:lpstr>
      <vt:lpstr>ImageButton的使用场合</vt:lpstr>
      <vt:lpstr>3.5.3  同时展示文本与图像</vt:lpstr>
      <vt:lpstr>同时展示文本与图像的演示效果</vt:lpstr>
      <vt:lpstr>3.6  实战项目：计算器</vt:lpstr>
      <vt:lpstr>3.6.1  需求描述</vt:lpstr>
      <vt:lpstr>3.6.2  界面设计</vt:lpstr>
      <vt:lpstr>简单计算器用到的控件</vt:lpstr>
      <vt:lpstr>3.6.4  关键代码</vt:lpstr>
      <vt:lpstr>计算器运行的演示效果</vt:lpstr>
      <vt:lpstr>3.7  小结</vt:lpstr>
      <vt:lpstr>本章的学成目标</vt:lpstr>
      <vt:lpstr>习题（填空题）</vt:lpstr>
      <vt:lpstr>习题（判断题）</vt:lpstr>
      <vt:lpstr>习题（选择题）</vt:lpstr>
      <vt:lpstr>习题（简答题）</vt:lpstr>
      <vt:lpstr>习题（动手练习）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68</cp:revision>
  <dcterms:created xsi:type="dcterms:W3CDTF">2020-09-05T11:14:52Z</dcterms:created>
  <dcterms:modified xsi:type="dcterms:W3CDTF">2022-05-29T10:47:17Z</dcterms:modified>
</cp:coreProperties>
</file>