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81" r:id="rId11"/>
    <p:sldId id="263" r:id="rId12"/>
    <p:sldId id="264" r:id="rId13"/>
    <p:sldId id="282" r:id="rId14"/>
    <p:sldId id="283" r:id="rId15"/>
    <p:sldId id="284" r:id="rId16"/>
    <p:sldId id="265" r:id="rId17"/>
    <p:sldId id="285" r:id="rId18"/>
    <p:sldId id="286" r:id="rId19"/>
    <p:sldId id="308" r:id="rId20"/>
    <p:sldId id="30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71" r:id="rId39"/>
    <p:sldId id="273" r:id="rId40"/>
    <p:sldId id="275" r:id="rId41"/>
    <p:sldId id="276" r:id="rId42"/>
    <p:sldId id="277" r:id="rId43"/>
    <p:sldId id="278" r:id="rId44"/>
    <p:sldId id="29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9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1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7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5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5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6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89AC-EE63-4553-9C0D-DD37DEF935FA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305A-5CAA-40D5-AEE1-358652C57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</a:t>
            </a:r>
            <a:r>
              <a:rPr lang="zh-CN" altLang="en-US" dirty="0" smtClean="0"/>
              <a:t>常用组件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在代码里面设置启动标志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调用</a:t>
            </a:r>
            <a:r>
              <a:rPr lang="en-US" altLang="zh-CN" dirty="0"/>
              <a:t>Intent</a:t>
            </a:r>
            <a:r>
              <a:rPr lang="zh-CN" altLang="zh-CN" dirty="0"/>
              <a:t>对象的</a:t>
            </a:r>
            <a:r>
              <a:rPr lang="en-US" altLang="zh-CN" dirty="0" err="1"/>
              <a:t>setFlags</a:t>
            </a:r>
            <a:r>
              <a:rPr lang="zh-CN" altLang="zh-CN" dirty="0"/>
              <a:t>方法设置启动标志</a:t>
            </a:r>
            <a:r>
              <a:rPr lang="zh-CN" altLang="zh-CN" dirty="0" smtClean="0"/>
              <a:t>，示例</a:t>
            </a:r>
            <a:r>
              <a:rPr lang="zh-CN" altLang="zh-CN" dirty="0"/>
              <a:t>如下：</a:t>
            </a:r>
          </a:p>
          <a:p>
            <a:pPr lvl="2"/>
            <a:r>
              <a:rPr lang="en-US" altLang="zh-CN" dirty="0"/>
              <a:t>        // </a:t>
            </a:r>
            <a:r>
              <a:rPr lang="zh-CN" altLang="zh-CN" dirty="0"/>
              <a:t>创建一个意图对象，准备跳到指定的活动页面</a:t>
            </a:r>
          </a:p>
          <a:p>
            <a:pPr lvl="2"/>
            <a:r>
              <a:rPr lang="en-US" altLang="zh-CN" dirty="0"/>
              <a:t>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Intent(this, </a:t>
            </a:r>
            <a:r>
              <a:rPr lang="en-US" altLang="zh-CN" dirty="0" err="1"/>
              <a:t>JumpSecondActivity.class</a:t>
            </a:r>
            <a:r>
              <a:rPr lang="en-US" altLang="zh-CN" dirty="0"/>
              <a:t>);</a:t>
            </a:r>
            <a:endParaRPr lang="zh-CN" altLang="zh-CN" dirty="0"/>
          </a:p>
          <a:p>
            <a:pPr lvl="2"/>
            <a:r>
              <a:rPr lang="en-US" altLang="zh-CN" dirty="0"/>
              <a:t>        // </a:t>
            </a:r>
            <a:r>
              <a:rPr lang="zh-CN" altLang="zh-CN" dirty="0"/>
              <a:t>设置启动标志。</a:t>
            </a:r>
            <a:r>
              <a:rPr lang="en-US" altLang="zh-CN" dirty="0" err="1"/>
              <a:t>Intent.FLAG_ACTIVITY_NEW_TASK</a:t>
            </a:r>
            <a:r>
              <a:rPr lang="zh-CN" altLang="zh-CN" dirty="0"/>
              <a:t>表示创建新的任务栈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intent.setFlags</a:t>
            </a:r>
            <a:r>
              <a:rPr lang="en-US" altLang="zh-CN" dirty="0"/>
              <a:t>(</a:t>
            </a:r>
            <a:r>
              <a:rPr lang="en-US" altLang="zh-CN" dirty="0" err="1"/>
              <a:t>Intent.FLAG_ACTIVITY_NEW_TASK</a:t>
            </a:r>
            <a:r>
              <a:rPr lang="en-US" altLang="zh-CN" dirty="0"/>
              <a:t>);</a:t>
            </a:r>
            <a:endParaRPr lang="zh-CN" altLang="zh-CN" dirty="0"/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 // </a:t>
            </a:r>
            <a:r>
              <a:rPr lang="zh-CN" altLang="zh-CN" dirty="0"/>
              <a:t>跳转到意图对象指定的活动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标志的取值说明如下：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Intent.FLAG_ACTIVITY_NEW_TASK</a:t>
            </a:r>
            <a:r>
              <a:rPr lang="zh-CN" altLang="en-US" dirty="0" smtClean="0"/>
              <a:t>：</a:t>
            </a:r>
            <a:r>
              <a:rPr lang="zh-CN" altLang="zh-CN" dirty="0"/>
              <a:t>开辟一个新的任务栈</a:t>
            </a:r>
            <a:endParaRPr lang="en-US" altLang="zh-CN" dirty="0"/>
          </a:p>
          <a:p>
            <a:pPr lvl="2"/>
            <a:r>
              <a:rPr lang="en-US" altLang="zh-CN" dirty="0" err="1" smtClean="0"/>
              <a:t>Intent.FLAG_ACTIVITY_SINGLE_TOP</a:t>
            </a:r>
            <a:r>
              <a:rPr lang="zh-CN" altLang="en-US" dirty="0" smtClean="0"/>
              <a:t>：</a:t>
            </a:r>
            <a:r>
              <a:rPr lang="zh-CN" altLang="zh-CN" dirty="0"/>
              <a:t>当栈顶为待跳转的活动实例之时，则重用栈顶的实例</a:t>
            </a:r>
            <a:endParaRPr lang="en-US" altLang="zh-CN" dirty="0"/>
          </a:p>
          <a:p>
            <a:pPr lvl="2"/>
            <a:r>
              <a:rPr lang="en-US" altLang="zh-CN" dirty="0" err="1" smtClean="0"/>
              <a:t>Intent.FLAG_ACTIVITY_CLEAR_TOP</a:t>
            </a:r>
            <a:r>
              <a:rPr lang="zh-CN" altLang="en-US" dirty="0" smtClean="0"/>
              <a:t>：</a:t>
            </a:r>
            <a:r>
              <a:rPr lang="zh-CN" altLang="zh-CN" dirty="0"/>
              <a:t>当栈中存在待跳转的活动实例时，则重新创建一个新实例，并清除原实例上方的所有实例</a:t>
            </a:r>
            <a:endParaRPr lang="en-US" altLang="zh-CN" dirty="0"/>
          </a:p>
          <a:p>
            <a:pPr lvl="2"/>
            <a:r>
              <a:rPr lang="en-US" altLang="zh-CN" dirty="0" err="1" smtClean="0"/>
              <a:t>Intent.FLAG_ACTIVITY_NO_HISTORY</a:t>
            </a:r>
            <a:r>
              <a:rPr lang="zh-CN" altLang="en-US" dirty="0" smtClean="0"/>
              <a:t>：</a:t>
            </a:r>
            <a:r>
              <a:rPr lang="zh-CN" altLang="zh-CN" dirty="0"/>
              <a:t>栈中不保存新启动的活动实例</a:t>
            </a:r>
            <a:endParaRPr lang="en-US" altLang="zh-CN" dirty="0"/>
          </a:p>
          <a:p>
            <a:pPr lvl="2"/>
            <a:r>
              <a:rPr lang="en-US" altLang="zh-CN" dirty="0" err="1" smtClean="0"/>
              <a:t>Intent.FLAG_ACTIVITY_CLEAR_TASK</a:t>
            </a:r>
            <a:r>
              <a:rPr lang="zh-CN" altLang="en-US" dirty="0" smtClean="0"/>
              <a:t>：</a:t>
            </a:r>
            <a:r>
              <a:rPr lang="zh-CN" altLang="zh-CN" dirty="0"/>
              <a:t>跳转到新页面时，栈中的原有实例都被清空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9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在活动之间传递消息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本节介绍如何在两个活动之间传递各类消息，首先描述</a:t>
            </a:r>
            <a:r>
              <a:rPr lang="en-US" altLang="zh-CN" dirty="0"/>
              <a:t>Intent</a:t>
            </a:r>
            <a:r>
              <a:rPr lang="zh-CN" altLang="zh-CN" dirty="0"/>
              <a:t>的用途和组成部分，以及显式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r>
              <a:rPr lang="zh-CN" altLang="zh-CN" dirty="0"/>
              <a:t>的区别；接着阐述结合</a:t>
            </a:r>
            <a:r>
              <a:rPr lang="en-US" altLang="zh-CN" dirty="0"/>
              <a:t>Intent</a:t>
            </a:r>
            <a:r>
              <a:rPr lang="zh-CN" altLang="zh-CN" dirty="0"/>
              <a:t>和</a:t>
            </a:r>
            <a:r>
              <a:rPr lang="en-US" altLang="zh-CN" dirty="0"/>
              <a:t>Bundle</a:t>
            </a:r>
            <a:r>
              <a:rPr lang="zh-CN" altLang="zh-CN" dirty="0"/>
              <a:t>向下一个活动页面发送数据，再由下一个活动页面返回应答数据给上一个页面；然后叙述如何使用新的</a:t>
            </a:r>
            <a:r>
              <a:rPr lang="en-US" altLang="zh-CN" dirty="0" err="1"/>
              <a:t>registerForActivityResult</a:t>
            </a:r>
            <a:r>
              <a:rPr lang="zh-CN" altLang="zh-CN" dirty="0"/>
              <a:t>方法简化活动交互过程。</a:t>
            </a:r>
          </a:p>
          <a:p>
            <a:r>
              <a:rPr lang="en-US" altLang="zh-CN" dirty="0" smtClean="0"/>
              <a:t>4.2.1  </a:t>
            </a:r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和隐式</a:t>
            </a:r>
            <a:r>
              <a:rPr lang="en-US" altLang="zh-CN" dirty="0"/>
              <a:t>Intent</a:t>
            </a:r>
          </a:p>
          <a:p>
            <a:r>
              <a:rPr lang="en-US" altLang="zh-CN" dirty="0"/>
              <a:t>4.2.2  </a:t>
            </a:r>
            <a:r>
              <a:rPr lang="zh-CN" altLang="en-US" dirty="0"/>
              <a:t>普通</a:t>
            </a:r>
            <a:r>
              <a:rPr lang="zh-CN" altLang="en-US" dirty="0" smtClean="0"/>
              <a:t>的活动数据交互</a:t>
            </a:r>
            <a:endParaRPr lang="zh-CN" altLang="en-US" dirty="0"/>
          </a:p>
          <a:p>
            <a:r>
              <a:rPr lang="en-US" altLang="zh-CN" dirty="0"/>
              <a:t>4.2.3  </a:t>
            </a:r>
            <a:r>
              <a:rPr lang="zh-CN" altLang="en-US" dirty="0" smtClean="0"/>
              <a:t>改进后的活动数据交互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7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和隐式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zh-CN" dirty="0"/>
              <a:t>是各个组件之间信息沟通的桥梁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用于</a:t>
            </a:r>
            <a:r>
              <a:rPr lang="en-US" altLang="zh-CN" dirty="0"/>
              <a:t>Android</a:t>
            </a:r>
            <a:r>
              <a:rPr lang="zh-CN" altLang="zh-CN" dirty="0"/>
              <a:t>各组件之间的通信</a:t>
            </a:r>
            <a:r>
              <a:rPr lang="zh-CN" altLang="zh-CN" dirty="0" smtClean="0"/>
              <a:t>，主要</a:t>
            </a:r>
            <a:r>
              <a:rPr lang="zh-CN" altLang="zh-CN" dirty="0"/>
              <a:t>完成</a:t>
            </a:r>
            <a:r>
              <a:rPr lang="zh-CN" altLang="zh-CN" dirty="0" smtClean="0"/>
              <a:t>下列工作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）标明本次通信请求从哪里来、到哪里去、要怎么走。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）发起方携带本次通信需要的数据内容，接收方从收到的意图中解析数据。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）发起方若想判断接收方的处理结果，意图就要负责让接收方传回应答的数据内容。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28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的组成部分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65413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022"/>
                <a:gridCol w="2529556"/>
                <a:gridCol w="551702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说明与用途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组件，它指定意图的来源与目标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动作，它指定意图的动作行为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</a:t>
                      </a:r>
                      <a:r>
                        <a:rPr lang="en-US" altLang="zh-CN" dirty="0" smtClean="0"/>
                        <a:t>Uri</a:t>
                      </a:r>
                      <a:r>
                        <a:rPr lang="zh-CN" altLang="en-US" dirty="0" smtClean="0"/>
                        <a:t>，它指定动作要操纵的数据路径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addCategory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类别，它指定意图的操作类别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数据类型，它指定消息的数据类型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putExtras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扩展信息，它指定装载的包裹信息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setFlags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标志位，它指定活动的启动标志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8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显式</a:t>
            </a:r>
            <a:r>
              <a:rPr lang="en-US" altLang="zh-CN" dirty="0" smtClean="0"/>
              <a:t>Intent</a:t>
            </a:r>
            <a:r>
              <a:rPr lang="zh-CN" altLang="zh-CN" dirty="0" smtClean="0"/>
              <a:t>，直接指定来源活动与目标活动，属于精确匹配。</a:t>
            </a:r>
            <a:r>
              <a:rPr lang="zh-CN" altLang="en-US" dirty="0" smtClean="0"/>
              <a:t>它有三种构建方式：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</a:t>
            </a:r>
            <a:r>
              <a:rPr lang="en-US" altLang="zh-CN" dirty="0"/>
              <a:t>Intent</a:t>
            </a:r>
            <a:r>
              <a:rPr lang="zh-CN" altLang="zh-CN" dirty="0"/>
              <a:t>的构造函数中指定，示例代码如下：</a:t>
            </a:r>
          </a:p>
          <a:p>
            <a:pPr lvl="1"/>
            <a:r>
              <a:rPr lang="en-US" altLang="zh-CN" dirty="0" smtClean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Intent(this, </a:t>
            </a:r>
            <a:r>
              <a:rPr lang="en-US" altLang="zh-CN" dirty="0" err="1"/>
              <a:t>ActNextActivity.class</a:t>
            </a:r>
            <a:r>
              <a:rPr lang="en-US" altLang="zh-CN" dirty="0"/>
              <a:t>);  // </a:t>
            </a:r>
            <a:r>
              <a:rPr lang="zh-CN" altLang="zh-CN" dirty="0"/>
              <a:t>创建一个目标确定的意图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）调用意图对象的</a:t>
            </a:r>
            <a:r>
              <a:rPr lang="en-US" altLang="zh-CN" dirty="0" err="1"/>
              <a:t>setClass</a:t>
            </a:r>
            <a:r>
              <a:rPr lang="zh-CN" altLang="zh-CN" dirty="0"/>
              <a:t>方法指定，示例代码如下：</a:t>
            </a:r>
          </a:p>
          <a:p>
            <a:pPr lvl="1"/>
            <a:r>
              <a:rPr lang="en-US" altLang="zh-CN" dirty="0" smtClean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  // </a:t>
            </a:r>
            <a:r>
              <a:rPr lang="zh-CN" altLang="zh-CN" dirty="0"/>
              <a:t>创建一个新意图</a:t>
            </a:r>
          </a:p>
          <a:p>
            <a:pPr lvl="1"/>
            <a:r>
              <a:rPr lang="en-US" altLang="zh-CN" dirty="0" err="1" smtClean="0"/>
              <a:t>intent.setClass</a:t>
            </a:r>
            <a:r>
              <a:rPr lang="en-US" altLang="zh-CN" dirty="0" smtClean="0"/>
              <a:t>(this</a:t>
            </a:r>
            <a:r>
              <a:rPr lang="en-US" altLang="zh-CN" dirty="0"/>
              <a:t>, </a:t>
            </a:r>
            <a:r>
              <a:rPr lang="en-US" altLang="zh-CN" dirty="0" err="1"/>
              <a:t>ActNextActivity.class</a:t>
            </a:r>
            <a:r>
              <a:rPr lang="en-US" altLang="zh-CN" dirty="0"/>
              <a:t>);  // </a:t>
            </a:r>
            <a:r>
              <a:rPr lang="zh-CN" altLang="zh-CN" dirty="0"/>
              <a:t>设置意图要跳转的目标活动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）调用意图对象的</a:t>
            </a:r>
            <a:r>
              <a:rPr lang="en-US" altLang="zh-CN" dirty="0" err="1"/>
              <a:t>setComponent</a:t>
            </a:r>
            <a:r>
              <a:rPr lang="zh-CN" altLang="zh-CN" dirty="0"/>
              <a:t>方法指定，示例代码如下：</a:t>
            </a:r>
          </a:p>
          <a:p>
            <a:pPr lvl="1"/>
            <a:r>
              <a:rPr lang="en-US" altLang="zh-CN" dirty="0" smtClean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Intent();  // </a:t>
            </a:r>
            <a:r>
              <a:rPr lang="zh-CN" altLang="zh-CN" dirty="0"/>
              <a:t>创建一个新意图</a:t>
            </a:r>
          </a:p>
          <a:p>
            <a:pPr lvl="1"/>
            <a:r>
              <a:rPr lang="en-US" altLang="zh-CN" dirty="0" smtClean="0"/>
              <a:t>// </a:t>
            </a:r>
            <a:r>
              <a:rPr lang="zh-CN" altLang="zh-CN" dirty="0"/>
              <a:t>创建包含目标活动在内的组件名称对象</a:t>
            </a:r>
          </a:p>
          <a:p>
            <a:pPr lvl="1"/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  <a:r>
              <a:rPr lang="en-US" altLang="zh-CN" dirty="0"/>
              <a:t>component = new </a:t>
            </a:r>
            <a:r>
              <a:rPr lang="en-US" altLang="zh-CN" dirty="0" err="1"/>
              <a:t>ComponentName</a:t>
            </a:r>
            <a:r>
              <a:rPr lang="en-US" altLang="zh-CN" dirty="0"/>
              <a:t>(this, </a:t>
            </a:r>
            <a:r>
              <a:rPr lang="en-US" altLang="zh-CN" dirty="0" err="1"/>
              <a:t>ActNextActivity.class</a:t>
            </a:r>
            <a:r>
              <a:rPr lang="en-US" altLang="zh-CN" dirty="0"/>
              <a:t>);</a:t>
            </a:r>
            <a:endParaRPr lang="zh-CN" altLang="zh-CN" dirty="0"/>
          </a:p>
          <a:p>
            <a:pPr lvl="1"/>
            <a:r>
              <a:rPr lang="en-US" altLang="zh-CN" dirty="0" err="1" smtClean="0"/>
              <a:t>intent.setComponent</a:t>
            </a:r>
            <a:r>
              <a:rPr lang="en-US" altLang="zh-CN" dirty="0" smtClean="0"/>
              <a:t>(component</a:t>
            </a:r>
            <a:r>
              <a:rPr lang="en-US" altLang="zh-CN" dirty="0"/>
              <a:t>);  // </a:t>
            </a:r>
            <a:r>
              <a:rPr lang="zh-CN" altLang="zh-CN" dirty="0"/>
              <a:t>设置意图携带的组件信息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87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隐式</a:t>
            </a:r>
            <a:r>
              <a:rPr lang="en-US" altLang="zh-CN" dirty="0"/>
              <a:t>Intent</a:t>
            </a:r>
            <a:r>
              <a:rPr lang="zh-CN" altLang="zh-CN" dirty="0"/>
              <a:t>，没有明确指定要跳转的目标活动，只给出一个动作字符串让系统自动匹配，属于模糊匹配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动作名称既可以通过</a:t>
            </a:r>
            <a:r>
              <a:rPr lang="en-US" altLang="zh-CN" dirty="0" err="1"/>
              <a:t>setAction</a:t>
            </a:r>
            <a:r>
              <a:rPr lang="zh-CN" altLang="zh-CN" dirty="0"/>
              <a:t>方法指定，也可以通过构造函数</a:t>
            </a:r>
            <a:r>
              <a:rPr lang="en-US" altLang="zh-CN" dirty="0"/>
              <a:t>Intent(String action)</a:t>
            </a:r>
            <a:r>
              <a:rPr lang="zh-CN" altLang="zh-CN" dirty="0"/>
              <a:t>直接生成意图对象</a:t>
            </a:r>
            <a:r>
              <a:rPr lang="zh-CN" altLang="zh-CN" dirty="0" smtClean="0"/>
              <a:t>。常见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系统动作</a:t>
            </a:r>
            <a:r>
              <a:rPr lang="zh-CN" altLang="en-US" dirty="0" smtClean="0"/>
              <a:t>如下表：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3093"/>
              </p:ext>
            </p:extLst>
          </p:nvPr>
        </p:nvGraphicFramePr>
        <p:xfrm>
          <a:off x="1179321" y="3633782"/>
          <a:ext cx="96567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9"/>
                <a:gridCol w="3990886"/>
                <a:gridCol w="270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Intent</a:t>
                      </a:r>
                      <a:r>
                        <a:rPr lang="zh-CN" altLang="en-US" dirty="0" smtClean="0"/>
                        <a:t>类的系统动作常量名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系统动作的常量值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启动时的入口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向用户显示数据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分享内容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直接拨号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ACITON_DIAL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android.intent.action.DIAL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准备拨号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ACTION_SENDTO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android.intent.action.SENDTO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发送短信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ACTION_ANSWER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android.intent.action.ANSWER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接听电话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2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 </a:t>
            </a:r>
            <a:r>
              <a:rPr lang="zh-CN" altLang="en-US" dirty="0" smtClean="0"/>
              <a:t>普通</a:t>
            </a:r>
            <a:r>
              <a:rPr lang="zh-CN" altLang="en-US" dirty="0"/>
              <a:t>的活动数据交互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对象存放待传递的数据信息。</a:t>
            </a:r>
            <a:endParaRPr lang="en-US" altLang="zh-CN" dirty="0" smtClean="0"/>
          </a:p>
          <a:p>
            <a:r>
              <a:rPr lang="en-US" altLang="zh-CN" dirty="0"/>
              <a:t>Bundle</a:t>
            </a:r>
            <a:r>
              <a:rPr lang="zh-CN" altLang="zh-CN" dirty="0"/>
              <a:t>对象操作各类型数据的读写方法说明</a:t>
            </a:r>
            <a:r>
              <a:rPr lang="zh-CN" altLang="zh-CN" dirty="0" smtClean="0"/>
              <a:t>见</a:t>
            </a:r>
            <a:r>
              <a:rPr lang="zh-CN" altLang="en-US" dirty="0"/>
              <a:t>下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76268"/>
              </p:ext>
            </p:extLst>
          </p:nvPr>
        </p:nvGraphicFramePr>
        <p:xfrm>
          <a:off x="1767081" y="2844483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putFloat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双精度数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putDouble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布尔值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putBoolean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getStringArray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putStringArray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getStringArrayList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putStringArrayList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可序列化结构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getSerializable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putSerializable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2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在代码中发送消息包裹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</a:t>
            </a:r>
            <a:r>
              <a:rPr lang="zh-CN" altLang="zh-CN" dirty="0" smtClean="0"/>
              <a:t>意图</a:t>
            </a:r>
            <a:r>
              <a:rPr lang="zh-CN" altLang="zh-CN" dirty="0"/>
              <a:t>对象的</a:t>
            </a:r>
            <a:r>
              <a:rPr lang="en-US" altLang="zh-CN" dirty="0" err="1"/>
              <a:t>putExtras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，即可存入消息包裹。示例如下：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// </a:t>
            </a:r>
            <a:r>
              <a:rPr lang="zh-CN" altLang="en-US" dirty="0"/>
              <a:t>创建一个意图对象，准备跳到指定的活动页面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Intent(this, </a:t>
            </a:r>
            <a:r>
              <a:rPr lang="en-US" altLang="zh-CN" dirty="0" err="1"/>
              <a:t>ActReceiveActivity.class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Bundle </a:t>
            </a:r>
            <a:r>
              <a:rPr lang="en-US" altLang="zh-CN" dirty="0" err="1"/>
              <a:t>bundle</a:t>
            </a:r>
            <a:r>
              <a:rPr lang="en-US" altLang="zh-CN" dirty="0"/>
              <a:t> = new Bundle();  // </a:t>
            </a:r>
            <a:r>
              <a:rPr lang="zh-CN" altLang="en-US" dirty="0"/>
              <a:t>创建一个新包裹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 </a:t>
            </a:r>
            <a:r>
              <a:rPr lang="zh-CN" altLang="en-US" dirty="0"/>
              <a:t>往包裹存入名叫</a:t>
            </a:r>
            <a:r>
              <a:rPr lang="en-US" altLang="zh-CN" dirty="0" err="1"/>
              <a:t>request_time</a:t>
            </a:r>
            <a:r>
              <a:rPr lang="zh-CN" altLang="en-US" dirty="0"/>
              <a:t>的字符串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bundle.putString</a:t>
            </a:r>
            <a:r>
              <a:rPr lang="en-US" altLang="zh-CN" dirty="0"/>
              <a:t>("</a:t>
            </a:r>
            <a:r>
              <a:rPr lang="en-US" altLang="zh-CN" dirty="0" err="1"/>
              <a:t>request_time</a:t>
            </a:r>
            <a:r>
              <a:rPr lang="en-US" altLang="zh-CN" dirty="0"/>
              <a:t>", </a:t>
            </a:r>
            <a:r>
              <a:rPr lang="en-US" altLang="zh-CN" dirty="0" err="1"/>
              <a:t>DateUtil.getNowTime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/>
              <a:t>        // </a:t>
            </a:r>
            <a:r>
              <a:rPr lang="zh-CN" altLang="en-US" dirty="0"/>
              <a:t>往包裹存入名叫</a:t>
            </a:r>
            <a:r>
              <a:rPr lang="en-US" altLang="zh-CN" dirty="0" err="1"/>
              <a:t>request_content</a:t>
            </a:r>
            <a:r>
              <a:rPr lang="zh-CN" altLang="en-US" dirty="0"/>
              <a:t>的字符串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bundle.putString</a:t>
            </a:r>
            <a:r>
              <a:rPr lang="en-US" altLang="zh-CN" dirty="0"/>
              <a:t>("</a:t>
            </a:r>
            <a:r>
              <a:rPr lang="en-US" altLang="zh-CN" dirty="0" err="1"/>
              <a:t>request_content</a:t>
            </a:r>
            <a:r>
              <a:rPr lang="en-US" altLang="zh-CN" dirty="0"/>
              <a:t>", </a:t>
            </a:r>
            <a:r>
              <a:rPr lang="en-US" altLang="zh-CN" dirty="0" err="1"/>
              <a:t>tv_send.getText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intent.putExtras</a:t>
            </a:r>
            <a:r>
              <a:rPr lang="en-US" altLang="zh-CN" dirty="0"/>
              <a:t>(bundle);  // </a:t>
            </a:r>
            <a:r>
              <a:rPr lang="zh-CN" altLang="en-US" dirty="0"/>
              <a:t>把快递包裹塞给意图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  // </a:t>
            </a:r>
            <a:r>
              <a:rPr lang="zh-CN" altLang="en-US" dirty="0"/>
              <a:t>跳转到意图指定的活动页面</a:t>
            </a:r>
          </a:p>
        </p:txBody>
      </p:sp>
    </p:spTree>
    <p:extLst>
      <p:ext uri="{BB962C8B-B14F-4D97-AF65-F5344CB8AC3E}">
        <p14:creationId xmlns:p14="http://schemas.microsoft.com/office/powerpoint/2010/main" val="259451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在代码中接收消息包裹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调用意图对象的</a:t>
            </a:r>
            <a:r>
              <a:rPr lang="en-US" altLang="zh-CN" dirty="0" err="1"/>
              <a:t>getExtras</a:t>
            </a:r>
            <a:r>
              <a:rPr lang="zh-CN" altLang="zh-CN" dirty="0"/>
              <a:t>方法</a:t>
            </a:r>
            <a:r>
              <a:rPr lang="zh-CN" altLang="en-US" dirty="0"/>
              <a:t>，即可取出消息包裹。示例如下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从布局文件中获取名叫</a:t>
            </a:r>
            <a:r>
              <a:rPr lang="en-US" altLang="zh-CN" dirty="0" err="1"/>
              <a:t>tv_receive</a:t>
            </a:r>
            <a:r>
              <a:rPr lang="zh-CN" altLang="en-US" dirty="0"/>
              <a:t>的文本视图</a:t>
            </a:r>
          </a:p>
          <a:p>
            <a:pPr lvl="1"/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tv_receive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R.id.tv_receive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从上一个页面传来的意图中获取快递包裹</a:t>
            </a:r>
          </a:p>
          <a:p>
            <a:pPr lvl="1"/>
            <a:r>
              <a:rPr lang="en-US" altLang="zh-CN" dirty="0"/>
              <a:t>Bundle </a:t>
            </a:r>
            <a:r>
              <a:rPr lang="en-US" altLang="zh-CN" dirty="0" err="1"/>
              <a:t>bundle</a:t>
            </a:r>
            <a:r>
              <a:rPr lang="en-US" altLang="zh-CN" dirty="0"/>
              <a:t> = </a:t>
            </a:r>
            <a:r>
              <a:rPr lang="en-US" altLang="zh-CN" dirty="0" err="1"/>
              <a:t>getIntent</a:t>
            </a:r>
            <a:r>
              <a:rPr lang="en-US" altLang="zh-CN" dirty="0"/>
              <a:t>().</a:t>
            </a:r>
            <a:r>
              <a:rPr lang="en-US" altLang="zh-CN" dirty="0" err="1"/>
              <a:t>getExtras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从包裹中取出名叫</a:t>
            </a:r>
            <a:r>
              <a:rPr lang="en-US" altLang="zh-CN" dirty="0" err="1"/>
              <a:t>request_time</a:t>
            </a:r>
            <a:r>
              <a:rPr lang="zh-CN" altLang="en-US" dirty="0"/>
              <a:t>的字符串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request_time</a:t>
            </a:r>
            <a:r>
              <a:rPr lang="en-US" altLang="zh-CN" dirty="0"/>
              <a:t> = </a:t>
            </a:r>
            <a:r>
              <a:rPr lang="en-US" altLang="zh-CN" dirty="0" err="1"/>
              <a:t>bundle.getString</a:t>
            </a:r>
            <a:r>
              <a:rPr lang="en-US" altLang="zh-CN" dirty="0"/>
              <a:t>("</a:t>
            </a:r>
            <a:r>
              <a:rPr lang="en-US" altLang="zh-CN" dirty="0" err="1"/>
              <a:t>request_time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从包裹中取出名叫</a:t>
            </a:r>
            <a:r>
              <a:rPr lang="en-US" altLang="zh-CN" dirty="0" err="1"/>
              <a:t>request_content</a:t>
            </a:r>
            <a:r>
              <a:rPr lang="zh-CN" altLang="en-US" dirty="0"/>
              <a:t>的字符串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request_content</a:t>
            </a:r>
            <a:r>
              <a:rPr lang="en-US" altLang="zh-CN" dirty="0"/>
              <a:t> = </a:t>
            </a:r>
            <a:r>
              <a:rPr lang="en-US" altLang="zh-CN" dirty="0" err="1"/>
              <a:t>bundle.getString</a:t>
            </a:r>
            <a:r>
              <a:rPr lang="en-US" altLang="zh-CN" dirty="0"/>
              <a:t>("</a:t>
            </a:r>
            <a:r>
              <a:rPr lang="en-US" altLang="zh-CN" dirty="0" err="1"/>
              <a:t>request_content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desc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</a:t>
            </a:r>
            <a:r>
              <a:rPr lang="zh-CN" altLang="en-US" dirty="0"/>
              <a:t>收到请求消息：</a:t>
            </a:r>
            <a:r>
              <a:rPr lang="en-US" altLang="zh-CN" dirty="0"/>
              <a:t>\n</a:t>
            </a:r>
            <a:r>
              <a:rPr lang="zh-CN" altLang="en-US" dirty="0"/>
              <a:t>请求时间为</a:t>
            </a:r>
            <a:r>
              <a:rPr lang="en-US" altLang="zh-CN" dirty="0"/>
              <a:t>%s\n</a:t>
            </a:r>
            <a:r>
              <a:rPr lang="zh-CN" altLang="en-US" dirty="0"/>
              <a:t>请求内容为</a:t>
            </a:r>
            <a:r>
              <a:rPr lang="en-US" altLang="zh-CN" dirty="0"/>
              <a:t>%s",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request_time</a:t>
            </a:r>
            <a:r>
              <a:rPr lang="en-US" altLang="zh-CN" dirty="0"/>
              <a:t>, </a:t>
            </a:r>
            <a:r>
              <a:rPr lang="en-US" altLang="zh-CN" dirty="0" err="1"/>
              <a:t>request_content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tv_receive.setText</a:t>
            </a:r>
            <a:r>
              <a:rPr lang="en-US" altLang="zh-CN" dirty="0"/>
              <a:t>(</a:t>
            </a:r>
            <a:r>
              <a:rPr lang="en-US" altLang="zh-CN" dirty="0" err="1"/>
              <a:t>desc</a:t>
            </a:r>
            <a:r>
              <a:rPr lang="en-US" altLang="zh-CN" dirty="0"/>
              <a:t>);  // </a:t>
            </a:r>
            <a:r>
              <a:rPr lang="zh-CN" altLang="en-US" dirty="0"/>
              <a:t>把请求消息的详情显示在文本视图上</a:t>
            </a:r>
          </a:p>
        </p:txBody>
      </p:sp>
    </p:spTree>
    <p:extLst>
      <p:ext uri="{BB962C8B-B14F-4D97-AF65-F5344CB8AC3E}">
        <p14:creationId xmlns:p14="http://schemas.microsoft.com/office/powerpoint/2010/main" val="386162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向上一个</a:t>
            </a:r>
            <a:r>
              <a:rPr lang="en-US" altLang="zh-CN" dirty="0"/>
              <a:t>Activity</a:t>
            </a:r>
            <a:r>
              <a:rPr lang="zh-CN" altLang="en-US" dirty="0"/>
              <a:t>返回数据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处理下一个页面的应答数据</a:t>
            </a:r>
            <a:r>
              <a:rPr lang="zh-CN" altLang="en-US" dirty="0" smtClean="0"/>
              <a:t>，详细步骤说明如下：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）上一个页面打包好请求数据，调用</a:t>
            </a:r>
            <a:r>
              <a:rPr lang="en-US" altLang="zh-CN" dirty="0" err="1" smtClean="0"/>
              <a:t>startActivityForResult</a:t>
            </a:r>
            <a:r>
              <a:rPr lang="zh-CN" altLang="en-US" dirty="0" smtClean="0"/>
              <a:t>方法执行跳转动作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）下一个页面接收并解析请求数据，进行相应处理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）下一个页面在返回上一个页面时，打包应答数据并调用</a:t>
            </a:r>
            <a:r>
              <a:rPr lang="en-US" altLang="zh-CN" dirty="0" err="1" smtClean="0"/>
              <a:t>setResult</a:t>
            </a:r>
            <a:r>
              <a:rPr lang="zh-CN" altLang="en-US" dirty="0" smtClean="0"/>
              <a:t>方法返回数据包裹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）上一个页面重写方法</a:t>
            </a:r>
            <a:r>
              <a:rPr lang="en-US" altLang="zh-CN" dirty="0" err="1" smtClean="0"/>
              <a:t>onActivityResult</a:t>
            </a:r>
            <a:r>
              <a:rPr lang="zh-CN" altLang="en-US" dirty="0" smtClean="0"/>
              <a:t>，解析获得下一个页面的返回数据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Android</a:t>
            </a:r>
            <a:r>
              <a:rPr lang="zh-CN" altLang="zh-CN" dirty="0"/>
              <a:t>三个常用组件的基本概念和常见用法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主要</a:t>
            </a:r>
            <a:r>
              <a:rPr lang="zh-CN" altLang="zh-CN" dirty="0"/>
              <a:t>包括活动组件—</a:t>
            </a:r>
            <a:r>
              <a:rPr lang="en-US" altLang="zh-CN" dirty="0"/>
              <a:t>Activity</a:t>
            </a:r>
            <a:r>
              <a:rPr lang="zh-CN" altLang="zh-CN" dirty="0"/>
              <a:t>、广播组件—</a:t>
            </a:r>
            <a:r>
              <a:rPr lang="en-US" altLang="zh-CN" dirty="0"/>
              <a:t>Broadcast</a:t>
            </a:r>
            <a:r>
              <a:rPr lang="zh-CN" altLang="zh-CN" dirty="0"/>
              <a:t>、服务组件—</a:t>
            </a:r>
            <a:r>
              <a:rPr lang="en-US" altLang="zh-CN" dirty="0"/>
              <a:t>Service</a:t>
            </a:r>
            <a:r>
              <a:rPr lang="zh-CN" altLang="zh-CN" dirty="0"/>
              <a:t>，以及如何在组件之间传递消息数据。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90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4.2.3  </a:t>
            </a:r>
            <a:r>
              <a:rPr lang="zh-CN" altLang="en-US" dirty="0" smtClean="0"/>
              <a:t>改进</a:t>
            </a:r>
            <a:r>
              <a:rPr lang="zh-CN" altLang="en-US" dirty="0"/>
              <a:t>后的活动数据交互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appcompat1.3.0</a:t>
            </a:r>
            <a:r>
              <a:rPr lang="zh-CN" altLang="zh-CN" dirty="0"/>
              <a:t>开始，</a:t>
            </a:r>
            <a:r>
              <a:rPr lang="en-US" altLang="zh-CN" dirty="0" err="1"/>
              <a:t>startActivityForResult</a:t>
            </a:r>
            <a:r>
              <a:rPr lang="zh-CN" altLang="zh-CN" dirty="0"/>
              <a:t>方法被标记为已废弃，官方建议改用</a:t>
            </a:r>
            <a:r>
              <a:rPr lang="en-US" altLang="zh-CN" dirty="0" err="1"/>
              <a:t>registerForActivityResult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先声明一个活动结果启动器对象</a:t>
            </a:r>
            <a:r>
              <a:rPr lang="en-US" altLang="zh-CN" dirty="0" err="1" smtClean="0"/>
              <a:t>ActivityResultLauncher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registerForActivityResult</a:t>
            </a:r>
            <a:r>
              <a:rPr lang="zh-CN" altLang="zh-CN" dirty="0"/>
              <a:t>方法注册一个善后工作的活动结果启动器，并指定对活动返回数据的处理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调用启动器对象的</a:t>
            </a:r>
            <a:r>
              <a:rPr lang="en-US" altLang="zh-CN" dirty="0"/>
              <a:t>launch</a:t>
            </a:r>
            <a:r>
              <a:rPr lang="zh-CN" altLang="zh-CN" dirty="0"/>
              <a:t>方法，传入封装了参数信息的意图对象，开始执行启动器的跳转与回调处理。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5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/>
              <a:t>收发应用广播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本节介绍应用广播的几种收发形式，包括如何收发标准广播、如何收发有序广播、如何收发静态广播、如何监听定时管理器发出的系统闹钟广播等。</a:t>
            </a:r>
          </a:p>
          <a:p>
            <a:r>
              <a:rPr lang="en-US" altLang="zh-CN" dirty="0" smtClean="0"/>
              <a:t>4.3.1  </a:t>
            </a:r>
            <a:r>
              <a:rPr lang="zh-CN" altLang="en-US" dirty="0"/>
              <a:t>收发标准广播</a:t>
            </a:r>
          </a:p>
          <a:p>
            <a:r>
              <a:rPr lang="en-US" altLang="zh-CN" dirty="0" smtClean="0"/>
              <a:t>4.3.2  </a:t>
            </a:r>
            <a:r>
              <a:rPr lang="zh-CN" altLang="en-US" dirty="0"/>
              <a:t>收发有序广播</a:t>
            </a:r>
          </a:p>
          <a:p>
            <a:r>
              <a:rPr lang="en-US" altLang="zh-CN" dirty="0" smtClean="0"/>
              <a:t>4.3.3  </a:t>
            </a:r>
            <a:r>
              <a:rPr lang="zh-CN" altLang="en-US" dirty="0"/>
              <a:t>收发静态</a:t>
            </a:r>
            <a:r>
              <a:rPr lang="zh-CN" altLang="en-US" dirty="0" smtClean="0"/>
              <a:t>广播</a:t>
            </a:r>
            <a:endParaRPr lang="en-US" altLang="zh-CN" dirty="0" smtClean="0"/>
          </a:p>
          <a:p>
            <a:r>
              <a:rPr lang="en-US" altLang="zh-CN" dirty="0"/>
              <a:t>4.3.4  </a:t>
            </a:r>
            <a:r>
              <a:rPr lang="zh-CN" altLang="en-US" dirty="0"/>
              <a:t>定时管理器</a:t>
            </a:r>
            <a:r>
              <a:rPr lang="en-US" altLang="zh-CN" dirty="0" err="1"/>
              <a:t>AlarmManager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41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</a:t>
            </a:r>
            <a:r>
              <a:rPr lang="zh-CN" altLang="en-US" dirty="0"/>
              <a:t>收发标准广播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Broadcast</a:t>
            </a:r>
            <a:r>
              <a:rPr lang="zh-CN" altLang="zh-CN" dirty="0" smtClean="0"/>
              <a:t>用于</a:t>
            </a:r>
            <a:r>
              <a:rPr lang="en-US" altLang="zh-CN" dirty="0"/>
              <a:t>Android</a:t>
            </a:r>
            <a:r>
              <a:rPr lang="zh-CN" altLang="zh-CN" dirty="0"/>
              <a:t>组件之间的灵活通信，与</a:t>
            </a:r>
            <a:r>
              <a:rPr lang="en-US" altLang="zh-CN" dirty="0"/>
              <a:t>Activity</a:t>
            </a:r>
            <a:r>
              <a:rPr lang="zh-CN" altLang="zh-CN" dirty="0"/>
              <a:t>的区别在于：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</a:t>
            </a:r>
            <a:r>
              <a:rPr lang="zh-CN" altLang="en-US" dirty="0" smtClean="0"/>
              <a:t>活动</a:t>
            </a:r>
            <a:r>
              <a:rPr lang="zh-CN" altLang="zh-CN" dirty="0" smtClean="0"/>
              <a:t>只能</a:t>
            </a:r>
            <a:r>
              <a:rPr lang="zh-CN" altLang="zh-CN" dirty="0"/>
              <a:t>一对一通信</a:t>
            </a:r>
            <a:r>
              <a:rPr lang="zh-CN" altLang="zh-CN" dirty="0" smtClean="0"/>
              <a:t>；</a:t>
            </a:r>
            <a:r>
              <a:rPr lang="zh-CN" altLang="zh-CN" dirty="0"/>
              <a:t>广播</a:t>
            </a:r>
            <a:r>
              <a:rPr lang="zh-CN" altLang="zh-CN" dirty="0" smtClean="0"/>
              <a:t>可以</a:t>
            </a:r>
            <a:r>
              <a:rPr lang="zh-CN" altLang="zh-CN" dirty="0"/>
              <a:t>一对多，一人发送广播，多人接收处理。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）对于发送者来说，广播不需要考虑接收者有没有在工作，</a:t>
            </a:r>
            <a:r>
              <a:rPr lang="zh-CN" altLang="zh-CN" dirty="0" smtClean="0"/>
              <a:t>接收</a:t>
            </a:r>
            <a:r>
              <a:rPr lang="zh-CN" altLang="en-US" dirty="0"/>
              <a:t>方</a:t>
            </a:r>
            <a:r>
              <a:rPr lang="zh-CN" altLang="zh-CN" dirty="0" smtClean="0"/>
              <a:t>在</a:t>
            </a:r>
            <a:r>
              <a:rPr lang="zh-CN" altLang="zh-CN" dirty="0"/>
              <a:t>工作就接收广播，不在工作就丢弃广播。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）对于接收者来说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因为可能会</a:t>
            </a:r>
            <a:r>
              <a:rPr lang="zh-CN" altLang="zh-CN" dirty="0" smtClean="0"/>
              <a:t>收到</a:t>
            </a:r>
            <a:r>
              <a:rPr lang="zh-CN" altLang="zh-CN" dirty="0"/>
              <a:t>各式各样的广播，所以</a:t>
            </a:r>
            <a:r>
              <a:rPr lang="zh-CN" altLang="zh-CN" dirty="0" smtClean="0"/>
              <a:t>接收</a:t>
            </a:r>
            <a:r>
              <a:rPr lang="zh-CN" altLang="en-US" dirty="0" smtClean="0"/>
              <a:t>方</a:t>
            </a:r>
            <a:r>
              <a:rPr lang="zh-CN" altLang="zh-CN" dirty="0" smtClean="0"/>
              <a:t>要</a:t>
            </a:r>
            <a:r>
              <a:rPr lang="zh-CN" altLang="zh-CN" dirty="0"/>
              <a:t>自行过滤符合条件的广播，才能进行解包处理。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2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如何收发标准广播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与广播有关的方法主要有以下</a:t>
            </a:r>
            <a:r>
              <a:rPr lang="en-US" altLang="zh-CN" dirty="0"/>
              <a:t>3</a:t>
            </a:r>
            <a:r>
              <a:rPr lang="zh-CN" altLang="zh-CN" dirty="0"/>
              <a:t>个。</a:t>
            </a:r>
          </a:p>
          <a:p>
            <a:pPr lvl="1"/>
            <a:r>
              <a:rPr lang="en-US" altLang="zh-CN" dirty="0" err="1"/>
              <a:t>sendBroadcast</a:t>
            </a:r>
            <a:r>
              <a:rPr lang="zh-CN" altLang="zh-CN" dirty="0"/>
              <a:t>：发送广播。</a:t>
            </a:r>
          </a:p>
          <a:p>
            <a:pPr lvl="1"/>
            <a:r>
              <a:rPr lang="en-US" altLang="zh-CN" dirty="0" err="1"/>
              <a:t>registerReceiver</a:t>
            </a:r>
            <a:r>
              <a:rPr lang="zh-CN" altLang="zh-CN" dirty="0"/>
              <a:t>：注册接收器，一般在</a:t>
            </a:r>
            <a:r>
              <a:rPr lang="en-US" altLang="zh-CN" dirty="0" err="1"/>
              <a:t>onStart</a:t>
            </a:r>
            <a:r>
              <a:rPr lang="zh-CN" altLang="zh-CN" dirty="0"/>
              <a:t>或</a:t>
            </a:r>
            <a:r>
              <a:rPr lang="en-US" altLang="zh-CN" dirty="0" err="1"/>
              <a:t>onResume</a:t>
            </a:r>
            <a:r>
              <a:rPr lang="zh-CN" altLang="zh-CN" dirty="0"/>
              <a:t>方法中注册。</a:t>
            </a:r>
          </a:p>
          <a:p>
            <a:pPr lvl="1"/>
            <a:r>
              <a:rPr lang="en-US" altLang="zh-CN" dirty="0" err="1"/>
              <a:t>unregisterReceiver</a:t>
            </a:r>
            <a:r>
              <a:rPr lang="zh-CN" altLang="zh-CN" dirty="0"/>
              <a:t>：注销接收器，一般在</a:t>
            </a:r>
            <a:r>
              <a:rPr lang="en-US" altLang="zh-CN" dirty="0" err="1"/>
              <a:t>onStop</a:t>
            </a:r>
            <a:r>
              <a:rPr lang="zh-CN" altLang="zh-CN" dirty="0"/>
              <a:t>或</a:t>
            </a:r>
            <a:r>
              <a:rPr lang="en-US" altLang="zh-CN" dirty="0" err="1"/>
              <a:t>onPause</a:t>
            </a:r>
            <a:r>
              <a:rPr lang="zh-CN" altLang="zh-CN" dirty="0"/>
              <a:t>方法中注销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广播</a:t>
            </a:r>
            <a:r>
              <a:rPr lang="zh-CN" altLang="en-US" dirty="0" smtClean="0"/>
              <a:t>的收发过程分为三个步骤：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发送</a:t>
            </a:r>
            <a:r>
              <a:rPr lang="zh-CN" altLang="zh-CN" dirty="0"/>
              <a:t>标准</a:t>
            </a:r>
            <a:r>
              <a:rPr lang="zh-CN" altLang="zh-CN" dirty="0" smtClean="0"/>
              <a:t>广播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定义</a:t>
            </a:r>
            <a:r>
              <a:rPr lang="zh-CN" altLang="zh-CN" dirty="0"/>
              <a:t>广播</a:t>
            </a:r>
            <a:r>
              <a:rPr lang="zh-CN" altLang="zh-CN" dirty="0" smtClean="0"/>
              <a:t>接收器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开关</a:t>
            </a:r>
            <a:r>
              <a:rPr lang="zh-CN" altLang="zh-CN" dirty="0"/>
              <a:t>广播接收器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2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zh-CN" altLang="en-US" dirty="0"/>
              <a:t>收发有序广播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由于广播没指定唯一的接收者，因此可能存在多个接收器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接收器没有按照顺序接收广播，可能导致处理冲突。</a:t>
            </a:r>
            <a:endParaRPr lang="en-US" altLang="zh-CN" dirty="0" smtClean="0"/>
          </a:p>
          <a:p>
            <a:r>
              <a:rPr lang="zh-CN" altLang="en-US" dirty="0" smtClean="0"/>
              <a:t>为了在</a:t>
            </a:r>
            <a:r>
              <a:rPr lang="zh-CN" altLang="en-US" dirty="0"/>
              <a:t>类似借书的业务场景</a:t>
            </a:r>
            <a:r>
              <a:rPr lang="zh-CN" altLang="en-US" dirty="0" smtClean="0"/>
              <a:t>中也能正常处理，</a:t>
            </a:r>
            <a:r>
              <a:rPr lang="zh-CN" altLang="zh-CN" dirty="0" smtClean="0"/>
              <a:t>要求</a:t>
            </a:r>
            <a:r>
              <a:rPr lang="zh-CN" altLang="zh-CN" dirty="0"/>
              <a:t>实现下列的处理逻辑：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）一个广播存在多个接收器，这些接收器需要排队收听广播，这意味着该广播是条有序广播。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）先收到广播的接收器</a:t>
            </a:r>
            <a:r>
              <a:rPr lang="en-US" altLang="zh-CN" dirty="0"/>
              <a:t>A</a:t>
            </a:r>
            <a:r>
              <a:rPr lang="zh-CN" altLang="zh-CN" dirty="0"/>
              <a:t>，既可让其他接收器继续收听广播，也可中断广播不让其他接收器收听。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6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如何收发有序广播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发送广播时要注明这是个有序</a:t>
            </a:r>
            <a:r>
              <a:rPr lang="zh-CN" altLang="zh-CN" dirty="0" smtClean="0"/>
              <a:t>广播</a:t>
            </a:r>
            <a:endParaRPr lang="en-US" altLang="zh-CN" dirty="0" smtClean="0"/>
          </a:p>
          <a:p>
            <a:pPr lvl="1"/>
            <a:r>
              <a:rPr lang="zh-CN" altLang="zh-CN" dirty="0"/>
              <a:t>调用</a:t>
            </a:r>
            <a:r>
              <a:rPr lang="en-US" altLang="zh-CN" dirty="0" err="1"/>
              <a:t>sendOrderedBroadcast</a:t>
            </a:r>
            <a:r>
              <a:rPr lang="zh-CN" altLang="zh-CN" dirty="0"/>
              <a:t>方法才能发送有序</a:t>
            </a:r>
            <a:r>
              <a:rPr lang="zh-CN" altLang="zh-CN" dirty="0" smtClean="0"/>
              <a:t>广播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定义有序广播的</a:t>
            </a:r>
            <a:r>
              <a:rPr lang="zh-CN" altLang="zh-CN" dirty="0" smtClean="0"/>
              <a:t>接收器</a:t>
            </a:r>
            <a:endParaRPr lang="en-US" altLang="zh-CN" dirty="0" smtClean="0"/>
          </a:p>
          <a:p>
            <a:pPr lvl="1"/>
            <a:r>
              <a:rPr lang="zh-CN" altLang="zh-CN" dirty="0"/>
              <a:t>接收器的定义代码基本不变</a:t>
            </a:r>
            <a:r>
              <a:rPr lang="zh-CN" altLang="zh-CN" dirty="0" smtClean="0"/>
              <a:t>，</a:t>
            </a:r>
            <a:r>
              <a:rPr lang="zh-CN" altLang="zh-CN" dirty="0"/>
              <a:t>唯一的区别是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如果在</a:t>
            </a:r>
            <a:r>
              <a:rPr lang="zh-CN" altLang="zh-CN" dirty="0" smtClean="0"/>
              <a:t>接收器</a:t>
            </a:r>
            <a:r>
              <a:rPr lang="zh-CN" altLang="zh-CN" dirty="0"/>
              <a:t>的内部代码调用</a:t>
            </a:r>
            <a:r>
              <a:rPr lang="en-US" altLang="zh-CN" dirty="0" err="1"/>
              <a:t>abortBroadcast</a:t>
            </a:r>
            <a:r>
              <a:rPr lang="zh-CN" altLang="zh-CN" dirty="0"/>
              <a:t>方法，就会中断有序</a:t>
            </a:r>
            <a:r>
              <a:rPr lang="zh-CN" altLang="zh-CN" dirty="0" smtClean="0"/>
              <a:t>广播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注册有序广播的多个</a:t>
            </a:r>
            <a:r>
              <a:rPr lang="zh-CN" altLang="zh-CN" dirty="0" smtClean="0"/>
              <a:t>接收器</a:t>
            </a:r>
            <a:endParaRPr lang="en-US" altLang="zh-CN" dirty="0" smtClean="0"/>
          </a:p>
          <a:p>
            <a:pPr lvl="1"/>
            <a:r>
              <a:rPr lang="zh-CN" altLang="zh-CN" dirty="0"/>
              <a:t>为了给接收器排队，还需调用意图过滤器的</a:t>
            </a:r>
            <a:r>
              <a:rPr lang="en-US" altLang="zh-CN" dirty="0" err="1"/>
              <a:t>setPriority</a:t>
            </a:r>
            <a:r>
              <a:rPr lang="zh-CN" altLang="zh-CN" dirty="0"/>
              <a:t>方法设置优先级，优先级越大的接收器，越先收到有序广播。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1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 </a:t>
            </a:r>
            <a:r>
              <a:rPr lang="zh-CN" altLang="en-US" dirty="0"/>
              <a:t>收发静态广播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广播有两种注册方式：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在代码中注册接收器，该方式被称作动态注册。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中注册接收器，该方式被称作静态</a:t>
            </a:r>
            <a:r>
              <a:rPr lang="zh-CN" altLang="zh-CN" dirty="0" smtClean="0"/>
              <a:t>注册</a:t>
            </a:r>
            <a:r>
              <a:rPr lang="zh-CN" altLang="en-US" dirty="0" smtClean="0"/>
              <a:t>。静态注册时，</a:t>
            </a:r>
            <a:r>
              <a:rPr lang="en-US" altLang="zh-CN" dirty="0" smtClean="0"/>
              <a:t>receiver</a:t>
            </a:r>
            <a:r>
              <a:rPr lang="zh-CN" altLang="zh-CN" dirty="0" smtClean="0"/>
              <a:t>配置</a:t>
            </a:r>
            <a:r>
              <a:rPr lang="zh-CN" altLang="en-US" dirty="0" smtClean="0"/>
              <a:t>示例如下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        &lt;receiver</a:t>
            </a:r>
            <a:endParaRPr lang="zh-CN" altLang="zh-CN" dirty="0"/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receiver.ShockReceiver</a:t>
            </a:r>
            <a:r>
              <a:rPr lang="en-US" altLang="zh-CN" dirty="0"/>
              <a:t>"</a:t>
            </a:r>
            <a:endParaRPr lang="zh-CN" altLang="zh-CN" dirty="0"/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android:enabled</a:t>
            </a:r>
            <a:r>
              <a:rPr lang="en-US" altLang="zh-CN" dirty="0"/>
              <a:t>="true"</a:t>
            </a:r>
            <a:endParaRPr lang="zh-CN" altLang="zh-CN" dirty="0"/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android:exported</a:t>
            </a:r>
            <a:r>
              <a:rPr lang="en-US" altLang="zh-CN" dirty="0"/>
              <a:t>="true"&gt;&lt;/receiver&gt;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8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如何发送静态广播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为了让应用</a:t>
            </a:r>
            <a:r>
              <a:rPr lang="zh-CN" altLang="zh-CN" dirty="0" smtClean="0"/>
              <a:t>能够接收</a:t>
            </a:r>
            <a:r>
              <a:rPr lang="zh-CN" altLang="zh-CN" dirty="0"/>
              <a:t>静态广播，需要给静态广播指定包名，也就是调用意图对象的</a:t>
            </a:r>
            <a:r>
              <a:rPr lang="en-US" altLang="zh-CN" dirty="0" err="1"/>
              <a:t>setComponent</a:t>
            </a:r>
            <a:r>
              <a:rPr lang="zh-CN" altLang="zh-CN" dirty="0"/>
              <a:t>方法设置组件路径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代码例子如下：</a:t>
            </a:r>
            <a:endParaRPr lang="en-US" altLang="zh-CN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receiverPath</a:t>
            </a:r>
            <a:r>
              <a:rPr lang="en-US" altLang="zh-CN" dirty="0"/>
              <a:t> = "</a:t>
            </a:r>
            <a:r>
              <a:rPr lang="en-US" altLang="zh-CN" dirty="0" smtClean="0"/>
              <a:t>com.example.chapter04.receiver.ShockReceiver</a:t>
            </a:r>
            <a:r>
              <a:rPr lang="en-US" altLang="zh-CN" dirty="0"/>
              <a:t>";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创建一个指定动作的意图</a:t>
            </a:r>
          </a:p>
          <a:p>
            <a:pPr lvl="1"/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ShockReceiver.SHOCK_ACTION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发送静态广播时，需要通过</a:t>
            </a:r>
            <a:r>
              <a:rPr lang="en-US" altLang="zh-CN" dirty="0" err="1"/>
              <a:t>setComponent</a:t>
            </a:r>
            <a:r>
              <a:rPr lang="zh-CN" altLang="en-US" dirty="0"/>
              <a:t>方法指定接收器的完整路径</a:t>
            </a:r>
          </a:p>
          <a:p>
            <a:pPr lvl="1"/>
            <a:r>
              <a:rPr lang="en-US" altLang="zh-CN" dirty="0" err="1"/>
              <a:t>ComponentName</a:t>
            </a:r>
            <a:r>
              <a:rPr lang="en-US" altLang="zh-CN" dirty="0"/>
              <a:t> </a:t>
            </a:r>
            <a:r>
              <a:rPr lang="en-US" altLang="zh-CN" dirty="0" err="1"/>
              <a:t>componentName</a:t>
            </a:r>
            <a:r>
              <a:rPr lang="en-US" altLang="zh-CN" dirty="0"/>
              <a:t>  = new </a:t>
            </a:r>
            <a:r>
              <a:rPr lang="en-US" altLang="zh-CN" dirty="0" err="1"/>
              <a:t>ComponentName</a:t>
            </a:r>
            <a:r>
              <a:rPr lang="en-US" altLang="zh-CN" dirty="0"/>
              <a:t>(this, </a:t>
            </a:r>
            <a:r>
              <a:rPr lang="en-US" altLang="zh-CN" dirty="0" err="1"/>
              <a:t>receiverPath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intent.setComponent</a:t>
            </a:r>
            <a:r>
              <a:rPr lang="en-US" altLang="zh-CN" dirty="0"/>
              <a:t>(</a:t>
            </a:r>
            <a:r>
              <a:rPr lang="en-US" altLang="zh-CN" dirty="0" err="1"/>
              <a:t>componentName</a:t>
            </a:r>
            <a:r>
              <a:rPr lang="en-US" altLang="zh-CN" dirty="0"/>
              <a:t>);  // </a:t>
            </a:r>
            <a:r>
              <a:rPr lang="zh-CN" altLang="en-US" dirty="0"/>
              <a:t>设置意图的组件信息</a:t>
            </a:r>
          </a:p>
          <a:p>
            <a:pPr lvl="1"/>
            <a:r>
              <a:rPr lang="en-US" altLang="zh-CN" dirty="0" err="1"/>
              <a:t>sendBroadcast</a:t>
            </a:r>
            <a:r>
              <a:rPr lang="en-US" altLang="zh-CN" dirty="0"/>
              <a:t>(intent);  // </a:t>
            </a:r>
            <a:r>
              <a:rPr lang="zh-CN" altLang="en-US" dirty="0"/>
              <a:t>发送静态广播</a:t>
            </a:r>
          </a:p>
        </p:txBody>
      </p:sp>
    </p:spTree>
    <p:extLst>
      <p:ext uri="{BB962C8B-B14F-4D97-AF65-F5344CB8AC3E}">
        <p14:creationId xmlns:p14="http://schemas.microsoft.com/office/powerpoint/2010/main" val="422976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  </a:t>
            </a:r>
            <a:r>
              <a:rPr lang="zh-CN" altLang="en-US" dirty="0"/>
              <a:t>定时管理器</a:t>
            </a:r>
            <a:r>
              <a:rPr lang="en-US" altLang="zh-CN" dirty="0" err="1"/>
              <a:t>AlarmManager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提供了专门的定时管理器</a:t>
            </a:r>
            <a:r>
              <a:rPr lang="en-US" altLang="zh-CN" dirty="0" err="1"/>
              <a:t>AlarmManager</a:t>
            </a:r>
            <a:r>
              <a:rPr lang="zh-CN" altLang="zh-CN" dirty="0"/>
              <a:t>，它利用系统闹钟定时发送</a:t>
            </a:r>
            <a:r>
              <a:rPr lang="zh-CN" altLang="zh-CN" dirty="0" smtClean="0"/>
              <a:t>广播</a:t>
            </a:r>
            <a:r>
              <a:rPr lang="zh-CN" altLang="en-US" dirty="0" smtClean="0"/>
              <a:t>。</a:t>
            </a:r>
            <a:r>
              <a:rPr lang="zh-CN" altLang="zh-CN" dirty="0"/>
              <a:t>下面是从系统服务中获取闹钟管理器的代码：</a:t>
            </a:r>
          </a:p>
          <a:p>
            <a:pPr lvl="1"/>
            <a:r>
              <a:rPr lang="en-US" altLang="zh-CN" sz="2000" dirty="0" smtClean="0"/>
              <a:t>// </a:t>
            </a:r>
            <a:r>
              <a:rPr lang="zh-CN" altLang="zh-CN" sz="2000" dirty="0"/>
              <a:t>从系统服务中获取闹钟管理器</a:t>
            </a:r>
          </a:p>
          <a:p>
            <a:pPr lvl="1"/>
            <a:r>
              <a:rPr lang="en-US" altLang="zh-CN" sz="2000" dirty="0" err="1" smtClean="0"/>
              <a:t>AlarmManager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alarmMgr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AlarmManager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getSystemService</a:t>
            </a:r>
            <a:r>
              <a:rPr lang="en-US" altLang="zh-CN" sz="2000" dirty="0"/>
              <a:t>(ALARM_SERVICE);</a:t>
            </a:r>
            <a:endParaRPr lang="zh-CN" altLang="zh-CN" sz="2000" dirty="0"/>
          </a:p>
          <a:p>
            <a:r>
              <a:rPr lang="en-US" altLang="zh-CN" dirty="0" err="1"/>
              <a:t>AlarmManager</a:t>
            </a:r>
            <a:r>
              <a:rPr lang="zh-CN" altLang="zh-CN" dirty="0"/>
              <a:t>的常见方法说明如下。</a:t>
            </a:r>
          </a:p>
          <a:p>
            <a:pPr lvl="1"/>
            <a:r>
              <a:rPr lang="en-US" altLang="zh-CN" dirty="0"/>
              <a:t>set</a:t>
            </a:r>
            <a:r>
              <a:rPr lang="zh-CN" altLang="zh-CN" dirty="0"/>
              <a:t>：设置一次性定时器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setAndAllowWhileIdle</a:t>
            </a:r>
            <a:r>
              <a:rPr lang="zh-CN" altLang="zh-CN" dirty="0"/>
              <a:t>：设置一次性</a:t>
            </a:r>
            <a:r>
              <a:rPr lang="zh-CN" altLang="zh-CN" dirty="0" smtClean="0"/>
              <a:t>定时器</a:t>
            </a:r>
            <a:r>
              <a:rPr lang="zh-CN" altLang="en-US" dirty="0" smtClean="0"/>
              <a:t>，</a:t>
            </a:r>
            <a:r>
              <a:rPr lang="zh-CN" altLang="zh-CN" dirty="0"/>
              <a:t>即使设备处于空闲状态，也会保证执行定时器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setRepeating</a:t>
            </a:r>
            <a:r>
              <a:rPr lang="zh-CN" altLang="zh-CN" dirty="0"/>
              <a:t>：设置重复</a:t>
            </a:r>
            <a:r>
              <a:rPr lang="zh-CN" altLang="zh-CN" dirty="0" smtClean="0"/>
              <a:t>定时器</a:t>
            </a:r>
            <a:r>
              <a:rPr lang="zh-CN" altLang="en-US" dirty="0" smtClean="0"/>
              <a:t>，但系统</a:t>
            </a:r>
            <a:r>
              <a:rPr lang="zh-CN" altLang="zh-CN" dirty="0"/>
              <a:t>不保证按时发送广播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cancel</a:t>
            </a:r>
            <a:r>
              <a:rPr lang="zh-CN" altLang="zh-CN" dirty="0"/>
              <a:t>：取消指定延迟意图的定时器。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8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延迟意图</a:t>
            </a:r>
            <a:r>
              <a:rPr lang="en-US" altLang="zh-CN" dirty="0" err="1"/>
              <a:t>PendingIntent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定时</a:t>
            </a:r>
            <a:r>
              <a:rPr lang="zh-CN" altLang="zh-CN" dirty="0" smtClean="0"/>
              <a:t>管理器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，它与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之间的</a:t>
            </a:r>
            <a:r>
              <a:rPr lang="zh-CN" altLang="zh-CN" dirty="0"/>
              <a:t>差异主要有下列三点：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代表延迟的意图，它指向的组件不会马上激活；而</a:t>
            </a:r>
            <a:r>
              <a:rPr lang="en-US" altLang="zh-CN" dirty="0"/>
              <a:t>Intent</a:t>
            </a:r>
            <a:r>
              <a:rPr lang="zh-CN" altLang="zh-CN" dirty="0"/>
              <a:t>代表实时的意图</a:t>
            </a:r>
            <a:r>
              <a:rPr lang="zh-CN" altLang="zh-CN" dirty="0" smtClean="0"/>
              <a:t>，它</a:t>
            </a:r>
            <a:r>
              <a:rPr lang="zh-CN" altLang="zh-CN" dirty="0"/>
              <a:t>指向的</a:t>
            </a:r>
            <a:r>
              <a:rPr lang="zh-CN" altLang="zh-CN" dirty="0" smtClean="0"/>
              <a:t>组件会</a:t>
            </a:r>
            <a:r>
              <a:rPr lang="zh-CN" altLang="zh-CN" dirty="0"/>
              <a:t>马上激活。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是一类消息的组合，不但包含目标的</a:t>
            </a:r>
            <a:r>
              <a:rPr lang="en-US" altLang="zh-CN" dirty="0"/>
              <a:t>Intent</a:t>
            </a:r>
            <a:r>
              <a:rPr lang="zh-CN" altLang="zh-CN" dirty="0"/>
              <a:t>对象，还包含请求代码、请求方式等信息。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对象在创建之时便已知晓将要用于活动还是</a:t>
            </a:r>
            <a:r>
              <a:rPr lang="zh-CN" altLang="zh-CN" dirty="0" smtClean="0"/>
              <a:t>广播。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6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 </a:t>
            </a:r>
            <a:r>
              <a:rPr lang="zh-CN" altLang="en-US" dirty="0"/>
              <a:t>启停活动页面</a:t>
            </a:r>
          </a:p>
          <a:p>
            <a:r>
              <a:rPr lang="en-US" altLang="zh-CN" dirty="0"/>
              <a:t>4.2  </a:t>
            </a:r>
            <a:r>
              <a:rPr lang="zh-CN" altLang="en-US" dirty="0"/>
              <a:t>在活动之间传递消息</a:t>
            </a:r>
          </a:p>
          <a:p>
            <a:r>
              <a:rPr lang="en-US" altLang="zh-CN" dirty="0"/>
              <a:t>4.3  </a:t>
            </a:r>
            <a:r>
              <a:rPr lang="zh-CN" altLang="en-US" dirty="0" smtClean="0"/>
              <a:t>收发应用广播</a:t>
            </a:r>
            <a:endParaRPr lang="en-US" altLang="zh-CN" dirty="0" smtClean="0"/>
          </a:p>
          <a:p>
            <a:r>
              <a:rPr lang="en-US" altLang="zh-CN" dirty="0" smtClean="0"/>
              <a:t>4.4  </a:t>
            </a:r>
            <a:r>
              <a:rPr lang="zh-CN" altLang="en-US" dirty="0" smtClean="0"/>
              <a:t>操作后台服务</a:t>
            </a:r>
            <a:endParaRPr lang="zh-CN" altLang="en-US" dirty="0"/>
          </a:p>
          <a:p>
            <a:r>
              <a:rPr lang="en-US" altLang="zh-CN" dirty="0" smtClean="0"/>
              <a:t>4.5  </a:t>
            </a:r>
            <a:r>
              <a:rPr lang="zh-CN" altLang="en-US" dirty="0"/>
              <a:t>小结</a:t>
            </a:r>
          </a:p>
          <a:p>
            <a:r>
              <a:rPr lang="en-US" altLang="zh-CN" dirty="0" smtClean="0"/>
              <a:t>4.6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084176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如何收发系统的闹钟广播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定义定时器的广播</a:t>
            </a:r>
            <a:r>
              <a:rPr lang="zh-CN" altLang="zh-CN" dirty="0" smtClean="0"/>
              <a:t>接收器</a:t>
            </a:r>
            <a:endParaRPr lang="en-US" altLang="zh-CN" dirty="0" smtClean="0"/>
          </a:p>
          <a:p>
            <a:pPr lvl="1"/>
            <a:r>
              <a:rPr lang="zh-CN" altLang="zh-CN" dirty="0"/>
              <a:t>与标准广播类似，都要从</a:t>
            </a:r>
            <a:r>
              <a:rPr lang="en-US" altLang="zh-CN" dirty="0" err="1"/>
              <a:t>BroadcastReceiver</a:t>
            </a:r>
            <a:r>
              <a:rPr lang="zh-CN" altLang="zh-CN" dirty="0"/>
              <a:t>派生新的接收器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开关定时器的广播</a:t>
            </a:r>
            <a:r>
              <a:rPr lang="zh-CN" altLang="zh-CN" dirty="0" smtClean="0"/>
              <a:t>接收器</a:t>
            </a:r>
            <a:endParaRPr lang="en-US" altLang="zh-CN" dirty="0" smtClean="0"/>
          </a:p>
          <a:p>
            <a:pPr lvl="1"/>
            <a:r>
              <a:rPr lang="zh-CN" altLang="zh-CN" dirty="0"/>
              <a:t>参照标准广播，可以在活动页面的</a:t>
            </a:r>
            <a:r>
              <a:rPr lang="en-US" altLang="zh-CN" dirty="0" err="1"/>
              <a:t>onStart</a:t>
            </a:r>
            <a:r>
              <a:rPr lang="zh-CN" altLang="zh-CN" dirty="0"/>
              <a:t>方法中注册接收器，在活动页面的</a:t>
            </a:r>
            <a:r>
              <a:rPr lang="en-US" altLang="zh-CN" dirty="0" err="1"/>
              <a:t>onStop</a:t>
            </a:r>
            <a:r>
              <a:rPr lang="zh-CN" altLang="zh-CN" dirty="0"/>
              <a:t>方法中注销接收器。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设置定时器的播报</a:t>
            </a:r>
            <a:r>
              <a:rPr lang="zh-CN" altLang="zh-CN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zh-CN" dirty="0"/>
              <a:t>首先从系统服务中获取闹钟管理器，然后调用管理器的</a:t>
            </a:r>
            <a:r>
              <a:rPr lang="en-US" altLang="zh-CN" dirty="0"/>
              <a:t>set***</a:t>
            </a:r>
            <a:r>
              <a:rPr lang="zh-CN" altLang="zh-CN" dirty="0"/>
              <a:t>方法，把事先创建的延迟意图填到播报规则当中。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17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操作后台服务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四大组件之一</a:t>
            </a:r>
            <a:r>
              <a:rPr lang="en-US" altLang="zh-CN" dirty="0"/>
              <a:t>Service</a:t>
            </a:r>
            <a:r>
              <a:rPr lang="zh-CN" altLang="zh-CN" dirty="0"/>
              <a:t>的基本概念和常见用法。包括服务的生命周期及其两种启停方式：普通方式和绑定方式（含立即绑定和延迟绑定），还介绍了如何在活动和服务之间交互数据。</a:t>
            </a:r>
          </a:p>
          <a:p>
            <a:r>
              <a:rPr lang="en-US" altLang="zh-CN" dirty="0" smtClean="0"/>
              <a:t>4.4.1  </a:t>
            </a:r>
            <a:r>
              <a:rPr lang="zh-CN" altLang="en-US" dirty="0"/>
              <a:t>服务的启动和停止</a:t>
            </a:r>
          </a:p>
          <a:p>
            <a:r>
              <a:rPr lang="en-US" altLang="zh-CN" dirty="0" smtClean="0"/>
              <a:t>4.4.2  </a:t>
            </a:r>
            <a:r>
              <a:rPr lang="zh-CN" altLang="en-US" dirty="0"/>
              <a:t>服务的绑定与解绑</a:t>
            </a:r>
          </a:p>
          <a:p>
            <a:r>
              <a:rPr lang="en-US" altLang="zh-CN" dirty="0" smtClean="0"/>
              <a:t>4.4.3  </a:t>
            </a:r>
            <a:r>
              <a:rPr lang="zh-CN" altLang="en-US" dirty="0" smtClean="0"/>
              <a:t>活动</a:t>
            </a:r>
            <a:r>
              <a:rPr lang="zh-CN" altLang="en-US" dirty="0"/>
              <a:t>与服务之间交互</a:t>
            </a:r>
          </a:p>
        </p:txBody>
      </p:sp>
    </p:spTree>
    <p:extLst>
      <p:ext uri="{BB962C8B-B14F-4D97-AF65-F5344CB8AC3E}">
        <p14:creationId xmlns:p14="http://schemas.microsoft.com/office/powerpoint/2010/main" val="289696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  </a:t>
            </a:r>
            <a:r>
              <a:rPr lang="zh-CN" altLang="en-US" dirty="0"/>
              <a:t>服务的启动和停止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服务是在后台默默运行着的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组件，它</a:t>
            </a:r>
            <a:r>
              <a:rPr lang="zh-CN" altLang="zh-CN" dirty="0"/>
              <a:t>与生命周期有关的方法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onCreate</a:t>
            </a:r>
            <a:r>
              <a:rPr lang="zh-CN" altLang="en-US" dirty="0"/>
              <a:t>：创建服务。</a:t>
            </a:r>
          </a:p>
          <a:p>
            <a:pPr lvl="1"/>
            <a:r>
              <a:rPr lang="en-US" altLang="zh-CN" dirty="0" err="1"/>
              <a:t>onStart</a:t>
            </a:r>
            <a:r>
              <a:rPr lang="zh-CN" altLang="en-US" dirty="0"/>
              <a:t>：开始服务，</a:t>
            </a:r>
            <a:r>
              <a:rPr lang="en-US" altLang="zh-CN" dirty="0"/>
              <a:t>Android 2.0</a:t>
            </a:r>
            <a:r>
              <a:rPr lang="zh-CN" altLang="en-US" dirty="0"/>
              <a:t>以下版本使用，现已废弃。</a:t>
            </a:r>
          </a:p>
          <a:p>
            <a:pPr lvl="1"/>
            <a:r>
              <a:rPr lang="en-US" altLang="zh-CN" dirty="0" err="1"/>
              <a:t>onStartCommand</a:t>
            </a:r>
            <a:r>
              <a:rPr lang="zh-CN" altLang="en-US" dirty="0"/>
              <a:t>：开始服务，</a:t>
            </a:r>
            <a:r>
              <a:rPr lang="en-US" altLang="zh-CN" dirty="0"/>
              <a:t>Android 2.0</a:t>
            </a:r>
            <a:r>
              <a:rPr lang="zh-CN" altLang="en-US" dirty="0"/>
              <a:t>及以上版本使用。</a:t>
            </a:r>
          </a:p>
          <a:p>
            <a:pPr lvl="1"/>
            <a:r>
              <a:rPr lang="en-US" altLang="zh-CN" dirty="0" err="1"/>
              <a:t>onDestroy</a:t>
            </a:r>
            <a:r>
              <a:rPr lang="zh-CN" altLang="en-US" dirty="0"/>
              <a:t>：销毁服务。</a:t>
            </a:r>
          </a:p>
          <a:p>
            <a:pPr lvl="1"/>
            <a:r>
              <a:rPr lang="en-US" altLang="zh-CN" dirty="0" err="1"/>
              <a:t>onBind</a:t>
            </a:r>
            <a:r>
              <a:rPr lang="zh-CN" altLang="en-US" dirty="0"/>
              <a:t>：绑定服务。</a:t>
            </a:r>
          </a:p>
          <a:p>
            <a:pPr lvl="1"/>
            <a:r>
              <a:rPr lang="en-US" altLang="zh-CN" dirty="0" err="1"/>
              <a:t>onUnbind</a:t>
            </a:r>
            <a:r>
              <a:rPr lang="zh-CN" altLang="en-US" dirty="0"/>
              <a:t>：解除绑定。</a:t>
            </a:r>
            <a:r>
              <a:rPr lang="zh-CN" altLang="en-US" dirty="0" smtClean="0"/>
              <a:t>返回值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表示允许再次绑定，之后再绑定服务时，不会调用</a:t>
            </a:r>
            <a:r>
              <a:rPr lang="en-US" altLang="zh-CN" dirty="0" err="1"/>
              <a:t>onBind</a:t>
            </a:r>
            <a:r>
              <a:rPr lang="zh-CN" altLang="en-US" dirty="0"/>
              <a:t>方法而是调用</a:t>
            </a:r>
            <a:r>
              <a:rPr lang="en-US" altLang="zh-CN" dirty="0" err="1"/>
              <a:t>onRebind</a:t>
            </a:r>
            <a:r>
              <a:rPr lang="zh-CN" altLang="en-US" dirty="0"/>
              <a:t>方法；返回值为</a:t>
            </a:r>
            <a:r>
              <a:rPr lang="en-US" altLang="zh-CN" dirty="0"/>
              <a:t>false</a:t>
            </a:r>
            <a:r>
              <a:rPr lang="zh-CN" altLang="en-US" dirty="0"/>
              <a:t>表示只能绑定一次，不能再次绑定。</a:t>
            </a:r>
          </a:p>
          <a:p>
            <a:pPr lvl="1"/>
            <a:r>
              <a:rPr lang="en-US" altLang="zh-CN" dirty="0" err="1"/>
              <a:t>onRebind</a:t>
            </a:r>
            <a:r>
              <a:rPr lang="zh-CN" altLang="en-US" dirty="0"/>
              <a:t>：重新绑定。只有上次的</a:t>
            </a:r>
            <a:r>
              <a:rPr lang="en-US" altLang="zh-CN" dirty="0" err="1"/>
              <a:t>onUnbind</a:t>
            </a:r>
            <a:r>
              <a:rPr lang="zh-CN" altLang="en-US" dirty="0"/>
              <a:t>方法返回</a:t>
            </a:r>
            <a:r>
              <a:rPr lang="en-US" altLang="zh-CN" dirty="0"/>
              <a:t>true</a:t>
            </a:r>
            <a:r>
              <a:rPr lang="zh-CN" altLang="en-US" dirty="0"/>
              <a:t>时，再次绑定服务才会调用</a:t>
            </a:r>
            <a:r>
              <a:rPr lang="en-US" altLang="zh-CN" dirty="0" err="1"/>
              <a:t>onRebind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31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的普通启停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服务的启停代码示例如下：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// </a:t>
            </a:r>
            <a:r>
              <a:rPr lang="zh-CN" altLang="en-US" dirty="0"/>
              <a:t>创建一个通往普通服务的意图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Intent(this, </a:t>
            </a:r>
            <a:r>
              <a:rPr lang="en-US" altLang="zh-CN" dirty="0" err="1"/>
              <a:t>NormalService.class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startService</a:t>
            </a:r>
            <a:r>
              <a:rPr lang="en-US" altLang="zh-CN" dirty="0"/>
              <a:t>(intent);  // </a:t>
            </a:r>
            <a:r>
              <a:rPr lang="zh-CN" altLang="en-US" dirty="0"/>
              <a:t>启动指定意图的服务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en-US" altLang="zh-CN" dirty="0" err="1"/>
              <a:t>stopService</a:t>
            </a:r>
            <a:r>
              <a:rPr lang="en-US" altLang="zh-CN" dirty="0"/>
              <a:t>(</a:t>
            </a:r>
            <a:r>
              <a:rPr lang="en-US" altLang="zh-CN" dirty="0" err="1"/>
              <a:t>mIntent</a:t>
            </a:r>
            <a:r>
              <a:rPr lang="en-US" altLang="zh-CN" dirty="0"/>
              <a:t>);  // </a:t>
            </a:r>
            <a:r>
              <a:rPr lang="zh-CN" altLang="en-US" dirty="0"/>
              <a:t>停止指定意图的服务</a:t>
            </a:r>
            <a:endParaRPr lang="en-US" altLang="zh-CN" dirty="0" smtClean="0"/>
          </a:p>
          <a:p>
            <a:r>
              <a:rPr lang="zh-CN" altLang="zh-CN" dirty="0" smtClean="0"/>
              <a:t>调用</a:t>
            </a:r>
            <a:r>
              <a:rPr lang="en-US" altLang="zh-CN" dirty="0" err="1"/>
              <a:t>startService</a:t>
            </a:r>
            <a:r>
              <a:rPr lang="zh-CN" altLang="zh-CN" dirty="0" smtClean="0"/>
              <a:t>方法</a:t>
            </a:r>
            <a:r>
              <a:rPr lang="zh-CN" altLang="en-US" dirty="0"/>
              <a:t>启动服务</a:t>
            </a:r>
            <a:r>
              <a:rPr lang="zh-CN" altLang="en-US" dirty="0" smtClean="0"/>
              <a:t>，此时</a:t>
            </a:r>
            <a:r>
              <a:rPr lang="zh-CN" altLang="zh-CN" dirty="0"/>
              <a:t>依次触发了</a:t>
            </a:r>
            <a:r>
              <a:rPr lang="en-US" altLang="zh-CN" dirty="0" err="1"/>
              <a:t>onCreate</a:t>
            </a:r>
            <a:r>
              <a:rPr lang="zh-CN" altLang="zh-CN" dirty="0"/>
              <a:t>和</a:t>
            </a:r>
            <a:r>
              <a:rPr lang="en-US" altLang="zh-CN" dirty="0" err="1"/>
              <a:t>onStartCommand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调用</a:t>
            </a:r>
            <a:r>
              <a:rPr lang="en-US" altLang="zh-CN" dirty="0" err="1"/>
              <a:t>stopService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停止服务，此时</a:t>
            </a:r>
            <a:r>
              <a:rPr lang="zh-CN" altLang="zh-CN" dirty="0"/>
              <a:t>触发了</a:t>
            </a:r>
            <a:r>
              <a:rPr lang="en-US" altLang="zh-CN" dirty="0" err="1"/>
              <a:t>onDestroy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3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 </a:t>
            </a:r>
            <a:r>
              <a:rPr lang="zh-CN" altLang="en-US" dirty="0"/>
              <a:t>服务的绑定与解绑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服务启停</a:t>
            </a:r>
            <a:r>
              <a:rPr lang="zh-CN" altLang="zh-CN" dirty="0" smtClean="0"/>
              <a:t>除了普通</a:t>
            </a:r>
            <a:r>
              <a:rPr lang="zh-CN" altLang="zh-CN" dirty="0"/>
              <a:t>方式，</a:t>
            </a:r>
            <a:r>
              <a:rPr lang="en-US" altLang="zh-CN" dirty="0"/>
              <a:t>Android</a:t>
            </a:r>
            <a:r>
              <a:rPr lang="zh-CN" altLang="zh-CN" dirty="0"/>
              <a:t>还提供了另一种启停方式，也就是绑定服务和解绑</a:t>
            </a:r>
            <a:r>
              <a:rPr lang="zh-CN" altLang="zh-CN" dirty="0" smtClean="0"/>
              <a:t>服务。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zh-CN" altLang="zh-CN" dirty="0" smtClean="0"/>
              <a:t>粘合剂</a:t>
            </a:r>
            <a:r>
              <a:rPr lang="en-US" altLang="zh-CN" dirty="0"/>
              <a:t>Binder</a:t>
            </a:r>
            <a:r>
              <a:rPr lang="zh-CN" altLang="zh-CN" dirty="0"/>
              <a:t>指定服务的绑定关系，同时粘合剂还负责在两个组件或者在两个进程之间交流通信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private </a:t>
            </a:r>
            <a:r>
              <a:rPr lang="en-US" altLang="zh-CN" dirty="0"/>
              <a:t>final </a:t>
            </a:r>
            <a:r>
              <a:rPr lang="en-US" altLang="zh-CN" dirty="0" err="1"/>
              <a:t>IBinder</a:t>
            </a:r>
            <a:r>
              <a:rPr lang="en-US" altLang="zh-CN" dirty="0"/>
              <a:t> </a:t>
            </a:r>
            <a:r>
              <a:rPr lang="en-US" altLang="zh-CN" dirty="0" err="1"/>
              <a:t>mBinder</a:t>
            </a:r>
            <a:r>
              <a:rPr lang="en-US" altLang="zh-CN" dirty="0"/>
              <a:t> = new </a:t>
            </a:r>
            <a:r>
              <a:rPr lang="en-US" altLang="zh-CN" dirty="0" err="1"/>
              <a:t>LocalBinder</a:t>
            </a:r>
            <a:r>
              <a:rPr lang="en-US" altLang="zh-CN" dirty="0"/>
              <a:t>();  // </a:t>
            </a:r>
            <a:r>
              <a:rPr lang="zh-CN" altLang="zh-CN" dirty="0"/>
              <a:t>创建一个粘合剂对象</a:t>
            </a:r>
          </a:p>
          <a:p>
            <a:pPr lvl="1"/>
            <a:r>
              <a:rPr lang="en-US" altLang="zh-CN" dirty="0"/>
              <a:t>    // </a:t>
            </a:r>
            <a:r>
              <a:rPr lang="zh-CN" altLang="zh-CN" dirty="0"/>
              <a:t>定义一个当前服务的粘合剂，用于将该服务黏到活动页面的进程中</a:t>
            </a:r>
          </a:p>
          <a:p>
            <a:pPr lvl="1"/>
            <a:r>
              <a:rPr lang="en-US" altLang="zh-CN" dirty="0"/>
              <a:t>    public class </a:t>
            </a:r>
            <a:r>
              <a:rPr lang="en-US" altLang="zh-CN" dirty="0" err="1"/>
              <a:t>LocalBinder</a:t>
            </a:r>
            <a:r>
              <a:rPr lang="en-US" altLang="zh-CN" dirty="0"/>
              <a:t> extends Binder {</a:t>
            </a:r>
            <a:endParaRPr lang="zh-CN" altLang="zh-CN" dirty="0"/>
          </a:p>
          <a:p>
            <a:pPr lvl="1"/>
            <a:r>
              <a:rPr lang="en-US" altLang="zh-CN" dirty="0"/>
              <a:t>        public </a:t>
            </a:r>
            <a:r>
              <a:rPr lang="en-US" altLang="zh-CN" dirty="0" err="1"/>
              <a:t>BindImmediateService</a:t>
            </a:r>
            <a:r>
              <a:rPr lang="en-US" altLang="zh-CN" dirty="0"/>
              <a:t> </a:t>
            </a:r>
            <a:r>
              <a:rPr lang="en-US" altLang="zh-CN" dirty="0" err="1"/>
              <a:t>getService</a:t>
            </a:r>
            <a:r>
              <a:rPr lang="en-US" altLang="zh-CN" dirty="0"/>
              <a:t>() {</a:t>
            </a:r>
            <a:endParaRPr lang="zh-CN" altLang="zh-CN" dirty="0"/>
          </a:p>
          <a:p>
            <a:pPr lvl="1"/>
            <a:r>
              <a:rPr lang="en-US" altLang="zh-CN" dirty="0"/>
              <a:t>            return </a:t>
            </a:r>
            <a:r>
              <a:rPr lang="en-US" altLang="zh-CN" dirty="0" err="1"/>
              <a:t>BindImmediateService.this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en-US" altLang="zh-CN" dirty="0"/>
              <a:t>        }</a:t>
            </a:r>
            <a:endParaRPr lang="zh-CN" altLang="zh-CN" dirty="0"/>
          </a:p>
          <a:p>
            <a:pPr lvl="1"/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0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立即绑定服务与解绑服务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定义一个</a:t>
            </a:r>
            <a:r>
              <a:rPr lang="en-US" altLang="zh-CN" dirty="0" err="1"/>
              <a:t>ServiceConnection</a:t>
            </a:r>
            <a:r>
              <a:rPr lang="zh-CN" altLang="zh-CN" dirty="0"/>
              <a:t>的服务连接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方法绑定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zh-CN" dirty="0"/>
              <a:t>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方法时先后触发了</a:t>
            </a:r>
            <a:r>
              <a:rPr lang="en-US" altLang="zh-CN" dirty="0" err="1"/>
              <a:t>onCreate</a:t>
            </a:r>
            <a:r>
              <a:rPr lang="zh-CN" altLang="zh-CN" dirty="0"/>
              <a:t>和</a:t>
            </a:r>
            <a:r>
              <a:rPr lang="en-US" altLang="zh-CN" dirty="0" err="1"/>
              <a:t>onBind</a:t>
            </a:r>
            <a:r>
              <a:rPr lang="zh-CN" altLang="zh-CN" dirty="0"/>
              <a:t>，也就是创建服务后紧接着绑定服务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绑定</a:t>
            </a:r>
            <a:r>
              <a:rPr lang="zh-CN" altLang="zh-CN" dirty="0"/>
              <a:t>之后再择机调用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方法解绑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zh-CN" dirty="0"/>
              <a:t>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方法时先后触发了</a:t>
            </a:r>
            <a:r>
              <a:rPr lang="en-US" altLang="zh-CN" dirty="0" err="1"/>
              <a:t>onUnbind</a:t>
            </a:r>
            <a:r>
              <a:rPr lang="zh-CN" altLang="zh-CN" dirty="0"/>
              <a:t>和</a:t>
            </a:r>
            <a:r>
              <a:rPr lang="en-US" altLang="zh-CN" dirty="0" err="1"/>
              <a:t>onDestroy</a:t>
            </a:r>
            <a:r>
              <a:rPr lang="zh-CN" altLang="zh-CN" dirty="0"/>
              <a:t>，也就是解绑服务后紧接着销毁服务。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0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</a:t>
            </a:r>
            <a:r>
              <a:rPr lang="zh-CN" altLang="en-US" dirty="0"/>
              <a:t>绑定服务与解绑服务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操作步骤如下：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定义一个</a:t>
            </a:r>
            <a:r>
              <a:rPr lang="en-US" altLang="zh-CN" dirty="0" err="1"/>
              <a:t>ServiceConnection</a:t>
            </a:r>
            <a:r>
              <a:rPr lang="zh-CN" altLang="zh-CN" dirty="0"/>
              <a:t>的服务连接对象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绑定服务的后续操作步骤如下：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）调用</a:t>
            </a:r>
            <a:r>
              <a:rPr lang="en-US" altLang="zh-CN" dirty="0" err="1" smtClean="0"/>
              <a:t>startService</a:t>
            </a:r>
            <a:r>
              <a:rPr lang="zh-CN" altLang="zh-CN" dirty="0"/>
              <a:t>方法启动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方法绑定已存在的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解绑服务</a:t>
            </a:r>
            <a:r>
              <a:rPr lang="zh-CN" altLang="en-US" dirty="0"/>
              <a:t>的后续操作步骤如下：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方法解绑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stopService</a:t>
            </a:r>
            <a:r>
              <a:rPr lang="zh-CN" altLang="zh-CN" dirty="0"/>
              <a:t>方法停止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4.4.3  </a:t>
            </a:r>
            <a:r>
              <a:rPr lang="zh-CN" altLang="en-US" dirty="0" smtClean="0"/>
              <a:t>活动与服务之间交互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若想及时获取服务的运行情况，活动就得主动打探消息，此时需要有个信使承担消息传输的任务，这个信使便是绑定方式用到的服务粘合剂</a:t>
            </a:r>
            <a:r>
              <a:rPr lang="en-US" altLang="zh-CN" dirty="0" err="1"/>
              <a:t>IBinder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服务代码的</a:t>
            </a:r>
            <a:r>
              <a:rPr lang="en-US" altLang="zh-CN" dirty="0" err="1"/>
              <a:t>onBind</a:t>
            </a:r>
            <a:r>
              <a:rPr lang="zh-CN" altLang="zh-CN" dirty="0"/>
              <a:t>方法，它的返回值类型正是</a:t>
            </a:r>
            <a:r>
              <a:rPr lang="en-US" altLang="zh-CN" dirty="0" err="1"/>
              <a:t>IBinder</a:t>
            </a:r>
            <a:r>
              <a:rPr lang="zh-CN" altLang="zh-CN" dirty="0"/>
              <a:t>，表示绑定成功后会返回服务的粘合剂对象。只要活动代码想办法拿到服务的粘合剂对象，就能通过粘合剂与服务进行数据交互。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95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Android</a:t>
            </a:r>
            <a:r>
              <a:rPr lang="zh-CN" altLang="zh-CN" dirty="0"/>
              <a:t>三大常用组件：活动组件</a:t>
            </a:r>
            <a:r>
              <a:rPr lang="en-US" altLang="zh-CN" dirty="0"/>
              <a:t>Activity</a:t>
            </a:r>
            <a:r>
              <a:rPr lang="zh-CN" altLang="zh-CN" dirty="0"/>
              <a:t>、广播组件</a:t>
            </a:r>
            <a:r>
              <a:rPr lang="en-US" altLang="zh-CN" dirty="0"/>
              <a:t>Broadcast</a:t>
            </a:r>
            <a:r>
              <a:rPr lang="zh-CN" altLang="zh-CN" dirty="0"/>
              <a:t>、服务组件</a:t>
            </a:r>
            <a:r>
              <a:rPr lang="en-US" altLang="zh-CN" dirty="0"/>
              <a:t>Service</a:t>
            </a:r>
            <a:r>
              <a:rPr lang="zh-CN" altLang="zh-CN" dirty="0"/>
              <a:t>的常见</a:t>
            </a:r>
            <a:r>
              <a:rPr lang="zh-CN" altLang="zh-CN" dirty="0" smtClean="0"/>
              <a:t>用法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包括：</a:t>
            </a:r>
            <a:endParaRPr lang="en-US" altLang="zh-CN" dirty="0" smtClean="0"/>
          </a:p>
          <a:p>
            <a:r>
              <a:rPr lang="zh-CN" altLang="zh-CN" dirty="0" smtClean="0"/>
              <a:t>启</a:t>
            </a:r>
            <a:r>
              <a:rPr lang="zh-CN" altLang="zh-CN" dirty="0"/>
              <a:t>停活动页面（</a:t>
            </a:r>
            <a:r>
              <a:rPr lang="en-US" altLang="zh-CN" dirty="0"/>
              <a:t>Activity</a:t>
            </a:r>
            <a:r>
              <a:rPr lang="zh-CN" altLang="zh-CN" dirty="0"/>
              <a:t>的启动和结束、</a:t>
            </a:r>
            <a:r>
              <a:rPr lang="en-US" altLang="zh-CN" dirty="0"/>
              <a:t>Activity</a:t>
            </a:r>
            <a:r>
              <a:rPr lang="zh-CN" altLang="zh-CN" dirty="0"/>
              <a:t>的生命周期、</a:t>
            </a:r>
            <a:r>
              <a:rPr lang="en-US" altLang="zh-CN" dirty="0"/>
              <a:t>Activity</a:t>
            </a:r>
            <a:r>
              <a:rPr lang="zh-CN" altLang="zh-CN" dirty="0"/>
              <a:t>的启动模式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活动之间传递消息（显式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r>
              <a:rPr lang="zh-CN" altLang="zh-CN" dirty="0"/>
              <a:t>、普通的活动数据交互、改进后的活动数据交互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收发</a:t>
            </a:r>
            <a:r>
              <a:rPr lang="zh-CN" altLang="zh-CN" dirty="0"/>
              <a:t>应用广播（收发标准广播、收发有序广播、收发静态广播、定时管理器</a:t>
            </a:r>
            <a:r>
              <a:rPr lang="en-US" altLang="zh-CN" dirty="0" err="1"/>
              <a:t>AlarmManager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操作</a:t>
            </a:r>
            <a:r>
              <a:rPr lang="zh-CN" altLang="zh-CN" dirty="0"/>
              <a:t>后台服务（服务的启动和停止、服务的绑定与解绑、活动与服务之间交互）。</a:t>
            </a:r>
          </a:p>
        </p:txBody>
      </p:sp>
    </p:spTree>
    <p:extLst>
      <p:ext uri="{BB962C8B-B14F-4D97-AF65-F5344CB8AC3E}">
        <p14:creationId xmlns:p14="http://schemas.microsoft.com/office/powerpoint/2010/main" val="289997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）理解活动的生命周期过程，并学会正确启动和结束活动。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）理解意图的组成结构，并利用意图在活动之间传递消息。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）了解广播的应用场景，并学会正确收发应用广播。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）了解服务的生命周期，并学会服务的两种启停方式（普通方式、绑定方式）。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4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启停活动页面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正确地启动和停止活动页面，首先描述了活动页面的启动方法与结束方法，用户看到的页面就是开发者塑造的活动；接着详细分析了活动的完整生命周期，以及每个周期方法的发生场景和流转过程；然后描述了活动的几种启动模式，以及如何在代码中通过启动标志控制活动的跳转行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4.1.1  </a:t>
            </a:r>
            <a:r>
              <a:rPr lang="en-US" altLang="zh-CN" dirty="0"/>
              <a:t>Activity</a:t>
            </a:r>
            <a:r>
              <a:rPr lang="zh-CN" altLang="en-US" dirty="0"/>
              <a:t>的启动和结束</a:t>
            </a:r>
          </a:p>
          <a:p>
            <a:r>
              <a:rPr lang="en-US" altLang="zh-CN" dirty="0"/>
              <a:t>4.1.2  Activity</a:t>
            </a:r>
            <a:r>
              <a:rPr lang="zh-CN" altLang="en-US" dirty="0"/>
              <a:t>的生命周期</a:t>
            </a:r>
          </a:p>
          <a:p>
            <a:r>
              <a:rPr lang="en-US" altLang="zh-CN" dirty="0"/>
              <a:t>4.1.3  Activity</a:t>
            </a:r>
            <a:r>
              <a:rPr lang="zh-CN" altLang="en-US" dirty="0"/>
              <a:t>的启动模式</a:t>
            </a:r>
          </a:p>
        </p:txBody>
      </p:sp>
    </p:spTree>
    <p:extLst>
      <p:ext uri="{BB962C8B-B14F-4D97-AF65-F5344CB8AC3E}">
        <p14:creationId xmlns:p14="http://schemas.microsoft.com/office/powerpoint/2010/main" val="263316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打开一个新页面，新页面的生命周期方法依次为</a:t>
            </a:r>
            <a:r>
              <a:rPr lang="en-US" altLang="zh-CN" dirty="0" err="1"/>
              <a:t>onCreate</a:t>
            </a:r>
            <a:r>
              <a:rPr lang="zh-CN" altLang="zh-CN" dirty="0"/>
              <a:t>→</a:t>
            </a:r>
            <a:r>
              <a:rPr lang="en-US" altLang="zh-CN" dirty="0"/>
              <a:t>________</a:t>
            </a:r>
            <a:r>
              <a:rPr lang="zh-CN" altLang="zh-CN" dirty="0"/>
              <a:t>→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关闭现有的页面，现有页面的生命周期方法依次为</a:t>
            </a:r>
            <a:r>
              <a:rPr lang="en-US" altLang="zh-CN" dirty="0" err="1"/>
              <a:t>onPause</a:t>
            </a:r>
            <a:r>
              <a:rPr lang="zh-CN" altLang="zh-CN" dirty="0"/>
              <a:t>→</a:t>
            </a:r>
            <a:r>
              <a:rPr lang="en-US" altLang="zh-CN" dirty="0"/>
              <a:t>________</a:t>
            </a:r>
            <a:r>
              <a:rPr lang="zh-CN" altLang="zh-CN" dirty="0"/>
              <a:t>→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3. Intent</a:t>
            </a:r>
            <a:r>
              <a:rPr lang="zh-CN" altLang="zh-CN" dirty="0"/>
              <a:t>意图对象的</a:t>
            </a:r>
            <a:r>
              <a:rPr lang="en-US" altLang="zh-CN" dirty="0"/>
              <a:t>________</a:t>
            </a:r>
            <a:r>
              <a:rPr lang="zh-CN" altLang="zh-CN" dirty="0"/>
              <a:t>方法用于指定意图的动作行为。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．活动只能一对一通信，而广播可以</a:t>
            </a:r>
            <a:r>
              <a:rPr lang="en-US" altLang="zh-CN" dirty="0"/>
              <a:t>________</a:t>
            </a:r>
            <a:r>
              <a:rPr lang="zh-CN" altLang="zh-CN" dirty="0"/>
              <a:t>通信。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．在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中注册服务采用的标签名称是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96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活动页面处于就绪状态时，允许用户在界面上输入文字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设置了启动标志</a:t>
            </a:r>
            <a:r>
              <a:rPr lang="en-US" altLang="zh-CN" dirty="0" err="1"/>
              <a:t>Intent.FLAG_ACTIVITY_SINGLE_TOP</a:t>
            </a:r>
            <a:r>
              <a:rPr lang="zh-CN" altLang="zh-CN" dirty="0"/>
              <a:t>之后，当栈顶为待跳转的活动实例之时，会重用栈顶的实例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zh-CN" altLang="zh-CN" dirty="0"/>
              <a:t>隐式</a:t>
            </a:r>
            <a:r>
              <a:rPr lang="en-US" altLang="zh-CN" dirty="0"/>
              <a:t>Intent</a:t>
            </a:r>
            <a:r>
              <a:rPr lang="zh-CN" altLang="zh-CN" dirty="0"/>
              <a:t>直接指定来源活动与目标活动，它属于精确匹配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．标准广播是无序的，有可能后面注册的接收器反而比前面注册的接收器先收到广播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．普通服务虽然在后台运行，但它跟活动一样都在主线程</a:t>
            </a:r>
            <a:r>
              <a:rPr lang="zh-CN" altLang="zh-CN"/>
              <a:t>中</a:t>
            </a:r>
            <a:r>
              <a:rPr lang="zh-CN" altLang="zh-CN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553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在当前页面调用（</a:t>
            </a:r>
            <a:r>
              <a:rPr lang="en-US" altLang="zh-CN" dirty="0"/>
              <a:t>  </a:t>
            </a:r>
            <a:r>
              <a:rPr lang="zh-CN" altLang="zh-CN" dirty="0"/>
              <a:t>）方法会回到上一个页面。</a:t>
            </a:r>
          </a:p>
          <a:p>
            <a:pPr lvl="1"/>
            <a:r>
              <a:rPr lang="en-US" altLang="zh-CN" dirty="0"/>
              <a:t>A. finish	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en-US" altLang="zh-CN" dirty="0" err="1"/>
              <a:t>goback</a:t>
            </a:r>
            <a:r>
              <a:rPr lang="en-US" altLang="zh-CN" dirty="0"/>
              <a:t>		C. return		D. close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从</a:t>
            </a:r>
            <a:r>
              <a:rPr lang="en-US" altLang="zh-CN" dirty="0"/>
              <a:t>A</a:t>
            </a:r>
            <a:r>
              <a:rPr lang="zh-CN" altLang="zh-CN" dirty="0"/>
              <a:t>页面跳到</a:t>
            </a:r>
            <a:r>
              <a:rPr lang="en-US" altLang="zh-CN" dirty="0"/>
              <a:t>B</a:t>
            </a:r>
            <a:r>
              <a:rPr lang="zh-CN" altLang="zh-CN" dirty="0"/>
              <a:t>页面，再从</a:t>
            </a:r>
            <a:r>
              <a:rPr lang="en-US" altLang="zh-CN" dirty="0"/>
              <a:t>B</a:t>
            </a:r>
            <a:r>
              <a:rPr lang="zh-CN" altLang="zh-CN" dirty="0"/>
              <a:t>页面返回</a:t>
            </a:r>
            <a:r>
              <a:rPr lang="en-US" altLang="zh-CN" dirty="0"/>
              <a:t>A</a:t>
            </a:r>
            <a:r>
              <a:rPr lang="zh-CN" altLang="zh-CN" dirty="0"/>
              <a:t>页面，此时</a:t>
            </a:r>
            <a:r>
              <a:rPr lang="en-US" altLang="zh-CN" dirty="0"/>
              <a:t>A</a:t>
            </a:r>
            <a:r>
              <a:rPr lang="zh-CN" altLang="zh-CN" dirty="0"/>
              <a:t>页面会先执行（</a:t>
            </a:r>
            <a:r>
              <a:rPr lang="en-US" altLang="zh-CN" dirty="0"/>
              <a:t>  </a:t>
            </a:r>
            <a:r>
              <a:rPr lang="zh-CN" altLang="zh-CN" dirty="0"/>
              <a:t>）方法。</a:t>
            </a:r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onCreate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en-US" altLang="zh-CN" dirty="0" err="1"/>
              <a:t>onRestart</a:t>
            </a:r>
            <a:r>
              <a:rPr lang="en-US" altLang="zh-CN" dirty="0"/>
              <a:t>		C. </a:t>
            </a:r>
            <a:r>
              <a:rPr lang="en-US" altLang="zh-CN" dirty="0" err="1"/>
              <a:t>onResume</a:t>
            </a:r>
            <a:r>
              <a:rPr lang="en-US" altLang="zh-CN" dirty="0"/>
              <a:t>		D. </a:t>
            </a:r>
            <a:r>
              <a:rPr lang="en-US" altLang="zh-CN" dirty="0" err="1"/>
              <a:t>onStart</a:t>
            </a:r>
            <a:endParaRPr lang="zh-CN" altLang="zh-CN" dirty="0"/>
          </a:p>
          <a:p>
            <a:r>
              <a:rPr lang="en-US" altLang="zh-CN" dirty="0"/>
              <a:t>3. Bundle</a:t>
            </a:r>
            <a:r>
              <a:rPr lang="zh-CN" altLang="zh-CN" dirty="0"/>
              <a:t>内部用于存放消息的数据结构是（</a:t>
            </a:r>
            <a:r>
              <a:rPr lang="en-US" altLang="zh-CN" dirty="0"/>
              <a:t>  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Deque</a:t>
            </a:r>
            <a:r>
              <a:rPr lang="en-US" altLang="zh-CN" dirty="0"/>
              <a:t>		</a:t>
            </a:r>
            <a:r>
              <a:rPr lang="en-US" altLang="zh-CN" dirty="0" smtClean="0"/>
              <a:t>B</a:t>
            </a:r>
            <a:r>
              <a:rPr lang="en-US" altLang="zh-CN" dirty="0"/>
              <a:t>. List			</a:t>
            </a:r>
            <a:r>
              <a:rPr lang="en-US" altLang="zh-CN" dirty="0" smtClean="0"/>
              <a:t>C</a:t>
            </a:r>
            <a:r>
              <a:rPr lang="en-US" altLang="zh-CN" dirty="0"/>
              <a:t>. Map			D. Set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．在接收器内部调用（</a:t>
            </a:r>
            <a:r>
              <a:rPr lang="en-US" altLang="zh-CN" dirty="0"/>
              <a:t>  </a:t>
            </a:r>
            <a:r>
              <a:rPr lang="zh-CN" altLang="zh-CN" dirty="0"/>
              <a:t>）方法，就会中断有序广播。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 err="1"/>
              <a:t>abortBroadcast</a:t>
            </a:r>
            <a:r>
              <a:rPr lang="en-US" altLang="zh-CN" dirty="0"/>
              <a:t>	</a:t>
            </a:r>
            <a:r>
              <a:rPr lang="en-US" altLang="zh-CN" dirty="0" smtClean="0"/>
              <a:t>	B</a:t>
            </a:r>
            <a:r>
              <a:rPr lang="zh-CN" altLang="zh-CN" dirty="0"/>
              <a:t>．</a:t>
            </a:r>
            <a:r>
              <a:rPr lang="en-US" altLang="zh-CN" dirty="0" err="1"/>
              <a:t>cancelBroadcast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zh-CN" dirty="0" smtClean="0"/>
              <a:t>．</a:t>
            </a:r>
            <a:r>
              <a:rPr lang="en-US" altLang="zh-CN" dirty="0" smtClean="0"/>
              <a:t>Interrupt	</a:t>
            </a:r>
            <a:r>
              <a:rPr lang="en-US" altLang="zh-CN" smtClean="0"/>
              <a:t>		D</a:t>
            </a:r>
            <a:r>
              <a:rPr lang="zh-CN" altLang="zh-CN" dirty="0"/>
              <a:t>．</a:t>
            </a:r>
            <a:r>
              <a:rPr lang="en-US" altLang="zh-CN" dirty="0" err="1"/>
              <a:t>sendBroadcast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．首次绑定服务时会触发（</a:t>
            </a:r>
            <a:r>
              <a:rPr lang="en-US" altLang="zh-CN" dirty="0"/>
              <a:t>  </a:t>
            </a:r>
            <a:r>
              <a:rPr lang="zh-CN" altLang="zh-CN" dirty="0"/>
              <a:t>）方法。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 err="1"/>
              <a:t>onStartCommand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．</a:t>
            </a:r>
            <a:r>
              <a:rPr lang="en-US" altLang="zh-CN" dirty="0" err="1"/>
              <a:t>onBind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zh-CN" altLang="zh-CN" dirty="0"/>
              <a:t>．</a:t>
            </a:r>
            <a:r>
              <a:rPr lang="en-US" altLang="zh-CN" dirty="0" err="1"/>
              <a:t>onUnbind</a:t>
            </a:r>
            <a:r>
              <a:rPr lang="en-US" altLang="zh-CN" dirty="0"/>
              <a:t>		D</a:t>
            </a:r>
            <a:r>
              <a:rPr lang="zh-CN" altLang="zh-CN" dirty="0"/>
              <a:t>．</a:t>
            </a:r>
            <a:r>
              <a:rPr lang="en-US" altLang="zh-CN" dirty="0" err="1"/>
              <a:t>onRebind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069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、请简要描述意图</a:t>
            </a:r>
            <a:r>
              <a:rPr lang="en-US" altLang="zh-CN" dirty="0"/>
              <a:t>Intent</a:t>
            </a:r>
            <a:r>
              <a:rPr lang="zh-CN" altLang="zh-CN" dirty="0"/>
              <a:t>主要完成哪几项工作。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75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请上机实验下列三项练习：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．创建两个活动页面，分别模拟注册页面和完成页面，先从注册页面跳到完成页面，但是在完成页面按返回键，不能回到注册页面（因为注册成功之后无需重新注册）。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．创建两个活动页面，从</a:t>
            </a:r>
            <a:r>
              <a:rPr lang="en-US" altLang="zh-CN" dirty="0"/>
              <a:t>A</a:t>
            </a:r>
            <a:r>
              <a:rPr lang="zh-CN" altLang="zh-CN" dirty="0"/>
              <a:t>页面携带请求数据跳到</a:t>
            </a:r>
            <a:r>
              <a:rPr lang="en-US" altLang="zh-CN" dirty="0"/>
              <a:t>B</a:t>
            </a:r>
            <a:r>
              <a:rPr lang="zh-CN" altLang="zh-CN" dirty="0"/>
              <a:t>页面，</a:t>
            </a:r>
            <a:r>
              <a:rPr lang="en-US" altLang="zh-CN" dirty="0"/>
              <a:t>B</a:t>
            </a:r>
            <a:r>
              <a:rPr lang="zh-CN" altLang="zh-CN" dirty="0"/>
              <a:t>页面应当展示</a:t>
            </a:r>
            <a:r>
              <a:rPr lang="en-US" altLang="zh-CN" dirty="0"/>
              <a:t>A</a:t>
            </a:r>
            <a:r>
              <a:rPr lang="zh-CN" altLang="zh-CN" dirty="0"/>
              <a:t>页面传来的信息；然后</a:t>
            </a:r>
            <a:r>
              <a:rPr lang="en-US" altLang="zh-CN" dirty="0"/>
              <a:t>B</a:t>
            </a:r>
            <a:r>
              <a:rPr lang="zh-CN" altLang="zh-CN" dirty="0"/>
              <a:t>页面向</a:t>
            </a:r>
            <a:r>
              <a:rPr lang="en-US" altLang="zh-CN" dirty="0"/>
              <a:t>A</a:t>
            </a:r>
            <a:r>
              <a:rPr lang="zh-CN" altLang="zh-CN" dirty="0"/>
              <a:t>页面返回应答数据，</a:t>
            </a:r>
            <a:r>
              <a:rPr lang="en-US" altLang="zh-CN" dirty="0"/>
              <a:t>A</a:t>
            </a:r>
            <a:r>
              <a:rPr lang="zh-CN" altLang="zh-CN" dirty="0"/>
              <a:t>页面也要展示</a:t>
            </a:r>
            <a:r>
              <a:rPr lang="en-US" altLang="zh-CN" dirty="0"/>
              <a:t>B</a:t>
            </a:r>
            <a:r>
              <a:rPr lang="zh-CN" altLang="zh-CN" dirty="0"/>
              <a:t>页面返回的信息。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．通过设置不同的优先级，实现有序广播的正确收发；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22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 Activity</a:t>
            </a:r>
            <a:r>
              <a:rPr lang="zh-CN" altLang="en-US" dirty="0"/>
              <a:t>的启动和结束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从当前页面跳到新页面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跳转代码如下：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startActivity</a:t>
            </a:r>
            <a:r>
              <a:rPr lang="en-US" altLang="zh-CN" dirty="0" smtClean="0"/>
              <a:t>(new </a:t>
            </a:r>
            <a:r>
              <a:rPr lang="en-US" altLang="zh-CN" dirty="0"/>
              <a:t>Intent(</a:t>
            </a:r>
            <a:r>
              <a:rPr lang="zh-CN" altLang="zh-CN" dirty="0"/>
              <a:t>源页面</a:t>
            </a:r>
            <a:r>
              <a:rPr lang="en-US" altLang="zh-CN" dirty="0"/>
              <a:t>.this, </a:t>
            </a:r>
            <a:r>
              <a:rPr lang="zh-CN" altLang="zh-CN" dirty="0"/>
              <a:t>目标页面</a:t>
            </a:r>
            <a:r>
              <a:rPr lang="en-US" altLang="zh-CN" dirty="0"/>
              <a:t>.class</a:t>
            </a:r>
            <a:r>
              <a:rPr lang="en-US" altLang="zh-CN" dirty="0" smtClean="0"/>
              <a:t>));</a:t>
            </a:r>
          </a:p>
          <a:p>
            <a:r>
              <a:rPr lang="zh-CN" altLang="en-US" dirty="0" smtClean="0"/>
              <a:t>不会引起歧义的话，也可或者简化为：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startActivity</a:t>
            </a:r>
            <a:r>
              <a:rPr lang="en-US" altLang="zh-CN" dirty="0" smtClean="0"/>
              <a:t>(new Intent(this</a:t>
            </a:r>
            <a:r>
              <a:rPr lang="en-US" altLang="zh-CN" dirty="0"/>
              <a:t>, </a:t>
            </a:r>
            <a:r>
              <a:rPr lang="zh-CN" altLang="zh-CN" dirty="0"/>
              <a:t>目标页面</a:t>
            </a:r>
            <a:r>
              <a:rPr lang="en-US" altLang="zh-CN" dirty="0"/>
              <a:t>.class));</a:t>
            </a:r>
          </a:p>
          <a:p>
            <a:r>
              <a:rPr lang="zh-CN" altLang="en-US" dirty="0" smtClean="0"/>
              <a:t>从</a:t>
            </a:r>
            <a:r>
              <a:rPr lang="zh-CN" altLang="zh-CN" dirty="0"/>
              <a:t>当前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回到上一个页面，</a:t>
            </a:r>
            <a:r>
              <a:rPr lang="zh-CN" altLang="zh-CN" dirty="0"/>
              <a:t>相当于关闭当前页面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返回代码如下：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finish</a:t>
            </a:r>
            <a:r>
              <a:rPr lang="en-US" altLang="zh-CN" dirty="0"/>
              <a:t>();  // </a:t>
            </a:r>
            <a:r>
              <a:rPr lang="zh-CN" altLang="zh-CN" dirty="0"/>
              <a:t>结束当前的活动页面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7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Activity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下面是</a:t>
            </a:r>
            <a:r>
              <a:rPr lang="en-US" altLang="zh-CN" dirty="0"/>
              <a:t>Activity</a:t>
            </a:r>
            <a:r>
              <a:rPr lang="zh-CN" altLang="zh-CN" dirty="0"/>
              <a:t>与生命周期有关的方法说明。</a:t>
            </a:r>
          </a:p>
          <a:p>
            <a:pPr lvl="1"/>
            <a:r>
              <a:rPr lang="en-US" altLang="zh-CN" dirty="0" err="1"/>
              <a:t>onCreate</a:t>
            </a:r>
            <a:r>
              <a:rPr lang="zh-CN" altLang="zh-CN" dirty="0"/>
              <a:t>：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把页面布局加载进内存，进入了初始状态。</a:t>
            </a:r>
          </a:p>
          <a:p>
            <a:pPr lvl="1"/>
            <a:r>
              <a:rPr lang="en-US" altLang="zh-CN" dirty="0" err="1"/>
              <a:t>onStart</a:t>
            </a:r>
            <a:r>
              <a:rPr lang="zh-CN" altLang="zh-CN" dirty="0"/>
              <a:t>：</a:t>
            </a:r>
            <a:r>
              <a:rPr lang="zh-CN" altLang="zh-CN" dirty="0" smtClean="0"/>
              <a:t>开始</a:t>
            </a:r>
            <a:r>
              <a:rPr lang="zh-CN" altLang="en-US" dirty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把活动页面显示在屏幕上，进入了就绪状态。</a:t>
            </a:r>
            <a:r>
              <a:rPr lang="en-US" altLang="zh-CN" dirty="0" err="1" smtClean="0"/>
              <a:t>onResume</a:t>
            </a:r>
            <a:r>
              <a:rPr lang="zh-CN" altLang="zh-CN" dirty="0"/>
              <a:t>：</a:t>
            </a:r>
            <a:r>
              <a:rPr lang="zh-CN" altLang="zh-CN" dirty="0" smtClean="0"/>
              <a:t>恢复</a:t>
            </a:r>
            <a:r>
              <a:rPr lang="zh-CN" altLang="en-US" dirty="0" smtClean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活动页面进入活跃状态，能够与用户正常交互，例如允许响应用户的点击动作、允许用户输入文字等等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onPause</a:t>
            </a:r>
            <a:r>
              <a:rPr lang="zh-CN" altLang="zh-CN" dirty="0"/>
              <a:t>：</a:t>
            </a:r>
            <a:r>
              <a:rPr lang="zh-CN" altLang="zh-CN" dirty="0" smtClean="0"/>
              <a:t>暂停</a:t>
            </a:r>
            <a:r>
              <a:rPr lang="zh-CN" altLang="en-US" dirty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页面进入暂停</a:t>
            </a:r>
            <a:r>
              <a:rPr lang="zh-CN" altLang="zh-CN" dirty="0" smtClean="0"/>
              <a:t>状态，</a:t>
            </a:r>
            <a:r>
              <a:rPr lang="zh-CN" altLang="zh-CN" dirty="0"/>
              <a:t>无法与用户正常交互。</a:t>
            </a:r>
          </a:p>
          <a:p>
            <a:pPr lvl="1"/>
            <a:r>
              <a:rPr lang="en-US" altLang="zh-CN" dirty="0" err="1"/>
              <a:t>onStop</a:t>
            </a:r>
            <a:r>
              <a:rPr lang="zh-CN" altLang="zh-CN" dirty="0"/>
              <a:t>：</a:t>
            </a:r>
            <a:r>
              <a:rPr lang="zh-CN" altLang="zh-CN" dirty="0" smtClean="0"/>
              <a:t>停止</a:t>
            </a:r>
            <a:r>
              <a:rPr lang="zh-CN" altLang="en-US" dirty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页面将不在屏幕上显示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onDestroy</a:t>
            </a:r>
            <a:r>
              <a:rPr lang="zh-CN" altLang="zh-CN" dirty="0"/>
              <a:t>：</a:t>
            </a:r>
            <a:r>
              <a:rPr lang="zh-CN" altLang="zh-CN" dirty="0" smtClean="0"/>
              <a:t>销毁</a:t>
            </a:r>
            <a:r>
              <a:rPr lang="zh-CN" altLang="en-US" dirty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回收活动占用的系统资源，把页面从内存中</a:t>
            </a:r>
            <a:r>
              <a:rPr lang="zh-CN" altLang="zh-CN" dirty="0" smtClean="0"/>
              <a:t>清除。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onRestart</a:t>
            </a:r>
            <a:r>
              <a:rPr lang="zh-CN" altLang="zh-CN" dirty="0"/>
              <a:t>：重</a:t>
            </a:r>
            <a:r>
              <a:rPr lang="zh-CN" altLang="zh-CN" dirty="0" smtClean="0"/>
              <a:t>启</a:t>
            </a:r>
            <a:r>
              <a:rPr lang="zh-CN" altLang="en-US" dirty="0"/>
              <a:t>活动</a:t>
            </a:r>
            <a:r>
              <a:rPr lang="zh-CN" altLang="zh-CN" dirty="0" smtClean="0"/>
              <a:t>。</a:t>
            </a:r>
            <a:r>
              <a:rPr lang="zh-CN" altLang="zh-CN" dirty="0"/>
              <a:t>重新加载内存中的页面数据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onNewIntent</a:t>
            </a:r>
            <a:r>
              <a:rPr lang="zh-CN" altLang="zh-CN" dirty="0"/>
              <a:t>：重用已有的活动实例。</a:t>
            </a:r>
          </a:p>
          <a:p>
            <a:pPr marL="457200" lvl="1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6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状态之间的切换过程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打开新页面的方法调用顺序为</a:t>
            </a:r>
            <a:r>
              <a:rPr lang="en-US" altLang="zh-CN" dirty="0" err="1"/>
              <a:t>onCreate</a:t>
            </a:r>
            <a:r>
              <a:rPr lang="zh-CN" altLang="zh-CN" dirty="0"/>
              <a:t>→</a:t>
            </a:r>
            <a:r>
              <a:rPr lang="en-US" altLang="zh-CN" dirty="0" err="1"/>
              <a:t>onStart</a:t>
            </a:r>
            <a:r>
              <a:rPr lang="zh-CN" altLang="zh-CN" dirty="0"/>
              <a:t>→</a:t>
            </a:r>
            <a:r>
              <a:rPr lang="en-US" altLang="zh-CN" dirty="0" err="1" smtClean="0"/>
              <a:t>onResume</a:t>
            </a:r>
            <a:endParaRPr lang="en-US" altLang="zh-CN" dirty="0" smtClean="0"/>
          </a:p>
          <a:p>
            <a:r>
              <a:rPr lang="zh-CN" altLang="zh-CN" dirty="0" smtClean="0"/>
              <a:t>关闭</a:t>
            </a:r>
            <a:r>
              <a:rPr lang="zh-CN" altLang="zh-CN" dirty="0"/>
              <a:t>旧页面的方法调用顺序为</a:t>
            </a:r>
            <a:r>
              <a:rPr lang="en-US" altLang="zh-CN" dirty="0" err="1"/>
              <a:t>onPause</a:t>
            </a:r>
            <a:r>
              <a:rPr lang="zh-CN" altLang="zh-CN" dirty="0"/>
              <a:t>→</a:t>
            </a:r>
            <a:r>
              <a:rPr lang="en-US" altLang="zh-CN" dirty="0" err="1"/>
              <a:t>onStop</a:t>
            </a:r>
            <a:r>
              <a:rPr lang="zh-CN" altLang="zh-CN" dirty="0"/>
              <a:t>→</a:t>
            </a:r>
            <a:r>
              <a:rPr lang="en-US" altLang="zh-CN" dirty="0" err="1" smtClean="0"/>
              <a:t>onDestroy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活动</a:t>
            </a:r>
            <a:r>
              <a:rPr lang="zh-CN" altLang="en-US" dirty="0"/>
              <a:t>跳转时候的生命周期变迁如下图所示：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28" y="2812495"/>
            <a:ext cx="6503434" cy="699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66" y="4138349"/>
            <a:ext cx="714055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 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</a:t>
            </a:r>
            <a:r>
              <a:rPr lang="en-US" altLang="zh-CN" dirty="0"/>
              <a:t>App</a:t>
            </a:r>
            <a:r>
              <a:rPr lang="zh-CN" altLang="zh-CN" dirty="0"/>
              <a:t>先后打开两个活动，此时活动栈的变动情况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zh-CN" dirty="0" smtClean="0"/>
              <a:t>依次</a:t>
            </a:r>
            <a:r>
              <a:rPr lang="zh-CN" altLang="zh-CN" dirty="0"/>
              <a:t>结束已打开的两个活动，此时活动栈的变动情况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74" y="2404365"/>
            <a:ext cx="6751905" cy="1707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1" y="4946917"/>
            <a:ext cx="6805250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在配置文件中指定启动模式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打开</a:t>
            </a:r>
            <a:r>
              <a:rPr lang="en-US" altLang="zh-CN" dirty="0"/>
              <a:t>AndroidManifest.xml</a:t>
            </a:r>
            <a:r>
              <a:rPr lang="zh-CN" altLang="zh-CN" dirty="0"/>
              <a:t>，给</a:t>
            </a:r>
            <a:r>
              <a:rPr lang="en-US" altLang="zh-CN" dirty="0"/>
              <a:t>activity</a:t>
            </a:r>
            <a:r>
              <a:rPr lang="zh-CN" altLang="zh-CN" dirty="0"/>
              <a:t>节点添加属性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activity</a:t>
            </a:r>
            <a:r>
              <a:rPr lang="zh-CN" altLang="zh-CN" dirty="0"/>
              <a:t>节点配置内容示例如下：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JumpFirstActivity</a:t>
            </a:r>
            <a:r>
              <a:rPr lang="en-US" altLang="zh-CN" dirty="0"/>
              <a:t>" </a:t>
            </a:r>
            <a:r>
              <a:rPr lang="en-US" altLang="zh-CN" dirty="0" err="1"/>
              <a:t>android:launchMode</a:t>
            </a:r>
            <a:r>
              <a:rPr lang="en-US" altLang="zh-CN" dirty="0"/>
              <a:t>="standard" /&gt;</a:t>
            </a:r>
            <a:endParaRPr lang="zh-CN" altLang="zh-CN" dirty="0"/>
          </a:p>
          <a:p>
            <a:r>
              <a:rPr lang="en-US" altLang="zh-CN" dirty="0" err="1"/>
              <a:t>launchMode</a:t>
            </a:r>
            <a:r>
              <a:rPr lang="zh-CN" altLang="zh-CN" dirty="0"/>
              <a:t>属性</a:t>
            </a:r>
            <a:r>
              <a:rPr lang="zh-CN" altLang="zh-CN" dirty="0" smtClean="0"/>
              <a:t>的取值</a:t>
            </a:r>
            <a:r>
              <a:rPr lang="zh-CN" altLang="zh-CN" dirty="0"/>
              <a:t>说明</a:t>
            </a:r>
            <a:r>
              <a:rPr lang="zh-CN" altLang="zh-CN" dirty="0" smtClean="0"/>
              <a:t>见</a:t>
            </a:r>
            <a:r>
              <a:rPr lang="zh-CN" altLang="en-US" dirty="0" smtClean="0"/>
              <a:t>下</a:t>
            </a:r>
            <a:r>
              <a:rPr lang="zh-CN" altLang="zh-CN" dirty="0" smtClean="0"/>
              <a:t>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49331"/>
              </p:ext>
            </p:extLst>
          </p:nvPr>
        </p:nvGraphicFramePr>
        <p:xfrm>
          <a:off x="1110952" y="3520867"/>
          <a:ext cx="101317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045"/>
                <a:gridCol w="6869707"/>
              </a:tblGrid>
              <a:tr h="34811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launchMode</a:t>
                      </a:r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标准模式，无论何时启动哪个活动，都是重新创建该页面的实例并放入栈顶。如果不指定</a:t>
                      </a:r>
                      <a:r>
                        <a:rPr lang="en-US" altLang="zh-CN" dirty="0" err="1" smtClean="0"/>
                        <a:t>launchMode</a:t>
                      </a:r>
                      <a:r>
                        <a:rPr lang="zh-CN" altLang="en-US" dirty="0" smtClean="0"/>
                        <a:t>属性，则默认为标准模式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singleTop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启动新活动时，判断如果栈顶正好就是该活动的实例，则重用该实例；否则创建新的实例并放入栈顶，也就是按照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模式处理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singleTask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启动新活动时，判断如果栈中存在该活动的实例，则重用该实例，并清除位于该实例上面的所有实例；否则按照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模式处理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singleInstance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启动新活动时，将该活动的实例放入一个新栈中，原栈的实例列表保持不变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6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4030</Words>
  <Application>Microsoft Office PowerPoint</Application>
  <PresentationFormat>宽屏</PresentationFormat>
  <Paragraphs>374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Office 主题</vt:lpstr>
      <vt:lpstr>第4章  常用组件</vt:lpstr>
      <vt:lpstr>本章简介</vt:lpstr>
      <vt:lpstr>本章目录</vt:lpstr>
      <vt:lpstr>4.1  启停活动页面</vt:lpstr>
      <vt:lpstr>4.1.1  Activity的启动和结束</vt:lpstr>
      <vt:lpstr>4.1.2  Activity的生命周期</vt:lpstr>
      <vt:lpstr>各状态之间的切换过程</vt:lpstr>
      <vt:lpstr>4.1.3  Activity的启动模式</vt:lpstr>
      <vt:lpstr>在配置文件中指定启动模式</vt:lpstr>
      <vt:lpstr>在代码里面设置启动标志</vt:lpstr>
      <vt:lpstr>4.2  在活动之间传递消息</vt:lpstr>
      <vt:lpstr>4.2.1  显式Intent和隐式Intent</vt:lpstr>
      <vt:lpstr>Intent的组成部分</vt:lpstr>
      <vt:lpstr>显式Intent</vt:lpstr>
      <vt:lpstr>隐式Intent</vt:lpstr>
      <vt:lpstr>4.2.2  普通的活动数据交互</vt:lpstr>
      <vt:lpstr>在代码中发送消息包裹</vt:lpstr>
      <vt:lpstr>在代码中接收消息包裹</vt:lpstr>
      <vt:lpstr>向上一个Activity返回数据</vt:lpstr>
      <vt:lpstr>4.2.3  改进后的活动数据交互</vt:lpstr>
      <vt:lpstr>4.3  收发应用广播</vt:lpstr>
      <vt:lpstr>4.3.1  收发标准广播</vt:lpstr>
      <vt:lpstr>如何收发标准广播</vt:lpstr>
      <vt:lpstr>4.3.2  收发有序广播</vt:lpstr>
      <vt:lpstr>如何收发有序广播</vt:lpstr>
      <vt:lpstr>4.3.3  收发静态广播</vt:lpstr>
      <vt:lpstr>如何发送静态广播</vt:lpstr>
      <vt:lpstr>4.3.4  定时管理器AlarmManager</vt:lpstr>
      <vt:lpstr>延迟意图PendingIntent</vt:lpstr>
      <vt:lpstr>如何收发系统的闹钟广播</vt:lpstr>
      <vt:lpstr>4.4  操作后台服务</vt:lpstr>
      <vt:lpstr>4.4.1  服务的启动和停止</vt:lpstr>
      <vt:lpstr>服务的普通启停</vt:lpstr>
      <vt:lpstr>4.4.2  服务的绑定与解绑</vt:lpstr>
      <vt:lpstr>立即绑定服务与解绑服务</vt:lpstr>
      <vt:lpstr>延迟绑定服务与解绑服务</vt:lpstr>
      <vt:lpstr>4.4.3  活动与服务之间交互</vt:lpstr>
      <vt:lpstr>4.5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44</cp:revision>
  <dcterms:created xsi:type="dcterms:W3CDTF">2020-09-05T11:15:05Z</dcterms:created>
  <dcterms:modified xsi:type="dcterms:W3CDTF">2022-06-05T10:43:20Z</dcterms:modified>
</cp:coreProperties>
</file>