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7" r:id="rId8"/>
    <p:sldId id="288" r:id="rId9"/>
    <p:sldId id="262" r:id="rId10"/>
    <p:sldId id="289" r:id="rId11"/>
    <p:sldId id="290" r:id="rId12"/>
    <p:sldId id="291" r:id="rId13"/>
    <p:sldId id="263" r:id="rId14"/>
    <p:sldId id="292" r:id="rId15"/>
    <p:sldId id="293" r:id="rId16"/>
    <p:sldId id="264" r:id="rId17"/>
    <p:sldId id="265" r:id="rId18"/>
    <p:sldId id="294" r:id="rId19"/>
    <p:sldId id="295" r:id="rId20"/>
    <p:sldId id="296" r:id="rId21"/>
    <p:sldId id="266" r:id="rId22"/>
    <p:sldId id="297" r:id="rId23"/>
    <p:sldId id="301" r:id="rId24"/>
    <p:sldId id="267" r:id="rId25"/>
    <p:sldId id="299" r:id="rId26"/>
    <p:sldId id="300" r:id="rId27"/>
    <p:sldId id="268" r:id="rId28"/>
    <p:sldId id="269" r:id="rId29"/>
    <p:sldId id="302" r:id="rId30"/>
    <p:sldId id="303" r:id="rId31"/>
    <p:sldId id="304" r:id="rId32"/>
    <p:sldId id="270" r:id="rId33"/>
    <p:sldId id="305" r:id="rId34"/>
    <p:sldId id="306" r:id="rId35"/>
    <p:sldId id="271" r:id="rId36"/>
    <p:sldId id="307" r:id="rId37"/>
    <p:sldId id="308" r:id="rId38"/>
    <p:sldId id="272" r:id="rId39"/>
    <p:sldId id="286" r:id="rId40"/>
    <p:sldId id="309" r:id="rId41"/>
    <p:sldId id="285" r:id="rId42"/>
    <p:sldId id="310" r:id="rId43"/>
    <p:sldId id="284" r:id="rId44"/>
    <p:sldId id="311" r:id="rId45"/>
    <p:sldId id="283" r:id="rId46"/>
    <p:sldId id="282" r:id="rId47"/>
    <p:sldId id="312" r:id="rId48"/>
    <p:sldId id="313" r:id="rId49"/>
    <p:sldId id="281" r:id="rId50"/>
    <p:sldId id="314" r:id="rId51"/>
    <p:sldId id="280" r:id="rId52"/>
    <p:sldId id="279" r:id="rId53"/>
    <p:sldId id="273" r:id="rId54"/>
    <p:sldId id="274" r:id="rId55"/>
    <p:sldId id="275" r:id="rId56"/>
    <p:sldId id="276" r:id="rId57"/>
    <p:sldId id="277" r:id="rId58"/>
    <p:sldId id="315"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16" autoAdjust="0"/>
  </p:normalViewPr>
  <p:slideViewPr>
    <p:cSldViewPr snapToGrid="0">
      <p:cViewPr varScale="1">
        <p:scale>
          <a:sx n="89" d="100"/>
          <a:sy n="89" d="100"/>
        </p:scale>
        <p:origin x="245" y="77"/>
      </p:cViewPr>
      <p:guideLst/>
    </p:cSldViewPr>
  </p:slideViewPr>
  <p:outlineViewPr>
    <p:cViewPr>
      <p:scale>
        <a:sx n="33" d="100"/>
        <a:sy n="33" d="100"/>
      </p:scale>
      <p:origin x="0" y="-75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260902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320609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402281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239490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239238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150928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105990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22929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1348098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10532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4A7F67-FFCB-4E44-9F91-AC3B8D09B528}" type="datetimeFigureOut">
              <a:rPr lang="zh-CN" altLang="en-US" smtClean="0"/>
              <a:t>2022/5/29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328138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A7F67-FFCB-4E44-9F91-AC3B8D09B528}" type="datetimeFigureOut">
              <a:rPr lang="zh-CN" altLang="en-US" smtClean="0"/>
              <a:t>2022/5/29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FB46C-7165-4F61-9B16-75F5645FAD34}" type="slidenum">
              <a:rPr lang="zh-CN" altLang="en-US" smtClean="0"/>
              <a:t>‹#›</a:t>
            </a:fld>
            <a:endParaRPr lang="zh-CN" altLang="en-US"/>
          </a:p>
        </p:txBody>
      </p:sp>
    </p:spTree>
    <p:extLst>
      <p:ext uri="{BB962C8B-B14F-4D97-AF65-F5344CB8AC3E}">
        <p14:creationId xmlns:p14="http://schemas.microsoft.com/office/powerpoint/2010/main" val="1799341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5</a:t>
            </a:r>
            <a:r>
              <a:rPr lang="zh-CN" altLang="en-US" dirty="0"/>
              <a:t>章  中级控件</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4001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点九图片的实现原理</a:t>
            </a:r>
            <a:endParaRPr lang="zh-CN" altLang="en-US" dirty="0"/>
          </a:p>
        </p:txBody>
      </p:sp>
      <p:sp>
        <p:nvSpPr>
          <p:cNvPr id="3" name="内容占位符 2"/>
          <p:cNvSpPr>
            <a:spLocks noGrp="1"/>
          </p:cNvSpPr>
          <p:nvPr>
            <p:ph idx="1"/>
          </p:nvPr>
        </p:nvSpPr>
        <p:spPr/>
        <p:txBody>
          <a:bodyPr/>
          <a:lstStyle/>
          <a:p>
            <a:r>
              <a:rPr lang="zh-CN" altLang="zh-CN" dirty="0"/>
              <a:t>点九图片的扩展名是</a:t>
            </a:r>
            <a:r>
              <a:rPr lang="en-US" altLang="zh-CN" dirty="0" err="1"/>
              <a:t>png</a:t>
            </a:r>
            <a:r>
              <a:rPr lang="zh-CN" altLang="zh-CN" dirty="0"/>
              <a:t>，文件名后面常带有“</a:t>
            </a:r>
            <a:r>
              <a:rPr lang="en-US" altLang="zh-CN" dirty="0"/>
              <a:t>.9</a:t>
            </a:r>
            <a:r>
              <a:rPr lang="zh-CN" altLang="zh-CN" dirty="0"/>
              <a:t>”字样。因为该图片划分了</a:t>
            </a:r>
            <a:r>
              <a:rPr lang="en-US" altLang="zh-CN" dirty="0"/>
              <a:t>3</a:t>
            </a:r>
            <a:r>
              <a:rPr lang="zh-CN" altLang="zh-CN" dirty="0"/>
              <a:t>×</a:t>
            </a:r>
            <a:r>
              <a:rPr lang="en-US" altLang="zh-CN" dirty="0"/>
              <a:t>3</a:t>
            </a:r>
            <a:r>
              <a:rPr lang="zh-CN" altLang="zh-CN" dirty="0"/>
              <a:t>的九宫格区域，所以得名点九图片，也叫九宫格图片</a:t>
            </a:r>
            <a:r>
              <a:rPr lang="zh-CN" altLang="zh-CN" dirty="0" smtClean="0"/>
              <a:t>。</a:t>
            </a:r>
            <a:endParaRPr lang="en-US" altLang="zh-CN" dirty="0" smtClean="0"/>
          </a:p>
          <a:p>
            <a:r>
              <a:rPr lang="zh-CN" altLang="en-US" dirty="0" smtClean="0"/>
              <a:t>在</a:t>
            </a:r>
            <a:r>
              <a:rPr lang="zh-CN" altLang="zh-CN" dirty="0" smtClean="0"/>
              <a:t>拉伸</a:t>
            </a:r>
            <a:r>
              <a:rPr lang="zh-CN" altLang="zh-CN" dirty="0"/>
              <a:t>点九图片</a:t>
            </a:r>
            <a:r>
              <a:rPr lang="zh-CN" altLang="zh-CN" dirty="0" smtClean="0"/>
              <a:t>时</a:t>
            </a:r>
            <a:r>
              <a:rPr lang="zh-CN" altLang="zh-CN" dirty="0"/>
              <a:t>，只拉伸内部区域，不拉伸边缘线条</a:t>
            </a:r>
            <a:r>
              <a:rPr lang="zh-CN" altLang="zh-CN" dirty="0" smtClean="0"/>
              <a:t>。</a:t>
            </a:r>
            <a:endParaRPr lang="en-US" altLang="zh-CN" dirty="0" smtClean="0"/>
          </a:p>
          <a:p>
            <a:r>
              <a:rPr lang="zh-CN" altLang="en-US" dirty="0" smtClean="0"/>
              <a:t>在</a:t>
            </a:r>
            <a:r>
              <a:rPr lang="en-US" altLang="zh-CN" dirty="0" smtClean="0"/>
              <a:t>Android Studio</a:t>
            </a:r>
            <a:r>
              <a:rPr lang="zh-CN" altLang="en-US" dirty="0" smtClean="0"/>
              <a:t>中右击某张图片，并在</a:t>
            </a:r>
            <a:r>
              <a:rPr lang="zh-CN" altLang="zh-CN" dirty="0"/>
              <a:t>右键</a:t>
            </a:r>
            <a:r>
              <a:rPr lang="zh-CN" altLang="zh-CN" dirty="0" smtClean="0"/>
              <a:t>菜单</a:t>
            </a:r>
            <a:r>
              <a:rPr lang="zh-CN" altLang="en-US" dirty="0" smtClean="0"/>
              <a:t>中选择</a:t>
            </a:r>
            <a:r>
              <a:rPr lang="zh-CN" altLang="zh-CN" dirty="0" smtClean="0"/>
              <a:t>“</a:t>
            </a:r>
            <a:r>
              <a:rPr lang="en-US" altLang="zh-CN" dirty="0"/>
              <a:t>Create 9-Patch files</a:t>
            </a:r>
            <a:r>
              <a:rPr lang="zh-CN" altLang="zh-CN" dirty="0" smtClean="0"/>
              <a:t>”</a:t>
            </a:r>
            <a:r>
              <a:rPr lang="zh-CN" altLang="en-US" dirty="0" smtClean="0"/>
              <a:t>，接着</a:t>
            </a:r>
            <a:r>
              <a:rPr lang="zh-CN" altLang="zh-CN" dirty="0"/>
              <a:t>单击</a:t>
            </a:r>
            <a:r>
              <a:rPr lang="en-US" altLang="zh-CN" dirty="0"/>
              <a:t>OK</a:t>
            </a:r>
            <a:r>
              <a:rPr lang="zh-CN" altLang="zh-CN" dirty="0" smtClean="0"/>
              <a:t>按钮</a:t>
            </a:r>
            <a:r>
              <a:rPr lang="zh-CN" altLang="en-US" dirty="0" smtClean="0"/>
              <a:t>即可自动生成</a:t>
            </a:r>
            <a:r>
              <a:rPr lang="zh-CN" altLang="zh-CN" dirty="0"/>
              <a:t>点九</a:t>
            </a:r>
            <a:r>
              <a:rPr lang="zh-CN" altLang="zh-CN" dirty="0" smtClean="0"/>
              <a:t>图片</a:t>
            </a:r>
            <a:r>
              <a:rPr lang="zh-CN" altLang="en-US" dirty="0" smtClean="0"/>
              <a:t>。</a:t>
            </a:r>
            <a:endParaRPr lang="zh-CN" altLang="en-US" dirty="0"/>
          </a:p>
        </p:txBody>
      </p:sp>
    </p:spTree>
    <p:extLst>
      <p:ext uri="{BB962C8B-B14F-4D97-AF65-F5344CB8AC3E}">
        <p14:creationId xmlns:p14="http://schemas.microsoft.com/office/powerpoint/2010/main" val="1217007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九宫格图片</a:t>
            </a:r>
            <a:r>
              <a:rPr lang="zh-CN" altLang="en-US" dirty="0" smtClean="0"/>
              <a:t>的制作窗口</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897" y="1485807"/>
            <a:ext cx="6467475" cy="5162550"/>
          </a:xfrm>
          <a:prstGeom prst="rect">
            <a:avLst/>
          </a:prstGeom>
        </p:spPr>
      </p:pic>
    </p:spTree>
    <p:extLst>
      <p:ext uri="{BB962C8B-B14F-4D97-AF65-F5344CB8AC3E}">
        <p14:creationId xmlns:p14="http://schemas.microsoft.com/office/powerpoint/2010/main" val="2957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九宫格图片的四边涵义</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7338"/>
            <a:ext cx="4714875" cy="190500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925" y="1557337"/>
            <a:ext cx="5190153" cy="180442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281" y="4316786"/>
            <a:ext cx="5476875" cy="17145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7925" y="4316785"/>
            <a:ext cx="5429250" cy="1666875"/>
          </a:xfrm>
          <a:prstGeom prst="rect">
            <a:avLst/>
          </a:prstGeom>
        </p:spPr>
      </p:pic>
      <p:sp>
        <p:nvSpPr>
          <p:cNvPr id="8" name="文本框 7"/>
          <p:cNvSpPr txBox="1"/>
          <p:nvPr/>
        </p:nvSpPr>
        <p:spPr>
          <a:xfrm>
            <a:off x="1945060" y="3638169"/>
            <a:ext cx="2501154" cy="369332"/>
          </a:xfrm>
          <a:prstGeom prst="rect">
            <a:avLst/>
          </a:prstGeom>
          <a:noFill/>
        </p:spPr>
        <p:txBody>
          <a:bodyPr wrap="square" rtlCol="0">
            <a:spAutoFit/>
          </a:bodyPr>
          <a:lstStyle/>
          <a:p>
            <a:r>
              <a:rPr lang="zh-CN" altLang="zh-CN" dirty="0" smtClean="0"/>
              <a:t>点</a:t>
            </a:r>
            <a:r>
              <a:rPr lang="zh-CN" altLang="zh-CN" dirty="0"/>
              <a:t>九图片上边的边缘线</a:t>
            </a:r>
            <a:endParaRPr lang="zh-CN" altLang="en-US" dirty="0"/>
          </a:p>
        </p:txBody>
      </p:sp>
      <p:sp>
        <p:nvSpPr>
          <p:cNvPr id="9" name="文本框 8"/>
          <p:cNvSpPr txBox="1"/>
          <p:nvPr/>
        </p:nvSpPr>
        <p:spPr>
          <a:xfrm>
            <a:off x="7597941" y="3638169"/>
            <a:ext cx="2510119" cy="369332"/>
          </a:xfrm>
          <a:prstGeom prst="rect">
            <a:avLst/>
          </a:prstGeom>
          <a:noFill/>
        </p:spPr>
        <p:txBody>
          <a:bodyPr wrap="square" rtlCol="0">
            <a:spAutoFit/>
          </a:bodyPr>
          <a:lstStyle/>
          <a:p>
            <a:r>
              <a:rPr lang="zh-CN" altLang="zh-CN" dirty="0" smtClean="0"/>
              <a:t>点</a:t>
            </a:r>
            <a:r>
              <a:rPr lang="zh-CN" altLang="zh-CN" dirty="0"/>
              <a:t>九图片左边的边缘线</a:t>
            </a:r>
            <a:endParaRPr lang="zh-CN" altLang="en-US" dirty="0"/>
          </a:p>
        </p:txBody>
      </p:sp>
      <p:sp>
        <p:nvSpPr>
          <p:cNvPr id="10" name="文本框 9"/>
          <p:cNvSpPr txBox="1"/>
          <p:nvPr/>
        </p:nvSpPr>
        <p:spPr>
          <a:xfrm>
            <a:off x="1778090" y="6264267"/>
            <a:ext cx="2539256" cy="369332"/>
          </a:xfrm>
          <a:prstGeom prst="rect">
            <a:avLst/>
          </a:prstGeom>
          <a:noFill/>
        </p:spPr>
        <p:txBody>
          <a:bodyPr wrap="square" rtlCol="0">
            <a:spAutoFit/>
          </a:bodyPr>
          <a:lstStyle/>
          <a:p>
            <a:r>
              <a:rPr lang="zh-CN" altLang="zh-CN" dirty="0" smtClean="0"/>
              <a:t>点</a:t>
            </a:r>
            <a:r>
              <a:rPr lang="zh-CN" altLang="zh-CN" dirty="0"/>
              <a:t>九图片下边的边缘线</a:t>
            </a:r>
            <a:endParaRPr lang="zh-CN" altLang="en-US" dirty="0"/>
          </a:p>
        </p:txBody>
      </p:sp>
      <p:sp>
        <p:nvSpPr>
          <p:cNvPr id="11" name="文本框 10"/>
          <p:cNvSpPr txBox="1"/>
          <p:nvPr/>
        </p:nvSpPr>
        <p:spPr>
          <a:xfrm>
            <a:off x="7717490" y="6264267"/>
            <a:ext cx="2510120" cy="369332"/>
          </a:xfrm>
          <a:prstGeom prst="rect">
            <a:avLst/>
          </a:prstGeom>
          <a:noFill/>
        </p:spPr>
        <p:txBody>
          <a:bodyPr wrap="square" rtlCol="0">
            <a:spAutoFit/>
          </a:bodyPr>
          <a:lstStyle/>
          <a:p>
            <a:r>
              <a:rPr lang="zh-CN" altLang="zh-CN" dirty="0" smtClean="0"/>
              <a:t>点</a:t>
            </a:r>
            <a:r>
              <a:rPr lang="zh-CN" altLang="zh-CN" dirty="0"/>
              <a:t>九图片右边的边缘线</a:t>
            </a:r>
          </a:p>
        </p:txBody>
      </p:sp>
    </p:spTree>
    <p:extLst>
      <p:ext uri="{BB962C8B-B14F-4D97-AF65-F5344CB8AC3E}">
        <p14:creationId xmlns:p14="http://schemas.microsoft.com/office/powerpoint/2010/main" val="562379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5.1.4  </a:t>
            </a:r>
            <a:r>
              <a:rPr lang="zh-CN" altLang="en-US" dirty="0"/>
              <a:t>状态列表图形</a:t>
            </a:r>
          </a:p>
        </p:txBody>
      </p:sp>
      <p:sp>
        <p:nvSpPr>
          <p:cNvPr id="3" name="内容占位符 2"/>
          <p:cNvSpPr>
            <a:spLocks noGrp="1"/>
          </p:cNvSpPr>
          <p:nvPr>
            <p:ph idx="1"/>
          </p:nvPr>
        </p:nvSpPr>
        <p:spPr/>
        <p:txBody>
          <a:bodyPr>
            <a:normAutofit/>
          </a:bodyPr>
          <a:lstStyle/>
          <a:p>
            <a:r>
              <a:rPr lang="en-US" altLang="zh-CN" dirty="0" smtClean="0"/>
              <a:t>Button</a:t>
            </a:r>
            <a:r>
              <a:rPr lang="zh-CN" altLang="zh-CN" dirty="0"/>
              <a:t>按钮的背景在正常情况下是凸起的，在按下时是凹陷的，从按下到弹起的过程，用户便能知道点击了这个按钮。</a:t>
            </a:r>
            <a:endParaRPr lang="en-US" altLang="zh-CN" dirty="0"/>
          </a:p>
          <a:p>
            <a:r>
              <a:rPr lang="zh-CN" altLang="zh-CN" dirty="0"/>
              <a:t>在项目中创建状态图形的</a:t>
            </a:r>
            <a:r>
              <a:rPr lang="en-US" altLang="zh-CN" dirty="0"/>
              <a:t>XML</a:t>
            </a:r>
            <a:r>
              <a:rPr lang="zh-CN" altLang="zh-CN" dirty="0"/>
              <a:t>文件，则需右击</a:t>
            </a:r>
            <a:r>
              <a:rPr lang="en-US" altLang="zh-CN" dirty="0" err="1"/>
              <a:t>drawable</a:t>
            </a:r>
            <a:r>
              <a:rPr lang="zh-CN" altLang="zh-CN" dirty="0"/>
              <a:t>目录，然后在右键菜单中依次选择</a:t>
            </a:r>
            <a:r>
              <a:rPr lang="en-US" altLang="zh-CN" dirty="0"/>
              <a:t>New</a:t>
            </a:r>
            <a:r>
              <a:rPr lang="zh-CN" altLang="zh-CN" dirty="0"/>
              <a:t>→</a:t>
            </a:r>
            <a:r>
              <a:rPr lang="en-US" altLang="zh-CN" dirty="0" err="1"/>
              <a:t>Drawable</a:t>
            </a:r>
            <a:r>
              <a:rPr lang="en-US" altLang="zh-CN" dirty="0"/>
              <a:t> resource file</a:t>
            </a:r>
            <a:r>
              <a:rPr lang="zh-CN" altLang="zh-CN" dirty="0"/>
              <a:t>，即可自动生成一个空的</a:t>
            </a:r>
            <a:r>
              <a:rPr lang="en-US" altLang="zh-CN" dirty="0"/>
              <a:t>XML</a:t>
            </a:r>
            <a:r>
              <a:rPr lang="zh-CN" altLang="zh-CN" dirty="0"/>
              <a:t>文件。</a:t>
            </a:r>
          </a:p>
          <a:p>
            <a:r>
              <a:rPr lang="zh-CN" altLang="zh-CN" dirty="0"/>
              <a:t>下面是一个状态列表图形的</a:t>
            </a:r>
            <a:r>
              <a:rPr lang="en-US" altLang="zh-CN" dirty="0" err="1"/>
              <a:t>drawable</a:t>
            </a:r>
            <a:r>
              <a:rPr lang="zh-CN" altLang="zh-CN" dirty="0"/>
              <a:t>文件：</a:t>
            </a:r>
          </a:p>
          <a:p>
            <a:pPr lvl="1"/>
            <a:r>
              <a:rPr lang="en-US" altLang="zh-CN" sz="2000" dirty="0"/>
              <a:t>&lt;selector </a:t>
            </a:r>
            <a:r>
              <a:rPr lang="en-US" altLang="zh-CN" sz="2000" dirty="0" err="1"/>
              <a:t>xmlns:android</a:t>
            </a:r>
            <a:r>
              <a:rPr lang="en-US" altLang="zh-CN" sz="2000" dirty="0"/>
              <a:t>="http://schemas.android.com/</a:t>
            </a:r>
            <a:r>
              <a:rPr lang="en-US" altLang="zh-CN" sz="2000" dirty="0" err="1"/>
              <a:t>apk</a:t>
            </a:r>
            <a:r>
              <a:rPr lang="en-US" altLang="zh-CN" sz="2000" dirty="0"/>
              <a:t>/res/android"&gt;</a:t>
            </a:r>
            <a:endParaRPr lang="zh-CN" altLang="zh-CN" sz="2000" dirty="0"/>
          </a:p>
          <a:p>
            <a:pPr lvl="1"/>
            <a:r>
              <a:rPr lang="en-US" altLang="zh-CN" sz="2000" dirty="0"/>
              <a:t>    &lt;item </a:t>
            </a:r>
            <a:r>
              <a:rPr lang="en-US" altLang="zh-CN" sz="2000" dirty="0" err="1"/>
              <a:t>android:state_pressed</a:t>
            </a:r>
            <a:r>
              <a:rPr lang="en-US" altLang="zh-CN" sz="2000" dirty="0"/>
              <a:t>="true" </a:t>
            </a:r>
            <a:r>
              <a:rPr lang="en-US" altLang="zh-CN" sz="2000" dirty="0" err="1"/>
              <a:t>android:drawable</a:t>
            </a:r>
            <a:r>
              <a:rPr lang="en-US" altLang="zh-CN" sz="2000" dirty="0"/>
              <a:t>="@</a:t>
            </a:r>
            <a:r>
              <a:rPr lang="en-US" altLang="zh-CN" sz="2000" dirty="0" err="1"/>
              <a:t>drawable</a:t>
            </a:r>
            <a:r>
              <a:rPr lang="en-US" altLang="zh-CN" sz="2000" dirty="0"/>
              <a:t>/</a:t>
            </a:r>
            <a:r>
              <a:rPr lang="en-US" altLang="zh-CN" sz="2000" dirty="0" err="1"/>
              <a:t>button_pressed</a:t>
            </a:r>
            <a:r>
              <a:rPr lang="en-US" altLang="zh-CN" sz="2000" dirty="0"/>
              <a:t>" /&gt;</a:t>
            </a:r>
            <a:endParaRPr lang="zh-CN" altLang="zh-CN" sz="2000" dirty="0"/>
          </a:p>
          <a:p>
            <a:pPr lvl="1"/>
            <a:r>
              <a:rPr lang="en-US" altLang="zh-CN" sz="2000" dirty="0"/>
              <a:t>    &lt;item </a:t>
            </a:r>
            <a:r>
              <a:rPr lang="en-US" altLang="zh-CN" sz="2000" dirty="0" err="1"/>
              <a:t>android:drawable</a:t>
            </a:r>
            <a:r>
              <a:rPr lang="en-US" altLang="zh-CN" sz="2000" dirty="0"/>
              <a:t>="@</a:t>
            </a:r>
            <a:r>
              <a:rPr lang="en-US" altLang="zh-CN" sz="2000" dirty="0" err="1"/>
              <a:t>drawable</a:t>
            </a:r>
            <a:r>
              <a:rPr lang="en-US" altLang="zh-CN" sz="2000" dirty="0"/>
              <a:t>/</a:t>
            </a:r>
            <a:r>
              <a:rPr lang="en-US" altLang="zh-CN" sz="2000" dirty="0" err="1"/>
              <a:t>button_normal</a:t>
            </a:r>
            <a:r>
              <a:rPr lang="en-US" altLang="zh-CN" sz="2000" dirty="0"/>
              <a:t>" /&gt;</a:t>
            </a:r>
            <a:endParaRPr lang="zh-CN" altLang="zh-CN" sz="2000" dirty="0"/>
          </a:p>
          <a:p>
            <a:pPr lvl="1"/>
            <a:r>
              <a:rPr lang="en-US" altLang="zh-CN" sz="2000" dirty="0"/>
              <a:t>&lt;/selector&gt;</a:t>
            </a:r>
            <a:endParaRPr lang="zh-CN" altLang="zh-CN" sz="2000" dirty="0"/>
          </a:p>
          <a:p>
            <a:endParaRPr lang="zh-CN" altLang="en-US" dirty="0"/>
          </a:p>
        </p:txBody>
      </p:sp>
    </p:spTree>
    <p:extLst>
      <p:ext uri="{BB962C8B-B14F-4D97-AF65-F5344CB8AC3E}">
        <p14:creationId xmlns:p14="http://schemas.microsoft.com/office/powerpoint/2010/main" val="4190227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状态列表图形的演示效果</a:t>
            </a:r>
            <a:endParaRPr lang="zh-CN" altLang="en-US" dirty="0"/>
          </a:p>
        </p:txBody>
      </p:sp>
      <p:sp>
        <p:nvSpPr>
          <p:cNvPr id="6" name="文本框 5"/>
          <p:cNvSpPr txBox="1"/>
          <p:nvPr/>
        </p:nvSpPr>
        <p:spPr>
          <a:xfrm>
            <a:off x="1780106" y="4781832"/>
            <a:ext cx="2605334" cy="369332"/>
          </a:xfrm>
          <a:prstGeom prst="rect">
            <a:avLst/>
          </a:prstGeom>
          <a:noFill/>
        </p:spPr>
        <p:txBody>
          <a:bodyPr wrap="square" rtlCol="0">
            <a:spAutoFit/>
          </a:bodyPr>
          <a:lstStyle/>
          <a:p>
            <a:r>
              <a:rPr lang="zh-CN" altLang="zh-CN" dirty="0" smtClean="0"/>
              <a:t>按下</a:t>
            </a:r>
            <a:r>
              <a:rPr lang="zh-CN" altLang="zh-CN" dirty="0"/>
              <a:t>按钮时的背景样式</a:t>
            </a:r>
            <a:endParaRPr lang="zh-CN" altLang="en-US" dirty="0"/>
          </a:p>
        </p:txBody>
      </p:sp>
      <p:sp>
        <p:nvSpPr>
          <p:cNvPr id="7" name="文本框 6"/>
          <p:cNvSpPr txBox="1"/>
          <p:nvPr/>
        </p:nvSpPr>
        <p:spPr>
          <a:xfrm>
            <a:off x="7732188" y="4781832"/>
            <a:ext cx="2523565" cy="369332"/>
          </a:xfrm>
          <a:prstGeom prst="rect">
            <a:avLst/>
          </a:prstGeom>
          <a:noFill/>
        </p:spPr>
        <p:txBody>
          <a:bodyPr wrap="square" rtlCol="0">
            <a:spAutoFit/>
          </a:bodyPr>
          <a:lstStyle/>
          <a:p>
            <a:r>
              <a:rPr lang="zh-CN" altLang="zh-CN" dirty="0" smtClean="0"/>
              <a:t>按钮</a:t>
            </a:r>
            <a:r>
              <a:rPr lang="zh-CN" altLang="zh-CN" dirty="0"/>
              <a:t>弹起时的背景样式</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586" y="2105700"/>
            <a:ext cx="4652583" cy="2257364"/>
          </a:xfrm>
          <a:ln w="3175">
            <a:solidFill>
              <a:schemeClr val="tx1"/>
            </a:solid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313" y="2105700"/>
            <a:ext cx="4659038" cy="2260497"/>
          </a:xfrm>
          <a:prstGeom prst="rect">
            <a:avLst/>
          </a:prstGeom>
          <a:ln w="3175">
            <a:solidFill>
              <a:schemeClr val="tx1"/>
            </a:solidFill>
          </a:ln>
        </p:spPr>
      </p:pic>
    </p:spTree>
    <p:extLst>
      <p:ext uri="{BB962C8B-B14F-4D97-AF65-F5344CB8AC3E}">
        <p14:creationId xmlns:p14="http://schemas.microsoft.com/office/powerpoint/2010/main" val="3952912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状态类型的取值说明</a:t>
            </a:r>
            <a:endParaRPr lang="zh-CN" altLang="en-US" dirty="0"/>
          </a:p>
        </p:txBody>
      </p:sp>
      <p:sp>
        <p:nvSpPr>
          <p:cNvPr id="3" name="内容占位符 2"/>
          <p:cNvSpPr>
            <a:spLocks noGrp="1"/>
          </p:cNvSpPr>
          <p:nvPr>
            <p:ph idx="1"/>
          </p:nvPr>
        </p:nvSpPr>
        <p:spPr/>
        <p:txBody>
          <a:bodyPr/>
          <a:lstStyle/>
          <a:p>
            <a:r>
              <a:rPr lang="zh-CN" altLang="zh-CN" dirty="0"/>
              <a:t>状态列表图形不仅用于按钮控件，还可用于其他拥有多种状态的</a:t>
            </a:r>
            <a:r>
              <a:rPr lang="zh-CN" altLang="zh-CN" dirty="0" smtClean="0"/>
              <a:t>控件</a:t>
            </a:r>
            <a:r>
              <a:rPr lang="zh-CN" altLang="en-US"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73879261"/>
              </p:ext>
            </p:extLst>
          </p:nvPr>
        </p:nvGraphicFramePr>
        <p:xfrm>
          <a:off x="1536344" y="3001392"/>
          <a:ext cx="9427911" cy="1854200"/>
        </p:xfrm>
        <a:graphic>
          <a:graphicData uri="http://schemas.openxmlformats.org/drawingml/2006/table">
            <a:tbl>
              <a:tblPr firstRow="1" bandRow="1">
                <a:tableStyleId>{5C22544A-7EE6-4342-B048-85BDC9FD1C3A}</a:tableStyleId>
              </a:tblPr>
              <a:tblGrid>
                <a:gridCol w="2420359"/>
                <a:gridCol w="2495372"/>
                <a:gridCol w="4512180"/>
              </a:tblGrid>
              <a:tr h="370840">
                <a:tc>
                  <a:txBody>
                    <a:bodyPr/>
                    <a:lstStyle/>
                    <a:p>
                      <a:r>
                        <a:rPr lang="zh-CN" altLang="en-US" dirty="0" smtClean="0"/>
                        <a:t>状态类型的属性名称</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适用的控件</a:t>
                      </a:r>
                      <a:endParaRPr lang="zh-CN" altLang="en-US" dirty="0"/>
                    </a:p>
                  </a:txBody>
                  <a:tcPr/>
                </a:tc>
              </a:tr>
              <a:tr h="370840">
                <a:tc>
                  <a:txBody>
                    <a:bodyPr/>
                    <a:lstStyle/>
                    <a:p>
                      <a:r>
                        <a:rPr lang="en-US" altLang="zh-CN" dirty="0" err="1" smtClean="0"/>
                        <a:t>state_pressed</a:t>
                      </a:r>
                      <a:endParaRPr lang="zh-CN" altLang="en-US" dirty="0"/>
                    </a:p>
                  </a:txBody>
                  <a:tcPr/>
                </a:tc>
                <a:tc>
                  <a:txBody>
                    <a:bodyPr/>
                    <a:lstStyle/>
                    <a:p>
                      <a:r>
                        <a:rPr lang="zh-CN" altLang="en-US" dirty="0" smtClean="0"/>
                        <a:t>是否按下</a:t>
                      </a:r>
                      <a:endParaRPr lang="zh-CN" altLang="en-US" dirty="0"/>
                    </a:p>
                  </a:txBody>
                  <a:tcPr/>
                </a:tc>
                <a:tc>
                  <a:txBody>
                    <a:bodyPr/>
                    <a:lstStyle/>
                    <a:p>
                      <a:r>
                        <a:rPr lang="zh-CN" altLang="en-US" dirty="0" smtClean="0"/>
                        <a:t>按钮</a:t>
                      </a:r>
                      <a:r>
                        <a:rPr lang="en-US" altLang="zh-CN" dirty="0" smtClean="0"/>
                        <a:t>Button</a:t>
                      </a:r>
                      <a:endParaRPr lang="zh-CN" altLang="en-US" dirty="0"/>
                    </a:p>
                  </a:txBody>
                  <a:tcPr/>
                </a:tc>
              </a:tr>
              <a:tr h="370840">
                <a:tc>
                  <a:txBody>
                    <a:bodyPr/>
                    <a:lstStyle/>
                    <a:p>
                      <a:r>
                        <a:rPr lang="en-US" altLang="zh-CN" dirty="0" err="1" smtClean="0"/>
                        <a:t>state_checked</a:t>
                      </a:r>
                      <a:endParaRPr lang="zh-CN" altLang="en-US" dirty="0"/>
                    </a:p>
                  </a:txBody>
                  <a:tcPr/>
                </a:tc>
                <a:tc>
                  <a:txBody>
                    <a:bodyPr/>
                    <a:lstStyle/>
                    <a:p>
                      <a:r>
                        <a:rPr lang="zh-CN" altLang="en-US" dirty="0" smtClean="0"/>
                        <a:t>是否勾选</a:t>
                      </a:r>
                      <a:endParaRPr lang="zh-CN" altLang="en-US" dirty="0"/>
                    </a:p>
                  </a:txBody>
                  <a:tcPr/>
                </a:tc>
                <a:tc>
                  <a:txBody>
                    <a:bodyPr/>
                    <a:lstStyle/>
                    <a:p>
                      <a:r>
                        <a:rPr lang="zh-CN" altLang="en-US" dirty="0" smtClean="0"/>
                        <a:t>复选框</a:t>
                      </a:r>
                      <a:r>
                        <a:rPr lang="en-US" altLang="zh-CN" dirty="0" err="1" smtClean="0"/>
                        <a:t>CheckBox</a:t>
                      </a:r>
                      <a:r>
                        <a:rPr lang="zh-CN" altLang="en-US" dirty="0" smtClean="0"/>
                        <a:t>、单选按钮</a:t>
                      </a:r>
                      <a:r>
                        <a:rPr lang="en-US" altLang="zh-CN" dirty="0" err="1" smtClean="0"/>
                        <a:t>RadioButton</a:t>
                      </a:r>
                      <a:endParaRPr lang="zh-CN" altLang="en-US" dirty="0"/>
                    </a:p>
                  </a:txBody>
                  <a:tcPr/>
                </a:tc>
              </a:tr>
              <a:tr h="370840">
                <a:tc>
                  <a:txBody>
                    <a:bodyPr/>
                    <a:lstStyle/>
                    <a:p>
                      <a:r>
                        <a:rPr lang="en-US" altLang="zh-CN" dirty="0" err="1" smtClean="0"/>
                        <a:t>state_focused</a:t>
                      </a:r>
                      <a:endParaRPr lang="zh-CN" altLang="en-US" dirty="0"/>
                    </a:p>
                  </a:txBody>
                  <a:tcPr/>
                </a:tc>
                <a:tc>
                  <a:txBody>
                    <a:bodyPr/>
                    <a:lstStyle/>
                    <a:p>
                      <a:r>
                        <a:rPr lang="zh-CN" altLang="en-US" dirty="0" smtClean="0"/>
                        <a:t>是否获取焦点</a:t>
                      </a:r>
                      <a:endParaRPr lang="zh-CN" altLang="en-US" dirty="0"/>
                    </a:p>
                  </a:txBody>
                  <a:tcPr/>
                </a:tc>
                <a:tc>
                  <a:txBody>
                    <a:bodyPr/>
                    <a:lstStyle/>
                    <a:p>
                      <a:r>
                        <a:rPr lang="zh-CN" altLang="en-US" dirty="0" smtClean="0"/>
                        <a:t>文本编辑框</a:t>
                      </a:r>
                      <a:r>
                        <a:rPr lang="en-US" altLang="zh-CN" dirty="0" err="1" smtClean="0"/>
                        <a:t>EditText</a:t>
                      </a:r>
                      <a:endParaRPr lang="zh-CN" altLang="en-US" dirty="0"/>
                    </a:p>
                  </a:txBody>
                  <a:tcPr/>
                </a:tc>
              </a:tr>
              <a:tr h="370840">
                <a:tc>
                  <a:txBody>
                    <a:bodyPr/>
                    <a:lstStyle/>
                    <a:p>
                      <a:r>
                        <a:rPr lang="en-US" altLang="zh-CN" dirty="0" err="1" smtClean="0"/>
                        <a:t>state_selected</a:t>
                      </a:r>
                      <a:endParaRPr lang="zh-CN" altLang="en-US" dirty="0"/>
                    </a:p>
                  </a:txBody>
                  <a:tcPr/>
                </a:tc>
                <a:tc>
                  <a:txBody>
                    <a:bodyPr/>
                    <a:lstStyle/>
                    <a:p>
                      <a:r>
                        <a:rPr lang="zh-CN" altLang="en-US" dirty="0" smtClean="0"/>
                        <a:t>是否选中</a:t>
                      </a:r>
                      <a:endParaRPr lang="zh-CN" altLang="en-US" dirty="0"/>
                    </a:p>
                  </a:txBody>
                  <a:tcPr/>
                </a:tc>
                <a:tc>
                  <a:txBody>
                    <a:bodyPr/>
                    <a:lstStyle/>
                    <a:p>
                      <a:r>
                        <a:rPr lang="zh-CN" altLang="en-US" dirty="0" smtClean="0"/>
                        <a:t>各控件通用</a:t>
                      </a:r>
                      <a:endParaRPr lang="zh-CN" altLang="en-US" dirty="0"/>
                    </a:p>
                  </a:txBody>
                  <a:tcPr/>
                </a:tc>
              </a:tr>
            </a:tbl>
          </a:graphicData>
        </a:graphic>
      </p:graphicFrame>
    </p:spTree>
    <p:extLst>
      <p:ext uri="{BB962C8B-B14F-4D97-AF65-F5344CB8AC3E}">
        <p14:creationId xmlns:p14="http://schemas.microsoft.com/office/powerpoint/2010/main" val="938478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选择按钮</a:t>
            </a:r>
          </a:p>
        </p:txBody>
      </p:sp>
      <p:sp>
        <p:nvSpPr>
          <p:cNvPr id="3" name="内容占位符 2"/>
          <p:cNvSpPr>
            <a:spLocks noGrp="1"/>
          </p:cNvSpPr>
          <p:nvPr>
            <p:ph idx="1"/>
          </p:nvPr>
        </p:nvSpPr>
        <p:spPr/>
        <p:txBody>
          <a:bodyPr/>
          <a:lstStyle/>
          <a:p>
            <a:r>
              <a:rPr lang="zh-CN" altLang="zh-CN" dirty="0"/>
              <a:t>本节介绍几个常用的特殊控制按钮，包括：如何使用复选框</a:t>
            </a:r>
            <a:r>
              <a:rPr lang="en-US" altLang="zh-CN" dirty="0" err="1"/>
              <a:t>CheckBox</a:t>
            </a:r>
            <a:r>
              <a:rPr lang="zh-CN" altLang="zh-CN" dirty="0"/>
              <a:t>及其勾选监听器、如何使用开关按钮</a:t>
            </a:r>
            <a:r>
              <a:rPr lang="en-US" altLang="zh-CN" dirty="0"/>
              <a:t>Switch</a:t>
            </a:r>
            <a:r>
              <a:rPr lang="zh-CN" altLang="zh-CN" dirty="0"/>
              <a:t>、如何借助状态列表图形实现仿</a:t>
            </a:r>
            <a:r>
              <a:rPr lang="en-US" altLang="zh-CN" dirty="0"/>
              <a:t>iOS</a:t>
            </a:r>
            <a:r>
              <a:rPr lang="zh-CN" altLang="zh-CN" dirty="0"/>
              <a:t>的开关按钮、如何使用单选按钮</a:t>
            </a:r>
            <a:r>
              <a:rPr lang="en-US" altLang="zh-CN" dirty="0" err="1"/>
              <a:t>RadioButton</a:t>
            </a:r>
            <a:r>
              <a:rPr lang="zh-CN" altLang="zh-CN" dirty="0"/>
              <a:t>和单选组</a:t>
            </a:r>
            <a:r>
              <a:rPr lang="en-US" altLang="zh-CN" dirty="0" err="1"/>
              <a:t>RadioGroup</a:t>
            </a:r>
            <a:r>
              <a:rPr lang="zh-CN" altLang="zh-CN" dirty="0"/>
              <a:t>及其选中监听器。</a:t>
            </a:r>
          </a:p>
          <a:p>
            <a:r>
              <a:rPr lang="en-US" altLang="zh-CN" dirty="0" smtClean="0"/>
              <a:t>5.2.1  </a:t>
            </a:r>
            <a:r>
              <a:rPr lang="zh-CN" altLang="en-US" dirty="0"/>
              <a:t>复选框</a:t>
            </a:r>
            <a:r>
              <a:rPr lang="en-US" altLang="zh-CN" dirty="0" err="1"/>
              <a:t>CheckBox</a:t>
            </a:r>
            <a:endParaRPr lang="en-US" altLang="zh-CN" dirty="0"/>
          </a:p>
          <a:p>
            <a:r>
              <a:rPr lang="en-US" altLang="zh-CN" dirty="0"/>
              <a:t>5.2.2  </a:t>
            </a:r>
            <a:r>
              <a:rPr lang="zh-CN" altLang="en-US" dirty="0"/>
              <a:t>开关按钮</a:t>
            </a:r>
            <a:r>
              <a:rPr lang="en-US" altLang="zh-CN" dirty="0"/>
              <a:t>Switch</a:t>
            </a:r>
          </a:p>
          <a:p>
            <a:r>
              <a:rPr lang="en-US" altLang="zh-CN" dirty="0"/>
              <a:t>5.2.3  </a:t>
            </a:r>
            <a:r>
              <a:rPr lang="zh-CN" altLang="en-US" dirty="0"/>
              <a:t>单选按钮</a:t>
            </a:r>
            <a:r>
              <a:rPr lang="en-US" altLang="zh-CN" dirty="0" err="1"/>
              <a:t>RadioButton</a:t>
            </a:r>
            <a:endParaRPr lang="zh-CN" altLang="en-US" dirty="0"/>
          </a:p>
        </p:txBody>
      </p:sp>
    </p:spTree>
    <p:extLst>
      <p:ext uri="{BB962C8B-B14F-4D97-AF65-F5344CB8AC3E}">
        <p14:creationId xmlns:p14="http://schemas.microsoft.com/office/powerpoint/2010/main" val="3873042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5.2.1  </a:t>
            </a:r>
            <a:r>
              <a:rPr lang="zh-CN" altLang="en-US" dirty="0"/>
              <a:t>复选框</a:t>
            </a:r>
            <a:r>
              <a:rPr lang="en-US" altLang="zh-CN" dirty="0" err="1"/>
              <a:t>CheckBox</a:t>
            </a:r>
            <a:endParaRPr lang="zh-CN" altLang="en-US" dirty="0"/>
          </a:p>
        </p:txBody>
      </p:sp>
      <p:sp>
        <p:nvSpPr>
          <p:cNvPr id="3" name="内容占位符 2"/>
          <p:cNvSpPr>
            <a:spLocks noGrp="1"/>
          </p:cNvSpPr>
          <p:nvPr>
            <p:ph idx="1"/>
          </p:nvPr>
        </p:nvSpPr>
        <p:spPr/>
        <p:txBody>
          <a:bodyPr/>
          <a:lstStyle/>
          <a:p>
            <a:r>
              <a:rPr lang="en-US" altLang="zh-CN" dirty="0" err="1"/>
              <a:t>CompoundButton</a:t>
            </a:r>
            <a:r>
              <a:rPr lang="zh-CN" altLang="zh-CN" dirty="0"/>
              <a:t>类是抽象的复合</a:t>
            </a:r>
            <a:r>
              <a:rPr lang="zh-CN" altLang="zh-CN" dirty="0" smtClean="0"/>
              <a:t>按钮</a:t>
            </a:r>
            <a:r>
              <a:rPr lang="zh-CN" altLang="en-US" dirty="0" smtClean="0"/>
              <a:t>，由它派生而来的子类包括：</a:t>
            </a:r>
            <a:r>
              <a:rPr lang="zh-CN" altLang="zh-CN" dirty="0"/>
              <a:t>复选框</a:t>
            </a:r>
            <a:r>
              <a:rPr lang="en-US" altLang="zh-CN" dirty="0" err="1"/>
              <a:t>CheckBox</a:t>
            </a:r>
            <a:r>
              <a:rPr lang="zh-CN" altLang="zh-CN" dirty="0"/>
              <a:t>、单选按钮</a:t>
            </a:r>
            <a:r>
              <a:rPr lang="en-US" altLang="zh-CN" dirty="0" err="1"/>
              <a:t>RadioButton</a:t>
            </a:r>
            <a:r>
              <a:rPr lang="zh-CN" altLang="zh-CN" dirty="0"/>
              <a:t>以及开关按钮</a:t>
            </a:r>
            <a:r>
              <a:rPr lang="en-US" altLang="zh-CN" dirty="0" smtClean="0"/>
              <a:t>Switch</a:t>
            </a:r>
            <a:r>
              <a:rPr lang="zh-CN" altLang="en-US" dirty="0" smtClean="0"/>
              <a:t>。</a:t>
            </a:r>
            <a:endParaRPr lang="en-US" altLang="zh-CN" dirty="0" smtClean="0"/>
          </a:p>
          <a:p>
            <a:r>
              <a:rPr lang="zh-CN" altLang="en-US" dirty="0"/>
              <a:t>下</a:t>
            </a:r>
            <a:r>
              <a:rPr lang="zh-CN" altLang="en-US" dirty="0" smtClean="0"/>
              <a:t>图描述了</a:t>
            </a:r>
            <a:r>
              <a:rPr lang="zh-CN" altLang="zh-CN" dirty="0"/>
              <a:t>复合按钮的继承</a:t>
            </a:r>
            <a:r>
              <a:rPr lang="zh-CN" altLang="zh-CN" dirty="0" smtClean="0"/>
              <a:t>关系</a:t>
            </a:r>
            <a:r>
              <a:rPr lang="zh-CN" altLang="en-US"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806" y="3503763"/>
            <a:ext cx="6782388" cy="1935648"/>
          </a:xfrm>
          <a:prstGeom prst="rect">
            <a:avLst/>
          </a:prstGeom>
        </p:spPr>
      </p:pic>
    </p:spTree>
    <p:extLst>
      <p:ext uri="{BB962C8B-B14F-4D97-AF65-F5344CB8AC3E}">
        <p14:creationId xmlns:p14="http://schemas.microsoft.com/office/powerpoint/2010/main" val="346494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CompoundButton</a:t>
            </a:r>
            <a:r>
              <a:rPr lang="zh-CN" altLang="en-US" dirty="0" smtClean="0"/>
              <a:t>的基本用法</a:t>
            </a:r>
            <a:endParaRPr lang="zh-CN" altLang="en-US" dirty="0"/>
          </a:p>
        </p:txBody>
      </p:sp>
      <p:sp>
        <p:nvSpPr>
          <p:cNvPr id="3" name="内容占位符 2"/>
          <p:cNvSpPr>
            <a:spLocks noGrp="1"/>
          </p:cNvSpPr>
          <p:nvPr>
            <p:ph idx="1"/>
          </p:nvPr>
        </p:nvSpPr>
        <p:spPr/>
        <p:txBody>
          <a:bodyPr>
            <a:normAutofit/>
          </a:bodyPr>
          <a:lstStyle/>
          <a:p>
            <a:r>
              <a:rPr lang="en-US" altLang="zh-CN" dirty="0" err="1"/>
              <a:t>CompoundButton</a:t>
            </a:r>
            <a:r>
              <a:rPr lang="zh-CN" altLang="zh-CN" dirty="0"/>
              <a:t>在</a:t>
            </a:r>
            <a:r>
              <a:rPr lang="en-US" altLang="zh-CN" dirty="0"/>
              <a:t>XML</a:t>
            </a:r>
            <a:r>
              <a:rPr lang="zh-CN" altLang="zh-CN" dirty="0"/>
              <a:t>文件中主要使用下面两个属性。</a:t>
            </a:r>
          </a:p>
          <a:p>
            <a:pPr lvl="1"/>
            <a:r>
              <a:rPr lang="en-US" altLang="zh-CN" dirty="0"/>
              <a:t>checked</a:t>
            </a:r>
            <a:r>
              <a:rPr lang="zh-CN" altLang="zh-CN" dirty="0"/>
              <a:t>：指定按钮的勾选状态，</a:t>
            </a:r>
            <a:r>
              <a:rPr lang="en-US" altLang="zh-CN" dirty="0"/>
              <a:t>true</a:t>
            </a:r>
            <a:r>
              <a:rPr lang="zh-CN" altLang="zh-CN" dirty="0"/>
              <a:t>表示勾选，</a:t>
            </a:r>
            <a:r>
              <a:rPr lang="en-US" altLang="zh-CN" dirty="0"/>
              <a:t>false</a:t>
            </a:r>
            <a:r>
              <a:rPr lang="zh-CN" altLang="zh-CN" dirty="0"/>
              <a:t>表示未勾选。默认未勾选。</a:t>
            </a:r>
          </a:p>
          <a:p>
            <a:pPr lvl="1"/>
            <a:r>
              <a:rPr lang="en-US" altLang="zh-CN" dirty="0"/>
              <a:t>button</a:t>
            </a:r>
            <a:r>
              <a:rPr lang="zh-CN" altLang="zh-CN" dirty="0"/>
              <a:t>：指定左侧勾选图标的图形资源。如果不指定就使用系统的默认图标。</a:t>
            </a:r>
          </a:p>
          <a:p>
            <a:r>
              <a:rPr lang="en-US" altLang="zh-CN" dirty="0" err="1"/>
              <a:t>CompoundButton</a:t>
            </a:r>
            <a:r>
              <a:rPr lang="zh-CN" altLang="zh-CN" dirty="0"/>
              <a:t>在</a:t>
            </a:r>
            <a:r>
              <a:rPr lang="en-US" altLang="zh-CN" dirty="0"/>
              <a:t>Java</a:t>
            </a:r>
            <a:r>
              <a:rPr lang="zh-CN" altLang="zh-CN" dirty="0"/>
              <a:t>代码中主要使用下列</a:t>
            </a:r>
            <a:r>
              <a:rPr lang="en-US" altLang="zh-CN" dirty="0"/>
              <a:t>4</a:t>
            </a:r>
            <a:r>
              <a:rPr lang="zh-CN" altLang="zh-CN" dirty="0"/>
              <a:t>种方法。</a:t>
            </a:r>
          </a:p>
          <a:p>
            <a:pPr lvl="1"/>
            <a:r>
              <a:rPr lang="en-US" altLang="zh-CN" dirty="0" err="1"/>
              <a:t>setChecked</a:t>
            </a:r>
            <a:r>
              <a:rPr lang="zh-CN" altLang="zh-CN" dirty="0"/>
              <a:t>：设置按钮的勾选状态。</a:t>
            </a:r>
          </a:p>
          <a:p>
            <a:pPr lvl="1"/>
            <a:r>
              <a:rPr lang="en-US" altLang="zh-CN" dirty="0" err="1"/>
              <a:t>setButtonDrawable</a:t>
            </a:r>
            <a:r>
              <a:rPr lang="zh-CN" altLang="zh-CN" dirty="0"/>
              <a:t>：设置左侧勾选图标的图形资源。</a:t>
            </a:r>
          </a:p>
          <a:p>
            <a:pPr lvl="1"/>
            <a:r>
              <a:rPr lang="en-US" altLang="zh-CN" dirty="0" err="1"/>
              <a:t>setOnCheckedChangeListener</a:t>
            </a:r>
            <a:r>
              <a:rPr lang="zh-CN" altLang="zh-CN" dirty="0"/>
              <a:t>：设置勾选状态变化的监听器。</a:t>
            </a:r>
          </a:p>
          <a:p>
            <a:pPr lvl="1"/>
            <a:r>
              <a:rPr lang="en-US" altLang="zh-CN" dirty="0" err="1"/>
              <a:t>isChecked</a:t>
            </a:r>
            <a:r>
              <a:rPr lang="zh-CN" altLang="zh-CN" dirty="0"/>
              <a:t>：判断按钮是否勾选。</a:t>
            </a:r>
          </a:p>
          <a:p>
            <a:endParaRPr lang="zh-CN" altLang="en-US" dirty="0"/>
          </a:p>
        </p:txBody>
      </p:sp>
    </p:spTree>
    <p:extLst>
      <p:ext uri="{BB962C8B-B14F-4D97-AF65-F5344CB8AC3E}">
        <p14:creationId xmlns:p14="http://schemas.microsoft.com/office/powerpoint/2010/main" val="1580113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err="1" smtClean="0"/>
              <a:t>CheckBox</a:t>
            </a:r>
            <a:endParaRPr lang="zh-CN" altLang="en-US" dirty="0"/>
          </a:p>
        </p:txBody>
      </p:sp>
      <p:sp>
        <p:nvSpPr>
          <p:cNvPr id="3" name="内容占位符 2"/>
          <p:cNvSpPr>
            <a:spLocks noGrp="1"/>
          </p:cNvSpPr>
          <p:nvPr>
            <p:ph idx="1"/>
          </p:nvPr>
        </p:nvSpPr>
        <p:spPr>
          <a:xfrm>
            <a:off x="838200" y="1690688"/>
            <a:ext cx="10515600" cy="5167311"/>
          </a:xfrm>
        </p:spPr>
        <p:txBody>
          <a:bodyPr>
            <a:noAutofit/>
          </a:bodyPr>
          <a:lstStyle/>
          <a:p>
            <a:r>
              <a:rPr lang="en-US" altLang="zh-CN" sz="1600" dirty="0"/>
              <a:t>// </a:t>
            </a:r>
            <a:r>
              <a:rPr lang="zh-CN" altLang="en-US" sz="1600" dirty="0"/>
              <a:t>该页面实现了接口</a:t>
            </a:r>
            <a:r>
              <a:rPr lang="en-US" altLang="zh-CN" sz="1600" dirty="0" err="1"/>
              <a:t>OnCheckedChangeListener</a:t>
            </a:r>
            <a:r>
              <a:rPr lang="zh-CN" altLang="en-US" sz="1600" dirty="0"/>
              <a:t>，意味着要重写勾选监听器的</a:t>
            </a:r>
            <a:r>
              <a:rPr lang="en-US" altLang="zh-CN" sz="1600" dirty="0" err="1"/>
              <a:t>onCheckedChanged</a:t>
            </a:r>
            <a:r>
              <a:rPr lang="zh-CN" altLang="en-US" sz="1600" dirty="0"/>
              <a:t>方法</a:t>
            </a:r>
          </a:p>
          <a:p>
            <a:r>
              <a:rPr lang="en-US" altLang="zh-CN" sz="1600" dirty="0"/>
              <a:t>public class </a:t>
            </a:r>
            <a:r>
              <a:rPr lang="en-US" altLang="zh-CN" sz="1600" dirty="0" err="1"/>
              <a:t>CheckBoxActivity</a:t>
            </a:r>
            <a:r>
              <a:rPr lang="en-US" altLang="zh-CN" sz="1600" dirty="0"/>
              <a:t> extends </a:t>
            </a:r>
            <a:r>
              <a:rPr lang="en-US" altLang="zh-CN" sz="1600" dirty="0" err="1"/>
              <a:t>AppCompatActivity</a:t>
            </a:r>
            <a:r>
              <a:rPr lang="en-US" altLang="zh-CN" sz="1600" dirty="0"/>
              <a:t> </a:t>
            </a:r>
            <a:r>
              <a:rPr lang="en-US" altLang="zh-CN" sz="1600" dirty="0" smtClean="0"/>
              <a:t>implements </a:t>
            </a:r>
            <a:r>
              <a:rPr lang="en-US" altLang="zh-CN" sz="1600" dirty="0" err="1"/>
              <a:t>CompoundButton.OnCheckedChangeListener</a:t>
            </a:r>
            <a:r>
              <a:rPr lang="en-US" altLang="zh-CN" sz="1600" dirty="0"/>
              <a:t> {</a:t>
            </a:r>
          </a:p>
          <a:p>
            <a:endParaRPr lang="en-US" altLang="zh-CN" sz="1600" dirty="0"/>
          </a:p>
          <a:p>
            <a:r>
              <a:rPr lang="en-US" altLang="zh-CN" sz="1600" dirty="0" smtClean="0"/>
              <a:t>protected </a:t>
            </a:r>
            <a:r>
              <a:rPr lang="en-US" altLang="zh-CN" sz="1600" dirty="0"/>
              <a:t>void </a:t>
            </a:r>
            <a:r>
              <a:rPr lang="en-US" altLang="zh-CN" sz="1600" dirty="0" err="1"/>
              <a:t>onCreate</a:t>
            </a:r>
            <a:r>
              <a:rPr lang="en-US" altLang="zh-CN" sz="1600" dirty="0"/>
              <a:t>(Bundle </a:t>
            </a:r>
            <a:r>
              <a:rPr lang="en-US" altLang="zh-CN" sz="1600" dirty="0" err="1"/>
              <a:t>savedInstanceState</a:t>
            </a:r>
            <a:r>
              <a:rPr lang="en-US" altLang="zh-CN" sz="1600" dirty="0"/>
              <a:t>) {</a:t>
            </a:r>
          </a:p>
          <a:p>
            <a:r>
              <a:rPr lang="en-US" altLang="zh-CN" sz="1600" dirty="0"/>
              <a:t>        </a:t>
            </a:r>
            <a:r>
              <a:rPr lang="en-US" altLang="zh-CN" sz="1600" dirty="0" err="1"/>
              <a:t>super.onCreate</a:t>
            </a:r>
            <a:r>
              <a:rPr lang="en-US" altLang="zh-CN" sz="1600" dirty="0"/>
              <a:t>(</a:t>
            </a:r>
            <a:r>
              <a:rPr lang="en-US" altLang="zh-CN" sz="1600" dirty="0" err="1"/>
              <a:t>savedInstanceState</a:t>
            </a:r>
            <a:r>
              <a:rPr lang="en-US" altLang="zh-CN" sz="1600" dirty="0"/>
              <a:t>);</a:t>
            </a:r>
          </a:p>
          <a:p>
            <a:r>
              <a:rPr lang="en-US" altLang="zh-CN" sz="1600" dirty="0"/>
              <a:t>        </a:t>
            </a:r>
            <a:r>
              <a:rPr lang="en-US" altLang="zh-CN" sz="1600" dirty="0" err="1"/>
              <a:t>setContentView</a:t>
            </a:r>
            <a:r>
              <a:rPr lang="en-US" altLang="zh-CN" sz="1600" dirty="0"/>
              <a:t>(</a:t>
            </a:r>
            <a:r>
              <a:rPr lang="en-US" altLang="zh-CN" sz="1600" dirty="0" err="1"/>
              <a:t>R.layout.activity_check_box</a:t>
            </a:r>
            <a:r>
              <a:rPr lang="en-US" altLang="zh-CN" sz="1600" dirty="0" smtClean="0"/>
              <a:t>);</a:t>
            </a:r>
            <a:endParaRPr lang="zh-CN" altLang="en-US" sz="1600" dirty="0"/>
          </a:p>
          <a:p>
            <a:r>
              <a:rPr lang="zh-CN" altLang="en-US" sz="1600" dirty="0"/>
              <a:t>        </a:t>
            </a:r>
            <a:r>
              <a:rPr lang="en-US" altLang="zh-CN" sz="1600" dirty="0" err="1"/>
              <a:t>CheckBox</a:t>
            </a:r>
            <a:r>
              <a:rPr lang="en-US" altLang="zh-CN" sz="1600" dirty="0"/>
              <a:t> </a:t>
            </a:r>
            <a:r>
              <a:rPr lang="en-US" altLang="zh-CN" sz="1600" dirty="0" err="1"/>
              <a:t>ck_system</a:t>
            </a:r>
            <a:r>
              <a:rPr lang="en-US" altLang="zh-CN" sz="1600" dirty="0"/>
              <a:t> = </a:t>
            </a:r>
            <a:r>
              <a:rPr lang="en-US" altLang="zh-CN" sz="1600" dirty="0" err="1"/>
              <a:t>findViewById</a:t>
            </a:r>
            <a:r>
              <a:rPr lang="en-US" altLang="zh-CN" sz="1600" dirty="0"/>
              <a:t>(</a:t>
            </a:r>
            <a:r>
              <a:rPr lang="en-US" altLang="zh-CN" sz="1600" dirty="0" err="1"/>
              <a:t>R.id.ck_system</a:t>
            </a:r>
            <a:r>
              <a:rPr lang="en-US" altLang="zh-CN" sz="1600" dirty="0" smtClean="0"/>
              <a:t>);  // </a:t>
            </a:r>
            <a:r>
              <a:rPr lang="zh-CN" altLang="en-US" sz="1600" dirty="0"/>
              <a:t>从布局文件中获取名叫</a:t>
            </a:r>
            <a:r>
              <a:rPr lang="en-US" altLang="zh-CN" sz="1600" dirty="0" err="1"/>
              <a:t>ck_system</a:t>
            </a:r>
            <a:r>
              <a:rPr lang="zh-CN" altLang="en-US" sz="1600" dirty="0"/>
              <a:t>的复选框</a:t>
            </a:r>
            <a:endParaRPr lang="en-US" altLang="zh-CN" sz="1600" dirty="0"/>
          </a:p>
          <a:p>
            <a:r>
              <a:rPr lang="en-US" altLang="zh-CN" sz="1600" dirty="0"/>
              <a:t>        // </a:t>
            </a:r>
            <a:r>
              <a:rPr lang="zh-CN" altLang="en-US" sz="1600" dirty="0"/>
              <a:t>给</a:t>
            </a:r>
            <a:r>
              <a:rPr lang="en-US" altLang="zh-CN" sz="1600" dirty="0" err="1"/>
              <a:t>ck_system</a:t>
            </a:r>
            <a:r>
              <a:rPr lang="zh-CN" altLang="en-US" sz="1600" dirty="0"/>
              <a:t>设置勾选监听器，一旦用户点击复选框，就触发监听器的</a:t>
            </a:r>
            <a:r>
              <a:rPr lang="en-US" altLang="zh-CN" sz="1600" dirty="0" err="1"/>
              <a:t>onCheckedChanged</a:t>
            </a:r>
            <a:r>
              <a:rPr lang="zh-CN" altLang="en-US" sz="1600" dirty="0"/>
              <a:t>方法</a:t>
            </a:r>
          </a:p>
          <a:p>
            <a:r>
              <a:rPr lang="zh-CN" altLang="en-US" sz="1600" dirty="0"/>
              <a:t>        </a:t>
            </a:r>
            <a:r>
              <a:rPr lang="en-US" altLang="zh-CN" sz="1600" dirty="0" err="1"/>
              <a:t>ck_system.setOnCheckedChangeListener</a:t>
            </a:r>
            <a:r>
              <a:rPr lang="en-US" altLang="zh-CN" sz="1600" dirty="0"/>
              <a:t>(this);</a:t>
            </a:r>
          </a:p>
          <a:p>
            <a:r>
              <a:rPr lang="en-US" altLang="zh-CN" sz="1600" dirty="0"/>
              <a:t>    }</a:t>
            </a:r>
          </a:p>
          <a:p>
            <a:endParaRPr lang="en-US" altLang="zh-CN" sz="1600" dirty="0" smtClean="0"/>
          </a:p>
          <a:p>
            <a:r>
              <a:rPr lang="en-US" altLang="zh-CN" sz="1600" dirty="0" smtClean="0"/>
              <a:t>public </a:t>
            </a:r>
            <a:r>
              <a:rPr lang="en-US" altLang="zh-CN" sz="1600" dirty="0"/>
              <a:t>void </a:t>
            </a:r>
            <a:r>
              <a:rPr lang="en-US" altLang="zh-CN" sz="1600" dirty="0" err="1"/>
              <a:t>onCheckedChanged</a:t>
            </a:r>
            <a:r>
              <a:rPr lang="en-US" altLang="zh-CN" sz="1600" dirty="0"/>
              <a:t>(</a:t>
            </a:r>
            <a:r>
              <a:rPr lang="en-US" altLang="zh-CN" sz="1600" dirty="0" err="1"/>
              <a:t>CompoundButton</a:t>
            </a:r>
            <a:r>
              <a:rPr lang="en-US" altLang="zh-CN" sz="1600" dirty="0"/>
              <a:t> </a:t>
            </a:r>
            <a:r>
              <a:rPr lang="en-US" altLang="zh-CN" sz="1600" dirty="0" err="1"/>
              <a:t>buttonView</a:t>
            </a:r>
            <a:r>
              <a:rPr lang="en-US" altLang="zh-CN" sz="1600" dirty="0"/>
              <a:t>, </a:t>
            </a:r>
            <a:r>
              <a:rPr lang="en-US" altLang="zh-CN" sz="1600" dirty="0" err="1"/>
              <a:t>boolean</a:t>
            </a:r>
            <a:r>
              <a:rPr lang="en-US" altLang="zh-CN" sz="1600" dirty="0"/>
              <a:t> </a:t>
            </a:r>
            <a:r>
              <a:rPr lang="en-US" altLang="zh-CN" sz="1600" dirty="0" err="1"/>
              <a:t>isChecked</a:t>
            </a:r>
            <a:r>
              <a:rPr lang="en-US" altLang="zh-CN" sz="1600" dirty="0"/>
              <a:t>) {</a:t>
            </a:r>
          </a:p>
          <a:p>
            <a:r>
              <a:rPr lang="en-US" altLang="zh-CN" sz="1600" dirty="0"/>
              <a:t>        String </a:t>
            </a:r>
            <a:r>
              <a:rPr lang="en-US" altLang="zh-CN" sz="1600" dirty="0" err="1"/>
              <a:t>desc</a:t>
            </a:r>
            <a:r>
              <a:rPr lang="en-US" altLang="zh-CN" sz="1600" dirty="0"/>
              <a:t> = </a:t>
            </a:r>
            <a:r>
              <a:rPr lang="en-US" altLang="zh-CN" sz="1600" dirty="0" err="1"/>
              <a:t>String.format</a:t>
            </a:r>
            <a:r>
              <a:rPr lang="en-US" altLang="zh-CN" sz="1600" dirty="0"/>
              <a:t>("</a:t>
            </a:r>
            <a:r>
              <a:rPr lang="zh-CN" altLang="en-US" sz="1600" dirty="0"/>
              <a:t>您</a:t>
            </a:r>
            <a:r>
              <a:rPr lang="en-US" altLang="zh-CN" sz="1600" dirty="0"/>
              <a:t>%s</a:t>
            </a:r>
            <a:r>
              <a:rPr lang="zh-CN" altLang="en-US" sz="1600" dirty="0"/>
              <a:t>了这个</a:t>
            </a:r>
            <a:r>
              <a:rPr lang="en-US" altLang="zh-CN" sz="1600" dirty="0" err="1"/>
              <a:t>CheckBox</a:t>
            </a:r>
            <a:r>
              <a:rPr lang="en-US" altLang="zh-CN" sz="1600" dirty="0"/>
              <a:t>", </a:t>
            </a:r>
            <a:r>
              <a:rPr lang="en-US" altLang="zh-CN" sz="1600" dirty="0" err="1"/>
              <a:t>isChecked</a:t>
            </a:r>
            <a:r>
              <a:rPr lang="en-US" altLang="zh-CN" sz="1600" dirty="0"/>
              <a:t> ? "</a:t>
            </a:r>
            <a:r>
              <a:rPr lang="zh-CN" altLang="en-US" sz="1600" dirty="0"/>
              <a:t>勾选</a:t>
            </a:r>
            <a:r>
              <a:rPr lang="en-US" altLang="zh-CN" sz="1600" dirty="0"/>
              <a:t>" : "</a:t>
            </a:r>
            <a:r>
              <a:rPr lang="zh-CN" altLang="en-US" sz="1600" dirty="0"/>
              <a:t>取消勾选</a:t>
            </a:r>
            <a:r>
              <a:rPr lang="en-US" altLang="zh-CN" sz="1600" dirty="0"/>
              <a:t>");</a:t>
            </a:r>
          </a:p>
          <a:p>
            <a:r>
              <a:rPr lang="en-US" altLang="zh-CN" sz="1600" dirty="0"/>
              <a:t>        </a:t>
            </a:r>
            <a:r>
              <a:rPr lang="en-US" altLang="zh-CN" sz="1600" dirty="0" err="1"/>
              <a:t>buttonView.setText</a:t>
            </a:r>
            <a:r>
              <a:rPr lang="en-US" altLang="zh-CN" sz="1600" dirty="0"/>
              <a:t>(</a:t>
            </a:r>
            <a:r>
              <a:rPr lang="en-US" altLang="zh-CN" sz="1600" dirty="0" err="1"/>
              <a:t>desc</a:t>
            </a:r>
            <a:r>
              <a:rPr lang="en-US" altLang="zh-CN" sz="1600" dirty="0"/>
              <a:t>);</a:t>
            </a:r>
          </a:p>
          <a:p>
            <a:r>
              <a:rPr lang="en-US" altLang="zh-CN" sz="1600" dirty="0"/>
              <a:t>    }</a:t>
            </a:r>
          </a:p>
          <a:p>
            <a:r>
              <a:rPr lang="en-US" altLang="zh-CN" sz="1600" dirty="0"/>
              <a:t>}</a:t>
            </a:r>
            <a:endParaRPr lang="zh-CN" altLang="en-US" sz="1600" dirty="0"/>
          </a:p>
        </p:txBody>
      </p:sp>
    </p:spTree>
    <p:extLst>
      <p:ext uri="{BB962C8B-B14F-4D97-AF65-F5344CB8AC3E}">
        <p14:creationId xmlns:p14="http://schemas.microsoft.com/office/powerpoint/2010/main" val="3928784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r>
              <a:rPr lang="zh-CN" altLang="zh-CN" dirty="0"/>
              <a:t>本章介绍了</a:t>
            </a:r>
            <a:r>
              <a:rPr lang="en-US" altLang="zh-CN" dirty="0"/>
              <a:t>App</a:t>
            </a:r>
            <a:r>
              <a:rPr lang="zh-CN" altLang="zh-CN" dirty="0"/>
              <a:t>开发常见的几类中级控件用法，主要包括</a:t>
            </a:r>
            <a:r>
              <a:rPr lang="zh-CN" altLang="zh-CN" dirty="0" smtClean="0"/>
              <a:t>：</a:t>
            </a:r>
            <a:endParaRPr lang="en-US" altLang="zh-CN" dirty="0" smtClean="0"/>
          </a:p>
          <a:p>
            <a:r>
              <a:rPr lang="zh-CN" altLang="zh-CN" dirty="0" smtClean="0"/>
              <a:t>如何</a:t>
            </a:r>
            <a:r>
              <a:rPr lang="zh-CN" altLang="zh-CN" dirty="0"/>
              <a:t>定制几种简单的</a:t>
            </a:r>
            <a:r>
              <a:rPr lang="zh-CN" altLang="zh-CN" dirty="0" smtClean="0"/>
              <a:t>图形</a:t>
            </a:r>
            <a:r>
              <a:rPr lang="zh-CN" altLang="en-US" dirty="0" smtClean="0"/>
              <a:t>；</a:t>
            </a:r>
            <a:endParaRPr lang="en-US" altLang="zh-CN" dirty="0" smtClean="0"/>
          </a:p>
          <a:p>
            <a:r>
              <a:rPr lang="zh-CN" altLang="zh-CN" dirty="0" smtClean="0"/>
              <a:t>如何</a:t>
            </a:r>
            <a:r>
              <a:rPr lang="zh-CN" altLang="zh-CN" dirty="0"/>
              <a:t>使用几种选择</a:t>
            </a:r>
            <a:r>
              <a:rPr lang="zh-CN" altLang="zh-CN" dirty="0" smtClean="0"/>
              <a:t>按钮</a:t>
            </a:r>
            <a:r>
              <a:rPr lang="zh-CN" altLang="en-US" dirty="0" smtClean="0"/>
              <a:t>；</a:t>
            </a:r>
            <a:endParaRPr lang="en-US" altLang="zh-CN" dirty="0" smtClean="0"/>
          </a:p>
          <a:p>
            <a:r>
              <a:rPr lang="zh-CN" altLang="zh-CN" dirty="0" smtClean="0"/>
              <a:t>如何</a:t>
            </a:r>
            <a:r>
              <a:rPr lang="zh-CN" altLang="zh-CN" dirty="0"/>
              <a:t>高效地输入</a:t>
            </a:r>
            <a:r>
              <a:rPr lang="zh-CN" altLang="zh-CN" dirty="0" smtClean="0"/>
              <a:t>文本</a:t>
            </a:r>
            <a:r>
              <a:rPr lang="zh-CN" altLang="en-US" dirty="0" smtClean="0"/>
              <a:t>；</a:t>
            </a:r>
            <a:endParaRPr lang="en-US" altLang="zh-CN" dirty="0" smtClean="0"/>
          </a:p>
          <a:p>
            <a:r>
              <a:rPr lang="zh-CN" altLang="zh-CN" dirty="0" smtClean="0"/>
              <a:t>如何</a:t>
            </a:r>
            <a:r>
              <a:rPr lang="zh-CN" altLang="zh-CN" dirty="0"/>
              <a:t>利用对话框获取交互信息等等</a:t>
            </a:r>
            <a:r>
              <a:rPr lang="zh-CN" altLang="zh-CN" dirty="0" smtClean="0"/>
              <a:t>。</a:t>
            </a:r>
            <a:endParaRPr lang="en-US" altLang="zh-CN" dirty="0" smtClean="0"/>
          </a:p>
          <a:p>
            <a:r>
              <a:rPr lang="zh-CN" altLang="zh-CN" dirty="0" smtClean="0"/>
              <a:t>然后</a:t>
            </a:r>
            <a:r>
              <a:rPr lang="zh-CN" altLang="zh-CN" dirty="0"/>
              <a:t>结合本章所学的知识，演示了一个实战项目“找回密码”的设计与实现。</a:t>
            </a:r>
            <a:endParaRPr lang="zh-CN" altLang="en-US" dirty="0"/>
          </a:p>
        </p:txBody>
      </p:sp>
    </p:spTree>
    <p:extLst>
      <p:ext uri="{BB962C8B-B14F-4D97-AF65-F5344CB8AC3E}">
        <p14:creationId xmlns:p14="http://schemas.microsoft.com/office/powerpoint/2010/main" val="56652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复选框</a:t>
            </a:r>
            <a:r>
              <a:rPr lang="zh-CN" altLang="en-US" dirty="0" smtClean="0"/>
              <a:t>的演示效果</a:t>
            </a:r>
            <a:endParaRPr lang="zh-CN" altLang="en-US" dirty="0"/>
          </a:p>
        </p:txBody>
      </p:sp>
      <p:sp>
        <p:nvSpPr>
          <p:cNvPr id="7" name="文本框 6"/>
          <p:cNvSpPr txBox="1"/>
          <p:nvPr/>
        </p:nvSpPr>
        <p:spPr>
          <a:xfrm>
            <a:off x="5153114" y="3032595"/>
            <a:ext cx="2623558" cy="369332"/>
          </a:xfrm>
          <a:prstGeom prst="rect">
            <a:avLst/>
          </a:prstGeom>
          <a:noFill/>
        </p:spPr>
        <p:txBody>
          <a:bodyPr wrap="square" rtlCol="0">
            <a:spAutoFit/>
          </a:bodyPr>
          <a:lstStyle/>
          <a:p>
            <a:r>
              <a:rPr lang="zh-CN" altLang="zh-CN" dirty="0"/>
              <a:t>初始的复选框界面</a:t>
            </a:r>
            <a:endParaRPr lang="zh-CN" altLang="en-US" dirty="0"/>
          </a:p>
        </p:txBody>
      </p:sp>
      <p:sp>
        <p:nvSpPr>
          <p:cNvPr id="8" name="文本框 7"/>
          <p:cNvSpPr txBox="1"/>
          <p:nvPr/>
        </p:nvSpPr>
        <p:spPr>
          <a:xfrm>
            <a:off x="2064239" y="5603455"/>
            <a:ext cx="2623558" cy="369332"/>
          </a:xfrm>
          <a:prstGeom prst="rect">
            <a:avLst/>
          </a:prstGeom>
          <a:noFill/>
        </p:spPr>
        <p:txBody>
          <a:bodyPr wrap="square" rtlCol="0">
            <a:spAutoFit/>
          </a:bodyPr>
          <a:lstStyle/>
          <a:p>
            <a:r>
              <a:rPr lang="zh-CN" altLang="zh-CN" dirty="0"/>
              <a:t>首次点击后的复选框</a:t>
            </a:r>
            <a:endParaRPr lang="zh-CN" altLang="en-US" dirty="0"/>
          </a:p>
        </p:txBody>
      </p:sp>
      <p:sp>
        <p:nvSpPr>
          <p:cNvPr id="9" name="文本框 8"/>
          <p:cNvSpPr txBox="1"/>
          <p:nvPr/>
        </p:nvSpPr>
        <p:spPr>
          <a:xfrm>
            <a:off x="7854310" y="5603455"/>
            <a:ext cx="2623558" cy="369332"/>
          </a:xfrm>
          <a:prstGeom prst="rect">
            <a:avLst/>
          </a:prstGeom>
          <a:noFill/>
        </p:spPr>
        <p:txBody>
          <a:bodyPr wrap="square" rtlCol="0">
            <a:spAutoFit/>
          </a:bodyPr>
          <a:lstStyle/>
          <a:p>
            <a:r>
              <a:rPr lang="zh-CN" altLang="zh-CN" dirty="0"/>
              <a:t>再次点击后的复选框</a:t>
            </a:r>
            <a:endParaRPr lang="zh-CN" altLang="en-US" dirty="0"/>
          </a:p>
        </p:txBody>
      </p:sp>
      <p:pic>
        <p:nvPicPr>
          <p:cNvPr id="10" name="内容占位符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90147" y="1768415"/>
            <a:ext cx="4349491" cy="1083345"/>
          </a:xfrm>
          <a:ln w="3175">
            <a:solidFill>
              <a:schemeClr val="tx1"/>
            </a:solid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681" y="4303468"/>
            <a:ext cx="4514674" cy="1124488"/>
          </a:xfrm>
          <a:prstGeom prst="rect">
            <a:avLst/>
          </a:prstGeom>
          <a:ln w="3175">
            <a:solidFill>
              <a:schemeClr val="tx1"/>
            </a:solidFill>
          </a:ln>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0166" y="4303468"/>
            <a:ext cx="4490656" cy="1118506"/>
          </a:xfrm>
          <a:prstGeom prst="rect">
            <a:avLst/>
          </a:prstGeom>
          <a:ln w="3175">
            <a:solidFill>
              <a:schemeClr val="tx1"/>
            </a:solidFill>
          </a:ln>
        </p:spPr>
      </p:pic>
    </p:spTree>
    <p:extLst>
      <p:ext uri="{BB962C8B-B14F-4D97-AF65-F5344CB8AC3E}">
        <p14:creationId xmlns:p14="http://schemas.microsoft.com/office/powerpoint/2010/main" val="3789211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开关按钮</a:t>
            </a:r>
            <a:r>
              <a:rPr lang="en-US" altLang="zh-CN" dirty="0"/>
              <a:t>Switch</a:t>
            </a:r>
            <a:endParaRPr lang="zh-CN" altLang="en-US" dirty="0"/>
          </a:p>
        </p:txBody>
      </p:sp>
      <p:sp>
        <p:nvSpPr>
          <p:cNvPr id="3" name="内容占位符 2"/>
          <p:cNvSpPr>
            <a:spLocks noGrp="1"/>
          </p:cNvSpPr>
          <p:nvPr>
            <p:ph idx="1"/>
          </p:nvPr>
        </p:nvSpPr>
        <p:spPr/>
        <p:txBody>
          <a:bodyPr/>
          <a:lstStyle/>
          <a:p>
            <a:r>
              <a:rPr lang="en-US" altLang="zh-CN" dirty="0"/>
              <a:t>Switch</a:t>
            </a:r>
            <a:r>
              <a:rPr lang="zh-CN" altLang="zh-CN" dirty="0"/>
              <a:t>是开关</a:t>
            </a:r>
            <a:r>
              <a:rPr lang="zh-CN" altLang="zh-CN" dirty="0" smtClean="0"/>
              <a:t>按钮</a:t>
            </a:r>
            <a:r>
              <a:rPr lang="zh-CN" altLang="en-US" dirty="0" smtClean="0"/>
              <a:t>，它</a:t>
            </a:r>
            <a:r>
              <a:rPr lang="zh-CN" altLang="zh-CN" dirty="0" smtClean="0"/>
              <a:t>在</a:t>
            </a:r>
            <a:r>
              <a:rPr lang="zh-CN" altLang="zh-CN" dirty="0"/>
              <a:t>选中与取消选中时可展现的界面元素比复选框丰富</a:t>
            </a:r>
            <a:r>
              <a:rPr lang="zh-CN" altLang="zh-CN" dirty="0" smtClean="0"/>
              <a:t>。</a:t>
            </a:r>
            <a:endParaRPr lang="en-US" altLang="zh-CN" dirty="0" smtClean="0"/>
          </a:p>
          <a:p>
            <a:r>
              <a:rPr lang="en-US" altLang="zh-CN" dirty="0" smtClean="0"/>
              <a:t>Switch</a:t>
            </a:r>
            <a:r>
              <a:rPr lang="zh-CN" altLang="zh-CN" dirty="0"/>
              <a:t>控件新添加的</a:t>
            </a:r>
            <a:r>
              <a:rPr lang="en-US" altLang="zh-CN" dirty="0"/>
              <a:t>XML</a:t>
            </a:r>
            <a:r>
              <a:rPr lang="zh-CN" altLang="zh-CN" dirty="0"/>
              <a:t>属性说明如下。</a:t>
            </a:r>
          </a:p>
          <a:p>
            <a:pPr lvl="1"/>
            <a:r>
              <a:rPr lang="en-US" altLang="zh-CN" dirty="0" err="1"/>
              <a:t>textOn</a:t>
            </a:r>
            <a:r>
              <a:rPr lang="zh-CN" altLang="zh-CN" dirty="0"/>
              <a:t>：设置右侧开启时的文本。</a:t>
            </a:r>
          </a:p>
          <a:p>
            <a:pPr lvl="1"/>
            <a:r>
              <a:rPr lang="en-US" altLang="zh-CN" dirty="0" err="1"/>
              <a:t>textOff</a:t>
            </a:r>
            <a:r>
              <a:rPr lang="zh-CN" altLang="zh-CN" dirty="0"/>
              <a:t>：设置左侧关闭时的文本。</a:t>
            </a:r>
          </a:p>
          <a:p>
            <a:pPr lvl="1"/>
            <a:r>
              <a:rPr lang="en-US" altLang="zh-CN" dirty="0"/>
              <a:t>track</a:t>
            </a:r>
            <a:r>
              <a:rPr lang="zh-CN" altLang="zh-CN" dirty="0"/>
              <a:t>：设置开关轨道的背景。</a:t>
            </a:r>
          </a:p>
          <a:p>
            <a:pPr lvl="1"/>
            <a:r>
              <a:rPr lang="en-US" altLang="zh-CN" dirty="0"/>
              <a:t>thumb</a:t>
            </a:r>
            <a:r>
              <a:rPr lang="zh-CN" altLang="zh-CN" dirty="0"/>
              <a:t>：设置开关标识的图标。</a:t>
            </a:r>
          </a:p>
          <a:p>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6396" y="4854912"/>
            <a:ext cx="4271513" cy="1459434"/>
          </a:xfrm>
          <a:prstGeom prst="rect">
            <a:avLst/>
          </a:prstGeom>
          <a:ln w="3175">
            <a:solidFill>
              <a:schemeClr val="tx1"/>
            </a:solidFill>
          </a:ln>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5245" y="4854582"/>
            <a:ext cx="3870385" cy="1322381"/>
          </a:xfrm>
          <a:prstGeom prst="rect">
            <a:avLst/>
          </a:prstGeom>
          <a:ln w="3175">
            <a:solidFill>
              <a:schemeClr val="tx1"/>
            </a:solidFill>
          </a:ln>
        </p:spPr>
      </p:pic>
    </p:spTree>
    <p:extLst>
      <p:ext uri="{BB962C8B-B14F-4D97-AF65-F5344CB8AC3E}">
        <p14:creationId xmlns:p14="http://schemas.microsoft.com/office/powerpoint/2010/main" val="1710946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仿</a:t>
            </a:r>
            <a:r>
              <a:rPr lang="en-US" altLang="zh-CN" dirty="0" err="1" smtClean="0"/>
              <a:t>iOS</a:t>
            </a:r>
            <a:r>
              <a:rPr lang="zh-CN" altLang="en-US" dirty="0" smtClean="0"/>
              <a:t>的开关按钮</a:t>
            </a:r>
            <a:endParaRPr lang="zh-CN" altLang="en-US" dirty="0"/>
          </a:p>
        </p:txBody>
      </p:sp>
      <p:sp>
        <p:nvSpPr>
          <p:cNvPr id="3" name="内容占位符 2"/>
          <p:cNvSpPr>
            <a:spLocks noGrp="1"/>
          </p:cNvSpPr>
          <p:nvPr>
            <p:ph idx="1"/>
          </p:nvPr>
        </p:nvSpPr>
        <p:spPr/>
        <p:txBody>
          <a:bodyPr/>
          <a:lstStyle/>
          <a:p>
            <a:r>
              <a:rPr lang="zh-CN" altLang="zh-CN" dirty="0"/>
              <a:t>借助状态列表图形</a:t>
            </a:r>
            <a:r>
              <a:rPr lang="en-US" altLang="zh-CN" dirty="0" err="1"/>
              <a:t>StateListDrawable</a:t>
            </a:r>
            <a:r>
              <a:rPr lang="zh-CN" altLang="zh-CN" dirty="0" smtClean="0"/>
              <a:t>，</a:t>
            </a:r>
            <a:r>
              <a:rPr lang="zh-CN" altLang="en-US" dirty="0" smtClean="0"/>
              <a:t>分别定义已选中时候的“开”图形，以及未选中时候的“关”图形。</a:t>
            </a:r>
            <a:endParaRPr lang="en-US" altLang="zh-CN" dirty="0" smtClean="0"/>
          </a:p>
          <a:p>
            <a:r>
              <a:rPr lang="zh-CN" altLang="zh-CN" dirty="0" smtClean="0"/>
              <a:t>状态列表</a:t>
            </a:r>
            <a:r>
              <a:rPr lang="zh-CN" altLang="en-US" dirty="0" smtClean="0"/>
              <a:t>图形的</a:t>
            </a:r>
            <a:r>
              <a:rPr lang="en-US" altLang="zh-CN" dirty="0" smtClean="0"/>
              <a:t>XML</a:t>
            </a:r>
            <a:r>
              <a:rPr lang="zh-CN" altLang="en-US" dirty="0" smtClean="0"/>
              <a:t>文件</a:t>
            </a:r>
            <a:r>
              <a:rPr lang="zh-CN" altLang="zh-CN" dirty="0" smtClean="0"/>
              <a:t>如下</a:t>
            </a:r>
            <a:r>
              <a:rPr lang="zh-CN" altLang="zh-CN" dirty="0"/>
              <a:t>：</a:t>
            </a:r>
          </a:p>
          <a:p>
            <a:pPr lvl="1"/>
            <a:r>
              <a:rPr lang="en-US" altLang="zh-CN" sz="2000" dirty="0"/>
              <a:t>&lt;selector </a:t>
            </a:r>
            <a:r>
              <a:rPr lang="en-US" altLang="zh-CN" sz="2000" dirty="0" err="1"/>
              <a:t>xmlns:android</a:t>
            </a:r>
            <a:r>
              <a:rPr lang="en-US" altLang="zh-CN" sz="2000" dirty="0"/>
              <a:t>="http://schemas.android.com/</a:t>
            </a:r>
            <a:r>
              <a:rPr lang="en-US" altLang="zh-CN" sz="2000" dirty="0" err="1"/>
              <a:t>apk</a:t>
            </a:r>
            <a:r>
              <a:rPr lang="en-US" altLang="zh-CN" sz="2000" dirty="0"/>
              <a:t>/res/android"&gt;</a:t>
            </a:r>
            <a:endParaRPr lang="zh-CN" altLang="zh-CN" sz="2000" dirty="0"/>
          </a:p>
          <a:p>
            <a:pPr lvl="1"/>
            <a:r>
              <a:rPr lang="en-US" altLang="zh-CN" sz="2000" dirty="0"/>
              <a:t>    &lt;item </a:t>
            </a:r>
            <a:r>
              <a:rPr lang="en-US" altLang="zh-CN" sz="2000" dirty="0" err="1"/>
              <a:t>android:state_checked</a:t>
            </a:r>
            <a:r>
              <a:rPr lang="en-US" altLang="zh-CN" sz="2000" dirty="0"/>
              <a:t>="true" </a:t>
            </a:r>
            <a:r>
              <a:rPr lang="en-US" altLang="zh-CN" sz="2000" dirty="0" err="1"/>
              <a:t>android:drawable</a:t>
            </a:r>
            <a:r>
              <a:rPr lang="en-US" altLang="zh-CN" sz="2000" dirty="0"/>
              <a:t>="@</a:t>
            </a:r>
            <a:r>
              <a:rPr lang="en-US" altLang="zh-CN" sz="2000" dirty="0" err="1"/>
              <a:t>drawable</a:t>
            </a:r>
            <a:r>
              <a:rPr lang="en-US" altLang="zh-CN" sz="2000" dirty="0"/>
              <a:t>/</a:t>
            </a:r>
            <a:r>
              <a:rPr lang="en-US" altLang="zh-CN" sz="2000" dirty="0" err="1"/>
              <a:t>switch_on</a:t>
            </a:r>
            <a:r>
              <a:rPr lang="en-US" altLang="zh-CN" sz="2000" dirty="0"/>
              <a:t>"/&gt;</a:t>
            </a:r>
            <a:endParaRPr lang="zh-CN" altLang="zh-CN" sz="2000" dirty="0"/>
          </a:p>
          <a:p>
            <a:pPr lvl="1"/>
            <a:r>
              <a:rPr lang="en-US" altLang="zh-CN" sz="2000" dirty="0"/>
              <a:t>    &lt;item </a:t>
            </a:r>
            <a:r>
              <a:rPr lang="en-US" altLang="zh-CN" sz="2000" dirty="0" err="1"/>
              <a:t>android:drawable</a:t>
            </a:r>
            <a:r>
              <a:rPr lang="en-US" altLang="zh-CN" sz="2000" dirty="0"/>
              <a:t>="@</a:t>
            </a:r>
            <a:r>
              <a:rPr lang="en-US" altLang="zh-CN" sz="2000" dirty="0" err="1"/>
              <a:t>drawable</a:t>
            </a:r>
            <a:r>
              <a:rPr lang="en-US" altLang="zh-CN" sz="2000" dirty="0"/>
              <a:t>/</a:t>
            </a:r>
            <a:r>
              <a:rPr lang="en-US" altLang="zh-CN" sz="2000" dirty="0" err="1"/>
              <a:t>switch_off</a:t>
            </a:r>
            <a:r>
              <a:rPr lang="en-US" altLang="zh-CN" sz="2000" dirty="0"/>
              <a:t>"/&gt;</a:t>
            </a:r>
            <a:endParaRPr lang="zh-CN" altLang="zh-CN" sz="2000" dirty="0"/>
          </a:p>
          <a:p>
            <a:pPr lvl="1"/>
            <a:r>
              <a:rPr lang="en-US" altLang="zh-CN" sz="2000" dirty="0"/>
              <a:t>&lt;/selector&gt;</a:t>
            </a:r>
            <a:endParaRPr lang="zh-CN" altLang="zh-CN" sz="2000" dirty="0"/>
          </a:p>
          <a:p>
            <a:r>
              <a:rPr lang="zh-CN" altLang="zh-CN" dirty="0"/>
              <a:t>然后把</a:t>
            </a:r>
            <a:r>
              <a:rPr lang="en-US" altLang="zh-CN" dirty="0" err="1"/>
              <a:t>CheckBox</a:t>
            </a:r>
            <a:r>
              <a:rPr lang="zh-CN" altLang="zh-CN" dirty="0"/>
              <a:t>控件的</a:t>
            </a:r>
            <a:r>
              <a:rPr lang="en-US" altLang="zh-CN" dirty="0"/>
              <a:t>background</a:t>
            </a:r>
            <a:r>
              <a:rPr lang="zh-CN" altLang="zh-CN" dirty="0"/>
              <a:t>属性设置为该状态</a:t>
            </a:r>
            <a:r>
              <a:rPr lang="zh-CN" altLang="zh-CN" dirty="0" smtClean="0"/>
              <a:t>图形</a:t>
            </a:r>
            <a:r>
              <a:rPr lang="zh-CN" altLang="en-US" dirty="0" smtClean="0"/>
              <a:t>。</a:t>
            </a:r>
          </a:p>
          <a:p>
            <a:r>
              <a:rPr lang="zh-CN" altLang="en-US" dirty="0" smtClean="0"/>
              <a:t>下面是山寨后的开关按钮效果图。</a:t>
            </a:r>
            <a:endParaRPr lang="zh-CN" altLang="en-US" dirty="0"/>
          </a:p>
        </p:txBody>
      </p:sp>
    </p:spTree>
    <p:extLst>
      <p:ext uri="{BB962C8B-B14F-4D97-AF65-F5344CB8AC3E}">
        <p14:creationId xmlns:p14="http://schemas.microsoft.com/office/powerpoint/2010/main" val="1461054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山寨后的开关按钮演示效果</a:t>
            </a:r>
          </a:p>
        </p:txBody>
      </p:sp>
      <p:sp>
        <p:nvSpPr>
          <p:cNvPr id="3" name="内容占位符 2"/>
          <p:cNvSpPr>
            <a:spLocks noGrp="1"/>
          </p:cNvSpPr>
          <p:nvPr>
            <p:ph idx="1"/>
          </p:nvPr>
        </p:nvSpPr>
        <p:spPr/>
        <p:txBody>
          <a:bodyPr/>
          <a:lstStyle/>
          <a:p>
            <a:r>
              <a:rPr lang="zh-CN" altLang="zh-CN" dirty="0"/>
              <a:t>（完整代码见</a:t>
            </a:r>
            <a:r>
              <a:rPr lang="en-US" altLang="zh-CN" dirty="0"/>
              <a:t>chapter05\</a:t>
            </a:r>
            <a:r>
              <a:rPr lang="en-US" altLang="zh-CN" dirty="0" err="1"/>
              <a:t>src</a:t>
            </a:r>
            <a:r>
              <a:rPr lang="en-US" altLang="zh-CN" dirty="0"/>
              <a:t>\main\res\layout\activity_switch_ios.xml</a:t>
            </a:r>
            <a:r>
              <a:rPr lang="zh-CN" altLang="zh-CN" dirty="0"/>
              <a:t>）</a:t>
            </a:r>
          </a:p>
          <a:p>
            <a:endParaRPr lang="zh-CN" altLang="en-US" dirty="0"/>
          </a:p>
        </p:txBody>
      </p:sp>
      <p:sp>
        <p:nvSpPr>
          <p:cNvPr id="4" name="文本框 3"/>
          <p:cNvSpPr txBox="1"/>
          <p:nvPr/>
        </p:nvSpPr>
        <p:spPr>
          <a:xfrm>
            <a:off x="1997090" y="5088216"/>
            <a:ext cx="2573140" cy="369332"/>
          </a:xfrm>
          <a:prstGeom prst="rect">
            <a:avLst/>
          </a:prstGeom>
          <a:noFill/>
        </p:spPr>
        <p:txBody>
          <a:bodyPr wrap="none" rtlCol="0">
            <a:spAutoFit/>
          </a:bodyPr>
          <a:lstStyle/>
          <a:p>
            <a:r>
              <a:rPr lang="zh-CN" altLang="zh-CN" dirty="0"/>
              <a:t>仿</a:t>
            </a:r>
            <a:r>
              <a:rPr lang="en-US" altLang="zh-CN" dirty="0" err="1"/>
              <a:t>iOS</a:t>
            </a:r>
            <a:r>
              <a:rPr lang="zh-CN" altLang="zh-CN" dirty="0"/>
              <a:t>按钮的“关”状态</a:t>
            </a:r>
            <a:endParaRPr lang="zh-CN" altLang="en-US" dirty="0"/>
          </a:p>
        </p:txBody>
      </p:sp>
      <p:sp>
        <p:nvSpPr>
          <p:cNvPr id="5" name="文本框 4"/>
          <p:cNvSpPr txBox="1"/>
          <p:nvPr/>
        </p:nvSpPr>
        <p:spPr>
          <a:xfrm>
            <a:off x="7648709" y="5088216"/>
            <a:ext cx="2573140" cy="369332"/>
          </a:xfrm>
          <a:prstGeom prst="rect">
            <a:avLst/>
          </a:prstGeom>
          <a:noFill/>
        </p:spPr>
        <p:txBody>
          <a:bodyPr wrap="none" rtlCol="0">
            <a:spAutoFit/>
          </a:bodyPr>
          <a:lstStyle/>
          <a:p>
            <a:r>
              <a:rPr lang="zh-CN" altLang="zh-CN" dirty="0"/>
              <a:t>仿</a:t>
            </a:r>
            <a:r>
              <a:rPr lang="en-US" altLang="zh-CN" dirty="0" err="1"/>
              <a:t>iOS</a:t>
            </a:r>
            <a:r>
              <a:rPr lang="zh-CN" altLang="zh-CN" dirty="0"/>
              <a:t>按钮的“开”状态</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33193"/>
            <a:ext cx="5029080" cy="1718269"/>
          </a:xfrm>
          <a:prstGeom prst="rect">
            <a:avLst/>
          </a:prstGeom>
          <a:ln w="3175">
            <a:solidFill>
              <a:schemeClr val="tx1"/>
            </a:solidFill>
          </a:ln>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49" y="3033193"/>
            <a:ext cx="5029080" cy="1718269"/>
          </a:xfrm>
          <a:prstGeom prst="rect">
            <a:avLst/>
          </a:prstGeom>
          <a:ln w="3175">
            <a:solidFill>
              <a:schemeClr val="tx1"/>
            </a:solidFill>
          </a:ln>
        </p:spPr>
      </p:pic>
    </p:spTree>
    <p:extLst>
      <p:ext uri="{BB962C8B-B14F-4D97-AF65-F5344CB8AC3E}">
        <p14:creationId xmlns:p14="http://schemas.microsoft.com/office/powerpoint/2010/main" val="1344530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a:t>
            </a:r>
            <a:r>
              <a:rPr lang="zh-CN" altLang="en-US" dirty="0"/>
              <a:t>单选按钮</a:t>
            </a:r>
            <a:r>
              <a:rPr lang="en-US" altLang="zh-CN" dirty="0" err="1"/>
              <a:t>RadioButton</a:t>
            </a:r>
            <a:endParaRPr lang="zh-CN" altLang="en-US" dirty="0"/>
          </a:p>
        </p:txBody>
      </p:sp>
      <p:sp>
        <p:nvSpPr>
          <p:cNvPr id="3" name="内容占位符 2"/>
          <p:cNvSpPr>
            <a:spLocks noGrp="1"/>
          </p:cNvSpPr>
          <p:nvPr>
            <p:ph idx="1"/>
          </p:nvPr>
        </p:nvSpPr>
        <p:spPr/>
        <p:txBody>
          <a:bodyPr/>
          <a:lstStyle/>
          <a:p>
            <a:r>
              <a:rPr lang="zh-CN" altLang="zh-CN" dirty="0"/>
              <a:t>单选按钮要在一组按钮中选择其中一项，并且不能多选，这要求有个容器确定这组按钮的范围，这个容器</a:t>
            </a:r>
            <a:r>
              <a:rPr lang="zh-CN" altLang="zh-CN" dirty="0" smtClean="0"/>
              <a:t>便是</a:t>
            </a:r>
            <a:r>
              <a:rPr lang="zh-CN" altLang="en-US" dirty="0" smtClean="0"/>
              <a:t>单选组</a:t>
            </a:r>
            <a:r>
              <a:rPr lang="en-US" altLang="zh-CN" dirty="0" err="1" smtClean="0"/>
              <a:t>RadioGroup</a:t>
            </a:r>
            <a:r>
              <a:rPr lang="zh-CN" altLang="zh-CN" dirty="0"/>
              <a:t>。</a:t>
            </a:r>
            <a:endParaRPr lang="en-US" altLang="zh-CN" dirty="0"/>
          </a:p>
          <a:p>
            <a:r>
              <a:rPr lang="en-US" altLang="zh-CN" dirty="0" err="1"/>
              <a:t>RadioGroup</a:t>
            </a:r>
            <a:r>
              <a:rPr lang="zh-CN" altLang="zh-CN" dirty="0"/>
              <a:t>实质上是个布局，同一组</a:t>
            </a:r>
            <a:r>
              <a:rPr lang="en-US" altLang="zh-CN" dirty="0" err="1"/>
              <a:t>RadioButton</a:t>
            </a:r>
            <a:r>
              <a:rPr lang="zh-CN" altLang="zh-CN" dirty="0"/>
              <a:t>都要放在同一个</a:t>
            </a:r>
            <a:r>
              <a:rPr lang="en-US" altLang="zh-CN" dirty="0" err="1"/>
              <a:t>RadioGroup</a:t>
            </a:r>
            <a:r>
              <a:rPr lang="zh-CN" altLang="zh-CN" dirty="0"/>
              <a:t>节点</a:t>
            </a:r>
            <a:r>
              <a:rPr lang="zh-CN" altLang="zh-CN" dirty="0" smtClean="0"/>
              <a:t>下。</a:t>
            </a:r>
            <a:r>
              <a:rPr lang="zh-CN" altLang="en-US" dirty="0" smtClean="0"/>
              <a:t>除了</a:t>
            </a:r>
            <a:r>
              <a:rPr lang="en-US" altLang="zh-CN" dirty="0" err="1" smtClean="0"/>
              <a:t>RadioButton</a:t>
            </a:r>
            <a:r>
              <a:rPr lang="zh-CN" altLang="en-US" dirty="0" smtClean="0"/>
              <a:t>，也允许放置其他控件。</a:t>
            </a:r>
            <a:endParaRPr lang="en-US" altLang="zh-CN" dirty="0" smtClean="0"/>
          </a:p>
          <a:p>
            <a:r>
              <a:rPr lang="zh-CN" altLang="zh-CN" dirty="0" smtClean="0"/>
              <a:t>单选组</a:t>
            </a:r>
            <a:r>
              <a:rPr lang="zh-CN" altLang="en-US" dirty="0" smtClean="0"/>
              <a:t>与</a:t>
            </a:r>
            <a:r>
              <a:rPr lang="zh-CN" altLang="zh-CN" dirty="0" smtClean="0"/>
              <a:t>线性布局</a:t>
            </a:r>
            <a:r>
              <a:rPr lang="zh-CN" altLang="en-US" dirty="0" smtClean="0"/>
              <a:t>相比</a:t>
            </a:r>
            <a:r>
              <a:rPr lang="zh-CN" altLang="zh-CN" dirty="0" smtClean="0"/>
              <a:t>，</a:t>
            </a:r>
            <a:r>
              <a:rPr lang="zh-CN" altLang="zh-CN" dirty="0"/>
              <a:t>它们主要有以下两个区别：</a:t>
            </a:r>
            <a:endParaRPr lang="en-US" altLang="zh-CN" dirty="0"/>
          </a:p>
          <a:p>
            <a:r>
              <a:rPr lang="zh-CN" altLang="zh-CN" dirty="0"/>
              <a:t>（</a:t>
            </a:r>
            <a:r>
              <a:rPr lang="en-US" altLang="zh-CN" dirty="0"/>
              <a:t>1</a:t>
            </a:r>
            <a:r>
              <a:rPr lang="zh-CN" altLang="zh-CN" dirty="0"/>
              <a:t>）单选组多了管理单选按钮的功能，而线性布局不具备该功能；</a:t>
            </a:r>
          </a:p>
          <a:p>
            <a:r>
              <a:rPr lang="zh-CN" altLang="zh-CN" dirty="0"/>
              <a:t>（</a:t>
            </a:r>
            <a:r>
              <a:rPr lang="en-US" altLang="zh-CN" dirty="0"/>
              <a:t>2</a:t>
            </a:r>
            <a:r>
              <a:rPr lang="zh-CN" altLang="zh-CN" dirty="0"/>
              <a:t>）如果不指定</a:t>
            </a:r>
            <a:r>
              <a:rPr lang="en-US" altLang="zh-CN" dirty="0"/>
              <a:t>orientation</a:t>
            </a:r>
            <a:r>
              <a:rPr lang="zh-CN" altLang="zh-CN" dirty="0"/>
              <a:t>属性，那么单选组默认垂直排列，而线性布局默认水平排列；</a:t>
            </a:r>
          </a:p>
          <a:p>
            <a:endParaRPr lang="zh-CN" altLang="en-US" dirty="0"/>
          </a:p>
        </p:txBody>
      </p:sp>
    </p:spTree>
    <p:extLst>
      <p:ext uri="{BB962C8B-B14F-4D97-AF65-F5344CB8AC3E}">
        <p14:creationId xmlns:p14="http://schemas.microsoft.com/office/powerpoint/2010/main" val="948470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单选组的用法</a:t>
            </a:r>
            <a:endParaRPr lang="zh-CN" altLang="en-US" dirty="0"/>
          </a:p>
        </p:txBody>
      </p:sp>
      <p:sp>
        <p:nvSpPr>
          <p:cNvPr id="3" name="内容占位符 2"/>
          <p:cNvSpPr>
            <a:spLocks noGrp="1"/>
          </p:cNvSpPr>
          <p:nvPr>
            <p:ph idx="1"/>
          </p:nvPr>
        </p:nvSpPr>
        <p:spPr/>
        <p:txBody>
          <a:bodyPr/>
          <a:lstStyle/>
          <a:p>
            <a:r>
              <a:rPr lang="zh-CN" altLang="en-US" dirty="0" smtClean="0"/>
              <a:t>判断选中了哪个单选按钮，通常不是监听某个单选按钮，而是监听单选组的选中事件。</a:t>
            </a:r>
            <a:endParaRPr lang="en-US" altLang="zh-CN" dirty="0" smtClean="0"/>
          </a:p>
          <a:p>
            <a:r>
              <a:rPr lang="zh-CN" altLang="zh-CN" dirty="0"/>
              <a:t>下面是</a:t>
            </a:r>
            <a:r>
              <a:rPr lang="en-US" altLang="zh-CN" dirty="0" err="1"/>
              <a:t>RadioGroup</a:t>
            </a:r>
            <a:r>
              <a:rPr lang="zh-CN" altLang="zh-CN" dirty="0"/>
              <a:t>常用的</a:t>
            </a:r>
            <a:r>
              <a:rPr lang="en-US" altLang="zh-CN" dirty="0"/>
              <a:t>3</a:t>
            </a:r>
            <a:r>
              <a:rPr lang="zh-CN" altLang="zh-CN" dirty="0"/>
              <a:t>个方法。</a:t>
            </a:r>
          </a:p>
          <a:p>
            <a:pPr lvl="1"/>
            <a:r>
              <a:rPr lang="en-US" altLang="zh-CN" dirty="0"/>
              <a:t>check</a:t>
            </a:r>
            <a:r>
              <a:rPr lang="zh-CN" altLang="zh-CN" dirty="0"/>
              <a:t>：选中指定资源编号的单选按钮。</a:t>
            </a:r>
          </a:p>
          <a:p>
            <a:pPr lvl="1"/>
            <a:r>
              <a:rPr lang="en-US" altLang="zh-CN" dirty="0" err="1"/>
              <a:t>getCheckedRadioButtonId</a:t>
            </a:r>
            <a:r>
              <a:rPr lang="zh-CN" altLang="zh-CN" dirty="0"/>
              <a:t>：获取选中状态单选按钮的资源编号。</a:t>
            </a:r>
          </a:p>
          <a:p>
            <a:pPr lvl="1"/>
            <a:r>
              <a:rPr lang="en-US" altLang="zh-CN" dirty="0" err="1"/>
              <a:t>setOnCheckedChangeListener</a:t>
            </a:r>
            <a:r>
              <a:rPr lang="zh-CN" altLang="zh-CN" dirty="0"/>
              <a:t>：设置单选按钮勾选变化的监听器。</a:t>
            </a:r>
          </a:p>
          <a:p>
            <a:endParaRPr lang="zh-CN" altLang="en-US" dirty="0"/>
          </a:p>
        </p:txBody>
      </p:sp>
    </p:spTree>
    <p:extLst>
      <p:ext uri="{BB962C8B-B14F-4D97-AF65-F5344CB8AC3E}">
        <p14:creationId xmlns:p14="http://schemas.microsoft.com/office/powerpoint/2010/main" val="2774688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单选按钮的演示效果</a:t>
            </a:r>
            <a:endParaRPr lang="zh-CN" altLang="en-US" dirty="0"/>
          </a:p>
        </p:txBody>
      </p:sp>
      <p:sp>
        <p:nvSpPr>
          <p:cNvPr id="3" name="内容占位符 2"/>
          <p:cNvSpPr>
            <a:spLocks noGrp="1"/>
          </p:cNvSpPr>
          <p:nvPr>
            <p:ph idx="1"/>
          </p:nvPr>
        </p:nvSpPr>
        <p:spPr/>
        <p:txBody>
          <a:bodyPr/>
          <a:lstStyle/>
          <a:p>
            <a:r>
              <a:rPr lang="zh-CN" altLang="zh-CN" sz="2000" dirty="0"/>
              <a:t>（完整代码见</a:t>
            </a:r>
            <a:r>
              <a:rPr lang="en-US" altLang="zh-CN" sz="2000" dirty="0"/>
              <a:t>chapter05\</a:t>
            </a:r>
            <a:r>
              <a:rPr lang="en-US" altLang="zh-CN" sz="2000" dirty="0" err="1"/>
              <a:t>src</a:t>
            </a:r>
            <a:r>
              <a:rPr lang="en-US" altLang="zh-CN" sz="2000" dirty="0"/>
              <a:t>\main\java\com\example\chapter05\RadioHorizontalActivity.java</a:t>
            </a:r>
            <a:r>
              <a:rPr lang="zh-CN" altLang="zh-CN" sz="2000" dirty="0"/>
              <a:t>）</a:t>
            </a:r>
          </a:p>
          <a:p>
            <a:endParaRPr lang="zh-CN" altLang="en-US" dirty="0"/>
          </a:p>
        </p:txBody>
      </p:sp>
      <p:sp>
        <p:nvSpPr>
          <p:cNvPr id="7" name="文本框 6"/>
          <p:cNvSpPr txBox="1"/>
          <p:nvPr/>
        </p:nvSpPr>
        <p:spPr>
          <a:xfrm>
            <a:off x="4942316" y="3936775"/>
            <a:ext cx="2543799" cy="369332"/>
          </a:xfrm>
          <a:prstGeom prst="rect">
            <a:avLst/>
          </a:prstGeom>
          <a:noFill/>
        </p:spPr>
        <p:txBody>
          <a:bodyPr wrap="square" rtlCol="0">
            <a:spAutoFit/>
          </a:bodyPr>
          <a:lstStyle/>
          <a:p>
            <a:r>
              <a:rPr lang="zh-CN" altLang="zh-CN" dirty="0"/>
              <a:t>初始的单选按钮界面</a:t>
            </a:r>
            <a:endParaRPr lang="zh-CN" altLang="en-US" dirty="0"/>
          </a:p>
        </p:txBody>
      </p:sp>
      <p:sp>
        <p:nvSpPr>
          <p:cNvPr id="8" name="文本框 7"/>
          <p:cNvSpPr txBox="1"/>
          <p:nvPr/>
        </p:nvSpPr>
        <p:spPr>
          <a:xfrm>
            <a:off x="2320093" y="6180843"/>
            <a:ext cx="2793586" cy="369332"/>
          </a:xfrm>
          <a:prstGeom prst="rect">
            <a:avLst/>
          </a:prstGeom>
          <a:noFill/>
        </p:spPr>
        <p:txBody>
          <a:bodyPr wrap="square" rtlCol="0">
            <a:spAutoFit/>
          </a:bodyPr>
          <a:lstStyle/>
          <a:p>
            <a:r>
              <a:rPr lang="zh-CN" altLang="zh-CN" dirty="0"/>
              <a:t>选中左边按钮的单选界面</a:t>
            </a:r>
            <a:endParaRPr lang="zh-CN" altLang="en-US" dirty="0"/>
          </a:p>
        </p:txBody>
      </p:sp>
      <p:sp>
        <p:nvSpPr>
          <p:cNvPr id="9" name="文本框 8"/>
          <p:cNvSpPr txBox="1"/>
          <p:nvPr/>
        </p:nvSpPr>
        <p:spPr>
          <a:xfrm>
            <a:off x="7023040" y="6176963"/>
            <a:ext cx="2793586" cy="369332"/>
          </a:xfrm>
          <a:prstGeom prst="rect">
            <a:avLst/>
          </a:prstGeom>
          <a:noFill/>
        </p:spPr>
        <p:txBody>
          <a:bodyPr wrap="square" rtlCol="0">
            <a:spAutoFit/>
          </a:bodyPr>
          <a:lstStyle/>
          <a:p>
            <a:r>
              <a:rPr lang="zh-CN" altLang="zh-CN" dirty="0" smtClean="0"/>
              <a:t>选中</a:t>
            </a:r>
            <a:r>
              <a:rPr lang="zh-CN" altLang="en-US" dirty="0" smtClean="0"/>
              <a:t>右</a:t>
            </a:r>
            <a:r>
              <a:rPr lang="zh-CN" altLang="zh-CN" dirty="0" smtClean="0"/>
              <a:t>边</a:t>
            </a:r>
            <a:r>
              <a:rPr lang="zh-CN" altLang="zh-CN" dirty="0"/>
              <a:t>按钮的单选界面</a:t>
            </a:r>
            <a:endParaRPr lang="zh-CN" altLang="en-US" dirty="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9954" y="2453742"/>
            <a:ext cx="3568522" cy="1358021"/>
          </a:xfrm>
          <a:prstGeom prst="rect">
            <a:avLst/>
          </a:prstGeom>
          <a:ln w="3175">
            <a:solidFill>
              <a:schemeClr val="tx1"/>
            </a:solidFill>
          </a:ln>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1058" y="4641943"/>
            <a:ext cx="3550545" cy="1351179"/>
          </a:xfrm>
          <a:prstGeom prst="rect">
            <a:avLst/>
          </a:prstGeom>
          <a:ln w="3175">
            <a:solidFill>
              <a:schemeClr val="tx1"/>
            </a:solidFill>
          </a:ln>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4460" y="4641943"/>
            <a:ext cx="3550543" cy="1351179"/>
          </a:xfrm>
          <a:prstGeom prst="rect">
            <a:avLst/>
          </a:prstGeom>
          <a:ln w="3175">
            <a:solidFill>
              <a:schemeClr val="tx1"/>
            </a:solidFill>
          </a:ln>
        </p:spPr>
      </p:pic>
    </p:spTree>
    <p:extLst>
      <p:ext uri="{BB962C8B-B14F-4D97-AF65-F5344CB8AC3E}">
        <p14:creationId xmlns:p14="http://schemas.microsoft.com/office/powerpoint/2010/main" val="2281152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文本输入</a:t>
            </a:r>
          </a:p>
        </p:txBody>
      </p:sp>
      <p:sp>
        <p:nvSpPr>
          <p:cNvPr id="3" name="内容占位符 2"/>
          <p:cNvSpPr>
            <a:spLocks noGrp="1"/>
          </p:cNvSpPr>
          <p:nvPr>
            <p:ph idx="1"/>
          </p:nvPr>
        </p:nvSpPr>
        <p:spPr/>
        <p:txBody>
          <a:bodyPr/>
          <a:lstStyle/>
          <a:p>
            <a:r>
              <a:rPr lang="zh-CN" altLang="zh-CN" dirty="0"/>
              <a:t>本节介绍如何在编辑框</a:t>
            </a:r>
            <a:r>
              <a:rPr lang="en-US" altLang="zh-CN" dirty="0" err="1"/>
              <a:t>EditText</a:t>
            </a:r>
            <a:r>
              <a:rPr lang="zh-CN" altLang="zh-CN" dirty="0"/>
              <a:t>上高效地输入文本，包括：如何改变编辑框的控件外观，如何利用焦点变更监听器提前校验输入位数，如何利用文本变化监听器自动关闭软键盘。</a:t>
            </a:r>
          </a:p>
          <a:p>
            <a:r>
              <a:rPr lang="en-US" altLang="zh-CN" dirty="0" smtClean="0"/>
              <a:t>5.3.1  </a:t>
            </a:r>
            <a:r>
              <a:rPr lang="zh-CN" altLang="en-US" dirty="0"/>
              <a:t>编辑框</a:t>
            </a:r>
            <a:r>
              <a:rPr lang="en-US" altLang="zh-CN" dirty="0" err="1"/>
              <a:t>EditText</a:t>
            </a:r>
            <a:endParaRPr lang="en-US" altLang="zh-CN" dirty="0"/>
          </a:p>
          <a:p>
            <a:r>
              <a:rPr lang="en-US" altLang="zh-CN" dirty="0"/>
              <a:t>5.3.2  </a:t>
            </a:r>
            <a:r>
              <a:rPr lang="zh-CN" altLang="en-US" dirty="0"/>
              <a:t>焦点变更监听器</a:t>
            </a:r>
          </a:p>
          <a:p>
            <a:r>
              <a:rPr lang="en-US" altLang="zh-CN" dirty="0"/>
              <a:t>5.3.3  </a:t>
            </a:r>
            <a:r>
              <a:rPr lang="zh-CN" altLang="en-US" dirty="0"/>
              <a:t>文本变化监听器</a:t>
            </a:r>
          </a:p>
        </p:txBody>
      </p:sp>
    </p:spTree>
    <p:extLst>
      <p:ext uri="{BB962C8B-B14F-4D97-AF65-F5344CB8AC3E}">
        <p14:creationId xmlns:p14="http://schemas.microsoft.com/office/powerpoint/2010/main" val="3921541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5.3.1  </a:t>
            </a:r>
            <a:r>
              <a:rPr lang="zh-CN" altLang="en-US" dirty="0"/>
              <a:t>编辑框</a:t>
            </a:r>
            <a:r>
              <a:rPr lang="en-US" altLang="zh-CN" dirty="0" err="1"/>
              <a:t>EditText</a:t>
            </a:r>
            <a:endParaRPr lang="zh-CN" altLang="en-US" dirty="0"/>
          </a:p>
        </p:txBody>
      </p:sp>
      <p:sp>
        <p:nvSpPr>
          <p:cNvPr id="3" name="内容占位符 2"/>
          <p:cNvSpPr>
            <a:spLocks noGrp="1"/>
          </p:cNvSpPr>
          <p:nvPr>
            <p:ph idx="1"/>
          </p:nvPr>
        </p:nvSpPr>
        <p:spPr/>
        <p:txBody>
          <a:bodyPr/>
          <a:lstStyle/>
          <a:p>
            <a:r>
              <a:rPr lang="en-US" altLang="zh-CN" dirty="0" err="1"/>
              <a:t>EditText</a:t>
            </a:r>
            <a:r>
              <a:rPr lang="zh-CN" altLang="zh-CN" dirty="0"/>
              <a:t>是文本编辑框，用户可在此输入文本等信息。</a:t>
            </a:r>
            <a:endParaRPr lang="en-US" altLang="zh-CN" dirty="0"/>
          </a:p>
          <a:p>
            <a:r>
              <a:rPr lang="en-US" altLang="zh-CN" dirty="0" err="1"/>
              <a:t>EditText</a:t>
            </a:r>
            <a:r>
              <a:rPr lang="zh-CN" altLang="zh-CN" dirty="0"/>
              <a:t>的常用属性说明如下。</a:t>
            </a:r>
          </a:p>
          <a:p>
            <a:pPr lvl="1"/>
            <a:r>
              <a:rPr lang="en-US" altLang="zh-CN" dirty="0" err="1"/>
              <a:t>inputType</a:t>
            </a:r>
            <a:r>
              <a:rPr lang="zh-CN" altLang="zh-CN" dirty="0"/>
              <a:t>：指定输入的文本</a:t>
            </a:r>
            <a:r>
              <a:rPr lang="zh-CN" altLang="zh-CN" dirty="0" smtClean="0"/>
              <a:t>类型</a:t>
            </a:r>
            <a:r>
              <a:rPr lang="zh-CN" altLang="en-US" dirty="0" smtClean="0"/>
              <a:t>。</a:t>
            </a:r>
            <a:r>
              <a:rPr lang="zh-CN" altLang="zh-CN" dirty="0" smtClean="0"/>
              <a:t>若</a:t>
            </a:r>
            <a:r>
              <a:rPr lang="zh-CN" altLang="zh-CN" dirty="0"/>
              <a:t>同时使用多种文本类型，则可使用竖线“</a:t>
            </a:r>
            <a:r>
              <a:rPr lang="en-US" altLang="zh-CN" dirty="0"/>
              <a:t>|</a:t>
            </a:r>
            <a:r>
              <a:rPr lang="zh-CN" altLang="zh-CN" dirty="0"/>
              <a:t>”把多种文本类型拼接起来。</a:t>
            </a:r>
          </a:p>
          <a:p>
            <a:pPr lvl="1"/>
            <a:r>
              <a:rPr lang="en-US" altLang="zh-CN" dirty="0" err="1"/>
              <a:t>maxLength</a:t>
            </a:r>
            <a:r>
              <a:rPr lang="zh-CN" altLang="zh-CN" dirty="0"/>
              <a:t>：指定文本允许输入的</a:t>
            </a:r>
            <a:r>
              <a:rPr lang="zh-CN" altLang="zh-CN" dirty="0" smtClean="0"/>
              <a:t>最大长度。</a:t>
            </a:r>
            <a:endParaRPr lang="zh-CN" altLang="zh-CN" dirty="0"/>
          </a:p>
          <a:p>
            <a:pPr lvl="1"/>
            <a:r>
              <a:rPr lang="en-US" altLang="zh-CN" dirty="0"/>
              <a:t>hint</a:t>
            </a:r>
            <a:r>
              <a:rPr lang="zh-CN" altLang="zh-CN" dirty="0"/>
              <a:t>：指定提示文本的</a:t>
            </a:r>
            <a:r>
              <a:rPr lang="zh-CN" altLang="zh-CN" dirty="0" smtClean="0"/>
              <a:t>内容。</a:t>
            </a:r>
            <a:endParaRPr lang="zh-CN" altLang="zh-CN" dirty="0"/>
          </a:p>
          <a:p>
            <a:pPr lvl="1"/>
            <a:r>
              <a:rPr lang="en-US" altLang="zh-CN" dirty="0" err="1"/>
              <a:t>textColorHint</a:t>
            </a:r>
            <a:r>
              <a:rPr lang="zh-CN" altLang="zh-CN" dirty="0"/>
              <a:t>：指定提示文本的</a:t>
            </a:r>
            <a:r>
              <a:rPr lang="zh-CN" altLang="zh-CN" dirty="0" smtClean="0"/>
              <a:t>颜色。</a:t>
            </a:r>
            <a:endParaRPr lang="zh-CN" altLang="zh-CN" dirty="0"/>
          </a:p>
          <a:p>
            <a:endParaRPr lang="zh-CN" altLang="en-US" dirty="0"/>
          </a:p>
        </p:txBody>
      </p:sp>
    </p:spTree>
    <p:extLst>
      <p:ext uri="{BB962C8B-B14F-4D97-AF65-F5344CB8AC3E}">
        <p14:creationId xmlns:p14="http://schemas.microsoft.com/office/powerpoint/2010/main" val="9180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输入类型的取值说明</a:t>
            </a:r>
            <a:endParaRPr lang="zh-CN" altLang="en-US" dirty="0"/>
          </a:p>
        </p:txBody>
      </p:sp>
      <p:graphicFrame>
        <p:nvGraphicFramePr>
          <p:cNvPr id="4" name="内容占位符 3"/>
          <p:cNvGraphicFramePr>
            <a:graphicFrameLocks noGrp="1"/>
          </p:cNvGraphicFramePr>
          <p:nvPr>
            <p:ph idx="1"/>
            <p:extLst/>
          </p:nvPr>
        </p:nvGraphicFramePr>
        <p:xfrm>
          <a:off x="1039906" y="1852519"/>
          <a:ext cx="9906000" cy="3708400"/>
        </p:xfrm>
        <a:graphic>
          <a:graphicData uri="http://schemas.openxmlformats.org/drawingml/2006/table">
            <a:tbl>
              <a:tblPr firstRow="1" bandRow="1">
                <a:tableStyleId>{5C22544A-7EE6-4342-B048-85BDC9FD1C3A}</a:tableStyleId>
              </a:tblPr>
              <a:tblGrid>
                <a:gridCol w="2731962"/>
                <a:gridCol w="7174038"/>
              </a:tblGrid>
              <a:tr h="370840">
                <a:tc>
                  <a:txBody>
                    <a:bodyPr/>
                    <a:lstStyle/>
                    <a:p>
                      <a:pPr algn="just">
                        <a:lnSpc>
                          <a:spcPts val="1560"/>
                        </a:lnSpc>
                        <a:spcAft>
                          <a:spcPts val="0"/>
                        </a:spcAft>
                      </a:pPr>
                      <a:r>
                        <a:rPr lang="zh-CN" sz="1800" dirty="0">
                          <a:effectLst/>
                          <a:latin typeface="Arial" panose="020B0604020202020204" pitchFamily="34" charset="0"/>
                          <a:ea typeface="黑体" panose="02010609060101010101" pitchFamily="49" charset="-122"/>
                          <a:cs typeface="Calibri" panose="020F0502020204030204" pitchFamily="34" charset="0"/>
                        </a:rPr>
                        <a:t>输入类型</a:t>
                      </a:r>
                      <a:endParaRPr lang="zh-CN" sz="18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ts val="1560"/>
                        </a:lnSpc>
                        <a:spcAft>
                          <a:spcPts val="0"/>
                        </a:spcAft>
                      </a:pPr>
                      <a:r>
                        <a:rPr lang="zh-CN" sz="1800">
                          <a:effectLst/>
                          <a:latin typeface="Arial" panose="020B0604020202020204" pitchFamily="34" charset="0"/>
                          <a:ea typeface="黑体" panose="02010609060101010101" pitchFamily="49" charset="-122"/>
                          <a:cs typeface="Calibri" panose="020F0502020204030204" pitchFamily="34" charset="0"/>
                        </a:rPr>
                        <a:t>说明</a:t>
                      </a:r>
                      <a:endParaRPr lang="zh-CN" sz="18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text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文本</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textPassword</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文本密码。显示时</a:t>
                      </a:r>
                      <a:r>
                        <a:rPr lang="zh-CN" sz="1800" kern="100" dirty="0" smtClean="0">
                          <a:effectLst/>
                          <a:latin typeface="Times New Roman" panose="02020603050405020304" pitchFamily="18" charset="0"/>
                          <a:ea typeface="宋体" panose="02010600030101010101" pitchFamily="2" charset="-122"/>
                          <a:cs typeface="Calibri" panose="020F0502020204030204" pitchFamily="34" charset="0"/>
                        </a:rPr>
                        <a:t>用</a:t>
                      </a:r>
                      <a:r>
                        <a:rPr lang="zh-CN" altLang="zh-CN" sz="1800" kern="1200" dirty="0" smtClean="0">
                          <a:solidFill>
                            <a:schemeClr val="dk1"/>
                          </a:solidFill>
                          <a:effectLst/>
                          <a:latin typeface="+mn-lt"/>
                          <a:ea typeface="+mn-ea"/>
                          <a:cs typeface="+mn-cs"/>
                        </a:rPr>
                        <a:t>圆点“·”</a:t>
                      </a:r>
                      <a:r>
                        <a:rPr lang="zh-CN" sz="1800" kern="100" dirty="0" smtClean="0">
                          <a:effectLst/>
                          <a:latin typeface="Times New Roman" panose="02020603050405020304" pitchFamily="18" charset="0"/>
                          <a:ea typeface="宋体" panose="02010600030101010101" pitchFamily="2" charset="-122"/>
                          <a:cs typeface="Calibri" panose="020F0502020204030204" pitchFamily="34" charset="0"/>
                        </a:rPr>
                        <a:t>代替</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number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整型数</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numberSigned</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带符号的数字。允许在开头带负号“－”</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numberDecimal</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带小数点的数字</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numberPassword</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数字密码。显示时</a:t>
                      </a:r>
                      <a:r>
                        <a:rPr lang="zh-CN" sz="1800" kern="100" dirty="0" smtClean="0">
                          <a:effectLst/>
                          <a:latin typeface="Times New Roman" panose="02020603050405020304" pitchFamily="18" charset="0"/>
                          <a:ea typeface="宋体" panose="02010600030101010101" pitchFamily="2" charset="-122"/>
                          <a:cs typeface="Calibri" panose="020F0502020204030204" pitchFamily="34" charset="0"/>
                        </a:rPr>
                        <a:t>用</a:t>
                      </a:r>
                      <a:r>
                        <a:rPr lang="zh-CN" altLang="zh-CN" sz="1800" kern="1200" dirty="0" smtClean="0">
                          <a:solidFill>
                            <a:schemeClr val="dk1"/>
                          </a:solidFill>
                          <a:effectLst/>
                          <a:latin typeface="+mn-lt"/>
                          <a:ea typeface="+mn-ea"/>
                          <a:cs typeface="+mn-cs"/>
                        </a:rPr>
                        <a:t>圆点“·”</a:t>
                      </a:r>
                      <a:r>
                        <a:rPr lang="zh-CN" sz="1800" kern="100" dirty="0" smtClean="0">
                          <a:effectLst/>
                          <a:latin typeface="Times New Roman" panose="02020603050405020304" pitchFamily="18" charset="0"/>
                          <a:ea typeface="宋体" panose="02010600030101010101" pitchFamily="2" charset="-122"/>
                          <a:cs typeface="Calibri" panose="020F0502020204030204" pitchFamily="34" charset="0"/>
                        </a:rPr>
                        <a:t>代替</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datetime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时间日期格式。除了数字外，还允许输入横线、斜杆、空格、冒号</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date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日期格式。除了数字外，还允许输入横线“</a:t>
                      </a:r>
                      <a:r>
                        <a:rPr lang="en-US" sz="1800" kern="100">
                          <a:effectLst/>
                          <a:latin typeface="Times New Roman" panose="02020603050405020304" pitchFamily="18" charset="0"/>
                          <a:ea typeface="宋体" panose="02010600030101010101" pitchFamily="2" charset="-122"/>
                          <a:cs typeface="Calibri" panose="020F0502020204030204" pitchFamily="34" charset="0"/>
                        </a:rPr>
                        <a:t>-</a:t>
                      </a:r>
                      <a:r>
                        <a:rPr lang="zh-CN" sz="1800" kern="100">
                          <a:effectLst/>
                          <a:latin typeface="Times New Roman" panose="02020603050405020304" pitchFamily="18" charset="0"/>
                          <a:ea typeface="宋体" panose="02010600030101010101" pitchFamily="2" charset="-122"/>
                          <a:cs typeface="Calibri" panose="020F0502020204030204" pitchFamily="34" charset="0"/>
                        </a:rPr>
                        <a:t>”和斜杆“</a:t>
                      </a:r>
                      <a:r>
                        <a:rPr lang="en-US" sz="1800" kern="100">
                          <a:effectLst/>
                          <a:latin typeface="Times New Roman" panose="02020603050405020304" pitchFamily="18" charset="0"/>
                          <a:ea typeface="宋体" panose="02010600030101010101" pitchFamily="2" charset="-122"/>
                          <a:cs typeface="Calibri" panose="020F0502020204030204" pitchFamily="34" charset="0"/>
                        </a:rPr>
                        <a:t>/</a:t>
                      </a:r>
                      <a:r>
                        <a:rPr lang="zh-CN" sz="1800" kern="100">
                          <a:effectLst/>
                          <a:latin typeface="Times New Roman" panose="02020603050405020304" pitchFamily="18" charset="0"/>
                          <a:ea typeface="宋体" panose="02010600030101010101" pitchFamily="2" charset="-122"/>
                          <a:cs typeface="Calibri" panose="020F0502020204030204" pitchFamily="34" charset="0"/>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time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时间格式。除了数字外，还允许输入冒号“</a:t>
                      </a: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a:t>
                      </a: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2437919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本章目录</a:t>
            </a:r>
            <a:endParaRPr lang="zh-CN" altLang="en-US" dirty="0"/>
          </a:p>
        </p:txBody>
      </p:sp>
      <p:sp>
        <p:nvSpPr>
          <p:cNvPr id="3" name="内容占位符 2"/>
          <p:cNvSpPr>
            <a:spLocks noGrp="1"/>
          </p:cNvSpPr>
          <p:nvPr>
            <p:ph idx="1"/>
          </p:nvPr>
        </p:nvSpPr>
        <p:spPr/>
        <p:txBody>
          <a:bodyPr/>
          <a:lstStyle/>
          <a:p>
            <a:r>
              <a:rPr lang="en-US" altLang="zh-CN" dirty="0"/>
              <a:t>5.1  </a:t>
            </a:r>
            <a:r>
              <a:rPr lang="zh-CN" altLang="en-US" dirty="0"/>
              <a:t>图形定制</a:t>
            </a:r>
          </a:p>
          <a:p>
            <a:r>
              <a:rPr lang="en-US" altLang="zh-CN" dirty="0"/>
              <a:t>5.2  </a:t>
            </a:r>
            <a:r>
              <a:rPr lang="zh-CN" altLang="en-US" dirty="0"/>
              <a:t>选择按钮</a:t>
            </a:r>
          </a:p>
          <a:p>
            <a:r>
              <a:rPr lang="en-US" altLang="zh-CN" dirty="0"/>
              <a:t>5.3  </a:t>
            </a:r>
            <a:r>
              <a:rPr lang="zh-CN" altLang="en-US" dirty="0"/>
              <a:t>文本输入</a:t>
            </a:r>
          </a:p>
          <a:p>
            <a:r>
              <a:rPr lang="en-US" altLang="zh-CN" dirty="0"/>
              <a:t>5.4  </a:t>
            </a:r>
            <a:r>
              <a:rPr lang="zh-CN" altLang="en-US" dirty="0"/>
              <a:t>对话框</a:t>
            </a:r>
          </a:p>
          <a:p>
            <a:r>
              <a:rPr lang="en-US" altLang="zh-CN" dirty="0"/>
              <a:t>5.5  </a:t>
            </a:r>
            <a:r>
              <a:rPr lang="zh-CN" altLang="en-US" dirty="0"/>
              <a:t>实战项目：找回密码</a:t>
            </a:r>
          </a:p>
          <a:p>
            <a:r>
              <a:rPr lang="en-US" altLang="zh-CN" dirty="0"/>
              <a:t>5.6  </a:t>
            </a:r>
            <a:r>
              <a:rPr lang="zh-CN" altLang="en-US" dirty="0"/>
              <a:t>小结</a:t>
            </a:r>
          </a:p>
          <a:p>
            <a:r>
              <a:rPr lang="en-US" altLang="zh-CN" dirty="0"/>
              <a:t>5.7  </a:t>
            </a:r>
            <a:r>
              <a:rPr lang="zh-CN" altLang="en-US" dirty="0"/>
              <a:t>习题</a:t>
            </a:r>
          </a:p>
        </p:txBody>
      </p:sp>
    </p:spTree>
    <p:extLst>
      <p:ext uri="{BB962C8B-B14F-4D97-AF65-F5344CB8AC3E}">
        <p14:creationId xmlns:p14="http://schemas.microsoft.com/office/powerpoint/2010/main" val="132158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自定义编辑框的背景（定义圆角矩形）</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&lt;shape </a:t>
            </a:r>
            <a:r>
              <a:rPr lang="en-US" altLang="zh-CN" dirty="0" err="1"/>
              <a:t>xmlns:android</a:t>
            </a:r>
            <a:r>
              <a:rPr lang="en-US" altLang="zh-CN" dirty="0"/>
              <a:t>="http://schemas.android.com/</a:t>
            </a:r>
            <a:r>
              <a:rPr lang="en-US" altLang="zh-CN" dirty="0" err="1"/>
              <a:t>apk</a:t>
            </a:r>
            <a:r>
              <a:rPr lang="en-US" altLang="zh-CN" dirty="0"/>
              <a:t>/res/android" &gt;</a:t>
            </a:r>
            <a:endParaRPr lang="zh-CN" altLang="zh-CN" dirty="0"/>
          </a:p>
          <a:p>
            <a:r>
              <a:rPr lang="en-US" altLang="zh-CN" dirty="0"/>
              <a:t>    &lt;!-- </a:t>
            </a:r>
            <a:r>
              <a:rPr lang="zh-CN" altLang="zh-CN" dirty="0"/>
              <a:t>指定了形状内部的填充颜色</a:t>
            </a:r>
            <a:r>
              <a:rPr lang="en-US" altLang="zh-CN" dirty="0"/>
              <a:t> --&gt;</a:t>
            </a:r>
            <a:endParaRPr lang="zh-CN" altLang="zh-CN" dirty="0"/>
          </a:p>
          <a:p>
            <a:r>
              <a:rPr lang="en-US" altLang="zh-CN" dirty="0"/>
              <a:t>    &lt;solid </a:t>
            </a:r>
            <a:r>
              <a:rPr lang="en-US" altLang="zh-CN" dirty="0" err="1"/>
              <a:t>android:color</a:t>
            </a:r>
            <a:r>
              <a:rPr lang="en-US" altLang="zh-CN" dirty="0"/>
              <a:t>="#</a:t>
            </a:r>
            <a:r>
              <a:rPr lang="en-US" altLang="zh-CN" dirty="0" err="1"/>
              <a:t>ffffff</a:t>
            </a:r>
            <a:r>
              <a:rPr lang="en-US" altLang="zh-CN" dirty="0"/>
              <a:t>" /&gt;</a:t>
            </a:r>
            <a:endParaRPr lang="zh-CN" altLang="zh-CN" dirty="0"/>
          </a:p>
          <a:p>
            <a:r>
              <a:rPr lang="en-US" altLang="zh-CN" dirty="0"/>
              <a:t>    &lt;!-- </a:t>
            </a:r>
            <a:r>
              <a:rPr lang="zh-CN" altLang="zh-CN" dirty="0"/>
              <a:t>指定了形状轮廓的粗细与颜色</a:t>
            </a:r>
            <a:r>
              <a:rPr lang="en-US" altLang="zh-CN" dirty="0"/>
              <a:t> --&gt;</a:t>
            </a:r>
            <a:endParaRPr lang="zh-CN" altLang="zh-CN" dirty="0"/>
          </a:p>
          <a:p>
            <a:r>
              <a:rPr lang="en-US" altLang="zh-CN" dirty="0"/>
              <a:t>    &lt;</a:t>
            </a:r>
            <a:r>
              <a:rPr lang="en-US" altLang="zh-CN" dirty="0" smtClean="0"/>
              <a:t>stroke </a:t>
            </a:r>
            <a:r>
              <a:rPr lang="en-US" altLang="zh-CN" dirty="0" err="1" smtClean="0"/>
              <a:t>android:width</a:t>
            </a:r>
            <a:r>
              <a:rPr lang="en-US" altLang="zh-CN" dirty="0"/>
              <a:t>="</a:t>
            </a:r>
            <a:r>
              <a:rPr lang="en-US" altLang="zh-CN" dirty="0" smtClean="0"/>
              <a:t>1dp“ </a:t>
            </a:r>
            <a:r>
              <a:rPr lang="en-US" altLang="zh-CN" dirty="0" err="1" smtClean="0"/>
              <a:t>android:color</a:t>
            </a:r>
            <a:r>
              <a:rPr lang="en-US" altLang="zh-CN" dirty="0"/>
              <a:t>="#</a:t>
            </a:r>
            <a:r>
              <a:rPr lang="en-US" altLang="zh-CN" dirty="0" err="1"/>
              <a:t>aaaaaa</a:t>
            </a:r>
            <a:r>
              <a:rPr lang="en-US" altLang="zh-CN" dirty="0"/>
              <a:t>" /&gt;</a:t>
            </a:r>
            <a:endParaRPr lang="zh-CN" altLang="zh-CN" dirty="0"/>
          </a:p>
          <a:p>
            <a:r>
              <a:rPr lang="en-US" altLang="zh-CN" dirty="0"/>
              <a:t>    &lt;!-- </a:t>
            </a:r>
            <a:r>
              <a:rPr lang="zh-CN" altLang="zh-CN" dirty="0"/>
              <a:t>指定了形状四个圆角的半径</a:t>
            </a:r>
            <a:r>
              <a:rPr lang="en-US" altLang="zh-CN" dirty="0"/>
              <a:t> --&gt;</a:t>
            </a:r>
            <a:endParaRPr lang="zh-CN" altLang="zh-CN" dirty="0"/>
          </a:p>
          <a:p>
            <a:r>
              <a:rPr lang="en-US" altLang="zh-CN" dirty="0"/>
              <a:t>    &lt;corners </a:t>
            </a:r>
            <a:r>
              <a:rPr lang="en-US" altLang="zh-CN" dirty="0" err="1"/>
              <a:t>android:radius</a:t>
            </a:r>
            <a:r>
              <a:rPr lang="en-US" altLang="zh-CN" dirty="0"/>
              <a:t>="5dp" /&gt;</a:t>
            </a:r>
            <a:endParaRPr lang="zh-CN" altLang="zh-CN" dirty="0"/>
          </a:p>
          <a:p>
            <a:r>
              <a:rPr lang="en-US" altLang="zh-CN" dirty="0"/>
              <a:t>    &lt;!-- </a:t>
            </a:r>
            <a:r>
              <a:rPr lang="zh-CN" altLang="zh-CN" dirty="0"/>
              <a:t>指定了形状四个方向的间距</a:t>
            </a:r>
            <a:r>
              <a:rPr lang="en-US" altLang="zh-CN" dirty="0"/>
              <a:t> --&gt;</a:t>
            </a:r>
            <a:endParaRPr lang="zh-CN" altLang="zh-CN" dirty="0"/>
          </a:p>
          <a:p>
            <a:r>
              <a:rPr lang="en-US" altLang="zh-CN" dirty="0"/>
              <a:t>    &lt;padding</a:t>
            </a:r>
            <a:endParaRPr lang="zh-CN" altLang="zh-CN" dirty="0"/>
          </a:p>
          <a:p>
            <a:r>
              <a:rPr lang="en-US" altLang="zh-CN" dirty="0"/>
              <a:t>        </a:t>
            </a:r>
            <a:r>
              <a:rPr lang="en-US" altLang="zh-CN" dirty="0" err="1"/>
              <a:t>android:bottom</a:t>
            </a:r>
            <a:r>
              <a:rPr lang="en-US" altLang="zh-CN" dirty="0"/>
              <a:t>="</a:t>
            </a:r>
            <a:r>
              <a:rPr lang="en-US" altLang="zh-CN" dirty="0" smtClean="0"/>
              <a:t>2dp“ </a:t>
            </a:r>
            <a:r>
              <a:rPr lang="en-US" altLang="zh-CN" dirty="0" err="1" smtClean="0"/>
              <a:t>android:left</a:t>
            </a:r>
            <a:r>
              <a:rPr lang="en-US" altLang="zh-CN" dirty="0"/>
              <a:t>="2dp"</a:t>
            </a:r>
            <a:endParaRPr lang="zh-CN" altLang="zh-CN" dirty="0"/>
          </a:p>
          <a:p>
            <a:r>
              <a:rPr lang="en-US" altLang="zh-CN" dirty="0"/>
              <a:t>        </a:t>
            </a:r>
            <a:r>
              <a:rPr lang="en-US" altLang="zh-CN" dirty="0" err="1"/>
              <a:t>android:right</a:t>
            </a:r>
            <a:r>
              <a:rPr lang="en-US" altLang="zh-CN" dirty="0"/>
              <a:t>="</a:t>
            </a:r>
            <a:r>
              <a:rPr lang="en-US" altLang="zh-CN" dirty="0" smtClean="0"/>
              <a:t>2dp“ </a:t>
            </a:r>
            <a:r>
              <a:rPr lang="en-US" altLang="zh-CN" dirty="0" err="1" smtClean="0"/>
              <a:t>android:top</a:t>
            </a:r>
            <a:r>
              <a:rPr lang="en-US" altLang="zh-CN" dirty="0"/>
              <a:t>="2dp" /&gt;</a:t>
            </a:r>
            <a:endParaRPr lang="zh-CN" altLang="zh-CN" dirty="0"/>
          </a:p>
          <a:p>
            <a:r>
              <a:rPr lang="en-US" altLang="zh-CN" dirty="0"/>
              <a:t>&lt;/shape&gt;</a:t>
            </a:r>
            <a:endParaRPr lang="zh-CN" altLang="zh-CN" dirty="0"/>
          </a:p>
          <a:p>
            <a:endParaRPr lang="zh-CN" altLang="en-US" dirty="0"/>
          </a:p>
        </p:txBody>
      </p:sp>
    </p:spTree>
    <p:extLst>
      <p:ext uri="{BB962C8B-B14F-4D97-AF65-F5344CB8AC3E}">
        <p14:creationId xmlns:p14="http://schemas.microsoft.com/office/powerpoint/2010/main" val="1627374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自定义编辑框的背景（</a:t>
            </a:r>
            <a:r>
              <a:rPr lang="zh-CN" altLang="en-US" dirty="0" smtClean="0"/>
              <a:t>定义状态列表）</a:t>
            </a:r>
            <a:endParaRPr lang="zh-CN" altLang="en-US" dirty="0"/>
          </a:p>
        </p:txBody>
      </p:sp>
      <p:sp>
        <p:nvSpPr>
          <p:cNvPr id="3" name="内容占位符 2"/>
          <p:cNvSpPr>
            <a:spLocks noGrp="1"/>
          </p:cNvSpPr>
          <p:nvPr>
            <p:ph idx="1"/>
          </p:nvPr>
        </p:nvSpPr>
        <p:spPr/>
        <p:txBody>
          <a:bodyPr>
            <a:normAutofit/>
          </a:bodyPr>
          <a:lstStyle/>
          <a:p>
            <a:r>
              <a:rPr lang="zh-CN" altLang="en-US" dirty="0" smtClean="0"/>
              <a:t>前一步</a:t>
            </a:r>
            <a:r>
              <a:rPr lang="zh-CN" altLang="zh-CN" dirty="0"/>
              <a:t>定义</a:t>
            </a:r>
            <a:r>
              <a:rPr lang="zh-CN" altLang="zh-CN" dirty="0" smtClean="0"/>
              <a:t>了</a:t>
            </a:r>
            <a:r>
              <a:rPr lang="zh-CN" altLang="en-US" dirty="0" smtClean="0"/>
              <a:t>两个圆角矩形，第一个是</a:t>
            </a:r>
            <a:r>
              <a:rPr lang="zh-CN" altLang="zh-CN" dirty="0" smtClean="0"/>
              <a:t>灰色</a:t>
            </a:r>
            <a:r>
              <a:rPr lang="zh-CN" altLang="zh-CN" dirty="0"/>
              <a:t>的圆角矩形，可在未输入时展示该</a:t>
            </a:r>
            <a:r>
              <a:rPr lang="zh-CN" altLang="zh-CN" dirty="0" smtClean="0"/>
              <a:t>形状</a:t>
            </a:r>
            <a:r>
              <a:rPr lang="zh-CN" altLang="en-US" dirty="0" smtClean="0"/>
              <a:t>；第二个是蓝色的圆角矩形，用于</a:t>
            </a:r>
            <a:r>
              <a:rPr lang="zh-CN" altLang="zh-CN" dirty="0" smtClean="0"/>
              <a:t>正在</a:t>
            </a:r>
            <a:r>
              <a:rPr lang="zh-CN" altLang="zh-CN" dirty="0"/>
              <a:t>输入</a:t>
            </a:r>
            <a:r>
              <a:rPr lang="zh-CN" altLang="zh-CN" dirty="0" smtClean="0"/>
              <a:t>时候</a:t>
            </a:r>
            <a:r>
              <a:rPr lang="zh-CN" altLang="en-US" dirty="0" smtClean="0"/>
              <a:t>展示。</a:t>
            </a:r>
            <a:endParaRPr lang="en-US" altLang="zh-CN" dirty="0" smtClean="0"/>
          </a:p>
          <a:p>
            <a:r>
              <a:rPr lang="zh-CN" altLang="en-US" dirty="0" smtClean="0"/>
              <a:t>然后定义状态列表图形分别指定不同状态时候的图形显示。</a:t>
            </a:r>
            <a:endParaRPr lang="en-US" altLang="zh-CN" dirty="0" smtClean="0"/>
          </a:p>
          <a:p>
            <a:pPr lvl="1"/>
            <a:r>
              <a:rPr lang="en-US" altLang="zh-CN" dirty="0" smtClean="0"/>
              <a:t>&lt;</a:t>
            </a:r>
            <a:r>
              <a:rPr lang="en-US" altLang="zh-CN" dirty="0"/>
              <a:t>selector </a:t>
            </a:r>
            <a:r>
              <a:rPr lang="en-US" altLang="zh-CN" dirty="0" err="1"/>
              <a:t>xmlns:android</a:t>
            </a:r>
            <a:r>
              <a:rPr lang="en-US" altLang="zh-CN" dirty="0"/>
              <a:t>="http://schemas.android.com/</a:t>
            </a:r>
            <a:r>
              <a:rPr lang="en-US" altLang="zh-CN" dirty="0" err="1"/>
              <a:t>apk</a:t>
            </a:r>
            <a:r>
              <a:rPr lang="en-US" altLang="zh-CN" dirty="0"/>
              <a:t>/res/android"&gt;</a:t>
            </a:r>
            <a:endParaRPr lang="zh-CN" altLang="zh-CN" dirty="0"/>
          </a:p>
          <a:p>
            <a:pPr lvl="1"/>
            <a:r>
              <a:rPr lang="en-US" altLang="zh-CN" dirty="0"/>
              <a:t>    &lt;item </a:t>
            </a:r>
            <a:r>
              <a:rPr lang="en-US" altLang="zh-CN" dirty="0" err="1"/>
              <a:t>android:state_focused</a:t>
            </a:r>
            <a:r>
              <a:rPr lang="en-US" altLang="zh-CN" dirty="0"/>
              <a:t>="true" </a:t>
            </a:r>
            <a:r>
              <a:rPr lang="en-US" altLang="zh-CN" dirty="0" err="1"/>
              <a:t>android:drawable</a:t>
            </a:r>
            <a:r>
              <a:rPr lang="en-US" altLang="zh-CN" dirty="0"/>
              <a:t>="@</a:t>
            </a:r>
            <a:r>
              <a:rPr lang="en-US" altLang="zh-CN" dirty="0" err="1"/>
              <a:t>drawable</a:t>
            </a:r>
            <a:r>
              <a:rPr lang="en-US" altLang="zh-CN" dirty="0"/>
              <a:t>/</a:t>
            </a:r>
            <a:r>
              <a:rPr lang="en-US" altLang="zh-CN" dirty="0" err="1"/>
              <a:t>shape_edit_focus</a:t>
            </a:r>
            <a:r>
              <a:rPr lang="en-US" altLang="zh-CN" dirty="0"/>
              <a:t>"/&gt;</a:t>
            </a:r>
            <a:endParaRPr lang="zh-CN" altLang="zh-CN" dirty="0"/>
          </a:p>
          <a:p>
            <a:pPr lvl="1"/>
            <a:r>
              <a:rPr lang="en-US" altLang="zh-CN" dirty="0"/>
              <a:t>    &lt;item </a:t>
            </a:r>
            <a:r>
              <a:rPr lang="en-US" altLang="zh-CN" dirty="0" err="1"/>
              <a:t>android:drawable</a:t>
            </a:r>
            <a:r>
              <a:rPr lang="en-US" altLang="zh-CN" dirty="0"/>
              <a:t>="@</a:t>
            </a:r>
            <a:r>
              <a:rPr lang="en-US" altLang="zh-CN" dirty="0" err="1"/>
              <a:t>drawable</a:t>
            </a:r>
            <a:r>
              <a:rPr lang="en-US" altLang="zh-CN" dirty="0"/>
              <a:t>/</a:t>
            </a:r>
            <a:r>
              <a:rPr lang="en-US" altLang="zh-CN" dirty="0" err="1"/>
              <a:t>shape_edit_normal</a:t>
            </a:r>
            <a:r>
              <a:rPr lang="en-US" altLang="zh-CN" dirty="0"/>
              <a:t>"/&gt;</a:t>
            </a:r>
            <a:endParaRPr lang="zh-CN" altLang="zh-CN" dirty="0"/>
          </a:p>
          <a:p>
            <a:pPr lvl="1"/>
            <a:r>
              <a:rPr lang="en-US" altLang="zh-CN" dirty="0"/>
              <a:t>&lt;/selector&gt;</a:t>
            </a:r>
            <a:endParaRPr lang="zh-CN" altLang="zh-CN" dirty="0"/>
          </a:p>
          <a:p>
            <a:endParaRPr lang="zh-CN" altLang="en-US" dirty="0"/>
          </a:p>
        </p:txBody>
      </p:sp>
    </p:spTree>
    <p:extLst>
      <p:ext uri="{BB962C8B-B14F-4D97-AF65-F5344CB8AC3E}">
        <p14:creationId xmlns:p14="http://schemas.microsoft.com/office/powerpoint/2010/main" val="2051632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5.3.2  </a:t>
            </a:r>
            <a:r>
              <a:rPr lang="zh-CN" altLang="en-US" dirty="0"/>
              <a:t>焦点变更监听器</a:t>
            </a:r>
          </a:p>
        </p:txBody>
      </p:sp>
      <p:sp>
        <p:nvSpPr>
          <p:cNvPr id="3" name="内容占位符 2"/>
          <p:cNvSpPr>
            <a:spLocks noGrp="1"/>
          </p:cNvSpPr>
          <p:nvPr>
            <p:ph idx="1"/>
          </p:nvPr>
        </p:nvSpPr>
        <p:spPr/>
        <p:txBody>
          <a:bodyPr/>
          <a:lstStyle/>
          <a:p>
            <a:r>
              <a:rPr lang="zh-CN" altLang="zh-CN" dirty="0"/>
              <a:t>编辑</a:t>
            </a:r>
            <a:r>
              <a:rPr lang="zh-CN" altLang="zh-CN" dirty="0" smtClean="0"/>
              <a:t>框点击</a:t>
            </a:r>
            <a:r>
              <a:rPr lang="zh-CN" altLang="zh-CN" dirty="0"/>
              <a:t>两次后才会触发点击事件，因为第一次点击只触发焦点变更事件，第二次点击才触发点击事件</a:t>
            </a:r>
            <a:r>
              <a:rPr lang="zh-CN" altLang="zh-CN" dirty="0" smtClean="0"/>
              <a:t>。</a:t>
            </a:r>
            <a:endParaRPr lang="en-US" altLang="zh-CN" dirty="0" smtClean="0"/>
          </a:p>
          <a:p>
            <a:r>
              <a:rPr lang="zh-CN" altLang="en-US" dirty="0" smtClean="0"/>
              <a:t>若要判断是否切换编辑框输入，应当监听</a:t>
            </a:r>
            <a:r>
              <a:rPr lang="zh-CN" altLang="zh-CN" dirty="0"/>
              <a:t>焦点变更</a:t>
            </a:r>
            <a:r>
              <a:rPr lang="zh-CN" altLang="zh-CN" dirty="0" smtClean="0"/>
              <a:t>事件</a:t>
            </a:r>
            <a:r>
              <a:rPr lang="zh-CN" altLang="en-US" dirty="0" smtClean="0"/>
              <a:t>，而非监听</a:t>
            </a:r>
            <a:r>
              <a:rPr lang="zh-CN" altLang="zh-CN" dirty="0"/>
              <a:t>点击事件。</a:t>
            </a:r>
            <a:endParaRPr lang="en-US" altLang="zh-CN" dirty="0"/>
          </a:p>
          <a:p>
            <a:r>
              <a:rPr lang="zh-CN" altLang="zh-CN" dirty="0"/>
              <a:t>调用编辑框对象的</a:t>
            </a:r>
            <a:r>
              <a:rPr lang="en-US" altLang="zh-CN" dirty="0" err="1"/>
              <a:t>setOnFocusChangeListener</a:t>
            </a:r>
            <a:r>
              <a:rPr lang="zh-CN" altLang="zh-CN" dirty="0"/>
              <a:t>方法，即可在光标切换之时（获得光标和失去光标）触发焦点变更事件。</a:t>
            </a:r>
            <a:endParaRPr lang="zh-CN" altLang="en-US" dirty="0"/>
          </a:p>
        </p:txBody>
      </p:sp>
    </p:spTree>
    <p:extLst>
      <p:ext uri="{BB962C8B-B14F-4D97-AF65-F5344CB8AC3E}">
        <p14:creationId xmlns:p14="http://schemas.microsoft.com/office/powerpoint/2010/main" val="41099330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判断手机号是否输满</a:t>
            </a:r>
            <a:r>
              <a:rPr lang="en-US" altLang="zh-CN" dirty="0" smtClean="0"/>
              <a:t>11</a:t>
            </a:r>
            <a:r>
              <a:rPr lang="zh-CN" altLang="en-US" dirty="0" smtClean="0"/>
              <a:t>位的代码例子</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 </a:t>
            </a:r>
            <a:r>
              <a:rPr lang="en-US" altLang="zh-CN" dirty="0" smtClean="0"/>
              <a:t>   // </a:t>
            </a:r>
            <a:r>
              <a:rPr lang="zh-CN" altLang="zh-CN" dirty="0"/>
              <a:t>焦点变更事件的处理方法，</a:t>
            </a:r>
            <a:r>
              <a:rPr lang="en-US" altLang="zh-CN" dirty="0" err="1"/>
              <a:t>hasFocus</a:t>
            </a:r>
            <a:r>
              <a:rPr lang="zh-CN" altLang="zh-CN" dirty="0"/>
              <a:t>表示当前控件是否获得焦点。</a:t>
            </a:r>
          </a:p>
          <a:p>
            <a:r>
              <a:rPr lang="en-US" altLang="zh-CN" dirty="0"/>
              <a:t>    // </a:t>
            </a:r>
            <a:r>
              <a:rPr lang="zh-CN" altLang="zh-CN" dirty="0"/>
              <a:t>为什么光标进入事件不选</a:t>
            </a:r>
            <a:r>
              <a:rPr lang="en-US" altLang="zh-CN" dirty="0" err="1"/>
              <a:t>onClick</a:t>
            </a:r>
            <a:r>
              <a:rPr lang="zh-CN" altLang="zh-CN" dirty="0"/>
              <a:t>？因为要点两下才会触发</a:t>
            </a:r>
            <a:r>
              <a:rPr lang="en-US" altLang="zh-CN" dirty="0" err="1"/>
              <a:t>onClick</a:t>
            </a:r>
            <a:r>
              <a:rPr lang="zh-CN" altLang="zh-CN" dirty="0"/>
              <a:t>动作（第一下是切换焦点动作）</a:t>
            </a:r>
          </a:p>
          <a:p>
            <a:r>
              <a:rPr lang="en-US" altLang="zh-CN" dirty="0" smtClean="0"/>
              <a:t>    public </a:t>
            </a:r>
            <a:r>
              <a:rPr lang="en-US" altLang="zh-CN" dirty="0"/>
              <a:t>void </a:t>
            </a:r>
            <a:r>
              <a:rPr lang="en-US" altLang="zh-CN" dirty="0" err="1"/>
              <a:t>onFocusChange</a:t>
            </a:r>
            <a:r>
              <a:rPr lang="en-US" altLang="zh-CN" dirty="0"/>
              <a:t>(View v, </a:t>
            </a:r>
            <a:r>
              <a:rPr lang="en-US" altLang="zh-CN" dirty="0" err="1"/>
              <a:t>boolean</a:t>
            </a:r>
            <a:r>
              <a:rPr lang="en-US" altLang="zh-CN" dirty="0"/>
              <a:t> </a:t>
            </a:r>
            <a:r>
              <a:rPr lang="en-US" altLang="zh-CN" dirty="0" err="1"/>
              <a:t>hasFocus</a:t>
            </a:r>
            <a:r>
              <a:rPr lang="en-US" altLang="zh-CN" dirty="0"/>
              <a:t>) {</a:t>
            </a:r>
            <a:endParaRPr lang="zh-CN" altLang="zh-CN" dirty="0"/>
          </a:p>
          <a:p>
            <a:r>
              <a:rPr lang="en-US" altLang="zh-CN" dirty="0"/>
              <a:t>        // </a:t>
            </a:r>
            <a:r>
              <a:rPr lang="zh-CN" altLang="zh-CN" dirty="0"/>
              <a:t>判断密码编辑框是否获得焦点。</a:t>
            </a:r>
            <a:r>
              <a:rPr lang="en-US" altLang="zh-CN" dirty="0" err="1"/>
              <a:t>hasFocus</a:t>
            </a:r>
            <a:r>
              <a:rPr lang="zh-CN" altLang="zh-CN" dirty="0"/>
              <a:t>为</a:t>
            </a:r>
            <a:r>
              <a:rPr lang="en-US" altLang="zh-CN" dirty="0"/>
              <a:t>true</a:t>
            </a:r>
            <a:r>
              <a:rPr lang="zh-CN" altLang="zh-CN" dirty="0"/>
              <a:t>表示获得焦点，为</a:t>
            </a:r>
            <a:r>
              <a:rPr lang="en-US" altLang="zh-CN" dirty="0"/>
              <a:t>false</a:t>
            </a:r>
            <a:r>
              <a:rPr lang="zh-CN" altLang="zh-CN" dirty="0"/>
              <a:t>表示失去焦点</a:t>
            </a:r>
          </a:p>
          <a:p>
            <a:r>
              <a:rPr lang="en-US" altLang="zh-CN" dirty="0"/>
              <a:t>        if (</a:t>
            </a:r>
            <a:r>
              <a:rPr lang="en-US" altLang="zh-CN" dirty="0" err="1"/>
              <a:t>v.getId</a:t>
            </a:r>
            <a:r>
              <a:rPr lang="en-US" altLang="zh-CN" dirty="0"/>
              <a:t>()==</a:t>
            </a:r>
            <a:r>
              <a:rPr lang="en-US" altLang="zh-CN" dirty="0" err="1"/>
              <a:t>R.id.et_password</a:t>
            </a:r>
            <a:r>
              <a:rPr lang="en-US" altLang="zh-CN" dirty="0"/>
              <a:t> &amp;&amp; </a:t>
            </a:r>
            <a:r>
              <a:rPr lang="en-US" altLang="zh-CN" dirty="0" err="1"/>
              <a:t>hasFocus</a:t>
            </a:r>
            <a:r>
              <a:rPr lang="en-US" altLang="zh-CN" dirty="0"/>
              <a:t>) {</a:t>
            </a:r>
            <a:endParaRPr lang="zh-CN" altLang="zh-CN" dirty="0"/>
          </a:p>
          <a:p>
            <a:r>
              <a:rPr lang="en-US" altLang="zh-CN" dirty="0"/>
              <a:t>            String phone = </a:t>
            </a:r>
            <a:r>
              <a:rPr lang="en-US" altLang="zh-CN" dirty="0" err="1"/>
              <a:t>et_phone.getText</a:t>
            </a:r>
            <a:r>
              <a:rPr lang="en-US" altLang="zh-CN" dirty="0"/>
              <a:t>().</a:t>
            </a:r>
            <a:r>
              <a:rPr lang="en-US" altLang="zh-CN" dirty="0" err="1"/>
              <a:t>toString</a:t>
            </a:r>
            <a:r>
              <a:rPr lang="en-US" altLang="zh-CN" dirty="0"/>
              <a:t>();</a:t>
            </a:r>
            <a:endParaRPr lang="zh-CN" altLang="zh-CN" dirty="0"/>
          </a:p>
          <a:p>
            <a:r>
              <a:rPr lang="en-US" altLang="zh-CN" dirty="0"/>
              <a:t>            if (</a:t>
            </a:r>
            <a:r>
              <a:rPr lang="en-US" altLang="zh-CN" dirty="0" err="1"/>
              <a:t>TextUtils.isEmpty</a:t>
            </a:r>
            <a:r>
              <a:rPr lang="en-US" altLang="zh-CN" dirty="0"/>
              <a:t>(phone) || </a:t>
            </a:r>
            <a:r>
              <a:rPr lang="en-US" altLang="zh-CN" dirty="0" err="1"/>
              <a:t>phone.length</a:t>
            </a:r>
            <a:r>
              <a:rPr lang="en-US" altLang="zh-CN" dirty="0"/>
              <a:t>()&lt;11) {  // </a:t>
            </a:r>
            <a:r>
              <a:rPr lang="zh-CN" altLang="zh-CN" dirty="0"/>
              <a:t>手机号码不足</a:t>
            </a:r>
            <a:r>
              <a:rPr lang="en-US" altLang="zh-CN" dirty="0"/>
              <a:t>11</a:t>
            </a:r>
            <a:r>
              <a:rPr lang="zh-CN" altLang="zh-CN" dirty="0"/>
              <a:t>位</a:t>
            </a:r>
          </a:p>
          <a:p>
            <a:r>
              <a:rPr lang="en-US" altLang="zh-CN" dirty="0"/>
              <a:t>                // </a:t>
            </a:r>
            <a:r>
              <a:rPr lang="zh-CN" altLang="zh-CN" dirty="0"/>
              <a:t>手机号码编辑框请求焦点，也就是把光标移回手机号码编辑框</a:t>
            </a:r>
          </a:p>
          <a:p>
            <a:r>
              <a:rPr lang="en-US" altLang="zh-CN" dirty="0"/>
              <a:t>                </a:t>
            </a:r>
            <a:r>
              <a:rPr lang="en-US" altLang="zh-CN" dirty="0" err="1"/>
              <a:t>et_phone.requestFocus</a:t>
            </a:r>
            <a:r>
              <a:rPr lang="en-US" altLang="zh-CN" dirty="0"/>
              <a:t>();</a:t>
            </a:r>
            <a:endParaRPr lang="zh-CN" altLang="zh-CN" dirty="0"/>
          </a:p>
          <a:p>
            <a:r>
              <a:rPr lang="en-US" altLang="zh-CN" dirty="0"/>
              <a:t>                </a:t>
            </a:r>
            <a:r>
              <a:rPr lang="en-US" altLang="zh-CN" dirty="0" err="1"/>
              <a:t>Toast.makeText</a:t>
            </a:r>
            <a:r>
              <a:rPr lang="en-US" altLang="zh-CN" dirty="0"/>
              <a:t>(this, "</a:t>
            </a:r>
            <a:r>
              <a:rPr lang="zh-CN" altLang="zh-CN" dirty="0"/>
              <a:t>请输入</a:t>
            </a:r>
            <a:r>
              <a:rPr lang="en-US" altLang="zh-CN" dirty="0"/>
              <a:t>11</a:t>
            </a:r>
            <a:r>
              <a:rPr lang="zh-CN" altLang="zh-CN" dirty="0"/>
              <a:t>位手机号码</a:t>
            </a:r>
            <a:r>
              <a:rPr lang="en-US" altLang="zh-CN" dirty="0"/>
              <a:t>", </a:t>
            </a:r>
            <a:r>
              <a:rPr lang="en-US" altLang="zh-CN" dirty="0" err="1"/>
              <a:t>Toast.LENGTH_SHORT</a:t>
            </a:r>
            <a:r>
              <a:rPr lang="en-US" altLang="zh-CN" dirty="0"/>
              <a:t>).show();</a:t>
            </a:r>
            <a:endParaRPr lang="zh-CN" altLang="zh-CN" dirty="0"/>
          </a:p>
          <a:p>
            <a:r>
              <a:rPr lang="en-US" altLang="zh-CN" dirty="0"/>
              <a:t>            }</a:t>
            </a:r>
            <a:endParaRPr lang="zh-CN" altLang="zh-CN" dirty="0"/>
          </a:p>
          <a:p>
            <a:r>
              <a:rPr lang="en-US" altLang="zh-CN" dirty="0"/>
              <a:t>        }</a:t>
            </a:r>
            <a:endParaRPr lang="zh-CN" altLang="zh-CN" dirty="0"/>
          </a:p>
          <a:p>
            <a:r>
              <a:rPr lang="en-US" altLang="zh-CN" dirty="0"/>
              <a:t>    }</a:t>
            </a:r>
            <a:endParaRPr lang="zh-CN" altLang="en-US" dirty="0"/>
          </a:p>
        </p:txBody>
      </p:sp>
    </p:spTree>
    <p:extLst>
      <p:ext uri="{BB962C8B-B14F-4D97-AF65-F5344CB8AC3E}">
        <p14:creationId xmlns:p14="http://schemas.microsoft.com/office/powerpoint/2010/main" val="1078565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监听焦点变更事件的演示效果</a:t>
            </a:r>
            <a:endParaRPr lang="zh-CN" altLang="en-US" dirty="0"/>
          </a:p>
        </p:txBody>
      </p:sp>
      <p:sp>
        <p:nvSpPr>
          <p:cNvPr id="3" name="内容占位符 2"/>
          <p:cNvSpPr>
            <a:spLocks noGrp="1"/>
          </p:cNvSpPr>
          <p:nvPr>
            <p:ph idx="1"/>
          </p:nvPr>
        </p:nvSpPr>
        <p:spPr/>
        <p:txBody>
          <a:bodyPr/>
          <a:lstStyle/>
          <a:p>
            <a:r>
              <a:rPr lang="zh-CN" altLang="en-US" dirty="0" smtClean="0"/>
              <a:t>手机号码未输满</a:t>
            </a:r>
            <a:r>
              <a:rPr lang="en-US" altLang="zh-CN" dirty="0" smtClean="0"/>
              <a:t>11</a:t>
            </a:r>
            <a:r>
              <a:rPr lang="zh-CN" altLang="en-US" dirty="0" smtClean="0"/>
              <a:t>位，就点击密码框，此时校验不通过，一边弹出提示文字，一边把焦点拉回手机框。</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0429" y="3110338"/>
            <a:ext cx="3971142" cy="2919525"/>
          </a:xfrm>
          <a:prstGeom prst="rect">
            <a:avLst/>
          </a:prstGeom>
          <a:ln w="3175">
            <a:solidFill>
              <a:schemeClr val="tx1"/>
            </a:solidFill>
          </a:ln>
        </p:spPr>
      </p:pic>
    </p:spTree>
    <p:extLst>
      <p:ext uri="{BB962C8B-B14F-4D97-AF65-F5344CB8AC3E}">
        <p14:creationId xmlns:p14="http://schemas.microsoft.com/office/powerpoint/2010/main" val="3787168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5.3.3  </a:t>
            </a:r>
            <a:r>
              <a:rPr lang="zh-CN" altLang="en-US" dirty="0"/>
              <a:t>文本变化监听器</a:t>
            </a:r>
          </a:p>
        </p:txBody>
      </p:sp>
      <p:sp>
        <p:nvSpPr>
          <p:cNvPr id="3" name="内容占位符 2"/>
          <p:cNvSpPr>
            <a:spLocks noGrp="1"/>
          </p:cNvSpPr>
          <p:nvPr>
            <p:ph idx="1"/>
          </p:nvPr>
        </p:nvSpPr>
        <p:spPr/>
        <p:txBody>
          <a:bodyPr/>
          <a:lstStyle/>
          <a:p>
            <a:r>
              <a:rPr lang="zh-CN" altLang="en-US" dirty="0" smtClean="0"/>
              <a:t>判断</a:t>
            </a:r>
            <a:r>
              <a:rPr lang="zh-CN" altLang="zh-CN" dirty="0"/>
              <a:t>手机号输入满</a:t>
            </a:r>
            <a:r>
              <a:rPr lang="en-US" altLang="zh-CN" dirty="0"/>
              <a:t>11</a:t>
            </a:r>
            <a:r>
              <a:rPr lang="zh-CN" altLang="zh-CN" dirty="0"/>
              <a:t>位后自动关闭软键盘</a:t>
            </a:r>
            <a:r>
              <a:rPr lang="zh-CN" altLang="zh-CN" dirty="0" smtClean="0"/>
              <a:t>，</a:t>
            </a:r>
            <a:r>
              <a:rPr lang="zh-CN" altLang="en-US" dirty="0" smtClean="0"/>
              <a:t>或者</a:t>
            </a:r>
            <a:r>
              <a:rPr lang="zh-CN" altLang="zh-CN" dirty="0" smtClean="0"/>
              <a:t>密码</a:t>
            </a:r>
            <a:r>
              <a:rPr lang="zh-CN" altLang="zh-CN" dirty="0"/>
              <a:t>输入满</a:t>
            </a:r>
            <a:r>
              <a:rPr lang="en-US" altLang="zh-CN" dirty="0"/>
              <a:t>6</a:t>
            </a:r>
            <a:r>
              <a:rPr lang="zh-CN" altLang="zh-CN" dirty="0"/>
              <a:t>位后自动关闭软</a:t>
            </a:r>
            <a:r>
              <a:rPr lang="zh-CN" altLang="zh-CN" dirty="0" smtClean="0"/>
              <a:t>键盘</a:t>
            </a:r>
            <a:r>
              <a:rPr lang="zh-CN" altLang="en-US" dirty="0" smtClean="0"/>
              <a:t>，此时要注册文本变化监听器。</a:t>
            </a:r>
            <a:endParaRPr lang="en-US" altLang="zh-CN" dirty="0" smtClean="0"/>
          </a:p>
          <a:p>
            <a:r>
              <a:rPr lang="zh-CN" altLang="zh-CN" dirty="0"/>
              <a:t>达到指定位数便自动关闭键盘的功能，可以再分解为两个独立的功能</a:t>
            </a:r>
            <a:r>
              <a:rPr lang="zh-CN" altLang="zh-CN" dirty="0" smtClean="0"/>
              <a:t>点</a:t>
            </a:r>
            <a:endParaRPr lang="en-US" altLang="zh-CN" dirty="0" smtClean="0"/>
          </a:p>
          <a:p>
            <a:r>
              <a:rPr lang="zh-CN" altLang="en-US" dirty="0" smtClean="0"/>
              <a:t>（</a:t>
            </a:r>
            <a:r>
              <a:rPr lang="en-US" altLang="zh-CN" dirty="0" smtClean="0"/>
              <a:t>1</a:t>
            </a:r>
            <a:r>
              <a:rPr lang="zh-CN" altLang="en-US" dirty="0" smtClean="0"/>
              <a:t>）</a:t>
            </a:r>
            <a:r>
              <a:rPr lang="zh-CN" altLang="zh-CN" dirty="0" smtClean="0"/>
              <a:t>如何</a:t>
            </a:r>
            <a:r>
              <a:rPr lang="zh-CN" altLang="zh-CN" dirty="0"/>
              <a:t>关闭软</a:t>
            </a:r>
            <a:r>
              <a:rPr lang="zh-CN" altLang="zh-CN" dirty="0" smtClean="0"/>
              <a:t>键盘</a:t>
            </a:r>
            <a:r>
              <a:rPr lang="zh-CN" altLang="en-US" dirty="0" smtClean="0"/>
              <a:t>；</a:t>
            </a:r>
            <a:endParaRPr lang="en-US" altLang="zh-CN" dirty="0" smtClean="0"/>
          </a:p>
          <a:p>
            <a:r>
              <a:rPr lang="zh-CN" altLang="en-US" dirty="0" smtClean="0"/>
              <a:t>（</a:t>
            </a:r>
            <a:r>
              <a:rPr lang="en-US" altLang="zh-CN" dirty="0" smtClean="0"/>
              <a:t>2</a:t>
            </a:r>
            <a:r>
              <a:rPr lang="zh-CN" altLang="en-US" dirty="0" smtClean="0"/>
              <a:t>）</a:t>
            </a:r>
            <a:r>
              <a:rPr lang="zh-CN" altLang="zh-CN" dirty="0" smtClean="0"/>
              <a:t>如何</a:t>
            </a:r>
            <a:r>
              <a:rPr lang="zh-CN" altLang="zh-CN" dirty="0"/>
              <a:t>判断已输入的文字达到指定</a:t>
            </a:r>
            <a:r>
              <a:rPr lang="zh-CN" altLang="zh-CN" dirty="0" smtClean="0"/>
              <a:t>位数</a:t>
            </a:r>
            <a:r>
              <a:rPr lang="zh-CN" altLang="en-US" dirty="0" smtClean="0"/>
              <a:t>；</a:t>
            </a:r>
            <a:endParaRPr lang="zh-CN" altLang="en-US" dirty="0"/>
          </a:p>
        </p:txBody>
      </p:sp>
    </p:spTree>
    <p:extLst>
      <p:ext uri="{BB962C8B-B14F-4D97-AF65-F5344CB8AC3E}">
        <p14:creationId xmlns:p14="http://schemas.microsoft.com/office/powerpoint/2010/main" val="7293589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文本变化</a:t>
            </a:r>
            <a:r>
              <a:rPr lang="zh-CN" altLang="en-US" dirty="0" smtClean="0"/>
              <a:t>监听器的用法</a:t>
            </a:r>
            <a:endParaRPr lang="zh-CN" altLang="en-US" dirty="0"/>
          </a:p>
        </p:txBody>
      </p:sp>
      <p:sp>
        <p:nvSpPr>
          <p:cNvPr id="3" name="内容占位符 2"/>
          <p:cNvSpPr>
            <a:spLocks noGrp="1"/>
          </p:cNvSpPr>
          <p:nvPr>
            <p:ph idx="1"/>
          </p:nvPr>
        </p:nvSpPr>
        <p:spPr/>
        <p:txBody>
          <a:bodyPr/>
          <a:lstStyle/>
          <a:p>
            <a:r>
              <a:rPr lang="zh-CN" altLang="zh-CN" dirty="0"/>
              <a:t>调用编辑框对象的</a:t>
            </a:r>
            <a:r>
              <a:rPr lang="en-US" altLang="zh-CN" dirty="0" err="1"/>
              <a:t>addTextChangedListener</a:t>
            </a:r>
            <a:r>
              <a:rPr lang="zh-CN" altLang="zh-CN" dirty="0" smtClean="0"/>
              <a:t>方法</a:t>
            </a:r>
            <a:r>
              <a:rPr lang="zh-CN" altLang="en-US" dirty="0" smtClean="0"/>
              <a:t>即可</a:t>
            </a:r>
            <a:r>
              <a:rPr lang="zh-CN" altLang="zh-CN" dirty="0" smtClean="0"/>
              <a:t>注册</a:t>
            </a:r>
            <a:r>
              <a:rPr lang="zh-CN" altLang="zh-CN" dirty="0"/>
              <a:t>文本</a:t>
            </a:r>
            <a:r>
              <a:rPr lang="zh-CN" altLang="zh-CN" dirty="0" smtClean="0"/>
              <a:t>监听器</a:t>
            </a:r>
            <a:r>
              <a:rPr lang="zh-CN" altLang="en-US" dirty="0" smtClean="0"/>
              <a:t>。</a:t>
            </a:r>
            <a:endParaRPr lang="en-US" altLang="zh-CN" dirty="0" smtClean="0"/>
          </a:p>
          <a:p>
            <a:r>
              <a:rPr lang="zh-CN" altLang="zh-CN" dirty="0" smtClean="0"/>
              <a:t>文本监听器</a:t>
            </a:r>
            <a:r>
              <a:rPr lang="zh-CN" altLang="en-US" dirty="0" smtClean="0"/>
              <a:t>的</a:t>
            </a:r>
            <a:r>
              <a:rPr lang="zh-CN" altLang="zh-CN" dirty="0" smtClean="0"/>
              <a:t>接口</a:t>
            </a:r>
            <a:r>
              <a:rPr lang="zh-CN" altLang="en-US" dirty="0" smtClean="0"/>
              <a:t>名称为</a:t>
            </a:r>
            <a:r>
              <a:rPr lang="en-US" altLang="zh-CN" dirty="0" err="1" smtClean="0"/>
              <a:t>TextWatcher</a:t>
            </a:r>
            <a:r>
              <a:rPr lang="zh-CN" altLang="zh-CN" dirty="0"/>
              <a:t>，该接口提供了</a:t>
            </a:r>
            <a:r>
              <a:rPr lang="en-US" altLang="zh-CN" dirty="0"/>
              <a:t>3</a:t>
            </a:r>
            <a:r>
              <a:rPr lang="zh-CN" altLang="zh-CN" dirty="0"/>
              <a:t>个监控方法，具体说明如下。</a:t>
            </a:r>
          </a:p>
          <a:p>
            <a:pPr lvl="0"/>
            <a:r>
              <a:rPr lang="en-US" altLang="zh-CN" dirty="0" err="1"/>
              <a:t>beforeTextChanged</a:t>
            </a:r>
            <a:r>
              <a:rPr lang="zh-CN" altLang="zh-CN" dirty="0"/>
              <a:t>：在文本改变之前触发。</a:t>
            </a:r>
          </a:p>
          <a:p>
            <a:pPr lvl="0"/>
            <a:r>
              <a:rPr lang="en-US" altLang="zh-CN" dirty="0" err="1"/>
              <a:t>onTextChanged</a:t>
            </a:r>
            <a:r>
              <a:rPr lang="zh-CN" altLang="zh-CN" dirty="0"/>
              <a:t>：在文本改变过程中触发。</a:t>
            </a:r>
          </a:p>
          <a:p>
            <a:pPr lvl="0"/>
            <a:r>
              <a:rPr lang="en-US" altLang="zh-CN" dirty="0" err="1"/>
              <a:t>afterTextChanged</a:t>
            </a:r>
            <a:r>
              <a:rPr lang="zh-CN" altLang="zh-CN" dirty="0"/>
              <a:t>：在文本改变之后触发。</a:t>
            </a:r>
          </a:p>
          <a:p>
            <a:endParaRPr lang="zh-CN" altLang="en-US" dirty="0"/>
          </a:p>
        </p:txBody>
      </p:sp>
    </p:spTree>
    <p:extLst>
      <p:ext uri="{BB962C8B-B14F-4D97-AF65-F5344CB8AC3E}">
        <p14:creationId xmlns:p14="http://schemas.microsoft.com/office/powerpoint/2010/main" val="1824109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监听文本位数自动关闭软键盘的演示效果</a:t>
            </a:r>
            <a:endParaRPr lang="zh-CN" altLang="en-US" dirty="0"/>
          </a:p>
        </p:txBody>
      </p:sp>
      <p:sp>
        <p:nvSpPr>
          <p:cNvPr id="3" name="内容占位符 2"/>
          <p:cNvSpPr>
            <a:spLocks noGrp="1"/>
          </p:cNvSpPr>
          <p:nvPr>
            <p:ph idx="1"/>
          </p:nvPr>
        </p:nvSpPr>
        <p:spPr/>
        <p:txBody>
          <a:bodyPr/>
          <a:lstStyle/>
          <a:p>
            <a:r>
              <a:rPr lang="zh-CN" altLang="zh-CN" sz="2000" dirty="0"/>
              <a:t>（完整代码见</a:t>
            </a:r>
            <a:r>
              <a:rPr lang="en-US" altLang="zh-CN" sz="2000" dirty="0"/>
              <a:t>chapter05\</a:t>
            </a:r>
            <a:r>
              <a:rPr lang="en-US" altLang="zh-CN" sz="2000" dirty="0" err="1"/>
              <a:t>src</a:t>
            </a:r>
            <a:r>
              <a:rPr lang="en-US" altLang="zh-CN" sz="2000" dirty="0"/>
              <a:t>\main\java\com\example\chapter05\EditHideActivity.java</a:t>
            </a:r>
            <a:r>
              <a:rPr lang="zh-CN" altLang="zh-CN" dirty="0"/>
              <a:t>）</a:t>
            </a:r>
          </a:p>
          <a:p>
            <a:endParaRPr lang="zh-CN" altLang="en-US" dirty="0"/>
          </a:p>
        </p:txBody>
      </p:sp>
      <p:sp>
        <p:nvSpPr>
          <p:cNvPr id="6" name="文本框 5"/>
          <p:cNvSpPr txBox="1"/>
          <p:nvPr/>
        </p:nvSpPr>
        <p:spPr>
          <a:xfrm>
            <a:off x="1798331" y="6176963"/>
            <a:ext cx="3650358" cy="369332"/>
          </a:xfrm>
          <a:prstGeom prst="rect">
            <a:avLst/>
          </a:prstGeom>
          <a:noFill/>
        </p:spPr>
        <p:txBody>
          <a:bodyPr wrap="none" rtlCol="0">
            <a:spAutoFit/>
          </a:bodyPr>
          <a:lstStyle/>
          <a:p>
            <a:r>
              <a:rPr lang="zh-CN" altLang="zh-CN" dirty="0"/>
              <a:t>输入</a:t>
            </a:r>
            <a:r>
              <a:rPr lang="en-US" altLang="zh-CN" dirty="0"/>
              <a:t>10</a:t>
            </a:r>
            <a:r>
              <a:rPr lang="zh-CN" altLang="zh-CN" dirty="0"/>
              <a:t>位手机</a:t>
            </a:r>
            <a:r>
              <a:rPr lang="zh-CN" altLang="zh-CN" dirty="0" smtClean="0"/>
              <a:t>号码</a:t>
            </a:r>
            <a:r>
              <a:rPr lang="zh-CN" altLang="en-US" dirty="0" smtClean="0"/>
              <a:t>，软键盘未关闭</a:t>
            </a:r>
            <a:endParaRPr lang="zh-CN" altLang="en-US" dirty="0"/>
          </a:p>
        </p:txBody>
      </p:sp>
      <p:sp>
        <p:nvSpPr>
          <p:cNvPr id="7" name="文本框 6"/>
          <p:cNvSpPr txBox="1"/>
          <p:nvPr/>
        </p:nvSpPr>
        <p:spPr>
          <a:xfrm>
            <a:off x="6355733" y="6176963"/>
            <a:ext cx="3650358" cy="369332"/>
          </a:xfrm>
          <a:prstGeom prst="rect">
            <a:avLst/>
          </a:prstGeom>
          <a:noFill/>
        </p:spPr>
        <p:txBody>
          <a:bodyPr wrap="none" rtlCol="0">
            <a:spAutoFit/>
          </a:bodyPr>
          <a:lstStyle/>
          <a:p>
            <a:r>
              <a:rPr lang="zh-CN" altLang="zh-CN" dirty="0"/>
              <a:t>输入</a:t>
            </a:r>
            <a:r>
              <a:rPr lang="en-US" altLang="zh-CN" dirty="0" smtClean="0"/>
              <a:t>11</a:t>
            </a:r>
            <a:r>
              <a:rPr lang="zh-CN" altLang="zh-CN" dirty="0" smtClean="0"/>
              <a:t>位</a:t>
            </a:r>
            <a:r>
              <a:rPr lang="zh-CN" altLang="zh-CN" dirty="0"/>
              <a:t>手机</a:t>
            </a:r>
            <a:r>
              <a:rPr lang="zh-CN" altLang="zh-CN" dirty="0" smtClean="0"/>
              <a:t>号码</a:t>
            </a:r>
            <a:r>
              <a:rPr lang="zh-CN" altLang="en-US" dirty="0" smtClean="0"/>
              <a:t>，软键盘已关闭</a:t>
            </a:r>
            <a:endParaRPr lang="zh-CN" altLang="en-US"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7306" y="2381458"/>
            <a:ext cx="2770718" cy="3709683"/>
          </a:xfrm>
          <a:prstGeom prst="rect">
            <a:avLst/>
          </a:prstGeom>
          <a:ln w="3175">
            <a:solidFill>
              <a:schemeClr val="tx1"/>
            </a:solidFill>
          </a:ln>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687" y="2381458"/>
            <a:ext cx="2770449" cy="3709323"/>
          </a:xfrm>
          <a:prstGeom prst="rect">
            <a:avLst/>
          </a:prstGeom>
          <a:ln w="3175">
            <a:solidFill>
              <a:schemeClr val="tx1"/>
            </a:solidFill>
          </a:ln>
        </p:spPr>
      </p:pic>
    </p:spTree>
    <p:extLst>
      <p:ext uri="{BB962C8B-B14F-4D97-AF65-F5344CB8AC3E}">
        <p14:creationId xmlns:p14="http://schemas.microsoft.com/office/powerpoint/2010/main" val="23348752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对话框</a:t>
            </a:r>
          </a:p>
        </p:txBody>
      </p:sp>
      <p:sp>
        <p:nvSpPr>
          <p:cNvPr id="3" name="内容占位符 2"/>
          <p:cNvSpPr>
            <a:spLocks noGrp="1"/>
          </p:cNvSpPr>
          <p:nvPr>
            <p:ph idx="1"/>
          </p:nvPr>
        </p:nvSpPr>
        <p:spPr/>
        <p:txBody>
          <a:bodyPr/>
          <a:lstStyle/>
          <a:p>
            <a:r>
              <a:rPr lang="zh-CN" altLang="zh-CN" dirty="0"/>
              <a:t>本节介绍几种常用的对话框控件，包括：如何使用提醒对话框处理不同的选项，如何使用日期对话框获取用户选择的日期，如何使用时间对话框获取用户选择的时间。</a:t>
            </a:r>
          </a:p>
          <a:p>
            <a:r>
              <a:rPr lang="en-US" altLang="zh-CN" dirty="0" smtClean="0"/>
              <a:t>5.4.1  </a:t>
            </a:r>
            <a:r>
              <a:rPr lang="zh-CN" altLang="en-US" dirty="0"/>
              <a:t>提醒对话框</a:t>
            </a:r>
            <a:r>
              <a:rPr lang="en-US" altLang="zh-CN" dirty="0" err="1"/>
              <a:t>AlertDialog</a:t>
            </a:r>
            <a:endParaRPr lang="en-US" altLang="zh-CN" dirty="0"/>
          </a:p>
          <a:p>
            <a:r>
              <a:rPr lang="en-US" altLang="zh-CN" dirty="0"/>
              <a:t>5.4.2  </a:t>
            </a:r>
            <a:r>
              <a:rPr lang="zh-CN" altLang="en-US" dirty="0"/>
              <a:t>日期对话框</a:t>
            </a:r>
            <a:r>
              <a:rPr lang="en-US" altLang="zh-CN" dirty="0" err="1"/>
              <a:t>DatePickerDialog</a:t>
            </a:r>
            <a:endParaRPr lang="en-US" altLang="zh-CN" dirty="0"/>
          </a:p>
          <a:p>
            <a:r>
              <a:rPr lang="en-US" altLang="zh-CN" dirty="0"/>
              <a:t>5.4.3  </a:t>
            </a:r>
            <a:r>
              <a:rPr lang="zh-CN" altLang="en-US" dirty="0"/>
              <a:t>时间对话框</a:t>
            </a:r>
            <a:r>
              <a:rPr lang="en-US" altLang="zh-CN" dirty="0" err="1"/>
              <a:t>TimePickerDialog</a:t>
            </a:r>
            <a:endParaRPr lang="zh-CN" altLang="en-US" dirty="0"/>
          </a:p>
        </p:txBody>
      </p:sp>
    </p:spTree>
    <p:extLst>
      <p:ext uri="{BB962C8B-B14F-4D97-AF65-F5344CB8AC3E}">
        <p14:creationId xmlns:p14="http://schemas.microsoft.com/office/powerpoint/2010/main" val="3261849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5.4.1  </a:t>
            </a:r>
            <a:r>
              <a:rPr lang="zh-CN" altLang="en-US" dirty="0"/>
              <a:t>提醒对话框</a:t>
            </a:r>
            <a:r>
              <a:rPr lang="en-US" altLang="zh-CN" dirty="0" err="1"/>
              <a:t>AlertDialog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AlertDialog</a:t>
            </a:r>
            <a:r>
              <a:rPr lang="zh-CN" altLang="zh-CN" dirty="0" smtClean="0"/>
              <a:t>可以</a:t>
            </a:r>
            <a:r>
              <a:rPr lang="zh-CN" altLang="zh-CN" dirty="0"/>
              <a:t>完成常见的交互操作，例如提示、确认、选择等功能</a:t>
            </a:r>
            <a:r>
              <a:rPr lang="zh-CN" altLang="zh-CN" dirty="0" smtClean="0"/>
              <a:t>。</a:t>
            </a:r>
            <a:r>
              <a:rPr lang="en-US" altLang="zh-CN" dirty="0" err="1" smtClean="0"/>
              <a:t>AlertDialog</a:t>
            </a:r>
            <a:r>
              <a:rPr lang="zh-CN" altLang="zh-CN" dirty="0" smtClean="0"/>
              <a:t>借助</a:t>
            </a:r>
            <a:r>
              <a:rPr lang="zh-CN" altLang="zh-CN" dirty="0"/>
              <a:t>建造器</a:t>
            </a:r>
            <a:r>
              <a:rPr lang="en-US" altLang="zh-CN" dirty="0" err="1"/>
              <a:t>AlertDialog.Builder</a:t>
            </a:r>
            <a:r>
              <a:rPr lang="zh-CN" altLang="zh-CN" dirty="0"/>
              <a:t>才能完成参数设置，</a:t>
            </a:r>
            <a:r>
              <a:rPr lang="en-US" altLang="zh-CN" dirty="0" err="1"/>
              <a:t>AlertDialog.Builder</a:t>
            </a:r>
            <a:r>
              <a:rPr lang="zh-CN" altLang="zh-CN" dirty="0"/>
              <a:t>的常用方法说明如下。</a:t>
            </a:r>
          </a:p>
          <a:p>
            <a:pPr lvl="1"/>
            <a:r>
              <a:rPr lang="en-US" altLang="zh-CN" dirty="0" err="1"/>
              <a:t>setIcon</a:t>
            </a:r>
            <a:r>
              <a:rPr lang="zh-CN" altLang="zh-CN" dirty="0"/>
              <a:t>：设置对话框的标题图标。</a:t>
            </a:r>
          </a:p>
          <a:p>
            <a:pPr lvl="1"/>
            <a:r>
              <a:rPr lang="en-US" altLang="zh-CN" dirty="0" err="1"/>
              <a:t>setTitle</a:t>
            </a:r>
            <a:r>
              <a:rPr lang="zh-CN" altLang="zh-CN" dirty="0"/>
              <a:t>：设置对话框的标题文本。</a:t>
            </a:r>
          </a:p>
          <a:p>
            <a:pPr lvl="1"/>
            <a:r>
              <a:rPr lang="en-US" altLang="zh-CN" dirty="0" err="1"/>
              <a:t>setMessage</a:t>
            </a:r>
            <a:r>
              <a:rPr lang="zh-CN" altLang="zh-CN" dirty="0"/>
              <a:t>：设置对话框的内容文本。</a:t>
            </a:r>
          </a:p>
          <a:p>
            <a:pPr lvl="1"/>
            <a:r>
              <a:rPr lang="en-US" altLang="zh-CN" dirty="0" err="1"/>
              <a:t>setPositiveButton</a:t>
            </a:r>
            <a:r>
              <a:rPr lang="zh-CN" altLang="zh-CN" dirty="0"/>
              <a:t>：设置肯定按钮的信息，包括按钮文本和点击监听器。</a:t>
            </a:r>
          </a:p>
          <a:p>
            <a:pPr lvl="1"/>
            <a:r>
              <a:rPr lang="en-US" altLang="zh-CN" dirty="0" err="1"/>
              <a:t>setNegativeButton</a:t>
            </a:r>
            <a:r>
              <a:rPr lang="zh-CN" altLang="zh-CN" dirty="0"/>
              <a:t>：设置否定按钮的信息，包括按钮文本和点击监听器</a:t>
            </a:r>
            <a:r>
              <a:rPr lang="zh-CN" altLang="zh-CN" dirty="0" smtClean="0"/>
              <a:t>。</a:t>
            </a:r>
            <a:endParaRPr lang="en-US" altLang="zh-CN" dirty="0" smtClean="0"/>
          </a:p>
          <a:p>
            <a:pPr lvl="1"/>
            <a:r>
              <a:rPr lang="en-US" altLang="zh-CN" dirty="0" err="1"/>
              <a:t>setNeutralButton</a:t>
            </a:r>
            <a:r>
              <a:rPr lang="zh-CN" altLang="zh-CN" dirty="0"/>
              <a:t>：设置中性按钮的信息，包括按钮文本和点击</a:t>
            </a:r>
            <a:r>
              <a:rPr lang="zh-CN" altLang="zh-CN" dirty="0" smtClean="0"/>
              <a:t>监听器</a:t>
            </a:r>
            <a:r>
              <a:rPr lang="zh-CN" altLang="en-US" dirty="0" smtClean="0"/>
              <a:t>。</a:t>
            </a:r>
            <a:endParaRPr lang="en-US" altLang="zh-CN" dirty="0" smtClean="0"/>
          </a:p>
          <a:p>
            <a:r>
              <a:rPr lang="zh-CN" altLang="zh-CN" dirty="0"/>
              <a:t>调用建造器的</a:t>
            </a:r>
            <a:r>
              <a:rPr lang="en-US" altLang="zh-CN" dirty="0"/>
              <a:t>create</a:t>
            </a:r>
            <a:r>
              <a:rPr lang="zh-CN" altLang="zh-CN" dirty="0" smtClean="0"/>
              <a:t>方法生成</a:t>
            </a:r>
            <a:r>
              <a:rPr lang="zh-CN" altLang="zh-CN" dirty="0"/>
              <a:t>对话框</a:t>
            </a:r>
            <a:r>
              <a:rPr lang="zh-CN" altLang="zh-CN" dirty="0" smtClean="0"/>
              <a:t>实例</a:t>
            </a:r>
            <a:r>
              <a:rPr lang="zh-CN" altLang="en-US" dirty="0" smtClean="0"/>
              <a:t>，再</a:t>
            </a:r>
            <a:r>
              <a:rPr lang="zh-CN" altLang="zh-CN" dirty="0" smtClean="0"/>
              <a:t>调用</a:t>
            </a:r>
            <a:r>
              <a:rPr lang="zh-CN" altLang="zh-CN" dirty="0"/>
              <a:t>对话框实例的</a:t>
            </a:r>
            <a:r>
              <a:rPr lang="en-US" altLang="zh-CN" dirty="0"/>
              <a:t>show</a:t>
            </a:r>
            <a:r>
              <a:rPr lang="zh-CN" altLang="zh-CN" dirty="0"/>
              <a:t>方法，在页面上弹出提醒对话框。</a:t>
            </a:r>
          </a:p>
        </p:txBody>
      </p:sp>
    </p:spTree>
    <p:extLst>
      <p:ext uri="{BB962C8B-B14F-4D97-AF65-F5344CB8AC3E}">
        <p14:creationId xmlns:p14="http://schemas.microsoft.com/office/powerpoint/2010/main" val="2471007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图形定制</a:t>
            </a:r>
          </a:p>
        </p:txBody>
      </p:sp>
      <p:sp>
        <p:nvSpPr>
          <p:cNvPr id="3" name="内容占位符 2"/>
          <p:cNvSpPr>
            <a:spLocks noGrp="1"/>
          </p:cNvSpPr>
          <p:nvPr>
            <p:ph idx="1"/>
          </p:nvPr>
        </p:nvSpPr>
        <p:spPr/>
        <p:txBody>
          <a:bodyPr/>
          <a:lstStyle/>
          <a:p>
            <a:r>
              <a:rPr lang="zh-CN" altLang="zh-CN" dirty="0"/>
              <a:t>本节介绍</a:t>
            </a:r>
            <a:r>
              <a:rPr lang="en-US" altLang="zh-CN" dirty="0"/>
              <a:t>Android</a:t>
            </a:r>
            <a:r>
              <a:rPr lang="zh-CN" altLang="zh-CN" dirty="0"/>
              <a:t>图形的基本概念和几种常见图形的使用办法，包括：形状图形的组成结构及其具体用法、九宫格图片（点九图片）的制作过程及其适用场景、状态列表图形的产生背景及其具体用法。</a:t>
            </a:r>
          </a:p>
          <a:p>
            <a:r>
              <a:rPr lang="en-US" altLang="zh-CN" dirty="0" smtClean="0"/>
              <a:t>5.1.1  </a:t>
            </a:r>
            <a:r>
              <a:rPr lang="zh-CN" altLang="en-US" dirty="0"/>
              <a:t>图形</a:t>
            </a:r>
            <a:r>
              <a:rPr lang="en-US" altLang="zh-CN" dirty="0" err="1"/>
              <a:t>Drawable</a:t>
            </a:r>
            <a:endParaRPr lang="en-US" altLang="zh-CN" dirty="0"/>
          </a:p>
          <a:p>
            <a:r>
              <a:rPr lang="en-US" altLang="zh-CN" dirty="0"/>
              <a:t>5.1.2  </a:t>
            </a:r>
            <a:r>
              <a:rPr lang="zh-CN" altLang="en-US" dirty="0"/>
              <a:t>形状图形</a:t>
            </a:r>
          </a:p>
          <a:p>
            <a:r>
              <a:rPr lang="en-US" altLang="zh-CN" dirty="0"/>
              <a:t>5.1.3  </a:t>
            </a:r>
            <a:r>
              <a:rPr lang="zh-CN" altLang="en-US" dirty="0"/>
              <a:t>九宫格图片</a:t>
            </a:r>
          </a:p>
          <a:p>
            <a:r>
              <a:rPr lang="en-US" altLang="zh-CN" dirty="0"/>
              <a:t>5.1.4  </a:t>
            </a:r>
            <a:r>
              <a:rPr lang="zh-CN" altLang="en-US" dirty="0"/>
              <a:t>状态列表图形</a:t>
            </a:r>
          </a:p>
        </p:txBody>
      </p:sp>
    </p:spTree>
    <p:extLst>
      <p:ext uri="{BB962C8B-B14F-4D97-AF65-F5344CB8AC3E}">
        <p14:creationId xmlns:p14="http://schemas.microsoft.com/office/powerpoint/2010/main" val="2864516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提醒对话框的演示效果</a:t>
            </a:r>
            <a:endParaRPr lang="zh-CN" altLang="en-US" dirty="0"/>
          </a:p>
        </p:txBody>
      </p:sp>
      <p:sp>
        <p:nvSpPr>
          <p:cNvPr id="3" name="内容占位符 2"/>
          <p:cNvSpPr>
            <a:spLocks noGrp="1"/>
          </p:cNvSpPr>
          <p:nvPr>
            <p:ph idx="1"/>
          </p:nvPr>
        </p:nvSpPr>
        <p:spPr/>
        <p:txBody>
          <a:bodyPr/>
          <a:lstStyle/>
          <a:p>
            <a:r>
              <a:rPr lang="zh-CN" altLang="zh-CN" sz="2000" dirty="0"/>
              <a:t>（完整代码见</a:t>
            </a:r>
            <a:r>
              <a:rPr lang="en-US" altLang="zh-CN" sz="2000" dirty="0"/>
              <a:t>chapter05\</a:t>
            </a:r>
            <a:r>
              <a:rPr lang="en-US" altLang="zh-CN" sz="2000" dirty="0" err="1"/>
              <a:t>src</a:t>
            </a:r>
            <a:r>
              <a:rPr lang="en-US" altLang="zh-CN" sz="2000" dirty="0"/>
              <a:t>\main\java\com\example\chapter05\AlertDialogActivity.java</a:t>
            </a:r>
            <a:r>
              <a:rPr lang="zh-CN" altLang="zh-CN" sz="2000" dirty="0"/>
              <a:t>）</a:t>
            </a:r>
          </a:p>
          <a:p>
            <a:endParaRPr lang="zh-CN" altLang="en-US" dirty="0"/>
          </a:p>
        </p:txBody>
      </p:sp>
      <p:sp>
        <p:nvSpPr>
          <p:cNvPr id="7" name="文本框 6"/>
          <p:cNvSpPr txBox="1"/>
          <p:nvPr/>
        </p:nvSpPr>
        <p:spPr>
          <a:xfrm>
            <a:off x="5118744" y="4001294"/>
            <a:ext cx="2262158" cy="369332"/>
          </a:xfrm>
          <a:prstGeom prst="rect">
            <a:avLst/>
          </a:prstGeom>
          <a:noFill/>
        </p:spPr>
        <p:txBody>
          <a:bodyPr wrap="none" rtlCol="0">
            <a:spAutoFit/>
          </a:bodyPr>
          <a:lstStyle/>
          <a:p>
            <a:r>
              <a:rPr lang="zh-CN" altLang="zh-CN" dirty="0"/>
              <a:t>提醒对话框的效果图</a:t>
            </a:r>
            <a:endParaRPr lang="zh-CN" altLang="en-US" dirty="0"/>
          </a:p>
        </p:txBody>
      </p:sp>
      <p:sp>
        <p:nvSpPr>
          <p:cNvPr id="8" name="文本框 7"/>
          <p:cNvSpPr txBox="1"/>
          <p:nvPr/>
        </p:nvSpPr>
        <p:spPr>
          <a:xfrm>
            <a:off x="2264059" y="6200254"/>
            <a:ext cx="2723823" cy="369332"/>
          </a:xfrm>
          <a:prstGeom prst="rect">
            <a:avLst/>
          </a:prstGeom>
          <a:noFill/>
        </p:spPr>
        <p:txBody>
          <a:bodyPr wrap="none" rtlCol="0">
            <a:spAutoFit/>
          </a:bodyPr>
          <a:lstStyle/>
          <a:p>
            <a:r>
              <a:rPr lang="zh-CN" altLang="zh-CN" dirty="0"/>
              <a:t>点击“我再想想”的截图</a:t>
            </a:r>
            <a:endParaRPr lang="zh-CN" altLang="en-US" dirty="0"/>
          </a:p>
        </p:txBody>
      </p:sp>
      <p:sp>
        <p:nvSpPr>
          <p:cNvPr id="9" name="文本框 8"/>
          <p:cNvSpPr txBox="1"/>
          <p:nvPr/>
        </p:nvSpPr>
        <p:spPr>
          <a:xfrm>
            <a:off x="7337707" y="6195788"/>
            <a:ext cx="2723823" cy="369332"/>
          </a:xfrm>
          <a:prstGeom prst="rect">
            <a:avLst/>
          </a:prstGeom>
          <a:noFill/>
        </p:spPr>
        <p:txBody>
          <a:bodyPr wrap="none" rtlCol="0">
            <a:spAutoFit/>
          </a:bodyPr>
          <a:lstStyle/>
          <a:p>
            <a:r>
              <a:rPr lang="zh-CN" altLang="zh-CN" dirty="0"/>
              <a:t>点击</a:t>
            </a:r>
            <a:r>
              <a:rPr lang="zh-CN" altLang="zh-CN" dirty="0" smtClean="0"/>
              <a:t>“</a:t>
            </a:r>
            <a:r>
              <a:rPr lang="zh-CN" altLang="en-US" dirty="0"/>
              <a:t>残忍卸载</a:t>
            </a:r>
            <a:r>
              <a:rPr lang="zh-CN" altLang="zh-CN" dirty="0" smtClean="0"/>
              <a:t>”</a:t>
            </a:r>
            <a:r>
              <a:rPr lang="zh-CN" altLang="zh-CN" dirty="0"/>
              <a:t>的截图</a:t>
            </a:r>
            <a:endParaRPr lang="zh-CN" altLang="en-US" dirty="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8634" y="2286903"/>
            <a:ext cx="4922378" cy="169110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9278" y="4578849"/>
            <a:ext cx="4329947" cy="1535527"/>
          </a:xfrm>
          <a:prstGeom prst="rect">
            <a:avLst/>
          </a:prstGeom>
          <a:ln w="3175">
            <a:solidFill>
              <a:schemeClr val="tx1"/>
            </a:solidFill>
          </a:ln>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6039" y="4578849"/>
            <a:ext cx="4329945" cy="1535527"/>
          </a:xfrm>
          <a:prstGeom prst="rect">
            <a:avLst/>
          </a:prstGeom>
          <a:ln w="3175">
            <a:solidFill>
              <a:schemeClr val="tx1"/>
            </a:solidFill>
          </a:ln>
        </p:spPr>
      </p:pic>
    </p:spTree>
    <p:extLst>
      <p:ext uri="{BB962C8B-B14F-4D97-AF65-F5344CB8AC3E}">
        <p14:creationId xmlns:p14="http://schemas.microsoft.com/office/powerpoint/2010/main" val="10716308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en-US" dirty="0"/>
              <a:t>日期对话框</a:t>
            </a:r>
            <a:r>
              <a:rPr lang="en-US" altLang="zh-CN" dirty="0" err="1"/>
              <a:t>DatePickerDialog</a:t>
            </a:r>
            <a:endParaRPr lang="zh-CN" altLang="en-US" dirty="0"/>
          </a:p>
        </p:txBody>
      </p:sp>
      <p:sp>
        <p:nvSpPr>
          <p:cNvPr id="3" name="内容占位符 2"/>
          <p:cNvSpPr>
            <a:spLocks noGrp="1"/>
          </p:cNvSpPr>
          <p:nvPr>
            <p:ph idx="1"/>
          </p:nvPr>
        </p:nvSpPr>
        <p:spPr/>
        <p:txBody>
          <a:bodyPr/>
          <a:lstStyle/>
          <a:p>
            <a:r>
              <a:rPr lang="zh-CN" altLang="zh-CN" dirty="0"/>
              <a:t>日期选择器</a:t>
            </a:r>
            <a:r>
              <a:rPr lang="en-US" altLang="zh-CN" dirty="0" err="1" smtClean="0"/>
              <a:t>DatePicker</a:t>
            </a:r>
            <a:r>
              <a:rPr lang="zh-CN" altLang="en-US" dirty="0"/>
              <a:t>可以让</a:t>
            </a:r>
            <a:r>
              <a:rPr lang="zh-CN" altLang="zh-CN" dirty="0" smtClean="0"/>
              <a:t>用户选择</a:t>
            </a:r>
            <a:r>
              <a:rPr lang="zh-CN" altLang="zh-CN" dirty="0"/>
              <a:t>具体的年月日</a:t>
            </a:r>
            <a:r>
              <a:rPr lang="zh-CN" altLang="zh-CN" dirty="0" smtClean="0"/>
              <a:t>。</a:t>
            </a:r>
            <a:endParaRPr lang="en-US" altLang="zh-CN" dirty="0" smtClean="0"/>
          </a:p>
          <a:p>
            <a:r>
              <a:rPr lang="zh-CN" altLang="en-US" dirty="0" smtClean="0"/>
              <a:t>但</a:t>
            </a:r>
            <a:r>
              <a:rPr lang="en-US" altLang="zh-CN" dirty="0" err="1"/>
              <a:t>DatePicker</a:t>
            </a:r>
            <a:r>
              <a:rPr lang="zh-CN" altLang="zh-CN" dirty="0"/>
              <a:t>并非弹窗模式，而是在当前页面占据一块区域，并且不会自动关闭</a:t>
            </a:r>
            <a:r>
              <a:rPr lang="zh-CN" altLang="zh-CN" dirty="0" smtClean="0"/>
              <a:t>。</a:t>
            </a:r>
            <a:endParaRPr lang="en-US" altLang="zh-CN" dirty="0" smtClean="0"/>
          </a:p>
          <a:p>
            <a:r>
              <a:rPr lang="en-US" altLang="zh-CN" dirty="0" err="1"/>
              <a:t>DatePickerDialog</a:t>
            </a:r>
            <a:r>
              <a:rPr lang="zh-CN" altLang="zh-CN" dirty="0"/>
              <a:t>相当于在</a:t>
            </a:r>
            <a:r>
              <a:rPr lang="en-US" altLang="zh-CN" dirty="0" err="1"/>
              <a:t>AlertDialog</a:t>
            </a:r>
            <a:r>
              <a:rPr lang="zh-CN" altLang="zh-CN" dirty="0"/>
              <a:t>上装载了</a:t>
            </a:r>
            <a:r>
              <a:rPr lang="en-US" altLang="zh-CN" dirty="0" err="1" smtClean="0"/>
              <a:t>DatePicker</a:t>
            </a:r>
            <a:r>
              <a:rPr lang="zh-CN" altLang="en-US" dirty="0" smtClean="0"/>
              <a:t>，</a:t>
            </a:r>
            <a:r>
              <a:rPr lang="zh-CN" altLang="zh-CN" dirty="0"/>
              <a:t>日期选择事件则由监听器</a:t>
            </a:r>
            <a:r>
              <a:rPr lang="en-US" altLang="zh-CN" dirty="0" err="1"/>
              <a:t>OnDateSetListener</a:t>
            </a:r>
            <a:r>
              <a:rPr lang="zh-CN" altLang="zh-CN" dirty="0"/>
              <a:t>负责响应，在该监听器的</a:t>
            </a:r>
            <a:r>
              <a:rPr lang="en-US" altLang="zh-CN" dirty="0" err="1"/>
              <a:t>onDateSet</a:t>
            </a:r>
            <a:r>
              <a:rPr lang="zh-CN" altLang="zh-CN" dirty="0"/>
              <a:t>方法中，开发者获取用户选择的具体日期，再做后续处理。</a:t>
            </a:r>
            <a:endParaRPr lang="zh-CN" altLang="en-US" dirty="0"/>
          </a:p>
        </p:txBody>
      </p:sp>
    </p:spTree>
    <p:extLst>
      <p:ext uri="{BB962C8B-B14F-4D97-AF65-F5344CB8AC3E}">
        <p14:creationId xmlns:p14="http://schemas.microsoft.com/office/powerpoint/2010/main" val="19652457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日期对话框的演示效果</a:t>
            </a:r>
            <a:endParaRPr lang="zh-CN" altLang="en-US" dirty="0"/>
          </a:p>
        </p:txBody>
      </p:sp>
      <p:sp>
        <p:nvSpPr>
          <p:cNvPr id="3" name="内容占位符 2"/>
          <p:cNvSpPr>
            <a:spLocks noGrp="1"/>
          </p:cNvSpPr>
          <p:nvPr>
            <p:ph idx="1"/>
          </p:nvPr>
        </p:nvSpPr>
        <p:spPr/>
        <p:txBody>
          <a:bodyPr/>
          <a:lstStyle/>
          <a:p>
            <a:r>
              <a:rPr lang="zh-CN" altLang="zh-CN" sz="2000" dirty="0"/>
              <a:t>（完整代码见</a:t>
            </a:r>
            <a:r>
              <a:rPr lang="en-US" altLang="zh-CN" sz="2000" dirty="0"/>
              <a:t>chapter05\</a:t>
            </a:r>
            <a:r>
              <a:rPr lang="en-US" altLang="zh-CN" sz="2000" dirty="0" err="1"/>
              <a:t>src</a:t>
            </a:r>
            <a:r>
              <a:rPr lang="en-US" altLang="zh-CN" sz="2000" dirty="0"/>
              <a:t>\main\java\com\example\chapter05\DatePickerActivity.java</a:t>
            </a:r>
            <a:r>
              <a:rPr lang="zh-CN" altLang="zh-CN" sz="2000" dirty="0"/>
              <a:t>）</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0725" y="2318678"/>
            <a:ext cx="3294669" cy="4539322"/>
          </a:xfrm>
          <a:prstGeom prst="rect">
            <a:avLst/>
          </a:prstGeom>
        </p:spPr>
      </p:pic>
    </p:spTree>
    <p:extLst>
      <p:ext uri="{BB962C8B-B14F-4D97-AF65-F5344CB8AC3E}">
        <p14:creationId xmlns:p14="http://schemas.microsoft.com/office/powerpoint/2010/main" val="18567041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5.4.3  </a:t>
            </a:r>
            <a:r>
              <a:rPr lang="zh-CN" altLang="en-US" dirty="0"/>
              <a:t>时间对话框</a:t>
            </a:r>
            <a:r>
              <a:rPr lang="en-US" altLang="zh-CN" dirty="0" err="1"/>
              <a:t>TimePickerDialog</a:t>
            </a:r>
            <a:endParaRPr lang="zh-CN" altLang="en-US" dirty="0"/>
          </a:p>
        </p:txBody>
      </p:sp>
      <p:sp>
        <p:nvSpPr>
          <p:cNvPr id="3" name="内容占位符 2"/>
          <p:cNvSpPr>
            <a:spLocks noGrp="1"/>
          </p:cNvSpPr>
          <p:nvPr>
            <p:ph idx="1"/>
          </p:nvPr>
        </p:nvSpPr>
        <p:spPr/>
        <p:txBody>
          <a:bodyPr/>
          <a:lstStyle/>
          <a:p>
            <a:r>
              <a:rPr lang="zh-CN" altLang="en-US" dirty="0" smtClean="0"/>
              <a:t>时间选择器</a:t>
            </a:r>
            <a:r>
              <a:rPr lang="en-US" altLang="zh-CN" dirty="0" err="1" smtClean="0"/>
              <a:t>TimePicker</a:t>
            </a:r>
            <a:r>
              <a:rPr lang="zh-CN" altLang="en-US" dirty="0" smtClean="0"/>
              <a:t>可以让</a:t>
            </a:r>
            <a:r>
              <a:rPr lang="zh-CN" altLang="zh-CN" dirty="0" smtClean="0"/>
              <a:t>用户选择</a:t>
            </a:r>
            <a:r>
              <a:rPr lang="zh-CN" altLang="zh-CN" dirty="0"/>
              <a:t>具体</a:t>
            </a:r>
            <a:r>
              <a:rPr lang="zh-CN" altLang="zh-CN" dirty="0" smtClean="0"/>
              <a:t>的</a:t>
            </a:r>
            <a:r>
              <a:rPr lang="zh-CN" altLang="en-US" dirty="0" smtClean="0"/>
              <a:t>小时和分钟</a:t>
            </a:r>
            <a:endParaRPr lang="en-US" altLang="zh-CN" dirty="0" smtClean="0"/>
          </a:p>
          <a:p>
            <a:r>
              <a:rPr lang="en-US" altLang="zh-CN" dirty="0" err="1" smtClean="0"/>
              <a:t>TimePickerDialog</a:t>
            </a:r>
            <a:r>
              <a:rPr lang="zh-CN" altLang="zh-CN" dirty="0" smtClean="0"/>
              <a:t>的</a:t>
            </a:r>
            <a:r>
              <a:rPr lang="zh-CN" altLang="zh-CN" dirty="0"/>
              <a:t>用法类似</a:t>
            </a:r>
            <a:r>
              <a:rPr lang="en-US" altLang="zh-CN" dirty="0" err="1"/>
              <a:t>DatePickerDialog</a:t>
            </a:r>
            <a:r>
              <a:rPr lang="zh-CN" altLang="zh-CN" dirty="0"/>
              <a:t>，不同之</a:t>
            </a:r>
            <a:r>
              <a:rPr lang="zh-CN" altLang="zh-CN" dirty="0" smtClean="0"/>
              <a:t>处有</a:t>
            </a:r>
            <a:r>
              <a:rPr lang="zh-CN" altLang="zh-CN" dirty="0"/>
              <a:t>两个：</a:t>
            </a:r>
          </a:p>
          <a:p>
            <a:r>
              <a:rPr lang="zh-CN" altLang="zh-CN" dirty="0"/>
              <a:t>（</a:t>
            </a:r>
            <a:r>
              <a:rPr lang="en-US" altLang="zh-CN" dirty="0"/>
              <a:t>1</a:t>
            </a:r>
            <a:r>
              <a:rPr lang="zh-CN" altLang="zh-CN" dirty="0"/>
              <a:t>）构造方法传的是当前的小时与分钟，最后一个参数表示是否采取二十四小时制，一般传</a:t>
            </a:r>
            <a:r>
              <a:rPr lang="en-US" altLang="zh-CN" dirty="0"/>
              <a:t>true</a:t>
            </a:r>
            <a:r>
              <a:rPr lang="zh-CN" altLang="zh-CN" dirty="0"/>
              <a:t>，表示小时的数值范围为</a:t>
            </a:r>
            <a:r>
              <a:rPr lang="en-US" altLang="zh-CN" dirty="0"/>
              <a:t>0</a:t>
            </a:r>
            <a:r>
              <a:rPr lang="zh-CN" altLang="zh-CN" dirty="0"/>
              <a:t>～</a:t>
            </a:r>
            <a:r>
              <a:rPr lang="en-US" altLang="zh-CN" dirty="0"/>
              <a:t>23</a:t>
            </a:r>
            <a:r>
              <a:rPr lang="zh-CN" altLang="zh-CN" dirty="0"/>
              <a:t>；若为</a:t>
            </a:r>
            <a:r>
              <a:rPr lang="en-US" altLang="zh-CN" dirty="0"/>
              <a:t>false</a:t>
            </a:r>
            <a:r>
              <a:rPr lang="zh-CN" altLang="zh-CN" dirty="0"/>
              <a:t>则表示采取十二小时制。</a:t>
            </a:r>
          </a:p>
          <a:p>
            <a:r>
              <a:rPr lang="zh-CN" altLang="zh-CN" dirty="0"/>
              <a:t>（</a:t>
            </a:r>
            <a:r>
              <a:rPr lang="en-US" altLang="zh-CN" dirty="0"/>
              <a:t>2</a:t>
            </a:r>
            <a:r>
              <a:rPr lang="zh-CN" altLang="zh-CN" dirty="0"/>
              <a:t>）时间选择监听器为</a:t>
            </a:r>
            <a:r>
              <a:rPr lang="en-US" altLang="zh-CN" dirty="0" err="1"/>
              <a:t>OnTimeSetListener</a:t>
            </a:r>
            <a:r>
              <a:rPr lang="zh-CN" altLang="zh-CN" dirty="0"/>
              <a:t>，对应需要实现</a:t>
            </a:r>
            <a:r>
              <a:rPr lang="en-US" altLang="zh-CN" dirty="0" err="1"/>
              <a:t>onTimeSet</a:t>
            </a:r>
            <a:r>
              <a:rPr lang="zh-CN" altLang="zh-CN" dirty="0"/>
              <a:t>方法，在该方法中可获得用户选择的小时和分钟。</a:t>
            </a:r>
          </a:p>
          <a:p>
            <a:endParaRPr lang="zh-CN" altLang="en-US" dirty="0"/>
          </a:p>
        </p:txBody>
      </p:sp>
    </p:spTree>
    <p:extLst>
      <p:ext uri="{BB962C8B-B14F-4D97-AF65-F5344CB8AC3E}">
        <p14:creationId xmlns:p14="http://schemas.microsoft.com/office/powerpoint/2010/main" val="23521409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a:t>
            </a:r>
            <a:r>
              <a:rPr lang="zh-CN" altLang="en-US" dirty="0" smtClean="0"/>
              <a:t>对话框</a:t>
            </a:r>
            <a:r>
              <a:rPr lang="zh-CN" altLang="en-US" dirty="0"/>
              <a:t>的演示效果</a:t>
            </a:r>
          </a:p>
        </p:txBody>
      </p:sp>
      <p:sp>
        <p:nvSpPr>
          <p:cNvPr id="3" name="内容占位符 2"/>
          <p:cNvSpPr>
            <a:spLocks noGrp="1"/>
          </p:cNvSpPr>
          <p:nvPr>
            <p:ph idx="1"/>
          </p:nvPr>
        </p:nvSpPr>
        <p:spPr/>
        <p:txBody>
          <a:bodyPr/>
          <a:lstStyle/>
          <a:p>
            <a:r>
              <a:rPr lang="zh-CN" altLang="zh-CN" sz="2000" dirty="0"/>
              <a:t>（完整代码见</a:t>
            </a:r>
            <a:r>
              <a:rPr lang="en-US" altLang="zh-CN" sz="2000" dirty="0"/>
              <a:t>chapter05\</a:t>
            </a:r>
            <a:r>
              <a:rPr lang="en-US" altLang="zh-CN" sz="2000" dirty="0" err="1"/>
              <a:t>src</a:t>
            </a:r>
            <a:r>
              <a:rPr lang="en-US" altLang="zh-CN" sz="2000" dirty="0"/>
              <a:t>\main\java\com\example\chapter05\TimePickerActivity.java</a:t>
            </a:r>
            <a:r>
              <a:rPr lang="zh-CN" altLang="zh-CN" sz="2000" dirty="0"/>
              <a:t>）</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7999" y="2310239"/>
            <a:ext cx="4076001" cy="4547761"/>
          </a:xfrm>
          <a:prstGeom prst="rect">
            <a:avLst/>
          </a:prstGeom>
        </p:spPr>
      </p:pic>
    </p:spTree>
    <p:extLst>
      <p:ext uri="{BB962C8B-B14F-4D97-AF65-F5344CB8AC3E}">
        <p14:creationId xmlns:p14="http://schemas.microsoft.com/office/powerpoint/2010/main" val="42759207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  </a:t>
            </a:r>
            <a:r>
              <a:rPr lang="zh-CN" altLang="en-US" dirty="0"/>
              <a:t>实战项目：找回密码</a:t>
            </a:r>
          </a:p>
        </p:txBody>
      </p:sp>
      <p:sp>
        <p:nvSpPr>
          <p:cNvPr id="3" name="内容占位符 2"/>
          <p:cNvSpPr>
            <a:spLocks noGrp="1"/>
          </p:cNvSpPr>
          <p:nvPr>
            <p:ph idx="1"/>
          </p:nvPr>
        </p:nvSpPr>
        <p:spPr/>
        <p:txBody>
          <a:bodyPr/>
          <a:lstStyle/>
          <a:p>
            <a:r>
              <a:rPr lang="zh-CN" altLang="zh-CN" dirty="0"/>
              <a:t>在移动互联网时代，用户是每家</a:t>
            </a:r>
            <a:r>
              <a:rPr lang="en-US" altLang="zh-CN" dirty="0"/>
              <a:t>IT</a:t>
            </a:r>
            <a:r>
              <a:rPr lang="zh-CN" altLang="zh-CN" dirty="0"/>
              <a:t>企业最宝贵的资源，对于</a:t>
            </a:r>
            <a:r>
              <a:rPr lang="en-US" altLang="zh-CN" dirty="0"/>
              <a:t>App</a:t>
            </a:r>
            <a:r>
              <a:rPr lang="zh-CN" altLang="zh-CN" dirty="0"/>
              <a:t>而言，吸引用户注册并登录是万分紧要之事，因为用户登录之后才有机会产生商品交易。登录校验通常是用户名</a:t>
            </a:r>
            <a:r>
              <a:rPr lang="en-US" altLang="zh-CN" dirty="0"/>
              <a:t>+</a:t>
            </a:r>
            <a:r>
              <a:rPr lang="zh-CN" altLang="zh-CN" dirty="0"/>
              <a:t>密码组合，可是每天总有部分用户忘记密码，为此要求</a:t>
            </a:r>
            <a:r>
              <a:rPr lang="en-US" altLang="zh-CN" dirty="0"/>
              <a:t>App</a:t>
            </a:r>
            <a:r>
              <a:rPr lang="zh-CN" altLang="zh-CN" dirty="0"/>
              <a:t>提供找回密码的功能，如何简化密码找回步骤，同时兼顾安全性，就是一个值得认真思考的问题。</a:t>
            </a:r>
          </a:p>
          <a:p>
            <a:r>
              <a:rPr lang="en-US" altLang="zh-CN" dirty="0" smtClean="0"/>
              <a:t>5.5.1  </a:t>
            </a:r>
            <a:r>
              <a:rPr lang="zh-CN" altLang="en-US" dirty="0"/>
              <a:t>需求描述</a:t>
            </a:r>
          </a:p>
          <a:p>
            <a:r>
              <a:rPr lang="en-US" altLang="zh-CN" dirty="0"/>
              <a:t>5.5.2  </a:t>
            </a:r>
            <a:r>
              <a:rPr lang="zh-CN" altLang="en-US" dirty="0"/>
              <a:t>界面设计</a:t>
            </a:r>
          </a:p>
          <a:p>
            <a:r>
              <a:rPr lang="en-US" altLang="zh-CN" dirty="0"/>
              <a:t>5.5.3  </a:t>
            </a:r>
            <a:r>
              <a:rPr lang="zh-CN" altLang="en-US" dirty="0"/>
              <a:t>关键代码</a:t>
            </a:r>
          </a:p>
        </p:txBody>
      </p:sp>
    </p:spTree>
    <p:extLst>
      <p:ext uri="{BB962C8B-B14F-4D97-AF65-F5344CB8AC3E}">
        <p14:creationId xmlns:p14="http://schemas.microsoft.com/office/powerpoint/2010/main" val="527550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5.5.1  </a:t>
            </a:r>
            <a:r>
              <a:rPr lang="zh-CN" altLang="en-US" dirty="0"/>
              <a:t>需求描述</a:t>
            </a:r>
          </a:p>
        </p:txBody>
      </p:sp>
      <p:sp>
        <p:nvSpPr>
          <p:cNvPr id="3" name="内容占位符 2"/>
          <p:cNvSpPr>
            <a:spLocks noGrp="1"/>
          </p:cNvSpPr>
          <p:nvPr>
            <p:ph idx="1"/>
          </p:nvPr>
        </p:nvSpPr>
        <p:spPr/>
        <p:txBody>
          <a:bodyPr/>
          <a:lstStyle/>
          <a:p>
            <a:r>
              <a:rPr lang="zh-CN" altLang="en-US" dirty="0"/>
              <a:t>登录</a:t>
            </a:r>
            <a:r>
              <a:rPr lang="zh-CN" altLang="en-US" dirty="0" smtClean="0"/>
              <a:t>页面一般有两种方式：</a:t>
            </a:r>
            <a:endParaRPr lang="en-US" altLang="zh-CN" dirty="0" smtClean="0"/>
          </a:p>
          <a:p>
            <a:r>
              <a:rPr lang="zh-CN" altLang="en-US" dirty="0" smtClean="0"/>
              <a:t>（</a:t>
            </a:r>
            <a:r>
              <a:rPr lang="en-US" altLang="zh-CN" dirty="0" smtClean="0"/>
              <a:t>1</a:t>
            </a:r>
            <a:r>
              <a:rPr lang="zh-CN" altLang="en-US" dirty="0" smtClean="0"/>
              <a:t>）</a:t>
            </a:r>
            <a:r>
              <a:rPr lang="zh-CN" altLang="zh-CN" dirty="0" smtClean="0"/>
              <a:t>用户名</a:t>
            </a:r>
            <a:r>
              <a:rPr lang="zh-CN" altLang="zh-CN" dirty="0"/>
              <a:t>与密码组合</a:t>
            </a:r>
            <a:r>
              <a:rPr lang="zh-CN" altLang="zh-CN" dirty="0" smtClean="0"/>
              <a:t>登录</a:t>
            </a:r>
            <a:r>
              <a:rPr lang="zh-CN" altLang="en-US" dirty="0" smtClean="0"/>
              <a:t>；</a:t>
            </a:r>
            <a:endParaRPr lang="en-US" altLang="zh-CN" dirty="0" smtClean="0"/>
          </a:p>
          <a:p>
            <a:r>
              <a:rPr lang="zh-CN" altLang="en-US" dirty="0" smtClean="0"/>
              <a:t>（</a:t>
            </a:r>
            <a:r>
              <a:rPr lang="en-US" altLang="zh-CN" dirty="0" smtClean="0"/>
              <a:t>2</a:t>
            </a:r>
            <a:r>
              <a:rPr lang="zh-CN" altLang="en-US" dirty="0" smtClean="0"/>
              <a:t>）</a:t>
            </a:r>
            <a:r>
              <a:rPr lang="zh-CN" altLang="zh-CN" dirty="0" smtClean="0"/>
              <a:t>手机</a:t>
            </a:r>
            <a:r>
              <a:rPr lang="zh-CN" altLang="zh-CN" dirty="0"/>
              <a:t>号与验证码组合</a:t>
            </a:r>
            <a:r>
              <a:rPr lang="zh-CN" altLang="zh-CN" dirty="0" smtClean="0"/>
              <a:t>登录</a:t>
            </a:r>
            <a:r>
              <a:rPr lang="zh-CN" altLang="en-US" dirty="0" smtClean="0"/>
              <a:t>；</a:t>
            </a: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2351" y="3455059"/>
            <a:ext cx="3919167" cy="3240570"/>
          </a:xfrm>
          <a:prstGeom prst="rect">
            <a:avLst/>
          </a:prstGeom>
          <a:ln w="3175">
            <a:solidFill>
              <a:schemeClr val="tx1"/>
            </a:solidFill>
          </a:ln>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2882" y="3455059"/>
            <a:ext cx="3919167" cy="3240570"/>
          </a:xfrm>
          <a:prstGeom prst="rect">
            <a:avLst/>
          </a:prstGeom>
          <a:ln w="3175">
            <a:solidFill>
              <a:schemeClr val="tx1"/>
            </a:solidFill>
          </a:ln>
        </p:spPr>
      </p:pic>
    </p:spTree>
    <p:extLst>
      <p:ext uri="{BB962C8B-B14F-4D97-AF65-F5344CB8AC3E}">
        <p14:creationId xmlns:p14="http://schemas.microsoft.com/office/powerpoint/2010/main" val="30255919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两种登录方式的区别</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）密码输入框和验证码输入框的左侧标题以及输入框内部的提示语各不相同；</a:t>
            </a:r>
          </a:p>
          <a:p>
            <a:r>
              <a:rPr lang="zh-CN" altLang="zh-CN" dirty="0"/>
              <a:t>（</a:t>
            </a:r>
            <a:r>
              <a:rPr lang="en-US" altLang="zh-CN" dirty="0"/>
              <a:t>2</a:t>
            </a:r>
            <a:r>
              <a:rPr lang="zh-CN" altLang="zh-CN" dirty="0"/>
              <a:t>）如果是密码登录，则需要支持找回密码；如果是验证码登录，则需要支持向用户手机发送验证码；</a:t>
            </a:r>
          </a:p>
          <a:p>
            <a:r>
              <a:rPr lang="zh-CN" altLang="zh-CN" dirty="0"/>
              <a:t>（</a:t>
            </a:r>
            <a:r>
              <a:rPr lang="en-US" altLang="zh-CN" dirty="0"/>
              <a:t>3</a:t>
            </a:r>
            <a:r>
              <a:rPr lang="zh-CN" altLang="zh-CN" dirty="0"/>
              <a:t>）密码登录可以提供记住密码功能，而验证码的数值每次都不一样，无需也没法记住验证码；</a:t>
            </a:r>
          </a:p>
          <a:p>
            <a:endParaRPr lang="zh-CN" altLang="en-US" dirty="0"/>
          </a:p>
        </p:txBody>
      </p:sp>
    </p:spTree>
    <p:extLst>
      <p:ext uri="{BB962C8B-B14F-4D97-AF65-F5344CB8AC3E}">
        <p14:creationId xmlns:p14="http://schemas.microsoft.com/office/powerpoint/2010/main" val="3755510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找回密码的功能说明</a:t>
            </a:r>
            <a:endParaRPr lang="zh-CN" altLang="en-US" dirty="0"/>
          </a:p>
        </p:txBody>
      </p:sp>
      <p:sp>
        <p:nvSpPr>
          <p:cNvPr id="3" name="内容占位符 2"/>
          <p:cNvSpPr>
            <a:spLocks noGrp="1"/>
          </p:cNvSpPr>
          <p:nvPr>
            <p:ph idx="1"/>
          </p:nvPr>
        </p:nvSpPr>
        <p:spPr/>
        <p:txBody>
          <a:bodyPr/>
          <a:lstStyle/>
          <a:p>
            <a:r>
              <a:rPr lang="zh-CN" altLang="en-US" dirty="0" smtClean="0"/>
              <a:t>如果用户忘记密码，则需</a:t>
            </a:r>
            <a:r>
              <a:rPr lang="zh-CN" altLang="zh-CN" dirty="0" smtClean="0"/>
              <a:t>跳</a:t>
            </a:r>
            <a:r>
              <a:rPr lang="zh-CN" altLang="zh-CN" dirty="0"/>
              <a:t>到单独的找回密码页面，在该页面输入和确认新密码，并校验找回密码的合法性（通过短信验证码检查</a:t>
            </a:r>
            <a:r>
              <a:rPr lang="zh-CN" altLang="zh-CN" dirty="0" smtClean="0"/>
              <a:t>）</a:t>
            </a:r>
            <a:r>
              <a:rPr lang="zh-CN" altLang="en-US" dirty="0" smtClean="0"/>
              <a:t>。</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2651" y="3157718"/>
            <a:ext cx="4262463" cy="3019245"/>
          </a:xfrm>
          <a:prstGeom prst="rect">
            <a:avLst/>
          </a:prstGeom>
          <a:ln w="3175">
            <a:solidFill>
              <a:schemeClr val="tx1"/>
            </a:solidFill>
          </a:ln>
        </p:spPr>
      </p:pic>
    </p:spTree>
    <p:extLst>
      <p:ext uri="{BB962C8B-B14F-4D97-AF65-F5344CB8AC3E}">
        <p14:creationId xmlns:p14="http://schemas.microsoft.com/office/powerpoint/2010/main" val="41346622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5.5.2  </a:t>
            </a:r>
            <a:r>
              <a:rPr lang="zh-CN" altLang="en-US" dirty="0"/>
              <a:t>界面设计</a:t>
            </a:r>
          </a:p>
        </p:txBody>
      </p:sp>
      <p:sp>
        <p:nvSpPr>
          <p:cNvPr id="3" name="内容占位符 2"/>
          <p:cNvSpPr>
            <a:spLocks noGrp="1"/>
          </p:cNvSpPr>
          <p:nvPr>
            <p:ph idx="1"/>
          </p:nvPr>
        </p:nvSpPr>
        <p:spPr/>
        <p:txBody>
          <a:bodyPr>
            <a:normAutofit fontScale="85000" lnSpcReduction="10000"/>
          </a:bodyPr>
          <a:lstStyle/>
          <a:p>
            <a:pPr lvl="0"/>
            <a:r>
              <a:rPr lang="zh-CN" altLang="zh-CN" dirty="0"/>
              <a:t>单选按钮</a:t>
            </a:r>
            <a:r>
              <a:rPr lang="en-US" altLang="zh-CN" dirty="0" err="1"/>
              <a:t>RadioButton</a:t>
            </a:r>
            <a:r>
              <a:rPr lang="zh-CN" altLang="zh-CN" dirty="0"/>
              <a:t>：用来区分是密码登录还是验证码登录。</a:t>
            </a:r>
          </a:p>
          <a:p>
            <a:pPr lvl="0"/>
            <a:r>
              <a:rPr lang="zh-CN" altLang="zh-CN" dirty="0"/>
              <a:t>文本视图</a:t>
            </a:r>
            <a:r>
              <a:rPr lang="en-US" altLang="zh-CN" dirty="0" err="1"/>
              <a:t>TextView</a:t>
            </a:r>
            <a:r>
              <a:rPr lang="zh-CN" altLang="zh-CN" dirty="0"/>
              <a:t>：输入框左侧要显示此处应该输入什么信息。</a:t>
            </a:r>
          </a:p>
          <a:p>
            <a:pPr lvl="0"/>
            <a:r>
              <a:rPr lang="zh-CN" altLang="zh-CN" dirty="0"/>
              <a:t>编辑框</a:t>
            </a:r>
            <a:r>
              <a:rPr lang="en-US" altLang="zh-CN" dirty="0" err="1"/>
              <a:t>EditText</a:t>
            </a:r>
            <a:r>
              <a:rPr lang="zh-CN" altLang="zh-CN" dirty="0"/>
              <a:t>：用来输入手机号码、密码和验证码。</a:t>
            </a:r>
          </a:p>
          <a:p>
            <a:pPr lvl="0"/>
            <a:r>
              <a:rPr lang="zh-CN" altLang="zh-CN" dirty="0"/>
              <a:t>复选框</a:t>
            </a:r>
            <a:r>
              <a:rPr lang="en-US" altLang="zh-CN" dirty="0" err="1"/>
              <a:t>CheckBox</a:t>
            </a:r>
            <a:r>
              <a:rPr lang="zh-CN" altLang="zh-CN" dirty="0"/>
              <a:t>：用于判断是否记住密码。</a:t>
            </a:r>
          </a:p>
          <a:p>
            <a:pPr lvl="0"/>
            <a:r>
              <a:rPr lang="zh-CN" altLang="zh-CN" dirty="0"/>
              <a:t>按钮</a:t>
            </a:r>
            <a:r>
              <a:rPr lang="en-US" altLang="zh-CN" dirty="0"/>
              <a:t>Button</a:t>
            </a:r>
            <a:r>
              <a:rPr lang="zh-CN" altLang="zh-CN" dirty="0" smtClean="0"/>
              <a:t>：</a:t>
            </a:r>
            <a:r>
              <a:rPr lang="zh-CN" altLang="en-US" dirty="0" smtClean="0"/>
              <a:t>包含</a:t>
            </a:r>
            <a:r>
              <a:rPr lang="zh-CN" altLang="zh-CN" dirty="0" smtClean="0"/>
              <a:t>“登录”</a:t>
            </a:r>
            <a:r>
              <a:rPr lang="zh-CN" altLang="en-US" dirty="0" smtClean="0"/>
              <a:t>、</a:t>
            </a:r>
            <a:r>
              <a:rPr lang="zh-CN" altLang="zh-CN" dirty="0" smtClean="0"/>
              <a:t>“忘记密码”</a:t>
            </a:r>
            <a:r>
              <a:rPr lang="zh-CN" altLang="zh-CN" dirty="0"/>
              <a:t>和</a:t>
            </a:r>
            <a:r>
              <a:rPr lang="zh-CN" altLang="zh-CN" dirty="0" smtClean="0"/>
              <a:t>“获取验证码”</a:t>
            </a:r>
            <a:r>
              <a:rPr lang="zh-CN" altLang="en-US" dirty="0" smtClean="0"/>
              <a:t>三</a:t>
            </a:r>
            <a:r>
              <a:rPr lang="zh-CN" altLang="zh-CN" dirty="0" smtClean="0"/>
              <a:t>个</a:t>
            </a:r>
            <a:r>
              <a:rPr lang="zh-CN" altLang="zh-CN" dirty="0"/>
              <a:t>按钮。</a:t>
            </a:r>
          </a:p>
          <a:p>
            <a:pPr lvl="0"/>
            <a:r>
              <a:rPr lang="zh-CN" altLang="zh-CN" dirty="0"/>
              <a:t>线性布局</a:t>
            </a:r>
            <a:r>
              <a:rPr lang="en-US" altLang="zh-CN" dirty="0" err="1"/>
              <a:t>LinearLayout</a:t>
            </a:r>
            <a:r>
              <a:rPr lang="zh-CN" altLang="zh-CN" dirty="0" smtClean="0"/>
              <a:t>：界面</a:t>
            </a:r>
            <a:r>
              <a:rPr lang="zh-CN" altLang="zh-CN" dirty="0"/>
              <a:t>从上往下排列，用到了垂直方向的线性布局。</a:t>
            </a:r>
          </a:p>
          <a:p>
            <a:pPr lvl="0"/>
            <a:r>
              <a:rPr lang="zh-CN" altLang="zh-CN" dirty="0"/>
              <a:t>相对布局</a:t>
            </a:r>
            <a:r>
              <a:rPr lang="en-US" altLang="zh-CN" dirty="0" err="1"/>
              <a:t>RelativeLayout</a:t>
            </a:r>
            <a:r>
              <a:rPr lang="zh-CN" altLang="zh-CN" dirty="0"/>
              <a:t>：忘记密码的按钮与密码输入框是叠加的，且“忘记密码”与上级视图右对齐。</a:t>
            </a:r>
          </a:p>
          <a:p>
            <a:pPr lvl="0"/>
            <a:r>
              <a:rPr lang="zh-CN" altLang="zh-CN" dirty="0"/>
              <a:t>单选组</a:t>
            </a:r>
            <a:r>
              <a:rPr lang="en-US" altLang="zh-CN" dirty="0" err="1"/>
              <a:t>RadioGroup</a:t>
            </a:r>
            <a:r>
              <a:rPr lang="zh-CN" altLang="zh-CN" dirty="0" smtClean="0"/>
              <a:t>：</a:t>
            </a:r>
            <a:r>
              <a:rPr lang="zh-CN" altLang="en-US" dirty="0" smtClean="0"/>
              <a:t>放置</a:t>
            </a:r>
            <a:r>
              <a:rPr lang="zh-CN" altLang="zh-CN" dirty="0" smtClean="0"/>
              <a:t>密码</a:t>
            </a:r>
            <a:r>
              <a:rPr lang="zh-CN" altLang="zh-CN" dirty="0"/>
              <a:t>登录和验证码登录这两个单选</a:t>
            </a:r>
            <a:r>
              <a:rPr lang="zh-CN" altLang="zh-CN" dirty="0" smtClean="0"/>
              <a:t>按钮。</a:t>
            </a:r>
            <a:endParaRPr lang="zh-CN" altLang="zh-CN" dirty="0"/>
          </a:p>
          <a:p>
            <a:pPr lvl="0"/>
            <a:r>
              <a:rPr lang="zh-CN" altLang="zh-CN" dirty="0"/>
              <a:t>提醒对话框</a:t>
            </a:r>
            <a:r>
              <a:rPr lang="en-US" altLang="zh-CN" dirty="0" err="1"/>
              <a:t>AlertDialog</a:t>
            </a:r>
            <a:r>
              <a:rPr lang="zh-CN" altLang="zh-CN" dirty="0" smtClean="0"/>
              <a:t>：通过</a:t>
            </a:r>
            <a:r>
              <a:rPr lang="zh-CN" altLang="zh-CN" dirty="0"/>
              <a:t>提醒对话框向用户反馈结果。</a:t>
            </a:r>
          </a:p>
          <a:p>
            <a:endParaRPr lang="zh-CN" altLang="en-US" dirty="0"/>
          </a:p>
        </p:txBody>
      </p:sp>
    </p:spTree>
    <p:extLst>
      <p:ext uri="{BB962C8B-B14F-4D97-AF65-F5344CB8AC3E}">
        <p14:creationId xmlns:p14="http://schemas.microsoft.com/office/powerpoint/2010/main" val="1450178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图形</a:t>
            </a:r>
            <a:r>
              <a:rPr lang="en-US" altLang="zh-CN" dirty="0" err="1"/>
              <a:t>Drawable</a:t>
            </a:r>
            <a:endParaRPr lang="zh-CN" altLang="en-US" dirty="0"/>
          </a:p>
        </p:txBody>
      </p:sp>
      <p:sp>
        <p:nvSpPr>
          <p:cNvPr id="3" name="内容占位符 2"/>
          <p:cNvSpPr>
            <a:spLocks noGrp="1"/>
          </p:cNvSpPr>
          <p:nvPr>
            <p:ph idx="1"/>
          </p:nvPr>
        </p:nvSpPr>
        <p:spPr/>
        <p:txBody>
          <a:bodyPr/>
          <a:lstStyle/>
          <a:p>
            <a:r>
              <a:rPr lang="en-US" altLang="zh-CN" dirty="0" err="1" smtClean="0"/>
              <a:t>Drawable</a:t>
            </a:r>
            <a:r>
              <a:rPr lang="zh-CN" altLang="en-US" dirty="0" smtClean="0"/>
              <a:t>类型表达了各种各样的图形，包括图片、</a:t>
            </a:r>
            <a:r>
              <a:rPr lang="zh-CN" altLang="zh-CN" dirty="0"/>
              <a:t>色块、画板、背景等</a:t>
            </a:r>
            <a:r>
              <a:rPr lang="zh-CN" altLang="zh-CN" dirty="0" smtClean="0"/>
              <a:t>。</a:t>
            </a:r>
            <a:endParaRPr lang="en-US" altLang="zh-CN" dirty="0" smtClean="0"/>
          </a:p>
          <a:p>
            <a:r>
              <a:rPr lang="zh-CN" altLang="zh-CN" dirty="0"/>
              <a:t>包含图片在内的图形文件放在</a:t>
            </a:r>
            <a:r>
              <a:rPr lang="en-US" altLang="zh-CN" dirty="0"/>
              <a:t>res</a:t>
            </a:r>
            <a:r>
              <a:rPr lang="zh-CN" altLang="zh-CN" dirty="0"/>
              <a:t>目录的各个</a:t>
            </a:r>
            <a:r>
              <a:rPr lang="en-US" altLang="zh-CN" dirty="0" err="1"/>
              <a:t>drawable</a:t>
            </a:r>
            <a:r>
              <a:rPr lang="zh-CN" altLang="zh-CN" dirty="0"/>
              <a:t>目录下，其中</a:t>
            </a:r>
            <a:r>
              <a:rPr lang="en-US" altLang="zh-CN" dirty="0" err="1"/>
              <a:t>drawable</a:t>
            </a:r>
            <a:r>
              <a:rPr lang="zh-CN" altLang="zh-CN" dirty="0"/>
              <a:t>目录一般保存描述性的</a:t>
            </a:r>
            <a:r>
              <a:rPr lang="en-US" altLang="zh-CN" dirty="0"/>
              <a:t>XML</a:t>
            </a:r>
            <a:r>
              <a:rPr lang="zh-CN" altLang="zh-CN" dirty="0"/>
              <a:t>文件，而图片文件一般放在具体分辨率的</a:t>
            </a:r>
            <a:r>
              <a:rPr lang="en-US" altLang="zh-CN" dirty="0" err="1"/>
              <a:t>drawable</a:t>
            </a:r>
            <a:r>
              <a:rPr lang="zh-CN" altLang="zh-CN" dirty="0"/>
              <a:t>目录下</a:t>
            </a:r>
            <a:r>
              <a:rPr lang="zh-CN" altLang="zh-CN" dirty="0" smtClean="0"/>
              <a:t>。</a:t>
            </a:r>
            <a:endParaRPr lang="en-US" altLang="zh-CN" dirty="0" smtClean="0"/>
          </a:p>
          <a:p>
            <a:r>
              <a:rPr lang="zh-CN" altLang="zh-CN" dirty="0"/>
              <a:t>各视图的</a:t>
            </a:r>
            <a:r>
              <a:rPr lang="en-US" altLang="zh-CN" dirty="0"/>
              <a:t>background</a:t>
            </a:r>
            <a:r>
              <a:rPr lang="zh-CN" altLang="zh-CN" dirty="0"/>
              <a:t>属性、</a:t>
            </a:r>
            <a:r>
              <a:rPr lang="en-US" altLang="zh-CN" dirty="0" err="1"/>
              <a:t>ImageView</a:t>
            </a:r>
            <a:r>
              <a:rPr lang="zh-CN" altLang="zh-CN" dirty="0"/>
              <a:t>和</a:t>
            </a:r>
            <a:r>
              <a:rPr lang="en-US" altLang="zh-CN" dirty="0" err="1"/>
              <a:t>ImageButton</a:t>
            </a:r>
            <a:r>
              <a:rPr lang="zh-CN" altLang="zh-CN" dirty="0"/>
              <a:t>的</a:t>
            </a:r>
            <a:r>
              <a:rPr lang="en-US" altLang="zh-CN" dirty="0" err="1"/>
              <a:t>src</a:t>
            </a:r>
            <a:r>
              <a:rPr lang="zh-CN" altLang="zh-CN" dirty="0"/>
              <a:t>属性、</a:t>
            </a:r>
            <a:r>
              <a:rPr lang="en-US" altLang="zh-CN" dirty="0" err="1"/>
              <a:t>TextView</a:t>
            </a:r>
            <a:r>
              <a:rPr lang="zh-CN" altLang="zh-CN" dirty="0"/>
              <a:t>和</a:t>
            </a:r>
            <a:r>
              <a:rPr lang="en-US" altLang="zh-CN" dirty="0"/>
              <a:t>Button</a:t>
            </a:r>
            <a:r>
              <a:rPr lang="zh-CN" altLang="zh-CN" dirty="0"/>
              <a:t>四个方向的</a:t>
            </a:r>
            <a:r>
              <a:rPr lang="en-US" altLang="zh-CN" dirty="0" err="1"/>
              <a:t>drawable</a:t>
            </a:r>
            <a:r>
              <a:rPr lang="en-US" altLang="zh-CN" dirty="0"/>
              <a:t>***</a:t>
            </a:r>
            <a:r>
              <a:rPr lang="zh-CN" altLang="zh-CN" dirty="0"/>
              <a:t>系列属性都可以引用图形文件。</a:t>
            </a:r>
            <a:endParaRPr lang="zh-CN" altLang="en-US" dirty="0"/>
          </a:p>
        </p:txBody>
      </p:sp>
    </p:spTree>
    <p:extLst>
      <p:ext uri="{BB962C8B-B14F-4D97-AF65-F5344CB8AC3E}">
        <p14:creationId xmlns:p14="http://schemas.microsoft.com/office/powerpoint/2010/main" val="2140360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找回</a:t>
            </a:r>
            <a:r>
              <a:rPr lang="zh-CN" altLang="en-US" dirty="0" smtClean="0"/>
              <a:t>密码之时的参数传递</a:t>
            </a:r>
            <a:endParaRPr lang="zh-CN" altLang="en-US" dirty="0"/>
          </a:p>
        </p:txBody>
      </p:sp>
      <p:sp>
        <p:nvSpPr>
          <p:cNvPr id="3" name="内容占位符 2"/>
          <p:cNvSpPr>
            <a:spLocks noGrp="1"/>
          </p:cNvSpPr>
          <p:nvPr>
            <p:ph idx="1"/>
          </p:nvPr>
        </p:nvSpPr>
        <p:spPr/>
        <p:txBody>
          <a:bodyPr/>
          <a:lstStyle/>
          <a:p>
            <a:r>
              <a:rPr lang="zh-CN" altLang="zh-CN" dirty="0"/>
              <a:t>整个登录模块由登录页面和找回密码页面组成，因此这两个页面之间需要进行数据</a:t>
            </a:r>
            <a:r>
              <a:rPr lang="zh-CN" altLang="zh-CN" dirty="0" smtClean="0"/>
              <a:t>交互。</a:t>
            </a:r>
            <a:endParaRPr lang="en-US" altLang="zh-CN" dirty="0" smtClean="0"/>
          </a:p>
          <a:p>
            <a:r>
              <a:rPr lang="zh-CN" altLang="en-US" dirty="0" smtClean="0"/>
              <a:t>（</a:t>
            </a:r>
            <a:r>
              <a:rPr lang="en-US" altLang="zh-CN" dirty="0" smtClean="0"/>
              <a:t>1</a:t>
            </a:r>
            <a:r>
              <a:rPr lang="zh-CN" altLang="en-US" dirty="0" smtClean="0"/>
              <a:t>）</a:t>
            </a:r>
            <a:r>
              <a:rPr lang="zh-CN" altLang="zh-CN" dirty="0" smtClean="0"/>
              <a:t>从</a:t>
            </a:r>
            <a:r>
              <a:rPr lang="zh-CN" altLang="zh-CN" dirty="0"/>
              <a:t>登录页面跳到找回密码页面，要携带唯一标识的手机号码作为请求</a:t>
            </a:r>
            <a:r>
              <a:rPr lang="zh-CN" altLang="zh-CN" dirty="0" smtClean="0"/>
              <a:t>参数</a:t>
            </a:r>
            <a:r>
              <a:rPr lang="zh-CN" altLang="en-US" dirty="0" smtClean="0"/>
              <a:t>；</a:t>
            </a:r>
            <a:endParaRPr lang="en-US" altLang="zh-CN" dirty="0" smtClean="0"/>
          </a:p>
          <a:p>
            <a:r>
              <a:rPr lang="zh-CN" altLang="en-US" dirty="0" smtClean="0"/>
              <a:t>（</a:t>
            </a:r>
            <a:r>
              <a:rPr lang="en-US" altLang="zh-CN" dirty="0" smtClean="0"/>
              <a:t>2</a:t>
            </a:r>
            <a:r>
              <a:rPr lang="zh-CN" altLang="en-US" dirty="0" smtClean="0"/>
              <a:t>）</a:t>
            </a:r>
            <a:r>
              <a:rPr lang="zh-CN" altLang="zh-CN" dirty="0" smtClean="0"/>
              <a:t>从</a:t>
            </a:r>
            <a:r>
              <a:rPr lang="zh-CN" altLang="zh-CN" dirty="0"/>
              <a:t>找回密码页面回到登录页面</a:t>
            </a:r>
            <a:r>
              <a:rPr lang="zh-CN" altLang="zh-CN" dirty="0" smtClean="0"/>
              <a:t>，要</a:t>
            </a:r>
            <a:r>
              <a:rPr lang="zh-CN" altLang="zh-CN" dirty="0"/>
              <a:t>将修改之后的新密码作为应答参数传回</a:t>
            </a:r>
            <a:r>
              <a:rPr lang="zh-CN" altLang="zh-CN" dirty="0" smtClean="0"/>
              <a:t>去</a:t>
            </a:r>
            <a:r>
              <a:rPr lang="zh-CN" altLang="en-US" dirty="0" smtClean="0"/>
              <a:t>；</a:t>
            </a:r>
            <a:endParaRPr lang="zh-CN" altLang="en-US" dirty="0"/>
          </a:p>
        </p:txBody>
      </p:sp>
    </p:spTree>
    <p:extLst>
      <p:ext uri="{BB962C8B-B14F-4D97-AF65-F5344CB8AC3E}">
        <p14:creationId xmlns:p14="http://schemas.microsoft.com/office/powerpoint/2010/main" val="33914821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5.5.3  </a:t>
            </a:r>
            <a:r>
              <a:rPr lang="zh-CN" altLang="en-US" dirty="0"/>
              <a:t>关键代码</a:t>
            </a:r>
          </a:p>
        </p:txBody>
      </p:sp>
      <p:sp>
        <p:nvSpPr>
          <p:cNvPr id="3" name="内容占位符 2"/>
          <p:cNvSpPr>
            <a:spLocks noGrp="1"/>
          </p:cNvSpPr>
          <p:nvPr>
            <p:ph idx="1"/>
          </p:nvPr>
        </p:nvSpPr>
        <p:spPr/>
        <p:txBody>
          <a:bodyPr>
            <a:normAutofit fontScale="92500" lnSpcReduction="10000"/>
          </a:bodyPr>
          <a:lstStyle/>
          <a:p>
            <a:r>
              <a:rPr lang="zh-CN" altLang="zh-CN" dirty="0"/>
              <a:t>列举几个重要功能的代码片段</a:t>
            </a:r>
            <a:r>
              <a:rPr lang="zh-CN" altLang="zh-CN" dirty="0" smtClean="0"/>
              <a:t>：</a:t>
            </a:r>
            <a:endParaRPr lang="en-US" altLang="zh-CN" dirty="0" smtClean="0"/>
          </a:p>
          <a:p>
            <a:r>
              <a:rPr lang="zh-CN" altLang="en-US" dirty="0" smtClean="0"/>
              <a:t>（</a:t>
            </a:r>
            <a:r>
              <a:rPr lang="en-US" altLang="zh-CN" dirty="0" smtClean="0"/>
              <a:t>1</a:t>
            </a:r>
            <a:r>
              <a:rPr lang="zh-CN" altLang="en-US" dirty="0" smtClean="0"/>
              <a:t>）</a:t>
            </a:r>
            <a:r>
              <a:rPr lang="zh-CN" altLang="zh-CN" dirty="0"/>
              <a:t>关于自动清空错误的</a:t>
            </a:r>
            <a:r>
              <a:rPr lang="zh-CN" altLang="zh-CN" dirty="0" smtClean="0"/>
              <a:t>密码</a:t>
            </a:r>
            <a:endParaRPr lang="en-US" altLang="zh-CN" dirty="0" smtClean="0"/>
          </a:p>
          <a:p>
            <a:pPr lvl="1"/>
            <a:r>
              <a:rPr lang="zh-CN" altLang="zh-CN" dirty="0"/>
              <a:t>重写登录页面的</a:t>
            </a:r>
            <a:r>
              <a:rPr lang="en-US" altLang="zh-CN" dirty="0" err="1"/>
              <a:t>onRestart</a:t>
            </a:r>
            <a:r>
              <a:rPr lang="zh-CN" altLang="zh-CN" dirty="0"/>
              <a:t>方法，在该方法中强制清空密码。</a:t>
            </a:r>
            <a:endParaRPr lang="en-US" altLang="zh-CN" dirty="0" smtClean="0"/>
          </a:p>
          <a:p>
            <a:r>
              <a:rPr lang="zh-CN" altLang="en-US" dirty="0" smtClean="0"/>
              <a:t>（</a:t>
            </a:r>
            <a:r>
              <a:rPr lang="en-US" altLang="zh-CN" dirty="0" smtClean="0"/>
              <a:t>2</a:t>
            </a:r>
            <a:r>
              <a:rPr lang="zh-CN" altLang="en-US" dirty="0" smtClean="0"/>
              <a:t>）</a:t>
            </a:r>
            <a:r>
              <a:rPr lang="zh-CN" altLang="zh-CN" dirty="0"/>
              <a:t>关于自动隐藏输入法面</a:t>
            </a:r>
            <a:r>
              <a:rPr lang="zh-CN" altLang="zh-CN" dirty="0" smtClean="0"/>
              <a:t>板</a:t>
            </a:r>
            <a:endParaRPr lang="en-US" altLang="zh-CN" dirty="0" smtClean="0"/>
          </a:p>
          <a:p>
            <a:pPr lvl="1"/>
            <a:r>
              <a:rPr lang="zh-CN" altLang="zh-CN" dirty="0"/>
              <a:t>一旦用户输完</a:t>
            </a:r>
            <a:r>
              <a:rPr lang="en-US" altLang="zh-CN" dirty="0"/>
              <a:t>11</a:t>
            </a:r>
            <a:r>
              <a:rPr lang="zh-CN" altLang="zh-CN" dirty="0"/>
              <a:t>位手机号码，</a:t>
            </a:r>
            <a:r>
              <a:rPr lang="en-US" altLang="zh-CN" dirty="0"/>
              <a:t>App</a:t>
            </a:r>
            <a:r>
              <a:rPr lang="zh-CN" altLang="zh-CN" dirty="0"/>
              <a:t>就要自动隐藏输入法。同理，一旦用户输完</a:t>
            </a:r>
            <a:r>
              <a:rPr lang="en-US" altLang="zh-CN" dirty="0"/>
              <a:t>6</a:t>
            </a:r>
            <a:r>
              <a:rPr lang="zh-CN" altLang="zh-CN" dirty="0"/>
              <a:t>位密码或者</a:t>
            </a:r>
            <a:r>
              <a:rPr lang="en-US" altLang="zh-CN" dirty="0"/>
              <a:t>6</a:t>
            </a:r>
            <a:r>
              <a:rPr lang="zh-CN" altLang="zh-CN" dirty="0"/>
              <a:t>位验证码，</a:t>
            </a:r>
            <a:r>
              <a:rPr lang="en-US" altLang="zh-CN" dirty="0"/>
              <a:t>App</a:t>
            </a:r>
            <a:r>
              <a:rPr lang="zh-CN" altLang="zh-CN" dirty="0"/>
              <a:t>也要自动隐藏输入法。</a:t>
            </a:r>
            <a:endParaRPr lang="en-US" altLang="zh-CN" dirty="0" smtClean="0"/>
          </a:p>
          <a:p>
            <a:r>
              <a:rPr lang="zh-CN" altLang="en-US" dirty="0" smtClean="0"/>
              <a:t>（</a:t>
            </a:r>
            <a:r>
              <a:rPr lang="en-US" altLang="zh-CN" dirty="0" smtClean="0"/>
              <a:t>3</a:t>
            </a:r>
            <a:r>
              <a:rPr lang="zh-CN" altLang="en-US" dirty="0" smtClean="0"/>
              <a:t>）</a:t>
            </a:r>
            <a:r>
              <a:rPr lang="zh-CN" altLang="zh-CN" dirty="0"/>
              <a:t>关于密码修改的校验</a:t>
            </a:r>
            <a:r>
              <a:rPr lang="zh-CN" altLang="zh-CN" dirty="0" smtClean="0"/>
              <a:t>操作</a:t>
            </a:r>
            <a:endParaRPr lang="en-US" altLang="zh-CN" dirty="0" smtClean="0"/>
          </a:p>
          <a:p>
            <a:pPr lvl="1"/>
            <a:r>
              <a:rPr lang="zh-CN" altLang="zh-CN" dirty="0"/>
              <a:t>具体的密码修改校验可分作下列四个步骤：</a:t>
            </a:r>
          </a:p>
          <a:p>
            <a:pPr lvl="2"/>
            <a:r>
              <a:rPr lang="en-US" altLang="zh-CN" dirty="0" smtClean="0"/>
              <a:t>1</a:t>
            </a:r>
            <a:r>
              <a:rPr lang="zh-CN" altLang="zh-CN" dirty="0"/>
              <a:t>）新密码和确认输入的新密码都要是六位数字；</a:t>
            </a:r>
          </a:p>
          <a:p>
            <a:pPr lvl="2"/>
            <a:r>
              <a:rPr lang="en-US" altLang="zh-CN" dirty="0" smtClean="0"/>
              <a:t>2</a:t>
            </a:r>
            <a:r>
              <a:rPr lang="zh-CN" altLang="zh-CN" dirty="0"/>
              <a:t>）新密码和确认输入的新密码必须保持一致；</a:t>
            </a:r>
          </a:p>
          <a:p>
            <a:pPr lvl="2"/>
            <a:r>
              <a:rPr lang="en-US" altLang="zh-CN" dirty="0" smtClean="0"/>
              <a:t>3</a:t>
            </a:r>
            <a:r>
              <a:rPr lang="zh-CN" altLang="zh-CN" dirty="0"/>
              <a:t>）用户输入的验证码必须和系统下发的验证码一致；</a:t>
            </a:r>
          </a:p>
          <a:p>
            <a:pPr lvl="2"/>
            <a:r>
              <a:rPr lang="en-US" altLang="zh-CN" dirty="0" smtClean="0"/>
              <a:t>4</a:t>
            </a:r>
            <a:r>
              <a:rPr lang="zh-CN" altLang="zh-CN" dirty="0"/>
              <a:t>）密码修改成功，携带修改后的新密码返回登录页面；</a:t>
            </a:r>
          </a:p>
          <a:p>
            <a:endParaRPr lang="zh-CN" altLang="en-US" dirty="0"/>
          </a:p>
        </p:txBody>
      </p:sp>
    </p:spTree>
    <p:extLst>
      <p:ext uri="{BB962C8B-B14F-4D97-AF65-F5344CB8AC3E}">
        <p14:creationId xmlns:p14="http://schemas.microsoft.com/office/powerpoint/2010/main" val="38554034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  </a:t>
            </a:r>
            <a:r>
              <a:rPr lang="zh-CN" altLang="en-US" dirty="0"/>
              <a:t>小结</a:t>
            </a:r>
          </a:p>
        </p:txBody>
      </p:sp>
      <p:sp>
        <p:nvSpPr>
          <p:cNvPr id="3" name="内容占位符 2"/>
          <p:cNvSpPr>
            <a:spLocks noGrp="1"/>
          </p:cNvSpPr>
          <p:nvPr>
            <p:ph idx="1"/>
          </p:nvPr>
        </p:nvSpPr>
        <p:spPr/>
        <p:txBody>
          <a:bodyPr>
            <a:normAutofit fontScale="92500"/>
          </a:bodyPr>
          <a:lstStyle/>
          <a:p>
            <a:r>
              <a:rPr lang="zh-CN" altLang="zh-CN" dirty="0"/>
              <a:t>本章主要介绍了</a:t>
            </a:r>
            <a:r>
              <a:rPr lang="en-US" altLang="zh-CN" dirty="0"/>
              <a:t>App</a:t>
            </a:r>
            <a:r>
              <a:rPr lang="zh-CN" altLang="zh-CN" dirty="0"/>
              <a:t>开发的中级控件相关知识，包括</a:t>
            </a:r>
            <a:r>
              <a:rPr lang="zh-CN" altLang="zh-CN" dirty="0" smtClean="0"/>
              <a:t>：</a:t>
            </a:r>
            <a:endParaRPr lang="en-US" altLang="zh-CN" dirty="0" smtClean="0"/>
          </a:p>
          <a:p>
            <a:r>
              <a:rPr lang="zh-CN" altLang="zh-CN" dirty="0" smtClean="0"/>
              <a:t>定制</a:t>
            </a:r>
            <a:r>
              <a:rPr lang="zh-CN" altLang="zh-CN" dirty="0"/>
              <a:t>简单的图形（图形的基本概念、形状图形、九宫格图片、状态列表图形</a:t>
            </a:r>
            <a:r>
              <a:rPr lang="zh-CN" altLang="zh-CN" dirty="0" smtClean="0"/>
              <a:t>）</a:t>
            </a:r>
            <a:endParaRPr lang="en-US" altLang="zh-CN" dirty="0" smtClean="0"/>
          </a:p>
          <a:p>
            <a:r>
              <a:rPr lang="zh-CN" altLang="zh-CN" dirty="0" smtClean="0"/>
              <a:t>操纵</a:t>
            </a:r>
            <a:r>
              <a:rPr lang="zh-CN" altLang="zh-CN" dirty="0"/>
              <a:t>几种选择按钮（复选框</a:t>
            </a:r>
            <a:r>
              <a:rPr lang="en-US" altLang="zh-CN" dirty="0" err="1"/>
              <a:t>CheckBox</a:t>
            </a:r>
            <a:r>
              <a:rPr lang="zh-CN" altLang="zh-CN" dirty="0"/>
              <a:t>、开关按钮</a:t>
            </a:r>
            <a:r>
              <a:rPr lang="en-US" altLang="zh-CN" dirty="0"/>
              <a:t>Switch</a:t>
            </a:r>
            <a:r>
              <a:rPr lang="zh-CN" altLang="zh-CN" dirty="0"/>
              <a:t>、单选按钮</a:t>
            </a:r>
            <a:r>
              <a:rPr lang="en-US" altLang="zh-CN" dirty="0" err="1"/>
              <a:t>RadioButton</a:t>
            </a:r>
            <a:r>
              <a:rPr lang="zh-CN" altLang="zh-CN" dirty="0" smtClean="0"/>
              <a:t>）</a:t>
            </a:r>
            <a:endParaRPr lang="en-US" altLang="zh-CN" dirty="0" smtClean="0"/>
          </a:p>
          <a:p>
            <a:r>
              <a:rPr lang="zh-CN" altLang="zh-CN" dirty="0" smtClean="0"/>
              <a:t>高效</a:t>
            </a:r>
            <a:r>
              <a:rPr lang="zh-CN" altLang="zh-CN" dirty="0"/>
              <a:t>地输入文本（编辑框</a:t>
            </a:r>
            <a:r>
              <a:rPr lang="en-US" altLang="zh-CN" dirty="0" err="1"/>
              <a:t>EditText</a:t>
            </a:r>
            <a:r>
              <a:rPr lang="zh-CN" altLang="zh-CN" dirty="0"/>
              <a:t>、焦点变更监听器、文本变化监听器</a:t>
            </a:r>
            <a:r>
              <a:rPr lang="zh-CN" altLang="zh-CN" dirty="0" smtClean="0"/>
              <a:t>）</a:t>
            </a:r>
            <a:endParaRPr lang="en-US" altLang="zh-CN" dirty="0" smtClean="0"/>
          </a:p>
          <a:p>
            <a:r>
              <a:rPr lang="zh-CN" altLang="zh-CN" dirty="0" smtClean="0"/>
              <a:t>获取</a:t>
            </a:r>
            <a:r>
              <a:rPr lang="zh-CN" altLang="zh-CN" dirty="0"/>
              <a:t>对话框的选择结果（提醒对话框</a:t>
            </a:r>
            <a:r>
              <a:rPr lang="en-US" altLang="zh-CN" dirty="0" err="1"/>
              <a:t>AlertDialog</a:t>
            </a:r>
            <a:r>
              <a:rPr lang="zh-CN" altLang="zh-CN" dirty="0"/>
              <a:t>、日期对话框</a:t>
            </a:r>
            <a:r>
              <a:rPr lang="en-US" altLang="zh-CN" dirty="0" err="1"/>
              <a:t>DatePickerDialog</a:t>
            </a:r>
            <a:r>
              <a:rPr lang="zh-CN" altLang="zh-CN" dirty="0"/>
              <a:t>、时间对话框</a:t>
            </a:r>
            <a:r>
              <a:rPr lang="en-US" altLang="zh-CN" dirty="0" err="1"/>
              <a:t>TimePickerDialog</a:t>
            </a:r>
            <a:r>
              <a:rPr lang="zh-CN" altLang="zh-CN" dirty="0"/>
              <a:t>）</a:t>
            </a:r>
            <a:r>
              <a:rPr lang="zh-CN" altLang="zh-CN" dirty="0" smtClean="0"/>
              <a:t>。</a:t>
            </a:r>
            <a:endParaRPr lang="en-US" altLang="zh-CN" dirty="0" smtClean="0"/>
          </a:p>
          <a:p>
            <a:r>
              <a:rPr lang="zh-CN" altLang="zh-CN" dirty="0" smtClean="0"/>
              <a:t>最后</a:t>
            </a:r>
            <a:r>
              <a:rPr lang="zh-CN" altLang="zh-CN" dirty="0"/>
              <a:t>设计了一个实战项目“找回密码”，在该项目的</a:t>
            </a:r>
            <a:r>
              <a:rPr lang="en-US" altLang="zh-CN" dirty="0"/>
              <a:t>App</a:t>
            </a:r>
            <a:r>
              <a:rPr lang="zh-CN" altLang="zh-CN" dirty="0"/>
              <a:t>编码中用到了前面介绍的大部分控件，从而加深了对所学知识的理解。</a:t>
            </a:r>
          </a:p>
          <a:p>
            <a:endParaRPr lang="zh-CN" altLang="en-US" dirty="0"/>
          </a:p>
        </p:txBody>
      </p:sp>
    </p:spTree>
    <p:extLst>
      <p:ext uri="{BB962C8B-B14F-4D97-AF65-F5344CB8AC3E}">
        <p14:creationId xmlns:p14="http://schemas.microsoft.com/office/powerpoint/2010/main" val="34787564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本章的学成目标</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）学会定制几种简单的图形。</a:t>
            </a:r>
          </a:p>
          <a:p>
            <a:r>
              <a:rPr lang="zh-CN" altLang="zh-CN" dirty="0"/>
              <a:t>（</a:t>
            </a:r>
            <a:r>
              <a:rPr lang="en-US" altLang="zh-CN" dirty="0"/>
              <a:t>2</a:t>
            </a:r>
            <a:r>
              <a:rPr lang="zh-CN" altLang="zh-CN" dirty="0"/>
              <a:t>）学会操纵常见的选择按钮。</a:t>
            </a:r>
          </a:p>
          <a:p>
            <a:r>
              <a:rPr lang="zh-CN" altLang="zh-CN" dirty="0"/>
              <a:t>（</a:t>
            </a:r>
            <a:r>
              <a:rPr lang="en-US" altLang="zh-CN" dirty="0"/>
              <a:t>3</a:t>
            </a:r>
            <a:r>
              <a:rPr lang="zh-CN" altLang="zh-CN" dirty="0"/>
              <a:t>）学会高效且合法地输入文本。</a:t>
            </a:r>
          </a:p>
          <a:p>
            <a:r>
              <a:rPr lang="zh-CN" altLang="zh-CN" dirty="0"/>
              <a:t>（</a:t>
            </a:r>
            <a:r>
              <a:rPr lang="en-US" altLang="zh-CN" dirty="0"/>
              <a:t>4</a:t>
            </a:r>
            <a:r>
              <a:rPr lang="zh-CN" altLang="zh-CN" dirty="0"/>
              <a:t>）学会通过对话框获取用户选项。</a:t>
            </a:r>
          </a:p>
          <a:p>
            <a:endParaRPr lang="zh-CN" altLang="en-US" dirty="0"/>
          </a:p>
        </p:txBody>
      </p:sp>
    </p:spTree>
    <p:extLst>
      <p:ext uri="{BB962C8B-B14F-4D97-AF65-F5344CB8AC3E}">
        <p14:creationId xmlns:p14="http://schemas.microsoft.com/office/powerpoint/2010/main" val="32927615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习题（填空题）</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、图形描述文件的扩展名是</a:t>
            </a:r>
            <a:r>
              <a:rPr lang="en-US" altLang="zh-CN" dirty="0"/>
              <a:t>________</a:t>
            </a:r>
            <a:r>
              <a:rPr lang="zh-CN" altLang="zh-CN" dirty="0"/>
              <a:t>。</a:t>
            </a:r>
          </a:p>
          <a:p>
            <a:r>
              <a:rPr lang="en-US" altLang="zh-CN" dirty="0"/>
              <a:t>2</a:t>
            </a:r>
            <a:r>
              <a:rPr lang="zh-CN" altLang="zh-CN" dirty="0"/>
              <a:t>、形状图形</a:t>
            </a:r>
            <a:r>
              <a:rPr lang="en-US" altLang="zh-CN" dirty="0"/>
              <a:t>shape</a:t>
            </a:r>
            <a:r>
              <a:rPr lang="zh-CN" altLang="zh-CN" dirty="0"/>
              <a:t>的下级节点</a:t>
            </a:r>
            <a:r>
              <a:rPr lang="en-US" altLang="zh-CN" dirty="0"/>
              <a:t>________</a:t>
            </a:r>
            <a:r>
              <a:rPr lang="zh-CN" altLang="zh-CN" dirty="0"/>
              <a:t>描述了形状图形的宽高尺寸。</a:t>
            </a:r>
          </a:p>
          <a:p>
            <a:r>
              <a:rPr lang="en-US" altLang="zh-CN" dirty="0"/>
              <a:t>3</a:t>
            </a:r>
            <a:r>
              <a:rPr lang="zh-CN" altLang="zh-CN" dirty="0"/>
              <a:t>、由复合按钮</a:t>
            </a:r>
            <a:r>
              <a:rPr lang="en-US" altLang="zh-CN" dirty="0" err="1"/>
              <a:t>CompoundButton</a:t>
            </a:r>
            <a:r>
              <a:rPr lang="zh-CN" altLang="zh-CN" dirty="0"/>
              <a:t>派生而来的控件包括</a:t>
            </a:r>
            <a:r>
              <a:rPr lang="en-US" altLang="zh-CN" dirty="0"/>
              <a:t>________</a:t>
            </a:r>
            <a:r>
              <a:rPr lang="zh-CN" altLang="zh-CN" dirty="0"/>
              <a:t>、</a:t>
            </a:r>
            <a:r>
              <a:rPr lang="en-US" altLang="zh-CN" dirty="0"/>
              <a:t>________</a:t>
            </a:r>
            <a:r>
              <a:rPr lang="zh-CN" altLang="zh-CN" dirty="0"/>
              <a:t>和</a:t>
            </a:r>
            <a:r>
              <a:rPr lang="en-US" altLang="zh-CN" dirty="0"/>
              <a:t>Switch</a:t>
            </a:r>
            <a:r>
              <a:rPr lang="zh-CN" altLang="zh-CN" dirty="0"/>
              <a:t>。</a:t>
            </a:r>
          </a:p>
          <a:p>
            <a:r>
              <a:rPr lang="en-US" altLang="zh-CN" dirty="0"/>
              <a:t>4</a:t>
            </a:r>
            <a:r>
              <a:rPr lang="zh-CN" altLang="zh-CN" dirty="0"/>
              <a:t>、</a:t>
            </a:r>
            <a:r>
              <a:rPr lang="en-US" altLang="zh-CN" dirty="0" err="1"/>
              <a:t>EditText</a:t>
            </a:r>
            <a:r>
              <a:rPr lang="zh-CN" altLang="zh-CN" dirty="0"/>
              <a:t>的属性</a:t>
            </a:r>
            <a:r>
              <a:rPr lang="en-US" altLang="zh-CN" dirty="0"/>
              <a:t>________</a:t>
            </a:r>
            <a:r>
              <a:rPr lang="zh-CN" altLang="zh-CN" dirty="0"/>
              <a:t>可指定文本允许输入的最大长度。</a:t>
            </a:r>
          </a:p>
          <a:p>
            <a:r>
              <a:rPr lang="en-US" altLang="zh-CN" dirty="0"/>
              <a:t>5</a:t>
            </a:r>
            <a:r>
              <a:rPr lang="zh-CN" altLang="zh-CN" dirty="0"/>
              <a:t>、输入法软键盘由系统服务</a:t>
            </a:r>
            <a:r>
              <a:rPr lang="en-US" altLang="zh-CN" dirty="0"/>
              <a:t>________</a:t>
            </a:r>
            <a:r>
              <a:rPr lang="zh-CN" altLang="zh-CN" dirty="0"/>
              <a:t>管理。</a:t>
            </a:r>
          </a:p>
          <a:p>
            <a:endParaRPr lang="zh-CN" altLang="en-US" dirty="0"/>
          </a:p>
        </p:txBody>
      </p:sp>
    </p:spTree>
    <p:extLst>
      <p:ext uri="{BB962C8B-B14F-4D97-AF65-F5344CB8AC3E}">
        <p14:creationId xmlns:p14="http://schemas.microsoft.com/office/powerpoint/2010/main" val="33715716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r>
              <a:rPr lang="zh-CN" altLang="en-US" dirty="0" smtClean="0"/>
              <a:t>（判断题</a:t>
            </a:r>
            <a:r>
              <a:rPr lang="zh-CN" altLang="en-US" dirty="0"/>
              <a:t>）</a:t>
            </a:r>
          </a:p>
        </p:txBody>
      </p:sp>
      <p:sp>
        <p:nvSpPr>
          <p:cNvPr id="3" name="内容占位符 2"/>
          <p:cNvSpPr>
            <a:spLocks noGrp="1"/>
          </p:cNvSpPr>
          <p:nvPr>
            <p:ph idx="1"/>
          </p:nvPr>
        </p:nvSpPr>
        <p:spPr/>
        <p:txBody>
          <a:bodyPr/>
          <a:lstStyle/>
          <a:p>
            <a:r>
              <a:rPr lang="en-US" altLang="zh-CN" dirty="0"/>
              <a:t>1</a:t>
            </a:r>
            <a:r>
              <a:rPr lang="zh-CN" altLang="zh-CN" dirty="0"/>
              <a:t>、形状图形可以描述圆角矩形的定义。</a:t>
            </a:r>
          </a:p>
          <a:p>
            <a:r>
              <a:rPr lang="en-US" altLang="zh-CN" dirty="0"/>
              <a:t>2</a:t>
            </a:r>
            <a:r>
              <a:rPr lang="zh-CN" altLang="zh-CN" dirty="0"/>
              <a:t>、单选组</a:t>
            </a:r>
            <a:r>
              <a:rPr lang="en-US" altLang="zh-CN" dirty="0" err="1"/>
              <a:t>RadioGroup</a:t>
            </a:r>
            <a:r>
              <a:rPr lang="zh-CN" altLang="zh-CN" dirty="0"/>
              <a:t>默认内部控件在水平方向排列。</a:t>
            </a:r>
          </a:p>
          <a:p>
            <a:r>
              <a:rPr lang="en-US" altLang="zh-CN" dirty="0"/>
              <a:t>3</a:t>
            </a:r>
            <a:r>
              <a:rPr lang="zh-CN" altLang="zh-CN" dirty="0"/>
              <a:t>、首次点击编辑框，就会触发它的点击事件。</a:t>
            </a:r>
          </a:p>
          <a:p>
            <a:r>
              <a:rPr lang="en-US" altLang="zh-CN" dirty="0"/>
              <a:t>4</a:t>
            </a:r>
            <a:r>
              <a:rPr lang="zh-CN" altLang="zh-CN" dirty="0"/>
              <a:t>、提醒对话框</a:t>
            </a:r>
            <a:r>
              <a:rPr lang="en-US" altLang="zh-CN" dirty="0" err="1"/>
              <a:t>AlertDialog</a:t>
            </a:r>
            <a:r>
              <a:rPr lang="zh-CN" altLang="zh-CN" dirty="0"/>
              <a:t>支持同时设置三个按钮。</a:t>
            </a:r>
          </a:p>
          <a:p>
            <a:r>
              <a:rPr lang="en-US" altLang="zh-CN" dirty="0"/>
              <a:t>5</a:t>
            </a:r>
            <a:r>
              <a:rPr lang="zh-CN" altLang="zh-CN" dirty="0"/>
              <a:t>、时间对话框会显示当前的时、分、秒。</a:t>
            </a:r>
          </a:p>
          <a:p>
            <a:endParaRPr lang="zh-CN" altLang="en-US" dirty="0"/>
          </a:p>
        </p:txBody>
      </p:sp>
    </p:spTree>
    <p:extLst>
      <p:ext uri="{BB962C8B-B14F-4D97-AF65-F5344CB8AC3E}">
        <p14:creationId xmlns:p14="http://schemas.microsoft.com/office/powerpoint/2010/main" val="1271899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r>
              <a:rPr lang="zh-CN" altLang="en-US" dirty="0" smtClean="0"/>
              <a:t>（选择题</a:t>
            </a:r>
            <a:r>
              <a:rPr lang="zh-CN" altLang="en-US" dirty="0"/>
              <a:t>）</a:t>
            </a:r>
          </a:p>
        </p:txBody>
      </p:sp>
      <p:sp>
        <p:nvSpPr>
          <p:cNvPr id="3" name="内容占位符 2"/>
          <p:cNvSpPr>
            <a:spLocks noGrp="1"/>
          </p:cNvSpPr>
          <p:nvPr>
            <p:ph idx="1"/>
          </p:nvPr>
        </p:nvSpPr>
        <p:spPr/>
        <p:txBody>
          <a:bodyPr>
            <a:normAutofit fontScale="85000" lnSpcReduction="10000"/>
          </a:bodyPr>
          <a:lstStyle/>
          <a:p>
            <a:r>
              <a:rPr lang="en-US" altLang="zh-CN" dirty="0"/>
              <a:t>1</a:t>
            </a:r>
            <a:r>
              <a:rPr lang="zh-CN" altLang="zh-CN" dirty="0"/>
              <a:t>、状态列表图形的（）属性用于描述是否按下的图形列表。</a:t>
            </a:r>
          </a:p>
          <a:p>
            <a:pPr lvl="1"/>
            <a:r>
              <a:rPr lang="en-US" altLang="zh-CN" dirty="0" smtClean="0"/>
              <a:t>A</a:t>
            </a:r>
            <a:r>
              <a:rPr lang="zh-CN" altLang="zh-CN" dirty="0" smtClean="0"/>
              <a:t>、</a:t>
            </a:r>
            <a:r>
              <a:rPr lang="en-US" altLang="zh-CN" dirty="0" err="1" smtClean="0"/>
              <a:t>state_pressed</a:t>
            </a:r>
            <a:r>
              <a:rPr lang="en-US" altLang="zh-CN" dirty="0" smtClean="0"/>
              <a:t>	B</a:t>
            </a:r>
            <a:r>
              <a:rPr lang="zh-CN" altLang="zh-CN" dirty="0" smtClean="0"/>
              <a:t>、</a:t>
            </a:r>
            <a:r>
              <a:rPr lang="en-US" altLang="zh-CN" dirty="0" err="1" smtClean="0"/>
              <a:t>state_checked</a:t>
            </a:r>
            <a:r>
              <a:rPr lang="en-US" altLang="zh-CN" dirty="0" smtClean="0"/>
              <a:t>	C</a:t>
            </a:r>
            <a:r>
              <a:rPr lang="zh-CN" altLang="zh-CN" dirty="0"/>
              <a:t>、</a:t>
            </a:r>
            <a:r>
              <a:rPr lang="en-US" altLang="zh-CN" dirty="0" err="1" smtClean="0"/>
              <a:t>state_focused</a:t>
            </a:r>
            <a:r>
              <a:rPr lang="en-US" altLang="zh-CN" dirty="0"/>
              <a:t>	D</a:t>
            </a:r>
            <a:r>
              <a:rPr lang="zh-CN" altLang="zh-CN" dirty="0"/>
              <a:t>、</a:t>
            </a:r>
            <a:r>
              <a:rPr lang="en-US" altLang="zh-CN" dirty="0" err="1"/>
              <a:t>state_selected</a:t>
            </a:r>
            <a:endParaRPr lang="zh-CN" altLang="zh-CN" dirty="0"/>
          </a:p>
          <a:p>
            <a:r>
              <a:rPr lang="en-US" altLang="zh-CN" dirty="0"/>
              <a:t>2</a:t>
            </a:r>
            <a:r>
              <a:rPr lang="zh-CN" altLang="zh-CN" dirty="0"/>
              <a:t>、在一组按钮中只选择其中一个按钮，应当选用（）控件。</a:t>
            </a:r>
          </a:p>
          <a:p>
            <a:pPr lvl="1"/>
            <a:r>
              <a:rPr lang="en-US" altLang="zh-CN" dirty="0" smtClean="0"/>
              <a:t>A</a:t>
            </a:r>
            <a:r>
              <a:rPr lang="zh-CN" altLang="zh-CN" dirty="0"/>
              <a:t>、</a:t>
            </a:r>
            <a:r>
              <a:rPr lang="en-US" altLang="zh-CN" dirty="0"/>
              <a:t>Button		</a:t>
            </a:r>
            <a:r>
              <a:rPr lang="en-US" altLang="zh-CN" dirty="0" smtClean="0"/>
              <a:t>B</a:t>
            </a:r>
            <a:r>
              <a:rPr lang="zh-CN" altLang="zh-CN" dirty="0"/>
              <a:t>、</a:t>
            </a:r>
            <a:r>
              <a:rPr lang="en-US" altLang="zh-CN" dirty="0" err="1"/>
              <a:t>CheckBox</a:t>
            </a:r>
            <a:r>
              <a:rPr lang="en-US" altLang="zh-CN" dirty="0"/>
              <a:t>		</a:t>
            </a:r>
            <a:r>
              <a:rPr lang="en-US" altLang="zh-CN" dirty="0" smtClean="0"/>
              <a:t>C</a:t>
            </a:r>
            <a:r>
              <a:rPr lang="zh-CN" altLang="zh-CN" dirty="0"/>
              <a:t>、</a:t>
            </a:r>
            <a:r>
              <a:rPr lang="en-US" altLang="zh-CN" dirty="0" err="1"/>
              <a:t>RadioButton</a:t>
            </a:r>
            <a:r>
              <a:rPr lang="en-US" altLang="zh-CN" dirty="0"/>
              <a:t>		D</a:t>
            </a:r>
            <a:r>
              <a:rPr lang="zh-CN" altLang="zh-CN" dirty="0"/>
              <a:t>、</a:t>
            </a:r>
            <a:r>
              <a:rPr lang="en-US" altLang="zh-CN" dirty="0"/>
              <a:t>Switch</a:t>
            </a:r>
            <a:endParaRPr lang="zh-CN" altLang="zh-CN" dirty="0"/>
          </a:p>
          <a:p>
            <a:r>
              <a:rPr lang="en-US" altLang="zh-CN" dirty="0"/>
              <a:t>3</a:t>
            </a:r>
            <a:r>
              <a:rPr lang="zh-CN" altLang="zh-CN" dirty="0"/>
              <a:t>、若想让编辑框</a:t>
            </a:r>
            <a:r>
              <a:rPr lang="en-US" altLang="zh-CN" dirty="0" err="1"/>
              <a:t>EditText</a:t>
            </a:r>
            <a:r>
              <a:rPr lang="zh-CN" altLang="zh-CN" dirty="0"/>
              <a:t>输入数字密码，则要将</a:t>
            </a:r>
            <a:r>
              <a:rPr lang="en-US" altLang="zh-CN" dirty="0" err="1"/>
              <a:t>inputType</a:t>
            </a:r>
            <a:r>
              <a:rPr lang="zh-CN" altLang="zh-CN" dirty="0"/>
              <a:t>属性设置为（）。</a:t>
            </a:r>
          </a:p>
          <a:p>
            <a:pPr lvl="1"/>
            <a:r>
              <a:rPr lang="en-US" altLang="zh-CN" dirty="0" smtClean="0"/>
              <a:t>A</a:t>
            </a:r>
            <a:r>
              <a:rPr lang="zh-CN" altLang="zh-CN" dirty="0"/>
              <a:t>、</a:t>
            </a:r>
            <a:r>
              <a:rPr lang="en-US" altLang="zh-CN" dirty="0"/>
              <a:t>text		</a:t>
            </a:r>
            <a:r>
              <a:rPr lang="en-US" altLang="zh-CN" dirty="0" smtClean="0"/>
              <a:t>B</a:t>
            </a:r>
            <a:r>
              <a:rPr lang="zh-CN" altLang="zh-CN" dirty="0"/>
              <a:t>、</a:t>
            </a:r>
            <a:r>
              <a:rPr lang="en-US" altLang="zh-CN" dirty="0" err="1"/>
              <a:t>textPassword</a:t>
            </a:r>
            <a:r>
              <a:rPr lang="en-US" altLang="zh-CN" dirty="0"/>
              <a:t>		C</a:t>
            </a:r>
            <a:r>
              <a:rPr lang="zh-CN" altLang="zh-CN" dirty="0"/>
              <a:t>、</a:t>
            </a:r>
            <a:r>
              <a:rPr lang="en-US" altLang="zh-CN" dirty="0"/>
              <a:t>number	</a:t>
            </a:r>
            <a:r>
              <a:rPr lang="en-US" altLang="zh-CN" dirty="0" smtClean="0"/>
              <a:t>D</a:t>
            </a:r>
            <a:r>
              <a:rPr lang="zh-CN" altLang="zh-CN" dirty="0"/>
              <a:t>、</a:t>
            </a:r>
            <a:r>
              <a:rPr lang="en-US" altLang="zh-CN" dirty="0" err="1"/>
              <a:t>numberPassword</a:t>
            </a:r>
            <a:endParaRPr lang="zh-CN" altLang="zh-CN" dirty="0"/>
          </a:p>
          <a:p>
            <a:r>
              <a:rPr lang="en-US" altLang="zh-CN" dirty="0"/>
              <a:t>4</a:t>
            </a:r>
            <a:r>
              <a:rPr lang="zh-CN" altLang="zh-CN" dirty="0"/>
              <a:t>、若想在编辑框的文本改变之后补充处理，应当在</a:t>
            </a:r>
            <a:r>
              <a:rPr lang="en-US" altLang="zh-CN" dirty="0"/>
              <a:t>________</a:t>
            </a:r>
            <a:r>
              <a:rPr lang="zh-CN" altLang="zh-CN" dirty="0"/>
              <a:t>方法中增加代码。</a:t>
            </a:r>
          </a:p>
          <a:p>
            <a:pPr lvl="1"/>
            <a:r>
              <a:rPr lang="en-US" altLang="zh-CN" dirty="0" smtClean="0"/>
              <a:t>A</a:t>
            </a:r>
            <a:r>
              <a:rPr lang="zh-CN" altLang="zh-CN" dirty="0"/>
              <a:t>、</a:t>
            </a:r>
            <a:r>
              <a:rPr lang="en-US" altLang="zh-CN" dirty="0" err="1"/>
              <a:t>beforeTextChanged</a:t>
            </a:r>
            <a:r>
              <a:rPr lang="en-US" altLang="zh-CN" dirty="0"/>
              <a:t>	</a:t>
            </a:r>
            <a:r>
              <a:rPr lang="en-US" altLang="zh-CN" dirty="0" smtClean="0"/>
              <a:t>	B</a:t>
            </a:r>
            <a:r>
              <a:rPr lang="zh-CN" altLang="zh-CN" dirty="0"/>
              <a:t>、</a:t>
            </a:r>
            <a:r>
              <a:rPr lang="en-US" altLang="zh-CN" dirty="0" err="1" smtClean="0"/>
              <a:t>onTextChanged</a:t>
            </a:r>
            <a:endParaRPr lang="en-US" altLang="zh-CN" dirty="0"/>
          </a:p>
          <a:p>
            <a:pPr lvl="1"/>
            <a:r>
              <a:rPr lang="en-US" altLang="zh-CN" dirty="0" smtClean="0"/>
              <a:t>C</a:t>
            </a:r>
            <a:r>
              <a:rPr lang="zh-CN" altLang="zh-CN" dirty="0"/>
              <a:t>、</a:t>
            </a:r>
            <a:r>
              <a:rPr lang="en-US" altLang="zh-CN" dirty="0" err="1"/>
              <a:t>afterTextChanged</a:t>
            </a:r>
            <a:r>
              <a:rPr lang="en-US" altLang="zh-CN"/>
              <a:t>	</a:t>
            </a:r>
            <a:r>
              <a:rPr lang="en-US" altLang="zh-CN" smtClean="0"/>
              <a:t>	D</a:t>
            </a:r>
            <a:r>
              <a:rPr lang="zh-CN" altLang="zh-CN" dirty="0"/>
              <a:t>、构造</a:t>
            </a:r>
          </a:p>
          <a:p>
            <a:r>
              <a:rPr lang="en-US" altLang="zh-CN" dirty="0"/>
              <a:t>5</a:t>
            </a:r>
            <a:r>
              <a:rPr lang="zh-CN" altLang="zh-CN" dirty="0"/>
              <a:t>、日期选择对话框上能够看到哪些时间单位（）。</a:t>
            </a:r>
          </a:p>
          <a:p>
            <a:pPr lvl="1"/>
            <a:r>
              <a:rPr lang="en-US" altLang="zh-CN" dirty="0" smtClean="0"/>
              <a:t>A</a:t>
            </a:r>
            <a:r>
              <a:rPr lang="zh-CN" altLang="zh-CN" dirty="0"/>
              <a:t>、年份</a:t>
            </a:r>
            <a:r>
              <a:rPr lang="en-US" altLang="zh-CN" dirty="0"/>
              <a:t>		</a:t>
            </a:r>
            <a:r>
              <a:rPr lang="en-US" altLang="zh-CN" dirty="0" smtClean="0"/>
              <a:t>B</a:t>
            </a:r>
            <a:r>
              <a:rPr lang="zh-CN" altLang="zh-CN" dirty="0" smtClean="0"/>
              <a:t>、</a:t>
            </a:r>
            <a:r>
              <a:rPr lang="zh-CN" altLang="zh-CN" dirty="0"/>
              <a:t>月份</a:t>
            </a:r>
            <a:r>
              <a:rPr lang="en-US" altLang="zh-CN" dirty="0"/>
              <a:t>			C</a:t>
            </a:r>
            <a:r>
              <a:rPr lang="zh-CN" altLang="zh-CN" dirty="0"/>
              <a:t>、日期</a:t>
            </a:r>
            <a:r>
              <a:rPr lang="en-US" altLang="zh-CN" dirty="0"/>
              <a:t>			</a:t>
            </a:r>
            <a:r>
              <a:rPr lang="en-US" altLang="zh-CN" dirty="0" smtClean="0"/>
              <a:t>D</a:t>
            </a:r>
            <a:r>
              <a:rPr lang="zh-CN" altLang="zh-CN" dirty="0"/>
              <a:t>、星期</a:t>
            </a:r>
          </a:p>
          <a:p>
            <a:endParaRPr lang="zh-CN" altLang="en-US" dirty="0"/>
          </a:p>
        </p:txBody>
      </p:sp>
    </p:spTree>
    <p:extLst>
      <p:ext uri="{BB962C8B-B14F-4D97-AF65-F5344CB8AC3E}">
        <p14:creationId xmlns:p14="http://schemas.microsoft.com/office/powerpoint/2010/main" val="2043959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r>
              <a:rPr lang="zh-CN" altLang="en-US" dirty="0" smtClean="0"/>
              <a:t>（简答题</a:t>
            </a:r>
            <a:r>
              <a:rPr lang="zh-CN" altLang="en-US" dirty="0"/>
              <a:t>）</a:t>
            </a:r>
          </a:p>
        </p:txBody>
      </p:sp>
      <p:sp>
        <p:nvSpPr>
          <p:cNvPr id="3" name="内容占位符 2"/>
          <p:cNvSpPr>
            <a:spLocks noGrp="1"/>
          </p:cNvSpPr>
          <p:nvPr>
            <p:ph idx="1"/>
          </p:nvPr>
        </p:nvSpPr>
        <p:spPr/>
        <p:txBody>
          <a:bodyPr/>
          <a:lstStyle/>
          <a:p>
            <a:r>
              <a:rPr lang="en-US" altLang="zh-CN" dirty="0"/>
              <a:t>1</a:t>
            </a:r>
            <a:r>
              <a:rPr lang="zh-CN" altLang="zh-CN" dirty="0"/>
              <a:t>、请简要描述九宫格图片的作用。</a:t>
            </a:r>
          </a:p>
          <a:p>
            <a:endParaRPr lang="zh-CN" altLang="en-US" dirty="0"/>
          </a:p>
        </p:txBody>
      </p:sp>
    </p:spTree>
    <p:extLst>
      <p:ext uri="{BB962C8B-B14F-4D97-AF65-F5344CB8AC3E}">
        <p14:creationId xmlns:p14="http://schemas.microsoft.com/office/powerpoint/2010/main" val="3539749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r>
              <a:rPr lang="zh-CN" altLang="en-US" dirty="0" smtClean="0"/>
              <a:t>（动手练习）</a:t>
            </a:r>
            <a:endParaRPr lang="zh-CN" altLang="en-US" dirty="0"/>
          </a:p>
        </p:txBody>
      </p:sp>
      <p:sp>
        <p:nvSpPr>
          <p:cNvPr id="3" name="内容占位符 2"/>
          <p:cNvSpPr>
            <a:spLocks noGrp="1"/>
          </p:cNvSpPr>
          <p:nvPr>
            <p:ph idx="1"/>
          </p:nvPr>
        </p:nvSpPr>
        <p:spPr/>
        <p:txBody>
          <a:bodyPr/>
          <a:lstStyle/>
          <a:p>
            <a:r>
              <a:rPr lang="zh-CN" altLang="zh-CN" dirty="0"/>
              <a:t>请上机实验本章的找回密码项目，其中登录操作支持“用户名</a:t>
            </a:r>
            <a:r>
              <a:rPr lang="en-US" altLang="zh-CN" dirty="0"/>
              <a:t>+</a:t>
            </a:r>
            <a:r>
              <a:rPr lang="zh-CN" altLang="zh-CN" dirty="0"/>
              <a:t>密码”和“手机号</a:t>
            </a:r>
            <a:r>
              <a:rPr lang="en-US" altLang="zh-CN" dirty="0"/>
              <a:t>+</a:t>
            </a:r>
            <a:r>
              <a:rPr lang="zh-CN" altLang="zh-CN" dirty="0"/>
              <a:t>验证码”两种方式，同时支持通过验证码找重置密码。</a:t>
            </a:r>
          </a:p>
          <a:p>
            <a:r>
              <a:rPr lang="en-US" altLang="zh-CN"/>
              <a:t/>
            </a:r>
            <a:br>
              <a:rPr lang="en-US" altLang="zh-CN"/>
            </a:br>
            <a:endParaRPr lang="zh-CN" altLang="en-US"/>
          </a:p>
        </p:txBody>
      </p:sp>
    </p:spTree>
    <p:extLst>
      <p:ext uri="{BB962C8B-B14F-4D97-AF65-F5344CB8AC3E}">
        <p14:creationId xmlns:p14="http://schemas.microsoft.com/office/powerpoint/2010/main" val="261861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形状图形</a:t>
            </a:r>
          </a:p>
        </p:txBody>
      </p:sp>
      <p:sp>
        <p:nvSpPr>
          <p:cNvPr id="3" name="内容占位符 2"/>
          <p:cNvSpPr>
            <a:spLocks noGrp="1"/>
          </p:cNvSpPr>
          <p:nvPr>
            <p:ph idx="1"/>
          </p:nvPr>
        </p:nvSpPr>
        <p:spPr/>
        <p:txBody>
          <a:bodyPr/>
          <a:lstStyle/>
          <a:p>
            <a:r>
              <a:rPr lang="en-US" altLang="zh-CN" dirty="0"/>
              <a:t>Shape</a:t>
            </a:r>
            <a:r>
              <a:rPr lang="zh-CN" altLang="zh-CN" dirty="0"/>
              <a:t>图形又称形状图形，它用来描述常见的几何形状，包括矩形、圆角矩形、</a:t>
            </a:r>
            <a:r>
              <a:rPr lang="zh-CN" altLang="zh-CN" dirty="0" smtClean="0"/>
              <a:t>圆形</a:t>
            </a:r>
            <a:r>
              <a:rPr lang="zh-CN" altLang="zh-CN" dirty="0"/>
              <a:t>、椭圆等等</a:t>
            </a:r>
            <a:r>
              <a:rPr lang="zh-CN" altLang="zh-CN" dirty="0" smtClean="0"/>
              <a:t>。</a:t>
            </a:r>
            <a:endParaRPr lang="en-US" altLang="zh-CN" dirty="0" smtClean="0"/>
          </a:p>
          <a:p>
            <a:r>
              <a:rPr lang="zh-CN" altLang="zh-CN" dirty="0"/>
              <a:t>形状图形的定义</a:t>
            </a:r>
            <a:r>
              <a:rPr lang="zh-CN" altLang="zh-CN" dirty="0" smtClean="0"/>
              <a:t>文件是</a:t>
            </a:r>
            <a:r>
              <a:rPr lang="zh-CN" altLang="zh-CN" dirty="0"/>
              <a:t>以</a:t>
            </a:r>
            <a:r>
              <a:rPr lang="en-US" altLang="zh-CN" dirty="0"/>
              <a:t>shape</a:t>
            </a:r>
            <a:r>
              <a:rPr lang="zh-CN" altLang="zh-CN" dirty="0"/>
              <a:t>标签为根节点的</a:t>
            </a:r>
            <a:r>
              <a:rPr lang="en-US" altLang="zh-CN" dirty="0"/>
              <a:t>XML</a:t>
            </a:r>
            <a:r>
              <a:rPr lang="zh-CN" altLang="zh-CN" dirty="0"/>
              <a:t>描述</a:t>
            </a:r>
            <a:r>
              <a:rPr lang="zh-CN" altLang="zh-CN" dirty="0" smtClean="0"/>
              <a:t>文件</a:t>
            </a:r>
            <a:r>
              <a:rPr lang="zh-CN" altLang="en-US" dirty="0" smtClean="0"/>
              <a:t>，它支持四种类型的形状：</a:t>
            </a:r>
            <a:endParaRPr lang="en-US" altLang="zh-CN" dirty="0" smtClean="0"/>
          </a:p>
          <a:p>
            <a:r>
              <a:rPr lang="zh-CN" altLang="en-US" dirty="0" smtClean="0"/>
              <a:t>（</a:t>
            </a:r>
            <a:r>
              <a:rPr lang="en-US" altLang="zh-CN" dirty="0" smtClean="0"/>
              <a:t>1</a:t>
            </a:r>
            <a:r>
              <a:rPr lang="zh-CN" altLang="en-US" dirty="0" smtClean="0"/>
              <a:t>）</a:t>
            </a:r>
            <a:r>
              <a:rPr lang="en-US" altLang="zh-CN" dirty="0" smtClean="0"/>
              <a:t>rectangle</a:t>
            </a:r>
            <a:r>
              <a:rPr lang="zh-CN" altLang="en-US" dirty="0" smtClean="0"/>
              <a:t>：矩形</a:t>
            </a:r>
            <a:r>
              <a:rPr lang="zh-CN" altLang="en-US" dirty="0"/>
              <a:t>。默认值</a:t>
            </a:r>
          </a:p>
          <a:p>
            <a:r>
              <a:rPr lang="zh-CN" altLang="en-US" dirty="0" smtClean="0"/>
              <a:t>（</a:t>
            </a:r>
            <a:r>
              <a:rPr lang="en-US" altLang="zh-CN" dirty="0" smtClean="0"/>
              <a:t>2</a:t>
            </a:r>
            <a:r>
              <a:rPr lang="zh-CN" altLang="en-US" dirty="0" smtClean="0"/>
              <a:t>）</a:t>
            </a:r>
            <a:r>
              <a:rPr lang="en-US" altLang="zh-CN" dirty="0" smtClean="0"/>
              <a:t>oval</a:t>
            </a:r>
            <a:r>
              <a:rPr lang="zh-CN" altLang="en-US" dirty="0" smtClean="0"/>
              <a:t>：椭圆</a:t>
            </a:r>
            <a:r>
              <a:rPr lang="zh-CN" altLang="en-US" dirty="0"/>
              <a:t>。此时</a:t>
            </a:r>
            <a:r>
              <a:rPr lang="en-US" altLang="zh-CN" dirty="0"/>
              <a:t>corners</a:t>
            </a:r>
            <a:r>
              <a:rPr lang="zh-CN" altLang="en-US" dirty="0"/>
              <a:t>节点会失效</a:t>
            </a:r>
          </a:p>
          <a:p>
            <a:r>
              <a:rPr lang="zh-CN" altLang="en-US" dirty="0" smtClean="0"/>
              <a:t>（</a:t>
            </a:r>
            <a:r>
              <a:rPr lang="en-US" altLang="zh-CN" dirty="0" smtClean="0"/>
              <a:t>3</a:t>
            </a:r>
            <a:r>
              <a:rPr lang="zh-CN" altLang="en-US" dirty="0" smtClean="0"/>
              <a:t>）</a:t>
            </a:r>
            <a:r>
              <a:rPr lang="en-US" altLang="zh-CN" dirty="0" smtClean="0"/>
              <a:t>line</a:t>
            </a:r>
            <a:r>
              <a:rPr lang="zh-CN" altLang="en-US" dirty="0" smtClean="0"/>
              <a:t>：直线</a:t>
            </a:r>
            <a:r>
              <a:rPr lang="zh-CN" altLang="en-US" dirty="0"/>
              <a:t>。此时必须设置</a:t>
            </a:r>
            <a:r>
              <a:rPr lang="en-US" altLang="zh-CN" dirty="0"/>
              <a:t>stroke</a:t>
            </a:r>
            <a:r>
              <a:rPr lang="zh-CN" altLang="en-US" dirty="0"/>
              <a:t>节点，不然会报错</a:t>
            </a:r>
          </a:p>
          <a:p>
            <a:r>
              <a:rPr lang="zh-CN" altLang="en-US" dirty="0" smtClean="0"/>
              <a:t>（</a:t>
            </a:r>
            <a:r>
              <a:rPr lang="en-US" altLang="zh-CN" dirty="0" smtClean="0"/>
              <a:t>4</a:t>
            </a:r>
            <a:r>
              <a:rPr lang="zh-CN" altLang="en-US" dirty="0" smtClean="0"/>
              <a:t>）</a:t>
            </a:r>
            <a:r>
              <a:rPr lang="en-US" altLang="zh-CN" dirty="0" smtClean="0"/>
              <a:t>ring</a:t>
            </a:r>
            <a:r>
              <a:rPr lang="zh-CN" altLang="en-US" dirty="0" smtClean="0"/>
              <a:t>：圆环</a:t>
            </a:r>
            <a:endParaRPr lang="zh-CN" altLang="en-US" dirty="0"/>
          </a:p>
          <a:p>
            <a:endParaRPr lang="zh-CN" altLang="en-US" dirty="0"/>
          </a:p>
        </p:txBody>
      </p:sp>
    </p:spTree>
    <p:extLst>
      <p:ext uri="{BB962C8B-B14F-4D97-AF65-F5344CB8AC3E}">
        <p14:creationId xmlns:p14="http://schemas.microsoft.com/office/powerpoint/2010/main" val="31021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形状图形的规格定义</a:t>
            </a:r>
            <a:endParaRPr lang="zh-CN" altLang="en-US" dirty="0"/>
          </a:p>
        </p:txBody>
      </p:sp>
      <p:sp>
        <p:nvSpPr>
          <p:cNvPr id="3" name="内容占位符 2"/>
          <p:cNvSpPr>
            <a:spLocks noGrp="1"/>
          </p:cNvSpPr>
          <p:nvPr>
            <p:ph idx="1"/>
          </p:nvPr>
        </p:nvSpPr>
        <p:spPr/>
        <p:txBody>
          <a:bodyPr/>
          <a:lstStyle/>
          <a:p>
            <a:r>
              <a:rPr lang="zh-CN" altLang="en-US" dirty="0" smtClean="0"/>
              <a:t>除了根节点</a:t>
            </a:r>
            <a:r>
              <a:rPr lang="en-US" altLang="zh-CN" dirty="0" smtClean="0"/>
              <a:t>shape</a:t>
            </a:r>
            <a:r>
              <a:rPr lang="zh-CN" altLang="en-US" dirty="0" smtClean="0"/>
              <a:t>标签，形状图形还拥有下列规格标签：</a:t>
            </a:r>
            <a:endParaRPr lang="en-US" altLang="zh-CN" dirty="0" smtClean="0"/>
          </a:p>
          <a:p>
            <a:r>
              <a:rPr lang="zh-CN" altLang="en-US" dirty="0" smtClean="0"/>
              <a:t>（</a:t>
            </a:r>
            <a:r>
              <a:rPr lang="en-US" altLang="zh-CN" dirty="0" smtClean="0"/>
              <a:t>1</a:t>
            </a:r>
            <a:r>
              <a:rPr lang="zh-CN" altLang="en-US" dirty="0" smtClean="0"/>
              <a:t>）</a:t>
            </a:r>
            <a:r>
              <a:rPr lang="en-US" altLang="zh-CN" dirty="0"/>
              <a:t>size</a:t>
            </a:r>
            <a:r>
              <a:rPr lang="zh-CN" altLang="zh-CN" dirty="0"/>
              <a:t>（尺寸</a:t>
            </a:r>
            <a:r>
              <a:rPr lang="zh-CN" altLang="zh-CN" dirty="0" smtClean="0"/>
              <a:t>）</a:t>
            </a:r>
            <a:r>
              <a:rPr lang="zh-CN" altLang="en-US" dirty="0" smtClean="0"/>
              <a:t>，它</a:t>
            </a:r>
            <a:r>
              <a:rPr lang="zh-CN" altLang="zh-CN" dirty="0"/>
              <a:t>描述了形状图形的宽高尺寸。</a:t>
            </a:r>
            <a:endParaRPr lang="en-US" altLang="zh-CN" dirty="0" smtClean="0"/>
          </a:p>
          <a:p>
            <a:r>
              <a:rPr lang="zh-CN" altLang="en-US" dirty="0" smtClean="0"/>
              <a:t>（</a:t>
            </a:r>
            <a:r>
              <a:rPr lang="en-US" altLang="zh-CN" dirty="0" smtClean="0"/>
              <a:t>2</a:t>
            </a:r>
            <a:r>
              <a:rPr lang="zh-CN" altLang="en-US" dirty="0" smtClean="0"/>
              <a:t>）</a:t>
            </a:r>
            <a:r>
              <a:rPr lang="en-US" altLang="zh-CN" dirty="0"/>
              <a:t>stroke</a:t>
            </a:r>
            <a:r>
              <a:rPr lang="zh-CN" altLang="zh-CN" dirty="0"/>
              <a:t>（描边</a:t>
            </a:r>
            <a:r>
              <a:rPr lang="zh-CN" altLang="zh-CN" dirty="0" smtClean="0"/>
              <a:t>）</a:t>
            </a:r>
            <a:r>
              <a:rPr lang="zh-CN" altLang="en-US" dirty="0" smtClean="0"/>
              <a:t>，</a:t>
            </a:r>
            <a:r>
              <a:rPr lang="zh-CN" altLang="zh-CN" dirty="0"/>
              <a:t>它描述了形状图形的描边规格。</a:t>
            </a:r>
            <a:endParaRPr lang="en-US" altLang="zh-CN" dirty="0" smtClean="0"/>
          </a:p>
          <a:p>
            <a:r>
              <a:rPr lang="zh-CN" altLang="en-US" dirty="0" smtClean="0"/>
              <a:t>（</a:t>
            </a:r>
            <a:r>
              <a:rPr lang="en-US" altLang="zh-CN" dirty="0" smtClean="0"/>
              <a:t>3</a:t>
            </a:r>
            <a:r>
              <a:rPr lang="zh-CN" altLang="en-US" dirty="0" smtClean="0"/>
              <a:t>）</a:t>
            </a:r>
            <a:r>
              <a:rPr lang="en-US" altLang="zh-CN" dirty="0"/>
              <a:t>corners</a:t>
            </a:r>
            <a:r>
              <a:rPr lang="zh-CN" altLang="zh-CN" dirty="0"/>
              <a:t>（圆角</a:t>
            </a:r>
            <a:r>
              <a:rPr lang="zh-CN" altLang="zh-CN" dirty="0" smtClean="0"/>
              <a:t>）</a:t>
            </a:r>
            <a:r>
              <a:rPr lang="zh-CN" altLang="zh-CN" dirty="0"/>
              <a:t>，它描述了形状图形的圆角大小。</a:t>
            </a:r>
            <a:endParaRPr lang="en-US" altLang="zh-CN" dirty="0" smtClean="0"/>
          </a:p>
          <a:p>
            <a:r>
              <a:rPr lang="zh-CN" altLang="en-US" dirty="0" smtClean="0"/>
              <a:t>（</a:t>
            </a:r>
            <a:r>
              <a:rPr lang="en-US" altLang="zh-CN" dirty="0"/>
              <a:t>4</a:t>
            </a:r>
            <a:r>
              <a:rPr lang="zh-CN" altLang="en-US" dirty="0" smtClean="0"/>
              <a:t>）</a:t>
            </a:r>
            <a:r>
              <a:rPr lang="en-US" altLang="zh-CN" dirty="0"/>
              <a:t>solid</a:t>
            </a:r>
            <a:r>
              <a:rPr lang="zh-CN" altLang="zh-CN" dirty="0"/>
              <a:t>（填充</a:t>
            </a:r>
            <a:r>
              <a:rPr lang="zh-CN" altLang="zh-CN" dirty="0" smtClean="0"/>
              <a:t>）</a:t>
            </a:r>
            <a:r>
              <a:rPr lang="zh-CN" altLang="zh-CN" dirty="0"/>
              <a:t>，它描述了形状图形的填充色彩。</a:t>
            </a:r>
            <a:endParaRPr lang="en-US" altLang="zh-CN" dirty="0" smtClean="0"/>
          </a:p>
          <a:p>
            <a:r>
              <a:rPr lang="zh-CN" altLang="en-US" dirty="0" smtClean="0"/>
              <a:t>（</a:t>
            </a:r>
            <a:r>
              <a:rPr lang="en-US" altLang="zh-CN" dirty="0" smtClean="0"/>
              <a:t>5</a:t>
            </a:r>
            <a:r>
              <a:rPr lang="zh-CN" altLang="en-US" dirty="0" smtClean="0"/>
              <a:t>）</a:t>
            </a:r>
            <a:r>
              <a:rPr lang="en-US" altLang="zh-CN" dirty="0"/>
              <a:t>padding</a:t>
            </a:r>
            <a:r>
              <a:rPr lang="zh-CN" altLang="zh-CN" dirty="0"/>
              <a:t>（间隔</a:t>
            </a:r>
            <a:r>
              <a:rPr lang="zh-CN" altLang="zh-CN" dirty="0" smtClean="0"/>
              <a:t>）</a:t>
            </a:r>
            <a:r>
              <a:rPr lang="zh-CN" altLang="zh-CN" dirty="0"/>
              <a:t>，它描述了形状图形与周围边界的间隔。</a:t>
            </a:r>
            <a:endParaRPr lang="en-US" altLang="zh-CN" dirty="0" smtClean="0"/>
          </a:p>
          <a:p>
            <a:r>
              <a:rPr lang="zh-CN" altLang="en-US" dirty="0" smtClean="0"/>
              <a:t>（</a:t>
            </a:r>
            <a:r>
              <a:rPr lang="en-US" altLang="zh-CN" dirty="0" smtClean="0"/>
              <a:t>6</a:t>
            </a:r>
            <a:r>
              <a:rPr lang="zh-CN" altLang="en-US" dirty="0" smtClean="0"/>
              <a:t>）</a:t>
            </a:r>
            <a:r>
              <a:rPr lang="en-US" altLang="zh-CN" dirty="0"/>
              <a:t>gradient</a:t>
            </a:r>
            <a:r>
              <a:rPr lang="zh-CN" altLang="zh-CN" dirty="0"/>
              <a:t>（渐变</a:t>
            </a:r>
            <a:r>
              <a:rPr lang="zh-CN" altLang="zh-CN" dirty="0" smtClean="0"/>
              <a:t>）</a:t>
            </a:r>
            <a:r>
              <a:rPr lang="zh-CN" altLang="zh-CN" dirty="0"/>
              <a:t>，它描述了形状图形的颜色渐变。</a:t>
            </a:r>
            <a:endParaRPr lang="zh-CN" altLang="en-US" dirty="0"/>
          </a:p>
        </p:txBody>
      </p:sp>
    </p:spTree>
    <p:extLst>
      <p:ext uri="{BB962C8B-B14F-4D97-AF65-F5344CB8AC3E}">
        <p14:creationId xmlns:p14="http://schemas.microsoft.com/office/powerpoint/2010/main" val="96718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圆角矩形的演示例子</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&lt;shape </a:t>
            </a:r>
            <a:r>
              <a:rPr lang="en-US" altLang="zh-CN" dirty="0" err="1"/>
              <a:t>xmlns:android</a:t>
            </a:r>
            <a:r>
              <a:rPr lang="en-US" altLang="zh-CN" dirty="0"/>
              <a:t>="http://schemas.android.com/</a:t>
            </a:r>
            <a:r>
              <a:rPr lang="en-US" altLang="zh-CN" dirty="0" err="1"/>
              <a:t>apk</a:t>
            </a:r>
            <a:r>
              <a:rPr lang="en-US" altLang="zh-CN" dirty="0"/>
              <a:t>/res/android" &gt;</a:t>
            </a:r>
            <a:endParaRPr lang="zh-CN" altLang="zh-CN" dirty="0"/>
          </a:p>
          <a:p>
            <a:r>
              <a:rPr lang="en-US" altLang="zh-CN" dirty="0"/>
              <a:t>    &lt;!-- </a:t>
            </a:r>
            <a:r>
              <a:rPr lang="zh-CN" altLang="zh-CN" dirty="0"/>
              <a:t>指定了形状内部的填充颜色</a:t>
            </a:r>
            <a:r>
              <a:rPr lang="en-US" altLang="zh-CN" dirty="0"/>
              <a:t> --&gt;</a:t>
            </a:r>
            <a:endParaRPr lang="zh-CN" altLang="zh-CN" dirty="0"/>
          </a:p>
          <a:p>
            <a:r>
              <a:rPr lang="en-US" altLang="zh-CN" dirty="0"/>
              <a:t>    &lt;solid </a:t>
            </a:r>
            <a:r>
              <a:rPr lang="en-US" altLang="zh-CN" dirty="0" err="1"/>
              <a:t>android:color</a:t>
            </a:r>
            <a:r>
              <a:rPr lang="en-US" altLang="zh-CN" dirty="0"/>
              <a:t>="#ffdd66" /&gt;</a:t>
            </a:r>
            <a:endParaRPr lang="zh-CN" altLang="zh-CN" dirty="0"/>
          </a:p>
          <a:p>
            <a:r>
              <a:rPr lang="en-US" altLang="zh-CN" dirty="0"/>
              <a:t>    &lt;!-- </a:t>
            </a:r>
            <a:r>
              <a:rPr lang="zh-CN" altLang="zh-CN" dirty="0"/>
              <a:t>指定了形状轮廓的粗细与颜色</a:t>
            </a:r>
            <a:r>
              <a:rPr lang="en-US" altLang="zh-CN" dirty="0"/>
              <a:t> --&gt;</a:t>
            </a:r>
            <a:endParaRPr lang="zh-CN" altLang="zh-CN" dirty="0"/>
          </a:p>
          <a:p>
            <a:r>
              <a:rPr lang="en-US" altLang="zh-CN" dirty="0"/>
              <a:t>    &lt;stroke</a:t>
            </a:r>
            <a:endParaRPr lang="zh-CN" altLang="zh-CN" dirty="0"/>
          </a:p>
          <a:p>
            <a:r>
              <a:rPr lang="en-US" altLang="zh-CN" dirty="0"/>
              <a:t>        </a:t>
            </a:r>
            <a:r>
              <a:rPr lang="en-US" altLang="zh-CN" dirty="0" err="1"/>
              <a:t>android:width</a:t>
            </a:r>
            <a:r>
              <a:rPr lang="en-US" altLang="zh-CN" dirty="0"/>
              <a:t>="1dp"</a:t>
            </a:r>
            <a:endParaRPr lang="zh-CN" altLang="zh-CN" dirty="0"/>
          </a:p>
          <a:p>
            <a:r>
              <a:rPr lang="en-US" altLang="zh-CN" dirty="0"/>
              <a:t>        </a:t>
            </a:r>
            <a:r>
              <a:rPr lang="en-US" altLang="zh-CN" dirty="0" err="1"/>
              <a:t>android:color</a:t>
            </a:r>
            <a:r>
              <a:rPr lang="en-US" altLang="zh-CN" dirty="0"/>
              <a:t>="#</a:t>
            </a:r>
            <a:r>
              <a:rPr lang="en-US" altLang="zh-CN" dirty="0" err="1"/>
              <a:t>aaaaaa</a:t>
            </a:r>
            <a:r>
              <a:rPr lang="en-US" altLang="zh-CN" dirty="0"/>
              <a:t>" /&gt;</a:t>
            </a:r>
            <a:endParaRPr lang="zh-CN" altLang="zh-CN" dirty="0"/>
          </a:p>
          <a:p>
            <a:r>
              <a:rPr lang="en-US" altLang="zh-CN" dirty="0"/>
              <a:t>    &lt;!-- </a:t>
            </a:r>
            <a:r>
              <a:rPr lang="zh-CN" altLang="zh-CN" dirty="0"/>
              <a:t>指定了形状四个圆角的半径</a:t>
            </a:r>
            <a:r>
              <a:rPr lang="en-US" altLang="zh-CN" dirty="0"/>
              <a:t> --&gt;</a:t>
            </a:r>
            <a:endParaRPr lang="zh-CN" altLang="zh-CN" dirty="0"/>
          </a:p>
          <a:p>
            <a:r>
              <a:rPr lang="en-US" altLang="zh-CN" dirty="0"/>
              <a:t>    &lt;corners </a:t>
            </a:r>
            <a:r>
              <a:rPr lang="en-US" altLang="zh-CN" dirty="0" err="1"/>
              <a:t>android:radius</a:t>
            </a:r>
            <a:r>
              <a:rPr lang="en-US" altLang="zh-CN" dirty="0"/>
              <a:t>="10dp" /&gt;</a:t>
            </a:r>
            <a:endParaRPr lang="zh-CN" altLang="zh-CN" dirty="0"/>
          </a:p>
          <a:p>
            <a:r>
              <a:rPr lang="en-US" altLang="zh-CN" dirty="0"/>
              <a:t>&lt;/shape&gt;</a:t>
            </a:r>
            <a:endParaRPr lang="zh-CN" altLang="zh-CN" dirty="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2181" y="2656935"/>
            <a:ext cx="4381536" cy="3278038"/>
          </a:xfrm>
          <a:prstGeom prst="rect">
            <a:avLst/>
          </a:prstGeom>
          <a:ln w="3175">
            <a:solidFill>
              <a:schemeClr val="tx1"/>
            </a:solidFill>
          </a:ln>
        </p:spPr>
      </p:pic>
    </p:spTree>
    <p:extLst>
      <p:ext uri="{BB962C8B-B14F-4D97-AF65-F5344CB8AC3E}">
        <p14:creationId xmlns:p14="http://schemas.microsoft.com/office/powerpoint/2010/main" val="2615653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九宫格图片</a:t>
            </a:r>
          </a:p>
        </p:txBody>
      </p:sp>
      <p:sp>
        <p:nvSpPr>
          <p:cNvPr id="3" name="内容占位符 2"/>
          <p:cNvSpPr>
            <a:spLocks noGrp="1"/>
          </p:cNvSpPr>
          <p:nvPr>
            <p:ph idx="1"/>
          </p:nvPr>
        </p:nvSpPr>
        <p:spPr/>
        <p:txBody>
          <a:bodyPr/>
          <a:lstStyle/>
          <a:p>
            <a:r>
              <a:rPr lang="zh-CN" altLang="zh-CN" dirty="0"/>
              <a:t>将某张图片设置成视图背景时，如果图片尺寸太小，则系统会自动拉伸图片使之填满背景</a:t>
            </a:r>
            <a:r>
              <a:rPr lang="zh-CN" altLang="zh-CN" dirty="0" smtClean="0"/>
              <a:t>。</a:t>
            </a:r>
            <a:endParaRPr lang="en-US" altLang="zh-CN" dirty="0" smtClean="0"/>
          </a:p>
          <a:p>
            <a:r>
              <a:rPr lang="zh-CN" altLang="zh-CN" dirty="0" smtClean="0"/>
              <a:t>可是</a:t>
            </a:r>
            <a:r>
              <a:rPr lang="zh-CN" altLang="zh-CN" dirty="0"/>
              <a:t>一旦图片拉得过大，其画面容易变得</a:t>
            </a:r>
            <a:r>
              <a:rPr lang="zh-CN" altLang="zh-CN" dirty="0" smtClean="0"/>
              <a:t>模糊</a:t>
            </a:r>
            <a:r>
              <a:rPr lang="zh-CN" altLang="en-US" dirty="0" smtClean="0"/>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131" y="3614467"/>
            <a:ext cx="5713738" cy="2772221"/>
          </a:xfrm>
          <a:prstGeom prst="rect">
            <a:avLst/>
          </a:prstGeom>
          <a:ln w="3175">
            <a:solidFill>
              <a:schemeClr val="tx1"/>
            </a:solidFill>
          </a:ln>
        </p:spPr>
      </p:pic>
    </p:spTree>
    <p:extLst>
      <p:ext uri="{BB962C8B-B14F-4D97-AF65-F5344CB8AC3E}">
        <p14:creationId xmlns:p14="http://schemas.microsoft.com/office/powerpoint/2010/main" val="4288033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4042</Words>
  <Application>Microsoft Office PowerPoint</Application>
  <PresentationFormat>宽屏</PresentationFormat>
  <Paragraphs>370</Paragraphs>
  <Slides>58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58</vt:i4>
      </vt:variant>
    </vt:vector>
  </HeadingPairs>
  <TitlesOfParts>
    <vt:vector size="65" baseType="lpstr">
      <vt:lpstr>黑体</vt:lpstr>
      <vt:lpstr>宋体</vt:lpstr>
      <vt:lpstr>Arial</vt:lpstr>
      <vt:lpstr>Calibri</vt:lpstr>
      <vt:lpstr>Calibri Light</vt:lpstr>
      <vt:lpstr>Times New Roman</vt:lpstr>
      <vt:lpstr>Office 主题</vt:lpstr>
      <vt:lpstr>第5章  中级控件</vt:lpstr>
      <vt:lpstr>本章简介</vt:lpstr>
      <vt:lpstr>本章目录</vt:lpstr>
      <vt:lpstr>5.1  图形定制</vt:lpstr>
      <vt:lpstr>5.1.1  图形Drawable</vt:lpstr>
      <vt:lpstr>5.1.2  形状图形</vt:lpstr>
      <vt:lpstr>形状图形的规格定义</vt:lpstr>
      <vt:lpstr>圆角矩形的演示例子</vt:lpstr>
      <vt:lpstr>5.1.3  九宫格图片</vt:lpstr>
      <vt:lpstr>点九图片的实现原理</vt:lpstr>
      <vt:lpstr>九宫格图片的制作窗口</vt:lpstr>
      <vt:lpstr>九宫格图片的四边涵义</vt:lpstr>
      <vt:lpstr>5.1.4  状态列表图形</vt:lpstr>
      <vt:lpstr>状态列表图形的演示效果</vt:lpstr>
      <vt:lpstr>状态类型的取值说明</vt:lpstr>
      <vt:lpstr>5.2  选择按钮</vt:lpstr>
      <vt:lpstr>5.2.1  复选框CheckBox</vt:lpstr>
      <vt:lpstr>CompoundButton的基本用法</vt:lpstr>
      <vt:lpstr>如何使用CheckBox</vt:lpstr>
      <vt:lpstr>复选框的演示效果</vt:lpstr>
      <vt:lpstr>5.2.2  开关按钮Switch</vt:lpstr>
      <vt:lpstr>仿iOS的开关按钮</vt:lpstr>
      <vt:lpstr>山寨后的开关按钮演示效果</vt:lpstr>
      <vt:lpstr>5.2.3  单选按钮RadioButton</vt:lpstr>
      <vt:lpstr>单选组的用法</vt:lpstr>
      <vt:lpstr>单选按钮的演示效果</vt:lpstr>
      <vt:lpstr>5.3  文本输入</vt:lpstr>
      <vt:lpstr>5.3.1  编辑框EditText</vt:lpstr>
      <vt:lpstr>输入类型的取值说明</vt:lpstr>
      <vt:lpstr>自定义编辑框的背景（定义圆角矩形）</vt:lpstr>
      <vt:lpstr>自定义编辑框的背景（定义状态列表）</vt:lpstr>
      <vt:lpstr>5.3.2  焦点变更监听器</vt:lpstr>
      <vt:lpstr>判断手机号是否输满11位的代码例子</vt:lpstr>
      <vt:lpstr>监听焦点变更事件的演示效果</vt:lpstr>
      <vt:lpstr>5.3.3  文本变化监听器</vt:lpstr>
      <vt:lpstr>文本变化监听器的用法</vt:lpstr>
      <vt:lpstr>监听文本位数自动关闭软键盘的演示效果</vt:lpstr>
      <vt:lpstr>5.4  对话框</vt:lpstr>
      <vt:lpstr>5.4.1  提醒对话框AlertDialog</vt:lpstr>
      <vt:lpstr>提醒对话框的演示效果</vt:lpstr>
      <vt:lpstr>5.4.2  日期对话框DatePickerDialog</vt:lpstr>
      <vt:lpstr>日期对话框的演示效果</vt:lpstr>
      <vt:lpstr>5.4.3  时间对话框TimePickerDialog</vt:lpstr>
      <vt:lpstr>时间对话框的演示效果</vt:lpstr>
      <vt:lpstr>5.5  实战项目：找回密码</vt:lpstr>
      <vt:lpstr>5.5.1  需求描述</vt:lpstr>
      <vt:lpstr>两种登录方式的区别</vt:lpstr>
      <vt:lpstr>找回密码的功能说明</vt:lpstr>
      <vt:lpstr>5.5.2  界面设计</vt:lpstr>
      <vt:lpstr>找回密码之时的参数传递</vt:lpstr>
      <vt:lpstr>5.5.3  关键代码</vt:lpstr>
      <vt:lpstr>5.6  小结</vt:lpstr>
      <vt:lpstr>本章的学成目标</vt:lpstr>
      <vt:lpstr>习题（填空题）</vt:lpstr>
      <vt:lpstr>习题（判断题）</vt:lpstr>
      <vt:lpstr>习题（选择题）</vt:lpstr>
      <vt:lpstr>习题（简答题）</vt:lpstr>
      <vt:lpstr>习题（动手练习）</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46</cp:revision>
  <dcterms:created xsi:type="dcterms:W3CDTF">2020-09-05T11:15:12Z</dcterms:created>
  <dcterms:modified xsi:type="dcterms:W3CDTF">2022-05-29T11:01:46Z</dcterms:modified>
</cp:coreProperties>
</file>