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61" r:id="rId9"/>
    <p:sldId id="288" r:id="rId10"/>
    <p:sldId id="287" r:id="rId11"/>
    <p:sldId id="262" r:id="rId12"/>
    <p:sldId id="263" r:id="rId13"/>
    <p:sldId id="264" r:id="rId14"/>
    <p:sldId id="289" r:id="rId15"/>
    <p:sldId id="290" r:id="rId16"/>
    <p:sldId id="265" r:id="rId17"/>
    <p:sldId id="291" r:id="rId18"/>
    <p:sldId id="266" r:id="rId19"/>
    <p:sldId id="292" r:id="rId20"/>
    <p:sldId id="293" r:id="rId21"/>
    <p:sldId id="294" r:id="rId22"/>
    <p:sldId id="267" r:id="rId23"/>
    <p:sldId id="295" r:id="rId24"/>
    <p:sldId id="296" r:id="rId25"/>
    <p:sldId id="268" r:id="rId26"/>
    <p:sldId id="269" r:id="rId27"/>
    <p:sldId id="297" r:id="rId28"/>
    <p:sldId id="270" r:id="rId29"/>
    <p:sldId id="298" r:id="rId30"/>
    <p:sldId id="318" r:id="rId31"/>
    <p:sldId id="319" r:id="rId32"/>
    <p:sldId id="271" r:id="rId33"/>
    <p:sldId id="320" r:id="rId34"/>
    <p:sldId id="272" r:id="rId35"/>
    <p:sldId id="283" r:id="rId36"/>
    <p:sldId id="282" r:id="rId37"/>
    <p:sldId id="300" r:id="rId38"/>
    <p:sldId id="307" r:id="rId39"/>
    <p:sldId id="304" r:id="rId40"/>
    <p:sldId id="305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281" r:id="rId53"/>
    <p:sldId id="280" r:id="rId54"/>
    <p:sldId id="301" r:id="rId55"/>
    <p:sldId id="279" r:id="rId56"/>
    <p:sldId id="302" r:id="rId57"/>
    <p:sldId id="278" r:id="rId58"/>
    <p:sldId id="284" r:id="rId59"/>
    <p:sldId id="273" r:id="rId60"/>
    <p:sldId id="274" r:id="rId61"/>
    <p:sldId id="275" r:id="rId62"/>
    <p:sldId id="276" r:id="rId63"/>
    <p:sldId id="277" r:id="rId64"/>
    <p:sldId id="303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9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8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4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8016-54B0-44EF-A7B2-86606A56FCA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2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数据存储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实现“记住密码”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6191" y="52882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登录成功时保存密码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40885" y="52882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重新进入时读取密码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00" y="1813262"/>
            <a:ext cx="4040250" cy="334068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7" y="1816317"/>
            <a:ext cx="4036556" cy="3337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4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 smtClean="0"/>
              <a:t>更安全的数据仓库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官方推出了数据仓库</a:t>
            </a:r>
            <a:r>
              <a:rPr lang="en-US" altLang="zh-CN" dirty="0" err="1"/>
              <a:t>DataStore</a:t>
            </a:r>
            <a:r>
              <a:rPr lang="zh-CN" altLang="zh-CN" dirty="0"/>
              <a:t>，并将其作为</a:t>
            </a:r>
            <a:r>
              <a:rPr lang="en-US" altLang="zh-CN" dirty="0"/>
              <a:t>Jetpack</a:t>
            </a:r>
            <a:r>
              <a:rPr lang="zh-CN" altLang="zh-CN" dirty="0"/>
              <a:t>库的基础组件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DataStore</a:t>
            </a:r>
            <a:r>
              <a:rPr lang="zh-CN" altLang="zh-CN" dirty="0"/>
              <a:t>提供了两种实现方式，分别是</a:t>
            </a:r>
            <a:r>
              <a:rPr lang="en-US" altLang="zh-CN" dirty="0"/>
              <a:t>Preferences </a:t>
            </a:r>
            <a:r>
              <a:rPr lang="en-US" altLang="zh-CN" dirty="0" err="1"/>
              <a:t>DataStore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Proto </a:t>
            </a:r>
            <a:r>
              <a:rPr lang="en-US" altLang="zh-CN" dirty="0" err="1"/>
              <a:t>DataStore</a:t>
            </a:r>
            <a:r>
              <a:rPr lang="zh-CN" altLang="zh-CN" dirty="0"/>
              <a:t>，前者采用键值对存储数据，后者采用自定义类型存储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en-US" altLang="zh-CN" dirty="0"/>
              <a:t>Preferences </a:t>
            </a:r>
            <a:r>
              <a:rPr lang="en-US" altLang="zh-CN" dirty="0" err="1"/>
              <a:t>DataStore</a:t>
            </a:r>
            <a:r>
              <a:rPr lang="zh-CN" altLang="zh-CN" dirty="0"/>
              <a:t>可以直接替代</a:t>
            </a:r>
            <a:r>
              <a:rPr lang="en-US" altLang="zh-CN" dirty="0" err="1"/>
              <a:t>SharedPreferences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319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 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的数据库存储方式——</a:t>
            </a:r>
            <a:r>
              <a:rPr lang="en-US" altLang="zh-CN" dirty="0"/>
              <a:t> SQLite</a:t>
            </a:r>
            <a:r>
              <a:rPr lang="zh-CN" altLang="zh-CN" dirty="0"/>
              <a:t>的使用方法，包括：</a:t>
            </a:r>
            <a:r>
              <a:rPr lang="en-US" altLang="zh-CN" dirty="0"/>
              <a:t>SQLite</a:t>
            </a:r>
            <a:r>
              <a:rPr lang="zh-CN" altLang="zh-CN" dirty="0"/>
              <a:t>用到了哪些</a:t>
            </a:r>
            <a:r>
              <a:rPr lang="en-US" altLang="zh-CN" dirty="0"/>
              <a:t>SQL</a:t>
            </a:r>
            <a:r>
              <a:rPr lang="zh-CN" altLang="zh-CN" dirty="0"/>
              <a:t>语法，如何使用数据库管理器操纵</a:t>
            </a:r>
            <a:r>
              <a:rPr lang="en-US" altLang="zh-CN" dirty="0"/>
              <a:t>SQLite</a:t>
            </a:r>
            <a:r>
              <a:rPr lang="zh-CN" altLang="zh-CN" dirty="0"/>
              <a:t>，如何使用数据库帮助器简化数据库操作等，以及如何利用</a:t>
            </a:r>
            <a:r>
              <a:rPr lang="en-US" altLang="zh-CN" dirty="0"/>
              <a:t>SQLite</a:t>
            </a:r>
            <a:r>
              <a:rPr lang="zh-CN" altLang="zh-CN" dirty="0"/>
              <a:t>改进登录页面的记住密码功能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6.2.1  </a:t>
            </a:r>
            <a:r>
              <a:rPr lang="en-US" altLang="zh-CN" dirty="0"/>
              <a:t>SQL</a:t>
            </a:r>
            <a:r>
              <a:rPr lang="zh-CN" altLang="en-US" dirty="0"/>
              <a:t>的基本语法</a:t>
            </a:r>
          </a:p>
          <a:p>
            <a:r>
              <a:rPr lang="en-US" altLang="zh-CN" dirty="0"/>
              <a:t>6.2.2  </a:t>
            </a:r>
            <a:r>
              <a:rPr lang="zh-CN" altLang="en-US" dirty="0"/>
              <a:t>数据库管理器</a:t>
            </a:r>
            <a:r>
              <a:rPr lang="en-US" altLang="zh-CN" dirty="0" err="1"/>
              <a:t>SQLiteDatabase</a:t>
            </a:r>
            <a:endParaRPr lang="en-US" altLang="zh-CN" dirty="0"/>
          </a:p>
          <a:p>
            <a:r>
              <a:rPr lang="en-US" altLang="zh-CN" dirty="0"/>
              <a:t>6.2.3  </a:t>
            </a:r>
            <a:r>
              <a:rPr lang="zh-CN" altLang="en-US" dirty="0"/>
              <a:t>数据库帮助器</a:t>
            </a:r>
            <a:r>
              <a:rPr lang="en-US" altLang="zh-CN" dirty="0" err="1"/>
              <a:t>SQLiteOpenHelper</a:t>
            </a:r>
            <a:endParaRPr lang="en-US" altLang="zh-CN" dirty="0"/>
          </a:p>
          <a:p>
            <a:r>
              <a:rPr lang="en-US" altLang="zh-CN" dirty="0"/>
              <a:t>6.2.4  </a:t>
            </a:r>
            <a:r>
              <a:rPr lang="zh-CN" altLang="en-US" dirty="0"/>
              <a:t>优化记住密码功能</a:t>
            </a:r>
          </a:p>
        </p:txBody>
      </p:sp>
    </p:spTree>
    <p:extLst>
      <p:ext uri="{BB962C8B-B14F-4D97-AF65-F5344CB8AC3E}">
        <p14:creationId xmlns:p14="http://schemas.microsoft.com/office/powerpoint/2010/main" val="272348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 SQL</a:t>
            </a:r>
            <a:r>
              <a:rPr lang="zh-CN" altLang="en-US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标准的</a:t>
            </a:r>
            <a:r>
              <a:rPr lang="en-US" altLang="zh-CN" dirty="0"/>
              <a:t>SQL</a:t>
            </a:r>
            <a:r>
              <a:rPr lang="zh-CN" altLang="zh-CN" dirty="0"/>
              <a:t>语句分为三类：数据定义、数据操纵和数据控制，但不同的数据库往往有自己的实现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SQLite</a:t>
            </a:r>
            <a:r>
              <a:rPr lang="zh-CN" altLang="zh-CN" dirty="0"/>
              <a:t>是一种小巧的嵌入式数据库</a:t>
            </a:r>
            <a:r>
              <a:rPr lang="zh-CN" altLang="zh-CN" dirty="0" smtClean="0"/>
              <a:t>，</a:t>
            </a:r>
            <a:r>
              <a:rPr lang="zh-CN" altLang="zh-CN" dirty="0"/>
              <a:t>由于它属于轻型数据库，不涉及复杂的数据控制操作，因此</a:t>
            </a:r>
            <a:r>
              <a:rPr lang="en-US" altLang="zh-CN" dirty="0"/>
              <a:t>App</a:t>
            </a:r>
            <a:r>
              <a:rPr lang="zh-CN" altLang="zh-CN" dirty="0"/>
              <a:t>开发只用到数据定义和数据操纵两类</a:t>
            </a:r>
            <a:r>
              <a:rPr lang="en-US" altLang="zh-CN" dirty="0"/>
              <a:t>SQL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SQLite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语法与通用的</a:t>
            </a:r>
            <a:r>
              <a:rPr lang="en-US" altLang="zh-CN" dirty="0"/>
              <a:t>SQL</a:t>
            </a:r>
            <a:r>
              <a:rPr lang="zh-CN" altLang="zh-CN" dirty="0"/>
              <a:t>语法略有</a:t>
            </a:r>
            <a:r>
              <a:rPr lang="zh-CN" altLang="zh-CN" dirty="0" smtClean="0"/>
              <a:t>不同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67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的数据定义语言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数据定义语言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描述</a:t>
            </a:r>
            <a:r>
              <a:rPr lang="zh-CN" altLang="zh-CN" dirty="0"/>
              <a:t>了怎样变更数据实体的框架结构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DDL</a:t>
            </a:r>
            <a:r>
              <a:rPr lang="zh-CN" altLang="zh-CN" dirty="0"/>
              <a:t>语言主要包括三种操作：创建表格、删除表格、修改</a:t>
            </a:r>
            <a:r>
              <a:rPr lang="zh-CN" altLang="zh-CN" dirty="0" smtClean="0"/>
              <a:t>表结构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创建</a:t>
            </a:r>
            <a:r>
              <a:rPr lang="zh-CN" altLang="zh-CN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zh-CN" sz="2000" dirty="0"/>
              <a:t>格式为“</a:t>
            </a:r>
            <a:r>
              <a:rPr lang="en-US" altLang="zh-CN" sz="2000" dirty="0"/>
              <a:t>CREATE  TABLE  IF  NOT  EXISTS  </a:t>
            </a:r>
            <a:r>
              <a:rPr lang="zh-CN" altLang="zh-CN" sz="2000" dirty="0"/>
              <a:t>表格名称</a:t>
            </a:r>
            <a:r>
              <a:rPr lang="en-US" altLang="zh-CN" sz="2000" dirty="0"/>
              <a:t> (</a:t>
            </a:r>
            <a:r>
              <a:rPr lang="zh-CN" altLang="zh-CN" sz="2000" dirty="0"/>
              <a:t>以逗号分隔的各字段定义</a:t>
            </a:r>
            <a:r>
              <a:rPr lang="en-US" altLang="zh-CN" sz="2000" dirty="0"/>
              <a:t>);</a:t>
            </a:r>
            <a:r>
              <a:rPr lang="zh-CN" altLang="zh-CN" sz="2000" dirty="0"/>
              <a:t>”</a:t>
            </a:r>
            <a:endParaRPr lang="en-US" altLang="zh-CN" sz="20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删除</a:t>
            </a:r>
            <a:r>
              <a:rPr lang="zh-CN" altLang="zh-CN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zh-CN" sz="2000" dirty="0"/>
              <a:t>格式为“</a:t>
            </a:r>
            <a:r>
              <a:rPr lang="en-US" altLang="zh-CN" sz="2000" dirty="0"/>
              <a:t>DROP  TABLE  IF  EXISTS  </a:t>
            </a:r>
            <a:r>
              <a:rPr lang="zh-CN" altLang="zh-CN" sz="2000" dirty="0"/>
              <a:t>表格名称</a:t>
            </a:r>
            <a:r>
              <a:rPr lang="en-US" altLang="zh-CN" sz="2000" dirty="0"/>
              <a:t>;</a:t>
            </a:r>
            <a:r>
              <a:rPr lang="zh-CN" altLang="zh-CN" sz="2000" dirty="0"/>
              <a:t>”</a:t>
            </a:r>
            <a:endParaRPr lang="en-US" altLang="zh-CN" sz="20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修改</a:t>
            </a:r>
            <a:r>
              <a:rPr lang="zh-CN" altLang="zh-CN" dirty="0" smtClean="0"/>
              <a:t>表结构</a:t>
            </a:r>
            <a:endParaRPr lang="en-US" altLang="zh-CN" dirty="0" smtClean="0"/>
          </a:p>
          <a:p>
            <a:pPr lvl="1"/>
            <a:r>
              <a:rPr lang="zh-CN" altLang="zh-CN" sz="2000" dirty="0"/>
              <a:t>格式为“</a:t>
            </a:r>
            <a:r>
              <a:rPr lang="en-US" altLang="zh-CN" sz="2000" dirty="0"/>
              <a:t>ALTER  TABLE  </a:t>
            </a:r>
            <a:r>
              <a:rPr lang="zh-CN" altLang="zh-CN" sz="2000" dirty="0"/>
              <a:t>表格名称  修改操作</a:t>
            </a:r>
            <a:r>
              <a:rPr lang="en-US" altLang="zh-CN" sz="2000" dirty="0"/>
              <a:t>;</a:t>
            </a:r>
            <a:r>
              <a:rPr lang="zh-CN" altLang="zh-CN" sz="2000" dirty="0" smtClean="0"/>
              <a:t>”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SQLite</a:t>
            </a:r>
            <a:r>
              <a:rPr lang="zh-CN" altLang="zh-CN" sz="2000" dirty="0"/>
              <a:t>只支持增加字段，不支持修改字段，也不支持删除字段。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235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的数据操纵语言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数据操纵语言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它</a:t>
            </a:r>
            <a:r>
              <a:rPr lang="zh-CN" altLang="zh-CN" dirty="0"/>
              <a:t>描述了怎样处理数据实体的内部记录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表格记录的操作类型包括添加、删除、修改、查询四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）添加记录</a:t>
            </a:r>
            <a:endParaRPr lang="en-US" altLang="zh-CN" dirty="0" smtClean="0"/>
          </a:p>
          <a:p>
            <a:pPr lvl="1"/>
            <a:r>
              <a:rPr lang="zh-CN" altLang="zh-CN" sz="1800" dirty="0"/>
              <a:t>格式为“</a:t>
            </a:r>
            <a:r>
              <a:rPr lang="en-US" altLang="zh-CN" sz="1800" dirty="0"/>
              <a:t>INSERT  INTO  </a:t>
            </a:r>
            <a:r>
              <a:rPr lang="zh-CN" altLang="zh-CN" sz="1800" dirty="0"/>
              <a:t>表格名称</a:t>
            </a:r>
            <a:r>
              <a:rPr lang="en-US" altLang="zh-CN" sz="1800" dirty="0"/>
              <a:t> (</a:t>
            </a:r>
            <a:r>
              <a:rPr lang="zh-CN" altLang="zh-CN" sz="1800" dirty="0"/>
              <a:t>以逗号分隔的字段名列表</a:t>
            </a:r>
            <a:r>
              <a:rPr lang="en-US" altLang="zh-CN" sz="1800" dirty="0"/>
              <a:t>)  VALUES  (</a:t>
            </a:r>
            <a:r>
              <a:rPr lang="zh-CN" altLang="zh-CN" sz="1800" dirty="0"/>
              <a:t>以逗号分隔的字段值列表</a:t>
            </a:r>
            <a:r>
              <a:rPr lang="en-US" altLang="zh-CN" sz="1800" dirty="0"/>
              <a:t>);</a:t>
            </a:r>
            <a:r>
              <a:rPr lang="zh-CN" altLang="zh-CN" sz="1800" dirty="0"/>
              <a:t>”</a:t>
            </a:r>
            <a:endParaRPr lang="en-US" altLang="zh-CN" sz="18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）删除记录</a:t>
            </a:r>
            <a:endParaRPr lang="en-US" altLang="zh-CN" dirty="0" smtClean="0"/>
          </a:p>
          <a:p>
            <a:pPr lvl="1"/>
            <a:r>
              <a:rPr lang="zh-CN" altLang="zh-CN" sz="1800" dirty="0" smtClean="0"/>
              <a:t>格式为“</a:t>
            </a:r>
            <a:r>
              <a:rPr lang="en-US" altLang="zh-CN" sz="1800" dirty="0" smtClean="0"/>
              <a:t>DELETE  FROM  </a:t>
            </a:r>
            <a:r>
              <a:rPr lang="zh-CN" altLang="zh-CN" sz="1800" dirty="0" smtClean="0"/>
              <a:t>表格名称  </a:t>
            </a:r>
            <a:r>
              <a:rPr lang="en-US" altLang="zh-CN" sz="1800" dirty="0" smtClean="0"/>
              <a:t>WHERE  </a:t>
            </a:r>
            <a:r>
              <a:rPr lang="zh-CN" altLang="zh-CN" sz="1800" dirty="0" smtClean="0"/>
              <a:t>查询条件</a:t>
            </a:r>
            <a:r>
              <a:rPr lang="en-US" altLang="zh-CN" sz="1800" dirty="0" smtClean="0"/>
              <a:t>;</a:t>
            </a:r>
            <a:r>
              <a:rPr lang="zh-CN" altLang="zh-CN" sz="1800" dirty="0" smtClean="0"/>
              <a:t>”</a:t>
            </a:r>
            <a:endParaRPr lang="en-US" altLang="zh-CN" sz="18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）修改记录</a:t>
            </a:r>
            <a:endParaRPr lang="en-US" altLang="zh-CN" dirty="0" smtClean="0"/>
          </a:p>
          <a:p>
            <a:pPr lvl="1"/>
            <a:r>
              <a:rPr lang="zh-CN" altLang="zh-CN" sz="1800" dirty="0"/>
              <a:t>格式为“</a:t>
            </a:r>
            <a:r>
              <a:rPr lang="en-US" altLang="zh-CN" sz="1800" dirty="0"/>
              <a:t>UPDATE  </a:t>
            </a:r>
            <a:r>
              <a:rPr lang="zh-CN" altLang="zh-CN" sz="1800" dirty="0"/>
              <a:t>表格名称  </a:t>
            </a:r>
            <a:r>
              <a:rPr lang="en-US" altLang="zh-CN" sz="1800" dirty="0"/>
              <a:t>SET  </a:t>
            </a:r>
            <a:r>
              <a:rPr lang="zh-CN" altLang="zh-CN" sz="1800" dirty="0"/>
              <a:t>字段名</a:t>
            </a:r>
            <a:r>
              <a:rPr lang="en-US" altLang="zh-CN" sz="1800" dirty="0"/>
              <a:t>=</a:t>
            </a:r>
            <a:r>
              <a:rPr lang="zh-CN" altLang="zh-CN" sz="1800" dirty="0"/>
              <a:t>字段值  </a:t>
            </a:r>
            <a:r>
              <a:rPr lang="en-US" altLang="zh-CN" sz="1800" dirty="0"/>
              <a:t>WHERE  </a:t>
            </a:r>
            <a:r>
              <a:rPr lang="zh-CN" altLang="zh-CN" sz="1800" dirty="0"/>
              <a:t>查询条件</a:t>
            </a:r>
            <a:r>
              <a:rPr lang="en-US" altLang="zh-CN" sz="1800" dirty="0"/>
              <a:t>;</a:t>
            </a:r>
            <a:r>
              <a:rPr lang="zh-CN" altLang="zh-CN" sz="1800" dirty="0"/>
              <a:t>”</a:t>
            </a:r>
            <a:endParaRPr lang="en-US" altLang="zh-CN" sz="18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）查询记录</a:t>
            </a:r>
            <a:endParaRPr lang="en-US" altLang="zh-CN" dirty="0" smtClean="0"/>
          </a:p>
          <a:p>
            <a:pPr lvl="1"/>
            <a:r>
              <a:rPr lang="zh-CN" altLang="zh-CN" sz="1800" dirty="0"/>
              <a:t>格式为“</a:t>
            </a:r>
            <a:r>
              <a:rPr lang="en-US" altLang="zh-CN" sz="1800" dirty="0"/>
              <a:t>SELECT  </a:t>
            </a:r>
            <a:r>
              <a:rPr lang="zh-CN" altLang="zh-CN" sz="1800" dirty="0"/>
              <a:t>以逗号分隔的字段名列表 </a:t>
            </a:r>
            <a:r>
              <a:rPr lang="en-US" altLang="zh-CN" sz="1800" dirty="0"/>
              <a:t> FROM  </a:t>
            </a:r>
            <a:r>
              <a:rPr lang="zh-CN" altLang="zh-CN" sz="1800" dirty="0"/>
              <a:t>表格名称  </a:t>
            </a:r>
            <a:r>
              <a:rPr lang="en-US" altLang="zh-CN" sz="1800" dirty="0"/>
              <a:t>WHERE  </a:t>
            </a:r>
            <a:r>
              <a:rPr lang="zh-CN" altLang="zh-CN" sz="1800" dirty="0"/>
              <a:t>查询条件</a:t>
            </a:r>
            <a:r>
              <a:rPr lang="en-US" altLang="zh-CN" sz="1800" dirty="0"/>
              <a:t>;</a:t>
            </a:r>
            <a:r>
              <a:rPr lang="zh-CN" altLang="zh-CN" sz="1800" dirty="0"/>
              <a:t>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540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数据库管理器</a:t>
            </a:r>
            <a:r>
              <a:rPr lang="en-US" altLang="zh-CN" dirty="0" err="1"/>
              <a:t>SQLiteDatabase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SQLiteDatabase</a:t>
            </a:r>
            <a:r>
              <a:rPr lang="zh-CN" altLang="zh-CN" dirty="0"/>
              <a:t>是</a:t>
            </a:r>
            <a:r>
              <a:rPr lang="en-US" altLang="zh-CN" dirty="0"/>
              <a:t>SQLite</a:t>
            </a:r>
            <a:r>
              <a:rPr lang="zh-CN" altLang="zh-CN" dirty="0"/>
              <a:t>的数据库管理类</a:t>
            </a:r>
            <a:r>
              <a:rPr lang="zh-CN" altLang="en-US" dirty="0"/>
              <a:t>，它</a:t>
            </a:r>
            <a:r>
              <a:rPr lang="zh-CN" altLang="zh-CN" dirty="0"/>
              <a:t>提供了若干操作数据表的</a:t>
            </a:r>
            <a:r>
              <a:rPr lang="en-US" altLang="zh-CN" dirty="0"/>
              <a:t>API</a:t>
            </a:r>
            <a:r>
              <a:rPr lang="zh-CN" altLang="zh-CN" dirty="0"/>
              <a:t>，常用的方法有</a:t>
            </a:r>
            <a:r>
              <a:rPr lang="en-US" altLang="zh-CN" dirty="0"/>
              <a:t>3</a:t>
            </a:r>
            <a:r>
              <a:rPr lang="zh-CN" altLang="zh-CN" dirty="0"/>
              <a:t>类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zh-CN" dirty="0"/>
              <a:t>管理类，用于数据库层面的操作。</a:t>
            </a:r>
          </a:p>
          <a:p>
            <a:pPr lvl="1"/>
            <a:r>
              <a:rPr lang="en-US" altLang="zh-CN" sz="2500" dirty="0" err="1"/>
              <a:t>openDatabase</a:t>
            </a:r>
            <a:r>
              <a:rPr lang="zh-CN" altLang="zh-CN" sz="2500" dirty="0"/>
              <a:t>：打开指定路径的数据库。</a:t>
            </a:r>
          </a:p>
          <a:p>
            <a:pPr lvl="1"/>
            <a:r>
              <a:rPr lang="en-US" altLang="zh-CN" sz="2500" dirty="0" err="1"/>
              <a:t>isOpen</a:t>
            </a:r>
            <a:r>
              <a:rPr lang="zh-CN" altLang="zh-CN" sz="2500" dirty="0"/>
              <a:t>：判断数据库是否已打开。</a:t>
            </a:r>
          </a:p>
          <a:p>
            <a:pPr lvl="1"/>
            <a:r>
              <a:rPr lang="en-US" altLang="zh-CN" sz="2500" dirty="0"/>
              <a:t>close</a:t>
            </a:r>
            <a:r>
              <a:rPr lang="zh-CN" altLang="zh-CN" sz="2500" dirty="0"/>
              <a:t>：关闭数据库。</a:t>
            </a:r>
            <a:endParaRPr lang="en-US" altLang="zh-CN" sz="2500" dirty="0"/>
          </a:p>
          <a:p>
            <a:pPr lvl="1"/>
            <a:r>
              <a:rPr lang="en-US" altLang="zh-CN" dirty="0" err="1"/>
              <a:t>getVersion</a:t>
            </a:r>
            <a:r>
              <a:rPr lang="zh-CN" altLang="zh-CN" dirty="0"/>
              <a:t>：获取数据库的版本号。</a:t>
            </a:r>
          </a:p>
          <a:p>
            <a:pPr lvl="1"/>
            <a:r>
              <a:rPr lang="en-US" altLang="zh-CN" dirty="0" err="1"/>
              <a:t>setVersion</a:t>
            </a:r>
            <a:r>
              <a:rPr lang="zh-CN" altLang="zh-CN" dirty="0"/>
              <a:t>：设置数据库的版本号。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事务类，用于事务层面的操作。</a:t>
            </a:r>
          </a:p>
          <a:p>
            <a:pPr lvl="1"/>
            <a:r>
              <a:rPr lang="en-US" altLang="zh-CN" sz="2500" dirty="0" err="1"/>
              <a:t>beginTransaction</a:t>
            </a:r>
            <a:r>
              <a:rPr lang="zh-CN" altLang="zh-CN" sz="2500" dirty="0"/>
              <a:t>：开始事务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1"/>
            <a:r>
              <a:rPr lang="en-US" altLang="zh-CN" sz="2500" dirty="0" err="1"/>
              <a:t>setTransactionSuccessful</a:t>
            </a:r>
            <a:r>
              <a:rPr lang="zh-CN" altLang="en-US" sz="2500" dirty="0"/>
              <a:t>：设置事务的成功标志。</a:t>
            </a:r>
            <a:endParaRPr lang="zh-CN" altLang="zh-CN" sz="2500" dirty="0"/>
          </a:p>
          <a:p>
            <a:pPr lvl="1"/>
            <a:r>
              <a:rPr lang="en-US" altLang="zh-CN" sz="2500" dirty="0" err="1" smtClean="0"/>
              <a:t>endTransaction</a:t>
            </a:r>
            <a:r>
              <a:rPr lang="zh-CN" altLang="zh-CN" sz="2500" dirty="0" smtClean="0"/>
              <a:t>：结束事务。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数据处理类，用于数据表层面的操作。</a:t>
            </a:r>
          </a:p>
          <a:p>
            <a:pPr lvl="1"/>
            <a:r>
              <a:rPr lang="en-US" altLang="zh-CN" dirty="0" err="1"/>
              <a:t>execSQL</a:t>
            </a:r>
            <a:r>
              <a:rPr lang="zh-CN" altLang="zh-CN" dirty="0"/>
              <a:t>：执行拼接好的</a:t>
            </a:r>
            <a:r>
              <a:rPr lang="en-US" altLang="zh-CN" dirty="0"/>
              <a:t>SQL</a:t>
            </a:r>
            <a:r>
              <a:rPr lang="zh-CN" altLang="zh-CN" dirty="0"/>
              <a:t>控制语句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zh-CN" dirty="0"/>
              <a:t>：删除符合条件的记录。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zh-CN" dirty="0"/>
              <a:t>：更新符合条件的记录。</a:t>
            </a:r>
          </a:p>
          <a:p>
            <a:pPr lvl="1"/>
            <a:r>
              <a:rPr lang="en-US" altLang="zh-CN" dirty="0"/>
              <a:t>insert</a:t>
            </a:r>
            <a:r>
              <a:rPr lang="zh-CN" altLang="zh-CN" dirty="0"/>
              <a:t>：插入一条记录。</a:t>
            </a:r>
          </a:p>
          <a:p>
            <a:pPr lvl="1"/>
            <a:r>
              <a:rPr lang="en-US" altLang="zh-CN" dirty="0"/>
              <a:t>query</a:t>
            </a:r>
            <a:r>
              <a:rPr lang="zh-CN" altLang="zh-CN" dirty="0"/>
              <a:t>：执行查询操作，返回结果集的游标。</a:t>
            </a:r>
          </a:p>
          <a:p>
            <a:pPr lvl="1"/>
            <a:r>
              <a:rPr lang="en-US" altLang="zh-CN" dirty="0" err="1"/>
              <a:t>rawQuery</a:t>
            </a:r>
            <a:r>
              <a:rPr lang="zh-CN" altLang="zh-CN" dirty="0"/>
              <a:t>：执行拼接好的</a:t>
            </a:r>
            <a:r>
              <a:rPr lang="en-US" altLang="zh-CN" dirty="0"/>
              <a:t>SQL</a:t>
            </a:r>
            <a:r>
              <a:rPr lang="zh-CN" altLang="zh-CN" dirty="0"/>
              <a:t>查询语句，返回结果集的游标。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4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 </a:t>
            </a:r>
            <a:r>
              <a:rPr lang="zh-CN" altLang="en-US" dirty="0"/>
              <a:t>数据库帮助器</a:t>
            </a:r>
            <a:r>
              <a:rPr lang="en-US" altLang="zh-CN" dirty="0" err="1"/>
              <a:t>SQLiteOpenHelper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提供的数据库辅助工具，用于指导开发者进行</a:t>
            </a:r>
            <a:r>
              <a:rPr lang="en-US" altLang="zh-CN" dirty="0"/>
              <a:t>SQLite</a:t>
            </a:r>
            <a:r>
              <a:rPr lang="zh-CN" altLang="en-US" dirty="0"/>
              <a:t>的合理使用。</a:t>
            </a:r>
            <a:endParaRPr lang="en-US" altLang="zh-CN" dirty="0"/>
          </a:p>
          <a:p>
            <a:r>
              <a:rPr lang="en-US" altLang="zh-CN" dirty="0" err="1"/>
              <a:t>SQLiteOpenHelper</a:t>
            </a:r>
            <a:r>
              <a:rPr lang="zh-CN" altLang="en-US" dirty="0"/>
              <a:t>的具体使用步骤如下：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）新建一个继承自</a:t>
            </a:r>
            <a:r>
              <a:rPr lang="en-US" altLang="zh-CN" dirty="0" err="1"/>
              <a:t>SQLiteOpenHelper</a:t>
            </a:r>
            <a:r>
              <a:rPr lang="zh-CN" altLang="en-US" dirty="0"/>
              <a:t>的数据库操作类，提示重写</a:t>
            </a:r>
            <a:r>
              <a:rPr lang="en-US" altLang="zh-CN" dirty="0" err="1"/>
              <a:t>onCreate</a:t>
            </a:r>
            <a:r>
              <a:rPr lang="zh-CN" altLang="en-US" dirty="0"/>
              <a:t>和</a:t>
            </a:r>
            <a:r>
              <a:rPr lang="en-US" altLang="zh-CN" dirty="0" err="1"/>
              <a:t>onUpgrade</a:t>
            </a:r>
            <a:r>
              <a:rPr lang="zh-CN" altLang="en-US" dirty="0"/>
              <a:t>两个方法。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）封装保证数据库安全的必要方法，包括以下三种。</a:t>
            </a:r>
          </a:p>
          <a:p>
            <a:pPr lvl="2"/>
            <a:r>
              <a:rPr lang="zh-CN" altLang="en-US" dirty="0"/>
              <a:t>获取单例对象：确保</a:t>
            </a:r>
            <a:r>
              <a:rPr lang="en-US" altLang="zh-CN" dirty="0"/>
              <a:t>App</a:t>
            </a:r>
            <a:r>
              <a:rPr lang="zh-CN" altLang="en-US" dirty="0"/>
              <a:t>运行时数据库只被打开一次，避免重复打开引起错误。</a:t>
            </a:r>
          </a:p>
          <a:p>
            <a:pPr lvl="2"/>
            <a:r>
              <a:rPr lang="zh-CN" altLang="en-US" dirty="0"/>
              <a:t>打开数据库连接：读连接可调用</a:t>
            </a:r>
            <a:r>
              <a:rPr lang="en-US" altLang="zh-CN" dirty="0" err="1"/>
              <a:t>SQLiteOpenHelper</a:t>
            </a:r>
            <a:r>
              <a:rPr lang="zh-CN" altLang="en-US" dirty="0"/>
              <a:t>的</a:t>
            </a:r>
            <a:r>
              <a:rPr lang="en-US" altLang="zh-CN" dirty="0" err="1"/>
              <a:t>getReadableDatabase</a:t>
            </a:r>
            <a:r>
              <a:rPr lang="zh-CN" altLang="en-US" dirty="0"/>
              <a:t>方法获得，写连接可调用</a:t>
            </a:r>
            <a:r>
              <a:rPr lang="en-US" altLang="zh-CN" dirty="0" err="1"/>
              <a:t>getWritableDatabase</a:t>
            </a:r>
            <a:r>
              <a:rPr lang="zh-CN" altLang="en-US" dirty="0"/>
              <a:t>获得。</a:t>
            </a:r>
          </a:p>
          <a:p>
            <a:pPr lvl="2"/>
            <a:r>
              <a:rPr lang="zh-CN" altLang="en-US" dirty="0"/>
              <a:t>关闭数据库连接：数据库操作完了，调用</a:t>
            </a:r>
            <a:r>
              <a:rPr lang="en-US" altLang="zh-CN" dirty="0" err="1"/>
              <a:t>SQLiteDatabase</a:t>
            </a:r>
            <a:r>
              <a:rPr lang="zh-CN" altLang="en-US" dirty="0"/>
              <a:t>对象的</a:t>
            </a:r>
            <a:r>
              <a:rPr lang="en-US" altLang="zh-CN" dirty="0"/>
              <a:t>close</a:t>
            </a:r>
            <a:r>
              <a:rPr lang="zh-CN" altLang="en-US" dirty="0"/>
              <a:t>方法关闭连接。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）提供对表记录进行增加、删除、修改、查询的操作方法。</a:t>
            </a:r>
          </a:p>
        </p:txBody>
      </p:sp>
    </p:spTree>
    <p:extLst>
      <p:ext uri="{BB962C8B-B14F-4D97-AF65-F5344CB8AC3E}">
        <p14:creationId xmlns:p14="http://schemas.microsoft.com/office/powerpoint/2010/main" val="136214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游标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3470"/>
          </a:xfrm>
        </p:spPr>
        <p:txBody>
          <a:bodyPr>
            <a:normAutofit/>
          </a:bodyPr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SQLiteDatabase</a:t>
            </a:r>
            <a:r>
              <a:rPr lang="zh-CN" altLang="zh-CN" dirty="0"/>
              <a:t>的</a:t>
            </a:r>
            <a:r>
              <a:rPr lang="en-US" altLang="zh-CN" dirty="0"/>
              <a:t>query</a:t>
            </a:r>
            <a:r>
              <a:rPr lang="zh-CN" altLang="zh-CN" dirty="0"/>
              <a:t>和</a:t>
            </a:r>
            <a:r>
              <a:rPr lang="en-US" altLang="zh-CN" dirty="0" err="1"/>
              <a:t>rawQuery</a:t>
            </a:r>
            <a:r>
              <a:rPr lang="zh-CN" altLang="zh-CN" dirty="0"/>
              <a:t>方法时，返回的都是</a:t>
            </a:r>
            <a:r>
              <a:rPr lang="en-US" altLang="zh-CN" dirty="0"/>
              <a:t>Cursor</a:t>
            </a:r>
            <a:r>
              <a:rPr lang="zh-CN" altLang="zh-CN" dirty="0"/>
              <a:t>对象，因此获取查询结果要根据游标的指示一条一条遍历结果集合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Cursor</a:t>
            </a:r>
            <a:r>
              <a:rPr lang="zh-CN" altLang="zh-CN" dirty="0"/>
              <a:t>的常用方法可分为</a:t>
            </a:r>
            <a:r>
              <a:rPr lang="en-US" altLang="zh-CN" dirty="0"/>
              <a:t>3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游标</a:t>
            </a:r>
            <a:r>
              <a:rPr lang="zh-CN" altLang="zh-CN" dirty="0"/>
              <a:t>控制类方法，用于指定游标的状态。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zh-CN" dirty="0"/>
              <a:t>：关闭游标。</a:t>
            </a:r>
          </a:p>
          <a:p>
            <a:pPr lvl="1"/>
            <a:r>
              <a:rPr lang="en-US" altLang="zh-CN" dirty="0" err="1"/>
              <a:t>isClosed</a:t>
            </a:r>
            <a:r>
              <a:rPr lang="zh-CN" altLang="zh-CN" dirty="0"/>
              <a:t>：判断游标是否关闭。</a:t>
            </a:r>
          </a:p>
          <a:p>
            <a:pPr lvl="1"/>
            <a:r>
              <a:rPr lang="en-US" altLang="zh-CN" dirty="0" err="1"/>
              <a:t>isFirst</a:t>
            </a:r>
            <a:r>
              <a:rPr lang="zh-CN" altLang="zh-CN" dirty="0"/>
              <a:t>：判断游标是否在开头。</a:t>
            </a:r>
          </a:p>
          <a:p>
            <a:pPr lvl="1"/>
            <a:r>
              <a:rPr lang="en-US" altLang="zh-CN" dirty="0" err="1"/>
              <a:t>isLast</a:t>
            </a:r>
            <a:r>
              <a:rPr lang="zh-CN" altLang="zh-CN" dirty="0"/>
              <a:t>：判断游标是否在末尾。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Android</a:t>
            </a:r>
            <a:r>
              <a:rPr lang="zh-CN" altLang="zh-CN" dirty="0"/>
              <a:t>四种存储方式的用法，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键值对</a:t>
            </a:r>
            <a:endParaRPr lang="en-US" altLang="zh-CN" dirty="0" smtClean="0"/>
          </a:p>
          <a:p>
            <a:r>
              <a:rPr lang="zh-CN" altLang="zh-CN" dirty="0" smtClean="0"/>
              <a:t>数据库</a:t>
            </a:r>
            <a:endParaRPr lang="en-US" altLang="zh-CN" dirty="0" smtClean="0"/>
          </a:p>
          <a:p>
            <a:r>
              <a:rPr lang="zh-CN" altLang="zh-CN" dirty="0" smtClean="0"/>
              <a:t>存储</a:t>
            </a:r>
            <a:r>
              <a:rPr lang="zh-CN" altLang="zh-CN" dirty="0"/>
              <a:t>卡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zh-CN" dirty="0"/>
              <a:t>的全局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r>
              <a:rPr lang="zh-CN" altLang="zh-CN" dirty="0"/>
              <a:t>以及如何利用内容组件在应用之间共享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，结合本章所学的知识演示实战项目“购物车”的设计与实现。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40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Cursor</a:t>
            </a:r>
            <a:r>
              <a:rPr lang="zh-CN" altLang="en-US" dirty="0" smtClean="0"/>
              <a:t>（中）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7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游标</a:t>
            </a:r>
            <a:r>
              <a:rPr lang="zh-CN" altLang="zh-CN" dirty="0"/>
              <a:t>移动类方法，把游标移动到指定位置。</a:t>
            </a:r>
          </a:p>
          <a:p>
            <a:pPr lvl="1"/>
            <a:r>
              <a:rPr lang="en-US" altLang="zh-CN" dirty="0" err="1"/>
              <a:t>moveToFirst</a:t>
            </a:r>
            <a:r>
              <a:rPr lang="zh-CN" altLang="zh-CN" dirty="0"/>
              <a:t>：移动游标到开头。</a:t>
            </a:r>
          </a:p>
          <a:p>
            <a:pPr lvl="1"/>
            <a:r>
              <a:rPr lang="en-US" altLang="zh-CN" dirty="0" err="1"/>
              <a:t>moveToLast</a:t>
            </a:r>
            <a:r>
              <a:rPr lang="zh-CN" altLang="zh-CN" dirty="0"/>
              <a:t>：移动游标到末尾。</a:t>
            </a:r>
          </a:p>
          <a:p>
            <a:pPr lvl="1"/>
            <a:r>
              <a:rPr lang="en-US" altLang="zh-CN" dirty="0" err="1"/>
              <a:t>moveToNext</a:t>
            </a:r>
            <a:r>
              <a:rPr lang="zh-CN" altLang="zh-CN" dirty="0"/>
              <a:t>：移动游标到下一条记录。</a:t>
            </a:r>
          </a:p>
          <a:p>
            <a:pPr lvl="1"/>
            <a:r>
              <a:rPr lang="en-US" altLang="zh-CN" dirty="0" err="1"/>
              <a:t>moveToPrevious</a:t>
            </a:r>
            <a:r>
              <a:rPr lang="zh-CN" altLang="zh-CN" dirty="0"/>
              <a:t>：移动游标到上一条记录。</a:t>
            </a:r>
          </a:p>
          <a:p>
            <a:pPr lvl="1"/>
            <a:r>
              <a:rPr lang="en-US" altLang="zh-CN" dirty="0"/>
              <a:t>move</a:t>
            </a:r>
            <a:r>
              <a:rPr lang="zh-CN" altLang="zh-CN" dirty="0"/>
              <a:t>：往后移动游标若干条记录。</a:t>
            </a:r>
          </a:p>
          <a:p>
            <a:pPr lvl="1"/>
            <a:r>
              <a:rPr lang="en-US" altLang="zh-CN" dirty="0" err="1"/>
              <a:t>moveToPosition</a:t>
            </a:r>
            <a:r>
              <a:rPr lang="zh-CN" altLang="zh-CN" dirty="0"/>
              <a:t>：移动游标到指定位置的记录。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82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Cursor</a:t>
            </a:r>
            <a:r>
              <a:rPr lang="zh-CN" altLang="en-US" dirty="0"/>
              <a:t>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获取</a:t>
            </a:r>
            <a:r>
              <a:rPr lang="zh-CN" altLang="zh-CN" dirty="0"/>
              <a:t>记录类方法，可获取记录的数量、类型以及取值。</a:t>
            </a:r>
          </a:p>
          <a:p>
            <a:pPr lvl="1"/>
            <a:r>
              <a:rPr lang="en-US" altLang="zh-CN" dirty="0" err="1"/>
              <a:t>getCount</a:t>
            </a:r>
            <a:r>
              <a:rPr lang="zh-CN" altLang="zh-CN" dirty="0"/>
              <a:t>：获取结果记录的数量。</a:t>
            </a:r>
          </a:p>
          <a:p>
            <a:pPr lvl="1"/>
            <a:r>
              <a:rPr lang="en-US" altLang="zh-CN" dirty="0" err="1"/>
              <a:t>getInt</a:t>
            </a:r>
            <a:r>
              <a:rPr lang="zh-CN" altLang="zh-CN" dirty="0"/>
              <a:t>：获取指定字段的整型值。</a:t>
            </a:r>
          </a:p>
          <a:p>
            <a:pPr lvl="1"/>
            <a:r>
              <a:rPr lang="en-US" altLang="zh-CN" dirty="0" err="1"/>
              <a:t>getLong</a:t>
            </a:r>
            <a:r>
              <a:rPr lang="zh-CN" altLang="zh-CN" dirty="0"/>
              <a:t>：获取指定字段的长整型值。</a:t>
            </a:r>
          </a:p>
          <a:p>
            <a:pPr lvl="1"/>
            <a:r>
              <a:rPr lang="en-US" altLang="zh-CN" dirty="0" err="1" smtClean="0"/>
              <a:t>getFloat</a:t>
            </a:r>
            <a:r>
              <a:rPr lang="zh-CN" altLang="zh-CN" dirty="0"/>
              <a:t>：获取指定字段的浮点数值。</a:t>
            </a:r>
          </a:p>
          <a:p>
            <a:pPr lvl="1"/>
            <a:r>
              <a:rPr lang="en-US" altLang="zh-CN" dirty="0" err="1"/>
              <a:t>getString</a:t>
            </a:r>
            <a:r>
              <a:rPr lang="zh-CN" altLang="zh-CN" dirty="0"/>
              <a:t>：获取指定字段的字符串值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getType</a:t>
            </a:r>
            <a:r>
              <a:rPr lang="zh-CN" altLang="zh-CN" dirty="0"/>
              <a:t>：获取指定字段的字段类型。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0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 </a:t>
            </a:r>
            <a:r>
              <a:rPr lang="zh-CN" altLang="en-US" dirty="0"/>
              <a:t>优化记住密码功能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利用共享参数实现记住密码，只能记住一个用户的登录信息，并且手机号码跟密码不存在从属关系，如果换个手机号码登录，前一个用户的登录信息就被覆盖了。</a:t>
            </a:r>
            <a:endParaRPr lang="en-US" altLang="zh-CN" dirty="0"/>
          </a:p>
          <a:p>
            <a:r>
              <a:rPr lang="zh-CN" altLang="zh-CN" dirty="0"/>
              <a:t>真正的记住密码功能是先输入手机号码，然后根据手机号匹配保存的密码，一个密码对应一个手机号码，从而实现具体手机号码的密码记忆功能。</a:t>
            </a:r>
            <a:endParaRPr lang="en-US" altLang="zh-CN" dirty="0"/>
          </a:p>
          <a:p>
            <a:r>
              <a:rPr lang="zh-CN" altLang="zh-CN" dirty="0"/>
              <a:t>运用</a:t>
            </a:r>
            <a:r>
              <a:rPr lang="en-US" altLang="zh-CN" dirty="0"/>
              <a:t>SQLite</a:t>
            </a:r>
            <a:r>
              <a:rPr lang="zh-CN" altLang="zh-CN" dirty="0"/>
              <a:t>技术分条存储不同用户的登录信息，并提供根据手机号码查找登录信息的方法，这样可以同时记住多个手机号码的密码。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1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记住密码的步骤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SQLite</a:t>
            </a:r>
            <a:r>
              <a:rPr lang="zh-CN" altLang="en-US" dirty="0"/>
              <a:t>记住</a:t>
            </a:r>
            <a:r>
              <a:rPr lang="zh-CN" altLang="en-US" dirty="0" smtClean="0"/>
              <a:t>密码有以下三处改造：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）声明一</a:t>
            </a:r>
            <a:r>
              <a:rPr lang="zh-CN" altLang="en-US" dirty="0" smtClean="0"/>
              <a:t>个</a:t>
            </a:r>
            <a:r>
              <a:rPr lang="zh-CN" altLang="en-US" dirty="0"/>
              <a:t>用户数据库</a:t>
            </a:r>
            <a:r>
              <a:rPr lang="zh-CN" altLang="en-US" dirty="0" smtClean="0"/>
              <a:t>的帮助器对象</a:t>
            </a:r>
            <a:r>
              <a:rPr lang="zh-CN" altLang="en-US" dirty="0"/>
              <a:t>，然后在活动页面的</a:t>
            </a:r>
            <a:r>
              <a:rPr lang="en-US" altLang="zh-CN" dirty="0" err="1"/>
              <a:t>onResume</a:t>
            </a:r>
            <a:r>
              <a:rPr lang="zh-CN" altLang="en-US" dirty="0"/>
              <a:t>方法中打开数据库连接，在</a:t>
            </a:r>
            <a:r>
              <a:rPr lang="en-US" altLang="zh-CN" dirty="0" err="1"/>
              <a:t>onPasue</a:t>
            </a:r>
            <a:r>
              <a:rPr lang="zh-CN" altLang="en-US" dirty="0"/>
              <a:t>方法中关闭数据库连接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）登录成功时，如果用户勾选了“记住密码”，就使用数据库保存手机号码与密码在内的登录信息。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）再次打开登录页面，用户输入手机号完毕后点击密码输入框时，</a:t>
            </a:r>
            <a:r>
              <a:rPr lang="en-US" altLang="zh-CN" dirty="0"/>
              <a:t>App</a:t>
            </a:r>
            <a:r>
              <a:rPr lang="zh-CN" altLang="en-US" dirty="0"/>
              <a:t>到数据库中根据手机号查找登录记录，并将记录结果中的密码填入密码框。</a:t>
            </a:r>
          </a:p>
        </p:txBody>
      </p:sp>
    </p:spTree>
    <p:extLst>
      <p:ext uri="{BB962C8B-B14F-4D97-AF65-F5344CB8AC3E}">
        <p14:creationId xmlns:p14="http://schemas.microsoft.com/office/powerpoint/2010/main" val="53608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“记住密码”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08640" y="537882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位手机号码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71945" y="53788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光标跳到密码输入框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7" y="1817469"/>
            <a:ext cx="3920202" cy="3241427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0" y="1817469"/>
            <a:ext cx="3920204" cy="3241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86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存储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的文件存储方式—在存储卡上读写文件，包括：公有存储空间与私有存储空间有什么区别、如何利用存储卡读写文本文件、如何利用存储卡读写图片文件、如何在</a:t>
            </a:r>
            <a:r>
              <a:rPr lang="en-US" altLang="zh-CN" dirty="0"/>
              <a:t>App</a:t>
            </a:r>
            <a:r>
              <a:rPr lang="zh-CN" altLang="zh-CN" dirty="0"/>
              <a:t>运行的时候动态申请权限等。</a:t>
            </a:r>
          </a:p>
          <a:p>
            <a:r>
              <a:rPr lang="en-US" altLang="zh-CN" dirty="0" smtClean="0"/>
              <a:t>6.3.1  </a:t>
            </a:r>
            <a:r>
              <a:rPr lang="zh-CN" altLang="en-US" dirty="0"/>
              <a:t>私有存储空间与公共存储空间</a:t>
            </a:r>
          </a:p>
          <a:p>
            <a:r>
              <a:rPr lang="en-US" altLang="zh-CN" dirty="0"/>
              <a:t>6.3.2  </a:t>
            </a:r>
            <a:r>
              <a:rPr lang="zh-CN" altLang="en-US" dirty="0"/>
              <a:t>在存储卡上</a:t>
            </a:r>
            <a:r>
              <a:rPr lang="zh-CN" altLang="en-US" dirty="0" smtClean="0"/>
              <a:t>读写文件</a:t>
            </a:r>
            <a:endParaRPr lang="zh-CN" altLang="en-US" dirty="0"/>
          </a:p>
          <a:p>
            <a:r>
              <a:rPr lang="en-US" altLang="zh-CN" dirty="0"/>
              <a:t>6.3.3  </a:t>
            </a:r>
            <a:r>
              <a:rPr lang="zh-CN" altLang="en-US" dirty="0" smtClean="0"/>
              <a:t>运行时动态申请权限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28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 </a:t>
            </a:r>
            <a:r>
              <a:rPr lang="zh-CN" altLang="en-US" dirty="0"/>
              <a:t>私有存储空间与公共存储空间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把外部存储分成了两块区域，一块是所有应用均可访问的公共空间，另一块是只有应用自己才可访问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私有</a:t>
            </a:r>
            <a:r>
              <a:rPr lang="zh-CN" altLang="zh-CN" dirty="0" smtClean="0"/>
              <a:t>空间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在</a:t>
            </a:r>
            <a:r>
              <a:rPr lang="en-US" altLang="zh-CN" dirty="0"/>
              <a:t>SD</a:t>
            </a:r>
            <a:r>
              <a:rPr lang="zh-CN" altLang="zh-CN" dirty="0"/>
              <a:t>卡的“</a:t>
            </a:r>
            <a:r>
              <a:rPr lang="en-US" altLang="zh-CN" dirty="0"/>
              <a:t>Android/data</a:t>
            </a:r>
            <a:r>
              <a:rPr lang="zh-CN" altLang="zh-CN" dirty="0"/>
              <a:t>”目录下给每个应用又单独建了一个文件目录，用于给应用保存自己需要处理的临时文件。这个给每个应用单独建立的文件目录，只有当前应用才能够读写文件，其它应用是不允许进行读写的，故而“</a:t>
            </a:r>
            <a:r>
              <a:rPr lang="en-US" altLang="zh-CN" dirty="0"/>
              <a:t>Android/data</a:t>
            </a:r>
            <a:r>
              <a:rPr lang="zh-CN" altLang="zh-CN" dirty="0"/>
              <a:t>”目录算是外部存储上的私有空间。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从</a:t>
            </a:r>
            <a:r>
              <a:rPr lang="en-US" altLang="zh-CN" dirty="0"/>
              <a:t>7.0</a:t>
            </a:r>
            <a:r>
              <a:rPr lang="zh-CN" altLang="zh-CN" dirty="0"/>
              <a:t>开始加强了</a:t>
            </a:r>
            <a:r>
              <a:rPr lang="en-US" altLang="zh-CN" dirty="0"/>
              <a:t>SD</a:t>
            </a:r>
            <a:r>
              <a:rPr lang="zh-CN" altLang="zh-CN" dirty="0"/>
              <a:t>卡的权限管理，</a:t>
            </a:r>
            <a:r>
              <a:rPr lang="en-US" altLang="zh-CN" dirty="0"/>
              <a:t>App</a:t>
            </a:r>
            <a:r>
              <a:rPr lang="zh-CN" altLang="en-US" dirty="0"/>
              <a:t>使用</a:t>
            </a:r>
            <a:r>
              <a:rPr lang="en-US" altLang="zh-CN" dirty="0"/>
              <a:t>SD</a:t>
            </a:r>
            <a:r>
              <a:rPr lang="zh-CN" altLang="en-US" dirty="0"/>
              <a:t>卡的</a:t>
            </a:r>
            <a:r>
              <a:rPr lang="zh-CN" altLang="en-US" dirty="0" smtClean="0"/>
              <a:t>公共控件前既需要事先声明权限，又需要</a:t>
            </a:r>
            <a:r>
              <a:rPr lang="zh-CN" altLang="en-US" dirty="0"/>
              <a:t>在设置页面开启权限，使用私有空间无需另外设置权限。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12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获取公共空间和私有空间的存储路径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916"/>
          </a:xfrm>
        </p:spPr>
        <p:txBody>
          <a:bodyPr>
            <a:normAutofit/>
          </a:bodyPr>
          <a:lstStyle/>
          <a:p>
            <a:r>
              <a:rPr lang="zh-CN" altLang="zh-CN" dirty="0"/>
              <a:t>获取公共空间的存储路径，</a:t>
            </a:r>
            <a:r>
              <a:rPr lang="zh-CN" altLang="zh-CN" dirty="0" smtClean="0"/>
              <a:t>调用的是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getExternalStoragePublicDirectory</a:t>
            </a:r>
            <a:r>
              <a:rPr lang="zh-CN" altLang="zh-CN" dirty="0"/>
              <a:t>方法；获取应用私有空间的存储路径，调用的是</a:t>
            </a:r>
            <a:r>
              <a:rPr lang="en-US" altLang="zh-CN" dirty="0" err="1"/>
              <a:t>getExternalFilesDir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代码如下：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获取系统的公共存储路径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publicPath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Environment.getExternalStoragePublicDirectory</a:t>
            </a:r>
            <a:r>
              <a:rPr lang="en-US" altLang="zh-CN" sz="2000" dirty="0"/>
              <a:t>(</a:t>
            </a:r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Environment.DIRECTORY_DOWNLOADS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();</a:t>
            </a:r>
          </a:p>
          <a:p>
            <a:pPr lvl="1"/>
            <a:r>
              <a:rPr lang="en-US" altLang="zh-CN" sz="2000" dirty="0"/>
              <a:t>    // </a:t>
            </a:r>
            <a:r>
              <a:rPr lang="zh-CN" altLang="en-US" sz="2000" dirty="0"/>
              <a:t>获取当前</a:t>
            </a:r>
            <a:r>
              <a:rPr lang="en-US" altLang="zh-CN" sz="2000" dirty="0"/>
              <a:t>App</a:t>
            </a:r>
            <a:r>
              <a:rPr lang="zh-CN" altLang="en-US" sz="2000" dirty="0"/>
              <a:t>的私有存储路径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privatePath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getExternalFilesDir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Environment.DIRECTORY_DOWNLOADS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();</a:t>
            </a:r>
          </a:p>
          <a:p>
            <a:pPr lvl="1"/>
            <a:r>
              <a:rPr lang="en-US" altLang="zh-CN" sz="2000" dirty="0"/>
              <a:t>    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tv_file_path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R.id.tv_file_path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    String 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 = "</a:t>
            </a:r>
            <a:r>
              <a:rPr lang="zh-CN" altLang="en-US" sz="2000" dirty="0"/>
              <a:t>系统的公共存储路径位于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publicPath</a:t>
            </a:r>
            <a:r>
              <a:rPr lang="en-US" altLang="zh-CN" sz="2000" dirty="0"/>
              <a:t> +</a:t>
            </a:r>
          </a:p>
          <a:p>
            <a:pPr lvl="1"/>
            <a:r>
              <a:rPr lang="en-US" altLang="zh-CN" sz="2000" dirty="0"/>
              <a:t>            "\n\n</a:t>
            </a:r>
            <a:r>
              <a:rPr lang="zh-CN" altLang="en-US" sz="2000" dirty="0"/>
              <a:t>当前</a:t>
            </a:r>
            <a:r>
              <a:rPr lang="en-US" altLang="zh-CN" sz="2000" dirty="0"/>
              <a:t>App</a:t>
            </a:r>
            <a:r>
              <a:rPr lang="zh-CN" altLang="en-US" sz="2000" dirty="0"/>
              <a:t>的私有存储路径位于</a:t>
            </a:r>
            <a:r>
              <a:rPr lang="en-US" altLang="zh-CN" sz="2000" dirty="0"/>
              <a:t>" + </a:t>
            </a:r>
            <a:r>
              <a:rPr lang="en-US" altLang="zh-CN" sz="2000" dirty="0" err="1" smtClean="0"/>
              <a:t>privatePath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en-US" altLang="zh-CN" sz="2000" dirty="0" err="1"/>
              <a:t>tv_file_path.setText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053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 </a:t>
            </a:r>
            <a:r>
              <a:rPr lang="zh-CN" altLang="en-US" dirty="0"/>
              <a:t>在存储卡上读写文本文件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文本文件的读写一般借助于</a:t>
            </a:r>
            <a:r>
              <a:rPr lang="en-US" altLang="zh-CN" dirty="0" err="1"/>
              <a:t>FileOutputStream</a:t>
            </a:r>
            <a:r>
              <a:rPr lang="zh-CN" altLang="zh-CN" dirty="0"/>
              <a:t>和</a:t>
            </a:r>
            <a:r>
              <a:rPr lang="en-US" altLang="zh-CN" dirty="0" err="1"/>
              <a:t>FileInputStream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FileOutputStream</a:t>
            </a:r>
            <a:r>
              <a:rPr lang="zh-CN" altLang="zh-CN" dirty="0"/>
              <a:t>用于写文件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FileInputStream</a:t>
            </a:r>
            <a:r>
              <a:rPr lang="zh-CN" altLang="zh-CN" dirty="0"/>
              <a:t>用于读文件。</a:t>
            </a:r>
            <a:endParaRPr lang="en-US" altLang="zh-CN" dirty="0"/>
          </a:p>
          <a:p>
            <a:r>
              <a:rPr lang="zh-CN" altLang="en-US" dirty="0"/>
              <a:t>读写文本文件的具体代码</a:t>
            </a:r>
            <a:r>
              <a:rPr lang="zh-CN" altLang="en-US" dirty="0" smtClean="0"/>
              <a:t>参见</a:t>
            </a:r>
            <a:r>
              <a:rPr lang="en-US" altLang="zh-CN" dirty="0"/>
              <a:t>chapter06\</a:t>
            </a:r>
            <a:r>
              <a:rPr lang="en-US" altLang="zh-CN" dirty="0" err="1"/>
              <a:t>src</a:t>
            </a:r>
            <a:r>
              <a:rPr lang="en-US" altLang="zh-CN" dirty="0"/>
              <a:t>\main\java\com\example\chapter06\</a:t>
            </a:r>
            <a:r>
              <a:rPr lang="en-US" altLang="zh-CN" dirty="0" err="1"/>
              <a:t>util</a:t>
            </a:r>
            <a:r>
              <a:rPr lang="en-US" altLang="zh-CN" dirty="0"/>
              <a:t>\FileUtil.java</a:t>
            </a:r>
            <a:r>
              <a:rPr lang="zh-CN" altLang="en-US" dirty="0" smtClean="0"/>
              <a:t>的</a:t>
            </a:r>
            <a:r>
              <a:rPr lang="en-US" altLang="zh-CN" dirty="0" err="1"/>
              <a:t>saveText</a:t>
            </a:r>
            <a:r>
              <a:rPr lang="zh-CN" altLang="en-US" dirty="0"/>
              <a:t>方法和</a:t>
            </a:r>
            <a:r>
              <a:rPr lang="en-US" altLang="zh-CN" dirty="0" err="1"/>
              <a:t>openText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13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读写文本文件的演示效果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85623" y="62528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将注册信息保存到文本文件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35701" y="62528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从文本文件读取注册信息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14" y="1687227"/>
            <a:ext cx="4044272" cy="4351338"/>
          </a:xfr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5" y="1687226"/>
            <a:ext cx="4044274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1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 smtClean="0"/>
              <a:t>键值对</a:t>
            </a:r>
            <a:endParaRPr lang="en-US" altLang="zh-CN" dirty="0"/>
          </a:p>
          <a:p>
            <a:r>
              <a:rPr lang="en-US" altLang="zh-CN" dirty="0"/>
              <a:t>6.2  </a:t>
            </a:r>
            <a:r>
              <a:rPr lang="zh-CN" altLang="en-US" dirty="0" smtClean="0"/>
              <a:t>数据库</a:t>
            </a:r>
            <a:endParaRPr lang="en-US" altLang="zh-CN" dirty="0"/>
          </a:p>
          <a:p>
            <a:r>
              <a:rPr lang="en-US" altLang="zh-CN" dirty="0"/>
              <a:t>6.3  </a:t>
            </a:r>
            <a:r>
              <a:rPr lang="zh-CN" altLang="en-US" dirty="0"/>
              <a:t>存储</a:t>
            </a:r>
            <a:r>
              <a:rPr lang="zh-CN" altLang="en-US" dirty="0" smtClean="0"/>
              <a:t>卡</a:t>
            </a:r>
            <a:endParaRPr lang="zh-CN" altLang="en-US" dirty="0"/>
          </a:p>
          <a:p>
            <a:r>
              <a:rPr lang="en-US" altLang="zh-CN" dirty="0"/>
              <a:t>6.4  </a:t>
            </a:r>
            <a:r>
              <a:rPr lang="zh-CN" altLang="en-US" dirty="0" smtClean="0"/>
              <a:t>应用组件</a:t>
            </a:r>
            <a:r>
              <a:rPr lang="en-US" altLang="zh-CN" dirty="0" smtClean="0"/>
              <a:t>Application</a:t>
            </a:r>
          </a:p>
          <a:p>
            <a:r>
              <a:rPr lang="en-US" altLang="zh-CN" dirty="0" smtClean="0"/>
              <a:t>6.5  </a:t>
            </a:r>
            <a:r>
              <a:rPr lang="zh-CN" altLang="en-US" dirty="0" smtClean="0"/>
              <a:t>共享数据</a:t>
            </a:r>
            <a:endParaRPr lang="en-US" altLang="zh-CN" dirty="0"/>
          </a:p>
          <a:p>
            <a:r>
              <a:rPr lang="en-US" altLang="zh-CN" dirty="0" smtClean="0"/>
              <a:t>6.6  </a:t>
            </a:r>
            <a:r>
              <a:rPr lang="zh-CN" altLang="en-US" dirty="0"/>
              <a:t>实战项目：购物车</a:t>
            </a:r>
          </a:p>
          <a:p>
            <a:r>
              <a:rPr lang="en-US" altLang="zh-CN" dirty="0" smtClean="0"/>
              <a:t>6.7  </a:t>
            </a:r>
            <a:r>
              <a:rPr lang="zh-CN" altLang="en-US" dirty="0"/>
              <a:t>小结</a:t>
            </a:r>
          </a:p>
          <a:p>
            <a:r>
              <a:rPr lang="en-US" altLang="zh-CN" dirty="0" smtClean="0"/>
              <a:t>6.8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54825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存储卡上读写图片文件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位图工具</a:t>
            </a:r>
            <a:r>
              <a:rPr lang="zh-CN" altLang="zh-CN" dirty="0" smtClean="0"/>
              <a:t>是</a:t>
            </a:r>
            <a:r>
              <a:rPr lang="en-US" altLang="zh-CN" dirty="0"/>
              <a:t>Bitmap</a:t>
            </a:r>
            <a:r>
              <a:rPr lang="zh-CN" altLang="zh-CN" dirty="0"/>
              <a:t>，</a:t>
            </a:r>
            <a:r>
              <a:rPr lang="en-US" altLang="zh-CN" dirty="0"/>
              <a:t>App</a:t>
            </a:r>
            <a:r>
              <a:rPr lang="zh-CN" altLang="zh-CN" dirty="0"/>
              <a:t>读写</a:t>
            </a:r>
            <a:r>
              <a:rPr lang="en-US" altLang="zh-CN" dirty="0"/>
              <a:t>Bitmap</a:t>
            </a:r>
            <a:r>
              <a:rPr lang="zh-CN" altLang="zh-CN" dirty="0"/>
              <a:t>可以使用性能更好的</a:t>
            </a:r>
            <a:r>
              <a:rPr lang="en-US" altLang="zh-CN" dirty="0" err="1"/>
              <a:t>BufferedOutputStream</a:t>
            </a:r>
            <a:r>
              <a:rPr lang="zh-CN" altLang="zh-CN" dirty="0"/>
              <a:t>和</a:t>
            </a:r>
            <a:r>
              <a:rPr lang="en-US" altLang="zh-CN" dirty="0" err="1"/>
              <a:t>BufferedInputStream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读写图片文件的具体代码</a:t>
            </a:r>
            <a:r>
              <a:rPr lang="zh-CN" altLang="en-US" dirty="0" smtClean="0"/>
              <a:t>参见</a:t>
            </a:r>
            <a:r>
              <a:rPr lang="en-US" altLang="zh-CN" dirty="0"/>
              <a:t>chapter06\</a:t>
            </a:r>
            <a:r>
              <a:rPr lang="en-US" altLang="zh-CN" dirty="0" err="1"/>
              <a:t>src</a:t>
            </a:r>
            <a:r>
              <a:rPr lang="en-US" altLang="zh-CN" dirty="0"/>
              <a:t>\main\java\com\example\chapter06\</a:t>
            </a:r>
            <a:r>
              <a:rPr lang="en-US" altLang="zh-CN" dirty="0" err="1"/>
              <a:t>util</a:t>
            </a:r>
            <a:r>
              <a:rPr lang="en-US" altLang="zh-CN" dirty="0"/>
              <a:t>\FileUtil.java</a:t>
            </a:r>
            <a:r>
              <a:rPr lang="zh-CN" altLang="en-US" dirty="0" smtClean="0"/>
              <a:t>的</a:t>
            </a:r>
            <a:r>
              <a:rPr lang="en-US" altLang="zh-CN" dirty="0" err="1"/>
              <a:t>saveImage</a:t>
            </a:r>
            <a:r>
              <a:rPr lang="zh-CN" altLang="en-US" dirty="0"/>
              <a:t>方法和</a:t>
            </a:r>
            <a:r>
              <a:rPr lang="en-US" altLang="zh-CN" dirty="0" err="1"/>
              <a:t>openImage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还提供了</a:t>
            </a:r>
            <a:r>
              <a:rPr lang="en-US" altLang="zh-CN" dirty="0" err="1"/>
              <a:t>BitmapFactory</a:t>
            </a:r>
            <a:r>
              <a:rPr lang="zh-CN" altLang="en-US" dirty="0"/>
              <a:t>工具用于读取各种来源的图片，相关方法如下：</a:t>
            </a:r>
            <a:endParaRPr lang="en-US" altLang="zh-CN" dirty="0"/>
          </a:p>
          <a:p>
            <a:pPr lvl="1"/>
            <a:r>
              <a:rPr lang="en-US" altLang="zh-CN" dirty="0" err="1"/>
              <a:t>decodeResource</a:t>
            </a:r>
            <a:r>
              <a:rPr lang="zh-CN" altLang="en-US" dirty="0"/>
              <a:t>：该方法可从资源文件中读取图片信息。</a:t>
            </a:r>
          </a:p>
          <a:p>
            <a:pPr lvl="1"/>
            <a:r>
              <a:rPr lang="en-US" altLang="zh-CN" dirty="0" err="1"/>
              <a:t>decodeFile</a:t>
            </a:r>
            <a:r>
              <a:rPr lang="zh-CN" altLang="en-US" dirty="0"/>
              <a:t>：该方法可将指定路径的图片读取到</a:t>
            </a:r>
            <a:r>
              <a:rPr lang="en-US" altLang="zh-CN" dirty="0"/>
              <a:t>Bitmap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 smtClean="0"/>
              <a:t>decodeStream</a:t>
            </a:r>
            <a:r>
              <a:rPr lang="zh-CN" altLang="en-US" dirty="0"/>
              <a:t>：该方法从输入流中读取位图数据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4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读写图片文件的演示效果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99776" y="61757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把资源图片保存到存储卡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52647" y="6175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从存储卡读取图片文件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31" y="1690688"/>
            <a:ext cx="3528111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18" y="1690688"/>
            <a:ext cx="3528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08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6.3.3  </a:t>
            </a:r>
            <a:r>
              <a:rPr lang="zh-CN" altLang="en-US" dirty="0" smtClean="0"/>
              <a:t>运行时动态申请权限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zh-CN" dirty="0"/>
              <a:t>涉及到硬件设备的操作，比如拍照、录音、定位、</a:t>
            </a:r>
            <a:r>
              <a:rPr lang="en-US" altLang="zh-CN" dirty="0"/>
              <a:t>SD</a:t>
            </a:r>
            <a:r>
              <a:rPr lang="zh-CN" altLang="zh-CN" dirty="0"/>
              <a:t>卡等等，都要在</a:t>
            </a:r>
            <a:r>
              <a:rPr lang="en-US" altLang="zh-CN" dirty="0"/>
              <a:t>AndroidManifest.xml</a:t>
            </a:r>
            <a:r>
              <a:rPr lang="zh-CN" altLang="zh-CN" dirty="0"/>
              <a:t>中声明相关的权限。</a:t>
            </a:r>
            <a:endParaRPr lang="en-US" altLang="zh-CN" dirty="0"/>
          </a:p>
          <a:p>
            <a:r>
              <a:rPr lang="zh-CN" altLang="zh-CN" dirty="0"/>
              <a:t>可是</a:t>
            </a:r>
            <a:r>
              <a:rPr lang="en-US" altLang="zh-CN" dirty="0"/>
              <a:t>Android</a:t>
            </a:r>
            <a:r>
              <a:rPr lang="zh-CN" altLang="zh-CN" dirty="0"/>
              <a:t>系统为了防止某些</a:t>
            </a:r>
            <a:r>
              <a:rPr lang="en-US" altLang="zh-CN" dirty="0"/>
              <a:t>App</a:t>
            </a:r>
            <a:r>
              <a:rPr lang="zh-CN" altLang="zh-CN" dirty="0"/>
              <a:t>滥用权限，又允许用户在系统设置里面对</a:t>
            </a:r>
            <a:r>
              <a:rPr lang="en-US" altLang="zh-CN" dirty="0"/>
              <a:t>App</a:t>
            </a:r>
            <a:r>
              <a:rPr lang="zh-CN" altLang="zh-CN" dirty="0"/>
              <a:t>禁用某些权限。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zh-CN" altLang="zh-CN" dirty="0"/>
              <a:t>这又带来另一个问题，用户打开</a:t>
            </a:r>
            <a:r>
              <a:rPr lang="en-US" altLang="zh-CN" dirty="0"/>
              <a:t>App</a:t>
            </a:r>
            <a:r>
              <a:rPr lang="zh-CN" altLang="zh-CN" dirty="0"/>
              <a:t>之后，</a:t>
            </a:r>
            <a:r>
              <a:rPr lang="en-US" altLang="zh-CN" dirty="0"/>
              <a:t>App</a:t>
            </a:r>
            <a:r>
              <a:rPr lang="zh-CN" altLang="zh-CN" dirty="0"/>
              <a:t>可能因为权限不足导致无法正常运行，甚至直接崩溃闪退。</a:t>
            </a:r>
            <a:endParaRPr lang="en-US" altLang="zh-CN" dirty="0"/>
          </a:p>
          <a:p>
            <a:r>
              <a:rPr lang="zh-CN" altLang="zh-CN" dirty="0"/>
              <a:t>有鉴于此，</a:t>
            </a:r>
            <a:r>
              <a:rPr lang="en-US" altLang="zh-CN" dirty="0"/>
              <a:t>Android</a:t>
            </a:r>
            <a:r>
              <a:rPr lang="zh-CN" altLang="zh-CN" dirty="0"/>
              <a:t>从</a:t>
            </a:r>
            <a:r>
              <a:rPr lang="en-US" altLang="zh-CN" dirty="0"/>
              <a:t>6.0</a:t>
            </a:r>
            <a:r>
              <a:rPr lang="zh-CN" altLang="zh-CN" dirty="0"/>
              <a:t>开始引入了运行时权限管理机制，允许</a:t>
            </a:r>
            <a:r>
              <a:rPr lang="en-US" altLang="zh-CN" dirty="0"/>
              <a:t>App</a:t>
            </a:r>
            <a:r>
              <a:rPr lang="zh-CN" altLang="zh-CN" dirty="0"/>
              <a:t>在运行过程中动态检查是否拥有某项权限，一旦发现缺少某种必需的权限，则系统会自动弹出小窗提示用户去开启该权限。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6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动态申请权限的步骤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检查</a:t>
            </a:r>
            <a:r>
              <a:rPr lang="en-US" altLang="zh-CN" dirty="0"/>
              <a:t>App</a:t>
            </a:r>
            <a:r>
              <a:rPr lang="zh-CN" altLang="zh-CN" dirty="0"/>
              <a:t>是否开启了指定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zh-CN" dirty="0"/>
              <a:t>调用</a:t>
            </a:r>
            <a:r>
              <a:rPr lang="en-US" altLang="zh-CN" dirty="0" err="1"/>
              <a:t>ContextCompat</a:t>
            </a:r>
            <a:r>
              <a:rPr lang="zh-CN" altLang="zh-CN" dirty="0"/>
              <a:t>的</a:t>
            </a:r>
            <a:r>
              <a:rPr lang="en-US" altLang="zh-CN" dirty="0" err="1"/>
              <a:t>checkSelfPermission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请求系统弹窗，以便用户选择是否开启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zh-CN" dirty="0"/>
              <a:t>调用</a:t>
            </a:r>
            <a:r>
              <a:rPr lang="en-US" altLang="zh-CN" dirty="0" err="1"/>
              <a:t>ActivityCompat</a:t>
            </a:r>
            <a:r>
              <a:rPr lang="zh-CN" altLang="zh-CN" dirty="0"/>
              <a:t>的</a:t>
            </a:r>
            <a:r>
              <a:rPr lang="en-US" altLang="zh-CN" dirty="0" err="1"/>
              <a:t>requestPermissions</a:t>
            </a:r>
            <a:r>
              <a:rPr lang="zh-CN" altLang="zh-CN" dirty="0"/>
              <a:t>方法，即可命令系统自动弹出权限申请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判断用户的权限选择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重写活动页面的权限请求</a:t>
            </a:r>
            <a:r>
              <a:rPr lang="zh-CN" altLang="zh-CN" dirty="0" smtClean="0"/>
              <a:t>回</a:t>
            </a:r>
            <a:r>
              <a:rPr lang="zh-CN" altLang="zh-CN" dirty="0"/>
              <a:t>调方法</a:t>
            </a:r>
            <a:r>
              <a:rPr lang="en-US" altLang="zh-CN" dirty="0" err="1" smtClean="0"/>
              <a:t>onRequestPermissionsResult</a:t>
            </a:r>
            <a:r>
              <a:rPr lang="zh-CN" altLang="en-US" dirty="0" smtClean="0"/>
              <a:t>，</a:t>
            </a:r>
            <a:r>
              <a:rPr lang="zh-CN" altLang="zh-CN" dirty="0"/>
              <a:t>在该方法内部处理用户的权限选择结果。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4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 </a:t>
            </a:r>
            <a:r>
              <a:rPr lang="zh-CN" altLang="en-US" smtClean="0"/>
              <a:t>应用组件</a:t>
            </a:r>
            <a:r>
              <a:rPr lang="en-US" altLang="zh-CN" smtClean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重要组件</a:t>
            </a:r>
            <a:r>
              <a:rPr lang="en-US" altLang="zh-CN" dirty="0"/>
              <a:t>Application</a:t>
            </a:r>
            <a:r>
              <a:rPr lang="zh-CN" altLang="zh-CN" dirty="0"/>
              <a:t>的基本概念和常见用法。首先说明</a:t>
            </a:r>
            <a:r>
              <a:rPr lang="en-US" altLang="zh-CN" dirty="0"/>
              <a:t>Application</a:t>
            </a:r>
            <a:r>
              <a:rPr lang="zh-CN" altLang="zh-CN" dirty="0"/>
              <a:t>的生命周期贯穿了</a:t>
            </a:r>
            <a:r>
              <a:rPr lang="en-US" altLang="zh-CN" dirty="0"/>
              <a:t>App</a:t>
            </a:r>
            <a:r>
              <a:rPr lang="zh-CN" altLang="zh-CN" dirty="0"/>
              <a:t>的整个运行过程，接着利用</a:t>
            </a:r>
            <a:r>
              <a:rPr lang="en-US" altLang="zh-CN" dirty="0"/>
              <a:t>Application</a:t>
            </a:r>
            <a:r>
              <a:rPr lang="zh-CN" altLang="zh-CN" dirty="0"/>
              <a:t>实现</a:t>
            </a:r>
            <a:r>
              <a:rPr lang="en-US" altLang="zh-CN" dirty="0"/>
              <a:t>App</a:t>
            </a:r>
            <a:r>
              <a:rPr lang="zh-CN" altLang="zh-CN" dirty="0"/>
              <a:t>全局变量的读写，以及如何避免方法数过多的问题，然后阐述了如何借助</a:t>
            </a:r>
            <a:r>
              <a:rPr lang="en-US" altLang="zh-CN" dirty="0"/>
              <a:t>App</a:t>
            </a:r>
            <a:r>
              <a:rPr lang="zh-CN" altLang="zh-CN" dirty="0"/>
              <a:t>实例来操作</a:t>
            </a:r>
            <a:r>
              <a:rPr lang="en-US" altLang="zh-CN" dirty="0"/>
              <a:t>Room</a:t>
            </a:r>
            <a:r>
              <a:rPr lang="zh-CN" altLang="zh-CN" dirty="0"/>
              <a:t>数据库框架。</a:t>
            </a:r>
          </a:p>
          <a:p>
            <a:r>
              <a:rPr lang="en-US" altLang="zh-CN" dirty="0" smtClean="0"/>
              <a:t>6.4.1  </a:t>
            </a:r>
            <a:r>
              <a:rPr lang="en-US" altLang="zh-CN" dirty="0"/>
              <a:t>Application</a:t>
            </a:r>
            <a:r>
              <a:rPr lang="zh-CN" altLang="en-US" dirty="0"/>
              <a:t>的生命周期</a:t>
            </a:r>
          </a:p>
          <a:p>
            <a:r>
              <a:rPr lang="en-US" altLang="zh-CN" dirty="0"/>
              <a:t>6.4.2  </a:t>
            </a:r>
            <a:r>
              <a:rPr lang="zh-CN" altLang="en-US" dirty="0"/>
              <a:t>利用</a:t>
            </a:r>
            <a:r>
              <a:rPr lang="en-US" altLang="zh-CN" dirty="0"/>
              <a:t>Application</a:t>
            </a:r>
            <a:r>
              <a:rPr lang="zh-CN" altLang="en-US" dirty="0"/>
              <a:t>操作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r>
              <a:rPr lang="en-US" altLang="zh-CN" dirty="0" smtClean="0"/>
              <a:t>6.4.3  </a:t>
            </a:r>
            <a:r>
              <a:rPr lang="zh-CN" altLang="en-US" dirty="0" smtClean="0"/>
              <a:t>避免方法数过多的问题</a:t>
            </a:r>
            <a:endParaRPr lang="en-US" altLang="zh-CN" dirty="0" smtClean="0"/>
          </a:p>
          <a:p>
            <a:r>
              <a:rPr lang="en-US" altLang="zh-CN" dirty="0" smtClean="0"/>
              <a:t>6.4.4  </a:t>
            </a:r>
            <a:r>
              <a:rPr lang="zh-CN" altLang="en-US" dirty="0"/>
              <a:t>利用</a:t>
            </a:r>
            <a:r>
              <a:rPr lang="en-US" altLang="zh-CN" dirty="0"/>
              <a:t>Room</a:t>
            </a:r>
            <a:r>
              <a:rPr lang="zh-CN" altLang="en-US" dirty="0"/>
              <a:t>简化数据库操作</a:t>
            </a:r>
          </a:p>
        </p:txBody>
      </p:sp>
    </p:spTree>
    <p:extLst>
      <p:ext uri="{BB962C8B-B14F-4D97-AF65-F5344CB8AC3E}">
        <p14:creationId xmlns:p14="http://schemas.microsoft.com/office/powerpoint/2010/main" val="458855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 Application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的一大组件，在</a:t>
            </a:r>
            <a:r>
              <a:rPr lang="en-US" altLang="zh-CN" dirty="0"/>
              <a:t>App</a:t>
            </a:r>
            <a:r>
              <a:rPr lang="zh-CN" altLang="zh-CN" dirty="0"/>
              <a:t>运行过程中有且仅有一个</a:t>
            </a:r>
            <a:r>
              <a:rPr lang="en-US" altLang="zh-CN" dirty="0"/>
              <a:t>Application</a:t>
            </a:r>
            <a:r>
              <a:rPr lang="zh-CN" altLang="zh-CN" dirty="0"/>
              <a:t>对象贯穿整个生命周期。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AndroidManifest.xml</a:t>
            </a:r>
            <a:r>
              <a:rPr lang="zh-CN" altLang="en-US" dirty="0"/>
              <a:t>里面，</a:t>
            </a:r>
            <a:r>
              <a:rPr lang="en-US" altLang="zh-CN" dirty="0"/>
              <a:t>activity</a:t>
            </a:r>
            <a:r>
              <a:rPr lang="zh-CN" altLang="zh-CN" dirty="0"/>
              <a:t>节点的上级正是</a:t>
            </a:r>
            <a:r>
              <a:rPr lang="en-US" altLang="zh-CN" dirty="0"/>
              <a:t>application</a:t>
            </a:r>
            <a:r>
              <a:rPr lang="zh-CN" altLang="zh-CN" dirty="0"/>
              <a:t>节点</a:t>
            </a:r>
            <a:r>
              <a:rPr lang="zh-CN" altLang="en-US" dirty="0"/>
              <a:t>。如果给</a:t>
            </a:r>
            <a:r>
              <a:rPr lang="en-US" altLang="zh-CN" dirty="0"/>
              <a:t>application</a:t>
            </a:r>
            <a:r>
              <a:rPr lang="zh-CN" altLang="zh-CN" dirty="0"/>
              <a:t>节点</a:t>
            </a:r>
            <a:r>
              <a:rPr lang="zh-CN" altLang="en-US" dirty="0"/>
              <a:t>指定</a:t>
            </a:r>
            <a:r>
              <a:rPr lang="en-US" altLang="zh-CN" dirty="0" err="1"/>
              <a:t>android:name</a:t>
            </a:r>
            <a:r>
              <a:rPr lang="zh-CN" altLang="en-US" dirty="0"/>
              <a:t>属性，则表示</a:t>
            </a:r>
            <a:r>
              <a:rPr lang="en-US" altLang="zh-CN" dirty="0"/>
              <a:t>App</a:t>
            </a:r>
            <a:r>
              <a:rPr lang="zh-CN" altLang="en-US" dirty="0"/>
              <a:t>将运行自定义名称的</a:t>
            </a:r>
            <a:r>
              <a:rPr lang="en-US" altLang="zh-CN" dirty="0"/>
              <a:t>Application</a:t>
            </a:r>
            <a:r>
              <a:rPr lang="zh-CN" altLang="en-US" dirty="0"/>
              <a:t>代码。</a:t>
            </a:r>
            <a:endParaRPr lang="en-US" altLang="zh-CN" dirty="0"/>
          </a:p>
          <a:p>
            <a:r>
              <a:rPr lang="zh-CN" altLang="en-US" dirty="0"/>
              <a:t>需要注意，</a:t>
            </a:r>
            <a:r>
              <a:rPr lang="en-US" altLang="zh-CN" dirty="0"/>
              <a:t>Application</a:t>
            </a:r>
            <a:r>
              <a:rPr lang="zh-CN" altLang="zh-CN" dirty="0"/>
              <a:t>的</a:t>
            </a:r>
            <a:r>
              <a:rPr lang="en-US" altLang="zh-CN" dirty="0" err="1"/>
              <a:t>onCreate</a:t>
            </a:r>
            <a:r>
              <a:rPr lang="zh-CN" altLang="en-US" dirty="0"/>
              <a:t>方法调用</a:t>
            </a:r>
            <a:r>
              <a:rPr lang="zh-CN" altLang="zh-CN" dirty="0"/>
              <a:t>先于</a:t>
            </a:r>
            <a:r>
              <a:rPr lang="en-US" altLang="zh-CN" dirty="0"/>
              <a:t>Activity</a:t>
            </a:r>
            <a:r>
              <a:rPr lang="zh-CN" altLang="zh-CN" dirty="0"/>
              <a:t>的</a:t>
            </a:r>
            <a:r>
              <a:rPr lang="en-US" altLang="zh-CN" dirty="0" err="1"/>
              <a:t>onCreate</a:t>
            </a:r>
            <a:r>
              <a:rPr lang="zh-CN" altLang="en-US" dirty="0"/>
              <a:t>方法调用。但是，</a:t>
            </a:r>
            <a:r>
              <a:rPr lang="en-US" altLang="zh-CN" dirty="0"/>
              <a:t>Application</a:t>
            </a:r>
            <a:r>
              <a:rPr lang="zh-CN" altLang="zh-CN" dirty="0"/>
              <a:t>的</a:t>
            </a:r>
            <a:r>
              <a:rPr lang="en-US" altLang="zh-CN" dirty="0" err="1"/>
              <a:t>onTerminate</a:t>
            </a:r>
            <a:r>
              <a:rPr lang="zh-CN" altLang="en-US" dirty="0"/>
              <a:t>方法纯属摆设，永远不会被调用。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831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 </a:t>
            </a:r>
            <a:r>
              <a:rPr lang="zh-CN" altLang="en-US" dirty="0"/>
              <a:t>利用</a:t>
            </a:r>
            <a:r>
              <a:rPr lang="en-US" altLang="zh-CN" dirty="0"/>
              <a:t>Application</a:t>
            </a:r>
            <a:r>
              <a:rPr lang="zh-CN" altLang="en-US" dirty="0"/>
              <a:t>操作全局变量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全局的意思是其他代码都可以引用该变量，因此全局变量是共享数据和消息传递的好帮手。</a:t>
            </a:r>
            <a:endParaRPr lang="en-US" altLang="zh-CN" dirty="0"/>
          </a:p>
          <a:p>
            <a:r>
              <a:rPr lang="zh-CN" altLang="zh-CN" dirty="0"/>
              <a:t>适合在</a:t>
            </a:r>
            <a:r>
              <a:rPr lang="en-US" altLang="zh-CN" dirty="0"/>
              <a:t>Application</a:t>
            </a:r>
            <a:r>
              <a:rPr lang="zh-CN" altLang="zh-CN" dirty="0"/>
              <a:t>中保存的全局变量主要有下面</a:t>
            </a:r>
            <a:r>
              <a:rPr lang="en-US" altLang="zh-CN" dirty="0"/>
              <a:t>3</a:t>
            </a:r>
            <a:r>
              <a:rPr lang="zh-CN" altLang="zh-CN" dirty="0"/>
              <a:t>类数据：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）会频繁读取的信息，如用户名、手机号等。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不方便由意图传递的数据，例如位图对象、非字符串类型的集合对象</a:t>
            </a:r>
            <a:r>
              <a:rPr lang="zh-CN" altLang="zh-CN" dirty="0" smtClean="0"/>
              <a:t>等。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）容易因频繁分配内存而导致内存泄漏的对象，如</a:t>
            </a:r>
            <a:r>
              <a:rPr lang="en-US" altLang="zh-CN" dirty="0"/>
              <a:t>Handler</a:t>
            </a:r>
            <a:r>
              <a:rPr lang="zh-CN" altLang="zh-CN" dirty="0"/>
              <a:t>对象等。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176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代码可</a:t>
            </a:r>
            <a:r>
              <a:rPr lang="zh-CN" altLang="en-US" dirty="0" smtClean="0"/>
              <a:t>利用自定义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zh-CN" altLang="en-US" dirty="0"/>
              <a:t>静态成员变量实现全局变量的功能</a:t>
            </a:r>
            <a:r>
              <a:rPr lang="zh-CN" altLang="en-US" dirty="0" smtClean="0"/>
              <a:t>。具体需要</a:t>
            </a:r>
            <a:r>
              <a:rPr lang="zh-CN" altLang="zh-CN" dirty="0" smtClean="0"/>
              <a:t>完成</a:t>
            </a:r>
            <a:r>
              <a:rPr lang="zh-CN" altLang="zh-CN" dirty="0"/>
              <a:t>以下</a:t>
            </a:r>
            <a:r>
              <a:rPr lang="en-US" altLang="zh-CN" dirty="0"/>
              <a:t>3</a:t>
            </a:r>
            <a:r>
              <a:rPr lang="zh-CN" altLang="zh-CN" dirty="0"/>
              <a:t>项工作：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）写一个继承自</a:t>
            </a:r>
            <a:r>
              <a:rPr lang="en-US" altLang="zh-CN" dirty="0"/>
              <a:t>Application</a:t>
            </a:r>
            <a:r>
              <a:rPr lang="zh-CN" altLang="zh-CN" dirty="0"/>
              <a:t>的类</a:t>
            </a:r>
            <a:r>
              <a:rPr lang="en-US" altLang="zh-CN" dirty="0" err="1"/>
              <a:t>MainApplication</a:t>
            </a:r>
            <a:r>
              <a:rPr lang="zh-CN" altLang="zh-CN" dirty="0"/>
              <a:t>。该类要采用单例模式，内部声明自身类的一个静态成员对象</a:t>
            </a:r>
            <a:r>
              <a:rPr lang="zh-CN" altLang="zh-CN" dirty="0" smtClean="0"/>
              <a:t>，然后</a:t>
            </a:r>
            <a:r>
              <a:rPr lang="zh-CN" altLang="zh-CN" dirty="0"/>
              <a:t>提供该静态对象的获取方法</a:t>
            </a:r>
            <a:r>
              <a:rPr lang="en-US" altLang="zh-CN" dirty="0" err="1"/>
              <a:t>getInstance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/>
              <a:t>Activity</a:t>
            </a:r>
            <a:r>
              <a:rPr lang="zh-CN" altLang="zh-CN" dirty="0"/>
              <a:t>中调用</a:t>
            </a:r>
            <a:r>
              <a:rPr lang="en-US" altLang="zh-CN" dirty="0" err="1"/>
              <a:t>MainApplication</a:t>
            </a:r>
            <a:r>
              <a:rPr lang="zh-CN" altLang="zh-CN" dirty="0"/>
              <a:t>的</a:t>
            </a:r>
            <a:r>
              <a:rPr lang="en-US" altLang="zh-CN" dirty="0" err="1"/>
              <a:t>getInstance</a:t>
            </a:r>
            <a:r>
              <a:rPr lang="zh-CN" altLang="zh-CN" dirty="0"/>
              <a:t>方法，获得</a:t>
            </a:r>
            <a:r>
              <a:rPr lang="en-US" altLang="zh-CN" dirty="0" err="1"/>
              <a:t>MainApplication</a:t>
            </a:r>
            <a:r>
              <a:rPr lang="zh-CN" altLang="zh-CN" dirty="0"/>
              <a:t>的一个静态对象，通过该对象访问</a:t>
            </a:r>
            <a:r>
              <a:rPr lang="en-US" altLang="zh-CN" dirty="0" err="1"/>
              <a:t>MainApplication</a:t>
            </a:r>
            <a:r>
              <a:rPr lang="zh-CN" altLang="zh-CN" dirty="0"/>
              <a:t>的公共变量和公共方法。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）不要忘了在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中注册新定义的</a:t>
            </a:r>
            <a:r>
              <a:rPr lang="en-US" altLang="zh-CN" dirty="0"/>
              <a:t>Application</a:t>
            </a:r>
            <a:r>
              <a:rPr lang="zh-CN" altLang="zh-CN" dirty="0"/>
              <a:t>类名，即在</a:t>
            </a:r>
            <a:r>
              <a:rPr lang="en-US" altLang="zh-CN" dirty="0"/>
              <a:t>application</a:t>
            </a:r>
            <a:r>
              <a:rPr lang="zh-CN" altLang="zh-CN" dirty="0"/>
              <a:t>节点中增加</a:t>
            </a:r>
            <a:r>
              <a:rPr lang="en-US" altLang="zh-CN" dirty="0" err="1"/>
              <a:t>android:name</a:t>
            </a:r>
            <a:r>
              <a:rPr lang="zh-CN" altLang="zh-CN" dirty="0"/>
              <a:t>属性，值</a:t>
            </a:r>
            <a:r>
              <a:rPr lang="zh-CN" altLang="zh-CN" dirty="0" smtClean="0"/>
              <a:t>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MainApplication</a:t>
            </a:r>
            <a:r>
              <a:rPr lang="zh-CN" altLang="en-US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56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6.4.3  </a:t>
            </a:r>
            <a:r>
              <a:rPr lang="zh-CN" altLang="en-US" dirty="0" smtClean="0"/>
              <a:t>避免方法数过多的问题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为了解决方法数过多的问题，</a:t>
            </a:r>
            <a:r>
              <a:rPr lang="en-US" altLang="zh-CN" dirty="0"/>
              <a:t>Android</a:t>
            </a:r>
            <a:r>
              <a:rPr lang="zh-CN" altLang="zh-CN" dirty="0"/>
              <a:t>推出了名叫</a:t>
            </a:r>
            <a:r>
              <a:rPr lang="en-US" altLang="zh-CN" dirty="0" err="1"/>
              <a:t>MultiDex</a:t>
            </a:r>
            <a:r>
              <a:rPr lang="zh-CN" altLang="zh-CN" dirty="0"/>
              <a:t>的解决方案，也就是在打包时把应用分成多个</a:t>
            </a:r>
            <a:r>
              <a:rPr lang="en-US" altLang="zh-CN" dirty="0" err="1"/>
              <a:t>dex</a:t>
            </a:r>
            <a:r>
              <a:rPr lang="zh-CN" altLang="zh-CN" dirty="0"/>
              <a:t>文件，每个</a:t>
            </a:r>
            <a:r>
              <a:rPr lang="en-US" altLang="zh-CN" dirty="0" err="1"/>
              <a:t>dex</a:t>
            </a:r>
            <a:r>
              <a:rPr lang="zh-CN" altLang="zh-CN" dirty="0"/>
              <a:t>的方法数量均不超过</a:t>
            </a:r>
            <a:r>
              <a:rPr lang="en-US" altLang="zh-CN" dirty="0"/>
              <a:t>65536</a:t>
            </a:r>
            <a:r>
              <a:rPr lang="zh-CN" altLang="zh-CN" dirty="0"/>
              <a:t>个，由此规避了方法数过多的限制。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修改模块的</a:t>
            </a:r>
            <a:r>
              <a:rPr lang="en-US" altLang="zh-CN" dirty="0" err="1"/>
              <a:t>build.gradle</a:t>
            </a:r>
            <a:r>
              <a:rPr lang="zh-CN" altLang="zh-CN" dirty="0"/>
              <a:t>文件</a:t>
            </a:r>
            <a:r>
              <a:rPr lang="zh-CN" altLang="zh-CN" dirty="0" smtClean="0"/>
              <a:t>，导</a:t>
            </a:r>
            <a:r>
              <a:rPr lang="zh-CN" altLang="zh-CN" dirty="0"/>
              <a:t>入指定版本的</a:t>
            </a:r>
            <a:r>
              <a:rPr lang="en-US" altLang="zh-CN" dirty="0" err="1"/>
              <a:t>MultiDex</a:t>
            </a:r>
            <a:r>
              <a:rPr lang="zh-CN" altLang="zh-CN" dirty="0" smtClean="0"/>
              <a:t>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 err="1"/>
              <a:t>defaultConfig</a:t>
            </a:r>
            <a:r>
              <a:rPr lang="zh-CN" altLang="zh-CN" dirty="0"/>
              <a:t>节点下</a:t>
            </a:r>
            <a:r>
              <a:rPr lang="zh-CN" altLang="zh-CN" dirty="0" smtClean="0"/>
              <a:t>添</a:t>
            </a:r>
            <a:r>
              <a:rPr lang="zh-CN" altLang="en-US" dirty="0" smtClean="0"/>
              <a:t>加</a:t>
            </a:r>
            <a:r>
              <a:rPr lang="zh-CN" altLang="zh-CN" dirty="0" smtClean="0"/>
              <a:t>配置</a:t>
            </a:r>
            <a:r>
              <a:rPr lang="zh-CN" altLang="zh-CN" dirty="0"/>
              <a:t>，表示开启多个</a:t>
            </a:r>
            <a:r>
              <a:rPr lang="en-US" altLang="zh-CN" dirty="0" err="1"/>
              <a:t>dex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编写自定义的</a:t>
            </a:r>
            <a:r>
              <a:rPr lang="en-US" altLang="zh-CN" dirty="0"/>
              <a:t>Application</a:t>
            </a:r>
            <a:r>
              <a:rPr lang="zh-CN" altLang="zh-CN" dirty="0"/>
              <a:t>，注意该</a:t>
            </a:r>
            <a:r>
              <a:rPr lang="en-US" altLang="zh-CN" dirty="0"/>
              <a:t>Application</a:t>
            </a:r>
            <a:r>
              <a:rPr lang="zh-CN" altLang="zh-CN" dirty="0"/>
              <a:t>类必须</a:t>
            </a:r>
            <a:r>
              <a:rPr lang="zh-CN" altLang="zh-CN" dirty="0" smtClean="0"/>
              <a:t>继承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MultiDexApplication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打开</a:t>
            </a:r>
            <a:r>
              <a:rPr lang="en-US" altLang="zh-CN" dirty="0"/>
              <a:t>AndroidManifest.xml</a:t>
            </a:r>
            <a:r>
              <a:rPr lang="zh-CN" altLang="zh-CN" dirty="0"/>
              <a:t>，给</a:t>
            </a:r>
            <a:r>
              <a:rPr lang="en-US" altLang="zh-CN" dirty="0"/>
              <a:t>application</a:t>
            </a:r>
            <a:r>
              <a:rPr lang="zh-CN" altLang="zh-CN" dirty="0"/>
              <a:t>节点的</a:t>
            </a:r>
            <a:r>
              <a:rPr lang="en-US" altLang="zh-CN" dirty="0" err="1"/>
              <a:t>android:name</a:t>
            </a:r>
            <a:r>
              <a:rPr lang="zh-CN" altLang="zh-CN" dirty="0"/>
              <a:t>属性设置自定义的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407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6.4.4  </a:t>
            </a:r>
            <a:r>
              <a:rPr lang="zh-CN" altLang="en-US" dirty="0"/>
              <a:t>利用</a:t>
            </a:r>
            <a:r>
              <a:rPr lang="en-US" altLang="zh-CN" dirty="0"/>
              <a:t>Room</a:t>
            </a:r>
            <a:r>
              <a:rPr lang="zh-CN" altLang="en-US" dirty="0"/>
              <a:t>简化数据库操作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/>
              <a:t>数据库帮助</a:t>
            </a:r>
            <a:r>
              <a:rPr lang="zh-CN" altLang="zh-CN" dirty="0" smtClean="0"/>
              <a:t>器</a:t>
            </a:r>
            <a:r>
              <a:rPr lang="zh-CN" altLang="en-US" dirty="0" smtClean="0"/>
              <a:t>编码的时候，</a:t>
            </a:r>
            <a:r>
              <a:rPr lang="zh-CN" altLang="zh-CN" dirty="0"/>
              <a:t>开发</a:t>
            </a:r>
            <a:r>
              <a:rPr lang="zh-CN" altLang="zh-CN" dirty="0" smtClean="0"/>
              <a:t>者</a:t>
            </a:r>
            <a:r>
              <a:rPr lang="zh-CN" altLang="en-US" dirty="0" smtClean="0"/>
              <a:t>每次</a:t>
            </a:r>
            <a:r>
              <a:rPr lang="zh-CN" altLang="zh-CN" dirty="0" smtClean="0"/>
              <a:t>都</a:t>
            </a:r>
            <a:r>
              <a:rPr lang="zh-CN" altLang="zh-CN" dirty="0"/>
              <a:t>得手工实现以下代码逻辑：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）重写数据库帮助器的</a:t>
            </a:r>
            <a:r>
              <a:rPr lang="en-US" altLang="zh-CN" dirty="0" err="1"/>
              <a:t>onCreate</a:t>
            </a:r>
            <a:r>
              <a:rPr lang="zh-CN" altLang="zh-CN" dirty="0"/>
              <a:t>方法，添加该表的建表语句；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）在插入记录之时，必须将数据实例的属性值逐一赋给该表的各字段；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）在查询记录之时，必须遍历结果集游标，把各字段值逐一赋给数据实例；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）每次读写操作之前，都要先开启数据库连接；读写操作之后，又要关闭数据库连接；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7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 smtClean="0"/>
              <a:t>键值对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的键值对存储方式的使用方法，包括：如何将数据保存到共享参数，如何从共享参数读取数据，如何使用共享参数实现登录页面的记住密码功能，如何使用</a:t>
            </a:r>
            <a:r>
              <a:rPr lang="en-US" altLang="zh-CN" dirty="0"/>
              <a:t>Jetpack</a:t>
            </a:r>
            <a:r>
              <a:rPr lang="zh-CN" altLang="zh-CN" dirty="0"/>
              <a:t>集成的数据仓库。</a:t>
            </a:r>
          </a:p>
          <a:p>
            <a:r>
              <a:rPr lang="en-US" altLang="zh-CN" dirty="0" smtClean="0"/>
              <a:t>6.1.1  </a:t>
            </a:r>
            <a:r>
              <a:rPr lang="zh-CN" altLang="en-US" dirty="0"/>
              <a:t>共享参数的用法</a:t>
            </a:r>
          </a:p>
          <a:p>
            <a:r>
              <a:rPr lang="en-US" altLang="zh-CN" dirty="0"/>
              <a:t>6.1.2  </a:t>
            </a:r>
            <a:r>
              <a:rPr lang="zh-CN" altLang="en-US" dirty="0"/>
              <a:t>实现记住密码功能</a:t>
            </a:r>
          </a:p>
          <a:p>
            <a:r>
              <a:rPr lang="en-US" altLang="zh-CN" dirty="0"/>
              <a:t>6.1.3  </a:t>
            </a:r>
            <a:r>
              <a:rPr lang="zh-CN" altLang="en-US" dirty="0" smtClean="0"/>
              <a:t>更安全的数据仓库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88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Room</a:t>
            </a:r>
            <a:r>
              <a:rPr lang="zh-CN" altLang="en-US" dirty="0" smtClean="0"/>
              <a:t>框架的导入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Room</a:t>
            </a:r>
            <a:r>
              <a:rPr lang="zh-CN" altLang="en-US" dirty="0" smtClean="0"/>
              <a:t>是谷歌公司推出的数据库处理框架，该</a:t>
            </a:r>
            <a:r>
              <a:rPr lang="zh-CN" altLang="zh-CN" dirty="0" smtClean="0"/>
              <a:t>框架</a:t>
            </a:r>
            <a:r>
              <a:rPr lang="zh-CN" altLang="zh-CN" dirty="0"/>
              <a:t>同样基于</a:t>
            </a:r>
            <a:r>
              <a:rPr lang="en-US" altLang="zh-CN" dirty="0"/>
              <a:t>SQLite</a:t>
            </a:r>
            <a:r>
              <a:rPr lang="zh-CN" altLang="zh-CN" dirty="0"/>
              <a:t>，但它通过注解技术极大简化了数据库操作，减少了原来相当一部分编码工作量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在使用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之前，要</a:t>
            </a:r>
            <a:r>
              <a:rPr lang="zh-CN" altLang="zh-CN" dirty="0" smtClean="0"/>
              <a:t>先修改</a:t>
            </a:r>
            <a:r>
              <a:rPr lang="zh-CN" altLang="zh-CN" dirty="0"/>
              <a:t>模块的</a:t>
            </a:r>
            <a:r>
              <a:rPr lang="en-US" altLang="zh-CN" dirty="0" err="1"/>
              <a:t>build.gradle</a:t>
            </a:r>
            <a:r>
              <a:rPr lang="zh-CN" altLang="zh-CN" dirty="0"/>
              <a:t>文件，往</a:t>
            </a:r>
            <a:r>
              <a:rPr lang="en-US" altLang="zh-CN" dirty="0"/>
              <a:t>dependencies</a:t>
            </a:r>
            <a:r>
              <a:rPr lang="zh-CN" altLang="zh-CN" dirty="0"/>
              <a:t>节点添加下面两行配置，表示导入指定版本的</a:t>
            </a:r>
            <a:r>
              <a:rPr lang="en-US" altLang="zh-CN" dirty="0"/>
              <a:t>Room</a:t>
            </a:r>
            <a:r>
              <a:rPr lang="zh-CN" altLang="zh-CN" dirty="0"/>
              <a:t>库：</a:t>
            </a:r>
          </a:p>
          <a:p>
            <a:pPr lvl="1"/>
            <a:r>
              <a:rPr lang="en-US" altLang="zh-CN" dirty="0"/>
              <a:t>implementation </a:t>
            </a:r>
            <a:r>
              <a:rPr lang="en-US" altLang="zh-CN" dirty="0" smtClean="0"/>
              <a:t>'androidx.room:room-runtime:2.4.2'</a:t>
            </a:r>
            <a:endParaRPr lang="zh-CN" altLang="zh-CN" dirty="0"/>
          </a:p>
          <a:p>
            <a:pPr lvl="1"/>
            <a:r>
              <a:rPr lang="en-US" altLang="zh-CN" dirty="0" err="1"/>
              <a:t>annotationProcessor</a:t>
            </a:r>
            <a:r>
              <a:rPr lang="en-US" altLang="zh-CN" dirty="0"/>
              <a:t> </a:t>
            </a:r>
            <a:r>
              <a:rPr lang="en-US" altLang="zh-CN" dirty="0" smtClean="0"/>
              <a:t>'androidx.room:room-compiler:2.4.2'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93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Room</a:t>
            </a:r>
            <a:r>
              <a:rPr lang="zh-CN" altLang="en-US" dirty="0"/>
              <a:t>框架</a:t>
            </a:r>
            <a:r>
              <a:rPr lang="zh-CN" altLang="en-US" dirty="0" smtClean="0"/>
              <a:t>的编码步骤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以录入书籍信息为例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使用</a:t>
            </a:r>
            <a:r>
              <a:rPr lang="en-US" altLang="zh-CN" dirty="0"/>
              <a:t>Room</a:t>
            </a:r>
            <a:r>
              <a:rPr lang="zh-CN" altLang="en-US" dirty="0"/>
              <a:t>框架的</a:t>
            </a:r>
            <a:r>
              <a:rPr lang="zh-CN" altLang="en-US" dirty="0" smtClean="0"/>
              <a:t>编码过程分为下列五步：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编写书籍信息表对应的实体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zh-CN" altLang="zh-CN" dirty="0"/>
              <a:t>该类添加“</a:t>
            </a:r>
            <a:r>
              <a:rPr lang="en-US" altLang="zh-CN" dirty="0"/>
              <a:t>@Entity</a:t>
            </a:r>
            <a:r>
              <a:rPr lang="zh-CN" altLang="zh-CN" dirty="0"/>
              <a:t>”</a:t>
            </a:r>
            <a:r>
              <a:rPr lang="zh-CN" altLang="zh-CN" dirty="0" smtClean="0"/>
              <a:t>注解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编写书籍信息表对应的持久化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zh-CN" altLang="zh-CN" dirty="0"/>
              <a:t>该</a:t>
            </a:r>
            <a:r>
              <a:rPr lang="zh-CN" altLang="zh-CN" dirty="0" smtClean="0"/>
              <a:t>类添加</a:t>
            </a:r>
            <a:r>
              <a:rPr lang="zh-CN" altLang="zh-CN" dirty="0"/>
              <a:t>“</a:t>
            </a:r>
            <a:r>
              <a:rPr lang="en-US" altLang="zh-CN" dirty="0"/>
              <a:t>@Dao</a:t>
            </a:r>
            <a:r>
              <a:rPr lang="zh-CN" altLang="zh-CN" dirty="0"/>
              <a:t>”</a:t>
            </a:r>
            <a:r>
              <a:rPr lang="zh-CN" altLang="zh-CN" dirty="0" smtClean="0"/>
              <a:t>注解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编写书籍信息表对应的数据库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，该类</a:t>
            </a:r>
            <a:r>
              <a:rPr lang="zh-CN" altLang="zh-CN" dirty="0"/>
              <a:t>从</a:t>
            </a:r>
            <a:r>
              <a:rPr lang="en-US" altLang="zh-CN" dirty="0" err="1"/>
              <a:t>RoomDatabase</a:t>
            </a:r>
            <a:r>
              <a:rPr lang="zh-CN" altLang="zh-CN" dirty="0"/>
              <a:t>派生而来，并</a:t>
            </a:r>
            <a:r>
              <a:rPr lang="zh-CN" altLang="en-US" dirty="0" smtClean="0"/>
              <a:t>添加“</a:t>
            </a:r>
            <a:r>
              <a:rPr lang="en-US" altLang="zh-CN" dirty="0"/>
              <a:t>@Database</a:t>
            </a:r>
            <a:r>
              <a:rPr lang="zh-CN" altLang="en-US" dirty="0" smtClean="0"/>
              <a:t>”注解。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在自定义的</a:t>
            </a:r>
            <a:r>
              <a:rPr lang="en-US" altLang="zh-CN" dirty="0"/>
              <a:t>Application</a:t>
            </a:r>
            <a:r>
              <a:rPr lang="zh-CN" altLang="zh-CN" dirty="0"/>
              <a:t>类中声明书籍数据库的唯一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zh-CN" dirty="0"/>
              <a:t>在操作书籍信息表的地方获取</a:t>
            </a:r>
            <a:r>
              <a:rPr lang="zh-CN" altLang="zh-CN" dirty="0" smtClean="0"/>
              <a:t>数据</a:t>
            </a:r>
            <a:r>
              <a:rPr lang="zh-CN" altLang="en-US" dirty="0"/>
              <a:t>表</a:t>
            </a:r>
            <a:r>
              <a:rPr lang="zh-CN" altLang="zh-CN" dirty="0" smtClean="0"/>
              <a:t>的</a:t>
            </a:r>
            <a:r>
              <a:rPr lang="zh-CN" altLang="zh-CN" dirty="0"/>
              <a:t>持久化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zh-CN" dirty="0"/>
              <a:t>从</a:t>
            </a:r>
            <a:r>
              <a:rPr lang="en-US" altLang="zh-CN" dirty="0"/>
              <a:t>App</a:t>
            </a:r>
            <a:r>
              <a:rPr lang="zh-CN" altLang="zh-CN" dirty="0"/>
              <a:t>实例中获取唯一的书籍持久化对象</a:t>
            </a:r>
          </a:p>
          <a:p>
            <a:pPr lvl="1"/>
            <a:r>
              <a:rPr lang="en-US" altLang="zh-CN" dirty="0" err="1"/>
              <a:t>BookDao</a:t>
            </a:r>
            <a:r>
              <a:rPr lang="en-US" altLang="zh-CN" dirty="0"/>
              <a:t> </a:t>
            </a:r>
            <a:r>
              <a:rPr lang="en-US" altLang="zh-CN" dirty="0" err="1"/>
              <a:t>bookDao</a:t>
            </a:r>
            <a:r>
              <a:rPr lang="en-US" altLang="zh-CN" dirty="0"/>
              <a:t> = </a:t>
            </a:r>
            <a:r>
              <a:rPr lang="en-US" altLang="zh-CN" dirty="0" err="1"/>
              <a:t>MainApplication.getInstance</a:t>
            </a:r>
            <a:r>
              <a:rPr lang="en-US" altLang="zh-CN" dirty="0"/>
              <a:t>().</a:t>
            </a:r>
            <a:r>
              <a:rPr lang="en-US" altLang="zh-CN" dirty="0" err="1"/>
              <a:t>getBookDB</a:t>
            </a:r>
            <a:r>
              <a:rPr lang="en-US" altLang="zh-CN" dirty="0"/>
              <a:t>().</a:t>
            </a:r>
            <a:r>
              <a:rPr lang="en-US" altLang="zh-CN" dirty="0" err="1"/>
              <a:t>bookDao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731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 </a:t>
            </a:r>
            <a:r>
              <a:rPr lang="zh-CN" altLang="en-US" dirty="0"/>
              <a:t>在应用之间共享数据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 </a:t>
            </a:r>
            <a:r>
              <a:rPr lang="zh-CN" altLang="zh-CN" dirty="0"/>
              <a:t>四大组件之一</a:t>
            </a:r>
            <a:r>
              <a:rPr lang="en-US" altLang="zh-CN" dirty="0" err="1"/>
              <a:t>ContentProvider</a:t>
            </a:r>
            <a:r>
              <a:rPr lang="zh-CN" altLang="zh-CN" dirty="0"/>
              <a:t>的基本概念和常见用法。首先说明如何使用内容提供器封装内部数据的外部访问接口，接着阐述如何使用内容解析器通过外部接口操作内部数据，然后叙述如何利用内容解析器读写联系人信息，以及如何利用内容观察器监听收到的短信内容。</a:t>
            </a:r>
          </a:p>
          <a:p>
            <a:r>
              <a:rPr lang="en-US" altLang="zh-CN" dirty="0" smtClean="0"/>
              <a:t>6.5.1  </a:t>
            </a:r>
            <a:r>
              <a:rPr lang="zh-CN" altLang="en-US" dirty="0"/>
              <a:t>通过</a:t>
            </a:r>
            <a:r>
              <a:rPr lang="en-US" altLang="zh-CN" dirty="0" err="1"/>
              <a:t>ContentProvider</a:t>
            </a:r>
            <a:r>
              <a:rPr lang="zh-CN" altLang="en-US" dirty="0"/>
              <a:t>封装数据</a:t>
            </a:r>
          </a:p>
          <a:p>
            <a:r>
              <a:rPr lang="en-US" altLang="zh-CN" dirty="0" smtClean="0"/>
              <a:t>6.5.2  </a:t>
            </a:r>
            <a:r>
              <a:rPr lang="zh-CN" altLang="en-US" dirty="0"/>
              <a:t>通过</a:t>
            </a:r>
            <a:r>
              <a:rPr lang="en-US" altLang="zh-CN" dirty="0" err="1"/>
              <a:t>ContentResolver</a:t>
            </a:r>
            <a:r>
              <a:rPr lang="zh-CN" altLang="en-US" dirty="0"/>
              <a:t>访问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6.5.3  </a:t>
            </a:r>
            <a:r>
              <a:rPr lang="zh-CN" altLang="en-US" dirty="0"/>
              <a:t>利用</a:t>
            </a:r>
            <a:r>
              <a:rPr lang="en-US" altLang="zh-CN" dirty="0" err="1"/>
              <a:t>ContentResolver</a:t>
            </a:r>
            <a:r>
              <a:rPr lang="zh-CN" altLang="en-US" dirty="0"/>
              <a:t>读写联系人</a:t>
            </a:r>
          </a:p>
          <a:p>
            <a:r>
              <a:rPr lang="en-US" altLang="zh-CN" dirty="0" smtClean="0"/>
              <a:t>6.5.4  </a:t>
            </a:r>
            <a:r>
              <a:rPr lang="zh-CN" altLang="en-US" dirty="0"/>
              <a:t>利用</a:t>
            </a:r>
            <a:r>
              <a:rPr lang="en-US" altLang="zh-CN" dirty="0" err="1"/>
              <a:t>ContentObserver</a:t>
            </a:r>
            <a:r>
              <a:rPr lang="zh-CN" altLang="en-US" dirty="0"/>
              <a:t>监听短信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849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6.5.1  </a:t>
            </a:r>
            <a:r>
              <a:rPr lang="zh-CN" altLang="en-US" dirty="0"/>
              <a:t>通过</a:t>
            </a:r>
            <a:r>
              <a:rPr lang="en-US" altLang="zh-CN" dirty="0" err="1"/>
              <a:t>ContentProvider</a:t>
            </a:r>
            <a:r>
              <a:rPr lang="zh-CN" altLang="en-US" dirty="0"/>
              <a:t>封装数据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zh-CN" altLang="zh-CN" dirty="0"/>
              <a:t>为</a:t>
            </a:r>
            <a:r>
              <a:rPr lang="en-US" altLang="zh-CN" dirty="0"/>
              <a:t>App</a:t>
            </a:r>
            <a:r>
              <a:rPr lang="zh-CN" altLang="zh-CN" dirty="0"/>
              <a:t>存取内部数据提供统一的外部接口，让不同的应用之间得以共享数据。</a:t>
            </a:r>
            <a:endParaRPr lang="en-US" altLang="zh-CN" dirty="0"/>
          </a:p>
          <a:p>
            <a:r>
              <a:rPr lang="en-US" altLang="zh-CN" dirty="0"/>
              <a:t>SQLite</a:t>
            </a:r>
            <a:r>
              <a:rPr lang="zh-CN" altLang="zh-CN" dirty="0"/>
              <a:t>操作的是应用自身的内部数据库</a:t>
            </a:r>
            <a:r>
              <a:rPr lang="zh-CN" altLang="en-US" dirty="0"/>
              <a:t>，</a:t>
            </a:r>
            <a:r>
              <a:rPr lang="en-US" altLang="zh-CN" dirty="0" err="1"/>
              <a:t>ContentProvider</a:t>
            </a:r>
            <a:r>
              <a:rPr lang="zh-CN" altLang="zh-CN" dirty="0"/>
              <a:t>操作的是本设备其他应用的内部数据，</a:t>
            </a:r>
            <a:r>
              <a:rPr lang="zh-CN" altLang="en-US" dirty="0"/>
              <a:t>使用内容提供器需要重写以下方法：</a:t>
            </a:r>
            <a:endParaRPr lang="en-US" altLang="zh-CN" dirty="0"/>
          </a:p>
          <a:p>
            <a:pPr lvl="1"/>
            <a:r>
              <a:rPr lang="en-US" altLang="zh-CN" dirty="0" err="1"/>
              <a:t>onCreate</a:t>
            </a:r>
            <a:r>
              <a:rPr lang="zh-CN" altLang="zh-CN" dirty="0"/>
              <a:t>：创建数据库并获得数据库连接。</a:t>
            </a:r>
          </a:p>
          <a:p>
            <a:pPr lvl="1"/>
            <a:r>
              <a:rPr lang="en-US" altLang="zh-CN" dirty="0"/>
              <a:t>query</a:t>
            </a:r>
            <a:r>
              <a:rPr lang="zh-CN" altLang="zh-CN" dirty="0"/>
              <a:t>：查询数据。</a:t>
            </a:r>
          </a:p>
          <a:p>
            <a:pPr lvl="1"/>
            <a:r>
              <a:rPr lang="en-US" altLang="zh-CN" dirty="0"/>
              <a:t>insert</a:t>
            </a:r>
            <a:r>
              <a:rPr lang="zh-CN" altLang="zh-CN" dirty="0"/>
              <a:t>：插入数据。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zh-CN" dirty="0"/>
              <a:t>：更新数据。</a:t>
            </a:r>
          </a:p>
          <a:p>
            <a:pPr lvl="1"/>
            <a:r>
              <a:rPr lang="en-US" altLang="zh-CN" dirty="0"/>
              <a:t>delete</a:t>
            </a:r>
            <a:r>
              <a:rPr lang="zh-CN" altLang="zh-CN" dirty="0"/>
              <a:t>：删除数据。</a:t>
            </a:r>
          </a:p>
          <a:p>
            <a:pPr lvl="1"/>
            <a:r>
              <a:rPr lang="en-US" altLang="zh-CN" dirty="0" err="1"/>
              <a:t>getType</a:t>
            </a:r>
            <a:r>
              <a:rPr lang="zh-CN" altLang="zh-CN" dirty="0"/>
              <a:t>：获取数据类型。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57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注册内容提供器组件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既然内容提供器是四大组件之一，就得在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中注册它的定义，并开放外部访问权限，注册代码如下：</a:t>
            </a:r>
          </a:p>
          <a:p>
            <a:pPr lvl="1"/>
            <a:r>
              <a:rPr lang="en-US" altLang="zh-CN" sz="2000" dirty="0"/>
              <a:t>        &lt;provider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=".</a:t>
            </a:r>
            <a:r>
              <a:rPr lang="en-US" altLang="zh-CN" sz="2000" dirty="0" err="1"/>
              <a:t>provider.UserInfoProvider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android:authorities</a:t>
            </a:r>
            <a:r>
              <a:rPr lang="en-US" altLang="zh-CN" sz="2000" dirty="0"/>
              <a:t>="</a:t>
            </a:r>
            <a:r>
              <a:rPr lang="en-US" altLang="zh-CN" sz="2000" dirty="0" smtClean="0"/>
              <a:t>com.example.chapter06.provider.UserInfoProvider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android:enabled</a:t>
            </a:r>
            <a:r>
              <a:rPr lang="en-US" altLang="zh-CN" sz="2000" dirty="0"/>
              <a:t>="true"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android:exported</a:t>
            </a:r>
            <a:r>
              <a:rPr lang="en-US" altLang="zh-CN" sz="2000" dirty="0"/>
              <a:t>="true" /&gt;</a:t>
            </a:r>
            <a:endParaRPr lang="zh-CN" altLang="zh-CN" sz="2000" dirty="0"/>
          </a:p>
          <a:p>
            <a:r>
              <a:rPr lang="zh-CN" altLang="zh-CN" dirty="0"/>
              <a:t>注册完毕后就完成了服务端</a:t>
            </a:r>
            <a:r>
              <a:rPr lang="en-US" altLang="zh-CN" dirty="0"/>
              <a:t>App</a:t>
            </a:r>
            <a:r>
              <a:rPr lang="zh-CN" altLang="zh-CN" dirty="0"/>
              <a:t>的封装工作，接下来可由其他</a:t>
            </a:r>
            <a:r>
              <a:rPr lang="en-US" altLang="zh-CN" dirty="0"/>
              <a:t>App</a:t>
            </a:r>
            <a:r>
              <a:rPr lang="zh-CN" altLang="zh-CN" dirty="0"/>
              <a:t>进行数据存取。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0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6.5.2  </a:t>
            </a:r>
            <a:r>
              <a:rPr lang="zh-CN" altLang="en-US" dirty="0"/>
              <a:t>通过</a:t>
            </a:r>
            <a:r>
              <a:rPr lang="en-US" altLang="zh-CN" dirty="0" err="1"/>
              <a:t>ContentResolver</a:t>
            </a:r>
            <a:r>
              <a:rPr lang="zh-CN" altLang="en-US" dirty="0"/>
              <a:t>访问数据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ContentProvider</a:t>
            </a:r>
            <a:r>
              <a:rPr lang="zh-CN" altLang="en-US" dirty="0"/>
              <a:t>只</a:t>
            </a:r>
            <a:r>
              <a:rPr lang="zh-CN" altLang="zh-CN" dirty="0"/>
              <a:t>实现服务端</a:t>
            </a:r>
            <a:r>
              <a:rPr lang="en-US" altLang="zh-CN" dirty="0"/>
              <a:t>App</a:t>
            </a:r>
            <a:r>
              <a:rPr lang="zh-CN" altLang="zh-CN" dirty="0"/>
              <a:t>的数据封装，如果客户端</a:t>
            </a:r>
            <a:r>
              <a:rPr lang="en-US" altLang="zh-CN" dirty="0"/>
              <a:t>App</a:t>
            </a:r>
            <a:r>
              <a:rPr lang="zh-CN" altLang="zh-CN" dirty="0"/>
              <a:t>想访问对方的内部数据，就要通过内容解析器</a:t>
            </a:r>
            <a:r>
              <a:rPr lang="en-US" altLang="zh-CN" dirty="0" err="1"/>
              <a:t>ContentResolver</a:t>
            </a:r>
            <a:r>
              <a:rPr lang="zh-CN" altLang="zh-CN" dirty="0"/>
              <a:t>访问。</a:t>
            </a:r>
            <a:endParaRPr lang="en-US" altLang="zh-CN" dirty="0"/>
          </a:p>
          <a:p>
            <a:r>
              <a:rPr lang="zh-CN" altLang="zh-CN" dirty="0"/>
              <a:t>内容解析器是客户端</a:t>
            </a:r>
            <a:r>
              <a:rPr lang="en-US" altLang="zh-CN" dirty="0"/>
              <a:t>App</a:t>
            </a:r>
            <a:r>
              <a:rPr lang="zh-CN" altLang="zh-CN" dirty="0"/>
              <a:t>操作服务端数据的工具，相对应的内容提供器是服务端的数据接口。</a:t>
            </a:r>
            <a:endParaRPr lang="en-US" altLang="zh-CN" dirty="0"/>
          </a:p>
          <a:p>
            <a:r>
              <a:rPr lang="en-US" altLang="zh-CN" dirty="0" err="1"/>
              <a:t>ContentResolver</a:t>
            </a:r>
            <a:r>
              <a:rPr lang="zh-CN" altLang="zh-CN" dirty="0"/>
              <a:t>提供的方法与</a:t>
            </a:r>
            <a:r>
              <a:rPr lang="en-US" altLang="zh-CN" dirty="0" err="1"/>
              <a:t>ContentProvider</a:t>
            </a:r>
            <a:r>
              <a:rPr lang="zh-CN" altLang="zh-CN" dirty="0"/>
              <a:t>是一一对应的，比如</a:t>
            </a:r>
            <a:r>
              <a:rPr lang="en-US" altLang="zh-CN" dirty="0"/>
              <a:t>query</a:t>
            </a:r>
            <a:r>
              <a:rPr lang="zh-CN" altLang="zh-CN" dirty="0"/>
              <a:t>、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update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、</a:t>
            </a:r>
            <a:r>
              <a:rPr lang="en-US" altLang="zh-CN" dirty="0" err="1"/>
              <a:t>getType</a:t>
            </a:r>
            <a:r>
              <a:rPr lang="zh-CN" altLang="zh-CN" dirty="0"/>
              <a:t>等方法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615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利用内容解析器查询数据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内容解析</a:t>
            </a:r>
            <a:r>
              <a:rPr lang="zh-CN" altLang="zh-CN" dirty="0" smtClean="0"/>
              <a:t>器</a:t>
            </a:r>
            <a:r>
              <a:rPr lang="zh-CN" altLang="en-US" dirty="0" smtClean="0"/>
              <a:t>通过</a:t>
            </a:r>
            <a:r>
              <a:rPr lang="en-US" altLang="zh-CN" dirty="0"/>
              <a:t>query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查询数据，</a:t>
            </a:r>
            <a:r>
              <a:rPr lang="zh-CN" altLang="zh-CN" dirty="0"/>
              <a:t>调用该函数返回一个游标</a:t>
            </a:r>
            <a:r>
              <a:rPr lang="en-US" altLang="zh-CN" dirty="0"/>
              <a:t>Cursor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下面是</a:t>
            </a:r>
            <a:r>
              <a:rPr lang="en-US" altLang="zh-CN" dirty="0"/>
              <a:t>query</a:t>
            </a:r>
            <a:r>
              <a:rPr lang="zh-CN" altLang="zh-CN" dirty="0"/>
              <a:t>方法的具体参数说明（</a:t>
            </a:r>
            <a:r>
              <a:rPr lang="zh-CN" altLang="zh-CN" dirty="0" smtClean="0"/>
              <a:t>依</a:t>
            </a:r>
            <a:r>
              <a:rPr lang="zh-CN" altLang="en-US" dirty="0" smtClean="0"/>
              <a:t>参数</a:t>
            </a:r>
            <a:r>
              <a:rPr lang="zh-CN" altLang="zh-CN" dirty="0" smtClean="0"/>
              <a:t>顺序排列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 err="1"/>
              <a:t>uri</a:t>
            </a:r>
            <a:r>
              <a:rPr lang="zh-CN" altLang="zh-CN" dirty="0"/>
              <a:t>：</a:t>
            </a:r>
            <a:r>
              <a:rPr lang="en-US" altLang="zh-CN" dirty="0"/>
              <a:t>Uri</a:t>
            </a:r>
            <a:r>
              <a:rPr lang="zh-CN" altLang="zh-CN" dirty="0"/>
              <a:t>类型，可以理解为本次操作的数据表路径。</a:t>
            </a:r>
          </a:p>
          <a:p>
            <a:pPr lvl="1"/>
            <a:r>
              <a:rPr lang="en-US" altLang="zh-CN" dirty="0"/>
              <a:t>projection</a:t>
            </a:r>
            <a:r>
              <a:rPr lang="zh-CN" altLang="zh-CN" dirty="0"/>
              <a:t>：字符串数组类型，指定将要查询的字段名称列表。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zh-CN" dirty="0"/>
              <a:t>：字符串类型，指定查询条件。</a:t>
            </a:r>
          </a:p>
          <a:p>
            <a:pPr lvl="1"/>
            <a:r>
              <a:rPr lang="en-US" altLang="zh-CN" dirty="0" err="1"/>
              <a:t>selectionArgs</a:t>
            </a:r>
            <a:r>
              <a:rPr lang="zh-CN" altLang="zh-CN" dirty="0"/>
              <a:t>：字符串数组类型，指定查询条件中的参数取值列表。</a:t>
            </a:r>
          </a:p>
          <a:p>
            <a:pPr lvl="1"/>
            <a:r>
              <a:rPr lang="en-US" altLang="zh-CN" dirty="0" err="1"/>
              <a:t>sortOrder</a:t>
            </a:r>
            <a:r>
              <a:rPr lang="zh-CN" altLang="zh-CN" dirty="0"/>
              <a:t>：字符串类型，指定排序条件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7695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6.5.3  </a:t>
            </a:r>
            <a:r>
              <a:rPr lang="zh-CN" altLang="en-US" dirty="0"/>
              <a:t>利用</a:t>
            </a:r>
            <a:r>
              <a:rPr lang="en-US" altLang="zh-CN" dirty="0" err="1"/>
              <a:t>ContentResolver</a:t>
            </a:r>
            <a:r>
              <a:rPr lang="zh-CN" altLang="en-US" dirty="0"/>
              <a:t>读写联系人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访问系统的通讯数据之前，得先在</a:t>
            </a:r>
            <a:r>
              <a:rPr lang="en-US" altLang="zh-CN" dirty="0"/>
              <a:t>AndroidManifest.xml</a:t>
            </a:r>
            <a:r>
              <a:rPr lang="zh-CN" altLang="zh-CN" dirty="0"/>
              <a:t>添加相应的权限配置，常见的通讯权限配置主要有下面几个：</a:t>
            </a:r>
          </a:p>
          <a:p>
            <a:pPr lvl="1"/>
            <a:r>
              <a:rPr lang="en-US" altLang="zh-CN" dirty="0"/>
              <a:t>    &lt;!-- </a:t>
            </a:r>
            <a:r>
              <a:rPr lang="zh-CN" altLang="zh-CN" dirty="0"/>
              <a:t>联系人</a:t>
            </a:r>
            <a:r>
              <a:rPr lang="en-US" altLang="zh-CN" dirty="0"/>
              <a:t>/</a:t>
            </a:r>
            <a:r>
              <a:rPr lang="zh-CN" altLang="zh-CN" dirty="0"/>
              <a:t>通讯录。包括读联系人、写联系人</a:t>
            </a:r>
            <a:r>
              <a:rPr lang="en-US" altLang="zh-CN" dirty="0"/>
              <a:t> --&gt;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android.permission.READ_CONTACTS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android.permission.WRITE_CONTACTS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&lt;!-- </a:t>
            </a:r>
            <a:r>
              <a:rPr lang="zh-CN" altLang="zh-CN" dirty="0"/>
              <a:t>短信。包括发送短信、接收短信、读短信</a:t>
            </a:r>
            <a:r>
              <a:rPr lang="en-US" altLang="zh-CN" dirty="0"/>
              <a:t>--&gt;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android.permission.SEND_SMS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android.permission.RECEIVE_SMS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&lt;!-- </a:t>
            </a:r>
            <a:r>
              <a:rPr lang="zh-CN" altLang="zh-CN" dirty="0"/>
              <a:t>通话记录。包括读通话记录、写通话记录</a:t>
            </a:r>
            <a:r>
              <a:rPr lang="en-US" altLang="zh-CN" dirty="0"/>
              <a:t> --&gt;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android.permission.READ_CALL_LOG</a:t>
            </a:r>
            <a:r>
              <a:rPr lang="en-US" altLang="zh-CN" dirty="0"/>
              <a:t>" /&gt;</a:t>
            </a:r>
            <a:endParaRPr lang="zh-CN" altLang="zh-CN" dirty="0"/>
          </a:p>
          <a:p>
            <a:pPr lvl="1"/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android.permission.WRITE_CALL_LOG</a:t>
            </a:r>
            <a:r>
              <a:rPr lang="en-US" altLang="zh-CN" dirty="0"/>
              <a:t>" /&gt;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310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zh-CN" altLang="en-US" dirty="0" smtClean="0"/>
              <a:t>手机</a:t>
            </a:r>
            <a:r>
              <a:rPr lang="zh-CN" altLang="en-US" dirty="0"/>
              <a:t>上</a:t>
            </a:r>
            <a:r>
              <a:rPr lang="zh-CN" altLang="en-US" dirty="0" smtClean="0"/>
              <a:t>的联系人信息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因为一个联系人可能有多个电话号码，还可能有多个邮箱，所以系统通讯录将其设计为三张表，分别是联系人基本信息表、联系号码表、联系邮箱表，于是每添加一位联系人，就要调用至少三次</a:t>
            </a:r>
            <a:r>
              <a:rPr lang="en-US" altLang="zh-CN" dirty="0"/>
              <a:t>insert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同理，联系人读取代码也分成三个步骤，先查出联系人的基本信息，再依次查询联系人号码和联系人</a:t>
            </a:r>
            <a:r>
              <a:rPr lang="zh-CN" altLang="zh-CN" dirty="0" smtClean="0"/>
              <a:t>邮箱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769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6.5.4  </a:t>
            </a:r>
            <a:r>
              <a:rPr lang="zh-CN" altLang="en-US" dirty="0"/>
              <a:t>利用</a:t>
            </a:r>
            <a:r>
              <a:rPr lang="en-US" altLang="zh-CN" dirty="0" err="1"/>
              <a:t>ContentObserver</a:t>
            </a:r>
            <a:r>
              <a:rPr lang="zh-CN" altLang="en-US" dirty="0"/>
              <a:t>监听短信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ContentResolver</a:t>
            </a:r>
            <a:r>
              <a:rPr lang="zh-CN" altLang="zh-CN" dirty="0"/>
              <a:t>获取数据采用的是主动查询方式，有查询就有数据，没查询就没数据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内容观察器</a:t>
            </a:r>
            <a:r>
              <a:rPr lang="en-US" altLang="zh-CN" dirty="0" err="1"/>
              <a:t>ContentObserver</a:t>
            </a:r>
            <a:r>
              <a:rPr lang="zh-CN" altLang="zh-CN" dirty="0"/>
              <a:t>给目标内容注册一个观察器，目标内容的数据一旦发生变化，观察器规定好的动作马上触发，从而执行开发者预先定义的代码。</a:t>
            </a:r>
            <a:endParaRPr lang="en-US" altLang="zh-CN" dirty="0"/>
          </a:p>
          <a:p>
            <a:r>
              <a:rPr lang="zh-CN" altLang="zh-CN" dirty="0"/>
              <a:t>下面是</a:t>
            </a:r>
            <a:r>
              <a:rPr lang="en-US" altLang="zh-CN" dirty="0" err="1"/>
              <a:t>ContentResolver</a:t>
            </a:r>
            <a:r>
              <a:rPr lang="zh-CN" altLang="zh-CN" dirty="0"/>
              <a:t>与观察器有关的方法说明。</a:t>
            </a:r>
          </a:p>
          <a:p>
            <a:pPr lvl="1"/>
            <a:r>
              <a:rPr lang="en-US" altLang="zh-CN" dirty="0" err="1"/>
              <a:t>registerContentObserver</a:t>
            </a:r>
            <a:r>
              <a:rPr lang="zh-CN" altLang="zh-CN" dirty="0"/>
              <a:t>：注册内容观察器。</a:t>
            </a:r>
          </a:p>
          <a:p>
            <a:pPr lvl="1"/>
            <a:r>
              <a:rPr lang="en-US" altLang="zh-CN" dirty="0" err="1"/>
              <a:t>unregisterContentObserver</a:t>
            </a:r>
            <a:r>
              <a:rPr lang="zh-CN" altLang="zh-CN" dirty="0"/>
              <a:t>：注销内容观察器。</a:t>
            </a:r>
          </a:p>
          <a:p>
            <a:pPr lvl="1"/>
            <a:r>
              <a:rPr lang="en-US" altLang="zh-CN" dirty="0" err="1"/>
              <a:t>notifyChange</a:t>
            </a:r>
            <a:r>
              <a:rPr lang="zh-CN" altLang="zh-CN" dirty="0"/>
              <a:t>：通知内容观察器发生了数据变化。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32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</a:t>
            </a:r>
            <a:r>
              <a:rPr lang="zh-CN" altLang="en-US" dirty="0"/>
              <a:t>共享参数的用法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SharedPreferences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的一个轻量级存储工具，采用的存储结构是</a:t>
            </a:r>
            <a:r>
              <a:rPr lang="en-US" altLang="zh-CN" dirty="0"/>
              <a:t>Key-Value</a:t>
            </a:r>
            <a:r>
              <a:rPr lang="zh-CN" altLang="zh-CN" dirty="0"/>
              <a:t>的键值对方式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共享参数</a:t>
            </a:r>
            <a:r>
              <a:rPr lang="zh-CN" altLang="zh-CN" dirty="0"/>
              <a:t>的存储介质是符合</a:t>
            </a:r>
            <a:r>
              <a:rPr lang="en-US" altLang="zh-CN" dirty="0"/>
              <a:t>XML</a:t>
            </a:r>
            <a:r>
              <a:rPr lang="zh-CN" altLang="zh-CN" dirty="0"/>
              <a:t>规范的配置文件。保存路径是</a:t>
            </a:r>
            <a:r>
              <a:rPr lang="zh-CN" altLang="en-US" dirty="0"/>
              <a:t>：</a:t>
            </a:r>
            <a:r>
              <a:rPr lang="en-US" altLang="zh-CN" dirty="0"/>
              <a:t>/data/data/</a:t>
            </a:r>
            <a:r>
              <a:rPr lang="zh-CN" altLang="zh-CN" dirty="0"/>
              <a:t>应用包名</a:t>
            </a:r>
            <a:r>
              <a:rPr lang="en-US" altLang="zh-CN" dirty="0"/>
              <a:t>/</a:t>
            </a:r>
            <a:r>
              <a:rPr lang="en-US" altLang="zh-CN" dirty="0" err="1"/>
              <a:t>shared_prefs</a:t>
            </a:r>
            <a:r>
              <a:rPr lang="en-US" altLang="zh-CN" dirty="0"/>
              <a:t>/</a:t>
            </a:r>
            <a:r>
              <a:rPr lang="zh-CN" altLang="zh-CN" dirty="0"/>
              <a:t>文件名</a:t>
            </a:r>
            <a:r>
              <a:rPr lang="en-US" altLang="zh-CN" dirty="0"/>
              <a:t>.xml</a:t>
            </a:r>
          </a:p>
          <a:p>
            <a:r>
              <a:rPr lang="zh-CN" altLang="zh-CN" dirty="0"/>
              <a:t>下面是一个共享参数的</a:t>
            </a:r>
            <a:r>
              <a:rPr lang="en-US" altLang="zh-CN" dirty="0"/>
              <a:t>XML</a:t>
            </a:r>
            <a:r>
              <a:rPr lang="zh-CN" altLang="zh-CN" dirty="0"/>
              <a:t>文件示例：</a:t>
            </a:r>
          </a:p>
          <a:p>
            <a:pPr lvl="1"/>
            <a:r>
              <a:rPr lang="en-US" altLang="zh-CN" sz="2000" dirty="0"/>
              <a:t>&lt;?xml version='1.0' encoding='utf-8' standalone='yes' ?&gt;</a:t>
            </a:r>
            <a:endParaRPr lang="zh-CN" altLang="zh-CN" sz="2000" dirty="0"/>
          </a:p>
          <a:p>
            <a:pPr lvl="1"/>
            <a:r>
              <a:rPr lang="en-US" altLang="zh-CN" sz="2000" dirty="0"/>
              <a:t>&lt;map&gt;</a:t>
            </a:r>
            <a:endParaRPr lang="zh-CN" altLang="zh-CN" sz="2000" dirty="0"/>
          </a:p>
          <a:p>
            <a:pPr lvl="1"/>
            <a:r>
              <a:rPr lang="en-US" altLang="zh-CN" sz="2000" dirty="0"/>
              <a:t>    &lt;string name="name"&gt;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 Lee&lt;/string&gt;</a:t>
            </a:r>
            <a:endParaRPr lang="zh-CN" altLang="zh-CN" sz="2000" dirty="0"/>
          </a:p>
          <a:p>
            <a:pPr lvl="1"/>
            <a:r>
              <a:rPr lang="en-US" altLang="zh-CN" sz="2000" dirty="0"/>
              <a:t>    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name="age" value="30" /&gt;</a:t>
            </a:r>
            <a:endParaRPr lang="zh-CN" altLang="zh-CN" sz="2000" dirty="0"/>
          </a:p>
          <a:p>
            <a:pPr lvl="1"/>
            <a:r>
              <a:rPr lang="en-US" altLang="zh-CN" sz="2000" dirty="0"/>
              <a:t>    &lt;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name="married" value="true" /&gt;</a:t>
            </a:r>
            <a:endParaRPr lang="zh-CN" altLang="zh-CN" sz="2000" dirty="0"/>
          </a:p>
          <a:p>
            <a:pPr lvl="1"/>
            <a:r>
              <a:rPr lang="en-US" altLang="zh-CN" sz="2000" dirty="0"/>
              <a:t>    &lt;float name="weight" value="100.0" /&gt;</a:t>
            </a:r>
            <a:endParaRPr lang="zh-CN" altLang="zh-CN" sz="2000" dirty="0"/>
          </a:p>
          <a:p>
            <a:pPr lvl="1"/>
            <a:r>
              <a:rPr lang="en-US" altLang="zh-CN" sz="2000" dirty="0"/>
              <a:t>&lt;/map&gt;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753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ContentObserver</a:t>
            </a:r>
            <a:r>
              <a:rPr lang="zh-CN" altLang="en-US" dirty="0" smtClean="0"/>
              <a:t>的应用例子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手机号码的每月流量</a:t>
            </a:r>
            <a:r>
              <a:rPr lang="zh-CN" altLang="en-US" dirty="0" smtClean="0"/>
              <a:t>限额</a:t>
            </a:r>
            <a:r>
              <a:rPr lang="zh-CN" altLang="zh-CN" dirty="0" smtClean="0"/>
              <a:t>由</a:t>
            </a:r>
            <a:r>
              <a:rPr lang="zh-CN" altLang="zh-CN" dirty="0"/>
              <a:t>移动运营商</a:t>
            </a:r>
            <a:r>
              <a:rPr lang="zh-CN" altLang="zh-CN" dirty="0" smtClean="0"/>
              <a:t>指定。</a:t>
            </a:r>
            <a:endParaRPr lang="en-US" altLang="zh-CN" dirty="0" smtClean="0"/>
          </a:p>
          <a:p>
            <a:r>
              <a:rPr lang="zh-CN" altLang="zh-CN" dirty="0"/>
              <a:t>以中国移动为例，只要</a:t>
            </a:r>
            <a:r>
              <a:rPr lang="zh-CN" altLang="zh-CN" dirty="0" smtClean="0"/>
              <a:t>发送</a:t>
            </a:r>
            <a:r>
              <a:rPr lang="en-US" altLang="zh-CN" dirty="0"/>
              <a:t>18</a:t>
            </a:r>
            <a:r>
              <a:rPr lang="zh-CN" altLang="zh-CN" dirty="0"/>
              <a:t>到</a:t>
            </a:r>
            <a:r>
              <a:rPr lang="en-US" altLang="zh-CN" dirty="0" smtClean="0"/>
              <a:t>10086</a:t>
            </a:r>
            <a:r>
              <a:rPr lang="zh-CN" altLang="en-US" dirty="0" smtClean="0"/>
              <a:t>，就会收到运营商下发的流量短信</a:t>
            </a:r>
            <a:r>
              <a:rPr lang="zh-CN" altLang="zh-CN" dirty="0" smtClean="0"/>
              <a:t>，</a:t>
            </a:r>
            <a:r>
              <a:rPr lang="zh-CN" altLang="zh-CN" dirty="0"/>
              <a:t>包括月流量额度、已使用流量、未使用流量等信息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故而</a:t>
            </a:r>
            <a:r>
              <a:rPr lang="zh-CN" altLang="zh-CN" dirty="0"/>
              <a:t>只需监控</a:t>
            </a:r>
            <a:r>
              <a:rPr lang="en-US" altLang="zh-CN" dirty="0"/>
              <a:t>10086</a:t>
            </a:r>
            <a:r>
              <a:rPr lang="zh-CN" altLang="zh-CN" dirty="0"/>
              <a:t>发送的短信内容，即可自动获取手机号码的月流量</a:t>
            </a:r>
            <a:r>
              <a:rPr lang="zh-CN" altLang="zh-CN" dirty="0" smtClean="0"/>
              <a:t>额度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监控流量校准短信的</a:t>
            </a:r>
            <a:r>
              <a:rPr lang="zh-CN" altLang="en-US" dirty="0"/>
              <a:t>内容观察器代码</a:t>
            </a:r>
            <a:r>
              <a:rPr lang="zh-CN" altLang="en-US" dirty="0" smtClean="0"/>
              <a:t>见</a:t>
            </a:r>
            <a:r>
              <a:rPr lang="en-US" altLang="zh-CN" dirty="0" smtClean="0"/>
              <a:t>chapter06</a:t>
            </a:r>
            <a:r>
              <a:rPr lang="zh-CN" altLang="en-US" dirty="0" smtClean="0"/>
              <a:t>模块</a:t>
            </a:r>
            <a:r>
              <a:rPr lang="zh-CN" altLang="en-US" dirty="0"/>
              <a:t>的</a:t>
            </a:r>
            <a:r>
              <a:rPr lang="en-US" altLang="zh-CN" dirty="0"/>
              <a:t>ContentObserverActivity.java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375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流量校准的演示效果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67398" y="621254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收到</a:t>
            </a:r>
            <a:r>
              <a:rPr lang="zh-CN" altLang="en-US" dirty="0" smtClean="0"/>
              <a:t>的流量短信内容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38920" y="428661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监控短信并解析到的流量信息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12" y="2070712"/>
            <a:ext cx="4071397" cy="400731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50" y="2274375"/>
            <a:ext cx="4428226" cy="1799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00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 </a:t>
            </a:r>
            <a:r>
              <a:rPr lang="zh-CN" altLang="en-US" dirty="0"/>
              <a:t>实战项目：购物车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购物车的应用面很广，凡是电商</a:t>
            </a:r>
            <a:r>
              <a:rPr lang="en-US" altLang="zh-CN" dirty="0"/>
              <a:t>App</a:t>
            </a:r>
            <a:r>
              <a:rPr lang="zh-CN" altLang="zh-CN" dirty="0"/>
              <a:t>都可以看到它的身影，之所以选择购物车作为本章的实战项目，除了它使用广泛的特点，更因为它用到了多种存储方式。现在就让我们开启电商购物车的体验之旅吧。</a:t>
            </a:r>
          </a:p>
          <a:p>
            <a:r>
              <a:rPr lang="en-US" altLang="zh-CN" dirty="0" smtClean="0"/>
              <a:t>6.6.1  </a:t>
            </a:r>
            <a:r>
              <a:rPr lang="zh-CN" altLang="en-US" dirty="0"/>
              <a:t>需求描述</a:t>
            </a:r>
          </a:p>
          <a:p>
            <a:r>
              <a:rPr lang="en-US" altLang="zh-CN" dirty="0" smtClean="0"/>
              <a:t>6.6.2  </a:t>
            </a:r>
            <a:r>
              <a:rPr lang="zh-CN" altLang="en-US" dirty="0"/>
              <a:t>界面设计</a:t>
            </a:r>
          </a:p>
          <a:p>
            <a:r>
              <a:rPr lang="en-US" altLang="zh-CN" dirty="0" smtClean="0"/>
              <a:t>6.6.3  </a:t>
            </a:r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1409077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6.6.1  </a:t>
            </a:r>
            <a:r>
              <a:rPr lang="zh-CN" altLang="en-US" dirty="0"/>
              <a:t>需求描述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9" y="1543237"/>
            <a:ext cx="3417778" cy="4351338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93045" y="61587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购物车的初始界面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8539" y="61559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添加商品后的购物车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29" y="1543236"/>
            <a:ext cx="3417779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8546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</a:t>
            </a:r>
            <a:r>
              <a:rPr lang="zh-CN" altLang="en-US" dirty="0" smtClean="0"/>
              <a:t>的功能要求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）购物车存放着用户准备购买的商品，一开始是空的，随着商品被加入购物车，购物车中就会显示已添加的商品列表。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）除了购物车页面，其它页面（如商场频道页面、商品详情页面），都可能在右上角或者右下角找到购物车图标。购物车图标上会显示已添加的商品数量，且商品数量是实时更新的。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）购物车页面、商场频道页面、商品详情页面多处都会显示商品的小图或者大图，如何迅速且高效地加载图片是个需要研究的课题。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524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6.6.2  </a:t>
            </a:r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线性布局</a:t>
            </a:r>
            <a:r>
              <a:rPr lang="en-US" altLang="zh-CN" dirty="0" err="1"/>
              <a:t>LinearLayout</a:t>
            </a:r>
            <a:r>
              <a:rPr lang="zh-CN" altLang="zh-CN" dirty="0"/>
              <a:t>：购物车界面从上往下排列，用到了垂直方向的线性布局。</a:t>
            </a:r>
          </a:p>
          <a:p>
            <a:pPr lvl="0"/>
            <a:r>
              <a:rPr lang="zh-CN" altLang="zh-CN" dirty="0"/>
              <a:t>网格布局</a:t>
            </a:r>
            <a:r>
              <a:rPr lang="en-US" altLang="zh-CN" dirty="0" err="1"/>
              <a:t>GridLayout</a:t>
            </a:r>
            <a:r>
              <a:rPr lang="zh-CN" altLang="zh-CN" dirty="0"/>
              <a:t>：商场页面的陈列橱柜，允许分行分列展示商品。</a:t>
            </a:r>
          </a:p>
          <a:p>
            <a:pPr lvl="0"/>
            <a:r>
              <a:rPr lang="zh-CN" altLang="zh-CN" dirty="0"/>
              <a:t>相对布局</a:t>
            </a:r>
            <a:r>
              <a:rPr lang="en-US" altLang="zh-CN" dirty="0" err="1"/>
              <a:t>RelativeLayout</a:t>
            </a:r>
            <a:r>
              <a:rPr lang="zh-CN" altLang="zh-CN" dirty="0"/>
              <a:t>：页面右上角的购物车图标，图标右上角又有数字标记，按照指定方位排列控件正是相对布局的拿手好戏。</a:t>
            </a:r>
          </a:p>
          <a:p>
            <a:pPr lvl="0"/>
            <a:r>
              <a:rPr lang="zh-CN" altLang="zh-CN" dirty="0"/>
              <a:t>其他常见控件尚有文本视图</a:t>
            </a:r>
            <a:r>
              <a:rPr lang="en-US" altLang="zh-CN" dirty="0" err="1"/>
              <a:t>TextView</a:t>
            </a:r>
            <a:r>
              <a:rPr lang="zh-CN" altLang="zh-CN" dirty="0"/>
              <a:t>、图像视图</a:t>
            </a:r>
            <a:r>
              <a:rPr lang="en-US" altLang="zh-CN" dirty="0" err="1"/>
              <a:t>ImageView</a:t>
            </a:r>
            <a:r>
              <a:rPr lang="zh-CN" altLang="zh-CN" dirty="0"/>
              <a:t>，按钮控件</a:t>
            </a:r>
            <a:r>
              <a:rPr lang="en-US" altLang="zh-CN" dirty="0"/>
              <a:t>Button</a:t>
            </a:r>
            <a:r>
              <a:rPr lang="zh-CN" altLang="zh-CN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09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购物车用到的存储技术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数据库</a:t>
            </a:r>
            <a:r>
              <a:rPr lang="en-US" altLang="zh-CN" dirty="0"/>
              <a:t>SQLite</a:t>
            </a:r>
            <a:r>
              <a:rPr lang="zh-CN" altLang="zh-CN" dirty="0"/>
              <a:t>：最直观的是数据库，购物车里的商品列表一定放在</a:t>
            </a:r>
            <a:r>
              <a:rPr lang="en-US" altLang="zh-CN" dirty="0"/>
              <a:t>SQLite</a:t>
            </a:r>
            <a:r>
              <a:rPr lang="zh-CN" altLang="zh-CN" dirty="0"/>
              <a:t>中，增删改查都</a:t>
            </a:r>
            <a:r>
              <a:rPr lang="zh-CN" altLang="zh-CN" dirty="0" smtClean="0"/>
              <a:t>少不了</a:t>
            </a:r>
            <a:r>
              <a:rPr lang="zh-CN" altLang="en-US" dirty="0"/>
              <a:t>它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全局内存：购物车图标右上角的</a:t>
            </a:r>
            <a:r>
              <a:rPr lang="zh-CN" altLang="zh-CN" dirty="0" smtClean="0"/>
              <a:t>数字</a:t>
            </a:r>
            <a:r>
              <a:rPr lang="zh-CN" altLang="en-US" dirty="0" smtClean="0"/>
              <a:t>表示</a:t>
            </a:r>
            <a:r>
              <a:rPr lang="zh-CN" altLang="zh-CN" dirty="0" smtClean="0"/>
              <a:t>购物</a:t>
            </a:r>
            <a:r>
              <a:rPr lang="zh-CN" altLang="zh-CN" dirty="0"/>
              <a:t>车中的商品数量，该数值建议保存在全局内存中，这样不必每次都到数据库中执行</a:t>
            </a:r>
            <a:r>
              <a:rPr lang="en-US" altLang="zh-CN" dirty="0"/>
              <a:t>count</a:t>
            </a:r>
            <a:r>
              <a:rPr lang="zh-CN" altLang="zh-CN" dirty="0"/>
              <a:t>操作。</a:t>
            </a:r>
            <a:endParaRPr lang="zh-CN" altLang="en-US" dirty="0"/>
          </a:p>
          <a:p>
            <a:pPr lvl="0"/>
            <a:r>
              <a:rPr lang="zh-CN" altLang="en-US" dirty="0" smtClean="0"/>
              <a:t>存储</a:t>
            </a:r>
            <a:r>
              <a:rPr lang="zh-CN" altLang="zh-CN" dirty="0" smtClean="0"/>
              <a:t>卡</a:t>
            </a:r>
            <a:r>
              <a:rPr lang="zh-CN" altLang="zh-CN" dirty="0"/>
              <a:t>文件：</a:t>
            </a:r>
            <a:r>
              <a:rPr lang="en-US" altLang="zh-CN" dirty="0"/>
              <a:t>App</a:t>
            </a:r>
            <a:r>
              <a:rPr lang="zh-CN" altLang="zh-CN" dirty="0"/>
              <a:t>把下载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商品</a:t>
            </a:r>
            <a:r>
              <a:rPr lang="zh-CN" altLang="zh-CN" dirty="0" smtClean="0"/>
              <a:t>图片</a:t>
            </a:r>
            <a:r>
              <a:rPr lang="zh-CN" altLang="zh-CN" dirty="0"/>
              <a:t>保存</a:t>
            </a:r>
            <a:r>
              <a:rPr lang="zh-CN" altLang="zh-CN" dirty="0" smtClean="0"/>
              <a:t>在</a:t>
            </a:r>
            <a:r>
              <a:rPr lang="zh-CN" altLang="en-US" dirty="0" smtClean="0"/>
              <a:t>存储</a:t>
            </a:r>
            <a:r>
              <a:rPr lang="zh-CN" altLang="zh-CN" dirty="0" smtClean="0"/>
              <a:t>卡</a:t>
            </a:r>
            <a:r>
              <a:rPr lang="zh-CN" altLang="zh-CN" dirty="0"/>
              <a:t>中</a:t>
            </a:r>
            <a:r>
              <a:rPr lang="zh-CN" altLang="en-US" dirty="0"/>
              <a:t>，</a:t>
            </a:r>
            <a:r>
              <a:rPr lang="zh-CN" altLang="zh-CN" dirty="0"/>
              <a:t>这样下次</a:t>
            </a:r>
            <a:r>
              <a:rPr lang="zh-CN" altLang="en-US" dirty="0"/>
              <a:t>就</a:t>
            </a:r>
            <a:r>
              <a:rPr lang="zh-CN" altLang="zh-CN" dirty="0"/>
              <a:t>能直接</a:t>
            </a:r>
            <a:r>
              <a:rPr lang="zh-CN" altLang="zh-CN" dirty="0" smtClean="0"/>
              <a:t>从</a:t>
            </a:r>
            <a:r>
              <a:rPr lang="zh-CN" altLang="en-US" dirty="0"/>
              <a:t>存储</a:t>
            </a:r>
            <a:r>
              <a:rPr lang="zh-CN" altLang="zh-CN" dirty="0" smtClean="0"/>
              <a:t>卡</a:t>
            </a:r>
            <a:r>
              <a:rPr lang="zh-CN" altLang="zh-CN" dirty="0"/>
              <a:t>获取商品图片，加快浏览速度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/>
              <a:t>共享参数</a:t>
            </a:r>
            <a:r>
              <a:rPr lang="en-US" altLang="zh-CN" dirty="0" err="1"/>
              <a:t>SharedPreferences</a:t>
            </a:r>
            <a:r>
              <a:rPr lang="zh-CN" altLang="zh-CN" dirty="0" smtClean="0"/>
              <a:t>：</a:t>
            </a:r>
            <a:r>
              <a:rPr lang="zh-CN" altLang="zh-CN" dirty="0"/>
              <a:t>是否首次访问网络图片，这个标志位推荐放在共享参数中，因为它需要持久化存储，并且只有一个参数信息。</a:t>
            </a:r>
          </a:p>
        </p:txBody>
      </p:sp>
    </p:spTree>
    <p:extLst>
      <p:ext uri="{BB962C8B-B14F-4D97-AF65-F5344CB8AC3E}">
        <p14:creationId xmlns:p14="http://schemas.microsoft.com/office/powerpoint/2010/main" val="1917187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6.6.3  </a:t>
            </a:r>
            <a:r>
              <a:rPr lang="zh-CN" altLang="en-US" dirty="0"/>
              <a:t>关键代码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列举几个重要功能的代码片段：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关于页面跳</a:t>
            </a:r>
            <a:r>
              <a:rPr lang="zh-CN" altLang="zh-CN" dirty="0" smtClean="0"/>
              <a:t>转</a:t>
            </a:r>
            <a:endParaRPr lang="en-US" altLang="zh-CN" dirty="0" smtClean="0"/>
          </a:p>
          <a:p>
            <a:pPr lvl="1"/>
            <a:r>
              <a:rPr lang="zh-CN" altLang="zh-CN" sz="2000" dirty="0"/>
              <a:t>购物车</a:t>
            </a:r>
            <a:r>
              <a:rPr lang="zh-CN" altLang="zh-CN" sz="2000" dirty="0" smtClean="0"/>
              <a:t>页面</a:t>
            </a:r>
            <a:r>
              <a:rPr lang="zh-CN" altLang="en-US" sz="2000" dirty="0" smtClean="0"/>
              <a:t>与</a:t>
            </a:r>
            <a:r>
              <a:rPr lang="zh-CN" altLang="zh-CN" sz="2000" dirty="0" smtClean="0"/>
              <a:t>商场页面</a:t>
            </a:r>
            <a:r>
              <a:rPr lang="zh-CN" altLang="en-US" sz="2000" dirty="0" smtClean="0"/>
              <a:t>允许互相跳转，此时</a:t>
            </a:r>
            <a:r>
              <a:rPr lang="zh-CN" altLang="zh-CN" sz="2000" dirty="0"/>
              <a:t>要指定启动标志</a:t>
            </a:r>
            <a:r>
              <a:rPr lang="en-US" altLang="zh-CN" sz="2000" dirty="0"/>
              <a:t>FLAG_ACTIVITY_CLEAR_TOP</a:t>
            </a:r>
            <a:r>
              <a:rPr lang="zh-CN" altLang="zh-CN" sz="2000" dirty="0"/>
              <a:t>，表示活动栈有且仅有该页面的唯一实例</a:t>
            </a:r>
            <a:r>
              <a:rPr lang="zh-CN" altLang="zh-CN" sz="2000" dirty="0" smtClean="0"/>
              <a:t>，即</a:t>
            </a:r>
            <a:r>
              <a:rPr lang="zh-CN" altLang="zh-CN" sz="2000" dirty="0"/>
              <a:t>可避免多次返回同一页面的情况。</a:t>
            </a:r>
            <a:endParaRPr lang="en-US" altLang="zh-CN" sz="20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关于商品图片的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sz="2000" dirty="0"/>
              <a:t>建议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缓存</a:t>
            </a:r>
            <a:r>
              <a:rPr lang="zh-CN" altLang="zh-CN" sz="2000" dirty="0"/>
              <a:t>常用的图片，一旦从服务器成功下载图片，便在手机存储卡上保存图片文件</a:t>
            </a:r>
            <a:r>
              <a:rPr lang="zh-CN" altLang="zh-CN" sz="2000" dirty="0" smtClean="0"/>
              <a:t>。下次</a:t>
            </a:r>
            <a:r>
              <a:rPr lang="zh-CN" altLang="en-US" sz="2000" dirty="0" smtClean="0"/>
              <a:t>打开页面时</a:t>
            </a:r>
            <a:r>
              <a:rPr lang="zh-CN" altLang="zh-CN" sz="2000" dirty="0" smtClean="0"/>
              <a:t>，先</a:t>
            </a:r>
            <a:r>
              <a:rPr lang="zh-CN" altLang="zh-CN" sz="2000" dirty="0"/>
              <a:t>从存储卡</a:t>
            </a:r>
            <a:r>
              <a:rPr lang="zh-CN" altLang="zh-CN" sz="2000" dirty="0" smtClean="0"/>
              <a:t>寻找</a:t>
            </a:r>
            <a:r>
              <a:rPr lang="zh-CN" altLang="en-US" sz="2000" dirty="0" smtClean="0"/>
              <a:t>商品</a:t>
            </a:r>
            <a:r>
              <a:rPr lang="zh-CN" altLang="zh-CN" sz="2000" dirty="0" smtClean="0"/>
              <a:t>图片</a:t>
            </a:r>
            <a:r>
              <a:rPr lang="zh-CN" altLang="zh-CN" sz="2000" dirty="0"/>
              <a:t>，如果找到</a:t>
            </a:r>
            <a:r>
              <a:rPr lang="zh-CN" altLang="zh-CN" sz="2000" dirty="0" smtClean="0"/>
              <a:t>就</a:t>
            </a:r>
            <a:r>
              <a:rPr lang="zh-CN" altLang="en-US" sz="2000" dirty="0" smtClean="0"/>
              <a:t>显示找到的图片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关于各页面共同的</a:t>
            </a:r>
            <a:r>
              <a:rPr lang="zh-CN" altLang="zh-CN" dirty="0" smtClean="0"/>
              <a:t>标题栏</a:t>
            </a:r>
            <a:endParaRPr lang="en-US" altLang="zh-CN" dirty="0" smtClean="0"/>
          </a:p>
          <a:p>
            <a:pPr lvl="1"/>
            <a:r>
              <a:rPr lang="en-US" altLang="zh-CN" sz="2000" dirty="0"/>
              <a:t>App</a:t>
            </a:r>
            <a:r>
              <a:rPr lang="zh-CN" altLang="zh-CN" sz="2000" dirty="0"/>
              <a:t>界面支持局部的公共布局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把标题栏封装到单独的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文件中，然后各页面通过</a:t>
            </a:r>
            <a:r>
              <a:rPr lang="en-US" altLang="zh-CN" sz="2000" dirty="0"/>
              <a:t>include</a:t>
            </a:r>
            <a:r>
              <a:rPr lang="zh-CN" altLang="zh-CN" sz="2000" dirty="0" smtClean="0"/>
              <a:t>标签</a:t>
            </a:r>
            <a:r>
              <a:rPr lang="zh-CN" altLang="en-US" sz="2000" dirty="0" smtClean="0"/>
              <a:t>引用标题栏布局。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4696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Android</a:t>
            </a:r>
            <a:r>
              <a:rPr lang="zh-CN" altLang="zh-CN" dirty="0"/>
              <a:t>常用的几种数据存储方式，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键值对存取的两种使用方式（共享参数和数据仓库）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数据库</a:t>
            </a:r>
            <a:r>
              <a:rPr lang="en-US" altLang="zh-CN" dirty="0"/>
              <a:t>SQLite</a:t>
            </a:r>
            <a:r>
              <a:rPr lang="zh-CN" altLang="zh-CN" dirty="0"/>
              <a:t>的关系型数据</a:t>
            </a:r>
            <a:r>
              <a:rPr lang="zh-CN" altLang="zh-CN" dirty="0" smtClean="0"/>
              <a:t>存取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存储</a:t>
            </a:r>
            <a:r>
              <a:rPr lang="zh-CN" altLang="zh-CN" dirty="0"/>
              <a:t>卡的文件读写操作（含文本文件读写和图片文件读写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zh-CN" dirty="0"/>
              <a:t>全局内存的读写，以及为实现全局内存而学习的</a:t>
            </a:r>
            <a:r>
              <a:rPr lang="en-US" altLang="zh-CN" dirty="0"/>
              <a:t>Application</a:t>
            </a:r>
            <a:r>
              <a:rPr lang="zh-CN" altLang="zh-CN" dirty="0"/>
              <a:t>组件的生命周期及其用法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内容组件—</a:t>
            </a:r>
            <a:r>
              <a:rPr lang="en-US" altLang="zh-CN" dirty="0" err="1"/>
              <a:t>ContentProvider</a:t>
            </a:r>
            <a:r>
              <a:rPr lang="zh-CN" altLang="zh-CN" dirty="0"/>
              <a:t>的常见</a:t>
            </a:r>
            <a:r>
              <a:rPr lang="zh-CN" altLang="zh-CN" dirty="0" smtClean="0"/>
              <a:t>用法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设计了一个实战项目“购物车”，通过该项目的编码进一步复习巩固本章几种存储方式的使用。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48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）学会分别使用共享参数和数据仓库存取键值对数据。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</a:t>
            </a:r>
            <a:r>
              <a:rPr lang="en-US" altLang="zh-CN" dirty="0"/>
              <a:t>SQLite</a:t>
            </a:r>
            <a:r>
              <a:rPr lang="zh-CN" altLang="zh-CN" dirty="0"/>
              <a:t>存取数据库记录。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）学会使用存储卡读写文本文件和图片文件。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）学会在</a:t>
            </a:r>
            <a:r>
              <a:rPr lang="en-US" altLang="zh-CN" dirty="0"/>
              <a:t>App</a:t>
            </a:r>
            <a:r>
              <a:rPr lang="zh-CN" altLang="zh-CN" dirty="0"/>
              <a:t>运行过程中动态申请权限。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）学会应用组件</a:t>
            </a:r>
            <a:r>
              <a:rPr lang="en-US" altLang="zh-CN" dirty="0"/>
              <a:t>Application</a:t>
            </a:r>
            <a:r>
              <a:rPr lang="zh-CN" altLang="zh-CN" dirty="0"/>
              <a:t>的用法。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）学会利用</a:t>
            </a:r>
            <a:r>
              <a:rPr lang="en-US" altLang="zh-CN" dirty="0" err="1"/>
              <a:t>ContentProvider</a:t>
            </a:r>
            <a:r>
              <a:rPr lang="zh-CN" altLang="zh-CN" dirty="0"/>
              <a:t>在应用之间共享数据。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共享参数的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共享参数</a:t>
            </a:r>
            <a:r>
              <a:rPr lang="zh-CN" altLang="zh-CN" dirty="0"/>
              <a:t>主要适用于如下场合：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）简单且孤立的数据。若是复杂且相互间有关的数据，则要保存在数据库中。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）文本形式的数据。若是二进制数据，则要保存在文件中。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）需要持久化存储的数据。在</a:t>
            </a:r>
            <a:r>
              <a:rPr lang="en-US" altLang="zh-CN" dirty="0"/>
              <a:t>App</a:t>
            </a:r>
            <a:r>
              <a:rPr lang="zh-CN" altLang="zh-CN" dirty="0"/>
              <a:t>退出后再次启动时，之前保存的数据仍然有效。</a:t>
            </a:r>
          </a:p>
          <a:p>
            <a:r>
              <a:rPr lang="zh-CN" altLang="zh-CN" dirty="0"/>
              <a:t>实际开发中，共享参数经常存储的数据有</a:t>
            </a:r>
            <a:r>
              <a:rPr lang="en-US" altLang="zh-CN" dirty="0"/>
              <a:t>App</a:t>
            </a:r>
            <a:r>
              <a:rPr lang="zh-CN" altLang="zh-CN" dirty="0"/>
              <a:t>的个性化配置信息、用户使用</a:t>
            </a:r>
            <a:r>
              <a:rPr lang="en-US" altLang="zh-CN" dirty="0"/>
              <a:t>App</a:t>
            </a:r>
            <a:r>
              <a:rPr lang="zh-CN" altLang="zh-CN" dirty="0"/>
              <a:t>的行为信息、临时需要保存的片段信息等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下面</a:t>
            </a:r>
            <a:r>
              <a:rPr lang="zh-CN" altLang="en-US" dirty="0" smtClean="0"/>
              <a:t>是使用共享参数的代码例子：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427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en-US" altLang="zh-CN" dirty="0" err="1"/>
              <a:t>SharedPreferences</a:t>
            </a:r>
            <a:r>
              <a:rPr lang="zh-CN" altLang="zh-CN" dirty="0"/>
              <a:t>采用的存储结构是</a:t>
            </a:r>
            <a:r>
              <a:rPr lang="en-US" altLang="zh-CN" dirty="0"/>
              <a:t>________</a:t>
            </a:r>
            <a:r>
              <a:rPr lang="zh-CN" altLang="zh-CN" dirty="0"/>
              <a:t>的键值对方式。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Android</a:t>
            </a:r>
            <a:r>
              <a:rPr lang="zh-CN" altLang="zh-CN" dirty="0"/>
              <a:t>可以直接操作的数据库名为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．数据库记录的修改动作由</a:t>
            </a:r>
            <a:r>
              <a:rPr lang="en-US" altLang="zh-CN" dirty="0"/>
              <a:t>________</a:t>
            </a:r>
            <a:r>
              <a:rPr lang="zh-CN" altLang="zh-CN" dirty="0"/>
              <a:t>命令完成。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．为了确保在</a:t>
            </a:r>
            <a:r>
              <a:rPr lang="en-US" altLang="zh-CN" dirty="0"/>
              <a:t>App</a:t>
            </a:r>
            <a:r>
              <a:rPr lang="zh-CN" altLang="zh-CN" dirty="0"/>
              <a:t>运行期间只有唯一的</a:t>
            </a:r>
            <a:r>
              <a:rPr lang="en-US" altLang="zh-CN" dirty="0"/>
              <a:t>Application</a:t>
            </a:r>
            <a:r>
              <a:rPr lang="zh-CN" altLang="zh-CN" dirty="0"/>
              <a:t>实例，可以采取</a:t>
            </a:r>
            <a:r>
              <a:rPr lang="en-US" altLang="zh-CN" dirty="0"/>
              <a:t>________</a:t>
            </a:r>
            <a:r>
              <a:rPr lang="zh-CN" altLang="zh-CN" dirty="0"/>
              <a:t>模式实现。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．在</a:t>
            </a:r>
            <a:r>
              <a:rPr lang="en-US" altLang="zh-CN" dirty="0"/>
              <a:t>AndroidManifest.xml</a:t>
            </a:r>
            <a:r>
              <a:rPr lang="zh-CN" altLang="zh-CN" dirty="0"/>
              <a:t>里面声明内容提供器的标签名称是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0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．共享参数只能保存字符串类型的数据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SQLite</a:t>
            </a:r>
            <a:r>
              <a:rPr lang="zh-CN" altLang="zh-CN" dirty="0"/>
              <a:t>可以直接读写布尔类型的数据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．从</a:t>
            </a:r>
            <a:r>
              <a:rPr lang="en-US" altLang="zh-CN" dirty="0"/>
              <a:t>Android 7.0</a:t>
            </a:r>
            <a:r>
              <a:rPr lang="zh-CN" altLang="zh-CN" dirty="0"/>
              <a:t>开始，系统默认禁止</a:t>
            </a:r>
            <a:r>
              <a:rPr lang="en-US" altLang="zh-CN" dirty="0"/>
              <a:t>App</a:t>
            </a:r>
            <a:r>
              <a:rPr lang="zh-CN" altLang="zh-CN" dirty="0"/>
              <a:t>访问公共存储空间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</a:t>
            </a:r>
            <a:r>
              <a:rPr lang="en-US" altLang="zh-CN" dirty="0"/>
              <a:t>App</a:t>
            </a:r>
            <a:r>
              <a:rPr lang="zh-CN" altLang="zh-CN" dirty="0"/>
              <a:t>在私有空间上读写文件无须任何授权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．内容观察器</a:t>
            </a:r>
            <a:r>
              <a:rPr lang="en-US" altLang="zh-CN" dirty="0" err="1"/>
              <a:t>ContentObserver</a:t>
            </a:r>
            <a:r>
              <a:rPr lang="zh-CN" altLang="zh-CN" dirty="0"/>
              <a:t>能够实时获取新增的</a:t>
            </a:r>
            <a:r>
              <a:rPr lang="zh-CN" altLang="zh-CN"/>
              <a:t>数据</a:t>
            </a:r>
            <a:r>
              <a:rPr lang="zh-CN" altLang="zh-CN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768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．（</a:t>
            </a:r>
            <a:r>
              <a:rPr lang="en-US" altLang="zh-CN" dirty="0"/>
              <a:t>  </a:t>
            </a:r>
            <a:r>
              <a:rPr lang="zh-CN" altLang="zh-CN" dirty="0"/>
              <a:t>）不是持久化的存储方式。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．共享参数</a:t>
            </a:r>
            <a:r>
              <a:rPr lang="en-US" altLang="zh-CN" dirty="0"/>
              <a:t>		</a:t>
            </a:r>
            <a:r>
              <a:rPr lang="en-US" altLang="zh-CN" dirty="0" smtClean="0"/>
              <a:t>B</a:t>
            </a:r>
            <a:r>
              <a:rPr lang="zh-CN" altLang="zh-CN" dirty="0"/>
              <a:t>．数据库</a:t>
            </a:r>
            <a:r>
              <a:rPr lang="en-US" altLang="zh-CN" dirty="0"/>
              <a:t>		C</a:t>
            </a:r>
            <a:r>
              <a:rPr lang="zh-CN" altLang="zh-CN" dirty="0"/>
              <a:t>．文件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zh-CN" altLang="zh-CN" dirty="0"/>
              <a:t>．全局变量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DDL</a:t>
            </a:r>
            <a:r>
              <a:rPr lang="zh-CN" altLang="zh-CN" dirty="0"/>
              <a:t>语言包含哪些数据库操作（</a:t>
            </a:r>
            <a:r>
              <a:rPr lang="en-US" altLang="zh-CN" dirty="0"/>
              <a:t>  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．创建表格</a:t>
            </a:r>
            <a:r>
              <a:rPr lang="en-US" altLang="zh-CN" dirty="0"/>
              <a:t>		</a:t>
            </a:r>
            <a:r>
              <a:rPr lang="en-US" altLang="zh-CN" dirty="0" smtClean="0"/>
              <a:t>B</a:t>
            </a:r>
            <a:r>
              <a:rPr lang="zh-CN" altLang="zh-CN" dirty="0"/>
              <a:t>．删除表格</a:t>
            </a:r>
            <a:r>
              <a:rPr lang="en-US" altLang="zh-CN" dirty="0"/>
              <a:t>		C</a:t>
            </a:r>
            <a:r>
              <a:rPr lang="zh-CN" altLang="zh-CN" dirty="0"/>
              <a:t>．清空表格</a:t>
            </a:r>
            <a:r>
              <a:rPr lang="en-US" altLang="zh-CN" dirty="0"/>
              <a:t>		D</a:t>
            </a:r>
            <a:r>
              <a:rPr lang="zh-CN" altLang="zh-CN" dirty="0"/>
              <a:t>．修改表结构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．调用（</a:t>
            </a:r>
            <a:r>
              <a:rPr lang="en-US" altLang="zh-CN" dirty="0"/>
              <a:t>  </a:t>
            </a:r>
            <a:r>
              <a:rPr lang="zh-CN" altLang="zh-CN" dirty="0"/>
              <a:t>）方法会返回结果集的</a:t>
            </a:r>
            <a:r>
              <a:rPr lang="en-US" altLang="zh-CN" dirty="0"/>
              <a:t>Cursor</a:t>
            </a:r>
            <a:r>
              <a:rPr lang="zh-CN" altLang="zh-CN" dirty="0"/>
              <a:t>对象。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 smtClean="0"/>
              <a:t>update		B</a:t>
            </a:r>
            <a:r>
              <a:rPr lang="zh-CN" altLang="zh-CN" dirty="0" smtClean="0"/>
              <a:t>．</a:t>
            </a:r>
            <a:r>
              <a:rPr lang="en-US" altLang="zh-CN" dirty="0" smtClean="0"/>
              <a:t>Insert</a:t>
            </a:r>
            <a:r>
              <a:rPr lang="en-US" altLang="zh-CN" dirty="0"/>
              <a:t>	</a:t>
            </a:r>
            <a:r>
              <a:rPr lang="en-US" altLang="zh-CN" dirty="0" smtClean="0"/>
              <a:t>	C</a:t>
            </a:r>
            <a:r>
              <a:rPr lang="zh-CN" altLang="zh-CN" dirty="0"/>
              <a:t>．</a:t>
            </a:r>
            <a:r>
              <a:rPr lang="en-US" altLang="zh-CN" dirty="0"/>
              <a:t>query		</a:t>
            </a:r>
            <a:r>
              <a:rPr lang="en-US" altLang="zh-CN" dirty="0" smtClean="0"/>
              <a:t>D</a:t>
            </a:r>
            <a:r>
              <a:rPr lang="zh-CN" altLang="zh-CN" dirty="0"/>
              <a:t>．</a:t>
            </a:r>
            <a:r>
              <a:rPr lang="en-US" altLang="zh-CN" dirty="0" err="1"/>
              <a:t>rawQuery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．位图工厂</a:t>
            </a:r>
            <a:r>
              <a:rPr lang="en-US" altLang="zh-CN" dirty="0" err="1"/>
              <a:t>BitmapFactory</a:t>
            </a:r>
            <a:r>
              <a:rPr lang="zh-CN" altLang="zh-CN" dirty="0"/>
              <a:t>的（</a:t>
            </a:r>
            <a:r>
              <a:rPr lang="en-US" altLang="zh-CN" dirty="0"/>
              <a:t>  </a:t>
            </a:r>
            <a:r>
              <a:rPr lang="zh-CN" altLang="zh-CN" dirty="0"/>
              <a:t>）方法支持获取图像数据。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 err="1"/>
              <a:t>decodeStream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．</a:t>
            </a:r>
            <a:r>
              <a:rPr lang="en-US" altLang="zh-CN" dirty="0" err="1" smtClean="0"/>
              <a:t>decodeFile</a:t>
            </a:r>
            <a:r>
              <a:rPr lang="en-US" altLang="zh-CN" dirty="0" smtClean="0"/>
              <a:t>	C</a:t>
            </a:r>
            <a:r>
              <a:rPr lang="zh-CN" altLang="zh-CN" dirty="0"/>
              <a:t>．</a:t>
            </a:r>
            <a:r>
              <a:rPr lang="en-US" altLang="zh-CN" dirty="0" err="1" smtClean="0"/>
              <a:t>decodeImage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zh-CN" altLang="zh-CN" dirty="0"/>
              <a:t>．</a:t>
            </a:r>
            <a:r>
              <a:rPr lang="en-US" altLang="zh-CN" dirty="0" err="1"/>
              <a:t>decodeResource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．内容组件由哪</a:t>
            </a:r>
            <a:r>
              <a:rPr lang="en-US" altLang="zh-CN" dirty="0"/>
              <a:t>3</a:t>
            </a:r>
            <a:r>
              <a:rPr lang="zh-CN" altLang="zh-CN" dirty="0"/>
              <a:t>个部分组成？（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 err="1"/>
              <a:t>ContentProvider</a:t>
            </a:r>
            <a:r>
              <a:rPr lang="en-US" altLang="zh-CN"/>
              <a:t> </a:t>
            </a:r>
            <a:r>
              <a:rPr lang="en-US" altLang="zh-CN" smtClean="0"/>
              <a:t>B</a:t>
            </a:r>
            <a:r>
              <a:rPr lang="zh-CN" altLang="zh-CN" dirty="0"/>
              <a:t>．</a:t>
            </a:r>
            <a:r>
              <a:rPr lang="en-US" altLang="zh-CN" dirty="0" err="1"/>
              <a:t>ContentObserver</a:t>
            </a:r>
            <a:r>
              <a:rPr lang="en-US" altLang="zh-CN" dirty="0"/>
              <a:t>	C</a:t>
            </a:r>
            <a:r>
              <a:rPr lang="zh-CN" altLang="zh-CN" dirty="0"/>
              <a:t>．</a:t>
            </a:r>
            <a:r>
              <a:rPr lang="en-US" altLang="zh-CN" dirty="0" err="1"/>
              <a:t>FileProvider</a:t>
            </a:r>
            <a:r>
              <a:rPr lang="en-US" altLang="zh-CN" dirty="0"/>
              <a:t>	D</a:t>
            </a:r>
            <a:r>
              <a:rPr lang="zh-CN" altLang="zh-CN" dirty="0"/>
              <a:t>．</a:t>
            </a:r>
            <a:r>
              <a:rPr lang="en-US" altLang="zh-CN" dirty="0" err="1"/>
              <a:t>ContentResolver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58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、请简要描述共享参数与数据库两种存储方式的主要区别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dirty="0"/>
              <a:t>请简要描述</a:t>
            </a:r>
            <a:r>
              <a:rPr lang="en-US" altLang="zh-CN" dirty="0"/>
              <a:t>App</a:t>
            </a:r>
            <a:r>
              <a:rPr lang="zh-CN" altLang="zh-CN" dirty="0"/>
              <a:t>运行时申请动态权限的几个步骤。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63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．请上机实验完善找回密码项目的记住密码功能，分别采用以下两种存储方式：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）使用共享参数记住上次登录成功时输入的用户名和密码；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/>
              <a:t>SQLite</a:t>
            </a:r>
            <a:r>
              <a:rPr lang="zh-CN" altLang="zh-CN" dirty="0"/>
              <a:t>数据库记住用户名对应的密码，也就是根据用户名自动填写密码；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．请上机实验本章的购物车项目，要求实现下列功能：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）往购物车添加商品；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）自动计算购物车中所有商品的总金额；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）移除购物车里的某个商品；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）清空购物</a:t>
            </a:r>
            <a:r>
              <a:rPr lang="zh-CN" altLang="zh-CN"/>
              <a:t>车</a:t>
            </a:r>
            <a:r>
              <a:rPr lang="zh-CN" altLang="zh-CN" smtClean="0"/>
              <a:t>；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626633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从</a:t>
            </a:r>
            <a:r>
              <a:rPr lang="en-US" altLang="zh-CN" sz="2000" dirty="0"/>
              <a:t>share.xml</a:t>
            </a:r>
            <a:r>
              <a:rPr lang="zh-CN" altLang="en-US" sz="2000" dirty="0"/>
              <a:t>中获取共享参数对象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SharedPreferences</a:t>
            </a:r>
            <a:r>
              <a:rPr lang="en-US" altLang="zh-CN" sz="2000" dirty="0"/>
              <a:t> shared 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("share", MODE_PRIVATE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// </a:t>
            </a:r>
            <a:r>
              <a:rPr lang="zh-CN" altLang="en-US" sz="2000" dirty="0"/>
              <a:t>下面是写入共享参数的代码例子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SharedPreferences.Editor</a:t>
            </a:r>
            <a:r>
              <a:rPr lang="en-US" altLang="zh-CN" sz="2000" dirty="0"/>
              <a:t> editor = </a:t>
            </a:r>
            <a:r>
              <a:rPr lang="en-US" altLang="zh-CN" sz="2000" dirty="0" err="1"/>
              <a:t>shared.edit</a:t>
            </a:r>
            <a:r>
              <a:rPr lang="en-US" altLang="zh-CN" sz="2000" dirty="0"/>
              <a:t>();  // </a:t>
            </a:r>
            <a:r>
              <a:rPr lang="zh-CN" altLang="en-US" sz="2000" dirty="0"/>
              <a:t>获得编辑器的对象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("name", "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 Lee");  // </a:t>
            </a:r>
            <a:r>
              <a:rPr lang="zh-CN" altLang="en-US" sz="2000" dirty="0"/>
              <a:t>添加一个名叫</a:t>
            </a:r>
            <a:r>
              <a:rPr lang="en-US" altLang="zh-CN" sz="2000" dirty="0"/>
              <a:t>name</a:t>
            </a:r>
            <a:r>
              <a:rPr lang="zh-CN" altLang="en-US" sz="2000" dirty="0"/>
              <a:t>的字符串参数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editor.putInt</a:t>
            </a:r>
            <a:r>
              <a:rPr lang="en-US" altLang="zh-CN" sz="2000" dirty="0"/>
              <a:t>("age", 30);  // </a:t>
            </a:r>
            <a:r>
              <a:rPr lang="zh-CN" altLang="en-US" sz="2000" dirty="0"/>
              <a:t>添加一个名叫</a:t>
            </a:r>
            <a:r>
              <a:rPr lang="en-US" altLang="zh-CN" sz="2000" dirty="0"/>
              <a:t>age</a:t>
            </a:r>
            <a:r>
              <a:rPr lang="zh-CN" altLang="en-US" sz="2000" dirty="0"/>
              <a:t>的整型参数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editor.putBoolean</a:t>
            </a:r>
            <a:r>
              <a:rPr lang="en-US" altLang="zh-CN" sz="2000" dirty="0"/>
              <a:t>("married", true);  // </a:t>
            </a:r>
            <a:r>
              <a:rPr lang="zh-CN" altLang="en-US" sz="2000" dirty="0"/>
              <a:t>添加一个名叫</a:t>
            </a:r>
            <a:r>
              <a:rPr lang="en-US" altLang="zh-CN" sz="2000" dirty="0"/>
              <a:t>married</a:t>
            </a:r>
            <a:r>
              <a:rPr lang="zh-CN" altLang="en-US" sz="2000" dirty="0"/>
              <a:t>的布尔型参数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editor.putFloat</a:t>
            </a:r>
            <a:r>
              <a:rPr lang="en-US" altLang="zh-CN" sz="2000" dirty="0"/>
              <a:t>("weight", 100f);  // </a:t>
            </a:r>
            <a:r>
              <a:rPr lang="zh-CN" altLang="en-US" sz="2000" dirty="0"/>
              <a:t>添加一个名叫</a:t>
            </a:r>
            <a:r>
              <a:rPr lang="en-US" altLang="zh-CN" sz="2000" dirty="0"/>
              <a:t>weight</a:t>
            </a:r>
            <a:r>
              <a:rPr lang="zh-CN" altLang="en-US" sz="2000" dirty="0"/>
              <a:t>的浮点数参数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editor.commit</a:t>
            </a:r>
            <a:r>
              <a:rPr lang="en-US" altLang="zh-CN" sz="2000" dirty="0"/>
              <a:t>();  // </a:t>
            </a:r>
            <a:r>
              <a:rPr lang="zh-CN" altLang="en-US" sz="2000" dirty="0"/>
              <a:t>提交编辑器中的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下面是读取共享参数的代码例子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String name = </a:t>
            </a:r>
            <a:r>
              <a:rPr lang="en-US" altLang="zh-CN" sz="2000" dirty="0" err="1"/>
              <a:t>shared.getString</a:t>
            </a:r>
            <a:r>
              <a:rPr lang="en-US" altLang="zh-CN" sz="2000" dirty="0"/>
              <a:t>("name", "");  // </a:t>
            </a:r>
            <a:r>
              <a:rPr lang="zh-CN" altLang="en-US" sz="2000" dirty="0"/>
              <a:t>从共享参数中获得名叫</a:t>
            </a:r>
            <a:r>
              <a:rPr lang="en-US" altLang="zh-CN" sz="2000" dirty="0"/>
              <a:t>name</a:t>
            </a:r>
            <a:r>
              <a:rPr lang="zh-CN" altLang="en-US" sz="2000" dirty="0"/>
              <a:t>的字符串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 = </a:t>
            </a:r>
            <a:r>
              <a:rPr lang="en-US" altLang="zh-CN" sz="2000" dirty="0" err="1"/>
              <a:t>shared.getInt</a:t>
            </a:r>
            <a:r>
              <a:rPr lang="en-US" altLang="zh-CN" sz="2000" dirty="0"/>
              <a:t>("age", 0);  // </a:t>
            </a:r>
            <a:r>
              <a:rPr lang="zh-CN" altLang="en-US" sz="2000" dirty="0"/>
              <a:t>从共享参数中获得名叫</a:t>
            </a:r>
            <a:r>
              <a:rPr lang="en-US" altLang="zh-CN" sz="2000" dirty="0"/>
              <a:t>age</a:t>
            </a:r>
            <a:r>
              <a:rPr lang="zh-CN" altLang="en-US" sz="2000" dirty="0"/>
              <a:t>的整型数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married = </a:t>
            </a:r>
            <a:r>
              <a:rPr lang="en-US" altLang="zh-CN" sz="2000" dirty="0" err="1"/>
              <a:t>shared.getBoolean</a:t>
            </a:r>
            <a:r>
              <a:rPr lang="en-US" altLang="zh-CN" sz="2000" dirty="0"/>
              <a:t>("married", false);  // </a:t>
            </a:r>
            <a:r>
              <a:rPr lang="zh-CN" altLang="en-US" sz="2000" dirty="0"/>
              <a:t>从共享参数中获得名叫</a:t>
            </a:r>
            <a:r>
              <a:rPr lang="en-US" altLang="zh-CN" sz="2000" dirty="0"/>
              <a:t>married</a:t>
            </a:r>
            <a:r>
              <a:rPr lang="zh-CN" altLang="en-US" sz="2000" dirty="0"/>
              <a:t>的布尔数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float weight = </a:t>
            </a:r>
            <a:r>
              <a:rPr lang="en-US" altLang="zh-CN" sz="2000" dirty="0" err="1"/>
              <a:t>shared.getFloat</a:t>
            </a:r>
            <a:r>
              <a:rPr lang="en-US" altLang="zh-CN" sz="2000" dirty="0"/>
              <a:t>("weight", 0);  // </a:t>
            </a:r>
            <a:r>
              <a:rPr lang="zh-CN" altLang="en-US" sz="2000" dirty="0"/>
              <a:t>从共享参数中获得名叫</a:t>
            </a:r>
            <a:r>
              <a:rPr lang="en-US" altLang="zh-CN" sz="2000" dirty="0"/>
              <a:t>weight</a:t>
            </a:r>
            <a:r>
              <a:rPr lang="zh-CN" altLang="en-US" sz="2000" dirty="0"/>
              <a:t>的浮点数</a:t>
            </a:r>
          </a:p>
        </p:txBody>
      </p:sp>
    </p:spTree>
    <p:extLst>
      <p:ext uri="{BB962C8B-B14F-4D97-AF65-F5344CB8AC3E}">
        <p14:creationId xmlns:p14="http://schemas.microsoft.com/office/powerpoint/2010/main" val="8172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</a:t>
            </a:r>
            <a:r>
              <a:rPr lang="zh-CN" altLang="en-US" dirty="0"/>
              <a:t>实现记住密码功能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上一章的实战项目在登录页面下方有一个“记住密码”复选框，现在利用共享参数对该项目进行改造，使之实现记住密码的功能。</a:t>
            </a:r>
          </a:p>
          <a:p>
            <a:r>
              <a:rPr lang="zh-CN" altLang="en-US" dirty="0"/>
              <a:t>改造的内容主要有</a:t>
            </a:r>
            <a:r>
              <a:rPr lang="en-US" altLang="zh-CN" dirty="0"/>
              <a:t>3</a:t>
            </a:r>
            <a:r>
              <a:rPr lang="zh-CN" altLang="en-US" dirty="0"/>
              <a:t>处：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）声明一</a:t>
            </a:r>
            <a:r>
              <a:rPr lang="zh-CN" altLang="en-US" dirty="0" smtClean="0"/>
              <a:t>个</a:t>
            </a:r>
            <a:r>
              <a:rPr lang="zh-CN" altLang="en-US" dirty="0"/>
              <a:t>共享参数</a:t>
            </a:r>
            <a:r>
              <a:rPr lang="zh-CN" altLang="en-US" dirty="0" smtClean="0"/>
              <a:t>对象</a:t>
            </a:r>
            <a:r>
              <a:rPr lang="zh-CN" altLang="en-US" dirty="0"/>
              <a:t>，并在</a:t>
            </a:r>
            <a:r>
              <a:rPr lang="en-US" altLang="zh-CN" dirty="0" err="1"/>
              <a:t>onCreate</a:t>
            </a:r>
            <a:r>
              <a:rPr lang="zh-CN" altLang="en-US" dirty="0"/>
              <a:t>函数中调用</a:t>
            </a:r>
            <a:r>
              <a:rPr lang="en-US" altLang="zh-CN" dirty="0" err="1"/>
              <a:t>getSharedPreferences</a:t>
            </a:r>
            <a:r>
              <a:rPr lang="zh-CN" altLang="en-US" dirty="0" smtClean="0"/>
              <a:t>方法获取共享参数的实例。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）登录成功时，如果用户勾选了“记住密码”，就使用共享参数保存手机号码与密码。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）再次打开</a:t>
            </a:r>
            <a:r>
              <a:rPr lang="zh-CN" altLang="en-US" dirty="0"/>
              <a:t>登录页面时，</a:t>
            </a:r>
            <a:r>
              <a:rPr lang="en-US" altLang="zh-CN" dirty="0"/>
              <a:t>App</a:t>
            </a:r>
            <a:r>
              <a:rPr lang="zh-CN" altLang="en-US" dirty="0"/>
              <a:t>从共享参数中读取手机号码与密码，并展示在界面上。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9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603773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下面是利用共享参数保存密码的代码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如果勾选了“记住密码”，则把手机号码和密码都保存到共享参数中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bRemember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SharedPreferences.Editor</a:t>
            </a:r>
            <a:r>
              <a:rPr lang="en-US" altLang="zh-CN" dirty="0"/>
              <a:t> editor = </a:t>
            </a:r>
            <a:r>
              <a:rPr lang="en-US" altLang="zh-CN" dirty="0" err="1"/>
              <a:t>mShared.edit</a:t>
            </a:r>
            <a:r>
              <a:rPr lang="en-US" altLang="zh-CN" dirty="0"/>
              <a:t>();  // </a:t>
            </a:r>
            <a:r>
              <a:rPr lang="zh-CN" altLang="en-US" dirty="0"/>
              <a:t>获得编辑器的对象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("phone", </a:t>
            </a:r>
            <a:r>
              <a:rPr lang="en-US" altLang="zh-CN" dirty="0" err="1"/>
              <a:t>et_phone.getText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  // </a:t>
            </a:r>
            <a:r>
              <a:rPr lang="zh-CN" altLang="en-US" dirty="0"/>
              <a:t>添加名叫</a:t>
            </a:r>
            <a:r>
              <a:rPr lang="en-US" altLang="zh-CN" dirty="0"/>
              <a:t>phone</a:t>
            </a:r>
            <a:r>
              <a:rPr lang="zh-CN" altLang="en-US" dirty="0"/>
              <a:t>的手机号码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("password", </a:t>
            </a:r>
            <a:r>
              <a:rPr lang="en-US" altLang="zh-CN" dirty="0" err="1"/>
              <a:t>et_password.getText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  // </a:t>
            </a:r>
            <a:r>
              <a:rPr lang="zh-CN" altLang="en-US" dirty="0"/>
              <a:t>添加名叫</a:t>
            </a:r>
            <a:r>
              <a:rPr lang="en-US" altLang="zh-CN" dirty="0"/>
              <a:t>password</a:t>
            </a:r>
            <a:r>
              <a:rPr lang="zh-CN" altLang="en-US" dirty="0"/>
              <a:t>的密码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editor.commit</a:t>
            </a:r>
            <a:r>
              <a:rPr lang="en-US" altLang="zh-CN" dirty="0"/>
              <a:t>();  // </a:t>
            </a:r>
            <a:r>
              <a:rPr lang="zh-CN" altLang="en-US" dirty="0"/>
              <a:t>提交编辑器中的修改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下面是利用共享参数读取密码的代码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从</a:t>
            </a:r>
            <a:r>
              <a:rPr lang="en-US" altLang="zh-CN" dirty="0"/>
              <a:t>share.xml</a:t>
            </a:r>
            <a:r>
              <a:rPr lang="zh-CN" altLang="en-US" dirty="0"/>
              <a:t>中获取共享参数对象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mShared</a:t>
            </a:r>
            <a:r>
              <a:rPr lang="en-US" altLang="zh-CN" dirty="0"/>
              <a:t> = </a:t>
            </a:r>
            <a:r>
              <a:rPr lang="en-US" altLang="zh-CN" dirty="0" err="1"/>
              <a:t>getSharedPreferences</a:t>
            </a:r>
            <a:r>
              <a:rPr lang="en-US" altLang="zh-CN" dirty="0"/>
              <a:t>("</a:t>
            </a:r>
            <a:r>
              <a:rPr lang="en-US" altLang="zh-CN" dirty="0" err="1"/>
              <a:t>share_login</a:t>
            </a:r>
            <a:r>
              <a:rPr lang="en-US" altLang="zh-CN" dirty="0"/>
              <a:t>", MODE_PRIVATE);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获取共享参数中保存的手机号码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String phone = </a:t>
            </a:r>
            <a:r>
              <a:rPr lang="en-US" altLang="zh-CN" dirty="0" err="1"/>
              <a:t>mShared.getString</a:t>
            </a:r>
            <a:r>
              <a:rPr lang="en-US" altLang="zh-CN" dirty="0"/>
              <a:t>("phone", "");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获取共享参数中保存的密码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String password = </a:t>
            </a:r>
            <a:r>
              <a:rPr lang="en-US" altLang="zh-CN" dirty="0" err="1"/>
              <a:t>mShared.getString</a:t>
            </a:r>
            <a:r>
              <a:rPr lang="en-US" altLang="zh-CN" dirty="0"/>
              <a:t>("password", "");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et_phone.setText</a:t>
            </a:r>
            <a:r>
              <a:rPr lang="en-US" altLang="zh-CN" dirty="0"/>
              <a:t>(phone);  // </a:t>
            </a:r>
            <a:r>
              <a:rPr lang="zh-CN" altLang="en-US" dirty="0"/>
              <a:t>给手机号码编辑框填写上次保存的手机号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et_password.setText</a:t>
            </a:r>
            <a:r>
              <a:rPr lang="en-US" altLang="zh-CN" dirty="0"/>
              <a:t>(password);  // </a:t>
            </a:r>
            <a:r>
              <a:rPr lang="zh-CN" altLang="en-US" dirty="0"/>
              <a:t>给密码编辑框填写上次保存的密码</a:t>
            </a:r>
          </a:p>
        </p:txBody>
      </p:sp>
    </p:spTree>
    <p:extLst>
      <p:ext uri="{BB962C8B-B14F-4D97-AF65-F5344CB8AC3E}">
        <p14:creationId xmlns:p14="http://schemas.microsoft.com/office/powerpoint/2010/main" val="177151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5843</Words>
  <Application>Microsoft Office PowerPoint</Application>
  <PresentationFormat>宽屏</PresentationFormat>
  <Paragraphs>426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宋体</vt:lpstr>
      <vt:lpstr>Arial</vt:lpstr>
      <vt:lpstr>Calibri</vt:lpstr>
      <vt:lpstr>Calibri Light</vt:lpstr>
      <vt:lpstr>Office 主题</vt:lpstr>
      <vt:lpstr>第6章  数据存储</vt:lpstr>
      <vt:lpstr>本章简介</vt:lpstr>
      <vt:lpstr>本章目录</vt:lpstr>
      <vt:lpstr>6.1  键值对</vt:lpstr>
      <vt:lpstr>6.1.1  共享参数的用法</vt:lpstr>
      <vt:lpstr>共享参数的使用场景</vt:lpstr>
      <vt:lpstr>PowerPoint 演示文稿</vt:lpstr>
      <vt:lpstr>6.1.2  实现记住密码功能</vt:lpstr>
      <vt:lpstr>PowerPoint 演示文稿</vt:lpstr>
      <vt:lpstr>实现“记住密码”的演示效果</vt:lpstr>
      <vt:lpstr>6.1.3  更安全的数据仓库</vt:lpstr>
      <vt:lpstr>6.2  数据库</vt:lpstr>
      <vt:lpstr>6.2.1  SQL的基本语法</vt:lpstr>
      <vt:lpstr>SQLite的数据定义语言</vt:lpstr>
      <vt:lpstr>SQLite的数据操纵语言</vt:lpstr>
      <vt:lpstr>6.2.2  数据库管理器SQLiteDatabase</vt:lpstr>
      <vt:lpstr>数据库管理器SQLiteDatabase（续）</vt:lpstr>
      <vt:lpstr>6.2.3  数据库帮助器SQLiteOpenHelper</vt:lpstr>
      <vt:lpstr>游标Cursor（上）</vt:lpstr>
      <vt:lpstr>游标Cursor（中）</vt:lpstr>
      <vt:lpstr>游标Cursor（下）</vt:lpstr>
      <vt:lpstr>6.2.4  优化记住密码功能</vt:lpstr>
      <vt:lpstr>利用SQLite记住密码的步骤</vt:lpstr>
      <vt:lpstr>优化“记住密码”的演示效果</vt:lpstr>
      <vt:lpstr>6.3  存储卡</vt:lpstr>
      <vt:lpstr>6.3.1  私有存储空间与公共存储空间</vt:lpstr>
      <vt:lpstr>获取公共空间和私有空间的存储路径</vt:lpstr>
      <vt:lpstr>6.3.2  在存储卡上读写文本文件</vt:lpstr>
      <vt:lpstr>读写文本文件的演示效果</vt:lpstr>
      <vt:lpstr>在存储卡上读写图片文件</vt:lpstr>
      <vt:lpstr>读写图片文件的演示效果</vt:lpstr>
      <vt:lpstr>6.3.3  运行时动态申请权限</vt:lpstr>
      <vt:lpstr>动态申请权限的步骤</vt:lpstr>
      <vt:lpstr>6.4  应用组件Application</vt:lpstr>
      <vt:lpstr>6.4.1  Application的生命周期</vt:lpstr>
      <vt:lpstr>6.4.2  利用Application操作全局变量</vt:lpstr>
      <vt:lpstr>全局变量的实现</vt:lpstr>
      <vt:lpstr>6.4.3  避免方法数过多的问题</vt:lpstr>
      <vt:lpstr>6.4.4  利用Room简化数据库操作</vt:lpstr>
      <vt:lpstr>Room框架的导入</vt:lpstr>
      <vt:lpstr>Room框架的编码步骤</vt:lpstr>
      <vt:lpstr>6.5  在应用之间共享数据</vt:lpstr>
      <vt:lpstr>6.5.1  通过ContentProvider封装数据</vt:lpstr>
      <vt:lpstr>注册内容提供器组件</vt:lpstr>
      <vt:lpstr>6.5.2  通过ContentResolver访问数据</vt:lpstr>
      <vt:lpstr>利用内容解析器查询数据</vt:lpstr>
      <vt:lpstr>6.5.3  利用ContentResolver读写联系人</vt:lpstr>
      <vt:lpstr>读写手机上的联系人信息</vt:lpstr>
      <vt:lpstr>6.5.4  利用ContentObserver监听短信</vt:lpstr>
      <vt:lpstr>ContentObserver的应用例子</vt:lpstr>
      <vt:lpstr>流量校准的演示效果</vt:lpstr>
      <vt:lpstr>6.6  实战项目：购物车</vt:lpstr>
      <vt:lpstr>6.6.1  需求描述</vt:lpstr>
      <vt:lpstr>购物车的功能要求</vt:lpstr>
      <vt:lpstr>6.6.2  界面设计</vt:lpstr>
      <vt:lpstr>购物车用到的存储技术</vt:lpstr>
      <vt:lpstr>6.6.3  关键代码</vt:lpstr>
      <vt:lpstr>6.6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51</cp:revision>
  <dcterms:created xsi:type="dcterms:W3CDTF">2020-09-05T11:15:17Z</dcterms:created>
  <dcterms:modified xsi:type="dcterms:W3CDTF">2022-06-05T10:43:39Z</dcterms:modified>
</cp:coreProperties>
</file>