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85" r:id="rId7"/>
    <p:sldId id="261" r:id="rId8"/>
    <p:sldId id="286" r:id="rId9"/>
    <p:sldId id="262" r:id="rId10"/>
    <p:sldId id="287" r:id="rId11"/>
    <p:sldId id="263" r:id="rId12"/>
    <p:sldId id="264" r:id="rId13"/>
    <p:sldId id="288" r:id="rId14"/>
    <p:sldId id="289" r:id="rId15"/>
    <p:sldId id="265" r:id="rId16"/>
    <p:sldId id="290" r:id="rId17"/>
    <p:sldId id="291" r:id="rId18"/>
    <p:sldId id="292" r:id="rId19"/>
    <p:sldId id="266" r:id="rId20"/>
    <p:sldId id="293" r:id="rId21"/>
    <p:sldId id="294" r:id="rId22"/>
    <p:sldId id="295" r:id="rId23"/>
    <p:sldId id="267" r:id="rId24"/>
    <p:sldId id="296" r:id="rId25"/>
    <p:sldId id="297" r:id="rId26"/>
    <p:sldId id="298" r:id="rId27"/>
    <p:sldId id="269" r:id="rId28"/>
    <p:sldId id="299" r:id="rId29"/>
    <p:sldId id="300" r:id="rId30"/>
    <p:sldId id="270" r:id="rId31"/>
    <p:sldId id="302" r:id="rId32"/>
    <p:sldId id="301" r:id="rId33"/>
    <p:sldId id="271" r:id="rId34"/>
    <p:sldId id="272" r:id="rId35"/>
    <p:sldId id="303" r:id="rId36"/>
    <p:sldId id="304" r:id="rId37"/>
    <p:sldId id="305" r:id="rId38"/>
    <p:sldId id="283" r:id="rId39"/>
    <p:sldId id="306" r:id="rId40"/>
    <p:sldId id="282" r:id="rId41"/>
    <p:sldId id="307" r:id="rId42"/>
    <p:sldId id="281" r:id="rId43"/>
    <p:sldId id="280" r:id="rId44"/>
    <p:sldId id="308" r:id="rId45"/>
    <p:sldId id="279" r:id="rId46"/>
    <p:sldId id="309" r:id="rId47"/>
    <p:sldId id="278" r:id="rId48"/>
    <p:sldId id="284" r:id="rId49"/>
    <p:sldId id="273" r:id="rId50"/>
    <p:sldId id="274" r:id="rId51"/>
    <p:sldId id="275" r:id="rId52"/>
    <p:sldId id="276" r:id="rId53"/>
    <p:sldId id="277" r:id="rId54"/>
    <p:sldId id="310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94DC5-9796-4B81-8F7C-E8764FADB797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800E9-0CED-4ACE-809A-5C804E5B2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81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276AE-CBED-4272-9182-E437D7E629F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65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42-AB86-4BFD-A8F0-5CF17167392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ED19-EFAC-44AC-8918-E1B905D1F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22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42-AB86-4BFD-A8F0-5CF17167392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ED19-EFAC-44AC-8918-E1B905D1F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39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42-AB86-4BFD-A8F0-5CF17167392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ED19-EFAC-44AC-8918-E1B905D1F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45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42-AB86-4BFD-A8F0-5CF17167392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ED19-EFAC-44AC-8918-E1B905D1F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65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42-AB86-4BFD-A8F0-5CF17167392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ED19-EFAC-44AC-8918-E1B905D1F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53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42-AB86-4BFD-A8F0-5CF17167392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ED19-EFAC-44AC-8918-E1B905D1F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05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42-AB86-4BFD-A8F0-5CF17167392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ED19-EFAC-44AC-8918-E1B905D1F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01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42-AB86-4BFD-A8F0-5CF17167392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ED19-EFAC-44AC-8918-E1B905D1F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27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42-AB86-4BFD-A8F0-5CF17167392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ED19-EFAC-44AC-8918-E1B905D1F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35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42-AB86-4BFD-A8F0-5CF17167392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ED19-EFAC-44AC-8918-E1B905D1F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83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42-AB86-4BFD-A8F0-5CF17167392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ED19-EFAC-44AC-8918-E1B905D1F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02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9E842-AB86-4BFD-A8F0-5CF171673929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AED19-EFAC-44AC-8918-E1B905D1F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00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 </a:t>
            </a:r>
            <a:r>
              <a:rPr lang="zh-CN" altLang="en-US" dirty="0"/>
              <a:t>高级控件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34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简单适配器</a:t>
            </a:r>
            <a:r>
              <a:rPr lang="zh-CN" altLang="en-US" dirty="0" smtClean="0"/>
              <a:t>的演示效果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92573" y="607606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采用简单适配器的初始下拉框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163847" y="607606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采用简单适配器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列表对话</a:t>
            </a:r>
            <a:r>
              <a:rPr lang="zh-CN" altLang="zh-CN" dirty="0" smtClean="0"/>
              <a:t>框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37" y="3086483"/>
            <a:ext cx="4580955" cy="1683925"/>
          </a:xfr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320" y="1690688"/>
            <a:ext cx="2889850" cy="424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1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  </a:t>
            </a:r>
            <a:r>
              <a:rPr lang="zh-CN" altLang="en-US" dirty="0"/>
              <a:t>列表类视图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本节介绍列表类视图怎样结合基本适配器展示视图阵列，包括：基本适配器</a:t>
            </a:r>
            <a:r>
              <a:rPr lang="en-US" altLang="zh-CN" dirty="0" err="1"/>
              <a:t>BaseAdapter</a:t>
            </a:r>
            <a:r>
              <a:rPr lang="zh-CN" altLang="zh-CN" dirty="0"/>
              <a:t>的用法、列表视图</a:t>
            </a:r>
            <a:r>
              <a:rPr lang="en-US" altLang="zh-CN" dirty="0" err="1"/>
              <a:t>ListView</a:t>
            </a:r>
            <a:r>
              <a:rPr lang="zh-CN" altLang="zh-CN" dirty="0"/>
              <a:t>的用法及其常见问题的解决、网格视图</a:t>
            </a:r>
            <a:r>
              <a:rPr lang="en-US" altLang="zh-CN" dirty="0" err="1"/>
              <a:t>GridView</a:t>
            </a:r>
            <a:r>
              <a:rPr lang="zh-CN" altLang="zh-CN" dirty="0"/>
              <a:t>的用法及其拉伸模式说明。</a:t>
            </a:r>
          </a:p>
          <a:p>
            <a:r>
              <a:rPr lang="en-US" altLang="zh-CN" dirty="0" smtClean="0"/>
              <a:t>7.2.1  </a:t>
            </a:r>
            <a:r>
              <a:rPr lang="zh-CN" altLang="en-US" dirty="0"/>
              <a:t>基本适配器</a:t>
            </a:r>
            <a:r>
              <a:rPr lang="en-US" altLang="zh-CN" dirty="0" err="1"/>
              <a:t>BaseAdapter</a:t>
            </a:r>
            <a:endParaRPr lang="en-US" altLang="zh-CN" dirty="0"/>
          </a:p>
          <a:p>
            <a:r>
              <a:rPr lang="en-US" altLang="zh-CN" dirty="0" smtClean="0"/>
              <a:t>7.2.2  </a:t>
            </a:r>
            <a:r>
              <a:rPr lang="zh-CN" altLang="en-US" dirty="0"/>
              <a:t>列表视图</a:t>
            </a:r>
            <a:r>
              <a:rPr lang="en-US" altLang="zh-CN" dirty="0" err="1"/>
              <a:t>ListView</a:t>
            </a:r>
            <a:endParaRPr lang="en-US" altLang="zh-CN" dirty="0"/>
          </a:p>
          <a:p>
            <a:r>
              <a:rPr lang="en-US" altLang="zh-CN" dirty="0" smtClean="0"/>
              <a:t>7.2.3  </a:t>
            </a:r>
            <a:r>
              <a:rPr lang="zh-CN" altLang="en-US" dirty="0"/>
              <a:t>网格视图</a:t>
            </a:r>
            <a:r>
              <a:rPr lang="en-US" altLang="zh-CN" dirty="0" err="1"/>
              <a:t>GridView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8424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7.2.1  </a:t>
            </a:r>
            <a:r>
              <a:rPr lang="zh-CN" altLang="en-US" dirty="0"/>
              <a:t>基本适配器</a:t>
            </a:r>
            <a:r>
              <a:rPr lang="en-US" altLang="zh-CN" dirty="0" err="1"/>
              <a:t>BaseAdapter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zh-CN" dirty="0"/>
              <a:t>提供了一种适应性更强的基本适配器</a:t>
            </a:r>
            <a:r>
              <a:rPr lang="en-US" altLang="zh-CN" dirty="0" err="1"/>
              <a:t>BaseAdapter</a:t>
            </a:r>
            <a:r>
              <a:rPr lang="zh-CN" altLang="zh-CN" dirty="0" smtClean="0"/>
              <a:t>，</a:t>
            </a:r>
            <a:r>
              <a:rPr lang="zh-CN" altLang="en-US" dirty="0"/>
              <a:t>它</a:t>
            </a:r>
            <a:r>
              <a:rPr lang="zh-CN" altLang="zh-CN" dirty="0" smtClean="0"/>
              <a:t>允许</a:t>
            </a:r>
            <a:r>
              <a:rPr lang="zh-CN" altLang="zh-CN" dirty="0"/>
              <a:t>开发者在别的代码文件中进行逻辑</a:t>
            </a:r>
            <a:r>
              <a:rPr lang="zh-CN" altLang="zh-CN" dirty="0" smtClean="0"/>
              <a:t>处理。</a:t>
            </a:r>
            <a:endParaRPr lang="zh-CN" altLang="zh-CN" dirty="0"/>
          </a:p>
          <a:p>
            <a:r>
              <a:rPr lang="zh-CN" altLang="zh-CN" dirty="0"/>
              <a:t>从</a:t>
            </a:r>
            <a:r>
              <a:rPr lang="en-US" altLang="zh-CN" dirty="0" err="1"/>
              <a:t>BaseAdapter</a:t>
            </a:r>
            <a:r>
              <a:rPr lang="zh-CN" altLang="zh-CN" dirty="0"/>
              <a:t>派生的数据适配器主要实现</a:t>
            </a:r>
            <a:r>
              <a:rPr lang="zh-CN" altLang="zh-CN" dirty="0" smtClean="0"/>
              <a:t>下面</a:t>
            </a:r>
            <a:r>
              <a:rPr lang="en-US" altLang="zh-CN" dirty="0" smtClean="0"/>
              <a:t>5</a:t>
            </a:r>
            <a:r>
              <a:rPr lang="zh-CN" altLang="zh-CN" dirty="0" smtClean="0"/>
              <a:t>个</a:t>
            </a:r>
            <a:r>
              <a:rPr lang="zh-CN" altLang="zh-CN" dirty="0"/>
              <a:t>方法。</a:t>
            </a:r>
          </a:p>
          <a:p>
            <a:pPr lvl="1"/>
            <a:r>
              <a:rPr lang="zh-CN" altLang="zh-CN" dirty="0"/>
              <a:t>构造函数：指定适配器需要处理的数据集合。</a:t>
            </a:r>
          </a:p>
          <a:p>
            <a:pPr lvl="1"/>
            <a:r>
              <a:rPr lang="en-US" altLang="zh-CN" dirty="0" err="1"/>
              <a:t>getCount</a:t>
            </a:r>
            <a:r>
              <a:rPr lang="zh-CN" altLang="zh-CN" dirty="0"/>
              <a:t>：获取数据项的个数。</a:t>
            </a:r>
          </a:p>
          <a:p>
            <a:pPr lvl="1"/>
            <a:r>
              <a:rPr lang="en-US" altLang="zh-CN" dirty="0" err="1"/>
              <a:t>getItem</a:t>
            </a:r>
            <a:r>
              <a:rPr lang="zh-CN" altLang="zh-CN" dirty="0"/>
              <a:t>：获取列表项的数据。</a:t>
            </a:r>
            <a:endParaRPr lang="zh-CN" altLang="zh-CN" sz="2000" dirty="0"/>
          </a:p>
          <a:p>
            <a:pPr lvl="1"/>
            <a:r>
              <a:rPr lang="en-US" altLang="zh-CN" dirty="0" err="1"/>
              <a:t>getItemId</a:t>
            </a:r>
            <a:r>
              <a:rPr lang="zh-CN" altLang="zh-CN" dirty="0"/>
              <a:t>：获取列表项的编号。</a:t>
            </a:r>
            <a:endParaRPr lang="zh-CN" altLang="zh-CN" sz="2000" dirty="0"/>
          </a:p>
          <a:p>
            <a:pPr lvl="1"/>
            <a:r>
              <a:rPr lang="en-US" altLang="zh-CN" dirty="0" err="1" smtClean="0"/>
              <a:t>getView</a:t>
            </a:r>
            <a:r>
              <a:rPr lang="zh-CN" altLang="zh-CN" dirty="0"/>
              <a:t>：获取每项的展示视图，</a:t>
            </a:r>
            <a:r>
              <a:rPr lang="zh-CN" altLang="zh-CN" dirty="0" smtClean="0"/>
              <a:t>并</a:t>
            </a:r>
            <a:r>
              <a:rPr lang="zh-CN" altLang="en-US" dirty="0" smtClean="0"/>
              <a:t>操纵</a:t>
            </a:r>
            <a:r>
              <a:rPr lang="zh-CN" altLang="zh-CN" dirty="0" smtClean="0"/>
              <a:t>每</a:t>
            </a:r>
            <a:r>
              <a:rPr lang="zh-CN" altLang="zh-CN" dirty="0"/>
              <a:t>项的内部</a:t>
            </a:r>
            <a:r>
              <a:rPr lang="zh-CN" altLang="zh-CN" dirty="0" smtClean="0"/>
              <a:t>控件。</a:t>
            </a:r>
            <a:endParaRPr lang="zh-CN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364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基本适配器</a:t>
            </a:r>
            <a:r>
              <a:rPr lang="zh-CN" altLang="en-US" dirty="0" smtClean="0"/>
              <a:t>的</a:t>
            </a:r>
            <a:r>
              <a:rPr lang="zh-CN" altLang="en-US" dirty="0"/>
              <a:t>实现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）编写列表</a:t>
            </a:r>
            <a:r>
              <a:rPr lang="zh-CN" altLang="en-US" dirty="0"/>
              <a:t>项的布局文件</a:t>
            </a:r>
            <a:r>
              <a:rPr lang="en-US" altLang="zh-CN" dirty="0"/>
              <a:t>item_list.xml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写个新的适配器继承</a:t>
            </a:r>
            <a:r>
              <a:rPr lang="en-US" altLang="zh-CN" dirty="0" err="1"/>
              <a:t>BaseAdapter</a:t>
            </a:r>
            <a:r>
              <a:rPr lang="zh-CN" altLang="zh-CN" dirty="0"/>
              <a:t>，实现对列表</a:t>
            </a:r>
            <a:r>
              <a:rPr lang="zh-CN" altLang="zh-CN" dirty="0" smtClean="0"/>
              <a:t>项</a:t>
            </a:r>
            <a:r>
              <a:rPr lang="zh-CN" altLang="en-US" dirty="0" smtClean="0"/>
              <a:t>的</a:t>
            </a:r>
            <a:r>
              <a:rPr lang="zh-CN" altLang="en-US" dirty="0"/>
              <a:t>管理</a:t>
            </a:r>
            <a:r>
              <a:rPr lang="zh-CN" altLang="zh-CN" dirty="0" smtClean="0"/>
              <a:t>操作</a:t>
            </a:r>
            <a:r>
              <a:rPr lang="zh-CN" altLang="en-US" dirty="0"/>
              <a:t>。</a:t>
            </a:r>
            <a:r>
              <a:rPr lang="zh-CN" altLang="en-US" dirty="0" smtClean="0"/>
              <a:t>需要编写适配器的三个</a:t>
            </a:r>
            <a:r>
              <a:rPr lang="zh-CN" altLang="en-US" dirty="0"/>
              <a:t>方法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）创建构造方法，传入列表项需要的数据列表。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）重写</a:t>
            </a:r>
            <a:r>
              <a:rPr lang="en-US" altLang="zh-CN" dirty="0" err="1"/>
              <a:t>getCount</a:t>
            </a:r>
            <a:r>
              <a:rPr lang="zh-CN" altLang="en-US" dirty="0"/>
              <a:t>方法，返回列表项的个数。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）重写</a:t>
            </a:r>
            <a:r>
              <a:rPr lang="en-US" altLang="zh-CN" dirty="0" err="1"/>
              <a:t>getView</a:t>
            </a:r>
            <a:r>
              <a:rPr lang="zh-CN" altLang="en-US" dirty="0"/>
              <a:t>方法，根据</a:t>
            </a:r>
            <a:r>
              <a:rPr lang="en-US" altLang="zh-CN" dirty="0"/>
              <a:t>item_list.xml</a:t>
            </a:r>
            <a:r>
              <a:rPr lang="zh-CN" altLang="en-US" dirty="0"/>
              <a:t>里面的布局，返回指定位置的列表项的视图内容。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zh-CN" dirty="0"/>
              <a:t>在页面代码</a:t>
            </a:r>
            <a:r>
              <a:rPr lang="zh-CN" altLang="zh-CN" dirty="0" smtClean="0"/>
              <a:t>中</a:t>
            </a:r>
            <a:r>
              <a:rPr lang="zh-CN" altLang="en-US" dirty="0" smtClean="0"/>
              <a:t>创建该</a:t>
            </a:r>
            <a:r>
              <a:rPr lang="zh-CN" altLang="zh-CN" dirty="0" smtClean="0"/>
              <a:t>适配器</a:t>
            </a:r>
            <a:r>
              <a:rPr lang="zh-CN" altLang="en-US" dirty="0" smtClean="0"/>
              <a:t>实例</a:t>
            </a:r>
            <a:r>
              <a:rPr lang="zh-CN" altLang="zh-CN" dirty="0" smtClean="0"/>
              <a:t>，并</a:t>
            </a:r>
            <a:r>
              <a:rPr lang="zh-CN" altLang="en-US" dirty="0" smtClean="0"/>
              <a:t>交给下拉框设置</a:t>
            </a:r>
            <a:r>
              <a:rPr lang="zh-CN" altLang="en-US" dirty="0"/>
              <a:t>适配器。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749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基本适配器的演示效果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36718" y="633243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采用基本适配器的初始下拉框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043130" y="633763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采用基本适配器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列表对话</a:t>
            </a:r>
            <a:r>
              <a:rPr lang="zh-CN" altLang="zh-CN" dirty="0" smtClean="0"/>
              <a:t>框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381" y="3129838"/>
            <a:ext cx="4662482" cy="2262167"/>
          </a:xfr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530" y="1535500"/>
            <a:ext cx="2678686" cy="471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88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7.2.2  </a:t>
            </a:r>
            <a:r>
              <a:rPr lang="zh-CN" altLang="en-US" dirty="0"/>
              <a:t>列表视图</a:t>
            </a:r>
            <a:r>
              <a:rPr lang="en-US" altLang="zh-CN" dirty="0" err="1"/>
              <a:t>ListView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列表视图允许在页面上分行展示相似的数据列表，例如新闻列表、商品列表、书籍列表等，方便用户浏览与操作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ListView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Spinner</a:t>
            </a:r>
            <a:r>
              <a:rPr lang="zh-CN" altLang="en-US" dirty="0" smtClean="0"/>
              <a:t>在编码上的异同点：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）相同点：二者都调用</a:t>
            </a:r>
            <a:r>
              <a:rPr lang="en-US" altLang="zh-CN" dirty="0" err="1"/>
              <a:t>setAdapter</a:t>
            </a:r>
            <a:r>
              <a:rPr lang="zh-CN" altLang="zh-CN" dirty="0"/>
              <a:t>方法设置列表项的数据</a:t>
            </a:r>
            <a:r>
              <a:rPr lang="zh-CN" altLang="zh-CN" dirty="0" smtClean="0"/>
              <a:t>适配器</a:t>
            </a:r>
            <a:r>
              <a:rPr lang="zh-CN" altLang="en-US" dirty="0" smtClean="0"/>
              <a:t>，都可以使用基本适配器。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）不同点：</a:t>
            </a:r>
            <a:r>
              <a:rPr lang="en-US" altLang="zh-CN" dirty="0" smtClean="0"/>
              <a:t>Spinner</a:t>
            </a:r>
            <a:r>
              <a:rPr lang="zh-CN" altLang="en-US" dirty="0"/>
              <a:t>通过</a:t>
            </a:r>
            <a:r>
              <a:rPr lang="en-US" altLang="zh-CN" dirty="0" err="1" smtClean="0"/>
              <a:t>setOnItemSelectedListener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设置列表项的选中监听器；而</a:t>
            </a:r>
            <a:r>
              <a:rPr lang="en-US" altLang="zh-CN" dirty="0" err="1" smtClean="0"/>
              <a:t>ListView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setOnItemClickListener</a:t>
            </a:r>
            <a:r>
              <a:rPr lang="zh-CN" altLang="zh-CN" dirty="0"/>
              <a:t>设置列表项的点击</a:t>
            </a:r>
            <a:r>
              <a:rPr lang="zh-CN" altLang="zh-CN" dirty="0" smtClean="0"/>
              <a:t>监听器</a:t>
            </a:r>
            <a:r>
              <a:rPr lang="zh-CN" altLang="en-US" dirty="0" smtClean="0"/>
              <a:t>，通过</a:t>
            </a:r>
            <a:r>
              <a:rPr lang="en-US" altLang="zh-CN" dirty="0" err="1"/>
              <a:t>setOnItemLongClickListener</a:t>
            </a:r>
            <a:r>
              <a:rPr lang="zh-CN" altLang="zh-CN" dirty="0"/>
              <a:t>方法设置列表项的长按</a:t>
            </a:r>
            <a:r>
              <a:rPr lang="zh-CN" altLang="zh-CN" dirty="0" smtClean="0"/>
              <a:t>监听器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856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列表视图新增的属性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以上属性的取值注意点说明如下：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修改分隔线样式要在</a:t>
            </a:r>
            <a:r>
              <a:rPr lang="en-US" altLang="zh-CN" dirty="0"/>
              <a:t>XML</a:t>
            </a:r>
            <a:r>
              <a:rPr lang="zh-CN" altLang="zh-CN" dirty="0"/>
              <a:t>文件中同时设置</a:t>
            </a:r>
            <a:r>
              <a:rPr lang="en-US" altLang="zh-CN" dirty="0" smtClean="0"/>
              <a:t>divider</a:t>
            </a:r>
            <a:r>
              <a:rPr lang="zh-CN" altLang="zh-CN" dirty="0" smtClean="0"/>
              <a:t>与</a:t>
            </a:r>
            <a:r>
              <a:rPr lang="en-US" altLang="zh-CN" dirty="0" err="1" smtClean="0"/>
              <a:t>dividerHeight</a:t>
            </a:r>
            <a:r>
              <a:rPr lang="zh-CN" altLang="zh-CN" dirty="0" smtClean="0"/>
              <a:t>两</a:t>
            </a:r>
            <a:r>
              <a:rPr lang="zh-CN" altLang="zh-CN" dirty="0"/>
              <a:t>个</a:t>
            </a:r>
            <a:r>
              <a:rPr lang="zh-CN" altLang="zh-CN" dirty="0" smtClean="0"/>
              <a:t>属性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若想取消按压列表项之时默认的水波背景，可</a:t>
            </a:r>
            <a:r>
              <a:rPr lang="zh-CN" altLang="zh-CN" dirty="0" smtClean="0"/>
              <a:t>在</a:t>
            </a:r>
            <a:r>
              <a:rPr lang="en-US" altLang="zh-CN" dirty="0" smtClean="0"/>
              <a:t>XML</a:t>
            </a:r>
            <a:r>
              <a:rPr lang="zh-CN" altLang="zh-CN" dirty="0" smtClean="0"/>
              <a:t>文件</a:t>
            </a:r>
            <a:r>
              <a:rPr lang="zh-CN" altLang="zh-CN" dirty="0"/>
              <a:t>中设置也可</a:t>
            </a:r>
            <a:r>
              <a:rPr lang="zh-CN" altLang="zh-CN" dirty="0" smtClean="0"/>
              <a:t>在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代码</a:t>
            </a:r>
            <a:r>
              <a:rPr lang="zh-CN" altLang="zh-CN" dirty="0"/>
              <a:t>中设置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142303"/>
              </p:ext>
            </p:extLst>
          </p:nvPr>
        </p:nvGraphicFramePr>
        <p:xfrm>
          <a:off x="838200" y="1690688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31"/>
                <a:gridCol w="2367185"/>
                <a:gridCol w="66108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XML</a:t>
                      </a:r>
                      <a:r>
                        <a:rPr lang="zh-CN" altLang="en-US" dirty="0" smtClean="0"/>
                        <a:t>中的属性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ListView</a:t>
                      </a:r>
                      <a:r>
                        <a:rPr lang="zh-CN" altLang="en-US" dirty="0" smtClean="0"/>
                        <a:t>类的设置方法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divider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setDivider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指定分隔线的图形。如需取消分隔线，可将该属性值设为</a:t>
                      </a:r>
                      <a:r>
                        <a:rPr lang="en-US" altLang="zh-CN" dirty="0" smtClean="0"/>
                        <a:t>@null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dividerHeight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setDividerHeight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指定分隔线的高度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listSelector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setSelector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指定列表项的按压背景（状态图形格式）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677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列表视图的适配问题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列表视图的高度</a:t>
            </a:r>
            <a:r>
              <a:rPr lang="zh-CN" altLang="zh-CN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zh-CN" dirty="0"/>
              <a:t>如果</a:t>
            </a:r>
            <a:r>
              <a:rPr lang="en-US" altLang="zh-CN" dirty="0" err="1"/>
              <a:t>ListView</a:t>
            </a:r>
            <a:r>
              <a:rPr lang="zh-CN" altLang="zh-CN" dirty="0"/>
              <a:t>后面还有其他平级的控件，就要将</a:t>
            </a:r>
            <a:r>
              <a:rPr lang="en-US" altLang="zh-CN" dirty="0" err="1"/>
              <a:t>ListView</a:t>
            </a:r>
            <a:r>
              <a:rPr lang="zh-CN" altLang="zh-CN" dirty="0"/>
              <a:t>的高度设为</a:t>
            </a:r>
            <a:r>
              <a:rPr lang="en-US" altLang="zh-CN" dirty="0"/>
              <a:t>0dp</a:t>
            </a:r>
            <a:r>
              <a:rPr lang="zh-CN" altLang="zh-CN" dirty="0"/>
              <a:t>，同时权重设为</a:t>
            </a:r>
            <a:r>
              <a:rPr lang="en-US" altLang="zh-CN" dirty="0"/>
              <a:t>1</a:t>
            </a:r>
            <a:r>
              <a:rPr lang="zh-CN" altLang="zh-CN" dirty="0"/>
              <a:t>，确保列表视图扩展到剩余的页面</a:t>
            </a:r>
            <a:r>
              <a:rPr lang="zh-CN" altLang="zh-CN" dirty="0" smtClean="0"/>
              <a:t>区域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如果</a:t>
            </a:r>
            <a:r>
              <a:rPr lang="en-US" altLang="zh-CN" dirty="0" err="1"/>
              <a:t>ListView</a:t>
            </a:r>
            <a:r>
              <a:rPr lang="zh-CN" altLang="zh-CN" dirty="0"/>
              <a:t>的高度设置为</a:t>
            </a:r>
            <a:r>
              <a:rPr lang="en-US" altLang="zh-CN" dirty="0" err="1"/>
              <a:t>wrap_content</a:t>
            </a:r>
            <a:r>
              <a:rPr lang="zh-CN" altLang="zh-CN" dirty="0"/>
              <a:t>，系统就只给列表视图预留一行高度</a:t>
            </a:r>
            <a:r>
              <a:rPr lang="zh-CN" altLang="zh-CN" dirty="0" smtClean="0"/>
              <a:t>，</a:t>
            </a:r>
            <a:r>
              <a:rPr lang="zh-CN" altLang="en-US" dirty="0" smtClean="0"/>
              <a:t>此时</a:t>
            </a:r>
            <a:r>
              <a:rPr lang="zh-CN" altLang="zh-CN" dirty="0" smtClean="0"/>
              <a:t>只有</a:t>
            </a:r>
            <a:r>
              <a:rPr lang="zh-CN" altLang="zh-CN" dirty="0"/>
              <a:t>列表的第一项会</a:t>
            </a:r>
            <a:r>
              <a:rPr lang="zh-CN" altLang="zh-CN" dirty="0" smtClean="0"/>
              <a:t>显示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列表项的点击</a:t>
            </a:r>
            <a:r>
              <a:rPr lang="zh-CN" altLang="zh-CN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zh-CN" dirty="0"/>
              <a:t>如果列表项中存在编辑框或按钮（含</a:t>
            </a:r>
            <a:r>
              <a:rPr lang="en-US" altLang="zh-CN" dirty="0"/>
              <a:t>Button</a:t>
            </a:r>
            <a:r>
              <a:rPr lang="zh-CN" altLang="zh-CN" dirty="0"/>
              <a:t>、</a:t>
            </a:r>
            <a:r>
              <a:rPr lang="en-US" altLang="zh-CN" dirty="0" err="1"/>
              <a:t>ImageButton</a:t>
            </a:r>
            <a:r>
              <a:rPr lang="zh-CN" altLang="zh-CN" dirty="0"/>
              <a:t>、</a:t>
            </a:r>
            <a:r>
              <a:rPr lang="en-US" altLang="zh-CN" dirty="0"/>
              <a:t>Checkbox</a:t>
            </a:r>
            <a:r>
              <a:rPr lang="zh-CN" altLang="zh-CN" dirty="0"/>
              <a:t>等），点击列表项就无法触发点击事件</a:t>
            </a:r>
            <a:r>
              <a:rPr lang="zh-CN" altLang="zh-CN" dirty="0" smtClean="0"/>
              <a:t>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/>
              <a:t>为了规避焦点抢占的问题</a:t>
            </a:r>
            <a:r>
              <a:rPr lang="zh-CN" altLang="zh-CN" dirty="0" smtClean="0"/>
              <a:t>，</a:t>
            </a:r>
            <a:r>
              <a:rPr lang="zh-CN" altLang="en-US" dirty="0" smtClean="0"/>
              <a:t>需要将列表项的</a:t>
            </a:r>
            <a:r>
              <a:rPr lang="zh-CN" altLang="zh-CN" dirty="0"/>
              <a:t>焦点抢占</a:t>
            </a:r>
            <a:r>
              <a:rPr lang="zh-CN" altLang="zh-CN" dirty="0" smtClean="0"/>
              <a:t>方式</a:t>
            </a:r>
            <a:r>
              <a:rPr lang="zh-CN" altLang="en-US" dirty="0" smtClean="0"/>
              <a:t>设置为</a:t>
            </a:r>
            <a:r>
              <a:rPr lang="en-US" altLang="zh-CN" dirty="0" err="1" smtClean="0"/>
              <a:t>blocksDescendants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108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列表视图的演示效果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249" y="1629072"/>
            <a:ext cx="2199084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439494" y="616151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采用基本适配器的列表视图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727047" y="616151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利用列表视图改造购物车界面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72" y="1629072"/>
            <a:ext cx="2674698" cy="43513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6767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7.2.3  </a:t>
            </a:r>
            <a:r>
              <a:rPr lang="zh-CN" altLang="en-US" dirty="0"/>
              <a:t>网格视图</a:t>
            </a:r>
            <a:r>
              <a:rPr lang="en-US" altLang="zh-CN" dirty="0" err="1"/>
              <a:t>GridView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网格</a:t>
            </a:r>
            <a:r>
              <a:rPr lang="zh-CN" altLang="zh-CN" dirty="0" smtClean="0"/>
              <a:t>视图用于</a:t>
            </a:r>
            <a:r>
              <a:rPr lang="zh-CN" altLang="zh-CN" dirty="0"/>
              <a:t>分行分列显示表格信息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 smtClean="0"/>
              <a:t>GridView</a:t>
            </a:r>
            <a:r>
              <a:rPr lang="zh-CN" altLang="zh-CN" dirty="0" smtClean="0"/>
              <a:t>新增的属性与方法说明见</a:t>
            </a:r>
            <a:r>
              <a:rPr lang="zh-CN" altLang="en-US" dirty="0" smtClean="0"/>
              <a:t>下表。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526078"/>
              </p:ext>
            </p:extLst>
          </p:nvPr>
        </p:nvGraphicFramePr>
        <p:xfrm>
          <a:off x="1008405" y="2873207"/>
          <a:ext cx="10118219" cy="3303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599"/>
                <a:gridCol w="2914677"/>
                <a:gridCol w="4533943"/>
              </a:tblGrid>
              <a:tr h="550626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XML</a:t>
                      </a:r>
                      <a:r>
                        <a:rPr lang="zh-CN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中的属性</a:t>
                      </a:r>
                      <a:endParaRPr lang="zh-CN" sz="18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GridView</a:t>
                      </a:r>
                      <a:r>
                        <a:rPr lang="zh-CN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类的设置方法</a:t>
                      </a:r>
                      <a:endParaRPr lang="zh-CN" sz="18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说明</a:t>
                      </a:r>
                      <a:endParaRPr lang="zh-CN" sz="18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5062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horizontalSpacing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setHorizontalSpacing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指定网格项在水平方向的间距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5062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verticalSpacing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setVerticalSpacing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指定网格项在垂直方向的间距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5062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numColumns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setNumColumns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指定列的数目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5062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stretchMode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setStretchMode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指定剩余空间的拉伸</a:t>
                      </a:r>
                      <a:r>
                        <a:rPr lang="zh-CN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模式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5062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columnWidth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setColumnWidth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指定每列的宽度。拉伸模式为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spacingWidth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、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spacingWidthUniform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时，必须指定列宽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11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本章介绍了</a:t>
            </a:r>
            <a:r>
              <a:rPr lang="en-US" altLang="zh-CN" dirty="0"/>
              <a:t>App</a:t>
            </a:r>
            <a:r>
              <a:rPr lang="zh-CN" altLang="zh-CN" dirty="0"/>
              <a:t>开发常用的一些高级控件用法，主要包括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zh-CN" altLang="zh-CN" dirty="0" smtClean="0"/>
              <a:t>如何</a:t>
            </a:r>
            <a:r>
              <a:rPr lang="zh-CN" altLang="zh-CN" dirty="0"/>
              <a:t>使用下拉框及其</a:t>
            </a:r>
            <a:r>
              <a:rPr lang="zh-CN" altLang="zh-CN" dirty="0" smtClean="0"/>
              <a:t>适配器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如何</a:t>
            </a:r>
            <a:r>
              <a:rPr lang="zh-CN" altLang="zh-CN" dirty="0"/>
              <a:t>使用列表类视图及其</a:t>
            </a:r>
            <a:r>
              <a:rPr lang="zh-CN" altLang="zh-CN" dirty="0" smtClean="0"/>
              <a:t>适配器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如何</a:t>
            </a:r>
            <a:r>
              <a:rPr lang="zh-CN" altLang="zh-CN" dirty="0"/>
              <a:t>使用翻页类视图及其</a:t>
            </a:r>
            <a:r>
              <a:rPr lang="zh-CN" altLang="zh-CN" dirty="0" smtClean="0"/>
              <a:t>适配器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如何</a:t>
            </a:r>
            <a:r>
              <a:rPr lang="zh-CN" altLang="zh-CN" dirty="0"/>
              <a:t>使用碎片及其适配器等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然后</a:t>
            </a:r>
            <a:r>
              <a:rPr lang="zh-CN" altLang="zh-CN" dirty="0"/>
              <a:t>结合本章所学的知识，演示了一个实战项目“记账本”的设计与实现。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4860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网格视图的拉伸模式取值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2"/>
          <a:ext cx="10515600" cy="341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59"/>
                <a:gridCol w="3550023"/>
                <a:gridCol w="4643718"/>
              </a:tblGrid>
              <a:tr h="683746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XML</a:t>
                      </a:r>
                      <a:r>
                        <a:rPr lang="zh-CN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中的拉伸模式</a:t>
                      </a:r>
                      <a:endParaRPr lang="zh-CN" sz="18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GridView</a:t>
                      </a:r>
                      <a:r>
                        <a:rPr lang="zh-CN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类的拉伸模式</a:t>
                      </a:r>
                      <a:endParaRPr lang="zh-CN" sz="18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说明</a:t>
                      </a:r>
                      <a:endParaRPr lang="zh-CN" sz="18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8374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none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NO_STRETCH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不拉伸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68374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columnWidth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STRETCH_COLUMN_WIDTH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若有剩余空间，则拉伸列宽挤掉空隙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68374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spacingWidth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STRETCH_SPACING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若有剩余空间，则列宽不变，把空间分配到每列间的空隙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68374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spacingWidthUniform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STRETCH_SPACING_UNIFORM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若有剩余空间，则列宽不变，把空间分配到每列左右的空隙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564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网格视图的拉伸</a:t>
            </a:r>
            <a:r>
              <a:rPr lang="zh-CN" altLang="en-US" dirty="0" smtClean="0"/>
              <a:t>模式效果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63116" y="6293224"/>
            <a:ext cx="261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columnWidth</a:t>
            </a:r>
            <a:r>
              <a:rPr lang="zh-CN" altLang="en-US" dirty="0" smtClean="0"/>
              <a:t>的拉伸效果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61546" y="6293224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spacingWidth</a:t>
            </a:r>
            <a:r>
              <a:rPr lang="zh-CN" altLang="en-US" dirty="0" smtClean="0"/>
              <a:t>的拉伸效果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818802" y="6293224"/>
            <a:ext cx="339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spacingWidthUniform</a:t>
            </a:r>
            <a:r>
              <a:rPr lang="zh-CN" altLang="en-US" dirty="0" smtClean="0"/>
              <a:t>的拉伸效果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70" y="1686108"/>
            <a:ext cx="2378772" cy="4590149"/>
          </a:xfr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775" y="1686108"/>
            <a:ext cx="2378772" cy="45901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124" y="1686108"/>
            <a:ext cx="2378772" cy="45901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747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采取网格视图的商场频道页面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076" y="1690688"/>
            <a:ext cx="2600754" cy="514612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49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7.3  </a:t>
            </a:r>
            <a:r>
              <a:rPr lang="zh-CN" altLang="en-US" dirty="0"/>
              <a:t>翻页类视图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本节介绍翻页类视图的相关用法，包括：翻页视图</a:t>
            </a:r>
            <a:r>
              <a:rPr lang="en-US" altLang="zh-CN" dirty="0" err="1"/>
              <a:t>ViewPager</a:t>
            </a:r>
            <a:r>
              <a:rPr lang="zh-CN" altLang="zh-CN" dirty="0"/>
              <a:t>如何搭配翻页适配器</a:t>
            </a:r>
            <a:r>
              <a:rPr lang="en-US" altLang="zh-CN" dirty="0" err="1"/>
              <a:t>PagerAdapter</a:t>
            </a:r>
            <a:r>
              <a:rPr lang="zh-CN" altLang="zh-CN" dirty="0"/>
              <a:t>、如何搭配翻页标签栏</a:t>
            </a:r>
            <a:r>
              <a:rPr lang="en-US" altLang="zh-CN" dirty="0" err="1"/>
              <a:t>PagerTabStrip</a:t>
            </a:r>
            <a:r>
              <a:rPr lang="zh-CN" altLang="zh-CN" dirty="0"/>
              <a:t>，最后结合实战演示了如何使用翻页视图实现简单的启动引导页。</a:t>
            </a:r>
          </a:p>
          <a:p>
            <a:r>
              <a:rPr lang="en-US" altLang="zh-CN" dirty="0" smtClean="0"/>
              <a:t>7.3.1  </a:t>
            </a:r>
            <a:r>
              <a:rPr lang="zh-CN" altLang="en-US" dirty="0"/>
              <a:t>翻页视图</a:t>
            </a:r>
            <a:r>
              <a:rPr lang="en-US" altLang="zh-CN" dirty="0" err="1"/>
              <a:t>ViewPager</a:t>
            </a:r>
            <a:endParaRPr lang="en-US" altLang="zh-CN" dirty="0"/>
          </a:p>
          <a:p>
            <a:r>
              <a:rPr lang="en-US" altLang="zh-CN" dirty="0" smtClean="0"/>
              <a:t>7.3.2  </a:t>
            </a:r>
            <a:r>
              <a:rPr lang="zh-CN" altLang="en-US" dirty="0"/>
              <a:t>翻页标签栏</a:t>
            </a:r>
            <a:r>
              <a:rPr lang="en-US" altLang="zh-CN" dirty="0" err="1"/>
              <a:t>PagerTabStrip</a:t>
            </a:r>
            <a:endParaRPr lang="en-US" altLang="zh-CN" dirty="0"/>
          </a:p>
          <a:p>
            <a:r>
              <a:rPr lang="en-US" altLang="zh-CN" dirty="0" smtClean="0"/>
              <a:t>7.3.3  </a:t>
            </a:r>
            <a:r>
              <a:rPr lang="zh-CN" altLang="en-US" dirty="0"/>
              <a:t>简单的启动引导页</a:t>
            </a:r>
          </a:p>
        </p:txBody>
      </p:sp>
    </p:spTree>
    <p:extLst>
      <p:ext uri="{BB962C8B-B14F-4D97-AF65-F5344CB8AC3E}">
        <p14:creationId xmlns:p14="http://schemas.microsoft.com/office/powerpoint/2010/main" val="2703064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7.3.1  </a:t>
            </a:r>
            <a:r>
              <a:rPr lang="zh-CN" altLang="en-US" dirty="0" smtClean="0"/>
              <a:t>翻页视图</a:t>
            </a:r>
            <a:r>
              <a:rPr lang="en-US" altLang="zh-CN" dirty="0" err="1" smtClean="0"/>
              <a:t>ViewPager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列表视图</a:t>
            </a:r>
            <a:r>
              <a:rPr lang="zh-CN" altLang="zh-CN" dirty="0" smtClean="0"/>
              <a:t>与</a:t>
            </a:r>
            <a:r>
              <a:rPr lang="zh-CN" altLang="en-US" dirty="0" smtClean="0"/>
              <a:t>网格视图相比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前者</a:t>
            </a:r>
            <a:r>
              <a:rPr lang="zh-CN" altLang="zh-CN" dirty="0" smtClean="0"/>
              <a:t>分行</a:t>
            </a:r>
            <a:r>
              <a:rPr lang="zh-CN" altLang="zh-CN" dirty="0"/>
              <a:t>展示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后者</a:t>
            </a:r>
            <a:r>
              <a:rPr lang="zh-CN" altLang="zh-CN" dirty="0" smtClean="0"/>
              <a:t>分行</a:t>
            </a:r>
            <a:r>
              <a:rPr lang="zh-CN" altLang="zh-CN" dirty="0"/>
              <a:t>又分列，其实都是在垂直方向上下滑动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翻页</a:t>
            </a:r>
            <a:r>
              <a:rPr lang="zh-CN" altLang="zh-CN" dirty="0" smtClean="0"/>
              <a:t>视图允许</a:t>
            </a:r>
            <a:r>
              <a:rPr lang="zh-CN" altLang="zh-CN" dirty="0"/>
              <a:t>页面在水平方向左右</a:t>
            </a:r>
            <a:r>
              <a:rPr lang="zh-CN" altLang="zh-CN" dirty="0" smtClean="0"/>
              <a:t>滑动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一</a:t>
            </a:r>
            <a:r>
              <a:rPr lang="zh-CN" altLang="zh-CN" dirty="0"/>
              <a:t>个页面就是一个页面</a:t>
            </a:r>
            <a:r>
              <a:rPr lang="zh-CN" altLang="zh-CN" dirty="0" smtClean="0"/>
              <a:t>项，</a:t>
            </a:r>
            <a:r>
              <a:rPr lang="zh-CN" altLang="zh-CN" dirty="0"/>
              <a:t>许多页面组成翻页视图的</a:t>
            </a:r>
            <a:r>
              <a:rPr lang="zh-CN" altLang="en-US" dirty="0" smtClean="0"/>
              <a:t>所有</a:t>
            </a:r>
            <a:r>
              <a:rPr lang="zh-CN" altLang="zh-CN" dirty="0" smtClean="0"/>
              <a:t>页面</a:t>
            </a:r>
            <a:r>
              <a:rPr lang="zh-CN" altLang="zh-CN" dirty="0"/>
              <a:t>项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ViewPager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ListView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GridView</a:t>
            </a:r>
            <a:r>
              <a:rPr lang="zh-CN" altLang="zh-CN" dirty="0" smtClean="0"/>
              <a:t>的</a:t>
            </a:r>
            <a:r>
              <a:rPr lang="zh-CN" altLang="en-US" dirty="0"/>
              <a:t>使用区别</a:t>
            </a:r>
            <a:r>
              <a:rPr lang="zh-CN" altLang="zh-CN" dirty="0" smtClean="0"/>
              <a:t>见</a:t>
            </a:r>
            <a:r>
              <a:rPr lang="zh-CN" altLang="en-US" dirty="0"/>
              <a:t>下表。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700896"/>
              </p:ext>
            </p:extLst>
          </p:nvPr>
        </p:nvGraphicFramePr>
        <p:xfrm>
          <a:off x="983129" y="4122512"/>
          <a:ext cx="9949329" cy="2568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0341"/>
                <a:gridCol w="3724835"/>
                <a:gridCol w="3644153"/>
              </a:tblGrid>
              <a:tr h="36331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ListView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GridView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ViewPager</a:t>
                      </a:r>
                      <a:endParaRPr lang="zh-CN" altLang="en-US" dirty="0"/>
                    </a:p>
                  </a:txBody>
                  <a:tcPr/>
                </a:tc>
              </a:tr>
              <a:tr h="36836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使用的适配器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BaseAdapter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PagerAdapter</a:t>
                      </a:r>
                      <a:endParaRPr lang="zh-CN" altLang="en-US" dirty="0"/>
                    </a:p>
                  </a:txBody>
                  <a:tcPr/>
                </a:tc>
              </a:tr>
              <a:tr h="36836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设置适配器的方法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setAdapter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setAdapter</a:t>
                      </a:r>
                      <a:endParaRPr lang="zh-CN" altLang="en-US" dirty="0"/>
                    </a:p>
                  </a:txBody>
                  <a:tcPr/>
                </a:tc>
              </a:tr>
              <a:tr h="36836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点击监听器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OnItemClickListener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OnPageChangeListener</a:t>
                      </a:r>
                      <a:endParaRPr lang="zh-CN" altLang="en-US" dirty="0"/>
                    </a:p>
                  </a:txBody>
                  <a:tcPr/>
                </a:tc>
              </a:tr>
              <a:tr h="18418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设置监听器的方法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setOnItemClickListener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addOnPageChangeListener</a:t>
                      </a:r>
                      <a:endParaRPr lang="zh-CN" alt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单项的点击方法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onItemClick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onPageSelected</a:t>
                      </a:r>
                      <a:endParaRPr lang="zh-CN" alt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设置选中项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setCurrentItem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217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翻页适配器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翻页</a:t>
            </a:r>
            <a:r>
              <a:rPr lang="zh-CN" altLang="zh-CN" dirty="0" smtClean="0"/>
              <a:t>适配器主要</a:t>
            </a:r>
            <a:r>
              <a:rPr lang="zh-CN" altLang="zh-CN" dirty="0"/>
              <a:t>实现下面</a:t>
            </a:r>
            <a:r>
              <a:rPr lang="en-US" altLang="zh-CN" dirty="0"/>
              <a:t>6</a:t>
            </a:r>
            <a:r>
              <a:rPr lang="zh-CN" altLang="zh-CN" dirty="0"/>
              <a:t>个方法。</a:t>
            </a:r>
          </a:p>
          <a:p>
            <a:pPr lvl="1"/>
            <a:r>
              <a:rPr lang="zh-CN" altLang="zh-CN" dirty="0"/>
              <a:t>构造方法：指定适配器需要处理的数据集合。</a:t>
            </a:r>
          </a:p>
          <a:p>
            <a:pPr lvl="1"/>
            <a:r>
              <a:rPr lang="en-US" altLang="zh-CN" dirty="0" err="1"/>
              <a:t>getCount</a:t>
            </a:r>
            <a:r>
              <a:rPr lang="zh-CN" altLang="zh-CN" dirty="0"/>
              <a:t>：获取页面项的个数。</a:t>
            </a:r>
          </a:p>
          <a:p>
            <a:pPr lvl="1"/>
            <a:r>
              <a:rPr lang="en-US" altLang="zh-CN" dirty="0" err="1"/>
              <a:t>isViewFromObject</a:t>
            </a:r>
            <a:r>
              <a:rPr lang="zh-CN" altLang="zh-CN" dirty="0"/>
              <a:t>：判断当前视图是否来自指定对象。返回</a:t>
            </a:r>
            <a:r>
              <a:rPr lang="en-US" altLang="zh-CN" dirty="0"/>
              <a:t>view == object</a:t>
            </a:r>
            <a:r>
              <a:rPr lang="zh-CN" altLang="zh-CN" dirty="0"/>
              <a:t>即可。</a:t>
            </a:r>
          </a:p>
          <a:p>
            <a:pPr lvl="1"/>
            <a:r>
              <a:rPr lang="en-US" altLang="zh-CN" dirty="0" err="1"/>
              <a:t>instantiateItem</a:t>
            </a:r>
            <a:r>
              <a:rPr lang="zh-CN" altLang="zh-CN" dirty="0"/>
              <a:t>：实例化指定位置的页面，并将其添加到容器中。</a:t>
            </a:r>
          </a:p>
          <a:p>
            <a:pPr lvl="1"/>
            <a:r>
              <a:rPr lang="en-US" altLang="zh-CN" dirty="0" err="1"/>
              <a:t>destroyItem</a:t>
            </a:r>
            <a:r>
              <a:rPr lang="zh-CN" altLang="zh-CN" dirty="0"/>
              <a:t>：从容器中销毁指定位置的页面。</a:t>
            </a:r>
          </a:p>
          <a:p>
            <a:pPr lvl="1"/>
            <a:r>
              <a:rPr lang="en-US" altLang="zh-CN" dirty="0" err="1"/>
              <a:t>getPageTitle</a:t>
            </a:r>
            <a:r>
              <a:rPr lang="zh-CN" altLang="zh-CN" dirty="0"/>
              <a:t>：获得指定页面的标题文本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只</a:t>
            </a:r>
            <a:r>
              <a:rPr lang="zh-CN" altLang="zh-CN" dirty="0" smtClean="0"/>
              <a:t>有</a:t>
            </a:r>
            <a:r>
              <a:rPr lang="zh-CN" altLang="zh-CN" dirty="0"/>
              <a:t>搭配翻页标签栏时才要实现该方法。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386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翻页视图的演示效果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514062" y="546930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初始的翻页视图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918808" y="546930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滑到一半的翻页视图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693157" y="546930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滑动结束的翻页视图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38" y="1777885"/>
            <a:ext cx="2989825" cy="3452142"/>
          </a:xfr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764" y="1778909"/>
            <a:ext cx="2988939" cy="34511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704" y="1777885"/>
            <a:ext cx="3197064" cy="3691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7204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7.3.2  </a:t>
            </a:r>
            <a:r>
              <a:rPr lang="zh-CN" altLang="en-US" dirty="0"/>
              <a:t>翻页标签栏</a:t>
            </a:r>
            <a:r>
              <a:rPr lang="en-US" altLang="zh-CN" dirty="0" err="1"/>
              <a:t>PagerTabStrip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翻页标签</a:t>
            </a:r>
            <a:r>
              <a:rPr lang="zh-CN" altLang="zh-CN" dirty="0" smtClean="0"/>
              <a:t>栏能够</a:t>
            </a:r>
            <a:r>
              <a:rPr lang="zh-CN" altLang="zh-CN" dirty="0"/>
              <a:t>在翻页视图上方显示页面标题，从而方便用户的浏览操作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PagerTabStrip</a:t>
            </a:r>
            <a:r>
              <a:rPr lang="zh-CN" altLang="zh-CN" dirty="0"/>
              <a:t>类似选项卡效果，文本下面有横线，点击左右选项卡即可切换到对应页面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给翻页视图集成翻页标签栏的步骤如下：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在</a:t>
            </a:r>
            <a:r>
              <a:rPr lang="en-US" altLang="zh-CN" dirty="0"/>
              <a:t>XML</a:t>
            </a:r>
            <a:r>
              <a:rPr lang="zh-CN" altLang="zh-CN" dirty="0"/>
              <a:t>文件的</a:t>
            </a:r>
            <a:r>
              <a:rPr lang="en-US" altLang="zh-CN" dirty="0" err="1"/>
              <a:t>ViewPager</a:t>
            </a:r>
            <a:r>
              <a:rPr lang="zh-CN" altLang="zh-CN" dirty="0"/>
              <a:t>节点内部添加</a:t>
            </a:r>
            <a:r>
              <a:rPr lang="en-US" altLang="zh-CN" dirty="0" err="1"/>
              <a:t>PagerTabStrip</a:t>
            </a:r>
            <a:r>
              <a:rPr lang="zh-CN" altLang="zh-CN" dirty="0" smtClean="0"/>
              <a:t>节点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在翻页适配器的代码中重写</a:t>
            </a:r>
            <a:r>
              <a:rPr lang="en-US" altLang="zh-CN" dirty="0" err="1"/>
              <a:t>getPageTitle</a:t>
            </a:r>
            <a:r>
              <a:rPr lang="zh-CN" altLang="zh-CN" dirty="0"/>
              <a:t>方法，在不同位置返回对应的标题</a:t>
            </a:r>
            <a:r>
              <a:rPr lang="zh-CN" altLang="zh-CN" dirty="0" smtClean="0"/>
              <a:t>文本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53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58923"/>
            <a:ext cx="10515600" cy="6238429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LinearLayout</a:t>
            </a:r>
            <a:r>
              <a:rPr lang="en-US" altLang="zh-CN" dirty="0"/>
              <a:t> </a:t>
            </a:r>
            <a:r>
              <a:rPr lang="en-US" altLang="zh-CN" dirty="0" err="1"/>
              <a:t>xmlns:android</a:t>
            </a:r>
            <a:r>
              <a:rPr lang="en-US" altLang="zh-CN" dirty="0"/>
              <a:t>="http://schemas.android.com/</a:t>
            </a:r>
            <a:r>
              <a:rPr lang="en-US" altLang="zh-CN" dirty="0" err="1"/>
              <a:t>apk</a:t>
            </a:r>
            <a:r>
              <a:rPr lang="en-US" altLang="zh-CN" dirty="0"/>
              <a:t>/res/android"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android:orientation</a:t>
            </a:r>
            <a:r>
              <a:rPr lang="en-US" altLang="zh-CN" dirty="0"/>
              <a:t>="vertical</a:t>
            </a:r>
            <a:r>
              <a:rPr lang="en-US" altLang="zh-CN" dirty="0" smtClean="0"/>
              <a:t>"&gt;</a:t>
            </a:r>
          </a:p>
          <a:p>
            <a:endParaRPr lang="zh-CN" altLang="zh-CN" dirty="0"/>
          </a:p>
          <a:p>
            <a:r>
              <a:rPr lang="en-US" altLang="zh-CN" dirty="0"/>
              <a:t>    &lt;!-- </a:t>
            </a:r>
            <a:r>
              <a:rPr lang="zh-CN" altLang="zh-CN" dirty="0"/>
              <a:t>注意翻页视图</a:t>
            </a:r>
            <a:r>
              <a:rPr lang="en-US" altLang="zh-CN" dirty="0" err="1"/>
              <a:t>ViewPager</a:t>
            </a:r>
            <a:r>
              <a:rPr lang="zh-CN" altLang="zh-CN" dirty="0"/>
              <a:t>的节点名称要填全路径</a:t>
            </a:r>
            <a:r>
              <a:rPr lang="en-US" altLang="zh-CN" dirty="0"/>
              <a:t> --&gt;</a:t>
            </a:r>
            <a:endParaRPr lang="zh-CN" altLang="zh-CN" dirty="0"/>
          </a:p>
          <a:p>
            <a:r>
              <a:rPr lang="en-US" altLang="zh-CN" dirty="0"/>
              <a:t>    &lt;</a:t>
            </a:r>
            <a:r>
              <a:rPr lang="en-US" altLang="zh-CN" dirty="0" err="1"/>
              <a:t>androidx.viewpager.widget.ViewPager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android:id</a:t>
            </a:r>
            <a:r>
              <a:rPr lang="en-US" altLang="zh-CN" dirty="0"/>
              <a:t>="@+id/</a:t>
            </a:r>
            <a:r>
              <a:rPr lang="en-US" altLang="zh-CN" dirty="0" err="1"/>
              <a:t>vp_content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="400dp</a:t>
            </a:r>
            <a:r>
              <a:rPr lang="en-US" altLang="zh-CN" dirty="0" smtClean="0"/>
              <a:t>"&gt;</a:t>
            </a:r>
          </a:p>
          <a:p>
            <a:endParaRPr lang="zh-CN" altLang="zh-CN" dirty="0"/>
          </a:p>
          <a:p>
            <a:r>
              <a:rPr lang="en-US" altLang="zh-CN" dirty="0"/>
              <a:t>        &lt;!-- </a:t>
            </a:r>
            <a:r>
              <a:rPr lang="zh-CN" altLang="zh-CN" dirty="0"/>
              <a:t>注意翻页标签栏</a:t>
            </a:r>
            <a:r>
              <a:rPr lang="en-US" altLang="zh-CN" dirty="0" err="1"/>
              <a:t>PagerTabStrip</a:t>
            </a:r>
            <a:r>
              <a:rPr lang="zh-CN" altLang="zh-CN" dirty="0"/>
              <a:t>的节点名称要填全路径</a:t>
            </a:r>
            <a:r>
              <a:rPr lang="en-US" altLang="zh-CN" dirty="0"/>
              <a:t> --&gt;</a:t>
            </a:r>
            <a:endParaRPr lang="zh-CN" altLang="zh-CN" dirty="0"/>
          </a:p>
          <a:p>
            <a:r>
              <a:rPr lang="en-US" altLang="zh-CN" dirty="0"/>
              <a:t>        &lt;</a:t>
            </a:r>
            <a:r>
              <a:rPr lang="en-US" altLang="zh-CN" dirty="0" err="1"/>
              <a:t>androidx.viewpager.widget.PagerTabStrip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android:id</a:t>
            </a:r>
            <a:r>
              <a:rPr lang="en-US" altLang="zh-CN" dirty="0"/>
              <a:t>="@+id/</a:t>
            </a:r>
            <a:r>
              <a:rPr lang="en-US" altLang="zh-CN" dirty="0" err="1"/>
              <a:t>pts_tab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 /&gt;</a:t>
            </a:r>
            <a:endParaRPr lang="zh-CN" altLang="zh-CN" dirty="0"/>
          </a:p>
          <a:p>
            <a:r>
              <a:rPr lang="en-US" altLang="zh-CN" dirty="0"/>
              <a:t>    &lt;/</a:t>
            </a:r>
            <a:r>
              <a:rPr lang="en-US" altLang="zh-CN" dirty="0" err="1"/>
              <a:t>androidx.viewpager.widget.ViewPager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&lt;/</a:t>
            </a:r>
            <a:r>
              <a:rPr lang="en-US" altLang="zh-CN" dirty="0" err="1"/>
              <a:t>LinearLayout</a:t>
            </a:r>
            <a:r>
              <a:rPr lang="en-US" altLang="zh-CN" dirty="0"/>
              <a:t>&gt;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906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翻页标签栏</a:t>
            </a:r>
            <a:r>
              <a:rPr lang="zh-CN" altLang="en-US" dirty="0" smtClean="0"/>
              <a:t>的演示效果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44347" y="6238429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翻页标签栏的界面</a:t>
            </a:r>
            <a:r>
              <a:rPr lang="zh-CN" altLang="zh-CN" dirty="0" smtClean="0"/>
              <a:t>效果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23056" y="6238429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翻页标签栏的界面</a:t>
            </a:r>
            <a:r>
              <a:rPr lang="zh-CN" altLang="zh-CN" dirty="0" smtClean="0"/>
              <a:t>效果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296" y="1686418"/>
            <a:ext cx="3528111" cy="4351338"/>
          </a:xfr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005" y="1686418"/>
            <a:ext cx="3528112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677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7.1  </a:t>
            </a:r>
            <a:r>
              <a:rPr lang="zh-CN" altLang="en-US" dirty="0"/>
              <a:t>下拉列表</a:t>
            </a:r>
          </a:p>
          <a:p>
            <a:r>
              <a:rPr lang="en-US" altLang="zh-CN" dirty="0" smtClean="0"/>
              <a:t>7.2  </a:t>
            </a:r>
            <a:r>
              <a:rPr lang="zh-CN" altLang="en-US" dirty="0"/>
              <a:t>列表类视图</a:t>
            </a:r>
          </a:p>
          <a:p>
            <a:r>
              <a:rPr lang="en-US" altLang="zh-CN" dirty="0" smtClean="0"/>
              <a:t>7.3  </a:t>
            </a:r>
            <a:r>
              <a:rPr lang="zh-CN" altLang="en-US" dirty="0"/>
              <a:t>翻页类视图</a:t>
            </a:r>
          </a:p>
          <a:p>
            <a:r>
              <a:rPr lang="en-US" altLang="zh-CN" dirty="0" smtClean="0"/>
              <a:t>7.4  </a:t>
            </a:r>
            <a:r>
              <a:rPr lang="zh-CN" altLang="en-US" dirty="0"/>
              <a:t>碎片</a:t>
            </a:r>
            <a:r>
              <a:rPr lang="en-US" altLang="zh-CN" dirty="0"/>
              <a:t>Fragment</a:t>
            </a:r>
          </a:p>
          <a:p>
            <a:r>
              <a:rPr lang="en-US" altLang="zh-CN" dirty="0" smtClean="0"/>
              <a:t>7.5  </a:t>
            </a:r>
            <a:r>
              <a:rPr lang="zh-CN" altLang="en-US" dirty="0"/>
              <a:t>实战项目：记账本</a:t>
            </a:r>
          </a:p>
          <a:p>
            <a:r>
              <a:rPr lang="en-US" altLang="zh-CN" dirty="0" smtClean="0"/>
              <a:t>7.6  </a:t>
            </a:r>
            <a:r>
              <a:rPr lang="zh-CN" altLang="en-US" dirty="0"/>
              <a:t>小结</a:t>
            </a:r>
          </a:p>
          <a:p>
            <a:r>
              <a:rPr lang="en-US" altLang="zh-CN" dirty="0" smtClean="0"/>
              <a:t>7.7  </a:t>
            </a:r>
            <a:r>
              <a:rPr lang="zh-CN" altLang="en-US" dirty="0"/>
              <a:t>习题</a:t>
            </a:r>
          </a:p>
        </p:txBody>
      </p:sp>
    </p:spTree>
    <p:extLst>
      <p:ext uri="{BB962C8B-B14F-4D97-AF65-F5344CB8AC3E}">
        <p14:creationId xmlns:p14="http://schemas.microsoft.com/office/powerpoint/2010/main" val="4280957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7.3.3  </a:t>
            </a:r>
            <a:r>
              <a:rPr lang="zh-CN" altLang="en-US" dirty="0"/>
              <a:t>简单的启动引导页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</a:t>
            </a:r>
            <a:r>
              <a:rPr lang="zh-CN" altLang="zh-CN" dirty="0" smtClean="0"/>
              <a:t>用户</a:t>
            </a:r>
            <a:r>
              <a:rPr lang="zh-CN" altLang="zh-CN" dirty="0"/>
              <a:t>安装一个</a:t>
            </a:r>
            <a:r>
              <a:rPr lang="zh-CN" altLang="zh-CN" dirty="0" smtClean="0"/>
              <a:t>新</a:t>
            </a:r>
            <a:r>
              <a:rPr lang="zh-CN" altLang="en-US" dirty="0" smtClean="0"/>
              <a:t>应用</a:t>
            </a:r>
            <a:r>
              <a:rPr lang="zh-CN" altLang="zh-CN" dirty="0" smtClean="0"/>
              <a:t>时，</a:t>
            </a:r>
            <a:r>
              <a:rPr lang="zh-CN" altLang="en-US" dirty="0" smtClean="0"/>
              <a:t>首次</a:t>
            </a:r>
            <a:r>
              <a:rPr lang="zh-CN" altLang="zh-CN" dirty="0" smtClean="0"/>
              <a:t>启动</a:t>
            </a:r>
            <a:r>
              <a:rPr lang="zh-CN" altLang="zh-CN" dirty="0"/>
              <a:t>大多出现欢迎页面，这个引导</a:t>
            </a:r>
            <a:r>
              <a:rPr lang="zh-CN" altLang="zh-CN" dirty="0" smtClean="0"/>
              <a:t>页要</a:t>
            </a:r>
            <a:r>
              <a:rPr lang="zh-CN" altLang="zh-CN" dirty="0"/>
              <a:t>往右翻好几页，才会</a:t>
            </a:r>
            <a:r>
              <a:rPr lang="zh-CN" altLang="zh-CN" dirty="0" smtClean="0"/>
              <a:t>进入</a:t>
            </a:r>
            <a:r>
              <a:rPr lang="zh-CN" altLang="en-US" dirty="0" smtClean="0"/>
              <a:t>应用主页</a:t>
            </a:r>
            <a:r>
              <a:rPr lang="zh-CN" altLang="zh-CN" dirty="0" smtClean="0"/>
              <a:t>。</a:t>
            </a:r>
            <a:r>
              <a:rPr lang="zh-CN" altLang="zh-CN" dirty="0"/>
              <a:t>这种启动引导页就是通过翻页视图实现的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zh-CN" altLang="zh-CN" dirty="0"/>
              <a:t>引导页</a:t>
            </a:r>
            <a:r>
              <a:rPr lang="zh-CN" altLang="en-US" dirty="0"/>
              <a:t>都</a:t>
            </a:r>
            <a:r>
              <a:rPr lang="zh-CN" altLang="zh-CN" dirty="0"/>
              <a:t>由两部分组成，一部分是背景图；另一部分是页面下方的一排圆点指示器，高亮的圆点表示当前位于第几页。</a:t>
            </a:r>
            <a:r>
              <a:rPr lang="zh-CN" altLang="en-US" dirty="0"/>
              <a:t>故而需要下面三种控件：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）翻页视图</a:t>
            </a:r>
            <a:r>
              <a:rPr lang="en-US" altLang="zh-CN" dirty="0" err="1"/>
              <a:t>ViewPager</a:t>
            </a:r>
            <a:r>
              <a:rPr lang="zh-CN" altLang="en-US" dirty="0"/>
              <a:t>，引导页有几页，</a:t>
            </a:r>
            <a:r>
              <a:rPr lang="en-US" altLang="zh-CN" dirty="0"/>
              <a:t> </a:t>
            </a:r>
            <a:r>
              <a:rPr lang="en-US" altLang="zh-CN" dirty="0" err="1"/>
              <a:t>ViewPager</a:t>
            </a:r>
            <a:r>
              <a:rPr lang="zh-CN" altLang="en-US" dirty="0"/>
              <a:t>就有几项。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）图像视图</a:t>
            </a:r>
            <a:r>
              <a:rPr lang="en-US" altLang="zh-CN" dirty="0" err="1"/>
              <a:t>ImageView</a:t>
            </a:r>
            <a:r>
              <a:rPr lang="zh-CN" altLang="en-US" dirty="0"/>
              <a:t>，用于展示每个</a:t>
            </a:r>
            <a:r>
              <a:rPr lang="zh-CN" altLang="zh-CN" dirty="0"/>
              <a:t>引导页的背景图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）单选组</a:t>
            </a:r>
            <a:r>
              <a:rPr lang="en-US" altLang="zh-CN" dirty="0" err="1"/>
              <a:t>RadioGroup</a:t>
            </a:r>
            <a:r>
              <a:rPr lang="zh-CN" altLang="en-US" dirty="0"/>
              <a:t>，用于展示页面</a:t>
            </a:r>
            <a:r>
              <a:rPr lang="zh-CN" altLang="zh-CN" dirty="0"/>
              <a:t>底部的一排圆点指示器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7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启动引导页</a:t>
            </a:r>
            <a:r>
              <a:rPr lang="zh-CN" altLang="en-US" dirty="0" smtClean="0"/>
              <a:t>的演示效果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58" y="1690039"/>
            <a:ext cx="2542989" cy="43513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938" y="1690039"/>
            <a:ext cx="2542990" cy="435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819" y="1690686"/>
            <a:ext cx="2542612" cy="43506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330" y="1690686"/>
            <a:ext cx="2542612" cy="435069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87305" y="619049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欢迎页的第一页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714240" y="619049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欢迎页的</a:t>
            </a:r>
            <a:r>
              <a:rPr lang="zh-CN" altLang="zh-CN" dirty="0" smtClean="0"/>
              <a:t>第</a:t>
            </a:r>
            <a:r>
              <a:rPr lang="zh-CN" altLang="en-US" dirty="0" smtClean="0"/>
              <a:t>二</a:t>
            </a:r>
            <a:r>
              <a:rPr lang="zh-CN" altLang="zh-CN" dirty="0" smtClean="0"/>
              <a:t>页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638878" y="619049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欢迎页的</a:t>
            </a:r>
            <a:r>
              <a:rPr lang="zh-CN" altLang="zh-CN" dirty="0" smtClean="0"/>
              <a:t>第</a:t>
            </a:r>
            <a:r>
              <a:rPr lang="zh-CN" altLang="en-US" dirty="0" smtClean="0"/>
              <a:t>三</a:t>
            </a:r>
            <a:r>
              <a:rPr lang="zh-CN" altLang="zh-CN" dirty="0" smtClean="0"/>
              <a:t>页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488973" y="619049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欢迎页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最后</a:t>
            </a:r>
            <a:r>
              <a:rPr lang="zh-CN" altLang="zh-CN" dirty="0" smtClean="0"/>
              <a:t>一</a:t>
            </a:r>
            <a:r>
              <a:rPr lang="zh-CN" altLang="zh-CN" dirty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366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启动引导页的代码实现步骤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写好了页面项的</a:t>
            </a:r>
            <a:r>
              <a:rPr lang="en-US" altLang="zh-CN" dirty="0"/>
              <a:t>XML</a:t>
            </a:r>
            <a:r>
              <a:rPr lang="zh-CN" altLang="zh-CN" dirty="0"/>
              <a:t>布局，还得编写启动引导页的适配器代码，主要完成三个工作：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）根据页面项的</a:t>
            </a:r>
            <a:r>
              <a:rPr lang="en-US" altLang="zh-CN" dirty="0"/>
              <a:t>XML</a:t>
            </a:r>
            <a:r>
              <a:rPr lang="zh-CN" altLang="zh-CN" dirty="0"/>
              <a:t>文件构造每页的视图；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）让当前页码的圆点高亮显示；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）如果翻到了最后一页，就显示中间的入口按钮；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1510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  </a:t>
            </a:r>
            <a:r>
              <a:rPr lang="zh-CN" altLang="en-US" dirty="0"/>
              <a:t>碎片</a:t>
            </a:r>
            <a:r>
              <a:rPr lang="en-US" altLang="zh-CN" dirty="0"/>
              <a:t>Fragment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本节介绍碎片的概念及其用法，包括：通过静态注册方式使用碎片、通过动态注册方式使用碎片（需要配合碎片适配器</a:t>
            </a:r>
            <a:r>
              <a:rPr lang="en-US" altLang="zh-CN" dirty="0" err="1"/>
              <a:t>FragmentPagerAdapter</a:t>
            </a:r>
            <a:r>
              <a:rPr lang="zh-CN" altLang="zh-CN" dirty="0"/>
              <a:t>），并分析两种注册方式的碎片生命周期，最后结合实战演示了如何使用碎片改进启动引导页。</a:t>
            </a:r>
          </a:p>
          <a:p>
            <a:r>
              <a:rPr lang="en-US" altLang="zh-CN" dirty="0" smtClean="0"/>
              <a:t>7.4.1  </a:t>
            </a:r>
            <a:r>
              <a:rPr lang="zh-CN" altLang="en-US" dirty="0"/>
              <a:t>碎片的静态注册</a:t>
            </a:r>
          </a:p>
          <a:p>
            <a:r>
              <a:rPr lang="en-US" altLang="zh-CN" dirty="0" smtClean="0"/>
              <a:t>7.4.2  </a:t>
            </a:r>
            <a:r>
              <a:rPr lang="zh-CN" altLang="en-US" dirty="0"/>
              <a:t>碎片的动态注册</a:t>
            </a:r>
          </a:p>
          <a:p>
            <a:r>
              <a:rPr lang="en-US" altLang="zh-CN" dirty="0" smtClean="0"/>
              <a:t>7.4.3  </a:t>
            </a:r>
            <a:r>
              <a:rPr lang="zh-CN" altLang="en-US" dirty="0"/>
              <a:t>改进的启动引导页</a:t>
            </a:r>
          </a:p>
        </p:txBody>
      </p:sp>
    </p:spTree>
    <p:extLst>
      <p:ext uri="{BB962C8B-B14F-4D97-AF65-F5344CB8AC3E}">
        <p14:creationId xmlns:p14="http://schemas.microsoft.com/office/powerpoint/2010/main" val="3594945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7.4.1  </a:t>
            </a:r>
            <a:r>
              <a:rPr lang="zh-CN" altLang="en-US" dirty="0"/>
              <a:t>碎片的静态注册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Fragment</a:t>
            </a:r>
            <a:r>
              <a:rPr lang="zh-CN" altLang="zh-CN" dirty="0"/>
              <a:t>只占据页面的一小块，</a:t>
            </a:r>
            <a:r>
              <a:rPr lang="en-US" altLang="zh-CN" dirty="0"/>
              <a:t>Fragment</a:t>
            </a:r>
            <a:r>
              <a:rPr lang="zh-CN" altLang="en-US" dirty="0"/>
              <a:t>又有自己的生命周期。</a:t>
            </a:r>
            <a:endParaRPr lang="en-US" altLang="zh-CN" dirty="0"/>
          </a:p>
          <a:p>
            <a:r>
              <a:rPr lang="zh-CN" altLang="zh-CN" dirty="0"/>
              <a:t>每个</a:t>
            </a:r>
            <a:r>
              <a:rPr lang="en-US" altLang="zh-CN" dirty="0"/>
              <a:t>Fragment</a:t>
            </a:r>
            <a:r>
              <a:rPr lang="zh-CN" altLang="zh-CN" dirty="0"/>
              <a:t>都有对应的布局文件</a:t>
            </a:r>
            <a:r>
              <a:rPr lang="zh-CN" altLang="zh-CN" dirty="0" smtClean="0"/>
              <a:t>，其</a:t>
            </a:r>
            <a:r>
              <a:rPr lang="zh-CN" altLang="zh-CN" dirty="0"/>
              <a:t>使用</a:t>
            </a:r>
            <a:r>
              <a:rPr lang="zh-CN" altLang="zh-CN" dirty="0" smtClean="0"/>
              <a:t>方式分为两类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）静态注册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）动态注册</a:t>
            </a:r>
            <a:endParaRPr lang="en-US" altLang="zh-CN" dirty="0"/>
          </a:p>
          <a:p>
            <a:r>
              <a:rPr lang="zh-CN" altLang="zh-CN" dirty="0"/>
              <a:t>静态注册是在布局文件中直接放置</a:t>
            </a:r>
            <a:r>
              <a:rPr lang="en-US" altLang="zh-CN" dirty="0"/>
              <a:t>fragment</a:t>
            </a:r>
            <a:r>
              <a:rPr lang="zh-CN" altLang="zh-CN" dirty="0"/>
              <a:t>节点，类似于一个普通控件，可被多个布局文件同时引用。</a:t>
            </a:r>
            <a:r>
              <a:rPr lang="zh-CN" altLang="en-US" dirty="0"/>
              <a:t>实现步骤如下：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）编写一个碎片的布局文件。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）编写一个</a:t>
            </a:r>
            <a:r>
              <a:rPr lang="zh-CN" altLang="zh-CN" dirty="0"/>
              <a:t>继承自</a:t>
            </a:r>
            <a:r>
              <a:rPr lang="en-US" altLang="zh-CN" dirty="0"/>
              <a:t>Fragment</a:t>
            </a:r>
            <a:r>
              <a:rPr lang="zh-CN" altLang="en-US" dirty="0"/>
              <a:t>的自定义碎片</a:t>
            </a:r>
            <a:r>
              <a:rPr lang="zh-CN" altLang="en-US" dirty="0" smtClean="0"/>
              <a:t>类。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）在页面的布局文件中引用该碎片。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622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6746" y="381294"/>
            <a:ext cx="10515600" cy="617333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LinearLayout</a:t>
            </a:r>
            <a:r>
              <a:rPr lang="en-US" altLang="zh-CN" dirty="0"/>
              <a:t> </a:t>
            </a:r>
            <a:r>
              <a:rPr lang="en-US" altLang="zh-CN" dirty="0" err="1"/>
              <a:t>xmlns:android</a:t>
            </a:r>
            <a:r>
              <a:rPr lang="en-US" altLang="zh-CN" dirty="0"/>
              <a:t>="http://schemas.android.com/</a:t>
            </a:r>
            <a:r>
              <a:rPr lang="en-US" altLang="zh-CN" dirty="0" err="1"/>
              <a:t>apk</a:t>
            </a:r>
            <a:r>
              <a:rPr lang="en-US" altLang="zh-CN" dirty="0"/>
              <a:t>/res/android"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android:orientation</a:t>
            </a:r>
            <a:r>
              <a:rPr lang="en-US" altLang="zh-CN" dirty="0"/>
              <a:t>="vertical"&gt;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&lt;!-- </a:t>
            </a:r>
            <a:r>
              <a:rPr lang="zh-CN" altLang="en-US" dirty="0"/>
              <a:t>把碎片当作一个控件使用，其中</a:t>
            </a:r>
            <a:r>
              <a:rPr lang="en-US" altLang="zh-CN" dirty="0" err="1"/>
              <a:t>android:name</a:t>
            </a:r>
            <a:r>
              <a:rPr lang="zh-CN" altLang="en-US" dirty="0"/>
              <a:t>指明了碎片来源 </a:t>
            </a:r>
            <a:r>
              <a:rPr lang="en-US" altLang="zh-CN" dirty="0"/>
              <a:t>--&gt;</a:t>
            </a:r>
          </a:p>
          <a:p>
            <a:r>
              <a:rPr lang="en-US" altLang="zh-CN" dirty="0"/>
              <a:t>    &lt;fragment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android:id</a:t>
            </a:r>
            <a:r>
              <a:rPr lang="en-US" altLang="zh-CN" dirty="0"/>
              <a:t>="@+id/</a:t>
            </a:r>
            <a:r>
              <a:rPr lang="en-US" altLang="zh-CN" dirty="0" err="1"/>
              <a:t>fragment_static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android:name</a:t>
            </a:r>
            <a:r>
              <a:rPr lang="en-US" altLang="zh-CN" dirty="0"/>
              <a:t>="</a:t>
            </a:r>
            <a:r>
              <a:rPr lang="en-US" altLang="zh-CN" dirty="0" smtClean="0"/>
              <a:t>com.example.chapter07.fragment.StaticFragment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="60dp" /&gt;</a:t>
            </a:r>
          </a:p>
          <a:p>
            <a:r>
              <a:rPr lang="en-US" altLang="zh-CN" dirty="0"/>
              <a:t>        </a:t>
            </a:r>
          </a:p>
          <a:p>
            <a:r>
              <a:rPr lang="en-US" altLang="zh-CN" dirty="0"/>
              <a:t>    &lt;</a:t>
            </a:r>
            <a:r>
              <a:rPr lang="en-US" altLang="zh-CN" dirty="0" err="1"/>
              <a:t>TextView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android:gravity</a:t>
            </a:r>
            <a:r>
              <a:rPr lang="en-US" altLang="zh-CN" dirty="0"/>
              <a:t>="center"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android:text</a:t>
            </a:r>
            <a:r>
              <a:rPr lang="en-US" altLang="zh-CN" dirty="0"/>
              <a:t>="</a:t>
            </a:r>
            <a:r>
              <a:rPr lang="zh-CN" altLang="en-US" dirty="0"/>
              <a:t>这里是每个页面的具体内容</a:t>
            </a:r>
            <a:r>
              <a:rPr lang="en-US" altLang="zh-CN" dirty="0"/>
              <a:t>" /&gt;</a:t>
            </a:r>
          </a:p>
          <a:p>
            <a:r>
              <a:rPr lang="en-US" altLang="zh-CN" dirty="0"/>
              <a:t>&lt;/</a:t>
            </a:r>
            <a:r>
              <a:rPr lang="en-US" altLang="zh-CN" dirty="0" err="1"/>
              <a:t>LinearLayout</a:t>
            </a:r>
            <a:r>
              <a:rPr lang="en-US" altLang="zh-CN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9707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静态注册时的碎片生命周期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碎片的生命周期方法同样拥有</a:t>
            </a:r>
            <a:r>
              <a:rPr lang="en-US" altLang="zh-CN" dirty="0" err="1" smtClean="0"/>
              <a:t>onCreate</a:t>
            </a:r>
            <a:r>
              <a:rPr lang="zh-CN" altLang="zh-CN" dirty="0"/>
              <a:t>、</a:t>
            </a:r>
            <a:r>
              <a:rPr lang="en-US" altLang="zh-CN" dirty="0" err="1"/>
              <a:t>onStart</a:t>
            </a:r>
            <a:r>
              <a:rPr lang="zh-CN" altLang="zh-CN" dirty="0"/>
              <a:t>、</a:t>
            </a:r>
            <a:r>
              <a:rPr lang="en-US" altLang="zh-CN" dirty="0" err="1"/>
              <a:t>onResume</a:t>
            </a:r>
            <a:r>
              <a:rPr lang="zh-CN" altLang="zh-CN" dirty="0"/>
              <a:t>、</a:t>
            </a:r>
            <a:r>
              <a:rPr lang="en-US" altLang="zh-CN" dirty="0" err="1"/>
              <a:t>onPause</a:t>
            </a:r>
            <a:r>
              <a:rPr lang="zh-CN" altLang="zh-CN" dirty="0"/>
              <a:t>、</a:t>
            </a:r>
            <a:r>
              <a:rPr lang="en-US" altLang="zh-CN" dirty="0" err="1"/>
              <a:t>onStop</a:t>
            </a:r>
            <a:r>
              <a:rPr lang="zh-CN" altLang="zh-CN" dirty="0"/>
              <a:t>、</a:t>
            </a:r>
            <a:r>
              <a:rPr lang="en-US" altLang="zh-CN" dirty="0" err="1"/>
              <a:t>onDestroy</a:t>
            </a:r>
            <a:r>
              <a:rPr lang="zh-CN" altLang="zh-CN" dirty="0" smtClean="0"/>
              <a:t>，还</a:t>
            </a:r>
            <a:r>
              <a:rPr lang="zh-CN" altLang="zh-CN" dirty="0"/>
              <a:t>多出了</a:t>
            </a:r>
            <a:r>
              <a:rPr lang="zh-CN" altLang="zh-CN" dirty="0" smtClean="0"/>
              <a:t>下</a:t>
            </a:r>
            <a:r>
              <a:rPr lang="zh-CN" altLang="en-US" dirty="0" smtClean="0"/>
              <a:t>列</a:t>
            </a:r>
            <a:r>
              <a:rPr lang="en-US" altLang="zh-CN" dirty="0" smtClean="0"/>
              <a:t>5</a:t>
            </a:r>
            <a:r>
              <a:rPr lang="zh-CN" altLang="zh-CN" dirty="0" smtClean="0"/>
              <a:t>个方法</a:t>
            </a:r>
            <a:r>
              <a:rPr lang="zh-CN" altLang="zh-CN" dirty="0"/>
              <a:t>。</a:t>
            </a:r>
          </a:p>
          <a:p>
            <a:r>
              <a:rPr lang="en-US" altLang="zh-CN" dirty="0" err="1"/>
              <a:t>onAttach</a:t>
            </a:r>
            <a:r>
              <a:rPr lang="zh-CN" altLang="zh-CN" dirty="0"/>
              <a:t>：与活动页面结合。</a:t>
            </a:r>
          </a:p>
          <a:p>
            <a:r>
              <a:rPr lang="en-US" altLang="zh-CN" dirty="0" err="1"/>
              <a:t>onCreateView</a:t>
            </a:r>
            <a:r>
              <a:rPr lang="zh-CN" altLang="zh-CN" dirty="0"/>
              <a:t>：创建碎片视图。</a:t>
            </a:r>
          </a:p>
          <a:p>
            <a:r>
              <a:rPr lang="en-US" altLang="zh-CN" dirty="0" err="1"/>
              <a:t>onActivityCreated</a:t>
            </a:r>
            <a:r>
              <a:rPr lang="zh-CN" altLang="zh-CN" dirty="0"/>
              <a:t>：在活动页面创建完毕后调用。</a:t>
            </a:r>
          </a:p>
          <a:p>
            <a:r>
              <a:rPr lang="en-US" altLang="zh-CN" dirty="0" err="1"/>
              <a:t>onDestroyView</a:t>
            </a:r>
            <a:r>
              <a:rPr lang="zh-CN" altLang="zh-CN" dirty="0"/>
              <a:t>：回收碎片视图。</a:t>
            </a:r>
          </a:p>
          <a:p>
            <a:r>
              <a:rPr lang="en-US" altLang="zh-CN" dirty="0" err="1"/>
              <a:t>onDetach</a:t>
            </a:r>
            <a:r>
              <a:rPr lang="zh-CN" altLang="zh-CN" dirty="0"/>
              <a:t>：与活动页面分离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5045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静态注册时的生命周期流转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打开页面的时候</a:t>
            </a:r>
            <a:endParaRPr lang="en-US" altLang="zh-CN" dirty="0"/>
          </a:p>
          <a:p>
            <a:pPr lvl="1"/>
            <a:r>
              <a:rPr lang="en-US" altLang="zh-CN" dirty="0"/>
              <a:t>Fragment</a:t>
            </a:r>
            <a:r>
              <a:rPr lang="zh-CN" altLang="en-US" dirty="0"/>
              <a:t>的</a:t>
            </a:r>
            <a:r>
              <a:rPr lang="en-US" altLang="zh-CN" dirty="0" err="1"/>
              <a:t>onAttach</a:t>
            </a:r>
            <a:r>
              <a:rPr lang="zh-CN" altLang="en-US" dirty="0"/>
              <a:t>（</a:t>
            </a:r>
            <a:r>
              <a:rPr lang="zh-CN" altLang="zh-CN" dirty="0"/>
              <a:t>与</a:t>
            </a:r>
            <a:r>
              <a:rPr lang="en-US" altLang="zh-CN" dirty="0"/>
              <a:t>Activity</a:t>
            </a:r>
            <a:r>
              <a:rPr lang="zh-CN" altLang="zh-CN" dirty="0"/>
              <a:t>结合</a:t>
            </a:r>
            <a:r>
              <a:rPr lang="zh-CN" altLang="en-US" dirty="0"/>
              <a:t>）</a:t>
            </a:r>
            <a:r>
              <a:rPr lang="en-US" altLang="zh-CN" dirty="0"/>
              <a:t>→Fragment</a:t>
            </a:r>
            <a:r>
              <a:rPr lang="zh-CN" altLang="en-US" dirty="0"/>
              <a:t>的</a:t>
            </a:r>
            <a:r>
              <a:rPr lang="en-US" altLang="zh-CN" dirty="0" err="1"/>
              <a:t>onCreate</a:t>
            </a:r>
            <a:endParaRPr lang="en-US" altLang="zh-CN" dirty="0"/>
          </a:p>
          <a:p>
            <a:pPr lvl="1"/>
            <a:r>
              <a:rPr lang="en-US" altLang="zh-CN" dirty="0"/>
              <a:t>→Fragment</a:t>
            </a:r>
            <a:r>
              <a:rPr lang="zh-CN" altLang="en-US" dirty="0"/>
              <a:t>的</a:t>
            </a:r>
            <a:r>
              <a:rPr lang="en-US" altLang="zh-CN" dirty="0" err="1"/>
              <a:t>onCreateView</a:t>
            </a:r>
            <a:r>
              <a:rPr lang="zh-CN" altLang="en-US" dirty="0"/>
              <a:t>（</a:t>
            </a:r>
            <a:r>
              <a:rPr lang="zh-CN" altLang="zh-CN" dirty="0"/>
              <a:t>创建碎片视图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→Activity</a:t>
            </a:r>
            <a:r>
              <a:rPr lang="zh-CN" altLang="en-US" dirty="0"/>
              <a:t>的</a:t>
            </a:r>
            <a:r>
              <a:rPr lang="en-US" altLang="zh-CN" dirty="0" err="1"/>
              <a:t>onCreate→Fragment</a:t>
            </a:r>
            <a:r>
              <a:rPr lang="zh-CN" altLang="en-US" dirty="0"/>
              <a:t>的</a:t>
            </a:r>
            <a:r>
              <a:rPr lang="en-US" altLang="zh-CN" dirty="0" err="1"/>
              <a:t>onActivityCreated</a:t>
            </a:r>
            <a:endParaRPr lang="en-US" altLang="zh-CN" dirty="0"/>
          </a:p>
          <a:p>
            <a:pPr lvl="1"/>
            <a:r>
              <a:rPr lang="en-US" altLang="zh-CN" dirty="0"/>
              <a:t>→Activity</a:t>
            </a:r>
            <a:r>
              <a:rPr lang="zh-CN" altLang="en-US" dirty="0"/>
              <a:t>的</a:t>
            </a:r>
            <a:r>
              <a:rPr lang="en-US" altLang="zh-CN" dirty="0" err="1"/>
              <a:t>onStart→Fragment</a:t>
            </a:r>
            <a:r>
              <a:rPr lang="zh-CN" altLang="en-US" dirty="0"/>
              <a:t>的</a:t>
            </a:r>
            <a:r>
              <a:rPr lang="en-US" altLang="zh-CN" dirty="0" err="1"/>
              <a:t>onStart</a:t>
            </a:r>
            <a:endParaRPr lang="en-US" altLang="zh-CN" dirty="0"/>
          </a:p>
          <a:p>
            <a:pPr lvl="1"/>
            <a:r>
              <a:rPr lang="en-US" altLang="zh-CN" dirty="0"/>
              <a:t>→Activity</a:t>
            </a:r>
            <a:r>
              <a:rPr lang="zh-CN" altLang="en-US" dirty="0"/>
              <a:t>的</a:t>
            </a:r>
            <a:r>
              <a:rPr lang="en-US" altLang="zh-CN" dirty="0" err="1"/>
              <a:t>onResume→Fragment</a:t>
            </a:r>
            <a:r>
              <a:rPr lang="zh-CN" altLang="en-US" dirty="0"/>
              <a:t>的</a:t>
            </a:r>
            <a:r>
              <a:rPr lang="en-US" altLang="zh-CN" dirty="0" err="1"/>
              <a:t>onResume</a:t>
            </a:r>
            <a:endParaRPr lang="en-US" altLang="zh-CN" dirty="0"/>
          </a:p>
          <a:p>
            <a:r>
              <a:rPr lang="zh-CN" altLang="en-US" dirty="0"/>
              <a:t>退出页面的时候</a:t>
            </a:r>
            <a:endParaRPr lang="en-US" altLang="zh-CN" dirty="0"/>
          </a:p>
          <a:p>
            <a:pPr lvl="1"/>
            <a:r>
              <a:rPr lang="en-US" altLang="zh-CN" dirty="0"/>
              <a:t>Fragment</a:t>
            </a:r>
            <a:r>
              <a:rPr lang="zh-CN" altLang="en-US" dirty="0"/>
              <a:t>的</a:t>
            </a:r>
            <a:r>
              <a:rPr lang="en-US" altLang="zh-CN" dirty="0" err="1"/>
              <a:t>onPause→Activity</a:t>
            </a:r>
            <a:r>
              <a:rPr lang="zh-CN" altLang="en-US" dirty="0"/>
              <a:t>的</a:t>
            </a:r>
            <a:r>
              <a:rPr lang="en-US" altLang="zh-CN" dirty="0" err="1"/>
              <a:t>onPause</a:t>
            </a:r>
            <a:endParaRPr lang="en-US" altLang="zh-CN" dirty="0"/>
          </a:p>
          <a:p>
            <a:pPr lvl="1"/>
            <a:r>
              <a:rPr lang="en-US" altLang="zh-CN" dirty="0"/>
              <a:t>→Fragment</a:t>
            </a:r>
            <a:r>
              <a:rPr lang="zh-CN" altLang="en-US" dirty="0"/>
              <a:t>的</a:t>
            </a:r>
            <a:r>
              <a:rPr lang="en-US" altLang="zh-CN" dirty="0" err="1"/>
              <a:t>onStop→Activity</a:t>
            </a:r>
            <a:r>
              <a:rPr lang="zh-CN" altLang="en-US" dirty="0"/>
              <a:t>的</a:t>
            </a:r>
            <a:r>
              <a:rPr lang="en-US" altLang="zh-CN" dirty="0" err="1"/>
              <a:t>onStop</a:t>
            </a:r>
            <a:endParaRPr lang="en-US" altLang="zh-CN" dirty="0"/>
          </a:p>
          <a:p>
            <a:pPr lvl="1"/>
            <a:r>
              <a:rPr lang="en-US" altLang="zh-CN" dirty="0"/>
              <a:t>→Fragment</a:t>
            </a:r>
            <a:r>
              <a:rPr lang="zh-CN" altLang="en-US" dirty="0"/>
              <a:t>的</a:t>
            </a:r>
            <a:r>
              <a:rPr lang="en-US" altLang="zh-CN" dirty="0" err="1"/>
              <a:t>onDestroyView</a:t>
            </a:r>
            <a:r>
              <a:rPr lang="zh-CN" altLang="en-US" dirty="0"/>
              <a:t>（</a:t>
            </a:r>
            <a:r>
              <a:rPr lang="zh-CN" altLang="zh-CN" dirty="0"/>
              <a:t>回收碎片视图</a:t>
            </a:r>
            <a:r>
              <a:rPr lang="zh-CN" altLang="en-US" dirty="0"/>
              <a:t>）</a:t>
            </a:r>
            <a:r>
              <a:rPr lang="en-US" altLang="zh-CN" dirty="0"/>
              <a:t>→Fragment</a:t>
            </a:r>
            <a:r>
              <a:rPr lang="zh-CN" altLang="en-US" dirty="0"/>
              <a:t>的</a:t>
            </a:r>
            <a:r>
              <a:rPr lang="en-US" altLang="zh-CN" dirty="0" err="1"/>
              <a:t>onDestroy</a:t>
            </a:r>
            <a:endParaRPr lang="en-US" altLang="zh-CN" dirty="0"/>
          </a:p>
          <a:p>
            <a:pPr lvl="1"/>
            <a:r>
              <a:rPr lang="en-US" altLang="zh-CN" dirty="0"/>
              <a:t>→Fragment</a:t>
            </a:r>
            <a:r>
              <a:rPr lang="zh-CN" altLang="en-US" dirty="0"/>
              <a:t>的</a:t>
            </a:r>
            <a:r>
              <a:rPr lang="en-US" altLang="zh-CN" dirty="0" err="1"/>
              <a:t>onDetach</a:t>
            </a:r>
            <a:r>
              <a:rPr lang="zh-CN" altLang="en-US" dirty="0"/>
              <a:t>（</a:t>
            </a:r>
            <a:r>
              <a:rPr lang="zh-CN" altLang="zh-CN" dirty="0"/>
              <a:t>与</a:t>
            </a:r>
            <a:r>
              <a:rPr lang="en-US" altLang="zh-CN" dirty="0"/>
              <a:t>Activity</a:t>
            </a:r>
            <a:r>
              <a:rPr lang="zh-CN" altLang="zh-CN" dirty="0"/>
              <a:t>分离</a:t>
            </a:r>
            <a:r>
              <a:rPr lang="zh-CN" altLang="en-US" dirty="0"/>
              <a:t>）</a:t>
            </a:r>
            <a:r>
              <a:rPr lang="en-US" altLang="zh-CN" dirty="0"/>
              <a:t>→Activity</a:t>
            </a:r>
            <a:r>
              <a:rPr lang="zh-CN" altLang="en-US" dirty="0"/>
              <a:t>的</a:t>
            </a:r>
            <a:r>
              <a:rPr lang="en-US" altLang="zh-CN" dirty="0" err="1"/>
              <a:t>onDestroy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842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7.4.2  </a:t>
            </a:r>
            <a:r>
              <a:rPr lang="zh-CN" altLang="en-US" dirty="0"/>
              <a:t>碎片的动态注册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静态注册在布局文件中直接指定</a:t>
            </a:r>
            <a:r>
              <a:rPr lang="en-US" altLang="zh-CN" dirty="0"/>
              <a:t>Fragment</a:t>
            </a:r>
            <a:r>
              <a:rPr lang="zh-CN" altLang="zh-CN" dirty="0"/>
              <a:t>，而动态注册直到在代码中才动态添加</a:t>
            </a:r>
            <a:r>
              <a:rPr lang="en-US" altLang="zh-CN" dirty="0"/>
              <a:t>Fragment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zh-CN" dirty="0"/>
              <a:t>动态</a:t>
            </a:r>
            <a:r>
              <a:rPr lang="zh-CN" altLang="zh-CN" dirty="0" smtClean="0"/>
              <a:t>碎片</a:t>
            </a:r>
            <a:r>
              <a:rPr lang="zh-CN" altLang="en-US" dirty="0" smtClean="0"/>
              <a:t>要结合</a:t>
            </a:r>
            <a:r>
              <a:rPr lang="zh-CN" altLang="zh-CN" dirty="0" smtClean="0"/>
              <a:t>翻</a:t>
            </a:r>
            <a:r>
              <a:rPr lang="zh-CN" altLang="zh-CN" dirty="0"/>
              <a:t>页</a:t>
            </a:r>
            <a:r>
              <a:rPr lang="zh-CN" altLang="zh-CN" dirty="0" smtClean="0"/>
              <a:t>视图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 err="1"/>
              <a:t>ViewPager</a:t>
            </a:r>
            <a:r>
              <a:rPr lang="zh-CN" altLang="en-US" dirty="0"/>
              <a:t>通过</a:t>
            </a:r>
            <a:r>
              <a:rPr lang="zh-CN" altLang="zh-CN" dirty="0"/>
              <a:t>碎片</a:t>
            </a:r>
            <a:r>
              <a:rPr lang="zh-CN" altLang="zh-CN" dirty="0" smtClean="0"/>
              <a:t>适配器</a:t>
            </a:r>
            <a:r>
              <a:rPr lang="en-US" altLang="zh-CN" dirty="0" err="1"/>
              <a:t>FragmentPagerAdapter</a:t>
            </a:r>
            <a:r>
              <a:rPr lang="zh-CN" altLang="en-US" dirty="0" smtClean="0"/>
              <a:t>加载</a:t>
            </a:r>
            <a:r>
              <a:rPr lang="zh-CN" altLang="en-US" dirty="0"/>
              <a:t>每个动态生成的</a:t>
            </a:r>
            <a:r>
              <a:rPr lang="en-US" altLang="zh-CN" dirty="0"/>
              <a:t>Fragment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碎片适配器增加了</a:t>
            </a:r>
            <a:r>
              <a:rPr lang="en-US" altLang="zh-CN" dirty="0" err="1"/>
              <a:t>getItem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去掉</a:t>
            </a:r>
            <a:r>
              <a:rPr lang="zh-CN" altLang="zh-CN" dirty="0"/>
              <a:t>了</a:t>
            </a:r>
            <a:r>
              <a:rPr lang="en-US" altLang="zh-CN" dirty="0" err="1"/>
              <a:t>isViewFromObject</a:t>
            </a:r>
            <a:r>
              <a:rPr lang="zh-CN" altLang="zh-CN" dirty="0"/>
              <a:t>、</a:t>
            </a:r>
            <a:r>
              <a:rPr lang="en-US" altLang="zh-CN" dirty="0" err="1"/>
              <a:t>instantiateItem</a:t>
            </a:r>
            <a:r>
              <a:rPr lang="zh-CN" altLang="zh-CN" dirty="0"/>
              <a:t>、</a:t>
            </a:r>
            <a:r>
              <a:rPr lang="en-US" altLang="zh-CN" dirty="0" err="1"/>
              <a:t>destroyItem</a:t>
            </a:r>
            <a:r>
              <a:rPr lang="zh-CN" altLang="zh-CN" dirty="0"/>
              <a:t>三个方法</a:t>
            </a:r>
            <a:endParaRPr lang="en-US" altLang="zh-CN" dirty="0"/>
          </a:p>
          <a:p>
            <a:r>
              <a:rPr lang="zh-CN" altLang="en-US" dirty="0"/>
              <a:t>注意，动态注册的</a:t>
            </a:r>
            <a:r>
              <a:rPr lang="en-US" altLang="zh-CN" dirty="0"/>
              <a:t>Fragment</a:t>
            </a:r>
            <a:r>
              <a:rPr lang="zh-CN" altLang="en-US" dirty="0"/>
              <a:t>需要实现静态的</a:t>
            </a:r>
            <a:r>
              <a:rPr lang="en-US" altLang="zh-CN" dirty="0" err="1"/>
              <a:t>newInstance</a:t>
            </a:r>
            <a:r>
              <a:rPr lang="zh-CN" altLang="zh-CN" dirty="0"/>
              <a:t>方法</a:t>
            </a:r>
            <a:r>
              <a:rPr lang="zh-CN" altLang="en-US" dirty="0"/>
              <a:t>，在该方法中</a:t>
            </a:r>
            <a:r>
              <a:rPr lang="zh-CN" altLang="zh-CN" dirty="0"/>
              <a:t>调用</a:t>
            </a:r>
            <a:r>
              <a:rPr lang="en-US" altLang="zh-CN" dirty="0" err="1" smtClean="0"/>
              <a:t>setArguments</a:t>
            </a:r>
            <a:r>
              <a:rPr lang="zh-CN" altLang="en-US" dirty="0" smtClean="0"/>
              <a:t>方法传入</a:t>
            </a:r>
            <a:r>
              <a:rPr lang="zh-CN" altLang="en-US" dirty="0"/>
              <a:t>请求参数，</a:t>
            </a:r>
            <a:r>
              <a:rPr lang="zh-CN" altLang="zh-CN" dirty="0"/>
              <a:t>然后在</a:t>
            </a:r>
            <a:r>
              <a:rPr lang="en-US" altLang="zh-CN" dirty="0"/>
              <a:t>Fragment</a:t>
            </a:r>
            <a:r>
              <a:rPr lang="zh-CN" altLang="zh-CN" dirty="0"/>
              <a:t>的</a:t>
            </a:r>
            <a:r>
              <a:rPr lang="en-US" altLang="zh-CN" dirty="0" err="1"/>
              <a:t>onCreateView</a:t>
            </a:r>
            <a:r>
              <a:rPr lang="zh-CN" altLang="zh-CN" dirty="0"/>
              <a:t>函数中调用</a:t>
            </a:r>
            <a:r>
              <a:rPr lang="en-US" altLang="zh-CN" dirty="0" err="1" smtClean="0"/>
              <a:t>getArguments</a:t>
            </a:r>
            <a:r>
              <a:rPr lang="zh-CN" altLang="en-US" dirty="0" smtClean="0"/>
              <a:t>方法</a:t>
            </a:r>
            <a:r>
              <a:rPr lang="zh-CN" altLang="zh-CN" dirty="0" smtClean="0"/>
              <a:t>获得</a:t>
            </a:r>
            <a:r>
              <a:rPr lang="zh-CN" altLang="zh-CN" dirty="0"/>
              <a:t>请求数据。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627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动态注册时的碎片生命周期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7940"/>
          </a:xfrm>
        </p:spPr>
        <p:txBody>
          <a:bodyPr>
            <a:normAutofit/>
          </a:bodyPr>
          <a:lstStyle/>
          <a:p>
            <a:r>
              <a:rPr lang="zh-CN" altLang="en-US" dirty="0"/>
              <a:t>打开</a:t>
            </a:r>
            <a:r>
              <a:rPr lang="zh-CN" altLang="en-US" dirty="0" smtClean="0"/>
              <a:t>页面的时候</a:t>
            </a:r>
            <a:endParaRPr lang="en-US" altLang="zh-CN" dirty="0"/>
          </a:p>
          <a:p>
            <a:pPr lvl="1"/>
            <a:r>
              <a:rPr lang="en-US" altLang="zh-CN" dirty="0"/>
              <a:t>Activity</a:t>
            </a:r>
            <a:r>
              <a:rPr lang="zh-CN" altLang="en-US" dirty="0"/>
              <a:t>的</a:t>
            </a:r>
            <a:r>
              <a:rPr lang="en-US" altLang="zh-CN" dirty="0" err="1"/>
              <a:t>onCreate→Activity</a:t>
            </a:r>
            <a:r>
              <a:rPr lang="zh-CN" altLang="en-US" dirty="0"/>
              <a:t>的</a:t>
            </a:r>
            <a:r>
              <a:rPr lang="en-US" altLang="zh-CN" dirty="0" err="1"/>
              <a:t>onStart→Activity</a:t>
            </a:r>
            <a:r>
              <a:rPr lang="zh-CN" altLang="en-US" dirty="0"/>
              <a:t>的</a:t>
            </a:r>
            <a:r>
              <a:rPr lang="en-US" altLang="zh-CN" dirty="0" err="1"/>
              <a:t>onResume</a:t>
            </a:r>
            <a:endParaRPr lang="en-US" altLang="zh-CN" dirty="0"/>
          </a:p>
          <a:p>
            <a:pPr lvl="1"/>
            <a:r>
              <a:rPr lang="en-US" altLang="zh-CN" dirty="0"/>
              <a:t>→</a:t>
            </a:r>
            <a:r>
              <a:rPr lang="zh-CN" altLang="en-US" dirty="0"/>
              <a:t>第一个</a:t>
            </a:r>
            <a:r>
              <a:rPr lang="en-US" altLang="zh-CN" dirty="0"/>
              <a:t>Fragment</a:t>
            </a:r>
            <a:r>
              <a:rPr lang="zh-CN" altLang="en-US" dirty="0"/>
              <a:t>的</a:t>
            </a:r>
            <a:r>
              <a:rPr lang="en-US" altLang="zh-CN" dirty="0" err="1"/>
              <a:t>onAttach</a:t>
            </a:r>
            <a:r>
              <a:rPr lang="en-US" altLang="zh-CN" dirty="0"/>
              <a:t>→</a:t>
            </a:r>
            <a:r>
              <a:rPr lang="zh-CN" altLang="en-US" dirty="0"/>
              <a:t>第一个</a:t>
            </a:r>
            <a:r>
              <a:rPr lang="en-US" altLang="zh-CN" dirty="0"/>
              <a:t>Fragment</a:t>
            </a:r>
            <a:r>
              <a:rPr lang="zh-CN" altLang="en-US" dirty="0"/>
              <a:t>的</a:t>
            </a:r>
            <a:r>
              <a:rPr lang="en-US" altLang="zh-CN" dirty="0" err="1"/>
              <a:t>onCreate</a:t>
            </a:r>
            <a:endParaRPr lang="en-US" altLang="zh-CN" dirty="0"/>
          </a:p>
          <a:p>
            <a:pPr lvl="1"/>
            <a:r>
              <a:rPr lang="en-US" altLang="zh-CN" dirty="0"/>
              <a:t>→</a:t>
            </a:r>
            <a:r>
              <a:rPr lang="zh-CN" altLang="en-US" dirty="0"/>
              <a:t>第一个</a:t>
            </a:r>
            <a:r>
              <a:rPr lang="en-US" altLang="zh-CN" dirty="0"/>
              <a:t>Fragment</a:t>
            </a:r>
            <a:r>
              <a:rPr lang="zh-CN" altLang="en-US" dirty="0"/>
              <a:t>的</a:t>
            </a:r>
            <a:r>
              <a:rPr lang="en-US" altLang="zh-CN" dirty="0" err="1"/>
              <a:t>onCreateView</a:t>
            </a:r>
            <a:endParaRPr lang="en-US" altLang="zh-CN" dirty="0"/>
          </a:p>
          <a:p>
            <a:pPr lvl="1"/>
            <a:r>
              <a:rPr lang="en-US" altLang="zh-CN" dirty="0"/>
              <a:t>→</a:t>
            </a:r>
            <a:r>
              <a:rPr lang="zh-CN" altLang="en-US" dirty="0"/>
              <a:t>第一个</a:t>
            </a:r>
            <a:r>
              <a:rPr lang="en-US" altLang="zh-CN" dirty="0"/>
              <a:t>Fragment</a:t>
            </a:r>
            <a:r>
              <a:rPr lang="zh-CN" altLang="en-US" dirty="0"/>
              <a:t>的</a:t>
            </a:r>
            <a:r>
              <a:rPr lang="en-US" altLang="zh-CN" dirty="0" err="1"/>
              <a:t>onStart</a:t>
            </a:r>
            <a:r>
              <a:rPr lang="en-US" altLang="zh-CN" dirty="0"/>
              <a:t>→</a:t>
            </a:r>
            <a:r>
              <a:rPr lang="zh-CN" altLang="en-US" dirty="0"/>
              <a:t>第一个</a:t>
            </a:r>
            <a:r>
              <a:rPr lang="en-US" altLang="zh-CN" dirty="0"/>
              <a:t>Fragment</a:t>
            </a:r>
            <a:r>
              <a:rPr lang="zh-CN" altLang="en-US" dirty="0"/>
              <a:t>的</a:t>
            </a:r>
            <a:r>
              <a:rPr lang="en-US" altLang="zh-CN" dirty="0" err="1"/>
              <a:t>onResume</a:t>
            </a:r>
            <a:endParaRPr lang="en-US" altLang="zh-CN" dirty="0"/>
          </a:p>
          <a:p>
            <a:pPr lvl="1"/>
            <a:r>
              <a:rPr lang="en-US" altLang="zh-CN" dirty="0"/>
              <a:t>→</a:t>
            </a:r>
            <a:r>
              <a:rPr lang="zh-CN" altLang="en-US" dirty="0"/>
              <a:t>第二个</a:t>
            </a:r>
            <a:r>
              <a:rPr lang="en-US" altLang="zh-CN" dirty="0"/>
              <a:t>Fragment</a:t>
            </a:r>
            <a:r>
              <a:rPr lang="zh-CN" altLang="en-US" dirty="0"/>
              <a:t>的</a:t>
            </a:r>
            <a:r>
              <a:rPr lang="en-US" altLang="zh-CN" dirty="0" err="1"/>
              <a:t>onAttach</a:t>
            </a:r>
            <a:r>
              <a:rPr lang="en-US" altLang="zh-CN" dirty="0"/>
              <a:t>→</a:t>
            </a:r>
            <a:r>
              <a:rPr lang="zh-CN" altLang="en-US" dirty="0"/>
              <a:t>第二个</a:t>
            </a:r>
            <a:r>
              <a:rPr lang="en-US" altLang="zh-CN" dirty="0"/>
              <a:t>Fragment</a:t>
            </a:r>
            <a:r>
              <a:rPr lang="zh-CN" altLang="en-US" dirty="0"/>
              <a:t>的</a:t>
            </a:r>
            <a:r>
              <a:rPr lang="en-US" altLang="zh-CN" dirty="0" err="1"/>
              <a:t>onCreate</a:t>
            </a:r>
            <a:endParaRPr lang="en-US" altLang="zh-CN" dirty="0"/>
          </a:p>
          <a:p>
            <a:pPr lvl="1"/>
            <a:r>
              <a:rPr lang="en-US" altLang="zh-CN" dirty="0"/>
              <a:t>→</a:t>
            </a:r>
            <a:r>
              <a:rPr lang="zh-CN" altLang="en-US" dirty="0"/>
              <a:t>第二个</a:t>
            </a:r>
            <a:r>
              <a:rPr lang="en-US" altLang="zh-CN" dirty="0"/>
              <a:t>Fragment</a:t>
            </a:r>
            <a:r>
              <a:rPr lang="zh-CN" altLang="en-US" dirty="0"/>
              <a:t>的</a:t>
            </a:r>
            <a:r>
              <a:rPr lang="en-US" altLang="zh-CN" dirty="0" err="1"/>
              <a:t>onCreateView</a:t>
            </a:r>
            <a:endParaRPr lang="en-US" altLang="zh-CN" dirty="0"/>
          </a:p>
          <a:p>
            <a:pPr lvl="1"/>
            <a:r>
              <a:rPr lang="en-US" altLang="zh-CN" dirty="0"/>
              <a:t>→</a:t>
            </a:r>
            <a:r>
              <a:rPr lang="zh-CN" altLang="en-US" dirty="0"/>
              <a:t>第二个</a:t>
            </a:r>
            <a:r>
              <a:rPr lang="en-US" altLang="zh-CN" dirty="0"/>
              <a:t>Fragment</a:t>
            </a:r>
            <a:r>
              <a:rPr lang="zh-CN" altLang="en-US" dirty="0"/>
              <a:t>的</a:t>
            </a:r>
            <a:r>
              <a:rPr lang="en-US" altLang="zh-CN" dirty="0" err="1"/>
              <a:t>onStart</a:t>
            </a:r>
            <a:r>
              <a:rPr lang="en-US" altLang="zh-CN" dirty="0"/>
              <a:t>→</a:t>
            </a:r>
            <a:r>
              <a:rPr lang="zh-CN" altLang="en-US" dirty="0"/>
              <a:t>第二个</a:t>
            </a:r>
            <a:r>
              <a:rPr lang="en-US" altLang="zh-CN" dirty="0"/>
              <a:t>Fragment</a:t>
            </a:r>
            <a:r>
              <a:rPr lang="zh-CN" altLang="en-US" dirty="0"/>
              <a:t>的</a:t>
            </a:r>
            <a:r>
              <a:rPr lang="en-US" altLang="zh-CN" dirty="0" err="1"/>
              <a:t>onResume</a:t>
            </a:r>
            <a:endParaRPr lang="en-US" altLang="zh-CN" dirty="0"/>
          </a:p>
          <a:p>
            <a:r>
              <a:rPr lang="zh-CN" altLang="en-US" dirty="0" smtClean="0"/>
              <a:t>进入活动页面时，</a:t>
            </a:r>
            <a:r>
              <a:rPr lang="zh-CN" altLang="zh-CN" dirty="0"/>
              <a:t>实际只加载了第一页和第二页，并没有加载全部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。</a:t>
            </a:r>
            <a:r>
              <a:rPr lang="zh-CN" altLang="zh-CN" dirty="0"/>
              <a:t>无论当前位于哪一页，系统都只会加载当前页及相邻的前后两页，总共加载不超过三页。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1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7.1  </a:t>
            </a:r>
            <a:r>
              <a:rPr lang="zh-CN" altLang="en-US" dirty="0"/>
              <a:t>下拉列表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本节介绍下拉框的用法以及适配器的基本概念，结合对下拉框</a:t>
            </a:r>
            <a:r>
              <a:rPr lang="en-US" altLang="zh-CN" dirty="0"/>
              <a:t>Spinner</a:t>
            </a:r>
            <a:r>
              <a:rPr lang="zh-CN" altLang="zh-CN" dirty="0"/>
              <a:t>的使用说明分别阐述数组适配器</a:t>
            </a:r>
            <a:r>
              <a:rPr lang="en-US" altLang="zh-CN" dirty="0" err="1"/>
              <a:t>ArrayAdapter</a:t>
            </a:r>
            <a:r>
              <a:rPr lang="zh-CN" altLang="zh-CN" dirty="0"/>
              <a:t>、简单适配器</a:t>
            </a:r>
            <a:r>
              <a:rPr lang="en-US" altLang="zh-CN" dirty="0" err="1"/>
              <a:t>SimpleAdapter</a:t>
            </a:r>
            <a:r>
              <a:rPr lang="zh-CN" altLang="zh-CN" dirty="0"/>
              <a:t>的具体用法与展示效果。</a:t>
            </a:r>
          </a:p>
          <a:p>
            <a:r>
              <a:rPr lang="en-US" altLang="zh-CN" dirty="0" smtClean="0"/>
              <a:t>7.1.1  </a:t>
            </a:r>
            <a:r>
              <a:rPr lang="zh-CN" altLang="en-US" dirty="0"/>
              <a:t>下拉框</a:t>
            </a:r>
            <a:r>
              <a:rPr lang="en-US" altLang="zh-CN" dirty="0"/>
              <a:t>Spinner</a:t>
            </a:r>
          </a:p>
          <a:p>
            <a:r>
              <a:rPr lang="en-US" altLang="zh-CN" dirty="0" smtClean="0"/>
              <a:t>7.1.2  </a:t>
            </a:r>
            <a:r>
              <a:rPr lang="zh-CN" altLang="en-US" dirty="0"/>
              <a:t>数组适配器</a:t>
            </a:r>
            <a:r>
              <a:rPr lang="en-US" altLang="zh-CN" dirty="0" err="1"/>
              <a:t>ArrayAdapter</a:t>
            </a:r>
            <a:endParaRPr lang="en-US" altLang="zh-CN" dirty="0"/>
          </a:p>
          <a:p>
            <a:r>
              <a:rPr lang="en-US" altLang="zh-CN" dirty="0" smtClean="0"/>
              <a:t>7.1.3  </a:t>
            </a:r>
            <a:r>
              <a:rPr lang="zh-CN" altLang="en-US" dirty="0"/>
              <a:t>简单适配器</a:t>
            </a:r>
            <a:r>
              <a:rPr lang="en-US" altLang="zh-CN" dirty="0" err="1"/>
              <a:t>SimpleAdapter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4208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7.4.3  </a:t>
            </a:r>
            <a:r>
              <a:rPr lang="zh-CN" altLang="en-US" dirty="0"/>
              <a:t>改进的启动引导页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与之前的</a:t>
            </a:r>
            <a:r>
              <a:rPr lang="zh-CN" altLang="en-US" dirty="0"/>
              <a:t>启动引导页比较，改进后的启动引导页采用</a:t>
            </a:r>
            <a:r>
              <a:rPr lang="en-US" altLang="zh-CN" dirty="0"/>
              <a:t>Fragment</a:t>
            </a:r>
            <a:r>
              <a:rPr lang="zh-CN" altLang="en-US" dirty="0"/>
              <a:t>搭配</a:t>
            </a:r>
            <a:r>
              <a:rPr lang="en-US" altLang="zh-CN" dirty="0" err="1"/>
              <a:t>ViewPager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一旦发生页面切换，相邻页面就被加载，非相邻页面就被回收</a:t>
            </a:r>
            <a:r>
              <a:rPr lang="zh-CN" altLang="zh-CN" dirty="0" smtClean="0"/>
              <a:t>。</a:t>
            </a:r>
            <a:r>
              <a:rPr lang="zh-CN" altLang="zh-CN" dirty="0"/>
              <a:t>只有用户正在浏览与将要浏览的</a:t>
            </a:r>
            <a:r>
              <a:rPr lang="en-US" altLang="zh-CN" dirty="0"/>
              <a:t>Fragment</a:t>
            </a:r>
            <a:r>
              <a:rPr lang="zh-CN" altLang="zh-CN" dirty="0"/>
              <a:t>才会加载，避免所有</a:t>
            </a:r>
            <a:r>
              <a:rPr lang="zh-CN" altLang="en-US" dirty="0"/>
              <a:t>页面项</a:t>
            </a:r>
            <a:r>
              <a:rPr lang="zh-CN" altLang="zh-CN" dirty="0"/>
              <a:t>一起加载造成资源浪费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r>
              <a:rPr lang="zh-CN" altLang="zh-CN" dirty="0"/>
              <a:t>引入碎片</a:t>
            </a:r>
            <a:r>
              <a:rPr lang="zh-CN" altLang="zh-CN" dirty="0" smtClean="0"/>
              <a:t>之后有</a:t>
            </a:r>
            <a:r>
              <a:rPr lang="zh-CN" altLang="zh-CN" dirty="0"/>
              <a:t>以下两个好处。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）加快启动速度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）降低代码耦合。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458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7470"/>
            <a:ext cx="10515600" cy="6058968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LaunchImproveAdapter</a:t>
            </a:r>
            <a:r>
              <a:rPr lang="en-US" altLang="zh-CN" dirty="0"/>
              <a:t> extends </a:t>
            </a:r>
            <a:r>
              <a:rPr lang="en-US" altLang="zh-CN" dirty="0" err="1"/>
              <a:t>FragmentPagerAdapter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 private </a:t>
            </a:r>
            <a:r>
              <a:rPr lang="en-US" altLang="zh-CN" dirty="0" err="1"/>
              <a:t>int</a:t>
            </a:r>
            <a:r>
              <a:rPr lang="en-US" altLang="zh-CN" dirty="0"/>
              <a:t>[] </a:t>
            </a:r>
            <a:r>
              <a:rPr lang="en-US" altLang="zh-CN" dirty="0" err="1"/>
              <a:t>mImageArray</a:t>
            </a:r>
            <a:r>
              <a:rPr lang="en-US" altLang="zh-CN" dirty="0"/>
              <a:t>;  // </a:t>
            </a:r>
            <a:r>
              <a:rPr lang="zh-CN" altLang="zh-CN" dirty="0"/>
              <a:t>声明一个图片数组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// </a:t>
            </a:r>
            <a:r>
              <a:rPr lang="zh-CN" altLang="zh-CN" dirty="0"/>
              <a:t>碎片页适配器的构造方法，传入碎片管理器与图片数组</a:t>
            </a:r>
          </a:p>
          <a:p>
            <a:r>
              <a:rPr lang="en-US" altLang="zh-CN" dirty="0"/>
              <a:t>    public </a:t>
            </a:r>
            <a:r>
              <a:rPr lang="en-US" altLang="zh-CN" dirty="0" err="1"/>
              <a:t>LaunchImproveAdapter</a:t>
            </a:r>
            <a:r>
              <a:rPr lang="en-US" altLang="zh-CN" dirty="0"/>
              <a:t>(</a:t>
            </a:r>
            <a:r>
              <a:rPr lang="en-US" altLang="zh-CN" dirty="0" err="1"/>
              <a:t>FragmentManager</a:t>
            </a:r>
            <a:r>
              <a:rPr lang="en-US" altLang="zh-CN" dirty="0"/>
              <a:t> </a:t>
            </a:r>
            <a:r>
              <a:rPr lang="en-US" altLang="zh-CN" dirty="0" err="1"/>
              <a:t>fm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[] </a:t>
            </a:r>
            <a:r>
              <a:rPr lang="en-US" altLang="zh-CN" dirty="0" err="1"/>
              <a:t>imageArray</a:t>
            </a:r>
            <a:r>
              <a:rPr lang="en-US" altLang="zh-CN" dirty="0"/>
              <a:t>) {</a:t>
            </a:r>
            <a:endParaRPr lang="zh-CN" altLang="zh-CN" dirty="0"/>
          </a:p>
          <a:p>
            <a:r>
              <a:rPr lang="en-US" altLang="zh-CN" dirty="0"/>
              <a:t>        super(</a:t>
            </a:r>
            <a:r>
              <a:rPr lang="en-US" altLang="zh-CN" dirty="0" err="1"/>
              <a:t>fm</a:t>
            </a:r>
            <a:r>
              <a:rPr lang="en-US" altLang="zh-CN" dirty="0"/>
              <a:t>, BEHAVIOR_RESUME_ONLY_CURRENT_FRAGMENT);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mImageArray</a:t>
            </a:r>
            <a:r>
              <a:rPr lang="en-US" altLang="zh-CN" dirty="0"/>
              <a:t> = </a:t>
            </a:r>
            <a:r>
              <a:rPr lang="en-US" altLang="zh-CN" dirty="0" err="1"/>
              <a:t>imageArray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// </a:t>
            </a:r>
            <a:r>
              <a:rPr lang="zh-CN" altLang="zh-CN" dirty="0"/>
              <a:t>获取碎片</a:t>
            </a:r>
            <a:r>
              <a:rPr lang="en-US" altLang="zh-CN" dirty="0"/>
              <a:t>Fragment</a:t>
            </a:r>
            <a:r>
              <a:rPr lang="zh-CN" altLang="zh-CN" dirty="0"/>
              <a:t>的个数</a:t>
            </a:r>
          </a:p>
          <a:p>
            <a:r>
              <a:rPr lang="en-US" altLang="zh-CN" dirty="0"/>
              <a:t>    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getCount</a:t>
            </a:r>
            <a:r>
              <a:rPr lang="en-US" altLang="zh-CN" dirty="0"/>
              <a:t>() {</a:t>
            </a:r>
            <a:endParaRPr lang="zh-CN" altLang="zh-CN" dirty="0"/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mImageArray.length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// </a:t>
            </a:r>
            <a:r>
              <a:rPr lang="zh-CN" altLang="zh-CN" dirty="0"/>
              <a:t>获取指定位置的碎片</a:t>
            </a:r>
            <a:r>
              <a:rPr lang="en-US" altLang="zh-CN" dirty="0"/>
              <a:t>Fragment</a:t>
            </a:r>
            <a:endParaRPr lang="zh-CN" altLang="zh-CN" dirty="0"/>
          </a:p>
          <a:p>
            <a:r>
              <a:rPr lang="en-US" altLang="zh-CN" dirty="0"/>
              <a:t>    public Fragment </a:t>
            </a:r>
            <a:r>
              <a:rPr lang="en-US" altLang="zh-CN" dirty="0" err="1"/>
              <a:t>getItem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position) {</a:t>
            </a:r>
            <a:endParaRPr lang="zh-CN" altLang="zh-CN" dirty="0"/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LaunchFragment.newInstance</a:t>
            </a:r>
            <a:r>
              <a:rPr lang="en-US" altLang="zh-CN" dirty="0"/>
              <a:t>(position, </a:t>
            </a:r>
            <a:r>
              <a:rPr lang="en-US" altLang="zh-CN" dirty="0" err="1"/>
              <a:t>mImageArray</a:t>
            </a:r>
            <a:r>
              <a:rPr lang="en-US" altLang="zh-CN" dirty="0"/>
              <a:t>[position]);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40799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7.5  </a:t>
            </a:r>
            <a:r>
              <a:rPr lang="zh-CN" altLang="en-US" dirty="0"/>
              <a:t>实战项目：记账本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人</a:t>
            </a:r>
            <a:r>
              <a:rPr lang="zh-CN" altLang="zh-CN" dirty="0"/>
              <a:t>云：你不理财，财不理你。从毕业工作开始，年轻人就要好好管理自己的个人收支。每年的收入减去支出，剩下的结余才是进一步发展的积累资金。记账本便是管理日常收支的好帮手，一个易用的记账本</a:t>
            </a:r>
            <a:r>
              <a:rPr lang="en-US" altLang="zh-CN" dirty="0"/>
              <a:t>App</a:t>
            </a:r>
            <a:r>
              <a:rPr lang="zh-CN" altLang="zh-CN" dirty="0"/>
              <a:t>有助于合理安排个人资金。</a:t>
            </a:r>
          </a:p>
          <a:p>
            <a:r>
              <a:rPr lang="en-US" altLang="zh-CN" dirty="0" smtClean="0"/>
              <a:t>7.5.1  </a:t>
            </a:r>
            <a:r>
              <a:rPr lang="zh-CN" altLang="en-US" dirty="0"/>
              <a:t>需求描述</a:t>
            </a:r>
          </a:p>
          <a:p>
            <a:r>
              <a:rPr lang="en-US" altLang="zh-CN" dirty="0" smtClean="0"/>
              <a:t>7.5.2  </a:t>
            </a:r>
            <a:r>
              <a:rPr lang="zh-CN" altLang="en-US" dirty="0"/>
              <a:t>界面设计</a:t>
            </a:r>
          </a:p>
          <a:p>
            <a:r>
              <a:rPr lang="en-US" altLang="zh-CN" dirty="0" smtClean="0"/>
              <a:t>7.5.3  </a:t>
            </a:r>
            <a:r>
              <a:rPr lang="zh-CN" altLang="en-US" dirty="0"/>
              <a:t>关键代码</a:t>
            </a:r>
          </a:p>
        </p:txBody>
      </p:sp>
    </p:spTree>
    <p:extLst>
      <p:ext uri="{BB962C8B-B14F-4D97-AF65-F5344CB8AC3E}">
        <p14:creationId xmlns:p14="http://schemas.microsoft.com/office/powerpoint/2010/main" val="7413409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7.5.1  </a:t>
            </a:r>
            <a:r>
              <a:rPr lang="zh-CN" altLang="en-US" dirty="0"/>
              <a:t>需求描述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记账本必须具备两项基本功</a:t>
            </a:r>
            <a:r>
              <a:rPr lang="zh-CN" altLang="zh-CN" dirty="0" smtClean="0"/>
              <a:t>能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记录</a:t>
            </a:r>
            <a:r>
              <a:rPr lang="zh-CN" altLang="zh-CN" dirty="0"/>
              <a:t>新</a:t>
            </a:r>
            <a:r>
              <a:rPr lang="zh-CN" altLang="zh-CN" dirty="0" smtClean="0"/>
              <a:t>账单</a:t>
            </a:r>
            <a:endParaRPr lang="en-US" altLang="zh-CN" dirty="0" smtClean="0"/>
          </a:p>
          <a:p>
            <a:pPr lvl="1"/>
            <a:r>
              <a:rPr lang="zh-CN" altLang="zh-CN" dirty="0"/>
              <a:t>要求用户输入账单的明细要素，包括账单的发生时间、账单的收支类型（收入还是支出）、账单的交易金额、账单的事由描述等等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查看账单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pPr lvl="1"/>
            <a:r>
              <a:rPr lang="zh-CN" altLang="zh-CN" dirty="0"/>
              <a:t>通常分月展示，每页显示单个月份的账单数据，还要支持在不同月份之间切换</a:t>
            </a:r>
            <a:r>
              <a:rPr lang="zh-CN" altLang="zh-CN" dirty="0" smtClean="0"/>
              <a:t>。</a:t>
            </a:r>
            <a:r>
              <a:rPr lang="zh-CN" altLang="zh-CN" dirty="0"/>
              <a:t>每月的账单数据按照时间从上往下</a:t>
            </a:r>
            <a:r>
              <a:rPr lang="zh-CN" altLang="zh-CN" dirty="0" smtClean="0"/>
              <a:t>排列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938124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记账本的演示效果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33" y="1690687"/>
            <a:ext cx="4289850" cy="4111107"/>
          </a:xfr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90" y="1690686"/>
            <a:ext cx="4289851" cy="41111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590828" y="60504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账单填写页面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983085" y="60504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账单列表页面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7723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7.5.2  </a:t>
            </a:r>
            <a:r>
              <a:rPr lang="zh-CN" altLang="en-US" dirty="0"/>
              <a:t>界面设计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zh-CN" altLang="zh-CN" dirty="0"/>
              <a:t>翻页视图</a:t>
            </a:r>
            <a:r>
              <a:rPr lang="en-US" altLang="zh-CN" dirty="0" err="1"/>
              <a:t>ViewPager</a:t>
            </a:r>
            <a:r>
              <a:rPr lang="zh-CN" altLang="zh-CN" dirty="0"/>
              <a:t>：每页一个月份，一年</a:t>
            </a:r>
            <a:r>
              <a:rPr lang="en-US" altLang="zh-CN" dirty="0"/>
              <a:t>12</a:t>
            </a:r>
            <a:r>
              <a:rPr lang="zh-CN" altLang="zh-CN" dirty="0"/>
              <a:t>个月，支持左右</a:t>
            </a:r>
            <a:r>
              <a:rPr lang="zh-CN" altLang="zh-CN" dirty="0" smtClean="0"/>
              <a:t>滑动。</a:t>
            </a:r>
            <a:endParaRPr lang="zh-CN" altLang="zh-CN" dirty="0"/>
          </a:p>
          <a:p>
            <a:pPr lvl="0"/>
            <a:r>
              <a:rPr lang="zh-CN" altLang="zh-CN" dirty="0"/>
              <a:t>翻页标签栏</a:t>
            </a:r>
            <a:r>
              <a:rPr lang="en-US" altLang="zh-CN" dirty="0" err="1"/>
              <a:t>PagerTabStrip</a:t>
            </a:r>
            <a:r>
              <a:rPr lang="zh-CN" altLang="zh-CN" dirty="0" smtClean="0"/>
              <a:t>：账单上方</a:t>
            </a:r>
            <a:r>
              <a:rPr lang="zh-CN" altLang="zh-CN" dirty="0"/>
              <a:t>的月份标题</a:t>
            </a:r>
            <a:r>
              <a:rPr lang="zh-CN" altLang="zh-CN" dirty="0" smtClean="0"/>
              <a:t>来自</a:t>
            </a:r>
            <a:r>
              <a:rPr lang="zh-CN" altLang="zh-CN" dirty="0"/>
              <a:t>翻页标签栏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0"/>
            <a:r>
              <a:rPr lang="zh-CN" altLang="zh-CN" dirty="0"/>
              <a:t>碎片适配器</a:t>
            </a:r>
            <a:r>
              <a:rPr lang="en-US" altLang="zh-CN" dirty="0" err="1"/>
              <a:t>FragmentPagerAdapter</a:t>
            </a:r>
            <a:r>
              <a:rPr lang="zh-CN" altLang="zh-CN" dirty="0"/>
              <a:t>：把</a:t>
            </a:r>
            <a:r>
              <a:rPr lang="en-US" altLang="zh-CN" dirty="0"/>
              <a:t>12</a:t>
            </a:r>
            <a:r>
              <a:rPr lang="zh-CN" altLang="zh-CN" dirty="0"/>
              <a:t>个月份</a:t>
            </a:r>
            <a:r>
              <a:rPr lang="zh-CN" altLang="zh-CN" dirty="0" smtClean="0"/>
              <a:t>的</a:t>
            </a:r>
            <a:r>
              <a:rPr lang="zh-CN" altLang="en-US" dirty="0"/>
              <a:t>碎片</a:t>
            </a:r>
            <a:r>
              <a:rPr lang="zh-CN" altLang="zh-CN" dirty="0" smtClean="0"/>
              <a:t>组装到</a:t>
            </a:r>
            <a:r>
              <a:rPr lang="zh-CN" altLang="en-US" dirty="0" smtClean="0"/>
              <a:t>翻页视图</a:t>
            </a:r>
            <a:r>
              <a:rPr lang="zh-CN" altLang="zh-CN" dirty="0" smtClean="0"/>
              <a:t>中</a:t>
            </a:r>
            <a:r>
              <a:rPr lang="zh-CN" altLang="zh-CN" dirty="0"/>
              <a:t>，用到了碎片适配器。</a:t>
            </a:r>
          </a:p>
          <a:p>
            <a:pPr lvl="0"/>
            <a:r>
              <a:rPr lang="zh-CN" altLang="zh-CN" dirty="0"/>
              <a:t>碎片</a:t>
            </a:r>
            <a:r>
              <a:rPr lang="en-US" altLang="zh-CN" dirty="0"/>
              <a:t>Fragment</a:t>
            </a:r>
            <a:r>
              <a:rPr lang="zh-CN" altLang="zh-CN" dirty="0"/>
              <a:t>：</a:t>
            </a:r>
            <a:r>
              <a:rPr lang="en-US" altLang="zh-CN" dirty="0"/>
              <a:t>12</a:t>
            </a:r>
            <a:r>
              <a:rPr lang="zh-CN" altLang="zh-CN" dirty="0"/>
              <a:t>个月份对应</a:t>
            </a:r>
            <a:r>
              <a:rPr lang="en-US" altLang="zh-CN" dirty="0"/>
              <a:t>12</a:t>
            </a:r>
            <a:r>
              <a:rPr lang="zh-CN" altLang="zh-CN" dirty="0"/>
              <a:t>个账单页，每页都是一个</a:t>
            </a:r>
            <a:r>
              <a:rPr lang="zh-CN" altLang="zh-CN" dirty="0" smtClean="0"/>
              <a:t>碎片。</a:t>
            </a:r>
            <a:endParaRPr lang="zh-CN" altLang="zh-CN" dirty="0"/>
          </a:p>
          <a:p>
            <a:pPr lvl="0"/>
            <a:r>
              <a:rPr lang="zh-CN" altLang="zh-CN" dirty="0"/>
              <a:t>列表视图</a:t>
            </a:r>
            <a:r>
              <a:rPr lang="en-US" altLang="zh-CN" dirty="0" err="1"/>
              <a:t>ListView</a:t>
            </a:r>
            <a:r>
              <a:rPr lang="zh-CN" altLang="zh-CN" dirty="0"/>
              <a:t>：每月的账单明细从上往下排列，采用</a:t>
            </a:r>
            <a:r>
              <a:rPr lang="zh-CN" altLang="zh-CN" dirty="0" smtClean="0"/>
              <a:t>了</a:t>
            </a:r>
            <a:r>
              <a:rPr lang="zh-CN" altLang="zh-CN" dirty="0"/>
              <a:t>列表视图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0"/>
            <a:r>
              <a:rPr lang="zh-CN" altLang="zh-CN" dirty="0"/>
              <a:t>基本适配器</a:t>
            </a:r>
            <a:r>
              <a:rPr lang="en-US" altLang="zh-CN" dirty="0" err="1"/>
              <a:t>BaseAdapter</a:t>
            </a:r>
            <a:r>
              <a:rPr lang="zh-CN" altLang="zh-CN" dirty="0" smtClean="0"/>
              <a:t>：</a:t>
            </a:r>
            <a:r>
              <a:rPr lang="zh-CN" altLang="en-US" dirty="0" smtClean="0"/>
              <a:t>账单列表需要</a:t>
            </a:r>
            <a:r>
              <a:rPr lang="zh-CN" altLang="zh-CN" dirty="0" smtClean="0"/>
              <a:t>搭档</a:t>
            </a:r>
            <a:r>
              <a:rPr lang="zh-CN" altLang="zh-CN" dirty="0"/>
              <a:t>基本适配器。</a:t>
            </a:r>
          </a:p>
          <a:p>
            <a:pPr lvl="0"/>
            <a:r>
              <a:rPr lang="zh-CN" altLang="zh-CN" dirty="0"/>
              <a:t>提醒对话框</a:t>
            </a:r>
            <a:r>
              <a:rPr lang="en-US" altLang="zh-CN" dirty="0" err="1"/>
              <a:t>AlertDialog</a:t>
            </a:r>
            <a:r>
              <a:rPr lang="zh-CN" altLang="zh-CN" dirty="0"/>
              <a:t>：删除账单</a:t>
            </a:r>
            <a:r>
              <a:rPr lang="zh-CN" altLang="zh-CN" dirty="0" smtClean="0"/>
              <a:t>项</a:t>
            </a:r>
            <a:r>
              <a:rPr lang="zh-CN" altLang="en-US" dirty="0" smtClean="0"/>
              <a:t>时要弹出</a:t>
            </a:r>
            <a:r>
              <a:rPr lang="zh-CN" altLang="zh-CN" dirty="0"/>
              <a:t>提醒对话框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0"/>
            <a:r>
              <a:rPr lang="zh-CN" altLang="zh-CN" dirty="0"/>
              <a:t>日期选择对话框</a:t>
            </a:r>
            <a:r>
              <a:rPr lang="en-US" altLang="zh-CN" dirty="0" err="1"/>
              <a:t>DatePickerDialog</a:t>
            </a:r>
            <a:r>
              <a:rPr lang="zh-CN" altLang="zh-CN" dirty="0" smtClean="0"/>
              <a:t>：通过日期对话框选择</a:t>
            </a:r>
            <a:r>
              <a:rPr lang="zh-CN" altLang="zh-CN" dirty="0"/>
              <a:t>账单日期。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83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账单列表页面的控件嵌套关系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990" y="2514355"/>
            <a:ext cx="9184706" cy="2365293"/>
          </a:xfrm>
        </p:spPr>
      </p:pic>
    </p:spTree>
    <p:extLst>
      <p:ext uri="{BB962C8B-B14F-4D97-AF65-F5344CB8AC3E}">
        <p14:creationId xmlns:p14="http://schemas.microsoft.com/office/powerpoint/2010/main" val="362224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7.5.3  </a:t>
            </a:r>
            <a:r>
              <a:rPr lang="zh-CN" altLang="en-US" dirty="0"/>
              <a:t>关键代码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列举几个重要功能的代码片段：</a:t>
            </a:r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如何实现日期下拉</a:t>
            </a:r>
            <a:r>
              <a:rPr lang="zh-CN" altLang="zh-CN" dirty="0" smtClean="0"/>
              <a:t>框</a:t>
            </a:r>
            <a:endParaRPr lang="en-US" altLang="zh-CN" dirty="0" smtClean="0"/>
          </a:p>
          <a:p>
            <a:pPr lvl="1"/>
            <a:r>
              <a:rPr lang="zh-CN" altLang="zh-CN" dirty="0"/>
              <a:t>结合文本视图与日期选择对话框，也能实现类似</a:t>
            </a:r>
            <a:r>
              <a:rPr lang="en-US" altLang="zh-CN" dirty="0"/>
              <a:t>Spinner</a:t>
            </a:r>
            <a:r>
              <a:rPr lang="zh-CN" altLang="zh-CN" dirty="0"/>
              <a:t>的日期下拉框效果。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如何编辑与删除账单</a:t>
            </a:r>
            <a:r>
              <a:rPr lang="zh-CN" altLang="zh-CN" dirty="0" smtClean="0"/>
              <a:t>项</a:t>
            </a:r>
            <a:endParaRPr lang="en-US" altLang="zh-CN" dirty="0" smtClean="0"/>
          </a:p>
          <a:p>
            <a:pPr lvl="1"/>
            <a:r>
              <a:rPr lang="zh-CN" altLang="zh-CN" dirty="0"/>
              <a:t>将列表项的点击监听器映射到账单的编辑功能，将列表项的长按监听器映射到账单的删除</a:t>
            </a:r>
            <a:r>
              <a:rPr lang="zh-CN" altLang="zh-CN" dirty="0" smtClean="0"/>
              <a:t>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合并账单的添加与编辑</a:t>
            </a:r>
            <a:r>
              <a:rPr lang="zh-CN" altLang="zh-CN" dirty="0" smtClean="0"/>
              <a:t>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获取上个页面传来的</a:t>
            </a:r>
            <a:r>
              <a:rPr lang="en-US" altLang="zh-CN" dirty="0" err="1" smtClean="0"/>
              <a:t>xuhao</a:t>
            </a:r>
            <a:r>
              <a:rPr lang="zh-CN" altLang="en-US" dirty="0" smtClean="0"/>
              <a:t>字段</a:t>
            </a:r>
            <a:r>
              <a:rPr lang="zh-CN" altLang="en-US" dirty="0"/>
              <a:t>然后判断</a:t>
            </a:r>
            <a:r>
              <a:rPr lang="zh-CN" altLang="en-US" dirty="0" smtClean="0"/>
              <a:t>，</a:t>
            </a:r>
            <a:r>
              <a:rPr lang="zh-CN" altLang="zh-CN" dirty="0"/>
              <a:t>若</a:t>
            </a:r>
            <a:r>
              <a:rPr lang="en-US" altLang="zh-CN" dirty="0" err="1"/>
              <a:t>xuhao</a:t>
            </a:r>
            <a:r>
              <a:rPr lang="zh-CN" altLang="zh-CN" dirty="0"/>
              <a:t>字段的值为</a:t>
            </a:r>
            <a:r>
              <a:rPr lang="en-US" altLang="zh-CN" dirty="0"/>
              <a:t>-1</a:t>
            </a:r>
            <a:r>
              <a:rPr lang="zh-CN" altLang="zh-CN" dirty="0"/>
              <a:t>则表示不存在原账单的序号，此时应进入账单添加逻辑；若值不为</a:t>
            </a:r>
            <a:r>
              <a:rPr lang="en-US" altLang="zh-CN" dirty="0"/>
              <a:t>-1</a:t>
            </a:r>
            <a:r>
              <a:rPr lang="zh-CN" altLang="zh-CN" dirty="0"/>
              <a:t>，则表示已存在该账单序号，此时应进入账单编辑</a:t>
            </a:r>
            <a:r>
              <a:rPr lang="zh-CN" altLang="zh-CN" dirty="0" smtClean="0"/>
              <a:t>处理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2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7.6  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本章主要介绍了</a:t>
            </a:r>
            <a:r>
              <a:rPr lang="en-US" altLang="zh-CN" dirty="0"/>
              <a:t>App</a:t>
            </a:r>
            <a:r>
              <a:rPr lang="zh-CN" altLang="zh-CN" dirty="0"/>
              <a:t>开发的高级控件相关知识，包括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zh-CN" altLang="zh-CN" dirty="0" smtClean="0"/>
              <a:t>下</a:t>
            </a:r>
            <a:r>
              <a:rPr lang="zh-CN" altLang="zh-CN" dirty="0"/>
              <a:t>拉列表的用法（下拉框</a:t>
            </a:r>
            <a:r>
              <a:rPr lang="en-US" altLang="zh-CN" dirty="0"/>
              <a:t>Spinner</a:t>
            </a:r>
            <a:r>
              <a:rPr lang="zh-CN" altLang="zh-CN" dirty="0"/>
              <a:t>、数组适配器</a:t>
            </a:r>
            <a:r>
              <a:rPr lang="en-US" altLang="zh-CN" dirty="0" err="1"/>
              <a:t>ArrayAdapter</a:t>
            </a:r>
            <a:r>
              <a:rPr lang="zh-CN" altLang="zh-CN" dirty="0"/>
              <a:t>、简单适配器</a:t>
            </a:r>
            <a:r>
              <a:rPr lang="en-US" altLang="zh-CN" dirty="0" err="1"/>
              <a:t>SimpleAdapter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列表</a:t>
            </a:r>
            <a:r>
              <a:rPr lang="zh-CN" altLang="zh-CN" dirty="0"/>
              <a:t>类视图的用法（基本适配器</a:t>
            </a:r>
            <a:r>
              <a:rPr lang="en-US" altLang="zh-CN" dirty="0" err="1"/>
              <a:t>BaseAdapter</a:t>
            </a:r>
            <a:r>
              <a:rPr lang="zh-CN" altLang="zh-CN" dirty="0"/>
              <a:t>、列表视图</a:t>
            </a:r>
            <a:r>
              <a:rPr lang="en-US" altLang="zh-CN" dirty="0" err="1"/>
              <a:t>ListView</a:t>
            </a:r>
            <a:r>
              <a:rPr lang="zh-CN" altLang="zh-CN" dirty="0"/>
              <a:t>、网格视图</a:t>
            </a:r>
            <a:r>
              <a:rPr lang="en-US" altLang="zh-CN" dirty="0" err="1"/>
              <a:t>GridView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翻</a:t>
            </a:r>
            <a:r>
              <a:rPr lang="zh-CN" altLang="zh-CN" dirty="0"/>
              <a:t>页类视图的基本用法（翻页视图</a:t>
            </a:r>
            <a:r>
              <a:rPr lang="en-US" altLang="zh-CN" dirty="0" err="1"/>
              <a:t>ViewPager</a:t>
            </a:r>
            <a:r>
              <a:rPr lang="zh-CN" altLang="zh-CN" dirty="0"/>
              <a:t>、翻页适配器</a:t>
            </a:r>
            <a:r>
              <a:rPr lang="en-US" altLang="zh-CN" dirty="0" err="1"/>
              <a:t>PagerAdapter</a:t>
            </a:r>
            <a:r>
              <a:rPr lang="zh-CN" altLang="zh-CN" dirty="0"/>
              <a:t>、翻页标签栏</a:t>
            </a:r>
            <a:r>
              <a:rPr lang="en-US" altLang="zh-CN" dirty="0" err="1"/>
              <a:t>PagerTabStrip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碎片</a:t>
            </a:r>
            <a:r>
              <a:rPr lang="zh-CN" altLang="zh-CN" dirty="0"/>
              <a:t>的两种用法（静态注册方式、动态注册方式、碎片适配器</a:t>
            </a:r>
            <a:r>
              <a:rPr lang="en-US" altLang="zh-CN" dirty="0" err="1"/>
              <a:t>FragmentPagerAdapter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最后</a:t>
            </a:r>
            <a:r>
              <a:rPr lang="zh-CN" altLang="zh-CN" dirty="0"/>
              <a:t>设计了一个实战项目“记账本”，在该项目的</a:t>
            </a:r>
            <a:r>
              <a:rPr lang="en-US" altLang="zh-CN" dirty="0"/>
              <a:t>App</a:t>
            </a:r>
            <a:r>
              <a:rPr lang="zh-CN" altLang="zh-CN" dirty="0"/>
              <a:t>编码中用到了前面介绍的大部分控件，从而加深了对所学知识的理解。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2663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本章的学成目标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）学会使用下拉框控件。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）学会使用列表视图和网格视图。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）学会使用翻页视图与翻页标签栏。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）学会通过两种注册方式分别使用碎片。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110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7.1.1  </a:t>
            </a:r>
            <a:r>
              <a:rPr lang="zh-CN" altLang="en-US" dirty="0"/>
              <a:t>下拉框</a:t>
            </a:r>
            <a:r>
              <a:rPr lang="en-US" altLang="zh-CN" dirty="0"/>
              <a:t>Spinner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Spinner</a:t>
            </a:r>
            <a:r>
              <a:rPr lang="zh-CN" altLang="zh-CN" dirty="0" smtClean="0"/>
              <a:t>用于</a:t>
            </a:r>
            <a:r>
              <a:rPr lang="zh-CN" altLang="zh-CN" dirty="0"/>
              <a:t>从一串列表中选择某项，功能类似于单选按钮的组合。</a:t>
            </a:r>
            <a:endParaRPr lang="en-US" altLang="zh-CN" dirty="0"/>
          </a:p>
          <a:p>
            <a:r>
              <a:rPr lang="en-US" altLang="zh-CN" dirty="0" smtClean="0"/>
              <a:t>XML</a:t>
            </a:r>
            <a:r>
              <a:rPr lang="zh-CN" altLang="en-US" dirty="0" smtClean="0"/>
              <a:t>文件中的</a:t>
            </a:r>
            <a:r>
              <a:rPr lang="en-US" altLang="zh-CN" dirty="0" err="1" smtClean="0"/>
              <a:t>spinnerMode</a:t>
            </a:r>
            <a:r>
              <a:rPr lang="zh-CN" altLang="en-US" dirty="0" smtClean="0"/>
              <a:t>属性有两种取值：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dropdown</a:t>
            </a:r>
            <a:r>
              <a:rPr lang="zh-CN" altLang="en-US" dirty="0" smtClean="0"/>
              <a:t>：下拉列表形式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dialog</a:t>
            </a:r>
            <a:r>
              <a:rPr lang="zh-CN" altLang="en-US" dirty="0" smtClean="0"/>
              <a:t>：对话框形式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代码</a:t>
            </a:r>
            <a:r>
              <a:rPr lang="zh-CN" altLang="zh-CN" dirty="0"/>
              <a:t>中</a:t>
            </a:r>
            <a:r>
              <a:rPr lang="zh-CN" altLang="en-US" dirty="0"/>
              <a:t>可</a:t>
            </a:r>
            <a:r>
              <a:rPr lang="zh-CN" altLang="zh-CN" dirty="0"/>
              <a:t>调用下列</a:t>
            </a:r>
            <a:r>
              <a:rPr lang="en-US" altLang="zh-CN" dirty="0"/>
              <a:t>4</a:t>
            </a:r>
            <a:r>
              <a:rPr lang="zh-CN" altLang="zh-CN" dirty="0"/>
              <a:t>个方法。</a:t>
            </a:r>
          </a:p>
          <a:p>
            <a:pPr lvl="1"/>
            <a:r>
              <a:rPr lang="en-US" altLang="zh-CN" dirty="0" err="1"/>
              <a:t>setPrompt</a:t>
            </a:r>
            <a:r>
              <a:rPr lang="zh-CN" altLang="zh-CN" dirty="0"/>
              <a:t>：设置标题文字。</a:t>
            </a:r>
          </a:p>
          <a:p>
            <a:pPr lvl="1"/>
            <a:r>
              <a:rPr lang="en-US" altLang="zh-CN" dirty="0" err="1"/>
              <a:t>setAdapter</a:t>
            </a:r>
            <a:r>
              <a:rPr lang="zh-CN" altLang="zh-CN" dirty="0"/>
              <a:t>：设置下拉列表的适配器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/>
            <a:r>
              <a:rPr lang="en-US" altLang="zh-CN" dirty="0" err="1"/>
              <a:t>setSelection</a:t>
            </a:r>
            <a:r>
              <a:rPr lang="zh-CN" altLang="zh-CN" dirty="0"/>
              <a:t>：设置当前选中哪</a:t>
            </a:r>
            <a:r>
              <a:rPr lang="zh-CN" altLang="zh-CN" dirty="0" smtClean="0"/>
              <a:t>项。</a:t>
            </a:r>
            <a:endParaRPr lang="zh-CN" altLang="zh-CN" dirty="0"/>
          </a:p>
          <a:p>
            <a:pPr lvl="1"/>
            <a:r>
              <a:rPr lang="en-US" altLang="zh-CN" dirty="0" err="1"/>
              <a:t>setOnItemSelectedListener</a:t>
            </a:r>
            <a:r>
              <a:rPr lang="zh-CN" altLang="zh-CN" dirty="0"/>
              <a:t>：设置下拉列表的选择</a:t>
            </a:r>
            <a:r>
              <a:rPr lang="zh-CN" altLang="zh-CN" dirty="0" smtClean="0"/>
              <a:t>监听器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84040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习题（填空题）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Spinner</a:t>
            </a:r>
            <a:r>
              <a:rPr lang="zh-CN" altLang="zh-CN" dirty="0"/>
              <a:t>是种多选</a:t>
            </a:r>
            <a:r>
              <a:rPr lang="en-US" altLang="zh-CN" dirty="0"/>
              <a:t>________</a:t>
            </a:r>
            <a:r>
              <a:rPr lang="zh-CN" altLang="zh-CN" dirty="0"/>
              <a:t>的下拉框控件。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、若想在页面中部弹出</a:t>
            </a:r>
            <a:r>
              <a:rPr lang="en-US" altLang="zh-CN" dirty="0"/>
              <a:t>Spinner</a:t>
            </a:r>
            <a:r>
              <a:rPr lang="zh-CN" altLang="zh-CN" dirty="0"/>
              <a:t>的列表对话框，要把</a:t>
            </a:r>
            <a:r>
              <a:rPr lang="en-US" altLang="zh-CN" dirty="0" err="1"/>
              <a:t>spinnerMode</a:t>
            </a:r>
            <a:r>
              <a:rPr lang="zh-CN" altLang="zh-CN" dirty="0"/>
              <a:t>属性设置为</a:t>
            </a:r>
            <a:r>
              <a:rPr lang="en-US" altLang="zh-CN" dirty="0"/>
              <a:t>________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、在</a:t>
            </a:r>
            <a:r>
              <a:rPr lang="en-US" altLang="zh-CN" dirty="0"/>
              <a:t>XML</a:t>
            </a:r>
            <a:r>
              <a:rPr lang="zh-CN" altLang="zh-CN" dirty="0"/>
              <a:t>文件中，如果</a:t>
            </a:r>
            <a:r>
              <a:rPr lang="en-US" altLang="zh-CN" dirty="0" err="1"/>
              <a:t>ListView</a:t>
            </a:r>
            <a:r>
              <a:rPr lang="zh-CN" altLang="zh-CN" dirty="0"/>
              <a:t>后面还有其他平级的控件，就要将</a:t>
            </a:r>
            <a:r>
              <a:rPr lang="en-US" altLang="zh-CN" dirty="0" err="1"/>
              <a:t>ListView</a:t>
            </a:r>
            <a:r>
              <a:rPr lang="zh-CN" altLang="zh-CN" dirty="0"/>
              <a:t>的高度设为</a:t>
            </a:r>
            <a:r>
              <a:rPr lang="en-US" altLang="zh-CN" dirty="0"/>
              <a:t>________</a:t>
            </a:r>
            <a:r>
              <a:rPr lang="zh-CN" altLang="zh-CN" dirty="0"/>
              <a:t>，同时权重设为</a:t>
            </a:r>
            <a:r>
              <a:rPr lang="en-US" altLang="zh-CN" dirty="0"/>
              <a:t>1</a:t>
            </a:r>
            <a:r>
              <a:rPr lang="zh-CN" altLang="zh-CN" dirty="0"/>
              <a:t>，确保列表视图扩展到剩余的页面区域。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、翻页视图</a:t>
            </a:r>
            <a:r>
              <a:rPr lang="en-US" altLang="zh-CN" dirty="0" err="1"/>
              <a:t>ViewPager</a:t>
            </a:r>
            <a:r>
              <a:rPr lang="zh-CN" altLang="zh-CN" dirty="0"/>
              <a:t>设置当前页面的方法是</a:t>
            </a:r>
            <a:r>
              <a:rPr lang="en-US" altLang="zh-CN" dirty="0"/>
              <a:t>________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5</a:t>
            </a:r>
            <a:r>
              <a:rPr lang="zh-CN" altLang="zh-CN" dirty="0"/>
              <a:t>、</a:t>
            </a:r>
            <a:r>
              <a:rPr lang="en-US" altLang="zh-CN" dirty="0"/>
              <a:t>Fragment</a:t>
            </a:r>
            <a:r>
              <a:rPr lang="zh-CN" altLang="zh-CN" dirty="0"/>
              <a:t>有两种注册方式，分别是</a:t>
            </a:r>
            <a:r>
              <a:rPr lang="en-US" altLang="zh-CN" dirty="0"/>
              <a:t>________</a:t>
            </a:r>
            <a:r>
              <a:rPr lang="zh-CN" altLang="zh-CN" dirty="0"/>
              <a:t>和</a:t>
            </a:r>
            <a:r>
              <a:rPr lang="en-US" altLang="zh-CN" dirty="0"/>
              <a:t>________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514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zh-CN" altLang="en-US" dirty="0" smtClean="0"/>
              <a:t>（判断题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、简单适配器只能展示纯文本列表。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、列表视图只支持列表项的点击事件，不支持列表项的长按事件。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、网格视图可以同时指定行数和列数。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、引入翻页标签栏</a:t>
            </a:r>
            <a:r>
              <a:rPr lang="en-US" altLang="zh-CN" dirty="0" err="1"/>
              <a:t>PagerTabStrip</a:t>
            </a:r>
            <a:r>
              <a:rPr lang="zh-CN" altLang="zh-CN" dirty="0"/>
              <a:t>，它能够在翻页视图上方显示页面标题。</a:t>
            </a:r>
          </a:p>
          <a:p>
            <a:r>
              <a:rPr lang="en-US" altLang="zh-CN" dirty="0"/>
              <a:t>5</a:t>
            </a:r>
            <a:r>
              <a:rPr lang="zh-CN" altLang="zh-CN" dirty="0"/>
              <a:t>、采取动态注册方式的时候，碎片需要配合翻页视图才能正常使用。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3946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zh-CN" altLang="en-US" dirty="0" smtClean="0"/>
              <a:t>（选择题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1</a:t>
            </a:r>
            <a:r>
              <a:rPr lang="zh-CN" altLang="zh-CN" dirty="0"/>
              <a:t>、下拉框可使用（）。</a:t>
            </a:r>
          </a:p>
          <a:p>
            <a:pPr lvl="1"/>
            <a:r>
              <a:rPr lang="en-US" altLang="zh-CN" dirty="0"/>
              <a:t>A</a:t>
            </a:r>
            <a:r>
              <a:rPr lang="zh-CN" altLang="zh-CN" dirty="0"/>
              <a:t>、数组适配器</a:t>
            </a:r>
            <a:r>
              <a:rPr lang="en-US" altLang="zh-CN" dirty="0"/>
              <a:t>	</a:t>
            </a:r>
            <a:r>
              <a:rPr lang="en-US" altLang="zh-CN" dirty="0" smtClean="0"/>
              <a:t>B</a:t>
            </a:r>
            <a:r>
              <a:rPr lang="zh-CN" altLang="zh-CN" dirty="0"/>
              <a:t>、简单适配器</a:t>
            </a:r>
            <a:r>
              <a:rPr lang="en-US" altLang="zh-CN" dirty="0"/>
              <a:t>		C</a:t>
            </a:r>
            <a:r>
              <a:rPr lang="zh-CN" altLang="zh-CN" dirty="0"/>
              <a:t>、基本适配器</a:t>
            </a:r>
            <a:r>
              <a:rPr lang="en-US" altLang="zh-CN" dirty="0"/>
              <a:t>		D</a:t>
            </a:r>
            <a:r>
              <a:rPr lang="zh-CN" altLang="zh-CN" dirty="0"/>
              <a:t>、翻页适配器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、从</a:t>
            </a:r>
            <a:r>
              <a:rPr lang="en-US" altLang="zh-CN" dirty="0" err="1"/>
              <a:t>BaseAdapter</a:t>
            </a:r>
            <a:r>
              <a:rPr lang="zh-CN" altLang="zh-CN" dirty="0"/>
              <a:t>派生的数据适配器，要在（）方法中补充各控件的处理逻辑。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zh-CN" dirty="0"/>
              <a:t>、</a:t>
            </a:r>
            <a:r>
              <a:rPr lang="en-US" altLang="zh-CN" dirty="0" err="1"/>
              <a:t>getCount</a:t>
            </a:r>
            <a:r>
              <a:rPr lang="en-US" altLang="zh-CN" dirty="0"/>
              <a:t>	</a:t>
            </a:r>
            <a:r>
              <a:rPr lang="en-US" altLang="zh-CN" dirty="0" smtClean="0"/>
              <a:t>B</a:t>
            </a:r>
            <a:r>
              <a:rPr lang="zh-CN" altLang="zh-CN" dirty="0"/>
              <a:t>、</a:t>
            </a:r>
            <a:r>
              <a:rPr lang="en-US" altLang="zh-CN" dirty="0" err="1"/>
              <a:t>getItem</a:t>
            </a:r>
            <a:r>
              <a:rPr lang="en-US" altLang="zh-CN" dirty="0"/>
              <a:t>		</a:t>
            </a:r>
            <a:r>
              <a:rPr lang="en-US" altLang="zh-CN" dirty="0" smtClean="0"/>
              <a:t>C</a:t>
            </a:r>
            <a:r>
              <a:rPr lang="zh-CN" altLang="zh-CN" dirty="0"/>
              <a:t>、</a:t>
            </a:r>
            <a:r>
              <a:rPr lang="en-US" altLang="zh-CN" dirty="0" err="1"/>
              <a:t>getItemId</a:t>
            </a:r>
            <a:r>
              <a:rPr lang="en-US" altLang="zh-CN" dirty="0"/>
              <a:t>		</a:t>
            </a:r>
            <a:r>
              <a:rPr lang="en-US" altLang="zh-CN" dirty="0" smtClean="0"/>
              <a:t>D</a:t>
            </a:r>
            <a:r>
              <a:rPr lang="zh-CN" altLang="zh-CN" dirty="0"/>
              <a:t>、</a:t>
            </a:r>
            <a:r>
              <a:rPr lang="en-US" altLang="zh-CN" dirty="0" err="1"/>
              <a:t>getView</a:t>
            </a:r>
            <a:endParaRPr lang="zh-CN" altLang="zh-CN" dirty="0"/>
          </a:p>
          <a:p>
            <a:r>
              <a:rPr lang="en-US" altLang="zh-CN" dirty="0"/>
              <a:t>3</a:t>
            </a:r>
            <a:r>
              <a:rPr lang="zh-CN" altLang="zh-CN" dirty="0"/>
              <a:t>、在列表视图当中，若想不让列表中的控件抢占列表项的焦点，应当将内部视图的焦点抢占方式设置为（）。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zh-CN" dirty="0"/>
              <a:t>、</a:t>
            </a:r>
            <a:r>
              <a:rPr lang="en-US" altLang="zh-CN" dirty="0" err="1"/>
              <a:t>beforeDescendants</a:t>
            </a:r>
            <a:r>
              <a:rPr lang="en-US" altLang="zh-CN" dirty="0"/>
              <a:t>	</a:t>
            </a:r>
            <a:r>
              <a:rPr lang="en-US" altLang="zh-CN" dirty="0" smtClean="0"/>
              <a:t>	B</a:t>
            </a:r>
            <a:r>
              <a:rPr lang="zh-CN" altLang="zh-CN" dirty="0"/>
              <a:t>、</a:t>
            </a:r>
            <a:r>
              <a:rPr lang="en-US" altLang="zh-CN" dirty="0" err="1" smtClean="0"/>
              <a:t>afterDescendants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zh-CN" dirty="0"/>
              <a:t>、</a:t>
            </a:r>
            <a:r>
              <a:rPr lang="en-US" altLang="zh-CN" dirty="0" err="1"/>
              <a:t>blocksDescendants</a:t>
            </a:r>
            <a:r>
              <a:rPr lang="en-US" altLang="zh-CN" dirty="0"/>
              <a:t>	</a:t>
            </a:r>
            <a:r>
              <a:rPr lang="en-US" altLang="zh-CN" smtClean="0"/>
              <a:t>	D</a:t>
            </a:r>
            <a:r>
              <a:rPr lang="zh-CN" altLang="zh-CN" dirty="0"/>
              <a:t>、不设置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、在网格视图当中，若想让每行的剩余空间均匀分配给该行的每个网格，应当将拉伸模式设置为（）。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none	</a:t>
            </a:r>
            <a:r>
              <a:rPr lang="en-US" altLang="zh-CN" dirty="0" smtClean="0"/>
              <a:t>			B</a:t>
            </a:r>
            <a:r>
              <a:rPr lang="zh-CN" altLang="zh-CN" dirty="0"/>
              <a:t>、</a:t>
            </a:r>
            <a:r>
              <a:rPr lang="en-US" altLang="zh-CN" dirty="0" err="1" smtClean="0"/>
              <a:t>columnWidth</a:t>
            </a:r>
            <a:endParaRPr lang="en-US" altLang="zh-CN" dirty="0"/>
          </a:p>
          <a:p>
            <a:pPr lvl="1"/>
            <a:r>
              <a:rPr lang="en-US" altLang="zh-CN" dirty="0" smtClean="0"/>
              <a:t>C</a:t>
            </a:r>
            <a:r>
              <a:rPr lang="zh-CN" altLang="zh-CN" dirty="0"/>
              <a:t>、</a:t>
            </a:r>
            <a:r>
              <a:rPr lang="en-US" altLang="zh-CN" dirty="0" err="1"/>
              <a:t>spacingWidth</a:t>
            </a:r>
            <a:r>
              <a:rPr lang="en-US" altLang="zh-CN" dirty="0"/>
              <a:t>		</a:t>
            </a:r>
            <a:r>
              <a:rPr lang="en-US" altLang="zh-CN" dirty="0" smtClean="0"/>
              <a:t>	D</a:t>
            </a:r>
            <a:r>
              <a:rPr lang="zh-CN" altLang="zh-CN" dirty="0"/>
              <a:t>、</a:t>
            </a:r>
            <a:r>
              <a:rPr lang="en-US" altLang="zh-CN" dirty="0" err="1"/>
              <a:t>spacingWidthUniform</a:t>
            </a:r>
            <a:endParaRPr lang="zh-CN" altLang="zh-CN" dirty="0"/>
          </a:p>
          <a:p>
            <a:r>
              <a:rPr lang="en-US" altLang="zh-CN" dirty="0"/>
              <a:t>5</a:t>
            </a:r>
            <a:r>
              <a:rPr lang="zh-CN" altLang="zh-CN" dirty="0"/>
              <a:t>、若想让翻页视图在滚动结束后触发某种动作，应当重写翻页适配器的（）方法。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zh-CN" dirty="0"/>
              <a:t>、</a:t>
            </a:r>
            <a:r>
              <a:rPr lang="en-US" altLang="zh-CN" dirty="0" err="1"/>
              <a:t>onPageScrolled</a:t>
            </a:r>
            <a:r>
              <a:rPr lang="en-US" altLang="zh-CN" dirty="0"/>
              <a:t>			</a:t>
            </a:r>
            <a:r>
              <a:rPr lang="en-US" altLang="zh-CN" dirty="0" smtClean="0"/>
              <a:t>B</a:t>
            </a:r>
            <a:r>
              <a:rPr lang="zh-CN" altLang="zh-CN" dirty="0"/>
              <a:t>、</a:t>
            </a:r>
            <a:r>
              <a:rPr lang="en-US" altLang="zh-CN" dirty="0" err="1"/>
              <a:t>onPageSelected</a:t>
            </a:r>
            <a:r>
              <a:rPr lang="en-US" altLang="zh-CN" dirty="0"/>
              <a:t>	</a:t>
            </a:r>
            <a:endParaRPr lang="zh-CN" altLang="zh-CN" dirty="0"/>
          </a:p>
          <a:p>
            <a:pPr lvl="1"/>
            <a:r>
              <a:rPr lang="en-US" altLang="zh-CN" dirty="0"/>
              <a:t>C</a:t>
            </a:r>
            <a:r>
              <a:rPr lang="zh-CN" altLang="zh-CN" dirty="0"/>
              <a:t>、</a:t>
            </a:r>
            <a:r>
              <a:rPr lang="en-US" altLang="zh-CN" dirty="0" err="1"/>
              <a:t>onPageScrollStateChanged</a:t>
            </a:r>
            <a:r>
              <a:rPr lang="en-US" altLang="zh-CN" dirty="0"/>
              <a:t>	</a:t>
            </a:r>
            <a:r>
              <a:rPr lang="en-US" altLang="zh-CN" dirty="0" smtClean="0"/>
              <a:t>D</a:t>
            </a:r>
            <a:r>
              <a:rPr lang="zh-CN" altLang="zh-CN" dirty="0"/>
              <a:t>、以上三个都不是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9014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zh-CN" altLang="en-US" dirty="0" smtClean="0"/>
              <a:t>（简答题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、请简要描述</a:t>
            </a:r>
            <a:r>
              <a:rPr lang="en-US" altLang="zh-CN" dirty="0"/>
              <a:t>App</a:t>
            </a:r>
            <a:r>
              <a:rPr lang="zh-CN" altLang="zh-CN" dirty="0"/>
              <a:t>的启动引导页主要采用了哪些控件。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087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zh-CN" altLang="en-US" dirty="0" smtClean="0"/>
              <a:t>（动手练习）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请上机实验下列三项练习：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．将第六章购物车界面的商品列表改造为列表视图，将商城界面的商品列表改造为网格视图；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．联合运用翻页视图与碎片，实现</a:t>
            </a:r>
            <a:r>
              <a:rPr lang="en-US" altLang="zh-CN" dirty="0"/>
              <a:t>App</a:t>
            </a:r>
            <a:r>
              <a:rPr lang="zh-CN" altLang="zh-CN" dirty="0"/>
              <a:t>启动之时的欢迎引导页面；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．实践本章的记账本项目，要求实现账单的增加、删除、修改、查看功能，并支持账单的列表展示与分月浏览；</a:t>
            </a:r>
          </a:p>
          <a:p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24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下拉框</a:t>
            </a:r>
            <a:r>
              <a:rPr lang="zh-CN" altLang="en-US" dirty="0" smtClean="0"/>
              <a:t>的演示效果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708142" y="61187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下拉列表形式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660029" y="61187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对话框</a:t>
            </a:r>
            <a:r>
              <a:rPr lang="zh-CN" altLang="en-US" dirty="0" smtClean="0"/>
              <a:t>形式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073" y="1590751"/>
            <a:ext cx="3945797" cy="4351338"/>
          </a:xfr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449" y="1590751"/>
            <a:ext cx="30143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20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7.1.2  </a:t>
            </a:r>
            <a:r>
              <a:rPr lang="zh-CN" altLang="en-US" dirty="0"/>
              <a:t>数组适配器</a:t>
            </a:r>
            <a:r>
              <a:rPr lang="en-US" altLang="zh-CN" dirty="0" err="1"/>
              <a:t>ArrayAdapter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下拉框</a:t>
            </a:r>
            <a:r>
              <a:rPr lang="zh-CN" altLang="zh-CN" dirty="0" smtClean="0"/>
              <a:t>调用</a:t>
            </a:r>
            <a:r>
              <a:rPr lang="en-US" altLang="zh-CN" dirty="0" err="1" smtClean="0"/>
              <a:t>setAdapter</a:t>
            </a:r>
            <a:r>
              <a:rPr lang="zh-CN" altLang="zh-CN" dirty="0"/>
              <a:t>方法设置列表</a:t>
            </a:r>
            <a:r>
              <a:rPr lang="zh-CN" altLang="zh-CN" dirty="0" smtClean="0"/>
              <a:t>适配器</a:t>
            </a:r>
            <a:r>
              <a:rPr lang="zh-CN" altLang="en-US" dirty="0" smtClean="0"/>
              <a:t>，最简单的适配器就是数组适配器。</a:t>
            </a:r>
            <a:endParaRPr lang="en-US" altLang="zh-CN" dirty="0" smtClean="0"/>
          </a:p>
          <a:p>
            <a:r>
              <a:rPr lang="zh-CN" altLang="en-US" dirty="0" smtClean="0"/>
              <a:t>运用数组适配器分成下列步骤：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编写列表项的</a:t>
            </a:r>
            <a:r>
              <a:rPr lang="en-US" altLang="zh-CN" dirty="0"/>
              <a:t>XML</a:t>
            </a:r>
            <a:r>
              <a:rPr lang="zh-CN" altLang="zh-CN" dirty="0"/>
              <a:t>文件，内部布局只有一个</a:t>
            </a:r>
            <a:r>
              <a:rPr lang="en-US" altLang="zh-CN" dirty="0" err="1"/>
              <a:t>TextView</a:t>
            </a:r>
            <a:r>
              <a:rPr lang="zh-CN" altLang="zh-CN" dirty="0"/>
              <a:t>标签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调用</a:t>
            </a:r>
            <a:r>
              <a:rPr lang="en-US" altLang="zh-CN" dirty="0" err="1"/>
              <a:t>ArrayAdapter</a:t>
            </a:r>
            <a:r>
              <a:rPr lang="zh-CN" altLang="zh-CN" dirty="0"/>
              <a:t>的构造方法，填入待展现的字符串数组，以及列表项</a:t>
            </a:r>
            <a:r>
              <a:rPr lang="zh-CN" altLang="zh-CN" dirty="0" smtClean="0"/>
              <a:t>的</a:t>
            </a:r>
            <a:r>
              <a:rPr lang="en-US" altLang="zh-CN" dirty="0" smtClean="0"/>
              <a:t>XML</a:t>
            </a:r>
            <a:r>
              <a:rPr lang="zh-CN" altLang="zh-CN" dirty="0" smtClean="0"/>
              <a:t>文件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R.layout.item_select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调用下拉框控件的</a:t>
            </a:r>
            <a:r>
              <a:rPr lang="en-US" altLang="zh-CN" dirty="0" err="1"/>
              <a:t>setAdapter</a:t>
            </a:r>
            <a:r>
              <a:rPr lang="zh-CN" altLang="zh-CN" dirty="0"/>
              <a:t>方法，传入第二步得到的适配器实例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400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数组适配器的代码例子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// </a:t>
            </a:r>
            <a:r>
              <a:rPr lang="zh-CN" altLang="zh-CN" dirty="0"/>
              <a:t>初始化下拉模式的列表框</a:t>
            </a:r>
          </a:p>
          <a:p>
            <a:r>
              <a:rPr lang="en-US" altLang="zh-CN" dirty="0"/>
              <a:t>    private void </a:t>
            </a:r>
            <a:r>
              <a:rPr lang="en-US" altLang="zh-CN" dirty="0" err="1"/>
              <a:t>initSpinnerForDropdown</a:t>
            </a:r>
            <a:r>
              <a:rPr lang="en-US" altLang="zh-CN" dirty="0"/>
              <a:t>() {</a:t>
            </a:r>
            <a:endParaRPr lang="zh-CN" altLang="zh-CN" dirty="0"/>
          </a:p>
          <a:p>
            <a:r>
              <a:rPr lang="en-US" altLang="zh-CN" dirty="0"/>
              <a:t>        // </a:t>
            </a:r>
            <a:r>
              <a:rPr lang="zh-CN" altLang="zh-CN" dirty="0"/>
              <a:t>声明一个下拉列表的数组适配器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ArrayAdapter</a:t>
            </a:r>
            <a:r>
              <a:rPr lang="en-US" altLang="zh-CN" dirty="0"/>
              <a:t>&lt;String&gt; </a:t>
            </a:r>
            <a:r>
              <a:rPr lang="en-US" altLang="zh-CN" dirty="0" err="1"/>
              <a:t>starAdapter</a:t>
            </a:r>
            <a:r>
              <a:rPr lang="en-US" altLang="zh-CN" dirty="0"/>
              <a:t> = new </a:t>
            </a:r>
            <a:r>
              <a:rPr lang="en-US" altLang="zh-CN" dirty="0" err="1"/>
              <a:t>ArrayAdapter</a:t>
            </a:r>
            <a:r>
              <a:rPr lang="en-US" altLang="zh-CN" dirty="0"/>
              <a:t>&lt;String&gt;(this,</a:t>
            </a:r>
            <a:endParaRPr lang="zh-CN" altLang="zh-CN" dirty="0"/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R.layout.item_select</a:t>
            </a:r>
            <a:r>
              <a:rPr lang="en-US" altLang="zh-CN" dirty="0"/>
              <a:t>, </a:t>
            </a:r>
            <a:r>
              <a:rPr lang="en-US" altLang="zh-CN" dirty="0" err="1"/>
              <a:t>starArray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  // </a:t>
            </a:r>
            <a:r>
              <a:rPr lang="zh-CN" altLang="zh-CN" dirty="0"/>
              <a:t>从布局文件中获取名叫</a:t>
            </a:r>
            <a:r>
              <a:rPr lang="en-US" altLang="zh-CN" dirty="0" err="1"/>
              <a:t>sp_dropdown</a:t>
            </a:r>
            <a:r>
              <a:rPr lang="zh-CN" altLang="zh-CN" dirty="0"/>
              <a:t>的下拉框</a:t>
            </a:r>
          </a:p>
          <a:p>
            <a:r>
              <a:rPr lang="en-US" altLang="zh-CN" dirty="0"/>
              <a:t>        Spinner </a:t>
            </a:r>
            <a:r>
              <a:rPr lang="en-US" altLang="zh-CN" dirty="0" err="1"/>
              <a:t>sp_dropdown</a:t>
            </a:r>
            <a:r>
              <a:rPr lang="en-US" altLang="zh-CN" dirty="0"/>
              <a:t> = 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R.id.sp_dropdown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  // </a:t>
            </a:r>
            <a:r>
              <a:rPr lang="zh-CN" altLang="zh-CN" dirty="0"/>
              <a:t>设置下拉框的标题。对话框模式才显示标题，下拉模式不显示标题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sp_dropdown.setPrompt</a:t>
            </a:r>
            <a:r>
              <a:rPr lang="en-US" altLang="zh-CN" dirty="0"/>
              <a:t>("</a:t>
            </a:r>
            <a:r>
              <a:rPr lang="zh-CN" altLang="zh-CN" dirty="0"/>
              <a:t>请选择行星</a:t>
            </a:r>
            <a:r>
              <a:rPr lang="en-US" altLang="zh-CN" dirty="0"/>
              <a:t>");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sp_dropdown.setAdapter</a:t>
            </a:r>
            <a:r>
              <a:rPr lang="en-US" altLang="zh-CN" dirty="0"/>
              <a:t>(</a:t>
            </a:r>
            <a:r>
              <a:rPr lang="en-US" altLang="zh-CN" dirty="0" err="1"/>
              <a:t>starAdapter</a:t>
            </a:r>
            <a:r>
              <a:rPr lang="en-US" altLang="zh-CN" dirty="0"/>
              <a:t>);  // </a:t>
            </a:r>
            <a:r>
              <a:rPr lang="zh-CN" altLang="zh-CN" dirty="0"/>
              <a:t>设置下拉框的数组适配器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sp_dropdown.setSelection</a:t>
            </a:r>
            <a:r>
              <a:rPr lang="en-US" altLang="zh-CN" dirty="0"/>
              <a:t>(0);  // </a:t>
            </a:r>
            <a:r>
              <a:rPr lang="zh-CN" altLang="zh-CN" dirty="0"/>
              <a:t>设置下拉框默认显示第一项</a:t>
            </a:r>
          </a:p>
          <a:p>
            <a:r>
              <a:rPr lang="en-US" altLang="zh-CN" dirty="0"/>
              <a:t>        // </a:t>
            </a:r>
            <a:r>
              <a:rPr lang="zh-CN" altLang="zh-CN" dirty="0"/>
              <a:t>给下拉框设置选择监听器，一旦用户选中</a:t>
            </a:r>
            <a:r>
              <a:rPr lang="zh-CN" altLang="zh-CN" dirty="0" smtClean="0"/>
              <a:t>某项</a:t>
            </a:r>
            <a:r>
              <a:rPr lang="zh-CN" altLang="zh-CN" dirty="0"/>
              <a:t>，就触发监听器的</a:t>
            </a:r>
            <a:r>
              <a:rPr lang="en-US" altLang="zh-CN" dirty="0" err="1"/>
              <a:t>onItemSelected</a:t>
            </a:r>
            <a:r>
              <a:rPr lang="zh-CN" altLang="zh-CN" dirty="0"/>
              <a:t>方法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sp_dropdown.setOnItemSelectedListener</a:t>
            </a:r>
            <a:r>
              <a:rPr lang="en-US" altLang="zh-CN" dirty="0"/>
              <a:t>(new </a:t>
            </a:r>
            <a:r>
              <a:rPr lang="en-US" altLang="zh-CN" dirty="0" err="1"/>
              <a:t>MySelectedListener</a:t>
            </a:r>
            <a:r>
              <a:rPr lang="en-US" altLang="zh-CN" dirty="0"/>
              <a:t>());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489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7.1.3  </a:t>
            </a:r>
            <a:r>
              <a:rPr lang="zh-CN" altLang="en-US" dirty="0"/>
              <a:t>简单适配器</a:t>
            </a:r>
            <a:r>
              <a:rPr lang="en-US" altLang="zh-CN" dirty="0" err="1"/>
              <a:t>SimpleAdapter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ArrayAdapter</a:t>
            </a:r>
            <a:r>
              <a:rPr lang="zh-CN" altLang="zh-CN" dirty="0"/>
              <a:t>只能显示文本列表</a:t>
            </a:r>
            <a:r>
              <a:rPr lang="zh-CN" altLang="zh-CN" dirty="0" smtClean="0"/>
              <a:t>，</a:t>
            </a:r>
            <a:r>
              <a:rPr lang="en-US" altLang="zh-CN" dirty="0" err="1" smtClean="0"/>
              <a:t>SimpleAdapter</a:t>
            </a:r>
            <a:r>
              <a:rPr lang="zh-CN" altLang="zh-CN" dirty="0" smtClean="0"/>
              <a:t>允许</a:t>
            </a:r>
            <a:r>
              <a:rPr lang="zh-CN" altLang="zh-CN" dirty="0"/>
              <a:t>在列表项中同时展示文本与图片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使用简单适配器需要同时指定文本数组与图片数组，</a:t>
            </a:r>
            <a:r>
              <a:rPr lang="zh-CN" altLang="en-US" dirty="0"/>
              <a:t>下面是</a:t>
            </a:r>
            <a:r>
              <a:rPr lang="en-US" altLang="zh-CN" dirty="0" err="1"/>
              <a:t>SimpleAdapter</a:t>
            </a:r>
            <a:r>
              <a:rPr lang="zh-CN" altLang="en-US" dirty="0"/>
              <a:t>的使用代码例子：</a:t>
            </a:r>
            <a:endParaRPr lang="en-US" altLang="zh-CN" dirty="0"/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/>
              <a:t>// </a:t>
            </a:r>
            <a:r>
              <a:rPr lang="zh-CN" altLang="en-US" sz="2000" dirty="0"/>
              <a:t>声明一个下拉列表的简单适配器，其中指定了图标与文本两组数据</a:t>
            </a:r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 err="1"/>
              <a:t>SimpleAdapter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starAdapter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SimpleAdapter</a:t>
            </a:r>
            <a:r>
              <a:rPr lang="en-US" altLang="zh-CN" sz="2000" dirty="0"/>
              <a:t>(this, list,</a:t>
            </a:r>
          </a:p>
          <a:p>
            <a:pPr lvl="1"/>
            <a:r>
              <a:rPr lang="en-US" altLang="zh-CN" sz="2000" dirty="0"/>
              <a:t>            </a:t>
            </a:r>
            <a:r>
              <a:rPr lang="en-US" altLang="zh-CN" sz="2000" dirty="0" err="1"/>
              <a:t>R.layout.item_simple</a:t>
            </a:r>
            <a:r>
              <a:rPr lang="en-US" altLang="zh-CN" sz="2000" dirty="0"/>
              <a:t>, new String[]{"icon", "name"},</a:t>
            </a:r>
          </a:p>
          <a:p>
            <a:pPr lvl="1"/>
            <a:r>
              <a:rPr lang="en-US" altLang="zh-CN" sz="2000" dirty="0"/>
              <a:t>            new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[]{</a:t>
            </a:r>
            <a:r>
              <a:rPr lang="en-US" altLang="zh-CN" sz="2000" dirty="0" err="1"/>
              <a:t>R.id.iv_icon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R.id.tv_name</a:t>
            </a:r>
            <a:r>
              <a:rPr lang="en-US" altLang="zh-CN" sz="2000" dirty="0" smtClean="0"/>
              <a:t>});</a:t>
            </a:r>
            <a:endParaRPr lang="zh-CN" altLang="en-US" sz="2000" dirty="0" smtClean="0"/>
          </a:p>
          <a:p>
            <a:pPr lvl="1"/>
            <a:r>
              <a:rPr lang="zh-CN" altLang="en-US" sz="2000" dirty="0" smtClean="0"/>
              <a:t>    </a:t>
            </a:r>
            <a:r>
              <a:rPr lang="en-US" altLang="zh-CN" sz="2000" dirty="0" err="1" smtClean="0"/>
              <a:t>sp.setAdapter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starAdapter</a:t>
            </a:r>
            <a:r>
              <a:rPr lang="en-US" altLang="zh-CN" sz="2000" dirty="0" smtClean="0"/>
              <a:t>); // </a:t>
            </a:r>
            <a:r>
              <a:rPr lang="zh-CN" altLang="en-US" sz="2000" dirty="0" smtClean="0"/>
              <a:t>设置下拉框的简单适配器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351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3983</Words>
  <Application>Microsoft Office PowerPoint</Application>
  <PresentationFormat>宽屏</PresentationFormat>
  <Paragraphs>420</Paragraphs>
  <Slides>54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1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第7章  高级控件</vt:lpstr>
      <vt:lpstr>本章简介</vt:lpstr>
      <vt:lpstr>本章目录</vt:lpstr>
      <vt:lpstr>7.1  下拉列表</vt:lpstr>
      <vt:lpstr>7.1.1  下拉框Spinner</vt:lpstr>
      <vt:lpstr>下拉框的演示效果</vt:lpstr>
      <vt:lpstr>7.1.2  数组适配器ArrayAdapter</vt:lpstr>
      <vt:lpstr>数组适配器的代码例子</vt:lpstr>
      <vt:lpstr>7.1.3  简单适配器SimpleAdapter</vt:lpstr>
      <vt:lpstr>简单适配器的演示效果</vt:lpstr>
      <vt:lpstr>7.2  列表类视图</vt:lpstr>
      <vt:lpstr>7.2.1  基本适配器BaseAdapter</vt:lpstr>
      <vt:lpstr>基本适配器的实现步骤</vt:lpstr>
      <vt:lpstr>基本适配器的演示效果</vt:lpstr>
      <vt:lpstr>7.2.2  列表视图ListView</vt:lpstr>
      <vt:lpstr>列表视图新增的属性</vt:lpstr>
      <vt:lpstr>列表视图的适配问题</vt:lpstr>
      <vt:lpstr>列表视图的演示效果</vt:lpstr>
      <vt:lpstr>7.2.3  网格视图GridView</vt:lpstr>
      <vt:lpstr>网格视图的拉伸模式取值</vt:lpstr>
      <vt:lpstr>网格视图的拉伸模式效果</vt:lpstr>
      <vt:lpstr>采取网格视图的商场频道页面</vt:lpstr>
      <vt:lpstr>7.3  翻页类视图</vt:lpstr>
      <vt:lpstr>7.3.1  翻页视图ViewPager</vt:lpstr>
      <vt:lpstr>翻页适配器</vt:lpstr>
      <vt:lpstr>翻页视图的演示效果</vt:lpstr>
      <vt:lpstr>7.3.2  翻页标签栏PagerTabStrip</vt:lpstr>
      <vt:lpstr>PowerPoint 演示文稿</vt:lpstr>
      <vt:lpstr>翻页标签栏的演示效果</vt:lpstr>
      <vt:lpstr>7.3.3  简单的启动引导页</vt:lpstr>
      <vt:lpstr>启动引导页的演示效果</vt:lpstr>
      <vt:lpstr>启动引导页的代码实现步骤</vt:lpstr>
      <vt:lpstr>7.4  碎片Fragment</vt:lpstr>
      <vt:lpstr>7.4.1  碎片的静态注册</vt:lpstr>
      <vt:lpstr>PowerPoint 演示文稿</vt:lpstr>
      <vt:lpstr>静态注册时的碎片生命周期</vt:lpstr>
      <vt:lpstr>静态注册时的生命周期流转</vt:lpstr>
      <vt:lpstr>7.4.2  碎片的动态注册</vt:lpstr>
      <vt:lpstr>动态注册时的碎片生命周期</vt:lpstr>
      <vt:lpstr>7.4.3  改进的启动引导页</vt:lpstr>
      <vt:lpstr>PowerPoint 演示文稿</vt:lpstr>
      <vt:lpstr>7.5  实战项目：记账本</vt:lpstr>
      <vt:lpstr>7.5.1  需求描述</vt:lpstr>
      <vt:lpstr>记账本的演示效果</vt:lpstr>
      <vt:lpstr>7.5.2  界面设计</vt:lpstr>
      <vt:lpstr>账单列表页面的控件嵌套关系</vt:lpstr>
      <vt:lpstr>7.5.3  关键代码</vt:lpstr>
      <vt:lpstr>7.6  小结</vt:lpstr>
      <vt:lpstr>本章的学成目标</vt:lpstr>
      <vt:lpstr>习题（填空题）</vt:lpstr>
      <vt:lpstr>习题（判断题）</vt:lpstr>
      <vt:lpstr>习题（选择题）</vt:lpstr>
      <vt:lpstr>习题（简答题）</vt:lpstr>
      <vt:lpstr>习题（动手练习）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69</cp:revision>
  <dcterms:created xsi:type="dcterms:W3CDTF">2020-09-05T11:15:29Z</dcterms:created>
  <dcterms:modified xsi:type="dcterms:W3CDTF">2022-06-05T09:20:33Z</dcterms:modified>
</cp:coreProperties>
</file>