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1" r:id="rId7"/>
    <p:sldId id="261" r:id="rId8"/>
    <p:sldId id="282" r:id="rId9"/>
    <p:sldId id="262" r:id="rId10"/>
    <p:sldId id="283" r:id="rId11"/>
    <p:sldId id="284" r:id="rId12"/>
    <p:sldId id="285" r:id="rId13"/>
    <p:sldId id="286" r:id="rId14"/>
    <p:sldId id="263" r:id="rId15"/>
    <p:sldId id="264" r:id="rId16"/>
    <p:sldId id="287" r:id="rId17"/>
    <p:sldId id="288" r:id="rId18"/>
    <p:sldId id="265" r:id="rId19"/>
    <p:sldId id="289" r:id="rId20"/>
    <p:sldId id="266" r:id="rId21"/>
    <p:sldId id="290" r:id="rId22"/>
    <p:sldId id="291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267" r:id="rId38"/>
    <p:sldId id="268" r:id="rId39"/>
    <p:sldId id="269" r:id="rId40"/>
    <p:sldId id="270" r:id="rId41"/>
    <p:sldId id="292" r:id="rId42"/>
    <p:sldId id="271" r:id="rId43"/>
    <p:sldId id="272" r:id="rId44"/>
    <p:sldId id="293" r:id="rId45"/>
    <p:sldId id="280" r:id="rId46"/>
    <p:sldId id="279" r:id="rId47"/>
    <p:sldId id="278" r:id="rId48"/>
    <p:sldId id="273" r:id="rId49"/>
    <p:sldId id="274" r:id="rId50"/>
    <p:sldId id="275" r:id="rId51"/>
    <p:sldId id="276" r:id="rId52"/>
    <p:sldId id="277" r:id="rId53"/>
    <p:sldId id="294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948B-F6D8-4005-A04F-4071E01E64F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C4C0-2C73-4090-AD06-F79D1D7E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38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948B-F6D8-4005-A04F-4071E01E64F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C4C0-2C73-4090-AD06-F79D1D7E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06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948B-F6D8-4005-A04F-4071E01E64F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C4C0-2C73-4090-AD06-F79D1D7E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88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948B-F6D8-4005-A04F-4071E01E64F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C4C0-2C73-4090-AD06-F79D1D7E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0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948B-F6D8-4005-A04F-4071E01E64F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C4C0-2C73-4090-AD06-F79D1D7E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97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948B-F6D8-4005-A04F-4071E01E64F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C4C0-2C73-4090-AD06-F79D1D7E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29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948B-F6D8-4005-A04F-4071E01E64F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C4C0-2C73-4090-AD06-F79D1D7E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6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948B-F6D8-4005-A04F-4071E01E64F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C4C0-2C73-4090-AD06-F79D1D7E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948B-F6D8-4005-A04F-4071E01E64F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C4C0-2C73-4090-AD06-F79D1D7E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79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948B-F6D8-4005-A04F-4071E01E64F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C4C0-2C73-4090-AD06-F79D1D7E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68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948B-F6D8-4005-A04F-4071E01E64F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C4C0-2C73-4090-AD06-F79D1D7E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25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9948B-F6D8-4005-A04F-4071E01E64FB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3C4C0-2C73-4090-AD06-F79D1D7E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4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 </a:t>
            </a:r>
            <a:r>
              <a:rPr lang="zh-CN" altLang="en-US" dirty="0"/>
              <a:t>自定义控件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195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多个视图嵌套时候的绘图次序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53" y="2550985"/>
            <a:ext cx="8060293" cy="2781591"/>
          </a:xfrm>
        </p:spPr>
      </p:pic>
    </p:spTree>
    <p:extLst>
      <p:ext uri="{BB962C8B-B14F-4D97-AF65-F5344CB8AC3E}">
        <p14:creationId xmlns:p14="http://schemas.microsoft.com/office/powerpoint/2010/main" val="939148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画布的用法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在画布上绘图相当于在屏幕上</a:t>
            </a:r>
            <a:r>
              <a:rPr lang="zh-CN" altLang="zh-CN" dirty="0" smtClean="0"/>
              <a:t>绘图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Canvas</a:t>
            </a:r>
            <a:r>
              <a:rPr lang="zh-CN" altLang="zh-CN" dirty="0" smtClean="0"/>
              <a:t>提供</a:t>
            </a:r>
            <a:r>
              <a:rPr lang="zh-CN" altLang="zh-CN" dirty="0"/>
              <a:t>了</a:t>
            </a:r>
            <a:r>
              <a:rPr lang="en-US" altLang="zh-CN" dirty="0"/>
              <a:t>3</a:t>
            </a:r>
            <a:r>
              <a:rPr lang="zh-CN" altLang="zh-CN" dirty="0"/>
              <a:t>类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划定可绘制的</a:t>
            </a:r>
            <a:r>
              <a:rPr lang="zh-CN" altLang="zh-CN" dirty="0" smtClean="0"/>
              <a:t>区域</a:t>
            </a:r>
            <a:endParaRPr lang="en-US" altLang="zh-CN" dirty="0" smtClean="0"/>
          </a:p>
          <a:p>
            <a:pPr lvl="1"/>
            <a:r>
              <a:rPr lang="zh-CN" altLang="en-US" dirty="0"/>
              <a:t>该类</a:t>
            </a:r>
            <a:r>
              <a:rPr lang="zh-CN" altLang="en-US" dirty="0" smtClean="0"/>
              <a:t>方法用来</a:t>
            </a:r>
            <a:r>
              <a:rPr lang="zh-CN" altLang="zh-CN" dirty="0"/>
              <a:t>指定允许绘图的区域</a:t>
            </a:r>
            <a:r>
              <a:rPr lang="zh-CN" altLang="zh-CN" dirty="0" smtClean="0"/>
              <a:t>界限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在区域内部绘制</a:t>
            </a:r>
            <a:r>
              <a:rPr lang="zh-CN" altLang="zh-CN" dirty="0" smtClean="0"/>
              <a:t>图形</a:t>
            </a:r>
            <a:endParaRPr lang="en-US" altLang="zh-CN" dirty="0" smtClean="0"/>
          </a:p>
          <a:p>
            <a:pPr lvl="1"/>
            <a:r>
              <a:rPr lang="zh-CN" altLang="zh-CN" dirty="0"/>
              <a:t>该类方法用来绘制各种基本的</a:t>
            </a:r>
            <a:r>
              <a:rPr lang="zh-CN" altLang="zh-CN" dirty="0" smtClean="0"/>
              <a:t>几何图形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画布的控制</a:t>
            </a:r>
            <a:r>
              <a:rPr lang="zh-CN" altLang="zh-CN" dirty="0" smtClean="0"/>
              <a:t>操作</a:t>
            </a:r>
            <a:endParaRPr lang="en-US" altLang="zh-CN" dirty="0" smtClean="0"/>
          </a:p>
          <a:p>
            <a:pPr lvl="1"/>
            <a:r>
              <a:rPr lang="zh-CN" altLang="zh-CN" dirty="0"/>
              <a:t>控制操作包括画布的旋转、缩放、平移以及存取画布状态的</a:t>
            </a:r>
            <a:r>
              <a:rPr lang="zh-CN" altLang="zh-CN" dirty="0" smtClean="0"/>
              <a:t>操作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555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画笔的用法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真正的细节描绘还要靠画笔</a:t>
            </a:r>
            <a:r>
              <a:rPr lang="zh-CN" altLang="zh-CN" dirty="0" smtClean="0"/>
              <a:t>工具实现。</a:t>
            </a:r>
            <a:r>
              <a:rPr lang="en-US" altLang="zh-CN" dirty="0" smtClean="0"/>
              <a:t>Paint</a:t>
            </a:r>
            <a:r>
              <a:rPr lang="zh-CN" altLang="en-US" dirty="0" smtClean="0"/>
              <a:t>的</a:t>
            </a:r>
            <a:r>
              <a:rPr lang="zh-CN" altLang="zh-CN" dirty="0"/>
              <a:t>常用方法说明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0"/>
            <a:r>
              <a:rPr lang="en-US" altLang="zh-CN" dirty="0" err="1"/>
              <a:t>setAntiAlias</a:t>
            </a:r>
            <a:r>
              <a:rPr lang="zh-CN" altLang="zh-CN" dirty="0"/>
              <a:t>：设置是否使用抗锯齿功能。主要用于画圆圈等曲线。</a:t>
            </a:r>
          </a:p>
          <a:p>
            <a:pPr lvl="0"/>
            <a:r>
              <a:rPr lang="en-US" altLang="zh-CN" dirty="0" err="1"/>
              <a:t>setDither</a:t>
            </a:r>
            <a:r>
              <a:rPr lang="zh-CN" altLang="zh-CN" dirty="0"/>
              <a:t>：设置是否使用防抖动功能。</a:t>
            </a:r>
          </a:p>
          <a:p>
            <a:pPr lvl="0"/>
            <a:r>
              <a:rPr lang="en-US" altLang="zh-CN" dirty="0" err="1"/>
              <a:t>setColor</a:t>
            </a:r>
            <a:r>
              <a:rPr lang="zh-CN" altLang="zh-CN" dirty="0"/>
              <a:t>：设置画笔的颜色。</a:t>
            </a:r>
          </a:p>
          <a:p>
            <a:pPr lvl="0"/>
            <a:r>
              <a:rPr lang="en-US" altLang="zh-CN" dirty="0" err="1"/>
              <a:t>setShadowLayer</a:t>
            </a:r>
            <a:r>
              <a:rPr lang="zh-CN" altLang="zh-CN" dirty="0"/>
              <a:t>： 设置画笔的阴影区域与颜色。</a:t>
            </a:r>
          </a:p>
          <a:p>
            <a:pPr lvl="0"/>
            <a:r>
              <a:rPr lang="en-US" altLang="zh-CN" dirty="0" err="1"/>
              <a:t>setStyle</a:t>
            </a:r>
            <a:r>
              <a:rPr lang="zh-CN" altLang="zh-CN" dirty="0"/>
              <a:t>：设置画笔的样式。</a:t>
            </a:r>
            <a:r>
              <a:rPr lang="en-US" altLang="zh-CN" dirty="0" err="1"/>
              <a:t>Style.STROKE</a:t>
            </a:r>
            <a:r>
              <a:rPr lang="zh-CN" altLang="zh-CN" dirty="0"/>
              <a:t>表示线条，</a:t>
            </a:r>
            <a:r>
              <a:rPr lang="en-US" altLang="zh-CN" dirty="0" err="1"/>
              <a:t>Style.FILL</a:t>
            </a:r>
            <a:r>
              <a:rPr lang="zh-CN" altLang="zh-CN" dirty="0"/>
              <a:t>表示填充。</a:t>
            </a:r>
          </a:p>
          <a:p>
            <a:pPr lvl="0"/>
            <a:r>
              <a:rPr lang="en-US" altLang="zh-CN" dirty="0" err="1"/>
              <a:t>setStrokeWidth</a:t>
            </a:r>
            <a:r>
              <a:rPr lang="zh-CN" altLang="zh-CN" dirty="0"/>
              <a:t>：设置画笔线条的宽度。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501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绘制视图</a:t>
            </a:r>
            <a:r>
              <a:rPr lang="zh-CN" altLang="en-US" dirty="0" smtClean="0"/>
              <a:t>的演示效果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761815" y="386231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绘制圆角矩形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821788" y="38623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绘制椭圆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24726" y="6406278"/>
            <a:ext cx="1843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重写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onDraw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方法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81421" y="6406278"/>
            <a:ext cx="238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重写</a:t>
            </a:r>
            <a:r>
              <a:rPr lang="en-US" altLang="zh-CN" dirty="0" err="1"/>
              <a:t>dispatchDraw</a:t>
            </a:r>
            <a:r>
              <a:rPr lang="zh-CN" altLang="zh-CN" dirty="0"/>
              <a:t>方法</a:t>
            </a:r>
            <a:endParaRPr lang="zh-CN" altLang="en-US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629" y="1765806"/>
            <a:ext cx="2868031" cy="1994344"/>
          </a:xfr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772" y="1765806"/>
            <a:ext cx="2868031" cy="1994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629" y="4309766"/>
            <a:ext cx="2868031" cy="1994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772" y="4309766"/>
            <a:ext cx="2868031" cy="19943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9761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  </a:t>
            </a:r>
            <a:r>
              <a:rPr lang="zh-CN" altLang="en-US" dirty="0"/>
              <a:t>改造已有的控件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本</a:t>
            </a:r>
            <a:r>
              <a:rPr lang="zh-CN" altLang="zh-CN" dirty="0"/>
              <a:t>节介绍了如何对现有控件加以改造，使之变成具备不同功能的新控件，包括：如何基于日期选择器实现月份选择器，如何给翻页标签栏添加文字样式属性，如何在滚动视图中展示完整的列表视图。</a:t>
            </a:r>
          </a:p>
          <a:p>
            <a:r>
              <a:rPr lang="en-US" altLang="zh-CN" dirty="0" smtClean="0"/>
              <a:t>8.2.1  </a:t>
            </a:r>
            <a:r>
              <a:rPr lang="zh-CN" altLang="en-US" dirty="0"/>
              <a:t>自定义月份选择器</a:t>
            </a:r>
          </a:p>
          <a:p>
            <a:r>
              <a:rPr lang="en-US" altLang="zh-CN" dirty="0" smtClean="0"/>
              <a:t>8.2.2  </a:t>
            </a:r>
            <a:r>
              <a:rPr lang="zh-CN" altLang="en-US" dirty="0"/>
              <a:t>给翻页标签栏添加新属性</a:t>
            </a:r>
          </a:p>
          <a:p>
            <a:r>
              <a:rPr lang="en-US" altLang="zh-CN" dirty="0" smtClean="0"/>
              <a:t>8.2.3  </a:t>
            </a:r>
            <a:r>
              <a:rPr lang="zh-CN" altLang="en-US" dirty="0"/>
              <a:t>不滚动的列表视图</a:t>
            </a:r>
          </a:p>
        </p:txBody>
      </p:sp>
    </p:spTree>
    <p:extLst>
      <p:ext uri="{BB962C8B-B14F-4D97-AF65-F5344CB8AC3E}">
        <p14:creationId xmlns:p14="http://schemas.microsoft.com/office/powerpoint/2010/main" val="70789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8.2.1  </a:t>
            </a:r>
            <a:r>
              <a:rPr lang="zh-CN" altLang="en-US" dirty="0"/>
              <a:t>自定义月份选择器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595895" cy="4351338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zh-CN" dirty="0" smtClean="0"/>
              <a:t>自</a:t>
            </a:r>
            <a:r>
              <a:rPr lang="zh-CN" altLang="zh-CN" dirty="0"/>
              <a:t>带日期选择器</a:t>
            </a:r>
            <a:r>
              <a:rPr lang="en-US" altLang="zh-CN" dirty="0" err="1"/>
              <a:t>DatePicker</a:t>
            </a:r>
            <a:r>
              <a:rPr lang="zh-CN" altLang="zh-CN" dirty="0"/>
              <a:t>和时间选择器</a:t>
            </a:r>
            <a:r>
              <a:rPr lang="en-US" altLang="zh-CN" dirty="0" err="1"/>
              <a:t>TimePicker</a:t>
            </a:r>
            <a:r>
              <a:rPr lang="zh-CN" altLang="zh-CN" dirty="0"/>
              <a:t>，却没有月份选择器</a:t>
            </a:r>
            <a:r>
              <a:rPr lang="en-US" altLang="zh-CN" dirty="0" err="1" smtClean="0"/>
              <a:t>MonthPicker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借助</a:t>
            </a:r>
            <a:r>
              <a:rPr lang="zh-CN" altLang="zh-CN" dirty="0"/>
              <a:t>日期选择</a:t>
            </a:r>
            <a:r>
              <a:rPr lang="zh-CN" altLang="zh-CN" dirty="0" smtClean="0"/>
              <a:t>器</a:t>
            </a:r>
            <a:r>
              <a:rPr lang="zh-CN" altLang="en-US" dirty="0" smtClean="0"/>
              <a:t>可以实现自定义的月份选择器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381" y="1690688"/>
            <a:ext cx="3491133" cy="38499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7416619" y="572568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支付宝的账单月份选择界面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508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6194"/>
            <a:ext cx="10515600" cy="605042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// </a:t>
            </a:r>
            <a:r>
              <a:rPr lang="zh-CN" altLang="zh-CN" dirty="0"/>
              <a:t>由日期选择器派生出月份选择器</a:t>
            </a:r>
          </a:p>
          <a:p>
            <a:r>
              <a:rPr lang="en-US" altLang="zh-CN" dirty="0"/>
              <a:t>public class </a:t>
            </a:r>
            <a:r>
              <a:rPr lang="en-US" altLang="zh-CN" dirty="0" err="1"/>
              <a:t>MonthPicker</a:t>
            </a:r>
            <a:r>
              <a:rPr lang="en-US" altLang="zh-CN" dirty="0"/>
              <a:t> extends </a:t>
            </a:r>
            <a:r>
              <a:rPr lang="en-US" altLang="zh-CN" dirty="0" err="1"/>
              <a:t>DatePicker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public </a:t>
            </a:r>
            <a:r>
              <a:rPr lang="en-US" altLang="zh-CN" dirty="0" err="1"/>
              <a:t>MonthPicker</a:t>
            </a:r>
            <a:r>
              <a:rPr lang="en-US" altLang="zh-CN" dirty="0"/>
              <a:t>(Context </a:t>
            </a:r>
            <a:r>
              <a:rPr lang="en-US" altLang="zh-CN" dirty="0" err="1"/>
              <a:t>context</a:t>
            </a:r>
            <a:r>
              <a:rPr lang="en-US" altLang="zh-CN" dirty="0"/>
              <a:t>, </a:t>
            </a:r>
            <a:r>
              <a:rPr lang="en-US" altLang="zh-CN" dirty="0" err="1"/>
              <a:t>AttributeSet</a:t>
            </a:r>
            <a:r>
              <a:rPr lang="en-US" altLang="zh-CN" dirty="0"/>
              <a:t> </a:t>
            </a:r>
            <a:r>
              <a:rPr lang="en-US" altLang="zh-CN" dirty="0" err="1"/>
              <a:t>attrs</a:t>
            </a:r>
            <a:r>
              <a:rPr lang="en-US" altLang="zh-CN" dirty="0"/>
              <a:t>) {</a:t>
            </a:r>
            <a:endParaRPr lang="zh-CN" altLang="zh-CN" dirty="0"/>
          </a:p>
          <a:p>
            <a:r>
              <a:rPr lang="en-US" altLang="zh-CN" dirty="0"/>
              <a:t>        super(context, </a:t>
            </a:r>
            <a:r>
              <a:rPr lang="en-US" altLang="zh-CN" dirty="0" err="1"/>
              <a:t>attrs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 // </a:t>
            </a:r>
            <a:r>
              <a:rPr lang="zh-CN" altLang="zh-CN" dirty="0"/>
              <a:t>获取年月日的下拉列表项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ViewGroup</a:t>
            </a:r>
            <a:r>
              <a:rPr lang="en-US" altLang="zh-CN" dirty="0"/>
              <a:t> vg = ((</a:t>
            </a:r>
            <a:r>
              <a:rPr lang="en-US" altLang="zh-CN" dirty="0" err="1"/>
              <a:t>ViewGroup</a:t>
            </a:r>
            <a:r>
              <a:rPr lang="en-US" altLang="zh-CN" dirty="0"/>
              <a:t>) ((</a:t>
            </a:r>
            <a:r>
              <a:rPr lang="en-US" altLang="zh-CN" dirty="0" err="1"/>
              <a:t>ViewGroup</a:t>
            </a:r>
            <a:r>
              <a:rPr lang="en-US" altLang="zh-CN" dirty="0"/>
              <a:t>) </a:t>
            </a:r>
            <a:r>
              <a:rPr lang="en-US" altLang="zh-CN" dirty="0" err="1"/>
              <a:t>getChildAt</a:t>
            </a:r>
            <a:r>
              <a:rPr lang="en-US" altLang="zh-CN" dirty="0"/>
              <a:t>(0)).</a:t>
            </a:r>
            <a:r>
              <a:rPr lang="en-US" altLang="zh-CN" dirty="0" err="1"/>
              <a:t>getChildAt</a:t>
            </a:r>
            <a:r>
              <a:rPr lang="en-US" altLang="zh-CN" dirty="0"/>
              <a:t>(0));</a:t>
            </a:r>
            <a:endParaRPr lang="zh-CN" altLang="zh-CN" dirty="0"/>
          </a:p>
          <a:p>
            <a:r>
              <a:rPr lang="en-US" altLang="zh-CN" dirty="0"/>
              <a:t>        if (</a:t>
            </a:r>
            <a:r>
              <a:rPr lang="en-US" altLang="zh-CN" dirty="0" err="1"/>
              <a:t>vg.getChildCount</a:t>
            </a:r>
            <a:r>
              <a:rPr lang="en-US" altLang="zh-CN" dirty="0"/>
              <a:t>() == 3) {  // </a:t>
            </a:r>
            <a:r>
              <a:rPr lang="zh-CN" altLang="zh-CN" dirty="0"/>
              <a:t>拥有三个下级视图</a:t>
            </a:r>
          </a:p>
          <a:p>
            <a:r>
              <a:rPr lang="en-US" altLang="zh-CN" dirty="0"/>
              <a:t>            // </a:t>
            </a:r>
            <a:r>
              <a:rPr lang="zh-CN" altLang="zh-CN" dirty="0"/>
              <a:t>有的机型显示格式为“年月日”，此时隐藏第三个控件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vg.getChildAt</a:t>
            </a:r>
            <a:r>
              <a:rPr lang="en-US" altLang="zh-CN" dirty="0"/>
              <a:t>(2).</a:t>
            </a:r>
            <a:r>
              <a:rPr lang="en-US" altLang="zh-CN" dirty="0" err="1"/>
              <a:t>setVisibility</a:t>
            </a:r>
            <a:r>
              <a:rPr lang="en-US" altLang="zh-CN" dirty="0"/>
              <a:t>(</a:t>
            </a:r>
            <a:r>
              <a:rPr lang="en-US" altLang="zh-CN" dirty="0" err="1"/>
              <a:t>View.GONE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 } else if (</a:t>
            </a:r>
            <a:r>
              <a:rPr lang="en-US" altLang="zh-CN" dirty="0" err="1"/>
              <a:t>vg.getChildCount</a:t>
            </a:r>
            <a:r>
              <a:rPr lang="en-US" altLang="zh-CN" dirty="0"/>
              <a:t>() == 5) {  // </a:t>
            </a:r>
            <a:r>
              <a:rPr lang="zh-CN" altLang="zh-CN" dirty="0"/>
              <a:t>拥有五个下级视图</a:t>
            </a:r>
          </a:p>
          <a:p>
            <a:r>
              <a:rPr lang="en-US" altLang="zh-CN" dirty="0"/>
              <a:t>            // </a:t>
            </a:r>
            <a:r>
              <a:rPr lang="zh-CN" altLang="zh-CN" dirty="0"/>
              <a:t>有的机型显示格式为“年</a:t>
            </a:r>
            <a:r>
              <a:rPr lang="en-US" altLang="zh-CN" dirty="0"/>
              <a:t>|</a:t>
            </a:r>
            <a:r>
              <a:rPr lang="zh-CN" altLang="zh-CN" dirty="0"/>
              <a:t>月</a:t>
            </a:r>
            <a:r>
              <a:rPr lang="en-US" altLang="zh-CN" dirty="0"/>
              <a:t>|</a:t>
            </a:r>
            <a:r>
              <a:rPr lang="zh-CN" altLang="zh-CN" dirty="0"/>
              <a:t>日”，此时隐藏第四个和第五个控件（即“</a:t>
            </a:r>
            <a:r>
              <a:rPr lang="en-US" altLang="zh-CN" dirty="0"/>
              <a:t>|</a:t>
            </a:r>
            <a:r>
              <a:rPr lang="zh-CN" altLang="zh-CN" dirty="0"/>
              <a:t>日”）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vg.getChildAt</a:t>
            </a:r>
            <a:r>
              <a:rPr lang="en-US" altLang="zh-CN" dirty="0"/>
              <a:t>(3).</a:t>
            </a:r>
            <a:r>
              <a:rPr lang="en-US" altLang="zh-CN" dirty="0" err="1"/>
              <a:t>setVisibility</a:t>
            </a:r>
            <a:r>
              <a:rPr lang="en-US" altLang="zh-CN" dirty="0"/>
              <a:t>(</a:t>
            </a:r>
            <a:r>
              <a:rPr lang="en-US" altLang="zh-CN" dirty="0" err="1"/>
              <a:t>View.GONE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vg.getChildAt</a:t>
            </a:r>
            <a:r>
              <a:rPr lang="en-US" altLang="zh-CN" dirty="0"/>
              <a:t>(4).</a:t>
            </a:r>
            <a:r>
              <a:rPr lang="en-US" altLang="zh-CN" dirty="0" err="1"/>
              <a:t>setVisibility</a:t>
            </a:r>
            <a:r>
              <a:rPr lang="en-US" altLang="zh-CN" dirty="0"/>
              <a:t>(</a:t>
            </a:r>
            <a:r>
              <a:rPr lang="en-US" altLang="zh-CN" dirty="0" err="1"/>
              <a:t>View.GONE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473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月份选择器的演示效果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477" y="1825625"/>
            <a:ext cx="4249046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6554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8.2.2  </a:t>
            </a:r>
            <a:r>
              <a:rPr lang="zh-CN" altLang="en-US" dirty="0"/>
              <a:t>给翻页标签栏添加新属性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PagerTabStrip</a:t>
            </a:r>
            <a:r>
              <a:rPr lang="zh-CN" altLang="zh-CN" dirty="0"/>
              <a:t>无法在</a:t>
            </a:r>
            <a:r>
              <a:rPr lang="en-US" altLang="zh-CN" dirty="0"/>
              <a:t>XML</a:t>
            </a:r>
            <a:r>
              <a:rPr lang="zh-CN" altLang="zh-CN" dirty="0"/>
              <a:t>文件中设置文本大小和文本颜色，只能在</a:t>
            </a:r>
            <a:r>
              <a:rPr lang="en-US" altLang="zh-CN" dirty="0"/>
              <a:t>Java</a:t>
            </a:r>
            <a:r>
              <a:rPr lang="zh-CN" altLang="zh-CN" dirty="0"/>
              <a:t>代码中调用</a:t>
            </a:r>
            <a:r>
              <a:rPr lang="en-US" altLang="zh-CN" dirty="0" err="1"/>
              <a:t>setTextSize</a:t>
            </a:r>
            <a:r>
              <a:rPr lang="zh-CN" altLang="zh-CN" dirty="0"/>
              <a:t>和</a:t>
            </a:r>
            <a:r>
              <a:rPr lang="en-US" altLang="zh-CN" dirty="0" err="1"/>
              <a:t>setTextColor</a:t>
            </a:r>
            <a:r>
              <a:rPr lang="zh-CN" altLang="zh-CN" dirty="0"/>
              <a:t>方法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现在</a:t>
            </a:r>
            <a:r>
              <a:rPr lang="zh-CN" altLang="zh-CN" dirty="0"/>
              <a:t>通过自定义属性来扩展</a:t>
            </a:r>
            <a:r>
              <a:rPr lang="en-US" altLang="zh-CN" dirty="0" err="1"/>
              <a:t>PagerTabStrip</a:t>
            </a:r>
            <a:r>
              <a:rPr lang="zh-CN" altLang="zh-CN" dirty="0"/>
              <a:t>，以便在布局文件指定文字大小和文字颜色的属性。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173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增强</a:t>
            </a:r>
            <a:r>
              <a:rPr lang="zh-CN" altLang="zh-CN" dirty="0"/>
              <a:t>翻页标签</a:t>
            </a:r>
            <a:r>
              <a:rPr lang="zh-CN" altLang="zh-CN" dirty="0" smtClean="0"/>
              <a:t>栏</a:t>
            </a:r>
            <a:r>
              <a:rPr lang="zh-CN" altLang="en-US" dirty="0" smtClean="0"/>
              <a:t>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在</a:t>
            </a:r>
            <a:r>
              <a:rPr lang="en-US" altLang="zh-CN" dirty="0"/>
              <a:t>res\values</a:t>
            </a:r>
            <a:r>
              <a:rPr lang="zh-CN" altLang="zh-CN" dirty="0"/>
              <a:t>目录下创建</a:t>
            </a:r>
            <a:r>
              <a:rPr lang="en-US" altLang="zh-CN" dirty="0"/>
              <a:t>attrs.xml</a:t>
            </a:r>
            <a:r>
              <a:rPr lang="zh-CN" altLang="zh-CN" dirty="0"/>
              <a:t>。其中，</a:t>
            </a:r>
            <a:r>
              <a:rPr lang="en-US" altLang="zh-CN" dirty="0"/>
              <a:t>declare-</a:t>
            </a:r>
            <a:r>
              <a:rPr lang="en-US" altLang="zh-CN" dirty="0" err="1"/>
              <a:t>styleable</a:t>
            </a:r>
            <a:r>
              <a:rPr lang="zh-CN" altLang="zh-CN" dirty="0"/>
              <a:t>的</a:t>
            </a:r>
            <a:r>
              <a:rPr lang="en-US" altLang="zh-CN" dirty="0"/>
              <a:t>name</a:t>
            </a:r>
            <a:r>
              <a:rPr lang="zh-CN" altLang="zh-CN" dirty="0"/>
              <a:t>属性值表示新控件名叫</a:t>
            </a:r>
            <a:r>
              <a:rPr lang="en-US" altLang="zh-CN" dirty="0" err="1"/>
              <a:t>CustomPagerTab</a:t>
            </a:r>
            <a:r>
              <a:rPr lang="zh-CN" altLang="zh-CN" dirty="0"/>
              <a:t>，两个</a:t>
            </a:r>
            <a:r>
              <a:rPr lang="en-US" altLang="zh-CN" dirty="0" err="1"/>
              <a:t>attr</a:t>
            </a:r>
            <a:r>
              <a:rPr lang="zh-CN" altLang="zh-CN" dirty="0"/>
              <a:t>节点表示新增的两个属性分别是</a:t>
            </a:r>
            <a:r>
              <a:rPr lang="en-US" altLang="zh-CN" dirty="0" err="1"/>
              <a:t>textColor</a:t>
            </a:r>
            <a:r>
              <a:rPr lang="zh-CN" altLang="zh-CN" dirty="0"/>
              <a:t>和</a:t>
            </a:r>
            <a:r>
              <a:rPr lang="en-US" altLang="zh-CN" dirty="0" err="1"/>
              <a:t>textSize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在</a:t>
            </a:r>
            <a:r>
              <a:rPr lang="en-US" altLang="zh-CN" dirty="0"/>
              <a:t>Java</a:t>
            </a:r>
            <a:r>
              <a:rPr lang="zh-CN" altLang="zh-CN" dirty="0"/>
              <a:t>代码的</a:t>
            </a:r>
            <a:r>
              <a:rPr lang="en-US" altLang="zh-CN" dirty="0"/>
              <a:t>widget</a:t>
            </a:r>
            <a:r>
              <a:rPr lang="zh-CN" altLang="zh-CN" dirty="0"/>
              <a:t>目录下创建</a:t>
            </a:r>
            <a:r>
              <a:rPr lang="en-US" altLang="zh-CN" dirty="0" smtClean="0"/>
              <a:t>CustomPagerTab.java</a:t>
            </a:r>
            <a:r>
              <a:rPr lang="zh-CN" altLang="en-US" dirty="0" smtClean="0"/>
              <a:t>，取出属性</a:t>
            </a:r>
            <a:r>
              <a:rPr lang="en-US" altLang="zh-CN" dirty="0" err="1"/>
              <a:t>textColor</a:t>
            </a:r>
            <a:r>
              <a:rPr lang="zh-CN" altLang="zh-CN" dirty="0"/>
              <a:t>和</a:t>
            </a:r>
            <a:r>
              <a:rPr lang="en-US" altLang="zh-CN" dirty="0" err="1" smtClean="0"/>
              <a:t>textSize</a:t>
            </a:r>
            <a:r>
              <a:rPr lang="zh-CN" altLang="en-US" dirty="0" smtClean="0"/>
              <a:t>，并在</a:t>
            </a:r>
            <a:r>
              <a:rPr lang="en-US" altLang="zh-CN" dirty="0" err="1" smtClean="0"/>
              <a:t>onDraw</a:t>
            </a:r>
            <a:r>
              <a:rPr lang="zh-CN" altLang="en-US" dirty="0" smtClean="0"/>
              <a:t>方法中设置文本颜色和文本大小。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）在活动页面的</a:t>
            </a:r>
            <a:r>
              <a:rPr lang="en-US" altLang="zh-CN" dirty="0"/>
              <a:t>XML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中引用新控件</a:t>
            </a:r>
            <a:r>
              <a:rPr lang="en-US" altLang="zh-CN" dirty="0" err="1" smtClean="0"/>
              <a:t>CustomPagerTab</a:t>
            </a:r>
            <a:r>
              <a:rPr lang="zh-CN" altLang="en-US" dirty="0" smtClean="0"/>
              <a:t>，并给该控件</a:t>
            </a:r>
            <a:r>
              <a:rPr lang="zh-CN" altLang="zh-CN" dirty="0" smtClean="0"/>
              <a:t>节点添加</a:t>
            </a:r>
            <a:r>
              <a:rPr lang="zh-CN" altLang="zh-CN" dirty="0"/>
              <a:t>两个新属性——</a:t>
            </a:r>
            <a:r>
              <a:rPr lang="en-US" altLang="zh-CN" dirty="0" err="1"/>
              <a:t>app:textColor</a:t>
            </a:r>
            <a:r>
              <a:rPr lang="zh-CN" altLang="zh-CN" dirty="0"/>
              <a:t>与</a:t>
            </a:r>
            <a:r>
              <a:rPr lang="en-US" altLang="zh-CN" dirty="0" err="1" smtClean="0"/>
              <a:t>app:textSize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63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本章介绍</a:t>
            </a:r>
            <a:r>
              <a:rPr lang="en-US" altLang="zh-CN" dirty="0"/>
              <a:t>App</a:t>
            </a:r>
            <a:r>
              <a:rPr lang="zh-CN" altLang="zh-CN" dirty="0"/>
              <a:t>开发中的一些自定义控件技术，主要包括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zh-CN" dirty="0" smtClean="0"/>
              <a:t>视图</a:t>
            </a:r>
            <a:r>
              <a:rPr lang="zh-CN" altLang="zh-CN" dirty="0"/>
              <a:t>是如何从无到有构建出来的</a:t>
            </a:r>
            <a:r>
              <a:rPr lang="zh-CN" altLang="zh-CN" dirty="0" smtClean="0"/>
              <a:t>、</a:t>
            </a:r>
            <a:endParaRPr lang="en-US" altLang="zh-CN" dirty="0" smtClean="0"/>
          </a:p>
          <a:p>
            <a:r>
              <a:rPr lang="zh-CN" altLang="zh-CN" dirty="0" smtClean="0"/>
              <a:t>如何</a:t>
            </a:r>
            <a:r>
              <a:rPr lang="zh-CN" altLang="zh-CN" dirty="0"/>
              <a:t>改造已有的控件变出新控件</a:t>
            </a:r>
            <a:r>
              <a:rPr lang="zh-CN" altLang="zh-CN" dirty="0" smtClean="0"/>
              <a:t>、</a:t>
            </a:r>
            <a:endParaRPr lang="en-US" altLang="zh-CN" dirty="0" smtClean="0"/>
          </a:p>
          <a:p>
            <a:r>
              <a:rPr lang="zh-CN" altLang="zh-CN" dirty="0" smtClean="0"/>
              <a:t>如何</a:t>
            </a:r>
            <a:r>
              <a:rPr lang="zh-CN" altLang="zh-CN" dirty="0"/>
              <a:t>将消息主动推送到通知栏</a:t>
            </a:r>
            <a:r>
              <a:rPr lang="zh-CN" altLang="zh-CN" dirty="0" smtClean="0"/>
              <a:t>、</a:t>
            </a:r>
            <a:endParaRPr lang="en-US" altLang="zh-CN" dirty="0" smtClean="0"/>
          </a:p>
          <a:p>
            <a:r>
              <a:rPr lang="zh-CN" altLang="zh-CN" dirty="0" smtClean="0"/>
              <a:t>如何</a:t>
            </a:r>
            <a:r>
              <a:rPr lang="zh-CN" altLang="zh-CN" dirty="0"/>
              <a:t>通过持续绘制实现简单动画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然后</a:t>
            </a:r>
            <a:r>
              <a:rPr lang="zh-CN" altLang="zh-CN" dirty="0"/>
              <a:t>结合本章所学的知识，演示了一个实战项目“广告轮播”的设计与实现。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782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8.2.3  </a:t>
            </a:r>
            <a:r>
              <a:rPr lang="zh-CN" altLang="en-US" dirty="0"/>
              <a:t>不滚动的列表视图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放入</a:t>
            </a:r>
            <a:r>
              <a:rPr lang="en-US" altLang="zh-CN" dirty="0" err="1" smtClean="0"/>
              <a:t>ScrollView</a:t>
            </a:r>
            <a:r>
              <a:rPr lang="zh-CN" altLang="en-US" dirty="0" smtClean="0"/>
              <a:t>会产生问题，因为</a:t>
            </a:r>
            <a:r>
              <a:rPr lang="en-US" altLang="zh-CN" dirty="0" err="1" smtClean="0"/>
              <a:t>ScrollView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都允许滚动，那么</a:t>
            </a:r>
            <a:r>
              <a:rPr lang="zh-CN" altLang="zh-CN" dirty="0"/>
              <a:t>在双方的重叠区域，上下滑动的手势究竟表示要滚动哪个视图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zh-CN" dirty="0" smtClean="0"/>
              <a:t>的</a:t>
            </a:r>
            <a:r>
              <a:rPr lang="zh-CN" altLang="zh-CN" dirty="0"/>
              <a:t>处理对策是：如果</a:t>
            </a:r>
            <a:r>
              <a:rPr lang="en-US" altLang="zh-CN" dirty="0" err="1"/>
              <a:t>ListView</a:t>
            </a:r>
            <a:r>
              <a:rPr lang="zh-CN" altLang="zh-CN" dirty="0"/>
              <a:t>的高度被设置为</a:t>
            </a:r>
            <a:r>
              <a:rPr lang="en-US" altLang="zh-CN" dirty="0" err="1"/>
              <a:t>wrap_content</a:t>
            </a:r>
            <a:r>
              <a:rPr lang="zh-CN" altLang="zh-CN" dirty="0"/>
              <a:t>，则此时列表视图只显示一行的高度，然后整个界面只支持滚动</a:t>
            </a:r>
            <a:r>
              <a:rPr lang="en-US" altLang="zh-CN" dirty="0" err="1"/>
              <a:t>ScrollView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但如此</a:t>
            </a:r>
            <a:r>
              <a:rPr lang="zh-CN" altLang="en-US" dirty="0" smtClean="0"/>
              <a:t>一来，</a:t>
            </a:r>
            <a:r>
              <a:rPr lang="en-US" altLang="zh-CN" dirty="0"/>
              <a:t> </a:t>
            </a:r>
            <a:r>
              <a:rPr lang="en-US" altLang="zh-CN" dirty="0" err="1" smtClean="0"/>
              <a:t>ScrollView</a:t>
            </a:r>
            <a:r>
              <a:rPr lang="zh-CN" altLang="en-US" dirty="0" smtClean="0"/>
              <a:t>内部的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无法显示完整的列表。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598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3286"/>
            <a:ext cx="10515600" cy="608460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NoScrollListView</a:t>
            </a:r>
            <a:r>
              <a:rPr lang="en-US" altLang="zh-CN" dirty="0"/>
              <a:t> extends </a:t>
            </a:r>
            <a:r>
              <a:rPr lang="en-US" altLang="zh-CN" dirty="0" err="1"/>
              <a:t>ListView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public </a:t>
            </a:r>
            <a:r>
              <a:rPr lang="en-US" altLang="zh-CN" dirty="0" err="1"/>
              <a:t>NoScrollListView</a:t>
            </a:r>
            <a:r>
              <a:rPr lang="en-US" altLang="zh-CN" dirty="0"/>
              <a:t>(Context context) {</a:t>
            </a:r>
            <a:endParaRPr lang="zh-CN" altLang="zh-CN" dirty="0"/>
          </a:p>
          <a:p>
            <a:r>
              <a:rPr lang="en-US" altLang="zh-CN" dirty="0"/>
              <a:t>        super(context);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public </a:t>
            </a:r>
            <a:r>
              <a:rPr lang="en-US" altLang="zh-CN" dirty="0" err="1"/>
              <a:t>NoScrollListView</a:t>
            </a:r>
            <a:r>
              <a:rPr lang="en-US" altLang="zh-CN" dirty="0"/>
              <a:t>(Context </a:t>
            </a:r>
            <a:r>
              <a:rPr lang="en-US" altLang="zh-CN" dirty="0" err="1"/>
              <a:t>context</a:t>
            </a:r>
            <a:r>
              <a:rPr lang="en-US" altLang="zh-CN" dirty="0"/>
              <a:t>, </a:t>
            </a:r>
            <a:r>
              <a:rPr lang="en-US" altLang="zh-CN" dirty="0" err="1"/>
              <a:t>AttributeSet</a:t>
            </a:r>
            <a:r>
              <a:rPr lang="en-US" altLang="zh-CN" dirty="0"/>
              <a:t> </a:t>
            </a:r>
            <a:r>
              <a:rPr lang="en-US" altLang="zh-CN" dirty="0" err="1"/>
              <a:t>attrs</a:t>
            </a:r>
            <a:r>
              <a:rPr lang="en-US" altLang="zh-CN" dirty="0"/>
              <a:t>) {</a:t>
            </a:r>
            <a:endParaRPr lang="zh-CN" altLang="zh-CN" dirty="0"/>
          </a:p>
          <a:p>
            <a:r>
              <a:rPr lang="en-US" altLang="zh-CN" dirty="0"/>
              <a:t>        super(context, </a:t>
            </a:r>
            <a:r>
              <a:rPr lang="en-US" altLang="zh-CN" dirty="0" err="1"/>
              <a:t>attrs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public </a:t>
            </a:r>
            <a:r>
              <a:rPr lang="en-US" altLang="zh-CN" dirty="0" err="1"/>
              <a:t>NoScrollListView</a:t>
            </a:r>
            <a:r>
              <a:rPr lang="en-US" altLang="zh-CN" dirty="0"/>
              <a:t>(Context </a:t>
            </a:r>
            <a:r>
              <a:rPr lang="en-US" altLang="zh-CN" dirty="0" err="1"/>
              <a:t>context</a:t>
            </a:r>
            <a:r>
              <a:rPr lang="en-US" altLang="zh-CN" dirty="0"/>
              <a:t>, </a:t>
            </a:r>
            <a:r>
              <a:rPr lang="en-US" altLang="zh-CN" dirty="0" err="1"/>
              <a:t>AttributeSet</a:t>
            </a:r>
            <a:r>
              <a:rPr lang="en-US" altLang="zh-CN" dirty="0"/>
              <a:t> </a:t>
            </a:r>
            <a:r>
              <a:rPr lang="en-US" altLang="zh-CN" dirty="0" err="1"/>
              <a:t>attrs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defStyle</a:t>
            </a:r>
            <a:r>
              <a:rPr lang="en-US" altLang="zh-CN" dirty="0"/>
              <a:t>) {</a:t>
            </a:r>
            <a:endParaRPr lang="zh-CN" altLang="zh-CN" dirty="0"/>
          </a:p>
          <a:p>
            <a:r>
              <a:rPr lang="en-US" altLang="zh-CN" dirty="0"/>
              <a:t>        super(context, </a:t>
            </a:r>
            <a:r>
              <a:rPr lang="en-US" altLang="zh-CN" dirty="0" err="1"/>
              <a:t>attrs</a:t>
            </a:r>
            <a:r>
              <a:rPr lang="en-US" altLang="zh-CN" dirty="0"/>
              <a:t>, </a:t>
            </a:r>
            <a:r>
              <a:rPr lang="en-US" altLang="zh-CN" dirty="0" err="1"/>
              <a:t>defStyle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// </a:t>
            </a:r>
            <a:r>
              <a:rPr lang="zh-CN" altLang="zh-CN" dirty="0"/>
              <a:t>重写</a:t>
            </a:r>
            <a:r>
              <a:rPr lang="en-US" altLang="zh-CN" dirty="0" err="1"/>
              <a:t>onMeasure</a:t>
            </a:r>
            <a:r>
              <a:rPr lang="zh-CN" altLang="zh-CN" dirty="0"/>
              <a:t>方法，以便自行设定视图的高度</a:t>
            </a:r>
          </a:p>
          <a:p>
            <a:r>
              <a:rPr lang="en-US" altLang="zh-CN" dirty="0" smtClean="0"/>
              <a:t>public </a:t>
            </a:r>
            <a:r>
              <a:rPr lang="en-US" altLang="zh-CN" dirty="0"/>
              <a:t>void </a:t>
            </a:r>
            <a:r>
              <a:rPr lang="en-US" altLang="zh-CN" dirty="0" err="1"/>
              <a:t>onMeasure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widthMeasureSpec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heightMeasureSpec</a:t>
            </a:r>
            <a:r>
              <a:rPr lang="en-US" altLang="zh-CN" dirty="0"/>
              <a:t>) {</a:t>
            </a:r>
            <a:endParaRPr lang="zh-CN" altLang="zh-CN" dirty="0"/>
          </a:p>
          <a:p>
            <a:r>
              <a:rPr lang="en-US" altLang="zh-CN" dirty="0"/>
              <a:t>        // </a:t>
            </a:r>
            <a:r>
              <a:rPr lang="zh-CN" altLang="zh-CN" dirty="0"/>
              <a:t>将高度设为最大值，即所有项加起来的总高度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expandSpec</a:t>
            </a:r>
            <a:r>
              <a:rPr lang="en-US" altLang="zh-CN" dirty="0"/>
              <a:t> = </a:t>
            </a:r>
            <a:r>
              <a:rPr lang="en-US" altLang="zh-CN" dirty="0" err="1"/>
              <a:t>MeasureSpec.makeMeasureSpec</a:t>
            </a:r>
            <a:r>
              <a:rPr lang="en-US" altLang="zh-CN" dirty="0"/>
              <a:t>(</a:t>
            </a:r>
            <a:endParaRPr lang="zh-CN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Integer.MAX_VALUE</a:t>
            </a:r>
            <a:r>
              <a:rPr lang="en-US" altLang="zh-CN" dirty="0"/>
              <a:t> &gt;&gt; 2, </a:t>
            </a:r>
            <a:r>
              <a:rPr lang="en-US" altLang="zh-CN" dirty="0" err="1"/>
              <a:t>MeasureSpec.AT_MOST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super.onMeasure</a:t>
            </a:r>
            <a:r>
              <a:rPr lang="en-US" altLang="zh-CN" dirty="0"/>
              <a:t>(</a:t>
            </a:r>
            <a:r>
              <a:rPr lang="en-US" altLang="zh-CN" dirty="0" err="1"/>
              <a:t>widthMeasureSpec</a:t>
            </a:r>
            <a:r>
              <a:rPr lang="en-US" altLang="zh-CN" dirty="0"/>
              <a:t>, </a:t>
            </a:r>
            <a:r>
              <a:rPr lang="en-US" altLang="zh-CN" dirty="0" err="1"/>
              <a:t>expandSpec</a:t>
            </a:r>
            <a:r>
              <a:rPr lang="en-US" altLang="zh-CN" dirty="0"/>
              <a:t>);  // </a:t>
            </a:r>
            <a:r>
              <a:rPr lang="zh-CN" altLang="zh-CN" dirty="0"/>
              <a:t>按照新的高度规格重新测量视图尺寸</a:t>
            </a:r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218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不滚动列表视图的演示效果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41" y="1690687"/>
            <a:ext cx="2590853" cy="516731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3751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  </a:t>
            </a:r>
            <a:r>
              <a:rPr lang="zh-CN" altLang="en-US" dirty="0" smtClean="0"/>
              <a:t>推送消息</a:t>
            </a:r>
            <a:r>
              <a:rPr lang="zh-CN" altLang="en-US" dirty="0"/>
              <a:t>通知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消息通知的推送过程及其具体用法，包括通知由哪几个部分组成、如何构建并推送通知，如何区分各种通知渠道及其重要性；如何让服务呈现在前台运行，也就是利用通知管理器把服务推送到系统通知栏；以及如何使用悬浮窗技术模拟屏幕顶端的悬浮消息通知。</a:t>
            </a:r>
          </a:p>
          <a:p>
            <a:r>
              <a:rPr lang="en-US" altLang="zh-CN" dirty="0" smtClean="0"/>
              <a:t>8.3.1  </a:t>
            </a:r>
            <a:r>
              <a:rPr lang="zh-CN" altLang="en-US" dirty="0"/>
              <a:t>通知推送</a:t>
            </a:r>
            <a:r>
              <a:rPr lang="en-US" altLang="zh-CN" dirty="0"/>
              <a:t>Notification</a:t>
            </a:r>
          </a:p>
          <a:p>
            <a:r>
              <a:rPr lang="en-US" altLang="zh-CN" dirty="0" smtClean="0"/>
              <a:t>8.3.2  </a:t>
            </a:r>
            <a:r>
              <a:rPr lang="zh-CN" altLang="en-US" dirty="0"/>
              <a:t>通知渠道</a:t>
            </a:r>
            <a:r>
              <a:rPr lang="en-US" altLang="zh-CN" dirty="0" err="1"/>
              <a:t>NotificationChannel</a:t>
            </a:r>
            <a:endParaRPr lang="en-US" altLang="zh-CN" dirty="0"/>
          </a:p>
          <a:p>
            <a:r>
              <a:rPr lang="en-US" altLang="zh-CN" dirty="0" smtClean="0"/>
              <a:t>8.3.3  </a:t>
            </a:r>
            <a:r>
              <a:rPr lang="zh-CN" altLang="en-US" dirty="0" smtClean="0"/>
              <a:t>推送服务到前台</a:t>
            </a:r>
            <a:endParaRPr lang="en-US" altLang="zh-CN" dirty="0" smtClean="0"/>
          </a:p>
          <a:p>
            <a:r>
              <a:rPr lang="en-US" altLang="zh-CN" dirty="0" smtClean="0"/>
              <a:t>8.3.4  </a:t>
            </a:r>
            <a:r>
              <a:rPr lang="zh-CN" altLang="en-US" dirty="0" smtClean="0"/>
              <a:t>仿微信的悬浮通知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144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8.3.1  </a:t>
            </a:r>
            <a:r>
              <a:rPr lang="zh-CN" altLang="en-US" dirty="0"/>
              <a:t>通知推送</a:t>
            </a:r>
            <a:r>
              <a:rPr lang="en-US" altLang="zh-CN" dirty="0"/>
              <a:t>Notification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589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手机</a:t>
            </a:r>
            <a:r>
              <a:rPr lang="zh-CN" altLang="zh-CN" dirty="0" smtClean="0"/>
              <a:t>通知栏存放的是</a:t>
            </a:r>
            <a:r>
              <a:rPr lang="en-US" altLang="zh-CN" dirty="0"/>
              <a:t>App</a:t>
            </a:r>
            <a:r>
              <a:rPr lang="zh-CN" altLang="zh-CN" dirty="0"/>
              <a:t>主动推给用户的提醒</a:t>
            </a:r>
            <a:r>
              <a:rPr lang="zh-CN" altLang="zh-CN" dirty="0" smtClean="0"/>
              <a:t>消息</a:t>
            </a:r>
            <a:r>
              <a:rPr lang="zh-CN" altLang="en-US" dirty="0" smtClean="0"/>
              <a:t>，</a:t>
            </a:r>
            <a:r>
              <a:rPr lang="zh-CN" altLang="zh-CN" dirty="0"/>
              <a:t>每条</a:t>
            </a:r>
            <a:r>
              <a:rPr lang="zh-CN" altLang="zh-CN" dirty="0" smtClean="0"/>
              <a:t>消息</a:t>
            </a:r>
            <a:r>
              <a:rPr lang="zh-CN" altLang="en-US" dirty="0" smtClean="0"/>
              <a:t>包括</a:t>
            </a:r>
            <a:r>
              <a:rPr lang="zh-CN" altLang="zh-CN" dirty="0" smtClean="0"/>
              <a:t>消息</a:t>
            </a:r>
            <a:r>
              <a:rPr lang="zh-CN" altLang="zh-CN" dirty="0"/>
              <a:t>图标、消息标题、消息内容</a:t>
            </a:r>
            <a:r>
              <a:rPr lang="zh-CN" altLang="zh-CN" dirty="0" smtClean="0"/>
              <a:t>等，</a:t>
            </a:r>
            <a:r>
              <a:rPr lang="zh-CN" altLang="en-US" dirty="0" smtClean="0"/>
              <a:t>这些消息</a:t>
            </a:r>
            <a:r>
              <a:rPr lang="zh-CN" altLang="zh-CN" dirty="0"/>
              <a:t>元素由通知建造器</a:t>
            </a:r>
            <a:r>
              <a:rPr lang="en-US" altLang="zh-CN" dirty="0" err="1" smtClean="0"/>
              <a:t>Notification.Builder</a:t>
            </a:r>
            <a:r>
              <a:rPr lang="zh-CN" altLang="zh-CN" dirty="0" smtClean="0"/>
              <a:t>设定</a:t>
            </a:r>
            <a:r>
              <a:rPr lang="zh-CN" altLang="en-US" dirty="0" smtClean="0"/>
              <a:t>。</a:t>
            </a:r>
            <a:r>
              <a:rPr lang="zh-CN" altLang="en-US" dirty="0"/>
              <a:t>常用方法</a:t>
            </a:r>
            <a:r>
              <a:rPr lang="zh-CN" altLang="en-US" dirty="0" smtClean="0"/>
              <a:t>如下：</a:t>
            </a:r>
            <a:endParaRPr lang="en-US" altLang="zh-CN" dirty="0" smtClean="0"/>
          </a:p>
          <a:p>
            <a:pPr lvl="1"/>
            <a:r>
              <a:rPr lang="en-US" altLang="zh-CN" dirty="0" err="1"/>
              <a:t>setSmallIcon</a:t>
            </a:r>
            <a:r>
              <a:rPr lang="zh-CN" altLang="en-US" dirty="0"/>
              <a:t>：设置应用名称左边的小图标。</a:t>
            </a:r>
          </a:p>
          <a:p>
            <a:pPr lvl="1"/>
            <a:r>
              <a:rPr lang="en-US" altLang="zh-CN" dirty="0" err="1"/>
              <a:t>setLargeIcon</a:t>
            </a:r>
            <a:r>
              <a:rPr lang="zh-CN" altLang="en-US" dirty="0"/>
              <a:t>：设置通知栏右边的大图标。</a:t>
            </a:r>
          </a:p>
          <a:p>
            <a:pPr lvl="1"/>
            <a:r>
              <a:rPr lang="en-US" altLang="zh-CN" dirty="0" err="1"/>
              <a:t>setContentTitle</a:t>
            </a:r>
            <a:r>
              <a:rPr lang="zh-CN" altLang="en-US" dirty="0"/>
              <a:t>：设置通知栏的标题文本。</a:t>
            </a:r>
          </a:p>
          <a:p>
            <a:pPr lvl="1"/>
            <a:r>
              <a:rPr lang="en-US" altLang="zh-CN" dirty="0" err="1"/>
              <a:t>setContentText</a:t>
            </a:r>
            <a:r>
              <a:rPr lang="zh-CN" altLang="en-US" dirty="0"/>
              <a:t>：设置通知栏的内容文本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setSubText</a:t>
            </a:r>
            <a:r>
              <a:rPr lang="zh-CN" altLang="en-US" dirty="0"/>
              <a:t>：设置通知栏的附加文本，它位于应用名称右边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setProgress</a:t>
            </a:r>
            <a:r>
              <a:rPr lang="zh-CN" altLang="zh-CN" dirty="0"/>
              <a:t>：设置进度条并显示当前进度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setUsesChronometer</a:t>
            </a:r>
            <a:r>
              <a:rPr lang="zh-CN" altLang="zh-CN" dirty="0"/>
              <a:t>：设置是否显示计时器</a:t>
            </a:r>
            <a:endParaRPr lang="zh-CN" altLang="en-US" dirty="0"/>
          </a:p>
          <a:p>
            <a:pPr lvl="1"/>
            <a:r>
              <a:rPr lang="en-US" altLang="zh-CN" dirty="0" err="1"/>
              <a:t>setContentIntent</a:t>
            </a:r>
            <a:r>
              <a:rPr lang="zh-CN" altLang="en-US" dirty="0"/>
              <a:t>：设置通知内容的延迟</a:t>
            </a:r>
            <a:r>
              <a:rPr lang="zh-CN" altLang="en-US" dirty="0" smtClean="0"/>
              <a:t>意图，</a:t>
            </a:r>
            <a:r>
              <a:rPr lang="zh-CN" altLang="en-US" dirty="0"/>
              <a:t>点击通知时触发该意图。</a:t>
            </a:r>
          </a:p>
          <a:p>
            <a:pPr lvl="1"/>
            <a:r>
              <a:rPr lang="en-US" altLang="zh-CN" dirty="0"/>
              <a:t>build</a:t>
            </a:r>
            <a:r>
              <a:rPr lang="zh-CN" altLang="en-US" dirty="0"/>
              <a:t>：构建通知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405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通知管理器的用法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获得</a:t>
            </a:r>
            <a:r>
              <a:rPr lang="en-US" altLang="zh-CN" dirty="0" smtClean="0"/>
              <a:t>Notification</a:t>
            </a:r>
            <a:r>
              <a:rPr lang="zh-CN" altLang="en-US" dirty="0" smtClean="0"/>
              <a:t>消息对象之后，还要</a:t>
            </a:r>
            <a:r>
              <a:rPr lang="zh-CN" altLang="zh-CN" dirty="0"/>
              <a:t>由通知管理器</a:t>
            </a:r>
            <a:r>
              <a:rPr lang="en-US" altLang="zh-CN" dirty="0" err="1" smtClean="0"/>
              <a:t>NotificationManager</a:t>
            </a:r>
            <a:r>
              <a:rPr lang="zh-CN" altLang="en-US" dirty="0" smtClean="0"/>
              <a:t>推送消息，</a:t>
            </a:r>
            <a:r>
              <a:rPr lang="zh-CN" altLang="zh-CN" dirty="0"/>
              <a:t>通知管理器的常用</a:t>
            </a:r>
            <a:r>
              <a:rPr lang="zh-CN" altLang="zh-CN" dirty="0" smtClean="0"/>
              <a:t>方法如下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/>
              <a:t>notify</a:t>
            </a:r>
            <a:r>
              <a:rPr lang="zh-CN" altLang="zh-CN" dirty="0"/>
              <a:t>：把指定消息推送到通知栏。</a:t>
            </a:r>
          </a:p>
          <a:p>
            <a:pPr lvl="1"/>
            <a:r>
              <a:rPr lang="en-US" altLang="zh-CN" dirty="0"/>
              <a:t>cancel</a:t>
            </a:r>
            <a:r>
              <a:rPr lang="zh-CN" altLang="zh-CN" dirty="0"/>
              <a:t>：取消指定的消息通知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en-US" altLang="zh-CN" dirty="0" err="1"/>
              <a:t>cancelAll</a:t>
            </a:r>
            <a:r>
              <a:rPr lang="zh-CN" altLang="zh-CN" dirty="0"/>
              <a:t>：取消所有的消息通知。</a:t>
            </a:r>
          </a:p>
          <a:p>
            <a:pPr lvl="1"/>
            <a:r>
              <a:rPr lang="en-US" altLang="zh-CN" dirty="0" err="1"/>
              <a:t>createNotificationChannel</a:t>
            </a:r>
            <a:r>
              <a:rPr lang="zh-CN" altLang="zh-CN" dirty="0"/>
              <a:t>：创建指定的通知渠道。</a:t>
            </a:r>
          </a:p>
          <a:p>
            <a:pPr lvl="1"/>
            <a:r>
              <a:rPr lang="en-US" altLang="zh-CN" dirty="0" err="1"/>
              <a:t>getNotificationChannel</a:t>
            </a:r>
            <a:r>
              <a:rPr lang="zh-CN" altLang="zh-CN" dirty="0"/>
              <a:t>：获取指定编号的通知渠道。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894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简单消息的通知栏效果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60" y="1825625"/>
            <a:ext cx="9425280" cy="4351338"/>
          </a:xfrm>
        </p:spPr>
      </p:pic>
    </p:spTree>
    <p:extLst>
      <p:ext uri="{BB962C8B-B14F-4D97-AF65-F5344CB8AC3E}">
        <p14:creationId xmlns:p14="http://schemas.microsoft.com/office/powerpoint/2010/main" val="1406841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计时</a:t>
            </a:r>
            <a:r>
              <a:rPr lang="zh-CN" altLang="zh-CN" dirty="0" smtClean="0"/>
              <a:t>消息</a:t>
            </a:r>
            <a:r>
              <a:rPr lang="zh-CN" altLang="zh-CN" dirty="0"/>
              <a:t>的通知栏效果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33" y="1825625"/>
            <a:ext cx="9139333" cy="4351338"/>
          </a:xfrm>
        </p:spPr>
      </p:pic>
    </p:spTree>
    <p:extLst>
      <p:ext uri="{BB962C8B-B14F-4D97-AF65-F5344CB8AC3E}">
        <p14:creationId xmlns:p14="http://schemas.microsoft.com/office/powerpoint/2010/main" val="3060547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8.3.2  </a:t>
            </a:r>
            <a:r>
              <a:rPr lang="zh-CN" altLang="en-US" dirty="0"/>
              <a:t>通知渠道</a:t>
            </a:r>
            <a:r>
              <a:rPr lang="en-US" altLang="zh-CN" dirty="0" err="1"/>
              <a:t>NotificationChannel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一个应用允许拥有多个通知渠道，每个渠道的重要性各不</a:t>
            </a:r>
            <a:r>
              <a:rPr lang="zh-CN" altLang="zh-CN" dirty="0" smtClean="0"/>
              <a:t>相同</a:t>
            </a:r>
            <a:r>
              <a:rPr lang="zh-CN" altLang="en-US" dirty="0" smtClean="0"/>
              <a:t>，</a:t>
            </a:r>
            <a:r>
              <a:rPr lang="zh-CN" altLang="zh-CN" dirty="0"/>
              <a:t>从</a:t>
            </a:r>
            <a:r>
              <a:rPr lang="en-US" altLang="zh-CN" dirty="0"/>
              <a:t>Android8</a:t>
            </a:r>
            <a:r>
              <a:rPr lang="zh-CN" altLang="zh-CN" dirty="0" smtClean="0"/>
              <a:t>开始必须</a:t>
            </a:r>
            <a:r>
              <a:rPr lang="zh-CN" altLang="zh-CN" dirty="0"/>
              <a:t>指定通知渠道才能正常推送消息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引入通知渠道之后，推送消息的过程分为下列几个步骤：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创建默认的通知渠道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使用通知渠道创建通知建造器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）利用</a:t>
            </a:r>
            <a:r>
              <a:rPr lang="zh-CN" altLang="zh-CN" dirty="0"/>
              <a:t>通知建造</a:t>
            </a:r>
            <a:r>
              <a:rPr lang="zh-CN" altLang="zh-CN" dirty="0" smtClean="0"/>
              <a:t>器</a:t>
            </a:r>
            <a:r>
              <a:rPr lang="zh-CN" altLang="en-US" dirty="0" smtClean="0"/>
              <a:t>设置消息参数，并生成通知对象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）通过通知管理器推送消息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4659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通知渠道的属性设置方法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/>
              <a:t>setSound</a:t>
            </a:r>
            <a:r>
              <a:rPr lang="zh-CN" altLang="en-US" dirty="0"/>
              <a:t>：设置推送通知之时的铃声，若设为</a:t>
            </a:r>
            <a:r>
              <a:rPr lang="en-US" altLang="zh-CN" dirty="0"/>
              <a:t>null</a:t>
            </a:r>
            <a:r>
              <a:rPr lang="zh-CN" altLang="en-US" dirty="0"/>
              <a:t>表示静音推送。</a:t>
            </a:r>
          </a:p>
          <a:p>
            <a:pPr lvl="1"/>
            <a:r>
              <a:rPr lang="en-US" altLang="zh-CN" dirty="0" err="1"/>
              <a:t>enableLights</a:t>
            </a:r>
            <a:r>
              <a:rPr lang="zh-CN" altLang="en-US" dirty="0"/>
              <a:t>：推送消息时是否让呼吸灯闪烁。</a:t>
            </a:r>
          </a:p>
          <a:p>
            <a:pPr lvl="1"/>
            <a:r>
              <a:rPr lang="en-US" altLang="zh-CN" dirty="0" err="1"/>
              <a:t>enableVibration</a:t>
            </a:r>
            <a:r>
              <a:rPr lang="zh-CN" altLang="en-US" dirty="0"/>
              <a:t>：推送消息时是否让手机震动。</a:t>
            </a:r>
          </a:p>
          <a:p>
            <a:pPr lvl="1"/>
            <a:r>
              <a:rPr lang="en-US" altLang="zh-CN" dirty="0" err="1"/>
              <a:t>setShowBadge</a:t>
            </a:r>
            <a:r>
              <a:rPr lang="zh-CN" altLang="en-US" dirty="0"/>
              <a:t>：是否在应用图标的右上角展示小红点。</a:t>
            </a:r>
          </a:p>
          <a:p>
            <a:pPr lvl="1"/>
            <a:r>
              <a:rPr lang="en-US" altLang="zh-CN" dirty="0" err="1"/>
              <a:t>setLockscreenVisibility</a:t>
            </a:r>
            <a:r>
              <a:rPr lang="zh-CN" altLang="en-US" dirty="0"/>
              <a:t>：设置锁屏时候的可见性。</a:t>
            </a:r>
          </a:p>
          <a:p>
            <a:pPr lvl="1"/>
            <a:r>
              <a:rPr lang="en-US" altLang="zh-CN" dirty="0" err="1"/>
              <a:t>setImportance</a:t>
            </a:r>
            <a:r>
              <a:rPr lang="zh-CN" altLang="en-US" dirty="0"/>
              <a:t>：设置通知渠道的重要性</a:t>
            </a:r>
            <a:r>
              <a:rPr lang="zh-CN" altLang="en-US" dirty="0" smtClean="0"/>
              <a:t>。重要性取值见下表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21046" y="4172167"/>
          <a:ext cx="104327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741"/>
                <a:gridCol w="803701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通知重要性取值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IMPORTANCE_NONE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不重要。此时不显示通知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IMPORTANCE_MIN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最小级别。此时通知栏折叠，无提示声音，无锁屏通知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IMPORTANCE_LOW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有点重要。此时通知栏展开，无提示声音，有锁屏通知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IMPORTANCE_DEFAULT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一般重要。此时通知栏展开，有提示声音，有锁屏通知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IMPORTANCE_HIGH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非常重要。此时通知栏展开，有提示声音，有锁屏通知，在屏幕顶部短暂悬浮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IMPORTANCE_MAX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最高级别。具体行为同</a:t>
                      </a:r>
                      <a:r>
                        <a:rPr lang="en-US" altLang="zh-CN" dirty="0" smtClean="0"/>
                        <a:t>IMPORTANCE_HIGH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47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8.1  </a:t>
            </a:r>
            <a:r>
              <a:rPr lang="zh-CN" altLang="en-US" dirty="0"/>
              <a:t>视图的构建过程</a:t>
            </a:r>
          </a:p>
          <a:p>
            <a:r>
              <a:rPr lang="en-US" altLang="zh-CN" dirty="0" smtClean="0"/>
              <a:t>8.2  </a:t>
            </a:r>
            <a:r>
              <a:rPr lang="zh-CN" altLang="en-US" dirty="0"/>
              <a:t>改造已有的</a:t>
            </a:r>
            <a:r>
              <a:rPr lang="zh-CN" altLang="en-US" dirty="0" smtClean="0"/>
              <a:t>控件</a:t>
            </a:r>
            <a:endParaRPr lang="en-US" altLang="zh-CN" dirty="0" smtClean="0"/>
          </a:p>
          <a:p>
            <a:r>
              <a:rPr lang="en-US" altLang="zh-CN" dirty="0" smtClean="0"/>
              <a:t>8.3  </a:t>
            </a:r>
            <a:r>
              <a:rPr lang="zh-CN" altLang="en-US" dirty="0" smtClean="0"/>
              <a:t>推送消息通知</a:t>
            </a:r>
            <a:endParaRPr lang="zh-CN" altLang="en-US" dirty="0"/>
          </a:p>
          <a:p>
            <a:r>
              <a:rPr lang="en-US" altLang="zh-CN" dirty="0" smtClean="0"/>
              <a:t>8.4  </a:t>
            </a:r>
            <a:r>
              <a:rPr lang="zh-CN" altLang="en-US" dirty="0"/>
              <a:t>通过持续绘制实现简单动画</a:t>
            </a:r>
          </a:p>
          <a:p>
            <a:r>
              <a:rPr lang="en-US" altLang="zh-CN" dirty="0" smtClean="0"/>
              <a:t>8.5  </a:t>
            </a:r>
            <a:r>
              <a:rPr lang="zh-CN" altLang="en-US" dirty="0"/>
              <a:t>实战项目：广告轮播</a:t>
            </a:r>
          </a:p>
          <a:p>
            <a:r>
              <a:rPr lang="en-US" altLang="zh-CN" dirty="0" smtClean="0"/>
              <a:t>8.6  </a:t>
            </a:r>
            <a:r>
              <a:rPr lang="zh-CN" altLang="en-US" dirty="0"/>
              <a:t>小结</a:t>
            </a:r>
          </a:p>
          <a:p>
            <a:r>
              <a:rPr lang="en-US" altLang="zh-CN" dirty="0" smtClean="0"/>
              <a:t>8.7  </a:t>
            </a:r>
            <a:r>
              <a:rPr lang="zh-CN" altLang="en-US" dirty="0"/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1091823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各重要性的通知效果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847" y="1690688"/>
            <a:ext cx="5827520" cy="60839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95" y="4697167"/>
            <a:ext cx="5311212" cy="12287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329" y="3439670"/>
            <a:ext cx="4534471" cy="24862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4849505" y="242840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最小级别时候的通知栏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67089" y="601958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默认重要性时候的通知栏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493820" y="601958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高重要性时候的顶部悬浮通知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764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8.3.3  </a:t>
            </a:r>
            <a:r>
              <a:rPr lang="zh-CN" altLang="en-US" dirty="0"/>
              <a:t>推送服务到前台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zh-CN" dirty="0"/>
              <a:t>设计了一个让服务在前台运行的机制，也就是在手机的通知栏展示服务的画像，同时允许服务控制自己是否需要在通知栏显示，这类控制操作包括下列两个启停方法： </a:t>
            </a:r>
          </a:p>
          <a:p>
            <a:pPr lvl="0"/>
            <a:r>
              <a:rPr lang="en-US" altLang="zh-CN" dirty="0" err="1"/>
              <a:t>startForeground</a:t>
            </a:r>
            <a:r>
              <a:rPr lang="zh-CN" altLang="zh-CN" dirty="0"/>
              <a:t>：把当前服务切换到前台运行，即展示到通知栏。第一个参数表示通知的编号，第二个参数表示</a:t>
            </a:r>
            <a:r>
              <a:rPr lang="en-US" altLang="zh-CN" dirty="0"/>
              <a:t>Notification</a:t>
            </a:r>
            <a:r>
              <a:rPr lang="zh-CN" altLang="zh-CN" dirty="0"/>
              <a:t>对象。</a:t>
            </a:r>
          </a:p>
          <a:p>
            <a:pPr lvl="0"/>
            <a:r>
              <a:rPr lang="en-US" altLang="zh-CN" dirty="0" err="1"/>
              <a:t>stopForeground</a:t>
            </a:r>
            <a:r>
              <a:rPr lang="zh-CN" altLang="zh-CN" dirty="0"/>
              <a:t>：停止前台运行，即取消通知栏上的展示。参数为</a:t>
            </a:r>
            <a:r>
              <a:rPr lang="en-US" altLang="zh-CN" dirty="0"/>
              <a:t>true</a:t>
            </a:r>
            <a:r>
              <a:rPr lang="zh-CN" altLang="zh-CN" dirty="0"/>
              <a:t>时表示清除通知，参数为</a:t>
            </a:r>
            <a:r>
              <a:rPr lang="en-US" altLang="zh-CN" dirty="0"/>
              <a:t>false</a:t>
            </a:r>
            <a:r>
              <a:rPr lang="zh-CN" altLang="zh-CN" dirty="0"/>
              <a:t>时表示不清除通知。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68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音乐播放服务的演示效果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24087" y="34717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准备播放音乐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447135" y="347177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正在播放的通知栏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24087" y="60333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准备暂停音乐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447134" y="60333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暂停播放的通知栏</a:t>
            </a:r>
            <a:endParaRPr lang="zh-CN" altLang="en-US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29" y="1690688"/>
            <a:ext cx="3696058" cy="1601625"/>
          </a:xfr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29" y="4253406"/>
            <a:ext cx="3696058" cy="1601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65" y="1690688"/>
            <a:ext cx="4995666" cy="15727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65" y="4253406"/>
            <a:ext cx="4995666" cy="157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61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8.3.4  </a:t>
            </a:r>
            <a:r>
              <a:rPr lang="zh-CN" altLang="en-US" dirty="0" smtClean="0"/>
              <a:t>仿微信的悬浮通知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自定义的悬浮窗有点类似对话框，但悬浮窗又有一些与众不同的特性，例如：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）悬浮窗允许拖动，对话框不允许拖动。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）悬浮窗不妨碍用户触摸窗外的区域，对话框不让用户操作框外的控件。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）悬浮窗独立于活动页面，当页面退出后，悬浮窗仍停留在屏幕上；而对话框与活动页面是共存关系，一旦页面退出那么对话框也消失了。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866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err="1" smtClean="0"/>
              <a:t>WindowManager</a:t>
            </a:r>
            <a:r>
              <a:rPr lang="zh-CN" altLang="en-US" dirty="0" smtClean="0"/>
              <a:t>（上）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每个</a:t>
            </a:r>
            <a:r>
              <a:rPr lang="en-US" altLang="zh-CN" dirty="0"/>
              <a:t>App</a:t>
            </a:r>
            <a:r>
              <a:rPr lang="zh-CN" altLang="zh-CN" dirty="0"/>
              <a:t>页面都是一个</a:t>
            </a:r>
            <a:r>
              <a:rPr lang="en-US" altLang="zh-CN" dirty="0"/>
              <a:t>Window</a:t>
            </a:r>
            <a:r>
              <a:rPr lang="zh-CN" altLang="zh-CN" dirty="0"/>
              <a:t>窗口，在手机屏幕上新增或删除页面窗口，都可以归结为</a:t>
            </a:r>
            <a:r>
              <a:rPr lang="en-US" altLang="zh-CN" dirty="0" err="1"/>
              <a:t>WindowManager</a:t>
            </a:r>
            <a:r>
              <a:rPr lang="zh-CN" altLang="zh-CN" dirty="0"/>
              <a:t>的</a:t>
            </a:r>
            <a:r>
              <a:rPr lang="zh-CN" altLang="en-US" dirty="0"/>
              <a:t>管理</a:t>
            </a:r>
            <a:r>
              <a:rPr lang="zh-CN" altLang="zh-CN" dirty="0"/>
              <a:t>操作</a:t>
            </a:r>
            <a:r>
              <a:rPr lang="zh-CN" altLang="en-US" dirty="0"/>
              <a:t>。</a:t>
            </a:r>
          </a:p>
          <a:p>
            <a:r>
              <a:rPr lang="zh-CN" altLang="zh-CN" dirty="0" smtClean="0"/>
              <a:t>下面是</a:t>
            </a:r>
            <a:r>
              <a:rPr lang="en-US" altLang="zh-CN" dirty="0" err="1"/>
              <a:t>WindowManager</a:t>
            </a:r>
            <a:r>
              <a:rPr lang="zh-CN" altLang="zh-CN" dirty="0" smtClean="0"/>
              <a:t>的</a:t>
            </a:r>
            <a:r>
              <a:rPr lang="zh-CN" altLang="zh-CN" dirty="0"/>
              <a:t>常用方法说明：</a:t>
            </a:r>
          </a:p>
          <a:p>
            <a:pPr lvl="1"/>
            <a:r>
              <a:rPr lang="en-US" altLang="zh-CN" dirty="0" err="1"/>
              <a:t>getDefaultDisplay</a:t>
            </a:r>
            <a:r>
              <a:rPr lang="zh-CN" altLang="zh-CN" dirty="0"/>
              <a:t>：获取默认的显示屏信息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addView</a:t>
            </a:r>
            <a:r>
              <a:rPr lang="zh-CN" altLang="zh-CN" dirty="0"/>
              <a:t>：往窗口添加视图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en-US" altLang="zh-CN" dirty="0" err="1"/>
              <a:t>updateViewLayout</a:t>
            </a:r>
            <a:r>
              <a:rPr lang="zh-CN" altLang="zh-CN" dirty="0"/>
              <a:t>：更新指定视图的布局参数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en-US" altLang="zh-CN" dirty="0" err="1"/>
              <a:t>removeView</a:t>
            </a:r>
            <a:r>
              <a:rPr lang="zh-CN" altLang="zh-CN" dirty="0"/>
              <a:t>：从窗口移除指定视图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WindowManager</a:t>
            </a:r>
            <a:r>
              <a:rPr lang="zh-CN" altLang="en-US" dirty="0" smtClean="0"/>
              <a:t>（下）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下面是窗口布局参数</a:t>
            </a:r>
            <a:r>
              <a:rPr lang="en-US" altLang="zh-CN" dirty="0" err="1"/>
              <a:t>WindowManager.LayoutParams</a:t>
            </a:r>
            <a:r>
              <a:rPr lang="zh-CN" altLang="zh-CN" dirty="0"/>
              <a:t>的属性说明：</a:t>
            </a:r>
          </a:p>
          <a:p>
            <a:pPr lvl="1"/>
            <a:r>
              <a:rPr lang="en-US" altLang="zh-CN" dirty="0"/>
              <a:t>alpha</a:t>
            </a:r>
            <a:r>
              <a:rPr lang="zh-CN" altLang="zh-CN" dirty="0"/>
              <a:t>：窗口的透明度。</a:t>
            </a:r>
            <a:endParaRPr lang="en-US" altLang="zh-CN" dirty="0"/>
          </a:p>
          <a:p>
            <a:pPr lvl="1"/>
            <a:r>
              <a:rPr lang="en-US" altLang="zh-CN" dirty="0"/>
              <a:t>gravity</a:t>
            </a:r>
            <a:r>
              <a:rPr lang="zh-CN" altLang="zh-CN" dirty="0"/>
              <a:t>：内部视图的对齐方式。</a:t>
            </a:r>
            <a:endParaRPr lang="zh-CN" altLang="zh-CN" sz="2000" dirty="0"/>
          </a:p>
          <a:p>
            <a:pPr lvl="1"/>
            <a:r>
              <a:rPr lang="en-US" altLang="zh-CN" dirty="0"/>
              <a:t>x</a:t>
            </a:r>
            <a:r>
              <a:rPr lang="zh-CN" altLang="zh-CN" dirty="0"/>
              <a:t>和</a:t>
            </a:r>
            <a:r>
              <a:rPr lang="en-US" altLang="zh-CN" dirty="0"/>
              <a:t>y</a:t>
            </a:r>
            <a:r>
              <a:rPr lang="zh-CN" altLang="zh-CN" dirty="0"/>
              <a:t>：分别表示窗口左上角的</a:t>
            </a:r>
            <a:r>
              <a:rPr lang="en-US" altLang="zh-CN" dirty="0"/>
              <a:t>X</a:t>
            </a:r>
            <a:r>
              <a:rPr lang="zh-CN" altLang="zh-CN" dirty="0"/>
              <a:t>坐标和</a:t>
            </a:r>
            <a:r>
              <a:rPr lang="en-US" altLang="zh-CN" dirty="0"/>
              <a:t>Y</a:t>
            </a:r>
            <a:r>
              <a:rPr lang="zh-CN" altLang="zh-CN" dirty="0"/>
              <a:t>坐标。</a:t>
            </a:r>
            <a:endParaRPr lang="zh-CN" altLang="zh-CN" sz="2000" dirty="0"/>
          </a:p>
          <a:p>
            <a:pPr lvl="1"/>
            <a:r>
              <a:rPr lang="en-US" altLang="zh-CN" dirty="0" smtClean="0"/>
              <a:t>width</a:t>
            </a:r>
            <a:r>
              <a:rPr lang="zh-CN" altLang="zh-CN" dirty="0" smtClean="0"/>
              <a:t>：窗口</a:t>
            </a:r>
            <a:r>
              <a:rPr lang="zh-CN" altLang="zh-CN" dirty="0"/>
              <a:t>的</a:t>
            </a:r>
            <a:r>
              <a:rPr lang="zh-CN" altLang="zh-CN" dirty="0" smtClean="0"/>
              <a:t>宽度。</a:t>
            </a:r>
            <a:endParaRPr lang="zh-CN" altLang="zh-CN" sz="2000" dirty="0"/>
          </a:p>
          <a:p>
            <a:pPr lvl="1"/>
            <a:r>
              <a:rPr lang="en-US" altLang="zh-CN" dirty="0"/>
              <a:t>height</a:t>
            </a:r>
            <a:r>
              <a:rPr lang="zh-CN" altLang="zh-CN" dirty="0" smtClean="0"/>
              <a:t>：窗口的高度</a:t>
            </a:r>
            <a:r>
              <a:rPr lang="zh-CN" altLang="zh-CN" dirty="0"/>
              <a:t>。</a:t>
            </a:r>
            <a:endParaRPr lang="zh-CN" altLang="zh-CN" sz="2000" dirty="0"/>
          </a:p>
          <a:p>
            <a:pPr lvl="1"/>
            <a:r>
              <a:rPr lang="en-US" altLang="zh-CN" dirty="0" smtClean="0"/>
              <a:t>format</a:t>
            </a:r>
            <a:r>
              <a:rPr lang="zh-CN" altLang="zh-CN" dirty="0"/>
              <a:t>：窗口的像素点格式。</a:t>
            </a:r>
            <a:endParaRPr lang="en-US" altLang="zh-CN" dirty="0"/>
          </a:p>
          <a:p>
            <a:pPr lvl="1"/>
            <a:r>
              <a:rPr lang="en-US" altLang="zh-CN" dirty="0" smtClean="0"/>
              <a:t>type</a:t>
            </a:r>
            <a:r>
              <a:rPr lang="zh-CN" altLang="zh-CN" dirty="0" smtClean="0"/>
              <a:t>：窗口</a:t>
            </a:r>
            <a:r>
              <a:rPr lang="zh-CN" altLang="zh-CN" dirty="0"/>
              <a:t>的显示</a:t>
            </a:r>
            <a:r>
              <a:rPr lang="zh-CN" altLang="zh-CN" dirty="0" smtClean="0"/>
              <a:t>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flags</a:t>
            </a:r>
            <a:r>
              <a:rPr lang="zh-CN" altLang="zh-CN" dirty="0" smtClean="0"/>
              <a:t>：窗口的行为</a:t>
            </a:r>
            <a:r>
              <a:rPr lang="zh-CN" altLang="zh-CN" dirty="0"/>
              <a:t>准则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4829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仿微信悬浮窗的展示效果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32341" y="471422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准备弹出悬浮窗的编辑页面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404250" y="471422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已经弹出悬浮窗的屏幕画面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56" y="2397546"/>
            <a:ext cx="4758426" cy="18725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691" y="2397546"/>
            <a:ext cx="4761781" cy="1873849"/>
          </a:xfrm>
        </p:spPr>
      </p:pic>
    </p:spTree>
    <p:extLst>
      <p:ext uri="{BB962C8B-B14F-4D97-AF65-F5344CB8AC3E}">
        <p14:creationId xmlns:p14="http://schemas.microsoft.com/office/powerpoint/2010/main" val="804975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8.4  </a:t>
            </a:r>
            <a:r>
              <a:rPr lang="zh-CN" altLang="en-US" dirty="0"/>
              <a:t>通过持续绘制实现简单动画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本节介绍了如何通过持续绘制实现动画效果，首先阐述了</a:t>
            </a:r>
            <a:r>
              <a:rPr lang="en-US" altLang="zh-CN" dirty="0"/>
              <a:t>Handler</a:t>
            </a:r>
            <a:r>
              <a:rPr lang="zh-CN" altLang="zh-CN" dirty="0"/>
              <a:t>的延迟机制以及简单计时器的实现，接着描述了刷新视图的两种方式以及它们之间的区别，然后叙述了如何结合</a:t>
            </a:r>
            <a:r>
              <a:rPr lang="en-US" altLang="zh-CN" dirty="0"/>
              <a:t>Handler</a:t>
            </a:r>
            <a:r>
              <a:rPr lang="zh-CN" altLang="zh-CN" dirty="0"/>
              <a:t>的延迟机制与视图刷新办法实现饼图动画。</a:t>
            </a:r>
          </a:p>
          <a:p>
            <a:r>
              <a:rPr lang="en-US" altLang="zh-CN" dirty="0" smtClean="0"/>
              <a:t>8.4.1  </a:t>
            </a:r>
            <a:r>
              <a:rPr lang="en-US" altLang="zh-CN" dirty="0"/>
              <a:t>Handler</a:t>
            </a:r>
            <a:r>
              <a:rPr lang="zh-CN" altLang="en-US" dirty="0"/>
              <a:t>的延迟机制</a:t>
            </a:r>
          </a:p>
          <a:p>
            <a:r>
              <a:rPr lang="en-US" altLang="zh-CN" dirty="0" smtClean="0"/>
              <a:t>8.4.2  </a:t>
            </a:r>
            <a:r>
              <a:rPr lang="zh-CN" altLang="en-US" dirty="0"/>
              <a:t>重新绘制视图界面</a:t>
            </a:r>
          </a:p>
          <a:p>
            <a:r>
              <a:rPr lang="en-US" altLang="zh-CN" dirty="0" smtClean="0"/>
              <a:t>8.4.3  </a:t>
            </a:r>
            <a:r>
              <a:rPr lang="zh-CN" altLang="en-US" dirty="0"/>
              <a:t>自定义饼图动画</a:t>
            </a:r>
          </a:p>
        </p:txBody>
      </p:sp>
    </p:spTree>
    <p:extLst>
      <p:ext uri="{BB962C8B-B14F-4D97-AF65-F5344CB8AC3E}">
        <p14:creationId xmlns:p14="http://schemas.microsoft.com/office/powerpoint/2010/main" val="2100041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8.4.1  </a:t>
            </a:r>
            <a:r>
              <a:rPr lang="en-US" altLang="zh-CN" dirty="0"/>
              <a:t>Handler</a:t>
            </a:r>
            <a:r>
              <a:rPr lang="zh-CN" altLang="en-US" dirty="0"/>
              <a:t>的延迟机制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处理器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支持延迟若干时间再执行某项任务，它的</a:t>
            </a:r>
            <a:r>
              <a:rPr lang="zh-CN" altLang="zh-CN" dirty="0"/>
              <a:t>常见方法</a:t>
            </a:r>
            <a:r>
              <a:rPr lang="zh-CN" altLang="zh-CN" dirty="0" smtClean="0"/>
              <a:t>说明</a:t>
            </a:r>
            <a:r>
              <a:rPr lang="zh-CN" altLang="en-US" dirty="0" smtClean="0"/>
              <a:t>如下</a:t>
            </a:r>
            <a:r>
              <a:rPr lang="zh-CN" altLang="zh-CN" dirty="0" smtClean="0"/>
              <a:t>：</a:t>
            </a:r>
            <a:endParaRPr lang="zh-CN" altLang="zh-CN" dirty="0"/>
          </a:p>
          <a:p>
            <a:pPr lvl="0"/>
            <a:r>
              <a:rPr lang="en-US" altLang="zh-CN" dirty="0"/>
              <a:t>post</a:t>
            </a:r>
            <a:r>
              <a:rPr lang="zh-CN" altLang="zh-CN" dirty="0"/>
              <a:t>：立即启动指定的任务。参数为</a:t>
            </a:r>
            <a:r>
              <a:rPr lang="en-US" altLang="zh-CN" dirty="0"/>
              <a:t>Runnable</a:t>
            </a:r>
            <a:r>
              <a:rPr lang="zh-CN" altLang="zh-CN" dirty="0"/>
              <a:t>对象。</a:t>
            </a:r>
          </a:p>
          <a:p>
            <a:pPr lvl="0"/>
            <a:r>
              <a:rPr lang="en-US" altLang="zh-CN" dirty="0" err="1"/>
              <a:t>postDelayed</a:t>
            </a:r>
            <a:r>
              <a:rPr lang="zh-CN" altLang="zh-CN" dirty="0"/>
              <a:t>：延迟若干时间后启动指定的任务。第一个参数为</a:t>
            </a:r>
            <a:r>
              <a:rPr lang="en-US" altLang="zh-CN" dirty="0"/>
              <a:t>Runnable</a:t>
            </a:r>
            <a:r>
              <a:rPr lang="zh-CN" altLang="zh-CN" dirty="0"/>
              <a:t>对象；第二个参数为延迟的时间间隔，单位毫秒。</a:t>
            </a:r>
          </a:p>
          <a:p>
            <a:pPr lvl="0"/>
            <a:r>
              <a:rPr lang="en-US" altLang="zh-CN" dirty="0" err="1"/>
              <a:t>postAtTime</a:t>
            </a:r>
            <a:r>
              <a:rPr lang="zh-CN" altLang="zh-CN" dirty="0"/>
              <a:t>：在设定的时间点启动指定的任务。第一个参数为</a:t>
            </a:r>
            <a:r>
              <a:rPr lang="en-US" altLang="zh-CN" dirty="0"/>
              <a:t>Runnable</a:t>
            </a:r>
            <a:r>
              <a:rPr lang="zh-CN" altLang="zh-CN" dirty="0"/>
              <a:t>对象；第二个参数为任务的启动时间点，单位毫秒。</a:t>
            </a:r>
          </a:p>
          <a:p>
            <a:pPr lvl="0"/>
            <a:r>
              <a:rPr lang="en-US" altLang="zh-CN" dirty="0" err="1"/>
              <a:t>removeCallbacks</a:t>
            </a:r>
            <a:r>
              <a:rPr lang="zh-CN" altLang="zh-CN" dirty="0"/>
              <a:t>：移除指定的任务。参数为</a:t>
            </a:r>
            <a:r>
              <a:rPr lang="en-US" altLang="zh-CN" dirty="0"/>
              <a:t>Runnable</a:t>
            </a:r>
            <a:r>
              <a:rPr lang="zh-CN" altLang="zh-CN" dirty="0"/>
              <a:t>对象。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939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8.4.2  </a:t>
            </a:r>
            <a:r>
              <a:rPr lang="zh-CN" altLang="en-US" dirty="0"/>
              <a:t>重新绘制视图界面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不管是</a:t>
            </a:r>
            <a:r>
              <a:rPr lang="en-US" altLang="zh-CN" dirty="0" err="1" smtClean="0"/>
              <a:t>setText</a:t>
            </a:r>
            <a:r>
              <a:rPr lang="zh-CN" altLang="en-US" dirty="0" smtClean="0"/>
              <a:t>方法还是</a:t>
            </a:r>
            <a:r>
              <a:rPr lang="en-US" altLang="zh-CN" dirty="0" err="1" smtClean="0"/>
              <a:t>setImageBitmap</a:t>
            </a:r>
            <a:r>
              <a:rPr lang="zh-CN" altLang="en-US" dirty="0" smtClean="0"/>
              <a:t>方法，</a:t>
            </a:r>
            <a:r>
              <a:rPr lang="zh-CN" altLang="zh-CN" dirty="0"/>
              <a:t>它们内部都调用了</a:t>
            </a:r>
            <a:r>
              <a:rPr lang="en-US" altLang="zh-CN" dirty="0"/>
              <a:t>invalidate</a:t>
            </a:r>
            <a:r>
              <a:rPr lang="zh-CN" altLang="zh-CN" dirty="0" smtClean="0"/>
              <a:t>方法</a:t>
            </a:r>
            <a:r>
              <a:rPr lang="zh-CN" altLang="zh-CN" dirty="0"/>
              <a:t>，该</a:t>
            </a:r>
            <a:r>
              <a:rPr lang="zh-CN" altLang="zh-CN" dirty="0" smtClean="0"/>
              <a:t>方法用来</a:t>
            </a:r>
            <a:r>
              <a:rPr lang="zh-CN" altLang="zh-CN" dirty="0"/>
              <a:t>刷新控件界面</a:t>
            </a:r>
            <a:r>
              <a:rPr lang="zh-CN" altLang="zh-CN" dirty="0" smtClean="0"/>
              <a:t>。</a:t>
            </a:r>
            <a:r>
              <a:rPr lang="zh-CN" altLang="en-US" dirty="0" smtClean="0"/>
              <a:t>类似的方法说明如下：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invalidate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，它</a:t>
            </a:r>
            <a:r>
              <a:rPr lang="zh-CN" altLang="zh-CN" dirty="0"/>
              <a:t>不是线程安全的，</a:t>
            </a:r>
            <a:r>
              <a:rPr lang="zh-CN" altLang="zh-CN" dirty="0" smtClean="0"/>
              <a:t>只</a:t>
            </a:r>
            <a:r>
              <a:rPr lang="zh-CN" altLang="zh-CN" dirty="0"/>
              <a:t>保证在主线程（</a:t>
            </a:r>
            <a:r>
              <a:rPr lang="en-US" altLang="zh-CN" dirty="0"/>
              <a:t>UI</a:t>
            </a:r>
            <a:r>
              <a:rPr lang="zh-CN" altLang="zh-CN" dirty="0"/>
              <a:t>线程）中能够正常刷新</a:t>
            </a:r>
            <a:r>
              <a:rPr lang="zh-CN" altLang="zh-CN" dirty="0" smtClean="0"/>
              <a:t>视图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postInvalidate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，它</a:t>
            </a:r>
            <a:r>
              <a:rPr lang="zh-CN" altLang="zh-CN" dirty="0"/>
              <a:t>是线程安全的，即使在分线程中调用也能正常刷新</a:t>
            </a:r>
            <a:r>
              <a:rPr lang="zh-CN" altLang="zh-CN" dirty="0" smtClean="0"/>
              <a:t>视图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postInvalidateDelayed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，</a:t>
            </a:r>
            <a:r>
              <a:rPr lang="zh-CN" altLang="zh-CN" dirty="0"/>
              <a:t>允许延迟一段时间后再刷新视图。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83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  </a:t>
            </a:r>
            <a:r>
              <a:rPr lang="zh-CN" altLang="en-US" dirty="0"/>
              <a:t>视图的构建过程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本节介绍了一个视图的构建过程，包括：如何编写视图的构造方法，四种构造方法之间有什么区别；如何测量实体的实际尺寸，包含文本、图像、线性视图的测量办法；如何利用画笔绘制视图的界面，并说明</a:t>
            </a:r>
            <a:r>
              <a:rPr lang="en-US" altLang="zh-CN" dirty="0" err="1"/>
              <a:t>onDraw</a:t>
            </a:r>
            <a:r>
              <a:rPr lang="zh-CN" altLang="zh-CN" dirty="0"/>
              <a:t>方法与</a:t>
            </a:r>
            <a:r>
              <a:rPr lang="en-US" altLang="zh-CN" dirty="0" err="1"/>
              <a:t>dispatchDraw</a:t>
            </a:r>
            <a:r>
              <a:rPr lang="zh-CN" altLang="zh-CN" dirty="0"/>
              <a:t>方法的先后执行顺序。</a:t>
            </a:r>
          </a:p>
          <a:p>
            <a:r>
              <a:rPr lang="en-US" altLang="zh-CN" dirty="0" smtClean="0"/>
              <a:t>8.1.1  </a:t>
            </a:r>
            <a:r>
              <a:rPr lang="zh-CN" altLang="en-US" dirty="0"/>
              <a:t>视图的构造方法</a:t>
            </a:r>
          </a:p>
          <a:p>
            <a:r>
              <a:rPr lang="en-US" altLang="zh-CN" dirty="0" smtClean="0"/>
              <a:t>8.1.2  </a:t>
            </a:r>
            <a:r>
              <a:rPr lang="zh-CN" altLang="en-US" dirty="0"/>
              <a:t>视图的测量方法</a:t>
            </a:r>
          </a:p>
          <a:p>
            <a:r>
              <a:rPr lang="en-US" altLang="zh-CN" dirty="0" smtClean="0"/>
              <a:t>8.1.3  </a:t>
            </a:r>
            <a:r>
              <a:rPr lang="zh-CN" altLang="en-US" dirty="0"/>
              <a:t>视图的绘制方法</a:t>
            </a:r>
          </a:p>
        </p:txBody>
      </p:sp>
    </p:spTree>
    <p:extLst>
      <p:ext uri="{BB962C8B-B14F-4D97-AF65-F5344CB8AC3E}">
        <p14:creationId xmlns:p14="http://schemas.microsoft.com/office/powerpoint/2010/main" val="327666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8.4.3  </a:t>
            </a:r>
            <a:r>
              <a:rPr lang="zh-CN" altLang="en-US" dirty="0"/>
              <a:t>自定义饼图动画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自定义饼图动画的具体实现步骤说明如下。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）在</a:t>
            </a:r>
            <a:r>
              <a:rPr lang="en-US" altLang="zh-CN" dirty="0"/>
              <a:t>Java</a:t>
            </a:r>
            <a:r>
              <a:rPr lang="zh-CN" altLang="en-US" dirty="0"/>
              <a:t>代码的</a:t>
            </a:r>
            <a:r>
              <a:rPr lang="en-US" altLang="zh-CN" dirty="0"/>
              <a:t>widget</a:t>
            </a:r>
            <a:r>
              <a:rPr lang="zh-CN" altLang="en-US" dirty="0"/>
              <a:t>目录下创建</a:t>
            </a:r>
            <a:r>
              <a:rPr lang="en-US" altLang="zh-CN" dirty="0"/>
              <a:t>PieAnimation.java</a:t>
            </a:r>
            <a:r>
              <a:rPr lang="zh-CN" altLang="en-US" dirty="0"/>
              <a:t>，该类继承了视图基类</a:t>
            </a:r>
            <a:r>
              <a:rPr lang="en-US" altLang="zh-CN" dirty="0"/>
              <a:t>View</a:t>
            </a:r>
            <a:r>
              <a:rPr lang="zh-CN" altLang="en-US" dirty="0"/>
              <a:t>，并重写</a:t>
            </a:r>
            <a:r>
              <a:rPr lang="en-US" altLang="zh-CN" dirty="0" err="1"/>
              <a:t>onDraw</a:t>
            </a:r>
            <a:r>
              <a:rPr lang="zh-CN" altLang="en-US" dirty="0"/>
              <a:t>方法，在</a:t>
            </a:r>
            <a:r>
              <a:rPr lang="en-US" altLang="zh-CN" dirty="0" err="1"/>
              <a:t>onDraw</a:t>
            </a:r>
            <a:r>
              <a:rPr lang="zh-CN" altLang="en-US" dirty="0"/>
              <a:t>方法中使用画笔对象绘制指定角度的扇形。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）在</a:t>
            </a:r>
            <a:r>
              <a:rPr lang="en-US" altLang="zh-CN" dirty="0" err="1"/>
              <a:t>PieAnimation</a:t>
            </a:r>
            <a:r>
              <a:rPr lang="zh-CN" altLang="en-US" dirty="0"/>
              <a:t>内部定义一个视图刷新任务，每次刷新操作都增大一点绘图角度，然后调用</a:t>
            </a:r>
            <a:r>
              <a:rPr lang="en-US" altLang="zh-CN" dirty="0"/>
              <a:t>invalidate</a:t>
            </a:r>
            <a:r>
              <a:rPr lang="zh-CN" altLang="en-US" dirty="0"/>
              <a:t>方法刷新视图界面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）给</a:t>
            </a:r>
            <a:r>
              <a:rPr lang="en-US" altLang="zh-CN" dirty="0" err="1"/>
              <a:t>PieAnimation</a:t>
            </a:r>
            <a:r>
              <a:rPr lang="zh-CN" altLang="en-US" dirty="0"/>
              <a:t>补充一个</a:t>
            </a:r>
            <a:r>
              <a:rPr lang="en-US" altLang="zh-CN" dirty="0"/>
              <a:t>start</a:t>
            </a:r>
            <a:r>
              <a:rPr lang="zh-CN" altLang="en-US" dirty="0"/>
              <a:t>方法，用于控制饼图动画的播放操作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3289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饼图动画的演示效果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79624" y="61871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饼图动画开始播放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82830" y="61871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饼图动画播放结束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91" y="1684262"/>
            <a:ext cx="3811390" cy="4351338"/>
          </a:xfr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611" y="1690688"/>
            <a:ext cx="3805762" cy="43449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3523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8.5  </a:t>
            </a:r>
            <a:r>
              <a:rPr lang="zh-CN" altLang="en-US" dirty="0"/>
              <a:t>实战项目：广告轮播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电商</a:t>
            </a:r>
            <a:r>
              <a:rPr lang="en-US" altLang="zh-CN" dirty="0"/>
              <a:t>App</a:t>
            </a:r>
            <a:r>
              <a:rPr lang="zh-CN" altLang="zh-CN" dirty="0"/>
              <a:t>的首页上方，都在显眼位置放了一栏广告条，并且广告条会自动轮播，着实吸引眼球。这种广告轮播的功能，为推广热门事物出力甚大，早已成为电商</a:t>
            </a:r>
            <a:r>
              <a:rPr lang="en-US" altLang="zh-CN" dirty="0"/>
              <a:t>App</a:t>
            </a:r>
            <a:r>
              <a:rPr lang="zh-CN" altLang="zh-CN" dirty="0"/>
              <a:t>、视频</a:t>
            </a:r>
            <a:r>
              <a:rPr lang="en-US" altLang="zh-CN" dirty="0"/>
              <a:t>App</a:t>
            </a:r>
            <a:r>
              <a:rPr lang="zh-CN" altLang="zh-CN" dirty="0"/>
              <a:t>、新闻</a:t>
            </a:r>
            <a:r>
              <a:rPr lang="en-US" altLang="zh-CN" dirty="0"/>
              <a:t>App</a:t>
            </a:r>
            <a:r>
              <a:rPr lang="zh-CN" altLang="zh-CN" dirty="0"/>
              <a:t>的标配。本节就来探讨如何实现类似的广告轮播效果。</a:t>
            </a:r>
          </a:p>
          <a:p>
            <a:r>
              <a:rPr lang="en-US" altLang="zh-CN" dirty="0" smtClean="0"/>
              <a:t>8.5.1  </a:t>
            </a:r>
            <a:r>
              <a:rPr lang="zh-CN" altLang="en-US" dirty="0"/>
              <a:t>需求描述</a:t>
            </a:r>
          </a:p>
          <a:p>
            <a:r>
              <a:rPr lang="en-US" altLang="zh-CN" dirty="0" smtClean="0"/>
              <a:t>8.5.2  </a:t>
            </a:r>
            <a:r>
              <a:rPr lang="zh-CN" altLang="en-US" dirty="0"/>
              <a:t>界面设计</a:t>
            </a:r>
          </a:p>
          <a:p>
            <a:r>
              <a:rPr lang="en-US" altLang="zh-CN" dirty="0" smtClean="0"/>
              <a:t>8.5.3  </a:t>
            </a:r>
            <a:r>
              <a:rPr lang="zh-CN" altLang="en-US" dirty="0"/>
              <a:t>关键代码</a:t>
            </a:r>
          </a:p>
        </p:txBody>
      </p:sp>
    </p:spTree>
    <p:extLst>
      <p:ext uri="{BB962C8B-B14F-4D97-AF65-F5344CB8AC3E}">
        <p14:creationId xmlns:p14="http://schemas.microsoft.com/office/powerpoint/2010/main" val="36325162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8.5.1  </a:t>
            </a:r>
            <a:r>
              <a:rPr lang="zh-CN" altLang="en-US" dirty="0"/>
              <a:t>需求描述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广告轮播</a:t>
            </a:r>
            <a:r>
              <a:rPr lang="zh-CN" altLang="zh-CN" dirty="0" smtClean="0"/>
              <a:t>特效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首页很常见，它的演示效果如下所示：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30" y="2336984"/>
            <a:ext cx="3708875" cy="19746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531" y="2336984"/>
            <a:ext cx="3708875" cy="19746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30" y="4575577"/>
            <a:ext cx="3716404" cy="197864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531" y="4575577"/>
            <a:ext cx="3716404" cy="197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685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轮播规则的说明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广告条除了广告图片之外，底部还有一排圆点，这些圆点被称作指示器，每当轮播到第几副广告，指示器就高亮显示第几个圆点，其余圆点显示白色，如此一来，用户便知晓当前播放到了第几个广告。</a:t>
            </a:r>
          </a:p>
          <a:p>
            <a:r>
              <a:rPr lang="zh-CN" altLang="en-US" smtClean="0"/>
              <a:t>每</a:t>
            </a:r>
            <a:r>
              <a:rPr lang="zh-CN" altLang="zh-CN" smtClean="0"/>
              <a:t>间隔</a:t>
            </a:r>
            <a:r>
              <a:rPr lang="zh-CN" altLang="zh-CN" dirty="0"/>
              <a:t>固定时间（</a:t>
            </a:r>
            <a:r>
              <a:rPr lang="en-US" altLang="zh-CN" dirty="0"/>
              <a:t>2</a:t>
            </a:r>
            <a:r>
              <a:rPr lang="zh-CN" altLang="zh-CN" dirty="0"/>
              <a:t>到</a:t>
            </a:r>
            <a:r>
              <a:rPr lang="en-US" altLang="zh-CN" dirty="0"/>
              <a:t>3</a:t>
            </a:r>
            <a:r>
              <a:rPr lang="zh-CN" altLang="zh-CN" dirty="0"/>
              <a:t>秒），广告条从左往右依次轮播，一直轮播到最后一幅广告，其右边再无别的广告，此时广告条自动切回左边第一幅广告，重头开始新一轮的广告播放，这样才具备了广告轮播条的基础功能。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258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8.5.2  </a:t>
            </a:r>
            <a:r>
              <a:rPr lang="zh-CN" altLang="en-US" dirty="0"/>
              <a:t>界面设计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相对视图</a:t>
            </a:r>
            <a:r>
              <a:rPr lang="en-US" altLang="zh-CN" dirty="0" err="1"/>
              <a:t>RelativeLayout</a:t>
            </a:r>
            <a:r>
              <a:rPr lang="zh-CN" altLang="zh-CN" dirty="0"/>
              <a:t>：指示器圆点位于广告条的底部中央，这种靠下且居中的相对位置用到了相对布局。</a:t>
            </a:r>
          </a:p>
          <a:p>
            <a:pPr lvl="0"/>
            <a:r>
              <a:rPr lang="zh-CN" altLang="zh-CN" dirty="0"/>
              <a:t>单选组</a:t>
            </a:r>
            <a:r>
              <a:rPr lang="en-US" altLang="zh-CN" dirty="0" err="1"/>
              <a:t>RadioGroup</a:t>
            </a:r>
            <a:r>
              <a:rPr lang="zh-CN" altLang="zh-CN" dirty="0"/>
              <a:t>：指示器同一时刻只有一个圆点高亮显示，符合单选组内部只能选择唯一单选按钮的规则。</a:t>
            </a:r>
          </a:p>
          <a:p>
            <a:pPr lvl="0"/>
            <a:r>
              <a:rPr lang="zh-CN" altLang="zh-CN" dirty="0"/>
              <a:t>翻页视图</a:t>
            </a:r>
            <a:r>
              <a:rPr lang="en-US" altLang="zh-CN" dirty="0" err="1"/>
              <a:t>ViewPager</a:t>
            </a:r>
            <a:r>
              <a:rPr lang="zh-CN" altLang="zh-CN" dirty="0"/>
              <a:t>：广告轮播采取翻页方式，自然用到了翻页视图。</a:t>
            </a:r>
          </a:p>
          <a:p>
            <a:pPr lvl="0"/>
            <a:r>
              <a:rPr lang="zh-CN" altLang="zh-CN" dirty="0"/>
              <a:t>翻页适配器</a:t>
            </a:r>
            <a:r>
              <a:rPr lang="en-US" altLang="zh-CN" dirty="0" err="1"/>
              <a:t>PagerAdapter</a:t>
            </a:r>
            <a:r>
              <a:rPr lang="zh-CN" altLang="zh-CN" dirty="0"/>
              <a:t>：翻页视图需要搭配翻页适配器，对于广告来说，就是基于</a:t>
            </a:r>
            <a:r>
              <a:rPr lang="en-US" altLang="zh-CN" dirty="0" err="1"/>
              <a:t>PagerAdapter</a:t>
            </a:r>
            <a:r>
              <a:rPr lang="zh-CN" altLang="zh-CN" dirty="0"/>
              <a:t>实现一个展示图像的翻页适配器。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198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8.5.3  </a:t>
            </a:r>
            <a:r>
              <a:rPr lang="zh-CN" altLang="en-US" dirty="0"/>
              <a:t>关键代码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列举几个重要功能的代码片段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定义广告条的</a:t>
            </a:r>
            <a:r>
              <a:rPr lang="en-US" altLang="zh-CN" dirty="0"/>
              <a:t>XML</a:t>
            </a:r>
            <a:r>
              <a:rPr lang="zh-CN" altLang="zh-CN" dirty="0"/>
              <a:t>布局文件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编写广告条的</a:t>
            </a:r>
            <a:r>
              <a:rPr lang="en-US" altLang="zh-CN" dirty="0"/>
              <a:t>Java</a:t>
            </a:r>
            <a:r>
              <a:rPr lang="zh-CN" altLang="zh-CN" dirty="0"/>
              <a:t>定义代码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为广告条添加图片</a:t>
            </a:r>
            <a:r>
              <a:rPr lang="zh-CN" altLang="zh-CN" dirty="0" smtClean="0"/>
              <a:t>清单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zh-CN" dirty="0"/>
              <a:t>实现广告条的自动轮播功能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zh-CN" altLang="zh-CN" dirty="0"/>
              <a:t>在活动页面中使用广告条控件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7529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8.6  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本章主要介绍了</a:t>
            </a:r>
            <a:r>
              <a:rPr lang="en-US" altLang="zh-CN" dirty="0"/>
              <a:t>App</a:t>
            </a:r>
            <a:r>
              <a:rPr lang="zh-CN" altLang="zh-CN" dirty="0"/>
              <a:t>开发的自定义控件相关知识，包括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zh-CN" dirty="0" smtClean="0"/>
              <a:t>视图</a:t>
            </a:r>
            <a:r>
              <a:rPr lang="zh-CN" altLang="zh-CN" dirty="0"/>
              <a:t>的构建过程（视图的构造方法、视图的测量方法、视图的绘制方法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改造</a:t>
            </a:r>
            <a:r>
              <a:rPr lang="zh-CN" altLang="zh-CN" dirty="0"/>
              <a:t>已有的控件（自定义月份选择器、给翻页标签栏添加新属性、不滚动的列表视图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zh-CN" dirty="0"/>
              <a:t>推送消息通知（通知推送</a:t>
            </a:r>
            <a:r>
              <a:rPr lang="en-US" altLang="zh-CN" dirty="0"/>
              <a:t>Notification</a:t>
            </a:r>
            <a:r>
              <a:rPr lang="zh-CN" altLang="zh-CN" dirty="0"/>
              <a:t>、通知渠道</a:t>
            </a:r>
            <a:r>
              <a:rPr lang="en-US" altLang="zh-CN" dirty="0" err="1"/>
              <a:t>NotificationChannel</a:t>
            </a:r>
            <a:r>
              <a:rPr lang="zh-CN" altLang="zh-CN" dirty="0"/>
              <a:t>、推送服务到前台、仿微信的悬浮通知）</a:t>
            </a:r>
            <a:endParaRPr lang="en-US" altLang="zh-CN" dirty="0" smtClean="0"/>
          </a:p>
          <a:p>
            <a:r>
              <a:rPr lang="zh-CN" altLang="zh-CN" dirty="0" smtClean="0"/>
              <a:t>通过</a:t>
            </a:r>
            <a:r>
              <a:rPr lang="zh-CN" altLang="zh-CN" dirty="0"/>
              <a:t>持续绘制实现简单动画（</a:t>
            </a:r>
            <a:r>
              <a:rPr lang="en-US" altLang="zh-CN" dirty="0"/>
              <a:t>Handler</a:t>
            </a:r>
            <a:r>
              <a:rPr lang="zh-CN" altLang="zh-CN" dirty="0"/>
              <a:t>的延迟机制、重新绘制视图界面、自定义饼图动画）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最后</a:t>
            </a:r>
            <a:r>
              <a:rPr lang="zh-CN" altLang="zh-CN" dirty="0"/>
              <a:t>设计了一个实战项目“广告轮播”，在该项目的</a:t>
            </a:r>
            <a:r>
              <a:rPr lang="en-US" altLang="zh-CN" dirty="0"/>
              <a:t>App</a:t>
            </a:r>
            <a:r>
              <a:rPr lang="zh-CN" altLang="zh-CN" dirty="0"/>
              <a:t>编码中采用了本章介绍的大部分自定义控件技术，从而加深了对所学知识的理解。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023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本章的学成目标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）学会实现视图的构造、测量和绘图方法。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）学会通过重写某个方法改造已有的控件。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）了解通知的应用场景，并学会正确推送消息通知。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）学会结合</a:t>
            </a:r>
            <a:r>
              <a:rPr lang="en-US" altLang="zh-CN" dirty="0"/>
              <a:t>Handler</a:t>
            </a:r>
            <a:r>
              <a:rPr lang="zh-CN" altLang="zh-CN" dirty="0"/>
              <a:t>的延迟机制与视图刷新办法实现简单动画。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6744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习题（填空题）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．在</a:t>
            </a:r>
            <a:r>
              <a:rPr lang="en-US" altLang="zh-CN" dirty="0"/>
              <a:t>XML</a:t>
            </a:r>
            <a:r>
              <a:rPr lang="zh-CN" altLang="zh-CN" dirty="0"/>
              <a:t>文件中，</a:t>
            </a:r>
            <a:r>
              <a:rPr lang="en-US" altLang="zh-CN" dirty="0" err="1"/>
              <a:t>layout_width</a:t>
            </a:r>
            <a:r>
              <a:rPr lang="zh-CN" altLang="zh-CN" dirty="0"/>
              <a:t>设置为</a:t>
            </a:r>
            <a:r>
              <a:rPr lang="en-US" altLang="zh-CN" dirty="0"/>
              <a:t>________</a:t>
            </a:r>
            <a:r>
              <a:rPr lang="zh-CN" altLang="zh-CN" dirty="0"/>
              <a:t>时，表示当前视图的宽度与上级视图保持一致。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．</a:t>
            </a:r>
            <a:r>
              <a:rPr lang="en-US" altLang="zh-CN" dirty="0"/>
              <a:t>Canvas</a:t>
            </a:r>
            <a:r>
              <a:rPr lang="zh-CN" altLang="zh-CN" dirty="0"/>
              <a:t>画布对象的</a:t>
            </a:r>
            <a:r>
              <a:rPr lang="en-US" altLang="zh-CN" dirty="0"/>
              <a:t>________</a:t>
            </a:r>
            <a:r>
              <a:rPr lang="zh-CN" altLang="zh-CN" dirty="0"/>
              <a:t>方法可以绘制圆形。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．在手机屏幕的顶端</a:t>
            </a:r>
            <a:r>
              <a:rPr lang="en-US" altLang="zh-CN" dirty="0"/>
              <a:t>________</a:t>
            </a:r>
            <a:r>
              <a:rPr lang="zh-CN" altLang="zh-CN" dirty="0"/>
              <a:t>会弹出通知栏。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．</a:t>
            </a:r>
            <a:r>
              <a:rPr lang="en-US" altLang="zh-CN" dirty="0"/>
              <a:t>Handler+________</a:t>
            </a:r>
            <a:r>
              <a:rPr lang="zh-CN" altLang="zh-CN" dirty="0"/>
              <a:t>组合能够实现延迟执行的功能。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．调用</a:t>
            </a:r>
            <a:r>
              <a:rPr lang="en-US" altLang="zh-CN" dirty="0"/>
              <a:t>Handler</a:t>
            </a:r>
            <a:r>
              <a:rPr lang="zh-CN" altLang="zh-CN" dirty="0"/>
              <a:t>对象的</a:t>
            </a:r>
            <a:r>
              <a:rPr lang="en-US" altLang="zh-CN" dirty="0"/>
              <a:t>________</a:t>
            </a:r>
            <a:r>
              <a:rPr lang="zh-CN" altLang="zh-CN" dirty="0"/>
              <a:t>方法，能够延迟若干时间后启动指定的任务。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33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8.1.1  </a:t>
            </a:r>
            <a:r>
              <a:rPr lang="zh-CN" altLang="en-US" dirty="0"/>
              <a:t>视图的构造方法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视图基类</a:t>
            </a:r>
            <a:r>
              <a:rPr lang="en-US" altLang="zh-CN" dirty="0" smtClean="0"/>
              <a:t>View</a:t>
            </a:r>
            <a:r>
              <a:rPr lang="zh-CN" altLang="zh-CN" dirty="0" smtClean="0"/>
              <a:t>有</a:t>
            </a:r>
            <a:r>
              <a:rPr lang="zh-CN" altLang="zh-CN" dirty="0"/>
              <a:t>四个构造方法，分别是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）带一个参数的构造方法</a:t>
            </a:r>
            <a:r>
              <a:rPr lang="en-US" altLang="zh-CN" dirty="0"/>
              <a:t>public View(Context context</a:t>
            </a:r>
            <a:r>
              <a:rPr lang="en-US" altLang="zh-CN" dirty="0" smtClean="0"/>
              <a:t>)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）带两个参数的构造方法</a:t>
            </a:r>
            <a:r>
              <a:rPr lang="en-US" altLang="zh-CN" dirty="0"/>
              <a:t>public View(Context </a:t>
            </a:r>
            <a:r>
              <a:rPr lang="en-US" altLang="zh-CN" dirty="0" err="1"/>
              <a:t>context</a:t>
            </a:r>
            <a:r>
              <a:rPr lang="en-US" altLang="zh-CN" dirty="0"/>
              <a:t>, </a:t>
            </a:r>
            <a:r>
              <a:rPr lang="en-US" altLang="zh-CN" dirty="0" err="1"/>
              <a:t>AttributeSet</a:t>
            </a:r>
            <a:r>
              <a:rPr lang="en-US" altLang="zh-CN" dirty="0"/>
              <a:t> </a:t>
            </a:r>
            <a:r>
              <a:rPr lang="en-US" altLang="zh-CN" dirty="0" err="1"/>
              <a:t>attrs</a:t>
            </a:r>
            <a:r>
              <a:rPr lang="en-US" altLang="zh-CN" dirty="0" smtClean="0"/>
              <a:t>)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）带三个参数的构造方法</a:t>
            </a:r>
            <a:r>
              <a:rPr lang="en-US" altLang="zh-CN" dirty="0"/>
              <a:t>public View(Context </a:t>
            </a:r>
            <a:r>
              <a:rPr lang="en-US" altLang="zh-CN" dirty="0" err="1"/>
              <a:t>context</a:t>
            </a:r>
            <a:r>
              <a:rPr lang="en-US" altLang="zh-CN" dirty="0"/>
              <a:t>, </a:t>
            </a:r>
            <a:r>
              <a:rPr lang="en-US" altLang="zh-CN" dirty="0" err="1"/>
              <a:t>AttributeSet</a:t>
            </a:r>
            <a:r>
              <a:rPr lang="en-US" altLang="zh-CN" dirty="0"/>
              <a:t> </a:t>
            </a:r>
            <a:r>
              <a:rPr lang="en-US" altLang="zh-CN" dirty="0" err="1"/>
              <a:t>attrs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defStyleAttr</a:t>
            </a:r>
            <a:r>
              <a:rPr lang="en-US" altLang="zh-CN" dirty="0" smtClean="0"/>
              <a:t>)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）带四个参数的构造方法</a:t>
            </a:r>
            <a:r>
              <a:rPr lang="en-US" altLang="zh-CN" dirty="0"/>
              <a:t>public View(Context </a:t>
            </a:r>
            <a:r>
              <a:rPr lang="en-US" altLang="zh-CN" dirty="0" err="1"/>
              <a:t>context</a:t>
            </a:r>
            <a:r>
              <a:rPr lang="en-US" altLang="zh-CN" dirty="0"/>
              <a:t>, </a:t>
            </a:r>
            <a:r>
              <a:rPr lang="en-US" altLang="zh-CN" dirty="0" err="1"/>
              <a:t>AttributeSet</a:t>
            </a:r>
            <a:r>
              <a:rPr lang="en-US" altLang="zh-CN" dirty="0"/>
              <a:t> </a:t>
            </a:r>
            <a:r>
              <a:rPr lang="en-US" altLang="zh-CN" dirty="0" err="1"/>
              <a:t>attrs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defStyleAttr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defStyleRes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953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（判断题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．</a:t>
            </a:r>
            <a:r>
              <a:rPr lang="en-US" altLang="zh-CN" dirty="0" err="1"/>
              <a:t>dispatchDraw</a:t>
            </a:r>
            <a:r>
              <a:rPr lang="zh-CN" altLang="zh-CN" dirty="0"/>
              <a:t>方法专门用于布局类视图，不能用于普通控件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dirty="0"/>
              <a:t>2</a:t>
            </a:r>
            <a:r>
              <a:rPr lang="zh-CN" altLang="zh-CN" dirty="0"/>
              <a:t>．在布局类视图当中，</a:t>
            </a:r>
            <a:r>
              <a:rPr lang="en-US" altLang="zh-CN" dirty="0" err="1"/>
              <a:t>onDraw</a:t>
            </a:r>
            <a:r>
              <a:rPr lang="zh-CN" altLang="zh-CN" dirty="0"/>
              <a:t>方法在</a:t>
            </a:r>
            <a:r>
              <a:rPr lang="en-US" altLang="zh-CN" dirty="0" err="1"/>
              <a:t>dispatchDraw</a:t>
            </a:r>
            <a:r>
              <a:rPr lang="zh-CN" altLang="zh-CN" dirty="0"/>
              <a:t>方法后面执行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dirty="0"/>
              <a:t>3</a:t>
            </a:r>
            <a:r>
              <a:rPr lang="zh-CN" altLang="zh-CN" dirty="0"/>
              <a:t>．</a:t>
            </a:r>
            <a:r>
              <a:rPr lang="en-US" altLang="zh-CN" dirty="0"/>
              <a:t>Android</a:t>
            </a:r>
            <a:r>
              <a:rPr lang="zh-CN" altLang="zh-CN" dirty="0"/>
              <a:t>自带的控件没有月份选择器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dirty="0"/>
              <a:t>4</a:t>
            </a:r>
            <a:r>
              <a:rPr lang="zh-CN" altLang="zh-CN" dirty="0"/>
              <a:t>．</a:t>
            </a:r>
            <a:r>
              <a:rPr lang="en-US" altLang="zh-CN" dirty="0" err="1"/>
              <a:t>PagerTabStrip</a:t>
            </a:r>
            <a:r>
              <a:rPr lang="zh-CN" altLang="zh-CN" dirty="0"/>
              <a:t>无法在</a:t>
            </a:r>
            <a:r>
              <a:rPr lang="en-US" altLang="zh-CN" dirty="0"/>
              <a:t>XML</a:t>
            </a:r>
            <a:r>
              <a:rPr lang="zh-CN" altLang="zh-CN" dirty="0"/>
              <a:t>文件中设置文本大小和文本颜色。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．把</a:t>
            </a:r>
            <a:r>
              <a:rPr lang="en-US" altLang="zh-CN" dirty="0" err="1"/>
              <a:t>ListView</a:t>
            </a:r>
            <a:r>
              <a:rPr lang="zh-CN" altLang="zh-CN" dirty="0"/>
              <a:t>放到</a:t>
            </a:r>
            <a:r>
              <a:rPr lang="en-US" altLang="zh-CN" dirty="0" err="1"/>
              <a:t>ScrollView</a:t>
            </a:r>
            <a:r>
              <a:rPr lang="zh-CN" altLang="zh-CN" dirty="0"/>
              <a:t>之中，</a:t>
            </a:r>
            <a:r>
              <a:rPr lang="en-US" altLang="zh-CN" dirty="0" err="1"/>
              <a:t>ListView</a:t>
            </a:r>
            <a:r>
              <a:rPr lang="zh-CN" altLang="zh-CN" dirty="0"/>
              <a:t>默认只会显示一行数据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9931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（选择题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、在</a:t>
            </a:r>
            <a:r>
              <a:rPr lang="en-US" altLang="zh-CN" dirty="0"/>
              <a:t>Java</a:t>
            </a:r>
            <a:r>
              <a:rPr lang="zh-CN" altLang="zh-CN" dirty="0"/>
              <a:t>代码中通过</a:t>
            </a:r>
            <a:r>
              <a:rPr lang="en-US" altLang="zh-CN" dirty="0"/>
              <a:t>new</a:t>
            </a:r>
            <a:r>
              <a:rPr lang="zh-CN" altLang="zh-CN" dirty="0"/>
              <a:t>关键字创建视图对象时，会调用（）。</a:t>
            </a:r>
          </a:p>
          <a:p>
            <a:pPr lvl="1"/>
            <a:r>
              <a:rPr lang="en-US" altLang="zh-CN" dirty="0"/>
              <a:t>A</a:t>
            </a:r>
            <a:r>
              <a:rPr lang="zh-CN" altLang="zh-CN" dirty="0"/>
              <a:t>、带一个参数的构造方法</a:t>
            </a:r>
            <a:r>
              <a:rPr lang="en-US" altLang="zh-CN" dirty="0"/>
              <a:t>		B</a:t>
            </a:r>
            <a:r>
              <a:rPr lang="zh-CN" altLang="zh-CN" dirty="0"/>
              <a:t>、带两个参数的构造方法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en-US" altLang="zh-CN" dirty="0"/>
              <a:t>C</a:t>
            </a:r>
            <a:r>
              <a:rPr lang="zh-CN" altLang="zh-CN" dirty="0"/>
              <a:t>、带三个参数的构造方法</a:t>
            </a:r>
            <a:r>
              <a:rPr lang="en-US" altLang="zh-CN" dirty="0"/>
              <a:t>		D</a:t>
            </a:r>
            <a:r>
              <a:rPr lang="zh-CN" altLang="zh-CN" dirty="0"/>
              <a:t>、带四个参数的构造方法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、（）方法能够平移画布。</a:t>
            </a:r>
          </a:p>
          <a:p>
            <a:pPr lvl="1"/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rotate		</a:t>
            </a:r>
            <a:r>
              <a:rPr lang="en-US" altLang="zh-CN" dirty="0" smtClean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scale			</a:t>
            </a:r>
            <a:r>
              <a:rPr lang="en-US" altLang="zh-CN" dirty="0" smtClean="0"/>
              <a:t>C</a:t>
            </a:r>
            <a:r>
              <a:rPr lang="zh-CN" altLang="zh-CN" dirty="0"/>
              <a:t>、</a:t>
            </a:r>
            <a:r>
              <a:rPr lang="en-US" altLang="zh-CN" dirty="0"/>
              <a:t>translate		D</a:t>
            </a:r>
            <a:r>
              <a:rPr lang="zh-CN" altLang="zh-CN" dirty="0"/>
              <a:t>、</a:t>
            </a:r>
            <a:r>
              <a:rPr lang="en-US" altLang="zh-CN" dirty="0"/>
              <a:t>save</a:t>
            </a:r>
            <a:endParaRPr lang="zh-CN" altLang="zh-CN" dirty="0"/>
          </a:p>
          <a:p>
            <a:r>
              <a:rPr lang="en-US" altLang="zh-CN" dirty="0"/>
              <a:t>3</a:t>
            </a:r>
            <a:r>
              <a:rPr lang="zh-CN" altLang="zh-CN" dirty="0"/>
              <a:t>、使用画笔</a:t>
            </a:r>
            <a:r>
              <a:rPr lang="en-US" altLang="zh-CN" dirty="0"/>
              <a:t>Paint</a:t>
            </a:r>
            <a:r>
              <a:rPr lang="zh-CN" altLang="zh-CN" dirty="0"/>
              <a:t>绘制扇形时，需要调用</a:t>
            </a:r>
            <a:r>
              <a:rPr lang="en-US" altLang="zh-CN" dirty="0" err="1"/>
              <a:t>setStyle</a:t>
            </a:r>
            <a:r>
              <a:rPr lang="zh-CN" altLang="zh-CN" dirty="0"/>
              <a:t>方法将画笔样式设为（）。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zh-CN" dirty="0"/>
              <a:t>、</a:t>
            </a:r>
            <a:r>
              <a:rPr lang="en-US" altLang="zh-CN" dirty="0" err="1"/>
              <a:t>Style.FILL</a:t>
            </a:r>
            <a:r>
              <a:rPr lang="en-US" altLang="zh-CN" dirty="0"/>
              <a:t>	</a:t>
            </a:r>
            <a:r>
              <a:rPr lang="en-US" altLang="zh-CN" dirty="0" smtClean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Style.ARC		C</a:t>
            </a:r>
            <a:r>
              <a:rPr lang="zh-CN" altLang="zh-CN" dirty="0"/>
              <a:t>、</a:t>
            </a:r>
            <a:r>
              <a:rPr lang="en-US" altLang="zh-CN" dirty="0" err="1"/>
              <a:t>Style.FAN</a:t>
            </a:r>
            <a:r>
              <a:rPr lang="en-US" altLang="zh-CN" dirty="0"/>
              <a:t>		D</a:t>
            </a:r>
            <a:r>
              <a:rPr lang="zh-CN" altLang="zh-CN" dirty="0"/>
              <a:t>、</a:t>
            </a:r>
            <a:r>
              <a:rPr lang="en-US" altLang="zh-CN" dirty="0" err="1"/>
              <a:t>Style.STROKE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en-US" altLang="zh-CN" dirty="0"/>
              <a:t>4</a:t>
            </a:r>
            <a:r>
              <a:rPr lang="zh-CN" altLang="zh-CN" dirty="0"/>
              <a:t>．通知重要性为（</a:t>
            </a:r>
            <a:r>
              <a:rPr lang="en-US" altLang="zh-CN" dirty="0"/>
              <a:t>  </a:t>
            </a:r>
            <a:r>
              <a:rPr lang="zh-CN" altLang="zh-CN" dirty="0"/>
              <a:t>）时，消息推送到通知栏会被折叠。</a:t>
            </a:r>
          </a:p>
          <a:p>
            <a:pPr lvl="1"/>
            <a:r>
              <a:rPr lang="en-US" altLang="zh-CN" dirty="0"/>
              <a:t>A</a:t>
            </a:r>
            <a:r>
              <a:rPr lang="zh-CN" altLang="zh-CN" dirty="0"/>
              <a:t>．</a:t>
            </a:r>
            <a:r>
              <a:rPr lang="en-US" altLang="zh-CN" dirty="0"/>
              <a:t>IMPORTANCE_MIN			B</a:t>
            </a:r>
            <a:r>
              <a:rPr lang="zh-CN" altLang="zh-CN" dirty="0"/>
              <a:t>．</a:t>
            </a:r>
            <a:r>
              <a:rPr lang="en-US" altLang="zh-CN" dirty="0"/>
              <a:t>IMPORTANCE_LOW</a:t>
            </a:r>
            <a:endParaRPr lang="zh-CN" altLang="zh-CN" dirty="0"/>
          </a:p>
          <a:p>
            <a:pPr lvl="1"/>
            <a:r>
              <a:rPr lang="en-US" altLang="zh-CN" dirty="0"/>
              <a:t>C</a:t>
            </a:r>
            <a:r>
              <a:rPr lang="zh-CN" altLang="zh-CN" dirty="0"/>
              <a:t>．</a:t>
            </a:r>
            <a:r>
              <a:rPr lang="en-US" altLang="zh-CN" dirty="0"/>
              <a:t>IMPORTANCE_DEFAULT			</a:t>
            </a:r>
            <a:r>
              <a:rPr lang="en-US" altLang="zh-CN" dirty="0" smtClean="0"/>
              <a:t>D</a:t>
            </a:r>
            <a:r>
              <a:rPr lang="zh-CN" altLang="zh-CN" dirty="0"/>
              <a:t>．</a:t>
            </a:r>
            <a:r>
              <a:rPr lang="en-US" altLang="zh-CN" dirty="0"/>
              <a:t>IMPORTANCE_HIGH</a:t>
            </a:r>
            <a:endParaRPr lang="zh-CN" altLang="zh-CN" dirty="0"/>
          </a:p>
          <a:p>
            <a:r>
              <a:rPr lang="en-US" altLang="zh-CN" dirty="0" smtClean="0"/>
              <a:t>5</a:t>
            </a:r>
            <a:r>
              <a:rPr lang="zh-CN" altLang="zh-CN" dirty="0"/>
              <a:t>、刷新界面的（）方法不是线程安全的。</a:t>
            </a:r>
          </a:p>
          <a:p>
            <a:pPr lvl="1"/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invalidate			</a:t>
            </a:r>
            <a:r>
              <a:rPr lang="en-US" altLang="zh-CN" dirty="0" smtClean="0"/>
              <a:t>B</a:t>
            </a:r>
            <a:r>
              <a:rPr lang="zh-CN" altLang="zh-CN" dirty="0"/>
              <a:t>、</a:t>
            </a:r>
            <a:r>
              <a:rPr lang="en-US" altLang="zh-CN" dirty="0" err="1"/>
              <a:t>postInvalidate</a:t>
            </a:r>
            <a:endParaRPr lang="zh-CN" altLang="zh-CN" dirty="0"/>
          </a:p>
          <a:p>
            <a:pPr lvl="1"/>
            <a:r>
              <a:rPr lang="en-US" altLang="zh-CN" dirty="0"/>
              <a:t>C</a:t>
            </a:r>
            <a:r>
              <a:rPr lang="zh-CN" altLang="zh-CN" dirty="0"/>
              <a:t>、</a:t>
            </a:r>
            <a:r>
              <a:rPr lang="en-US" altLang="zh-CN" dirty="0" err="1"/>
              <a:t>postInvalidateDelayed</a:t>
            </a:r>
            <a:r>
              <a:rPr lang="en-US" altLang="zh-CN" dirty="0"/>
              <a:t>		D</a:t>
            </a:r>
            <a:r>
              <a:rPr lang="zh-CN" altLang="zh-CN" dirty="0"/>
              <a:t>、以上都是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6238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（简答题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、请简要描述自定义饼图动画的实现步骤。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2130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（动手练习）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请上机实验本章的广告轮播项目，注意运用自定义控件技术并实现简单动画。</a:t>
            </a:r>
          </a:p>
          <a:p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5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构造方法的四个参数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构造方法的四个参数说明如下：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/>
              <a:t>Context </a:t>
            </a:r>
            <a:r>
              <a:rPr lang="en-US" altLang="zh-CN" dirty="0" err="1" smtClean="0"/>
              <a:t>context</a:t>
            </a:r>
            <a:r>
              <a:rPr lang="zh-CN" altLang="en-US" dirty="0" smtClean="0"/>
              <a:t>，视图的上下文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/>
              <a:t>AttributeSet</a:t>
            </a:r>
            <a:r>
              <a:rPr lang="en-US" altLang="zh-CN" dirty="0"/>
              <a:t> </a:t>
            </a:r>
            <a:r>
              <a:rPr lang="en-US" altLang="zh-CN" dirty="0" err="1" smtClean="0"/>
              <a:t>attrs</a:t>
            </a:r>
            <a:r>
              <a:rPr lang="zh-CN" altLang="en-US" dirty="0" smtClean="0"/>
              <a:t>，视图的属性设置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defStyleAttr</a:t>
            </a:r>
            <a:r>
              <a:rPr lang="zh-CN" altLang="en-US" dirty="0" smtClean="0"/>
              <a:t>，默认的样式属性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defStyleRes</a:t>
            </a:r>
            <a:r>
              <a:rPr lang="zh-CN" altLang="en-US" dirty="0" smtClean="0"/>
              <a:t>，默认的样式资源</a:t>
            </a:r>
            <a:endParaRPr lang="en-US" altLang="zh-CN" dirty="0" smtClean="0"/>
          </a:p>
          <a:p>
            <a:r>
              <a:rPr lang="en-US" altLang="zh-CN" dirty="0"/>
              <a:t>styles.xml</a:t>
            </a:r>
            <a:r>
              <a:rPr lang="zh-CN" altLang="zh-CN" dirty="0"/>
              <a:t>定义的样式风格允许用在多个地方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这些地方的</a:t>
            </a:r>
            <a:r>
              <a:rPr lang="zh-CN" altLang="zh-CN" dirty="0"/>
              <a:t>优先级顺序为：</a:t>
            </a:r>
            <a:r>
              <a:rPr lang="en-US" altLang="zh-CN" dirty="0"/>
              <a:t>style</a:t>
            </a:r>
            <a:r>
              <a:rPr lang="zh-CN" altLang="zh-CN" dirty="0"/>
              <a:t>属性</a:t>
            </a:r>
            <a:r>
              <a:rPr lang="en-US" altLang="zh-CN" dirty="0"/>
              <a:t>&gt;</a:t>
            </a:r>
            <a:r>
              <a:rPr lang="en-US" altLang="zh-CN" dirty="0" err="1"/>
              <a:t>defStyleAttr</a:t>
            </a:r>
            <a:r>
              <a:rPr lang="en-US" altLang="zh-CN" dirty="0"/>
              <a:t>&gt;</a:t>
            </a:r>
            <a:r>
              <a:rPr lang="en-US" altLang="zh-CN" dirty="0" err="1"/>
              <a:t>defStyleRes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29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8.1.2  </a:t>
            </a:r>
            <a:r>
              <a:rPr lang="zh-CN" altLang="en-US" dirty="0"/>
              <a:t>视图的测量方法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视图的宽高</a:t>
            </a:r>
            <a:r>
              <a:rPr lang="zh-CN" altLang="zh-CN" dirty="0" smtClean="0"/>
              <a:t>在</a:t>
            </a:r>
            <a:r>
              <a:rPr lang="en-US" altLang="zh-CN" dirty="0"/>
              <a:t>XML</a:t>
            </a:r>
            <a:r>
              <a:rPr lang="zh-CN" altLang="zh-CN" dirty="0"/>
              <a:t>文件中由</a:t>
            </a:r>
            <a:r>
              <a:rPr lang="en-US" altLang="zh-CN" dirty="0"/>
              <a:t>width</a:t>
            </a:r>
            <a:r>
              <a:rPr lang="zh-CN" altLang="zh-CN" dirty="0"/>
              <a:t>属性和</a:t>
            </a:r>
            <a:r>
              <a:rPr lang="en-US" altLang="zh-CN" dirty="0"/>
              <a:t>height</a:t>
            </a:r>
            <a:r>
              <a:rPr lang="zh-CN" altLang="zh-CN" dirty="0"/>
              <a:t>属性</a:t>
            </a:r>
            <a:r>
              <a:rPr lang="zh-CN" altLang="zh-CN" dirty="0" smtClean="0"/>
              <a:t>规定</a:t>
            </a:r>
            <a:r>
              <a:rPr lang="zh-CN" altLang="en-US" dirty="0" smtClean="0"/>
              <a:t>，它们有三种赋值方式，见下表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377632"/>
              </p:ext>
            </p:extLst>
          </p:nvPr>
        </p:nvGraphicFramePr>
        <p:xfrm>
          <a:off x="1085313" y="2999573"/>
          <a:ext cx="985330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4434"/>
                <a:gridCol w="3284434"/>
                <a:gridCol w="3284434"/>
              </a:tblGrid>
              <a:tr h="1675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XML</a:t>
                      </a:r>
                      <a:r>
                        <a:rPr lang="zh-CN" altLang="en-US" dirty="0" smtClean="0"/>
                        <a:t>中的尺寸类型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LayoutParams</a:t>
                      </a:r>
                      <a:r>
                        <a:rPr lang="zh-CN" altLang="en-US" dirty="0" smtClean="0"/>
                        <a:t>类的尺寸类型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match_parent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MATCH_PARENT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与上级视图大小一样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wrap_content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WRAP_CONTENT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按照自身尺寸进行适配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</a:t>
                      </a:r>
                      <a:r>
                        <a:rPr lang="en-US" altLang="zh-CN" dirty="0" err="1" smtClean="0"/>
                        <a:t>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整型数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具体的尺寸数值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27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需要测量的实体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err="1" smtClean="0"/>
              <a:t>wrap_content</a:t>
            </a:r>
            <a:r>
              <a:rPr lang="zh-CN" altLang="en-US" dirty="0" smtClean="0"/>
              <a:t>形式的宽高，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需要测量它们的实际长度，</a:t>
            </a:r>
            <a:r>
              <a:rPr lang="zh-CN" altLang="zh-CN" dirty="0"/>
              <a:t>需要测量的实体主要有</a:t>
            </a:r>
            <a:r>
              <a:rPr lang="en-US" altLang="zh-CN" dirty="0"/>
              <a:t>3</a:t>
            </a:r>
            <a:r>
              <a:rPr lang="zh-CN" altLang="zh-CN" dirty="0" smtClean="0"/>
              <a:t>种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文本尺寸</a:t>
            </a:r>
            <a:r>
              <a:rPr lang="zh-CN" altLang="zh-CN" dirty="0" smtClean="0"/>
              <a:t>测量</a:t>
            </a:r>
            <a:endParaRPr lang="en-US" altLang="zh-CN" dirty="0" smtClean="0"/>
          </a:p>
          <a:p>
            <a:pPr lvl="1"/>
            <a:r>
              <a:rPr lang="zh-CN" altLang="zh-CN" dirty="0"/>
              <a:t>文本尺寸分为文本的宽度和高度，需根据文本大小分别计算。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图形尺寸</a:t>
            </a:r>
            <a:r>
              <a:rPr lang="zh-CN" altLang="zh-CN" dirty="0" smtClean="0"/>
              <a:t>测量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zh-CN" dirty="0" smtClean="0"/>
              <a:t>图形</a:t>
            </a:r>
            <a:r>
              <a:rPr lang="zh-CN" altLang="zh-CN" dirty="0"/>
              <a:t>是</a:t>
            </a:r>
            <a:r>
              <a:rPr lang="en-US" altLang="zh-CN" dirty="0"/>
              <a:t>Bitmap</a:t>
            </a:r>
            <a:r>
              <a:rPr lang="zh-CN" altLang="zh-CN" dirty="0"/>
              <a:t>格式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就调用</a:t>
            </a:r>
            <a:r>
              <a:rPr lang="en-US" altLang="zh-CN" dirty="0" err="1" smtClean="0"/>
              <a:t>getWidth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getHeight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；</a:t>
            </a:r>
            <a:r>
              <a:rPr lang="zh-CN" altLang="en-US" dirty="0"/>
              <a:t>如果</a:t>
            </a:r>
            <a:r>
              <a:rPr lang="zh-CN" altLang="zh-CN" dirty="0" smtClean="0"/>
              <a:t>图形</a:t>
            </a:r>
            <a:r>
              <a:rPr lang="zh-CN" altLang="zh-CN" dirty="0"/>
              <a:t>是</a:t>
            </a:r>
            <a:r>
              <a:rPr lang="en-US" altLang="zh-CN" dirty="0" err="1"/>
              <a:t>Drawable</a:t>
            </a:r>
            <a:r>
              <a:rPr lang="zh-CN" altLang="zh-CN" dirty="0"/>
              <a:t>格式</a:t>
            </a:r>
            <a:r>
              <a:rPr lang="zh-CN" altLang="zh-CN" dirty="0" smtClean="0"/>
              <a:t>，</a:t>
            </a:r>
            <a:r>
              <a:rPr lang="zh-CN" altLang="en-US" dirty="0"/>
              <a:t>就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getIntrinsicWidth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getIntrinsicHeight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布局尺寸</a:t>
            </a:r>
            <a:r>
              <a:rPr lang="zh-CN" altLang="zh-CN" dirty="0" smtClean="0"/>
              <a:t>测量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/>
              <a:t>measure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按照</a:t>
            </a:r>
            <a:r>
              <a:rPr lang="zh-CN" altLang="zh-CN" dirty="0"/>
              <a:t>测量规格进行测量操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10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8.1.3  </a:t>
            </a:r>
            <a:r>
              <a:rPr lang="zh-CN" altLang="en-US" dirty="0"/>
              <a:t>视图的绘制方法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视图绘制有两种方法，分别是</a:t>
            </a:r>
            <a:r>
              <a:rPr lang="en-US" altLang="zh-CN" dirty="0" err="1"/>
              <a:t>onDraw</a:t>
            </a:r>
            <a:r>
              <a:rPr lang="zh-CN" altLang="zh-CN" dirty="0"/>
              <a:t>和</a:t>
            </a:r>
            <a:r>
              <a:rPr lang="en-US" altLang="zh-CN" dirty="0" err="1"/>
              <a:t>dispatchDraw</a:t>
            </a:r>
            <a:r>
              <a:rPr lang="zh-CN" altLang="zh-CN" dirty="0"/>
              <a:t>，它们的区别主要有下列两点：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 err="1"/>
              <a:t>onDraw</a:t>
            </a:r>
            <a:r>
              <a:rPr lang="zh-CN" altLang="zh-CN" dirty="0"/>
              <a:t>既可用于普通控件，也可用于布局类视图；而</a:t>
            </a:r>
            <a:r>
              <a:rPr lang="en-US" altLang="zh-CN" dirty="0" err="1"/>
              <a:t>dispatchDraw</a:t>
            </a:r>
            <a:r>
              <a:rPr lang="zh-CN" altLang="zh-CN" dirty="0"/>
              <a:t>专门用于布局类视图，像线性布局</a:t>
            </a:r>
            <a:r>
              <a:rPr lang="en-US" altLang="zh-CN" dirty="0" err="1"/>
              <a:t>LinearLayout</a:t>
            </a:r>
            <a:r>
              <a:rPr lang="zh-CN" altLang="zh-CN" dirty="0"/>
              <a:t>、相对布局</a:t>
            </a:r>
            <a:r>
              <a:rPr lang="en-US" altLang="zh-CN" dirty="0" err="1"/>
              <a:t>RelativeLayout</a:t>
            </a:r>
            <a:r>
              <a:rPr lang="zh-CN" altLang="zh-CN" dirty="0"/>
              <a:t>都属于布局类视图。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onDraw</a:t>
            </a:r>
            <a:r>
              <a:rPr lang="zh-CN" altLang="zh-CN" dirty="0"/>
              <a:t>方法先执行，</a:t>
            </a:r>
            <a:r>
              <a:rPr lang="en-US" altLang="zh-CN" dirty="0" err="1"/>
              <a:t>dispatchDraw</a:t>
            </a:r>
            <a:r>
              <a:rPr lang="zh-CN" altLang="zh-CN" dirty="0"/>
              <a:t>方法后执行，这两个方法中间再执行下级视图的绘制方法。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91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3715</Words>
  <Application>Microsoft Office PowerPoint</Application>
  <PresentationFormat>宽屏</PresentationFormat>
  <Paragraphs>320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9" baseType="lpstr">
      <vt:lpstr>宋体</vt:lpstr>
      <vt:lpstr>Arial</vt:lpstr>
      <vt:lpstr>Calibri</vt:lpstr>
      <vt:lpstr>Calibri Light</vt:lpstr>
      <vt:lpstr>Times New Roman</vt:lpstr>
      <vt:lpstr>Office 主题</vt:lpstr>
      <vt:lpstr>第8章  自定义控件</vt:lpstr>
      <vt:lpstr>本章简介</vt:lpstr>
      <vt:lpstr>本章目录</vt:lpstr>
      <vt:lpstr>8.1  视图的构建过程</vt:lpstr>
      <vt:lpstr>8.1.1  视图的构造方法</vt:lpstr>
      <vt:lpstr>构造方法的四个参数</vt:lpstr>
      <vt:lpstr>8.1.2  视图的测量方法</vt:lpstr>
      <vt:lpstr>需要测量的实体</vt:lpstr>
      <vt:lpstr>8.1.3  视图的绘制方法</vt:lpstr>
      <vt:lpstr>多个视图嵌套时候的绘图次序</vt:lpstr>
      <vt:lpstr>画布的用法</vt:lpstr>
      <vt:lpstr>画笔的用法</vt:lpstr>
      <vt:lpstr>绘制视图的演示效果</vt:lpstr>
      <vt:lpstr>8.2  改造已有的控件</vt:lpstr>
      <vt:lpstr>8.2.1  自定义月份选择器</vt:lpstr>
      <vt:lpstr>PowerPoint 演示文稿</vt:lpstr>
      <vt:lpstr>月份选择器的演示效果</vt:lpstr>
      <vt:lpstr>8.2.2  给翻页标签栏添加新属性</vt:lpstr>
      <vt:lpstr>增强翻页标签栏的步骤</vt:lpstr>
      <vt:lpstr>8.2.3  不滚动的列表视图</vt:lpstr>
      <vt:lpstr>PowerPoint 演示文稿</vt:lpstr>
      <vt:lpstr>不滚动列表视图的演示效果</vt:lpstr>
      <vt:lpstr>8.3  推送消息通知</vt:lpstr>
      <vt:lpstr>8.3.1  通知推送Notification</vt:lpstr>
      <vt:lpstr>通知管理器的用法</vt:lpstr>
      <vt:lpstr>简单消息的通知栏效果</vt:lpstr>
      <vt:lpstr>计时消息的通知栏效果</vt:lpstr>
      <vt:lpstr>8.3.2  通知渠道NotificationChannel</vt:lpstr>
      <vt:lpstr>通知渠道的属性设置方法</vt:lpstr>
      <vt:lpstr>各重要性的通知效果</vt:lpstr>
      <vt:lpstr>8.3.3  推送服务到前台</vt:lpstr>
      <vt:lpstr>音乐播放服务的演示效果</vt:lpstr>
      <vt:lpstr>8.3.4  仿微信的悬浮通知</vt:lpstr>
      <vt:lpstr>如何使用WindowManager（上）</vt:lpstr>
      <vt:lpstr>如何使用WindowManager（下）</vt:lpstr>
      <vt:lpstr>仿微信悬浮窗的展示效果</vt:lpstr>
      <vt:lpstr>8.4  通过持续绘制实现简单动画</vt:lpstr>
      <vt:lpstr>8.4.1  Handler的延迟机制</vt:lpstr>
      <vt:lpstr>8.4.2  重新绘制视图界面</vt:lpstr>
      <vt:lpstr>8.4.3  自定义饼图动画</vt:lpstr>
      <vt:lpstr>饼图动画的演示效果</vt:lpstr>
      <vt:lpstr>8.5  实战项目：广告轮播</vt:lpstr>
      <vt:lpstr>8.5.1  需求描述</vt:lpstr>
      <vt:lpstr>轮播规则的说明</vt:lpstr>
      <vt:lpstr>8.5.2  界面设计</vt:lpstr>
      <vt:lpstr>8.5.3  关键代码</vt:lpstr>
      <vt:lpstr>8.6  小结</vt:lpstr>
      <vt:lpstr>本章的学成目标</vt:lpstr>
      <vt:lpstr>习题（填空题）</vt:lpstr>
      <vt:lpstr>习题（判断题）</vt:lpstr>
      <vt:lpstr>习题（选择题）</vt:lpstr>
      <vt:lpstr>习题（简答题）</vt:lpstr>
      <vt:lpstr>习题（动手练习）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42</cp:revision>
  <dcterms:created xsi:type="dcterms:W3CDTF">2020-09-05T11:15:40Z</dcterms:created>
  <dcterms:modified xsi:type="dcterms:W3CDTF">2022-06-05T10:44:17Z</dcterms:modified>
</cp:coreProperties>
</file>