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371" r:id="rId2"/>
    <p:sldId id="472" r:id="rId3"/>
    <p:sldId id="440" r:id="rId4"/>
    <p:sldId id="441" r:id="rId5"/>
    <p:sldId id="475" r:id="rId6"/>
    <p:sldId id="442" r:id="rId7"/>
    <p:sldId id="477" r:id="rId8"/>
    <p:sldId id="478" r:id="rId9"/>
    <p:sldId id="443" r:id="rId10"/>
    <p:sldId id="439" r:id="rId11"/>
    <p:sldId id="425" r:id="rId12"/>
    <p:sldId id="463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26" r:id="rId21"/>
    <p:sldId id="427" r:id="rId22"/>
    <p:sldId id="428" r:id="rId23"/>
    <p:sldId id="464" r:id="rId24"/>
    <p:sldId id="465" r:id="rId25"/>
    <p:sldId id="449" r:id="rId26"/>
    <p:sldId id="486" r:id="rId27"/>
    <p:sldId id="487" r:id="rId28"/>
    <p:sldId id="488" r:id="rId29"/>
    <p:sldId id="457" r:id="rId30"/>
    <p:sldId id="429" r:id="rId31"/>
    <p:sldId id="430" r:id="rId32"/>
    <p:sldId id="431" r:id="rId33"/>
    <p:sldId id="445" r:id="rId34"/>
    <p:sldId id="432" r:id="rId35"/>
    <p:sldId id="435" r:id="rId36"/>
    <p:sldId id="436" r:id="rId37"/>
    <p:sldId id="447" r:id="rId38"/>
    <p:sldId id="448" r:id="rId39"/>
    <p:sldId id="446" r:id="rId40"/>
    <p:sldId id="433" r:id="rId41"/>
    <p:sldId id="434" r:id="rId42"/>
    <p:sldId id="458" r:id="rId43"/>
    <p:sldId id="444" r:id="rId44"/>
    <p:sldId id="450" r:id="rId45"/>
    <p:sldId id="451" r:id="rId46"/>
    <p:sldId id="452" r:id="rId47"/>
    <p:sldId id="453" r:id="rId48"/>
    <p:sldId id="455" r:id="rId49"/>
    <p:sldId id="471" r:id="rId50"/>
    <p:sldId id="489" r:id="rId51"/>
    <p:sldId id="490" r:id="rId52"/>
    <p:sldId id="466" r:id="rId53"/>
    <p:sldId id="491" r:id="rId54"/>
    <p:sldId id="492" r:id="rId55"/>
    <p:sldId id="493" r:id="rId56"/>
    <p:sldId id="494" r:id="rId57"/>
    <p:sldId id="495" r:id="rId58"/>
    <p:sldId id="496" r:id="rId59"/>
    <p:sldId id="467" r:id="rId60"/>
    <p:sldId id="468" r:id="rId61"/>
    <p:sldId id="469" r:id="rId62"/>
    <p:sldId id="470" r:id="rId63"/>
    <p:sldId id="460" r:id="rId64"/>
    <p:sldId id="461" r:id="rId65"/>
    <p:sldId id="462" r:id="rId6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CCFF"/>
    <a:srgbClr val="FF00FF"/>
    <a:srgbClr val="FFFF00"/>
    <a:srgbClr val="DDDDDD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423" autoAdjust="0"/>
    <p:restoredTop sz="93133" autoAdjust="0"/>
  </p:normalViewPr>
  <p:slideViewPr>
    <p:cSldViewPr snapToGrid="0">
      <p:cViewPr varScale="1">
        <p:scale>
          <a:sx n="104" d="100"/>
          <a:sy n="104" d="100"/>
        </p:scale>
        <p:origin x="8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57472273-2794-2F46-A447-FCD4D8A003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8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53C6DEE-9142-AA4B-8CFA-6C6FDE32C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6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324F44-275E-EE43-B6EF-63321F526A05}" type="slidenum">
              <a:rPr lang="en-US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95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EF92FEDD-8C9F-1246-AF25-0CF8688C819A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A0F55482-5977-8A4E-8D86-2245E70E57E8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3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8DC0D9DA-1605-6148-AF73-4F200CCDB414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5DE38ED-9F4A-CE44-92F2-8807A53AE976}" type="slidenum">
              <a:rPr lang="en-US" sz="1300" b="0">
                <a:latin typeface="Times New Roman" charset="0"/>
                <a:ea typeface="MS PGothic" charset="0"/>
                <a:cs typeface="MS PGothic" charset="0"/>
              </a:rPr>
              <a:pPr eaLnBrk="1" hangingPunct="1"/>
              <a:t>22</a:t>
            </a:fld>
            <a:endParaRPr lang="en-US" sz="1300" b="0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7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53123-6D02-49A5-A83A-64B4751DDE8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97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BC582-BF10-4EC6-A91D-E274B427567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different choices? Criteria for a good notion for closeness?</a:t>
            </a:r>
          </a:p>
        </p:txBody>
      </p:sp>
    </p:spTree>
    <p:extLst>
      <p:ext uri="{BB962C8B-B14F-4D97-AF65-F5344CB8AC3E}">
        <p14:creationId xmlns:p14="http://schemas.microsoft.com/office/powerpoint/2010/main" val="287447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784D8-B459-447E-91F8-F5BFDF95324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64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7263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339B7E2-F599-714E-B37E-4B5114295006}" type="slidenum">
              <a:rPr lang="en-US" sz="1300" b="0">
                <a:latin typeface="Times New Roman" charset="0"/>
                <a:ea typeface="MS PGothic" charset="0"/>
                <a:cs typeface="MS PGothic" charset="0"/>
              </a:rPr>
              <a:pPr eaLnBrk="1" hangingPunct="1"/>
              <a:t>30</a:t>
            </a:fld>
            <a:endParaRPr lang="en-US" sz="1300" b="0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18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5630973-F16D-2D41-BE65-EE999BBB04C0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14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4880B65-BE91-0146-B336-04BEAE6FD3E1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7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C80E-3E75-4C4D-AA7C-3A2D1EAA9D4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37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251D9-4B5E-45B0-AF73-1EA8EE542666}" type="slidenum">
              <a:rPr lang="en-US"/>
              <a:pPr/>
              <a:t>33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1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EE8F80A-4AB2-F041-A2C0-45830F1C82E1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04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54824AB8-E913-684F-9702-45383FB8F2E7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66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28C0F06A-C455-A642-8268-9BF09D88AC34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13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32258-02DF-4290-8B3D-52ED1D68AA0F}" type="slidenum">
              <a:rPr lang="en-US"/>
              <a:pPr/>
              <a:t>37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Log(N) means we don’t have to track all nodes. Easy to maintain finger info.</a:t>
            </a:r>
          </a:p>
        </p:txBody>
      </p:sp>
    </p:spTree>
    <p:extLst>
      <p:ext uri="{BB962C8B-B14F-4D97-AF65-F5344CB8AC3E}">
        <p14:creationId xmlns:p14="http://schemas.microsoft.com/office/powerpoint/2010/main" val="3390284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CD3C5-632B-46FF-BD60-4D0EAA611C2A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1405786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D9B55-3B8A-4D8C-808F-B6695FD8C385}" type="slidenum">
              <a:rPr lang="en-US"/>
              <a:pPr/>
              <a:t>39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All r successors have to fail before we have a problem.</a:t>
            </a:r>
          </a:p>
          <a:p>
            <a:r>
              <a:rPr lang="en-US"/>
              <a:t>List ensures we find actual current successor.</a:t>
            </a:r>
          </a:p>
        </p:txBody>
      </p:sp>
    </p:spTree>
    <p:extLst>
      <p:ext uri="{BB962C8B-B14F-4D97-AF65-F5344CB8AC3E}">
        <p14:creationId xmlns:p14="http://schemas.microsoft.com/office/powerpoint/2010/main" val="390092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F384752-B92B-9A4B-930D-6C795AB8F79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ABACBF50-FF0A-AF40-8F31-A0EAE412DAD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DC31A-B9BB-4EEC-ACBE-2FB162707D32}" type="slidenum">
              <a:rPr lang="en-US"/>
              <a:pPr/>
              <a:t>3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1000s of nodes.</a:t>
            </a:r>
          </a:p>
          <a:p>
            <a:r>
              <a:rPr lang="en-US"/>
              <a:t>Set of nodes may change…</a:t>
            </a:r>
          </a:p>
        </p:txBody>
      </p:sp>
    </p:spTree>
    <p:extLst>
      <p:ext uri="{BB962C8B-B14F-4D97-AF65-F5344CB8AC3E}">
        <p14:creationId xmlns:p14="http://schemas.microsoft.com/office/powerpoint/2010/main" val="150553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E3AC1-B42E-4635-A946-B1AFFC6FEC23}" type="slidenum">
              <a:rPr lang="en-US"/>
              <a:pPr/>
              <a:t>4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O(N) state means its hard to keep the state up to date.</a:t>
            </a:r>
          </a:p>
        </p:txBody>
      </p:sp>
    </p:spTree>
    <p:extLst>
      <p:ext uri="{BB962C8B-B14F-4D97-AF65-F5344CB8AC3E}">
        <p14:creationId xmlns:p14="http://schemas.microsoft.com/office/powerpoint/2010/main" val="7978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ACF5-D075-4D84-A301-2961D2A3C91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9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28108-2A55-4578-AD37-84D28D6D99E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84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82999-5C6E-409D-8713-492A1328A0F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95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D8FB6-2F3D-4D74-AC0A-82ACB0D7D0B2}" type="slidenum">
              <a:rPr lang="en-US"/>
              <a:pPr/>
              <a:t>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Challenge: can we make it robust? Small state? Actually find stuff in a changing system?</a:t>
            </a:r>
          </a:p>
          <a:p>
            <a:r>
              <a:rPr lang="en-US"/>
              <a:t>Consistent rendezvous point, between publisher and client.</a:t>
            </a:r>
          </a:p>
        </p:txBody>
      </p:sp>
    </p:spTree>
    <p:extLst>
      <p:ext uri="{BB962C8B-B14F-4D97-AF65-F5344CB8AC3E}">
        <p14:creationId xmlns:p14="http://schemas.microsoft.com/office/powerpoint/2010/main" val="412912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55675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55675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55675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55675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556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fld id="{FE8BF405-6224-4EDA-8324-9D5DECC0EA9D}" type="slidenum">
              <a:rPr lang="en-US" sz="1300" b="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3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94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BD420664-F8B5-7748-8039-2F174A4AE2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368434DF-93B8-E644-87CD-54C18E2D19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1-</a:t>
            </a:r>
            <a:fld id="{0626F433-9133-064B-8726-A9EE452A3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94C06AC-4088-408A-890C-954B438DE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04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C4AE4880-AC8D-A347-824D-D7D48F6E99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BAC90E1E-35BF-DC4C-A19A-F6A535C22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06F22C0D-93B7-144C-B815-039EE08F08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E82A6F43-4BBE-FE4B-9E0C-FDDF1FD5BB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1211C000-CE75-264D-929D-8FF4F8AEE7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5688E0E8-32F8-B244-ABDF-ECAF4DBFC6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87E2F06F-DB19-AE43-BCE1-3216BE8A2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Introduction</a:t>
            </a:r>
            <a:endParaRPr lang="en-US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9C12A2F1-304D-2F42-AE0F-3D66AC9AF2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dirty="0" smtClean="0"/>
              <a:t>1-</a:t>
            </a:r>
            <a:fld id="{6613F266-5417-CA48-AF63-6ADFC136C4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v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981075" y="2929261"/>
            <a:ext cx="70850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Comic Sans MS" charset="0"/>
              </a:rPr>
              <a:t>Distributed Hash Tables</a:t>
            </a:r>
            <a:endParaRPr lang="en-US" sz="3600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7381" y="1588111"/>
            <a:ext cx="7772400" cy="1011237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omic Sans MS" charset="0"/>
              </a:rPr>
              <a:t>CPE 401 </a:t>
            </a:r>
            <a:r>
              <a:rPr lang="en-US" sz="2800" dirty="0">
                <a:solidFill>
                  <a:schemeClr val="accent2"/>
                </a:solidFill>
                <a:latin typeface="Comic Sans MS" charset="0"/>
              </a:rPr>
              <a:t>/ </a:t>
            </a:r>
            <a:r>
              <a:rPr lang="en-US" sz="2800" dirty="0" smtClean="0">
                <a:solidFill>
                  <a:schemeClr val="accent2"/>
                </a:solidFill>
                <a:latin typeface="Comic Sans MS" charset="0"/>
              </a:rPr>
              <a:t>601</a:t>
            </a:r>
            <a:r>
              <a:rPr lang="en-US" sz="2800" dirty="0">
                <a:solidFill>
                  <a:schemeClr val="accent2"/>
                </a:solidFill>
                <a:latin typeface="Comic Sans MS" charset="0"/>
              </a:rPr>
              <a:t/>
            </a:r>
            <a:br>
              <a:rPr lang="en-US" sz="2800" dirty="0">
                <a:solidFill>
                  <a:schemeClr val="accent2"/>
                </a:solidFill>
                <a:latin typeface="Comic Sans MS" charset="0"/>
              </a:rPr>
            </a:br>
            <a:r>
              <a:rPr lang="en-US" sz="2800" dirty="0">
                <a:solidFill>
                  <a:schemeClr val="accent2"/>
                </a:solidFill>
                <a:latin typeface="Comic Sans MS" charset="0"/>
              </a:rPr>
              <a:t>Computer </a:t>
            </a:r>
            <a:r>
              <a:rPr lang="en-US" sz="2800" dirty="0" smtClean="0">
                <a:solidFill>
                  <a:schemeClr val="accent2"/>
                </a:solidFill>
                <a:latin typeface="Comic Sans MS" charset="0"/>
              </a:rPr>
              <a:t>Network Systems</a:t>
            </a:r>
            <a:endParaRPr lang="en-US" sz="28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550223"/>
            <a:ext cx="637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from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Ashwin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Bharambe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Robert Morris,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Gummadi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Jinyang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Table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Name-value pairs (or key-value pairs)</a:t>
            </a:r>
          </a:p>
          <a:p>
            <a:pPr lvl="1" eaLnBrk="1" hangingPunct="1"/>
            <a:r>
              <a:rPr lang="en-US" sz="2000" dirty="0" err="1" smtClean="0"/>
              <a:t>E.g</a:t>
            </a:r>
            <a:r>
              <a:rPr lang="en-US" sz="2000" dirty="0" smtClean="0"/>
              <a:t>,. “Mehmet Hadi Gunes” and mgunes@unr.edu</a:t>
            </a:r>
          </a:p>
          <a:p>
            <a:pPr lvl="1" eaLnBrk="1" hangingPunct="1"/>
            <a:r>
              <a:rPr lang="en-US" sz="2000" dirty="0" smtClean="0"/>
              <a:t>E.g., “http://cse.unr.edu/” and the Web page </a:t>
            </a:r>
          </a:p>
          <a:p>
            <a:pPr lvl="1" eaLnBrk="1" hangingPunct="1"/>
            <a:r>
              <a:rPr lang="en-US" sz="2000" dirty="0" smtClean="0"/>
              <a:t>E.g., “HitSong.mp3” and “12.78.183.2”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Hash table</a:t>
            </a:r>
          </a:p>
          <a:p>
            <a:pPr lvl="1" eaLnBrk="1" hangingPunct="1"/>
            <a:r>
              <a:rPr lang="en-US" sz="2000" dirty="0" smtClean="0"/>
              <a:t>Data structure that associates keys with values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fld id="{5FE1F60E-A526-402A-AAAD-4C826D65932A}" type="slidenum">
              <a:rPr 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367088" y="4389438"/>
            <a:ext cx="2228850" cy="24193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2446338" y="5464175"/>
            <a:ext cx="9207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692150" y="5221288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/>
              <a:t>lookup(</a:t>
            </a:r>
            <a:r>
              <a:rPr lang="en-US">
                <a:solidFill>
                  <a:srgbClr val="FF3300"/>
                </a:solidFill>
              </a:rPr>
              <a:t>key</a:t>
            </a:r>
            <a:r>
              <a:rPr lang="en-US"/>
              <a:t>)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635500" y="5233988"/>
            <a:ext cx="82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9900"/>
                </a:solidFill>
              </a:rPr>
              <a:t>value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598863" y="5233988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>
            <a:off x="4481513" y="4389438"/>
            <a:ext cx="0" cy="24193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3367088" y="5195888"/>
            <a:ext cx="22288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3328988" y="5734050"/>
            <a:ext cx="2266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5595938" y="5464175"/>
            <a:ext cx="9207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6527800" y="5183188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99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0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/>
      <p:bldP spid="3080" grpId="0"/>
      <p:bldP spid="3081" grpId="0"/>
      <p:bldP spid="3082" grpId="0" animBg="1"/>
      <p:bldP spid="3083" grpId="0" animBg="1"/>
      <p:bldP spid="3084" grpId="0" animBg="1"/>
      <p:bldP spid="3085" grpId="0" animBg="1"/>
      <p:bldP spid="30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Distributed Hash Table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22425"/>
            <a:ext cx="77724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ea typeface="+mn-ea"/>
              </a:rPr>
              <a:t>Hash table spread over many nodes</a:t>
            </a:r>
          </a:p>
          <a:p>
            <a:pPr lvl="1" eaLnBrk="1" hangingPunct="1">
              <a:buFont typeface="Courier New" panose="02070309020205020404" pitchFamily="49" charset="0"/>
              <a:buChar char="o"/>
              <a:defRPr/>
            </a:pPr>
            <a:r>
              <a:rPr lang="en-US" dirty="0" smtClean="0"/>
              <a:t>Distributed over a wide area</a:t>
            </a:r>
          </a:p>
          <a:p>
            <a:pPr lvl="1" eaLnBrk="1" hangingPunct="1">
              <a:buFont typeface="ZapfDingbats"/>
              <a:buChar char="m"/>
              <a:defRPr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ea typeface="+mn-ea"/>
              </a:rPr>
              <a:t>Main design goals</a:t>
            </a:r>
          </a:p>
          <a:p>
            <a:pPr lvl="1" eaLnBrk="1" hangingPunct="1">
              <a:buFont typeface="Courier New" panose="02070309020205020404" pitchFamily="49" charset="0"/>
              <a:buChar char="o"/>
              <a:defRPr/>
            </a:pPr>
            <a:r>
              <a:rPr lang="en-US" i="1" dirty="0" smtClean="0"/>
              <a:t>Decentralization</a:t>
            </a:r>
            <a:endParaRPr lang="en-US" dirty="0"/>
          </a:p>
          <a:p>
            <a:pPr lvl="2" eaLnBrk="1" hangingPunct="1">
              <a:defRPr/>
            </a:pPr>
            <a:r>
              <a:rPr lang="en-US" dirty="0" smtClean="0"/>
              <a:t>no central coordinator</a:t>
            </a:r>
          </a:p>
          <a:p>
            <a:pPr lvl="1" eaLnBrk="1" hangingPunct="1">
              <a:buFont typeface="Courier New" panose="02070309020205020404" pitchFamily="49" charset="0"/>
              <a:buChar char="o"/>
              <a:defRPr/>
            </a:pPr>
            <a:r>
              <a:rPr lang="en-US" i="1" dirty="0" smtClean="0"/>
              <a:t>Scalability</a:t>
            </a:r>
          </a:p>
          <a:p>
            <a:pPr lvl="2" eaLnBrk="1" hangingPunct="1">
              <a:defRPr/>
            </a:pPr>
            <a:r>
              <a:rPr lang="en-US" dirty="0" smtClean="0"/>
              <a:t>efficient even with large # of nodes</a:t>
            </a:r>
          </a:p>
          <a:p>
            <a:pPr lvl="1" eaLnBrk="1" hangingPunct="1">
              <a:buFont typeface="Courier New" panose="02070309020205020404" pitchFamily="49" charset="0"/>
              <a:buChar char="o"/>
              <a:defRPr/>
            </a:pPr>
            <a:r>
              <a:rPr lang="en-US" i="1" dirty="0" smtClean="0"/>
              <a:t>Fault tolerance</a:t>
            </a:r>
          </a:p>
          <a:p>
            <a:pPr lvl="2" eaLnBrk="1" hangingPunct="1">
              <a:defRPr/>
            </a:pPr>
            <a:r>
              <a:rPr lang="en-US" dirty="0" smtClean="0"/>
              <a:t>tolerate nodes joining/leaving</a:t>
            </a:r>
          </a:p>
          <a:p>
            <a:pPr marL="0" indent="0" eaLnBrk="1" hangingPunct="1">
              <a:buFont typeface="ZapfDingbats"/>
              <a:buNone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1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Distributed hash table (DHT)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1143000" y="3098800"/>
            <a:ext cx="6019800" cy="39687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Distributed hash table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143000" y="2311400"/>
            <a:ext cx="6019800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/>
              <a:t>Distributed application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2590800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5867400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4435475" y="271780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/>
              <a:t>get (key)</a:t>
            </a:r>
          </a:p>
        </p:txBody>
      </p:sp>
      <p:sp>
        <p:nvSpPr>
          <p:cNvPr id="237577" name="Line 9"/>
          <p:cNvSpPr>
            <a:spLocks noChangeShapeType="1"/>
          </p:cNvSpPr>
          <p:nvPr/>
        </p:nvSpPr>
        <p:spPr bwMode="auto">
          <a:xfrm flipV="1">
            <a:off x="6248400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6324600" y="2701925"/>
            <a:ext cx="754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/>
              <a:t>data</a:t>
            </a:r>
          </a:p>
        </p:txBody>
      </p:sp>
      <p:grpSp>
        <p:nvGrpSpPr>
          <p:cNvPr id="237585" name="Group 17"/>
          <p:cNvGrpSpPr>
            <a:grpSpLocks/>
          </p:cNvGrpSpPr>
          <p:nvPr/>
        </p:nvGrpSpPr>
        <p:grpSpPr bwMode="auto">
          <a:xfrm>
            <a:off x="1447800" y="4572000"/>
            <a:ext cx="5638800" cy="476250"/>
            <a:chOff x="1200" y="2292"/>
            <a:chExt cx="3552" cy="300"/>
          </a:xfrm>
        </p:grpSpPr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1200" y="2336"/>
              <a:ext cx="768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 i="1"/>
                <a:t>node</a:t>
              </a:r>
            </a:p>
          </p:txBody>
        </p:sp>
        <p:sp>
          <p:nvSpPr>
            <p:cNvPr id="237580" name="Rectangle 12"/>
            <p:cNvSpPr>
              <a:spLocks noChangeArrowheads="1"/>
            </p:cNvSpPr>
            <p:nvPr/>
          </p:nvSpPr>
          <p:spPr bwMode="auto">
            <a:xfrm>
              <a:off x="2208" y="2336"/>
              <a:ext cx="768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 i="1"/>
                <a:t>node</a:t>
              </a:r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3984" y="2336"/>
              <a:ext cx="768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 i="1"/>
                <a:t>node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3264" y="229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/>
                <a:t>….</a:t>
              </a:r>
            </a:p>
          </p:txBody>
        </p:sp>
      </p:grp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98475" y="2727325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/>
              <a:t>put(key, data)</a:t>
            </a:r>
          </a:p>
        </p:txBody>
      </p:sp>
      <p:sp>
        <p:nvSpPr>
          <p:cNvPr id="237586" name="Text Box 18"/>
          <p:cNvSpPr txBox="1">
            <a:spLocks noChangeArrowheads="1"/>
          </p:cNvSpPr>
          <p:nvPr/>
        </p:nvSpPr>
        <p:spPr bwMode="auto">
          <a:xfrm>
            <a:off x="1143000" y="3886200"/>
            <a:ext cx="6019800" cy="39687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/>
              <a:t>Lookup service</a:t>
            </a: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>
            <a:off x="3810000" y="347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588" name="Text Box 20"/>
          <p:cNvSpPr txBox="1">
            <a:spLocks noChangeArrowheads="1"/>
          </p:cNvSpPr>
          <p:nvPr/>
        </p:nvSpPr>
        <p:spPr bwMode="auto">
          <a:xfrm>
            <a:off x="2003425" y="3489325"/>
            <a:ext cx="173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/>
              <a:t>lookup(key)</a:t>
            </a:r>
          </a:p>
        </p:txBody>
      </p:sp>
      <p:sp>
        <p:nvSpPr>
          <p:cNvPr id="237590" name="Line 22"/>
          <p:cNvSpPr>
            <a:spLocks noChangeShapeType="1"/>
          </p:cNvSpPr>
          <p:nvPr/>
        </p:nvSpPr>
        <p:spPr bwMode="auto">
          <a:xfrm flipV="1">
            <a:off x="42672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4343400" y="3489325"/>
            <a:ext cx="224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/>
              <a:t>node IP address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746125" y="5519738"/>
            <a:ext cx="6902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Application may be distributed over many nodes</a:t>
            </a:r>
          </a:p>
          <a:p>
            <a:pPr>
              <a:buFontTx/>
              <a:buChar char="•"/>
            </a:pPr>
            <a:r>
              <a:rPr lang="en-US"/>
              <a:t> DHT distributes data storage over many nodes</a:t>
            </a:r>
          </a:p>
        </p:txBody>
      </p:sp>
    </p:spTree>
    <p:extLst>
      <p:ext uri="{BB962C8B-B14F-4D97-AF65-F5344CB8AC3E}">
        <p14:creationId xmlns:p14="http://schemas.microsoft.com/office/powerpoint/2010/main" val="26472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6" grpId="0"/>
      <p:bldP spid="237577" grpId="0" animBg="1"/>
      <p:bldP spid="237578" grpId="0"/>
      <p:bldP spid="237583" grpId="0"/>
      <p:bldP spid="237587" grpId="0" animBg="1"/>
      <p:bldP spid="237588" grpId="0"/>
      <p:bldP spid="237590" grpId="0" animBg="1"/>
      <p:bldP spid="2375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5105400" y="5029200"/>
            <a:ext cx="468313" cy="609600"/>
            <a:chOff x="240" y="1392"/>
            <a:chExt cx="295" cy="384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269" name="AutoShape 5"/>
              <p:cNvCxnSpPr>
                <a:cxnSpLocks noChangeShapeType="1"/>
                <a:stCxn id="11268" idx="0"/>
                <a:endCxn id="1126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0" name="AutoShape 6"/>
              <p:cNvCxnSpPr>
                <a:cxnSpLocks noChangeShapeType="1"/>
                <a:stCxn id="11268" idx="1"/>
                <a:endCxn id="1126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71" name="Line 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1276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0" name="Picture 1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2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3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4" name="Picture 2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5" name="Picture 2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6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1295400" y="2438400"/>
            <a:ext cx="468313" cy="609600"/>
            <a:chOff x="240" y="1392"/>
            <a:chExt cx="295" cy="384"/>
          </a:xfrm>
        </p:grpSpPr>
        <p:grpSp>
          <p:nvGrpSpPr>
            <p:cNvPr id="11288" name="Group 2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89" name="Rectangle 2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290" name="AutoShape 26"/>
              <p:cNvCxnSpPr>
                <a:cxnSpLocks noChangeShapeType="1"/>
                <a:stCxn id="11289" idx="0"/>
                <a:endCxn id="1128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91" name="AutoShape 27"/>
              <p:cNvCxnSpPr>
                <a:cxnSpLocks noChangeShapeType="1"/>
                <a:stCxn id="11289" idx="1"/>
                <a:endCxn id="1128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2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3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6" name="Text Box 3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3429000" y="1752600"/>
            <a:ext cx="468313" cy="609600"/>
            <a:chOff x="240" y="1392"/>
            <a:chExt cx="295" cy="384"/>
          </a:xfrm>
        </p:grpSpPr>
        <p:grpSp>
          <p:nvGrpSpPr>
            <p:cNvPr id="11298" name="Group 3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99" name="Rectangle 3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00" name="AutoShape 36"/>
              <p:cNvCxnSpPr>
                <a:cxnSpLocks noChangeShapeType="1"/>
                <a:stCxn id="11299" idx="0"/>
                <a:endCxn id="1129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01" name="AutoShape 37"/>
              <p:cNvCxnSpPr>
                <a:cxnSpLocks noChangeShapeType="1"/>
                <a:stCxn id="11299" idx="1"/>
                <a:endCxn id="1129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4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4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07" name="Group 43"/>
          <p:cNvGrpSpPr>
            <a:grpSpLocks/>
          </p:cNvGrpSpPr>
          <p:nvPr/>
        </p:nvGrpSpPr>
        <p:grpSpPr bwMode="auto">
          <a:xfrm>
            <a:off x="5486400" y="2667000"/>
            <a:ext cx="468313" cy="609600"/>
            <a:chOff x="240" y="1392"/>
            <a:chExt cx="295" cy="384"/>
          </a:xfrm>
        </p:grpSpPr>
        <p:grpSp>
          <p:nvGrpSpPr>
            <p:cNvPr id="11308" name="Group 4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09" name="Rectangle 4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10" name="AutoShape 46"/>
              <p:cNvCxnSpPr>
                <a:cxnSpLocks noChangeShapeType="1"/>
                <a:stCxn id="11309" idx="0"/>
                <a:endCxn id="1130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1" name="AutoShape 47"/>
              <p:cNvCxnSpPr>
                <a:cxnSpLocks noChangeShapeType="1"/>
                <a:stCxn id="11309" idx="1"/>
                <a:endCxn id="1130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12" name="Line 4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4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5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Line 5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17" name="Group 53"/>
          <p:cNvGrpSpPr>
            <a:grpSpLocks/>
          </p:cNvGrpSpPr>
          <p:nvPr/>
        </p:nvGrpSpPr>
        <p:grpSpPr bwMode="auto">
          <a:xfrm>
            <a:off x="7391400" y="3581400"/>
            <a:ext cx="468313" cy="609600"/>
            <a:chOff x="240" y="1392"/>
            <a:chExt cx="295" cy="384"/>
          </a:xfrm>
        </p:grpSpPr>
        <p:grpSp>
          <p:nvGrpSpPr>
            <p:cNvPr id="11318" name="Group 5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19" name="Rectangle 5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20" name="AutoShape 56"/>
              <p:cNvCxnSpPr>
                <a:cxnSpLocks noChangeShapeType="1"/>
                <a:stCxn id="11319" idx="0"/>
                <a:endCxn id="1131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21" name="AutoShape 57"/>
              <p:cNvCxnSpPr>
                <a:cxnSpLocks noChangeShapeType="1"/>
                <a:stCxn id="11319" idx="1"/>
                <a:endCxn id="1131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22" name="Line 5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Line 6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27" name="Group 63"/>
          <p:cNvGrpSpPr>
            <a:grpSpLocks/>
          </p:cNvGrpSpPr>
          <p:nvPr/>
        </p:nvGrpSpPr>
        <p:grpSpPr bwMode="auto">
          <a:xfrm>
            <a:off x="6781800" y="1905000"/>
            <a:ext cx="468313" cy="609600"/>
            <a:chOff x="240" y="1392"/>
            <a:chExt cx="295" cy="384"/>
          </a:xfrm>
        </p:grpSpPr>
        <p:grpSp>
          <p:nvGrpSpPr>
            <p:cNvPr id="11328" name="Group 6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29" name="Rectangle 6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30" name="AutoShape 66"/>
              <p:cNvCxnSpPr>
                <a:cxnSpLocks noChangeShapeType="1"/>
                <a:stCxn id="11329" idx="0"/>
                <a:endCxn id="1132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31" name="AutoShape 67"/>
              <p:cNvCxnSpPr>
                <a:cxnSpLocks noChangeShapeType="1"/>
                <a:stCxn id="11329" idx="1"/>
                <a:endCxn id="1132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32" name="Line 6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6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7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7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6" name="Text Box 7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37" name="Group 73"/>
          <p:cNvGrpSpPr>
            <a:grpSpLocks/>
          </p:cNvGrpSpPr>
          <p:nvPr/>
        </p:nvGrpSpPr>
        <p:grpSpPr bwMode="auto">
          <a:xfrm>
            <a:off x="2514600" y="5257800"/>
            <a:ext cx="468313" cy="619125"/>
            <a:chOff x="1584" y="3552"/>
            <a:chExt cx="295" cy="390"/>
          </a:xfrm>
        </p:grpSpPr>
        <p:grpSp>
          <p:nvGrpSpPr>
            <p:cNvPr id="11338" name="Group 74"/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40" name="AutoShape 76"/>
              <p:cNvCxnSpPr>
                <a:cxnSpLocks noChangeShapeType="1"/>
                <a:stCxn id="11339" idx="0"/>
                <a:endCxn id="1133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41" name="AutoShape 77"/>
              <p:cNvCxnSpPr>
                <a:cxnSpLocks noChangeShapeType="1"/>
                <a:stCxn id="11339" idx="1"/>
                <a:endCxn id="1133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42" name="Line 7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7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8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Line 8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6" name="Text Box 82"/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47" name="Group 83"/>
          <p:cNvGrpSpPr>
            <a:grpSpLocks/>
          </p:cNvGrpSpPr>
          <p:nvPr/>
        </p:nvGrpSpPr>
        <p:grpSpPr bwMode="auto">
          <a:xfrm>
            <a:off x="7467600" y="4876800"/>
            <a:ext cx="468313" cy="609600"/>
            <a:chOff x="240" y="1392"/>
            <a:chExt cx="295" cy="384"/>
          </a:xfrm>
        </p:grpSpPr>
        <p:grpSp>
          <p:nvGrpSpPr>
            <p:cNvPr id="11348" name="Group 8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49" name="Rectangle 8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50" name="AutoShape 86"/>
              <p:cNvCxnSpPr>
                <a:cxnSpLocks noChangeShapeType="1"/>
                <a:stCxn id="11349" idx="0"/>
                <a:endCxn id="1134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51" name="AutoShape 87"/>
              <p:cNvCxnSpPr>
                <a:cxnSpLocks noChangeShapeType="1"/>
                <a:stCxn id="11349" idx="1"/>
                <a:endCxn id="1134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52" name="Line 8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8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9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9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6" name="Text Box 9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57" name="Group 93"/>
          <p:cNvGrpSpPr>
            <a:grpSpLocks/>
          </p:cNvGrpSpPr>
          <p:nvPr/>
        </p:nvGrpSpPr>
        <p:grpSpPr bwMode="auto">
          <a:xfrm>
            <a:off x="304800" y="4419600"/>
            <a:ext cx="468313" cy="609600"/>
            <a:chOff x="240" y="1392"/>
            <a:chExt cx="295" cy="384"/>
          </a:xfrm>
        </p:grpSpPr>
        <p:grpSp>
          <p:nvGrpSpPr>
            <p:cNvPr id="11358" name="Group 9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59" name="Rectangle 9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60" name="AutoShape 96"/>
              <p:cNvCxnSpPr>
                <a:cxnSpLocks noChangeShapeType="1"/>
                <a:stCxn id="11359" idx="0"/>
                <a:endCxn id="1135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61" name="AutoShape 97"/>
              <p:cNvCxnSpPr>
                <a:cxnSpLocks noChangeShapeType="1"/>
                <a:stCxn id="11359" idx="1"/>
                <a:endCxn id="1135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62" name="Line 9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9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4" name="Line 10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Line 10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6" name="Text Box 10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67" name="Group 103"/>
          <p:cNvGrpSpPr>
            <a:grpSpLocks/>
          </p:cNvGrpSpPr>
          <p:nvPr/>
        </p:nvGrpSpPr>
        <p:grpSpPr bwMode="auto">
          <a:xfrm>
            <a:off x="3429000" y="3124200"/>
            <a:ext cx="468313" cy="609600"/>
            <a:chOff x="240" y="1392"/>
            <a:chExt cx="295" cy="384"/>
          </a:xfrm>
        </p:grpSpPr>
        <p:grpSp>
          <p:nvGrpSpPr>
            <p:cNvPr id="11368" name="Group 10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69" name="Rectangle 10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70" name="AutoShape 106"/>
              <p:cNvCxnSpPr>
                <a:cxnSpLocks noChangeShapeType="1"/>
                <a:stCxn id="11369" idx="0"/>
                <a:endCxn id="1136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71" name="AutoShape 107"/>
              <p:cNvCxnSpPr>
                <a:cxnSpLocks noChangeShapeType="1"/>
                <a:stCxn id="11369" idx="1"/>
                <a:endCxn id="1136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72" name="Line 10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Line 10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Line 11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5" name="Line 11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6" name="Text Box 11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77" name="Group 113"/>
          <p:cNvGrpSpPr>
            <a:grpSpLocks/>
          </p:cNvGrpSpPr>
          <p:nvPr/>
        </p:nvGrpSpPr>
        <p:grpSpPr bwMode="auto">
          <a:xfrm>
            <a:off x="2133600" y="3657600"/>
            <a:ext cx="468313" cy="609600"/>
            <a:chOff x="240" y="1392"/>
            <a:chExt cx="295" cy="384"/>
          </a:xfrm>
        </p:grpSpPr>
        <p:grpSp>
          <p:nvGrpSpPr>
            <p:cNvPr id="11378" name="Group 114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79" name="Rectangle 115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80" name="AutoShape 116"/>
              <p:cNvCxnSpPr>
                <a:cxnSpLocks noChangeShapeType="1"/>
                <a:stCxn id="11379" idx="0"/>
                <a:endCxn id="1137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81" name="AutoShape 117"/>
              <p:cNvCxnSpPr>
                <a:cxnSpLocks noChangeShapeType="1"/>
                <a:stCxn id="11379" idx="1"/>
                <a:endCxn id="1137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82" name="Line 11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Line 119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Line 120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Line 121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86" name="Text Box 122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1387" name="Rectangle 12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</p:spTree>
    <p:extLst>
      <p:ext uri="{BB962C8B-B14F-4D97-AF65-F5344CB8AC3E}">
        <p14:creationId xmlns:p14="http://schemas.microsoft.com/office/powerpoint/2010/main" val="3925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5105400" y="5029200"/>
            <a:ext cx="468313" cy="609600"/>
            <a:chOff x="240" y="1392"/>
            <a:chExt cx="295" cy="384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293" name="AutoShape 5"/>
              <p:cNvCxnSpPr>
                <a:cxnSpLocks noChangeShapeType="1"/>
                <a:stCxn id="12292" idx="0"/>
                <a:endCxn id="1229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94" name="AutoShape 6"/>
              <p:cNvCxnSpPr>
                <a:cxnSpLocks noChangeShapeType="1"/>
                <a:stCxn id="12292" idx="1"/>
                <a:endCxn id="1229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2300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2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6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8" name="Picture 2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905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2057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3886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1905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2514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4267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4038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953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V="1">
            <a:off x="2667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4038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4267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629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5486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5105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209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24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26" name="Line 38"/>
          <p:cNvSpPr>
            <a:spLocks noChangeShapeType="1"/>
          </p:cNvSpPr>
          <p:nvPr/>
        </p:nvSpPr>
        <p:spPr bwMode="auto">
          <a:xfrm flipH="1">
            <a:off x="1219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1219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7239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5105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1295400" y="2438400"/>
            <a:ext cx="468313" cy="609600"/>
            <a:chOff x="240" y="1392"/>
            <a:chExt cx="295" cy="384"/>
          </a:xfrm>
        </p:grpSpPr>
        <p:grpSp>
          <p:nvGrpSpPr>
            <p:cNvPr id="12331" name="Group 4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32" name="Rectangle 4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33" name="AutoShape 45"/>
              <p:cNvCxnSpPr>
                <a:cxnSpLocks noChangeShapeType="1"/>
                <a:stCxn id="12332" idx="0"/>
                <a:endCxn id="1233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34" name="AutoShape 46"/>
              <p:cNvCxnSpPr>
                <a:cxnSpLocks noChangeShapeType="1"/>
                <a:stCxn id="12332" idx="1"/>
                <a:endCxn id="1233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35" name="Line 4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Line 4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Line 4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8" name="Line 5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9" name="Text Box 5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3429000" y="1752600"/>
            <a:ext cx="468313" cy="609600"/>
            <a:chOff x="240" y="1392"/>
            <a:chExt cx="295" cy="384"/>
          </a:xfrm>
        </p:grpSpPr>
        <p:grpSp>
          <p:nvGrpSpPr>
            <p:cNvPr id="12341" name="Group 5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42" name="Rectangle 5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43" name="AutoShape 55"/>
              <p:cNvCxnSpPr>
                <a:cxnSpLocks noChangeShapeType="1"/>
                <a:stCxn id="12342" idx="0"/>
                <a:endCxn id="1234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44" name="AutoShape 56"/>
              <p:cNvCxnSpPr>
                <a:cxnSpLocks noChangeShapeType="1"/>
                <a:stCxn id="12342" idx="1"/>
                <a:endCxn id="1234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45" name="Line 5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Line 5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Line 5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Line 6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49" name="Text Box 6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50" name="Group 62"/>
          <p:cNvGrpSpPr>
            <a:grpSpLocks/>
          </p:cNvGrpSpPr>
          <p:nvPr/>
        </p:nvGrpSpPr>
        <p:grpSpPr bwMode="auto">
          <a:xfrm>
            <a:off x="5486400" y="2667000"/>
            <a:ext cx="468313" cy="609600"/>
            <a:chOff x="240" y="1392"/>
            <a:chExt cx="295" cy="384"/>
          </a:xfrm>
        </p:grpSpPr>
        <p:grpSp>
          <p:nvGrpSpPr>
            <p:cNvPr id="12351" name="Group 6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52" name="Rectangle 6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53" name="AutoShape 65"/>
              <p:cNvCxnSpPr>
                <a:cxnSpLocks noChangeShapeType="1"/>
                <a:stCxn id="12352" idx="0"/>
                <a:endCxn id="1235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54" name="AutoShape 66"/>
              <p:cNvCxnSpPr>
                <a:cxnSpLocks noChangeShapeType="1"/>
                <a:stCxn id="12352" idx="1"/>
                <a:endCxn id="1235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55" name="Line 6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Line 6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7" name="Line 6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Line 7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59" name="Text Box 7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60" name="Group 72"/>
          <p:cNvGrpSpPr>
            <a:grpSpLocks/>
          </p:cNvGrpSpPr>
          <p:nvPr/>
        </p:nvGrpSpPr>
        <p:grpSpPr bwMode="auto">
          <a:xfrm>
            <a:off x="7391400" y="3581400"/>
            <a:ext cx="468313" cy="609600"/>
            <a:chOff x="240" y="1392"/>
            <a:chExt cx="295" cy="384"/>
          </a:xfrm>
        </p:grpSpPr>
        <p:grpSp>
          <p:nvGrpSpPr>
            <p:cNvPr id="12361" name="Group 7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62" name="Rectangle 7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63" name="AutoShape 75"/>
              <p:cNvCxnSpPr>
                <a:cxnSpLocks noChangeShapeType="1"/>
                <a:stCxn id="12362" idx="0"/>
                <a:endCxn id="1236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64" name="AutoShape 76"/>
              <p:cNvCxnSpPr>
                <a:cxnSpLocks noChangeShapeType="1"/>
                <a:stCxn id="12362" idx="1"/>
                <a:endCxn id="1236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65" name="Line 7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7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Line 7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Line 8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70" name="Group 82"/>
          <p:cNvGrpSpPr>
            <a:grpSpLocks/>
          </p:cNvGrpSpPr>
          <p:nvPr/>
        </p:nvGrpSpPr>
        <p:grpSpPr bwMode="auto">
          <a:xfrm>
            <a:off x="6781800" y="1905000"/>
            <a:ext cx="468313" cy="609600"/>
            <a:chOff x="240" y="1392"/>
            <a:chExt cx="295" cy="384"/>
          </a:xfrm>
        </p:grpSpPr>
        <p:grpSp>
          <p:nvGrpSpPr>
            <p:cNvPr id="12371" name="Group 8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73" name="AutoShape 85"/>
              <p:cNvCxnSpPr>
                <a:cxnSpLocks noChangeShapeType="1"/>
                <a:stCxn id="12372" idx="0"/>
                <a:endCxn id="1237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74" name="AutoShape 86"/>
              <p:cNvCxnSpPr>
                <a:cxnSpLocks noChangeShapeType="1"/>
                <a:stCxn id="12372" idx="1"/>
                <a:endCxn id="1237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75" name="Line 8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6" name="Line 8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7" name="Line 8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9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79" name="Text Box 9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80" name="Group 92"/>
          <p:cNvGrpSpPr>
            <a:grpSpLocks/>
          </p:cNvGrpSpPr>
          <p:nvPr/>
        </p:nvGrpSpPr>
        <p:grpSpPr bwMode="auto">
          <a:xfrm>
            <a:off x="2514600" y="5257800"/>
            <a:ext cx="468313" cy="619125"/>
            <a:chOff x="1584" y="3552"/>
            <a:chExt cx="295" cy="390"/>
          </a:xfrm>
        </p:grpSpPr>
        <p:grpSp>
          <p:nvGrpSpPr>
            <p:cNvPr id="12381" name="Group 93"/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2382" name="Rectangle 9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83" name="AutoShape 95"/>
              <p:cNvCxnSpPr>
                <a:cxnSpLocks noChangeShapeType="1"/>
                <a:stCxn id="12382" idx="0"/>
                <a:endCxn id="1238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84" name="AutoShape 96"/>
              <p:cNvCxnSpPr>
                <a:cxnSpLocks noChangeShapeType="1"/>
                <a:stCxn id="12382" idx="1"/>
                <a:endCxn id="1238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85" name="Line 9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6" name="Line 9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9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Line 10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89" name="Text Box 101"/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90" name="Group 102"/>
          <p:cNvGrpSpPr>
            <a:grpSpLocks/>
          </p:cNvGrpSpPr>
          <p:nvPr/>
        </p:nvGrpSpPr>
        <p:grpSpPr bwMode="auto">
          <a:xfrm>
            <a:off x="7467600" y="4876800"/>
            <a:ext cx="468313" cy="609600"/>
            <a:chOff x="240" y="1392"/>
            <a:chExt cx="295" cy="384"/>
          </a:xfrm>
        </p:grpSpPr>
        <p:grpSp>
          <p:nvGrpSpPr>
            <p:cNvPr id="12391" name="Group 10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92" name="Rectangle 10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93" name="AutoShape 105"/>
              <p:cNvCxnSpPr>
                <a:cxnSpLocks noChangeShapeType="1"/>
                <a:stCxn id="12392" idx="0"/>
                <a:endCxn id="1239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94" name="AutoShape 106"/>
              <p:cNvCxnSpPr>
                <a:cxnSpLocks noChangeShapeType="1"/>
                <a:stCxn id="12392" idx="1"/>
                <a:endCxn id="1239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95" name="Line 10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Line 10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Line 10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Line 11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Text Box 11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00" name="Group 112"/>
          <p:cNvGrpSpPr>
            <a:grpSpLocks/>
          </p:cNvGrpSpPr>
          <p:nvPr/>
        </p:nvGrpSpPr>
        <p:grpSpPr bwMode="auto">
          <a:xfrm>
            <a:off x="304800" y="4419600"/>
            <a:ext cx="468313" cy="609600"/>
            <a:chOff x="240" y="1392"/>
            <a:chExt cx="295" cy="384"/>
          </a:xfrm>
        </p:grpSpPr>
        <p:grpSp>
          <p:nvGrpSpPr>
            <p:cNvPr id="12401" name="Group 11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02" name="Rectangle 11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03" name="AutoShape 115"/>
              <p:cNvCxnSpPr>
                <a:cxnSpLocks noChangeShapeType="1"/>
                <a:stCxn id="12402" idx="0"/>
                <a:endCxn id="1240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04" name="AutoShape 116"/>
              <p:cNvCxnSpPr>
                <a:cxnSpLocks noChangeShapeType="1"/>
                <a:stCxn id="12402" idx="1"/>
                <a:endCxn id="1240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05" name="Line 11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6" name="Line 11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7" name="Line 11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8" name="Line 12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09" name="Text Box 12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10" name="Group 122"/>
          <p:cNvGrpSpPr>
            <a:grpSpLocks/>
          </p:cNvGrpSpPr>
          <p:nvPr/>
        </p:nvGrpSpPr>
        <p:grpSpPr bwMode="auto">
          <a:xfrm>
            <a:off x="3429000" y="3124200"/>
            <a:ext cx="468313" cy="609600"/>
            <a:chOff x="240" y="1392"/>
            <a:chExt cx="295" cy="384"/>
          </a:xfrm>
        </p:grpSpPr>
        <p:grpSp>
          <p:nvGrpSpPr>
            <p:cNvPr id="12411" name="Group 12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12" name="Rectangle 12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13" name="AutoShape 125"/>
              <p:cNvCxnSpPr>
                <a:cxnSpLocks noChangeShapeType="1"/>
                <a:stCxn id="12412" idx="0"/>
                <a:endCxn id="1241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14" name="AutoShape 126"/>
              <p:cNvCxnSpPr>
                <a:cxnSpLocks noChangeShapeType="1"/>
                <a:stCxn id="12412" idx="1"/>
                <a:endCxn id="1241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15" name="Line 12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6" name="Line 12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7" name="Line 12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8" name="Line 13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19" name="Text Box 13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20" name="Group 132"/>
          <p:cNvGrpSpPr>
            <a:grpSpLocks/>
          </p:cNvGrpSpPr>
          <p:nvPr/>
        </p:nvGrpSpPr>
        <p:grpSpPr bwMode="auto">
          <a:xfrm>
            <a:off x="2133600" y="3657600"/>
            <a:ext cx="468313" cy="609600"/>
            <a:chOff x="240" y="1392"/>
            <a:chExt cx="295" cy="384"/>
          </a:xfrm>
        </p:grpSpPr>
        <p:grpSp>
          <p:nvGrpSpPr>
            <p:cNvPr id="12421" name="Group 13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22" name="Rectangle 13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23" name="AutoShape 135"/>
              <p:cNvCxnSpPr>
                <a:cxnSpLocks noChangeShapeType="1"/>
                <a:stCxn id="12422" idx="0"/>
                <a:endCxn id="1242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24" name="AutoShape 136"/>
              <p:cNvCxnSpPr>
                <a:cxnSpLocks noChangeShapeType="1"/>
                <a:stCxn id="12422" idx="1"/>
                <a:endCxn id="1242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25" name="Line 13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6" name="Line 13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7" name="Line 13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8" name="Line 14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29" name="Text Box 14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2430" name="Rectangle 14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2432" name="Text Box 144"/>
          <p:cNvSpPr txBox="1">
            <a:spLocks noChangeArrowheads="1"/>
          </p:cNvSpPr>
          <p:nvPr/>
        </p:nvSpPr>
        <p:spPr bwMode="auto">
          <a:xfrm>
            <a:off x="533400" y="6284913"/>
            <a:ext cx="7805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Neighboring nodes are “connected” at the application-level</a:t>
            </a:r>
          </a:p>
        </p:txBody>
      </p:sp>
    </p:spTree>
    <p:extLst>
      <p:ext uri="{BB962C8B-B14F-4D97-AF65-F5344CB8AC3E}">
        <p14:creationId xmlns:p14="http://schemas.microsoft.com/office/powerpoint/2010/main" val="2289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105400" y="5029200"/>
            <a:ext cx="468313" cy="609600"/>
            <a:chOff x="240" y="1392"/>
            <a:chExt cx="295" cy="384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16" name="Rectangle 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17" name="AutoShape 5"/>
              <p:cNvCxnSpPr>
                <a:cxnSpLocks noChangeShapeType="1"/>
                <a:stCxn id="13316" idx="0"/>
                <a:endCxn id="133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18" name="AutoShape 6"/>
              <p:cNvCxnSpPr>
                <a:cxnSpLocks noChangeShapeType="1"/>
                <a:stCxn id="13316" idx="1"/>
                <a:endCxn id="133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Line 1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3324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6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7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8" name="Picture 1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9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0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1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2" name="Picture 2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905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2057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3886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905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>
            <a:off x="2514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267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V="1">
            <a:off x="4038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4953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2667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4038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4267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6629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5486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V="1">
            <a:off x="5105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209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48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4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1219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1219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7239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5105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1295400" y="2438400"/>
            <a:ext cx="468313" cy="609600"/>
            <a:chOff x="240" y="1392"/>
            <a:chExt cx="295" cy="384"/>
          </a:xfrm>
        </p:grpSpPr>
        <p:grpSp>
          <p:nvGrpSpPr>
            <p:cNvPr id="13355" name="Group 4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56" name="Rectangle 4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57" name="AutoShape 45"/>
              <p:cNvCxnSpPr>
                <a:cxnSpLocks noChangeShapeType="1"/>
                <a:stCxn id="13356" idx="0"/>
                <a:endCxn id="1335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58" name="AutoShape 46"/>
              <p:cNvCxnSpPr>
                <a:cxnSpLocks noChangeShapeType="1"/>
                <a:stCxn id="13356" idx="1"/>
                <a:endCxn id="1335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59" name="Line 4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4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63" name="Text Box 5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3429000" y="1752600"/>
            <a:ext cx="468313" cy="609600"/>
            <a:chOff x="240" y="1392"/>
            <a:chExt cx="295" cy="384"/>
          </a:xfrm>
        </p:grpSpPr>
        <p:grpSp>
          <p:nvGrpSpPr>
            <p:cNvPr id="13365" name="Group 5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66" name="Rectangle 5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67" name="AutoShape 55"/>
              <p:cNvCxnSpPr>
                <a:cxnSpLocks noChangeShapeType="1"/>
                <a:stCxn id="13366" idx="0"/>
                <a:endCxn id="1336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68" name="AutoShape 56"/>
              <p:cNvCxnSpPr>
                <a:cxnSpLocks noChangeShapeType="1"/>
                <a:stCxn id="13366" idx="1"/>
                <a:endCxn id="1336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69" name="Line 5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Line 5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Line 5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Line 6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73" name="Text Box 6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5486400" y="2667000"/>
            <a:ext cx="468313" cy="609600"/>
            <a:chOff x="240" y="1392"/>
            <a:chExt cx="295" cy="384"/>
          </a:xfrm>
        </p:grpSpPr>
        <p:grpSp>
          <p:nvGrpSpPr>
            <p:cNvPr id="13375" name="Group 6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76" name="Rectangle 6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77" name="AutoShape 65"/>
              <p:cNvCxnSpPr>
                <a:cxnSpLocks noChangeShapeType="1"/>
                <a:stCxn id="13376" idx="0"/>
                <a:endCxn id="1337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78" name="AutoShape 66"/>
              <p:cNvCxnSpPr>
                <a:cxnSpLocks noChangeShapeType="1"/>
                <a:stCxn id="13376" idx="1"/>
                <a:endCxn id="1337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79" name="Line 6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0" name="Line 6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1" name="Line 6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2" name="Line 7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83" name="Text Box 7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84" name="Group 72"/>
          <p:cNvGrpSpPr>
            <a:grpSpLocks/>
          </p:cNvGrpSpPr>
          <p:nvPr/>
        </p:nvGrpSpPr>
        <p:grpSpPr bwMode="auto">
          <a:xfrm>
            <a:off x="7391400" y="3581400"/>
            <a:ext cx="468313" cy="609600"/>
            <a:chOff x="240" y="1392"/>
            <a:chExt cx="295" cy="384"/>
          </a:xfrm>
        </p:grpSpPr>
        <p:grpSp>
          <p:nvGrpSpPr>
            <p:cNvPr id="13385" name="Group 7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86" name="Rectangle 7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87" name="AutoShape 75"/>
              <p:cNvCxnSpPr>
                <a:cxnSpLocks noChangeShapeType="1"/>
                <a:stCxn id="13386" idx="0"/>
                <a:endCxn id="1338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88" name="AutoShape 76"/>
              <p:cNvCxnSpPr>
                <a:cxnSpLocks noChangeShapeType="1"/>
                <a:stCxn id="13386" idx="1"/>
                <a:endCxn id="1338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89" name="Line 7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7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Line 7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8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3" name="Text Box 8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94" name="Group 82"/>
          <p:cNvGrpSpPr>
            <a:grpSpLocks/>
          </p:cNvGrpSpPr>
          <p:nvPr/>
        </p:nvGrpSpPr>
        <p:grpSpPr bwMode="auto">
          <a:xfrm>
            <a:off x="6781800" y="1905000"/>
            <a:ext cx="468313" cy="609600"/>
            <a:chOff x="240" y="1392"/>
            <a:chExt cx="295" cy="384"/>
          </a:xfrm>
        </p:grpSpPr>
        <p:grpSp>
          <p:nvGrpSpPr>
            <p:cNvPr id="13395" name="Group 8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96" name="Rectangle 8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97" name="AutoShape 85"/>
              <p:cNvCxnSpPr>
                <a:cxnSpLocks noChangeShapeType="1"/>
                <a:stCxn id="13396" idx="0"/>
                <a:endCxn id="1339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98" name="AutoShape 86"/>
              <p:cNvCxnSpPr>
                <a:cxnSpLocks noChangeShapeType="1"/>
                <a:stCxn id="13396" idx="1"/>
                <a:endCxn id="1339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99" name="Line 8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Line 8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1" name="Line 8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Line 9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03" name="Text Box 9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04" name="Group 92"/>
          <p:cNvGrpSpPr>
            <a:grpSpLocks/>
          </p:cNvGrpSpPr>
          <p:nvPr/>
        </p:nvGrpSpPr>
        <p:grpSpPr bwMode="auto">
          <a:xfrm>
            <a:off x="2514600" y="5257800"/>
            <a:ext cx="468313" cy="619125"/>
            <a:chOff x="1584" y="3552"/>
            <a:chExt cx="295" cy="390"/>
          </a:xfrm>
        </p:grpSpPr>
        <p:grpSp>
          <p:nvGrpSpPr>
            <p:cNvPr id="13405" name="Group 93"/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3406" name="Rectangle 9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07" name="AutoShape 95"/>
              <p:cNvCxnSpPr>
                <a:cxnSpLocks noChangeShapeType="1"/>
                <a:stCxn id="13406" idx="0"/>
                <a:endCxn id="1340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08" name="AutoShape 96"/>
              <p:cNvCxnSpPr>
                <a:cxnSpLocks noChangeShapeType="1"/>
                <a:stCxn id="13406" idx="1"/>
                <a:endCxn id="1340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09" name="Line 9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0" name="Line 9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1" name="Line 9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Line 10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3" name="Text Box 101"/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14" name="Group 102"/>
          <p:cNvGrpSpPr>
            <a:grpSpLocks/>
          </p:cNvGrpSpPr>
          <p:nvPr/>
        </p:nvGrpSpPr>
        <p:grpSpPr bwMode="auto">
          <a:xfrm>
            <a:off x="7467600" y="4876800"/>
            <a:ext cx="468313" cy="609600"/>
            <a:chOff x="240" y="1392"/>
            <a:chExt cx="295" cy="384"/>
          </a:xfrm>
        </p:grpSpPr>
        <p:grpSp>
          <p:nvGrpSpPr>
            <p:cNvPr id="13415" name="Group 10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16" name="Rectangle 10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17" name="AutoShape 105"/>
              <p:cNvCxnSpPr>
                <a:cxnSpLocks noChangeShapeType="1"/>
                <a:stCxn id="13416" idx="0"/>
                <a:endCxn id="134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18" name="AutoShape 106"/>
              <p:cNvCxnSpPr>
                <a:cxnSpLocks noChangeShapeType="1"/>
                <a:stCxn id="13416" idx="1"/>
                <a:endCxn id="134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19" name="Line 10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0" name="Line 10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1" name="Line 10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2" name="Line 11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23" name="Text Box 11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24" name="Group 112"/>
          <p:cNvGrpSpPr>
            <a:grpSpLocks/>
          </p:cNvGrpSpPr>
          <p:nvPr/>
        </p:nvGrpSpPr>
        <p:grpSpPr bwMode="auto">
          <a:xfrm>
            <a:off x="304800" y="4419600"/>
            <a:ext cx="468313" cy="609600"/>
            <a:chOff x="240" y="1392"/>
            <a:chExt cx="295" cy="384"/>
          </a:xfrm>
        </p:grpSpPr>
        <p:grpSp>
          <p:nvGrpSpPr>
            <p:cNvPr id="13425" name="Group 11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26" name="Rectangle 11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27" name="AutoShape 115"/>
              <p:cNvCxnSpPr>
                <a:cxnSpLocks noChangeShapeType="1"/>
                <a:stCxn id="13426" idx="0"/>
                <a:endCxn id="1342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28" name="AutoShape 116"/>
              <p:cNvCxnSpPr>
                <a:cxnSpLocks noChangeShapeType="1"/>
                <a:stCxn id="13426" idx="1"/>
                <a:endCxn id="1342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29" name="Line 11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0" name="Line 11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1" name="Line 11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2" name="Line 12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33" name="Text Box 12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34" name="Group 122"/>
          <p:cNvGrpSpPr>
            <a:grpSpLocks/>
          </p:cNvGrpSpPr>
          <p:nvPr/>
        </p:nvGrpSpPr>
        <p:grpSpPr bwMode="auto">
          <a:xfrm>
            <a:off x="3429000" y="3124200"/>
            <a:ext cx="468313" cy="609600"/>
            <a:chOff x="240" y="1392"/>
            <a:chExt cx="295" cy="384"/>
          </a:xfrm>
        </p:grpSpPr>
        <p:grpSp>
          <p:nvGrpSpPr>
            <p:cNvPr id="13435" name="Group 12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36" name="Rectangle 12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37" name="AutoShape 125"/>
              <p:cNvCxnSpPr>
                <a:cxnSpLocks noChangeShapeType="1"/>
                <a:stCxn id="13436" idx="0"/>
                <a:endCxn id="1343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38" name="AutoShape 126"/>
              <p:cNvCxnSpPr>
                <a:cxnSpLocks noChangeShapeType="1"/>
                <a:stCxn id="13436" idx="1"/>
                <a:endCxn id="1343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39" name="Line 12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0" name="Line 12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1" name="Line 12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2" name="Line 13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43" name="Text Box 13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44" name="Group 132"/>
          <p:cNvGrpSpPr>
            <a:grpSpLocks/>
          </p:cNvGrpSpPr>
          <p:nvPr/>
        </p:nvGrpSpPr>
        <p:grpSpPr bwMode="auto">
          <a:xfrm>
            <a:off x="2133600" y="3657600"/>
            <a:ext cx="468313" cy="609600"/>
            <a:chOff x="240" y="1392"/>
            <a:chExt cx="295" cy="384"/>
          </a:xfrm>
        </p:grpSpPr>
        <p:grpSp>
          <p:nvGrpSpPr>
            <p:cNvPr id="13445" name="Group 13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46" name="Rectangle 13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47" name="AutoShape 135"/>
              <p:cNvCxnSpPr>
                <a:cxnSpLocks noChangeShapeType="1"/>
                <a:stCxn id="13446" idx="0"/>
                <a:endCxn id="1344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48" name="AutoShape 136"/>
              <p:cNvCxnSpPr>
                <a:cxnSpLocks noChangeShapeType="1"/>
                <a:stCxn id="13446" idx="1"/>
                <a:endCxn id="1344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49" name="Line 13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0" name="Line 13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1" name="Line 13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2" name="Line 14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53" name="Text Box 14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3454" name="Rectangle 14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365125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905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2057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3886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905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2514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267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8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4953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V="1">
            <a:off x="2667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4038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4267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629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5486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5105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209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62" name="Picture 2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3" name="Picture 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219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1219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7239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5105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5105400" y="5029200"/>
            <a:ext cx="468313" cy="609600"/>
            <a:chOff x="240" y="1392"/>
            <a:chExt cx="295" cy="384"/>
          </a:xfrm>
        </p:grpSpPr>
        <p:grpSp>
          <p:nvGrpSpPr>
            <p:cNvPr id="14369" name="Group 3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70" name="Rectangle 3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71" name="AutoShape 35"/>
              <p:cNvCxnSpPr>
                <a:cxnSpLocks noChangeShapeType="1"/>
                <a:stCxn id="14370" idx="0"/>
                <a:endCxn id="1437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2" name="AutoShape 36"/>
              <p:cNvCxnSpPr>
                <a:cxnSpLocks noChangeShapeType="1"/>
                <a:stCxn id="14370" idx="1"/>
                <a:endCxn id="1437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3" name="Line 3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3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3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Line 4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1295400" y="2438400"/>
            <a:ext cx="468313" cy="609600"/>
            <a:chOff x="240" y="1392"/>
            <a:chExt cx="295" cy="384"/>
          </a:xfrm>
        </p:grpSpPr>
        <p:grpSp>
          <p:nvGrpSpPr>
            <p:cNvPr id="14379" name="Group 4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80" name="Rectangle 4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81" name="AutoShape 45"/>
              <p:cNvCxnSpPr>
                <a:cxnSpLocks noChangeShapeType="1"/>
                <a:stCxn id="14380" idx="0"/>
                <a:endCxn id="1438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82" name="AutoShape 46"/>
              <p:cNvCxnSpPr>
                <a:cxnSpLocks noChangeShapeType="1"/>
                <a:stCxn id="14380" idx="1"/>
                <a:endCxn id="1438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83" name="Line 4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4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Line 4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Line 5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87" name="Text Box 5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3429000" y="1752600"/>
            <a:ext cx="468313" cy="609600"/>
            <a:chOff x="240" y="1392"/>
            <a:chExt cx="295" cy="384"/>
          </a:xfrm>
        </p:grpSpPr>
        <p:grpSp>
          <p:nvGrpSpPr>
            <p:cNvPr id="14389" name="Group 5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90" name="Rectangle 5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91" name="AutoShape 55"/>
              <p:cNvCxnSpPr>
                <a:cxnSpLocks noChangeShapeType="1"/>
                <a:stCxn id="14390" idx="0"/>
                <a:endCxn id="1439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92" name="AutoShape 56"/>
              <p:cNvCxnSpPr>
                <a:cxnSpLocks noChangeShapeType="1"/>
                <a:stCxn id="14390" idx="1"/>
                <a:endCxn id="1439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3" name="Line 5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5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5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Line 6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97" name="Text Box 6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98" name="Group 62"/>
          <p:cNvGrpSpPr>
            <a:grpSpLocks/>
          </p:cNvGrpSpPr>
          <p:nvPr/>
        </p:nvGrpSpPr>
        <p:grpSpPr bwMode="auto">
          <a:xfrm>
            <a:off x="5486400" y="2667000"/>
            <a:ext cx="468313" cy="609600"/>
            <a:chOff x="240" y="1392"/>
            <a:chExt cx="295" cy="384"/>
          </a:xfrm>
        </p:grpSpPr>
        <p:grpSp>
          <p:nvGrpSpPr>
            <p:cNvPr id="14399" name="Group 6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00" name="Rectangle 6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01" name="AutoShape 65"/>
              <p:cNvCxnSpPr>
                <a:cxnSpLocks noChangeShapeType="1"/>
                <a:stCxn id="14400" idx="0"/>
                <a:endCxn id="1440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2" name="AutoShape 66"/>
              <p:cNvCxnSpPr>
                <a:cxnSpLocks noChangeShapeType="1"/>
                <a:stCxn id="14400" idx="1"/>
                <a:endCxn id="1440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03" name="Line 6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4" name="Line 6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Line 6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6" name="Line 7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07" name="Text Box 7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08" name="Group 72"/>
          <p:cNvGrpSpPr>
            <a:grpSpLocks/>
          </p:cNvGrpSpPr>
          <p:nvPr/>
        </p:nvGrpSpPr>
        <p:grpSpPr bwMode="auto">
          <a:xfrm>
            <a:off x="7391400" y="3581400"/>
            <a:ext cx="468313" cy="609600"/>
            <a:chOff x="240" y="1392"/>
            <a:chExt cx="295" cy="384"/>
          </a:xfrm>
        </p:grpSpPr>
        <p:grpSp>
          <p:nvGrpSpPr>
            <p:cNvPr id="14409" name="Group 7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11" name="AutoShape 75"/>
              <p:cNvCxnSpPr>
                <a:cxnSpLocks noChangeShapeType="1"/>
                <a:stCxn id="14410" idx="0"/>
                <a:endCxn id="1441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12" name="AutoShape 76"/>
              <p:cNvCxnSpPr>
                <a:cxnSpLocks noChangeShapeType="1"/>
                <a:stCxn id="14410" idx="1"/>
                <a:endCxn id="1441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13" name="Line 7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Line 7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Line 7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Line 8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17" name="Text Box 8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18" name="Group 82"/>
          <p:cNvGrpSpPr>
            <a:grpSpLocks/>
          </p:cNvGrpSpPr>
          <p:nvPr/>
        </p:nvGrpSpPr>
        <p:grpSpPr bwMode="auto">
          <a:xfrm>
            <a:off x="6781800" y="1905000"/>
            <a:ext cx="468313" cy="609600"/>
            <a:chOff x="240" y="1392"/>
            <a:chExt cx="295" cy="384"/>
          </a:xfrm>
        </p:grpSpPr>
        <p:grpSp>
          <p:nvGrpSpPr>
            <p:cNvPr id="14419" name="Group 8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20" name="Rectangle 8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21" name="AutoShape 85"/>
              <p:cNvCxnSpPr>
                <a:cxnSpLocks noChangeShapeType="1"/>
                <a:stCxn id="14420" idx="0"/>
                <a:endCxn id="1442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22" name="AutoShape 86"/>
              <p:cNvCxnSpPr>
                <a:cxnSpLocks noChangeShapeType="1"/>
                <a:stCxn id="14420" idx="1"/>
                <a:endCxn id="1442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23" name="Line 8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4" name="Line 8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8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9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27" name="Text Box 9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28" name="Group 92"/>
          <p:cNvGrpSpPr>
            <a:grpSpLocks/>
          </p:cNvGrpSpPr>
          <p:nvPr/>
        </p:nvGrpSpPr>
        <p:grpSpPr bwMode="auto">
          <a:xfrm>
            <a:off x="2514600" y="5257800"/>
            <a:ext cx="468313" cy="619125"/>
            <a:chOff x="1584" y="3552"/>
            <a:chExt cx="295" cy="390"/>
          </a:xfrm>
        </p:grpSpPr>
        <p:grpSp>
          <p:nvGrpSpPr>
            <p:cNvPr id="14429" name="Group 93"/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4430" name="Rectangle 9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31" name="AutoShape 95"/>
              <p:cNvCxnSpPr>
                <a:cxnSpLocks noChangeShapeType="1"/>
                <a:stCxn id="14430" idx="0"/>
                <a:endCxn id="1443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2" name="AutoShape 96"/>
              <p:cNvCxnSpPr>
                <a:cxnSpLocks noChangeShapeType="1"/>
                <a:stCxn id="14430" idx="1"/>
                <a:endCxn id="1443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33" name="Line 9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Line 9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5" name="Line 9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6" name="Line 10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37" name="Text Box 101"/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38" name="Group 102"/>
          <p:cNvGrpSpPr>
            <a:grpSpLocks/>
          </p:cNvGrpSpPr>
          <p:nvPr/>
        </p:nvGrpSpPr>
        <p:grpSpPr bwMode="auto">
          <a:xfrm>
            <a:off x="7467600" y="4876800"/>
            <a:ext cx="468313" cy="609600"/>
            <a:chOff x="240" y="1392"/>
            <a:chExt cx="295" cy="384"/>
          </a:xfrm>
        </p:grpSpPr>
        <p:grpSp>
          <p:nvGrpSpPr>
            <p:cNvPr id="14439" name="Group 10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40" name="Rectangle 10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41" name="AutoShape 105"/>
              <p:cNvCxnSpPr>
                <a:cxnSpLocks noChangeShapeType="1"/>
                <a:stCxn id="14440" idx="0"/>
                <a:endCxn id="1444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2" name="AutoShape 106"/>
              <p:cNvCxnSpPr>
                <a:cxnSpLocks noChangeShapeType="1"/>
                <a:stCxn id="14440" idx="1"/>
                <a:endCxn id="1444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43" name="Line 10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" name="Line 10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5" name="Line 10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6" name="Line 11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47" name="Text Box 11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48" name="Group 112"/>
          <p:cNvGrpSpPr>
            <a:grpSpLocks/>
          </p:cNvGrpSpPr>
          <p:nvPr/>
        </p:nvGrpSpPr>
        <p:grpSpPr bwMode="auto">
          <a:xfrm>
            <a:off x="304800" y="4419600"/>
            <a:ext cx="468313" cy="609600"/>
            <a:chOff x="240" y="1392"/>
            <a:chExt cx="295" cy="384"/>
          </a:xfrm>
        </p:grpSpPr>
        <p:grpSp>
          <p:nvGrpSpPr>
            <p:cNvPr id="14449" name="Group 11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50" name="Rectangle 11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51" name="AutoShape 115"/>
              <p:cNvCxnSpPr>
                <a:cxnSpLocks noChangeShapeType="1"/>
                <a:stCxn id="14450" idx="0"/>
                <a:endCxn id="1445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2" name="AutoShape 116"/>
              <p:cNvCxnSpPr>
                <a:cxnSpLocks noChangeShapeType="1"/>
                <a:stCxn id="14450" idx="1"/>
                <a:endCxn id="1445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3" name="Line 11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4" name="Line 11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5" name="Line 11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6" name="Line 12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57" name="Text Box 12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58" name="Group 122"/>
          <p:cNvGrpSpPr>
            <a:grpSpLocks/>
          </p:cNvGrpSpPr>
          <p:nvPr/>
        </p:nvGrpSpPr>
        <p:grpSpPr bwMode="auto">
          <a:xfrm>
            <a:off x="3429000" y="3124200"/>
            <a:ext cx="468313" cy="609600"/>
            <a:chOff x="240" y="1392"/>
            <a:chExt cx="295" cy="384"/>
          </a:xfrm>
        </p:grpSpPr>
        <p:grpSp>
          <p:nvGrpSpPr>
            <p:cNvPr id="14459" name="Group 12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60" name="Rectangle 12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61" name="AutoShape 125"/>
              <p:cNvCxnSpPr>
                <a:cxnSpLocks noChangeShapeType="1"/>
                <a:stCxn id="14460" idx="0"/>
                <a:endCxn id="1446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2" name="AutoShape 126"/>
              <p:cNvCxnSpPr>
                <a:cxnSpLocks noChangeShapeType="1"/>
                <a:stCxn id="14460" idx="1"/>
                <a:endCxn id="1446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3" name="Line 12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4" name="Line 12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5" name="Line 12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6" name="Line 13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67" name="Text Box 13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68" name="Group 132"/>
          <p:cNvGrpSpPr>
            <a:grpSpLocks/>
          </p:cNvGrpSpPr>
          <p:nvPr/>
        </p:nvGrpSpPr>
        <p:grpSpPr bwMode="auto">
          <a:xfrm>
            <a:off x="2133600" y="3657600"/>
            <a:ext cx="468313" cy="609600"/>
            <a:chOff x="240" y="1392"/>
            <a:chExt cx="295" cy="384"/>
          </a:xfrm>
        </p:grpSpPr>
        <p:grpSp>
          <p:nvGrpSpPr>
            <p:cNvPr id="14469" name="Group 133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70" name="Rectangle 134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71" name="AutoShape 135"/>
              <p:cNvCxnSpPr>
                <a:cxnSpLocks noChangeShapeType="1"/>
                <a:stCxn id="14470" idx="0"/>
                <a:endCxn id="1447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2" name="AutoShape 136"/>
              <p:cNvCxnSpPr>
                <a:cxnSpLocks noChangeShapeType="1"/>
                <a:stCxn id="14470" idx="1"/>
                <a:endCxn id="1447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73" name="Line 137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4" name="Line 138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5" name="Line 13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6" name="Line 140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77" name="Text Box 141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4478" name="Rectangle 14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4479" name="Text Box 143"/>
          <p:cNvSpPr txBox="1">
            <a:spLocks noChangeArrowheads="1"/>
          </p:cNvSpPr>
          <p:nvPr/>
        </p:nvSpPr>
        <p:spPr bwMode="auto">
          <a:xfrm>
            <a:off x="228600" y="5348288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insert(K</a:t>
            </a:r>
            <a:r>
              <a:rPr lang="en-US" altLang="en-US" sz="1800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,V</a:t>
            </a:r>
            <a:r>
              <a:rPr lang="en-US" altLang="en-US" sz="1800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365125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905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2057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886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905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2514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267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4038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4953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2667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038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4267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629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5486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5105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209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86" name="Picture 2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7" name="Picture 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8" name="Line 28"/>
          <p:cNvSpPr>
            <a:spLocks noChangeShapeType="1"/>
          </p:cNvSpPr>
          <p:nvPr/>
        </p:nvSpPr>
        <p:spPr bwMode="auto">
          <a:xfrm flipH="1">
            <a:off x="1219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1219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7239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105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V="1">
            <a:off x="1066800" y="4267200"/>
            <a:ext cx="6096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V="1">
            <a:off x="1828800" y="327660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V="1">
            <a:off x="2133600" y="2438400"/>
            <a:ext cx="1676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228600" y="5348288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insert(K</a:t>
            </a:r>
            <a:r>
              <a:rPr lang="en-US" altLang="en-US" sz="1800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,V</a:t>
            </a:r>
            <a:r>
              <a:rPr lang="en-US" altLang="en-US" sz="1800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5105400" y="5029200"/>
            <a:ext cx="468313" cy="609600"/>
            <a:chOff x="240" y="1392"/>
            <a:chExt cx="295" cy="384"/>
          </a:xfrm>
        </p:grpSpPr>
        <p:grpSp>
          <p:nvGrpSpPr>
            <p:cNvPr id="15397" name="Group 3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398" name="Rectangle 3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399" name="AutoShape 39"/>
              <p:cNvCxnSpPr>
                <a:cxnSpLocks noChangeShapeType="1"/>
                <a:stCxn id="15398" idx="0"/>
                <a:endCxn id="1539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0" name="AutoShape 40"/>
              <p:cNvCxnSpPr>
                <a:cxnSpLocks noChangeShapeType="1"/>
                <a:stCxn id="15398" idx="1"/>
                <a:endCxn id="1539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05" name="Text Box 4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1295400" y="2438400"/>
            <a:ext cx="468313" cy="609600"/>
            <a:chOff x="240" y="1392"/>
            <a:chExt cx="295" cy="384"/>
          </a:xfrm>
        </p:grpSpPr>
        <p:grpSp>
          <p:nvGrpSpPr>
            <p:cNvPr id="15407" name="Group 4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08" name="Rectangle 4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09" name="AutoShape 49"/>
              <p:cNvCxnSpPr>
                <a:cxnSpLocks noChangeShapeType="1"/>
                <a:stCxn id="15408" idx="0"/>
                <a:endCxn id="1540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10" name="AutoShape 50"/>
              <p:cNvCxnSpPr>
                <a:cxnSpLocks noChangeShapeType="1"/>
                <a:stCxn id="15408" idx="1"/>
                <a:endCxn id="1540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11" name="Line 5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Line 5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Line 5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Line 5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16" name="Group 56"/>
          <p:cNvGrpSpPr>
            <a:grpSpLocks/>
          </p:cNvGrpSpPr>
          <p:nvPr/>
        </p:nvGrpSpPr>
        <p:grpSpPr bwMode="auto">
          <a:xfrm>
            <a:off x="3429000" y="1752600"/>
            <a:ext cx="468313" cy="609600"/>
            <a:chOff x="2160" y="1344"/>
            <a:chExt cx="295" cy="384"/>
          </a:xfrm>
        </p:grpSpPr>
        <p:sp>
          <p:nvSpPr>
            <p:cNvPr id="15417" name="Rectangle 57"/>
            <p:cNvSpPr>
              <a:spLocks noChangeArrowheads="1"/>
            </p:cNvSpPr>
            <p:nvPr/>
          </p:nvSpPr>
          <p:spPr bwMode="auto">
            <a:xfrm>
              <a:off x="2207" y="1487"/>
              <a:ext cx="188" cy="2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18" name="AutoShape 58"/>
            <p:cNvCxnSpPr>
              <a:cxnSpLocks noChangeShapeType="1"/>
              <a:stCxn id="15417" idx="0"/>
              <a:endCxn id="15417" idx="2"/>
            </p:cNvCxnSpPr>
            <p:nvPr/>
          </p:nvCxnSpPr>
          <p:spPr bwMode="auto">
            <a:xfrm>
              <a:off x="2301" y="1482"/>
              <a:ext cx="0" cy="24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9" name="AutoShape 59"/>
            <p:cNvCxnSpPr>
              <a:cxnSpLocks noChangeShapeType="1"/>
              <a:stCxn id="15417" idx="1"/>
              <a:endCxn id="15417" idx="3"/>
            </p:cNvCxnSpPr>
            <p:nvPr/>
          </p:nvCxnSpPr>
          <p:spPr bwMode="auto">
            <a:xfrm>
              <a:off x="2202" y="1605"/>
              <a:ext cx="198" cy="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>
              <a:off x="2207" y="152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1"/>
            <p:cNvSpPr>
              <a:spLocks noChangeShapeType="1"/>
            </p:cNvSpPr>
            <p:nvPr/>
          </p:nvSpPr>
          <p:spPr bwMode="auto">
            <a:xfrm>
              <a:off x="2207" y="156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Line 62"/>
            <p:cNvSpPr>
              <a:spLocks noChangeShapeType="1"/>
            </p:cNvSpPr>
            <p:nvPr/>
          </p:nvSpPr>
          <p:spPr bwMode="auto">
            <a:xfrm>
              <a:off x="2207" y="164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3"/>
            <p:cNvSpPr>
              <a:spLocks noChangeShapeType="1"/>
            </p:cNvSpPr>
            <p:nvPr/>
          </p:nvSpPr>
          <p:spPr bwMode="auto">
            <a:xfrm>
              <a:off x="2207" y="168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160" y="134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25" name="Group 65"/>
          <p:cNvGrpSpPr>
            <a:grpSpLocks/>
          </p:cNvGrpSpPr>
          <p:nvPr/>
        </p:nvGrpSpPr>
        <p:grpSpPr bwMode="auto">
          <a:xfrm>
            <a:off x="5486400" y="2667000"/>
            <a:ext cx="468313" cy="609600"/>
            <a:chOff x="240" y="1392"/>
            <a:chExt cx="295" cy="384"/>
          </a:xfrm>
        </p:grpSpPr>
        <p:grpSp>
          <p:nvGrpSpPr>
            <p:cNvPr id="15426" name="Group 6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27" name="Rectangle 6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28" name="AutoShape 68"/>
              <p:cNvCxnSpPr>
                <a:cxnSpLocks noChangeShapeType="1"/>
                <a:stCxn id="15427" idx="0"/>
                <a:endCxn id="1542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29" name="AutoShape 69"/>
              <p:cNvCxnSpPr>
                <a:cxnSpLocks noChangeShapeType="1"/>
                <a:stCxn id="15427" idx="1"/>
                <a:endCxn id="1542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30" name="Line 7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Line 7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Line 7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7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34" name="Text Box 7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7391400" y="3581400"/>
            <a:ext cx="468313" cy="609600"/>
            <a:chOff x="240" y="1392"/>
            <a:chExt cx="295" cy="384"/>
          </a:xfrm>
        </p:grpSpPr>
        <p:grpSp>
          <p:nvGrpSpPr>
            <p:cNvPr id="15436" name="Group 7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37" name="Rectangle 7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38" name="AutoShape 78"/>
              <p:cNvCxnSpPr>
                <a:cxnSpLocks noChangeShapeType="1"/>
                <a:stCxn id="15437" idx="0"/>
                <a:endCxn id="1543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39" name="AutoShape 79"/>
              <p:cNvCxnSpPr>
                <a:cxnSpLocks noChangeShapeType="1"/>
                <a:stCxn id="15437" idx="1"/>
                <a:endCxn id="1543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40" name="Line 8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Line 8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Line 8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Line 8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44" name="Text Box 8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45" name="Group 85"/>
          <p:cNvGrpSpPr>
            <a:grpSpLocks/>
          </p:cNvGrpSpPr>
          <p:nvPr/>
        </p:nvGrpSpPr>
        <p:grpSpPr bwMode="auto">
          <a:xfrm>
            <a:off x="6781800" y="1905000"/>
            <a:ext cx="468313" cy="609600"/>
            <a:chOff x="240" y="1392"/>
            <a:chExt cx="295" cy="384"/>
          </a:xfrm>
        </p:grpSpPr>
        <p:grpSp>
          <p:nvGrpSpPr>
            <p:cNvPr id="15446" name="Group 8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47" name="Rectangle 8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48" name="AutoShape 88"/>
              <p:cNvCxnSpPr>
                <a:cxnSpLocks noChangeShapeType="1"/>
                <a:stCxn id="15447" idx="0"/>
                <a:endCxn id="1544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49" name="AutoShape 89"/>
              <p:cNvCxnSpPr>
                <a:cxnSpLocks noChangeShapeType="1"/>
                <a:stCxn id="15447" idx="1"/>
                <a:endCxn id="1544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50" name="Line 9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Line 9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" name="Line 9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3" name="Line 9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4" name="Text Box 9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55" name="Group 95"/>
          <p:cNvGrpSpPr>
            <a:grpSpLocks/>
          </p:cNvGrpSpPr>
          <p:nvPr/>
        </p:nvGrpSpPr>
        <p:grpSpPr bwMode="auto">
          <a:xfrm>
            <a:off x="2514600" y="5257800"/>
            <a:ext cx="468313" cy="619125"/>
            <a:chOff x="1584" y="3552"/>
            <a:chExt cx="295" cy="390"/>
          </a:xfrm>
        </p:grpSpPr>
        <p:grpSp>
          <p:nvGrpSpPr>
            <p:cNvPr id="15456" name="Group 96"/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5457" name="Rectangle 9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58" name="AutoShape 98"/>
              <p:cNvCxnSpPr>
                <a:cxnSpLocks noChangeShapeType="1"/>
                <a:stCxn id="15457" idx="0"/>
                <a:endCxn id="1545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59" name="AutoShape 99"/>
              <p:cNvCxnSpPr>
                <a:cxnSpLocks noChangeShapeType="1"/>
                <a:stCxn id="15457" idx="1"/>
                <a:endCxn id="1545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60" name="Line 10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1" name="Line 10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" name="Line 10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" name="Line 10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" name="Text Box 104"/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65" name="Group 105"/>
          <p:cNvGrpSpPr>
            <a:grpSpLocks/>
          </p:cNvGrpSpPr>
          <p:nvPr/>
        </p:nvGrpSpPr>
        <p:grpSpPr bwMode="auto">
          <a:xfrm>
            <a:off x="7467600" y="4876800"/>
            <a:ext cx="468313" cy="609600"/>
            <a:chOff x="240" y="1392"/>
            <a:chExt cx="295" cy="384"/>
          </a:xfrm>
        </p:grpSpPr>
        <p:grpSp>
          <p:nvGrpSpPr>
            <p:cNvPr id="15466" name="Group 10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67" name="Rectangle 10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68" name="AutoShape 108"/>
              <p:cNvCxnSpPr>
                <a:cxnSpLocks noChangeShapeType="1"/>
                <a:stCxn id="15467" idx="0"/>
                <a:endCxn id="1546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69" name="AutoShape 109"/>
              <p:cNvCxnSpPr>
                <a:cxnSpLocks noChangeShapeType="1"/>
                <a:stCxn id="15467" idx="1"/>
                <a:endCxn id="1546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70" name="Line 11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1" name="Line 11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2" name="Line 11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3" name="Line 11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74" name="Text Box 11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75" name="Group 115"/>
          <p:cNvGrpSpPr>
            <a:grpSpLocks/>
          </p:cNvGrpSpPr>
          <p:nvPr/>
        </p:nvGrpSpPr>
        <p:grpSpPr bwMode="auto">
          <a:xfrm>
            <a:off x="304800" y="4419600"/>
            <a:ext cx="468313" cy="609600"/>
            <a:chOff x="240" y="1392"/>
            <a:chExt cx="295" cy="384"/>
          </a:xfrm>
        </p:grpSpPr>
        <p:grpSp>
          <p:nvGrpSpPr>
            <p:cNvPr id="15476" name="Group 11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77" name="Rectangle 11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78" name="AutoShape 118"/>
              <p:cNvCxnSpPr>
                <a:cxnSpLocks noChangeShapeType="1"/>
                <a:stCxn id="15477" idx="0"/>
                <a:endCxn id="1547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79" name="AutoShape 119"/>
              <p:cNvCxnSpPr>
                <a:cxnSpLocks noChangeShapeType="1"/>
                <a:stCxn id="15477" idx="1"/>
                <a:endCxn id="1547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80" name="Line 12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Line 12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Line 12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" name="Line 12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85" name="Group 125"/>
          <p:cNvGrpSpPr>
            <a:grpSpLocks/>
          </p:cNvGrpSpPr>
          <p:nvPr/>
        </p:nvGrpSpPr>
        <p:grpSpPr bwMode="auto">
          <a:xfrm>
            <a:off x="3429000" y="3124200"/>
            <a:ext cx="468313" cy="609600"/>
            <a:chOff x="240" y="1392"/>
            <a:chExt cx="295" cy="384"/>
          </a:xfrm>
        </p:grpSpPr>
        <p:grpSp>
          <p:nvGrpSpPr>
            <p:cNvPr id="15486" name="Group 12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87" name="Rectangle 12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88" name="AutoShape 128"/>
              <p:cNvCxnSpPr>
                <a:cxnSpLocks noChangeShapeType="1"/>
                <a:stCxn id="15487" idx="0"/>
                <a:endCxn id="1548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89" name="AutoShape 129"/>
              <p:cNvCxnSpPr>
                <a:cxnSpLocks noChangeShapeType="1"/>
                <a:stCxn id="15487" idx="1"/>
                <a:endCxn id="1548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90" name="Line 13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13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Line 13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Line 13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94" name="Text Box 13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95" name="Group 135"/>
          <p:cNvGrpSpPr>
            <a:grpSpLocks/>
          </p:cNvGrpSpPr>
          <p:nvPr/>
        </p:nvGrpSpPr>
        <p:grpSpPr bwMode="auto">
          <a:xfrm>
            <a:off x="2133600" y="3657600"/>
            <a:ext cx="468313" cy="609600"/>
            <a:chOff x="240" y="1392"/>
            <a:chExt cx="295" cy="384"/>
          </a:xfrm>
        </p:grpSpPr>
        <p:grpSp>
          <p:nvGrpSpPr>
            <p:cNvPr id="15496" name="Group 136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97" name="Rectangle 137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98" name="AutoShape 138"/>
              <p:cNvCxnSpPr>
                <a:cxnSpLocks noChangeShapeType="1"/>
                <a:stCxn id="15497" idx="0"/>
                <a:endCxn id="1549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99" name="AutoShape 139"/>
              <p:cNvCxnSpPr>
                <a:cxnSpLocks noChangeShapeType="1"/>
                <a:stCxn id="15497" idx="1"/>
                <a:endCxn id="1549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500" name="Line 140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1" name="Line 141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Line 142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" name="Line 143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04" name="Text Box 144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5505" name="Rectangle 14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5506" name="Text Box 146"/>
          <p:cNvSpPr txBox="1">
            <a:spLocks noChangeArrowheads="1"/>
          </p:cNvSpPr>
          <p:nvPr/>
        </p:nvSpPr>
        <p:spPr bwMode="auto">
          <a:xfrm>
            <a:off x="365125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9" name="Group 145"/>
          <p:cNvGrpSpPr>
            <a:grpSpLocks/>
          </p:cNvGrpSpPr>
          <p:nvPr/>
        </p:nvGrpSpPr>
        <p:grpSpPr bwMode="auto">
          <a:xfrm>
            <a:off x="304800" y="1600200"/>
            <a:ext cx="7631113" cy="4281488"/>
            <a:chOff x="192" y="1008"/>
            <a:chExt cx="4807" cy="2697"/>
          </a:xfrm>
        </p:grpSpPr>
        <p:pic>
          <p:nvPicPr>
            <p:cNvPr id="16386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77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87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40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9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0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3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1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1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2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44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3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49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4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34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200" y="2067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1296" y="1443"/>
              <a:ext cx="115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2448" y="1635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200" y="269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584" y="2643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688" y="1443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2544" y="2019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H="1">
              <a:off x="3120" y="2163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flipV="1">
              <a:off x="1680" y="3123"/>
              <a:ext cx="12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544" y="2595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2688" y="1395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4176" y="1731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456" y="2115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3216" y="2691"/>
              <a:ext cx="12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1392" y="1971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410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326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1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07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>
              <a:off x="768" y="2691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768" y="3171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4560" y="2787"/>
              <a:ext cx="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3216" y="3123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1570" y="1008"/>
              <a:ext cx="5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800" b="1">
                  <a:solidFill>
                    <a:srgbClr val="FF3300"/>
                  </a:solidFill>
                  <a:latin typeface="Arial" panose="020B0604020202020204" pitchFamily="34" charset="0"/>
                </a:rPr>
                <a:t>(K</a:t>
              </a:r>
              <a:r>
                <a:rPr lang="en-US" altLang="en-US" sz="1800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b="1">
                  <a:solidFill>
                    <a:srgbClr val="FF3300"/>
                  </a:solidFill>
                  <a:latin typeface="Arial" panose="020B0604020202020204" pitchFamily="34" charset="0"/>
                </a:rPr>
                <a:t>,V</a:t>
              </a:r>
              <a:r>
                <a:rPr lang="en-US" altLang="en-US" sz="1800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b="1">
                  <a:solidFill>
                    <a:srgbClr val="FF33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3216" y="3171"/>
              <a:ext cx="295" cy="384"/>
              <a:chOff x="240" y="1392"/>
              <a:chExt cx="295" cy="384"/>
            </a:xfrm>
          </p:grpSpPr>
          <p:grpSp>
            <p:nvGrpSpPr>
              <p:cNvPr id="16418" name="Group 3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19" name="Rectangle 3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20" name="AutoShape 36"/>
                <p:cNvCxnSpPr>
                  <a:cxnSpLocks noChangeShapeType="1"/>
                  <a:stCxn id="16419" idx="0"/>
                  <a:endCxn id="1641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21" name="AutoShape 37"/>
                <p:cNvCxnSpPr>
                  <a:cxnSpLocks noChangeShapeType="1"/>
                  <a:stCxn id="16419" idx="1"/>
                  <a:endCxn id="1641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22" name="Line 3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4" name="Line 4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5" name="Line 4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26" name="Text Box 4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27" name="Group 43"/>
            <p:cNvGrpSpPr>
              <a:grpSpLocks/>
            </p:cNvGrpSpPr>
            <p:nvPr/>
          </p:nvGrpSpPr>
          <p:grpSpPr bwMode="auto">
            <a:xfrm>
              <a:off x="816" y="1539"/>
              <a:ext cx="295" cy="384"/>
              <a:chOff x="240" y="1392"/>
              <a:chExt cx="295" cy="384"/>
            </a:xfrm>
          </p:grpSpPr>
          <p:grpSp>
            <p:nvGrpSpPr>
              <p:cNvPr id="16428" name="Group 4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30" name="AutoShape 46"/>
                <p:cNvCxnSpPr>
                  <a:cxnSpLocks noChangeShapeType="1"/>
                  <a:stCxn id="16429" idx="0"/>
                  <a:endCxn id="1642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31" name="AutoShape 47"/>
                <p:cNvCxnSpPr>
                  <a:cxnSpLocks noChangeShapeType="1"/>
                  <a:stCxn id="16429" idx="1"/>
                  <a:endCxn id="1642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32" name="Line 4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3" name="Line 4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4" name="Line 5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5" name="Line 5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37" name="Group 53"/>
            <p:cNvGrpSpPr>
              <a:grpSpLocks/>
            </p:cNvGrpSpPr>
            <p:nvPr/>
          </p:nvGrpSpPr>
          <p:grpSpPr bwMode="auto">
            <a:xfrm>
              <a:off x="3456" y="1683"/>
              <a:ext cx="295" cy="384"/>
              <a:chOff x="240" y="1392"/>
              <a:chExt cx="295" cy="384"/>
            </a:xfrm>
          </p:grpSpPr>
          <p:grpSp>
            <p:nvGrpSpPr>
              <p:cNvPr id="16438" name="Group 5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39" name="Rectangle 5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40" name="AutoShape 56"/>
                <p:cNvCxnSpPr>
                  <a:cxnSpLocks noChangeShapeType="1"/>
                  <a:stCxn id="16439" idx="0"/>
                  <a:endCxn id="1643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41" name="AutoShape 57"/>
                <p:cNvCxnSpPr>
                  <a:cxnSpLocks noChangeShapeType="1"/>
                  <a:stCxn id="16439" idx="1"/>
                  <a:endCxn id="1643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42" name="Line 5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Line 5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Line 6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Line 6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6" name="Text Box 6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47" name="Group 63"/>
            <p:cNvGrpSpPr>
              <a:grpSpLocks/>
            </p:cNvGrpSpPr>
            <p:nvPr/>
          </p:nvGrpSpPr>
          <p:grpSpPr bwMode="auto">
            <a:xfrm>
              <a:off x="4656" y="2259"/>
              <a:ext cx="295" cy="384"/>
              <a:chOff x="240" y="1392"/>
              <a:chExt cx="295" cy="384"/>
            </a:xfrm>
          </p:grpSpPr>
          <p:grpSp>
            <p:nvGrpSpPr>
              <p:cNvPr id="16448" name="Group 6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49" name="Rectangle 6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50" name="AutoShape 66"/>
                <p:cNvCxnSpPr>
                  <a:cxnSpLocks noChangeShapeType="1"/>
                  <a:stCxn id="16449" idx="0"/>
                  <a:endCxn id="1644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51" name="AutoShape 67"/>
                <p:cNvCxnSpPr>
                  <a:cxnSpLocks noChangeShapeType="1"/>
                  <a:stCxn id="16449" idx="1"/>
                  <a:endCxn id="1644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52" name="Line 6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3" name="Line 6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4" name="Line 7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Line 7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6" name="Text Box 7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57" name="Group 73"/>
            <p:cNvGrpSpPr>
              <a:grpSpLocks/>
            </p:cNvGrpSpPr>
            <p:nvPr/>
          </p:nvGrpSpPr>
          <p:grpSpPr bwMode="auto">
            <a:xfrm>
              <a:off x="4272" y="1203"/>
              <a:ext cx="295" cy="384"/>
              <a:chOff x="240" y="1392"/>
              <a:chExt cx="295" cy="384"/>
            </a:xfrm>
          </p:grpSpPr>
          <p:grpSp>
            <p:nvGrpSpPr>
              <p:cNvPr id="16458" name="Group 7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59" name="Rectangle 7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60" name="AutoShape 76"/>
                <p:cNvCxnSpPr>
                  <a:cxnSpLocks noChangeShapeType="1"/>
                  <a:stCxn id="16459" idx="0"/>
                  <a:endCxn id="1645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61" name="AutoShape 77"/>
                <p:cNvCxnSpPr>
                  <a:cxnSpLocks noChangeShapeType="1"/>
                  <a:stCxn id="16459" idx="1"/>
                  <a:endCxn id="1645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62" name="Line 7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3" name="Line 7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4" name="Line 8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5" name="Line 8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66" name="Text Box 8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67" name="Group 83"/>
            <p:cNvGrpSpPr>
              <a:grpSpLocks/>
            </p:cNvGrpSpPr>
            <p:nvPr/>
          </p:nvGrpSpPr>
          <p:grpSpPr bwMode="auto">
            <a:xfrm>
              <a:off x="1584" y="3315"/>
              <a:ext cx="295" cy="390"/>
              <a:chOff x="1584" y="3552"/>
              <a:chExt cx="295" cy="390"/>
            </a:xfrm>
          </p:grpSpPr>
          <p:grpSp>
            <p:nvGrpSpPr>
              <p:cNvPr id="16468" name="Group 84"/>
              <p:cNvGrpSpPr>
                <a:grpSpLocks/>
              </p:cNvGrpSpPr>
              <p:nvPr/>
            </p:nvGrpSpPr>
            <p:grpSpPr bwMode="auto">
              <a:xfrm>
                <a:off x="1632" y="3696"/>
                <a:ext cx="198" cy="246"/>
                <a:chOff x="282" y="1530"/>
                <a:chExt cx="252" cy="300"/>
              </a:xfrm>
            </p:grpSpPr>
            <p:sp>
              <p:nvSpPr>
                <p:cNvPr id="16469" name="Rectangle 8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70" name="AutoShape 86"/>
                <p:cNvCxnSpPr>
                  <a:cxnSpLocks noChangeShapeType="1"/>
                  <a:stCxn id="16469" idx="0"/>
                  <a:endCxn id="1646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71" name="AutoShape 87"/>
                <p:cNvCxnSpPr>
                  <a:cxnSpLocks noChangeShapeType="1"/>
                  <a:stCxn id="16469" idx="1"/>
                  <a:endCxn id="1646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72" name="Line 8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3" name="Line 8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4" name="Line 9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5" name="Line 9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76" name="Text Box 92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77" name="Group 93"/>
            <p:cNvGrpSpPr>
              <a:grpSpLocks/>
            </p:cNvGrpSpPr>
            <p:nvPr/>
          </p:nvGrpSpPr>
          <p:grpSpPr bwMode="auto">
            <a:xfrm>
              <a:off x="4704" y="3075"/>
              <a:ext cx="295" cy="384"/>
              <a:chOff x="240" y="1392"/>
              <a:chExt cx="295" cy="384"/>
            </a:xfrm>
          </p:grpSpPr>
          <p:grpSp>
            <p:nvGrpSpPr>
              <p:cNvPr id="16478" name="Group 9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79" name="Rectangle 9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80" name="AutoShape 96"/>
                <p:cNvCxnSpPr>
                  <a:cxnSpLocks noChangeShapeType="1"/>
                  <a:stCxn id="16479" idx="0"/>
                  <a:endCxn id="1647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81" name="AutoShape 97"/>
                <p:cNvCxnSpPr>
                  <a:cxnSpLocks noChangeShapeType="1"/>
                  <a:stCxn id="16479" idx="1"/>
                  <a:endCxn id="1647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82" name="Line 9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3" name="Line 9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4" name="Line 10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5" name="Line 10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86" name="Text Box 10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87" name="Group 103"/>
            <p:cNvGrpSpPr>
              <a:grpSpLocks/>
            </p:cNvGrpSpPr>
            <p:nvPr/>
          </p:nvGrpSpPr>
          <p:grpSpPr bwMode="auto">
            <a:xfrm>
              <a:off x="192" y="2787"/>
              <a:ext cx="295" cy="384"/>
              <a:chOff x="240" y="1392"/>
              <a:chExt cx="295" cy="384"/>
            </a:xfrm>
          </p:grpSpPr>
          <p:grpSp>
            <p:nvGrpSpPr>
              <p:cNvPr id="16488" name="Group 10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8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90" name="AutoShape 106"/>
                <p:cNvCxnSpPr>
                  <a:cxnSpLocks noChangeShapeType="1"/>
                  <a:stCxn id="16489" idx="0"/>
                  <a:endCxn id="1648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91" name="AutoShape 107"/>
                <p:cNvCxnSpPr>
                  <a:cxnSpLocks noChangeShapeType="1"/>
                  <a:stCxn id="16489" idx="1"/>
                  <a:endCxn id="1648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92" name="Line 10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3" name="Line 10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4" name="Line 11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5" name="Line 11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96" name="Text Box 11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97" name="Group 113"/>
            <p:cNvGrpSpPr>
              <a:grpSpLocks/>
            </p:cNvGrpSpPr>
            <p:nvPr/>
          </p:nvGrpSpPr>
          <p:grpSpPr bwMode="auto">
            <a:xfrm>
              <a:off x="2160" y="1971"/>
              <a:ext cx="295" cy="384"/>
              <a:chOff x="240" y="1392"/>
              <a:chExt cx="295" cy="384"/>
            </a:xfrm>
          </p:grpSpPr>
          <p:grpSp>
            <p:nvGrpSpPr>
              <p:cNvPr id="16498" name="Group 11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99" name="Rectangle 11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500" name="AutoShape 116"/>
                <p:cNvCxnSpPr>
                  <a:cxnSpLocks noChangeShapeType="1"/>
                  <a:stCxn id="16499" idx="0"/>
                  <a:endCxn id="1649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01" name="AutoShape 117"/>
                <p:cNvCxnSpPr>
                  <a:cxnSpLocks noChangeShapeType="1"/>
                  <a:stCxn id="16499" idx="1"/>
                  <a:endCxn id="1649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502" name="Line 11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3" name="Line 11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4" name="Line 12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5" name="Line 12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06" name="Text Box 12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507" name="Group 123"/>
            <p:cNvGrpSpPr>
              <a:grpSpLocks/>
            </p:cNvGrpSpPr>
            <p:nvPr/>
          </p:nvGrpSpPr>
          <p:grpSpPr bwMode="auto">
            <a:xfrm>
              <a:off x="1344" y="2307"/>
              <a:ext cx="295" cy="384"/>
              <a:chOff x="240" y="1392"/>
              <a:chExt cx="295" cy="384"/>
            </a:xfrm>
          </p:grpSpPr>
          <p:grpSp>
            <p:nvGrpSpPr>
              <p:cNvPr id="16508" name="Group 124"/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5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510" name="AutoShape 126"/>
                <p:cNvCxnSpPr>
                  <a:cxnSpLocks noChangeShapeType="1"/>
                  <a:stCxn id="16509" idx="0"/>
                  <a:endCxn id="1650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11" name="AutoShape 127"/>
                <p:cNvCxnSpPr>
                  <a:cxnSpLocks noChangeShapeType="1"/>
                  <a:stCxn id="16509" idx="1"/>
                  <a:endCxn id="1650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512" name="Line 128"/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3" name="Line 129"/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4" name="Line 130"/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5" name="Line 131"/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16" name="Text Box 132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517" name="Group 133"/>
            <p:cNvGrpSpPr>
              <a:grpSpLocks/>
            </p:cNvGrpSpPr>
            <p:nvPr/>
          </p:nvGrpSpPr>
          <p:grpSpPr bwMode="auto">
            <a:xfrm>
              <a:off x="2160" y="1107"/>
              <a:ext cx="295" cy="384"/>
              <a:chOff x="2160" y="1344"/>
              <a:chExt cx="295" cy="384"/>
            </a:xfrm>
          </p:grpSpPr>
          <p:sp>
            <p:nvSpPr>
              <p:cNvPr id="16518" name="Rectangle 134"/>
              <p:cNvSpPr>
                <a:spLocks noChangeArrowheads="1"/>
              </p:cNvSpPr>
              <p:nvPr/>
            </p:nvSpPr>
            <p:spPr bwMode="auto">
              <a:xfrm>
                <a:off x="2207" y="1487"/>
                <a:ext cx="188" cy="236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519" name="AutoShape 135"/>
              <p:cNvCxnSpPr>
                <a:cxnSpLocks noChangeShapeType="1"/>
                <a:stCxn id="16518" idx="0"/>
                <a:endCxn id="16518" idx="2"/>
              </p:cNvCxnSpPr>
              <p:nvPr/>
            </p:nvCxnSpPr>
            <p:spPr bwMode="auto">
              <a:xfrm>
                <a:off x="2301" y="1482"/>
                <a:ext cx="0" cy="246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20" name="AutoShape 136"/>
              <p:cNvCxnSpPr>
                <a:cxnSpLocks noChangeShapeType="1"/>
                <a:stCxn id="16518" idx="1"/>
                <a:endCxn id="16518" idx="3"/>
              </p:cNvCxnSpPr>
              <p:nvPr/>
            </p:nvCxnSpPr>
            <p:spPr bwMode="auto">
              <a:xfrm>
                <a:off x="2202" y="1605"/>
                <a:ext cx="198" cy="0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521" name="Line 137"/>
              <p:cNvSpPr>
                <a:spLocks noChangeShapeType="1"/>
              </p:cNvSpPr>
              <p:nvPr/>
            </p:nvSpPr>
            <p:spPr bwMode="auto">
              <a:xfrm>
                <a:off x="2207" y="152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2" name="Line 138"/>
              <p:cNvSpPr>
                <a:spLocks noChangeShapeType="1"/>
              </p:cNvSpPr>
              <p:nvPr/>
            </p:nvSpPr>
            <p:spPr bwMode="auto">
              <a:xfrm>
                <a:off x="2207" y="156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3" name="Line 139"/>
              <p:cNvSpPr>
                <a:spLocks noChangeShapeType="1"/>
              </p:cNvSpPr>
              <p:nvPr/>
            </p:nvSpPr>
            <p:spPr bwMode="auto">
              <a:xfrm>
                <a:off x="2207" y="1644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4" name="Line 140"/>
              <p:cNvSpPr>
                <a:spLocks noChangeShapeType="1"/>
              </p:cNvSpPr>
              <p:nvPr/>
            </p:nvSpPr>
            <p:spPr bwMode="auto">
              <a:xfrm>
                <a:off x="2207" y="1684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5" name="Text Box 141"/>
              <p:cNvSpPr txBox="1">
                <a:spLocks noChangeArrowheads="1"/>
              </p:cNvSpPr>
              <p:nvPr/>
            </p:nvSpPr>
            <p:spPr bwMode="auto">
              <a:xfrm>
                <a:off x="2160" y="1344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cxnSp>
          <p:nvCxnSpPr>
            <p:cNvPr id="16526" name="AutoShape 142"/>
            <p:cNvCxnSpPr>
              <a:cxnSpLocks noChangeShapeType="1"/>
              <a:stCxn id="16416" idx="2"/>
              <a:endCxn id="16518" idx="1"/>
            </p:cNvCxnSpPr>
            <p:nvPr/>
          </p:nvCxnSpPr>
          <p:spPr bwMode="auto">
            <a:xfrm rot="16200000" flipH="1">
              <a:off x="1960" y="1128"/>
              <a:ext cx="129" cy="35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527" name="Rectangle 14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6528" name="Text Box 144"/>
          <p:cNvSpPr txBox="1">
            <a:spLocks noChangeArrowheads="1"/>
          </p:cNvSpPr>
          <p:nvPr/>
        </p:nvSpPr>
        <p:spPr bwMode="auto">
          <a:xfrm>
            <a:off x="365125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905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2057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3886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905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2514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267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4038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4953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2667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038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267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6629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5486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V="1">
            <a:off x="5105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209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34" name="Picture 2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35" name="Picture 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36" name="Line 28"/>
          <p:cNvSpPr>
            <a:spLocks noChangeShapeType="1"/>
          </p:cNvSpPr>
          <p:nvPr/>
        </p:nvSpPr>
        <p:spPr bwMode="auto">
          <a:xfrm flipH="1">
            <a:off x="1219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1219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7239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105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H="1" flipV="1">
            <a:off x="7162800" y="4419600"/>
            <a:ext cx="762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 flipV="1">
            <a:off x="5486400" y="3429000"/>
            <a:ext cx="15240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 flipV="1">
            <a:off x="4343400" y="2514600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707188" y="5634038"/>
            <a:ext cx="1474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retrieve (K</a:t>
            </a:r>
            <a:r>
              <a:rPr lang="en-US" altLang="en-US" sz="1800" b="1" baseline="-250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7444" name="Group 36"/>
          <p:cNvGrpSpPr>
            <a:grpSpLocks/>
          </p:cNvGrpSpPr>
          <p:nvPr/>
        </p:nvGrpSpPr>
        <p:grpSpPr bwMode="auto">
          <a:xfrm>
            <a:off x="5105400" y="5029200"/>
            <a:ext cx="468313" cy="609600"/>
            <a:chOff x="240" y="1392"/>
            <a:chExt cx="295" cy="384"/>
          </a:xfrm>
        </p:grpSpPr>
        <p:grpSp>
          <p:nvGrpSpPr>
            <p:cNvPr id="17445" name="Group 3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46" name="Rectangle 3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47" name="AutoShape 39"/>
              <p:cNvCxnSpPr>
                <a:cxnSpLocks noChangeShapeType="1"/>
                <a:stCxn id="17446" idx="0"/>
                <a:endCxn id="1744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8" name="AutoShape 40"/>
              <p:cNvCxnSpPr>
                <a:cxnSpLocks noChangeShapeType="1"/>
                <a:stCxn id="17446" idx="1"/>
                <a:endCxn id="1744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9" name="Line 4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4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4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1295400" y="2438400"/>
            <a:ext cx="468313" cy="609600"/>
            <a:chOff x="240" y="1392"/>
            <a:chExt cx="295" cy="384"/>
          </a:xfrm>
        </p:grpSpPr>
        <p:grpSp>
          <p:nvGrpSpPr>
            <p:cNvPr id="17455" name="Group 4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56" name="Rectangle 4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57" name="AutoShape 49"/>
              <p:cNvCxnSpPr>
                <a:cxnSpLocks noChangeShapeType="1"/>
                <a:stCxn id="17456" idx="0"/>
                <a:endCxn id="1745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58" name="AutoShape 50"/>
              <p:cNvCxnSpPr>
                <a:cxnSpLocks noChangeShapeType="1"/>
                <a:stCxn id="17456" idx="1"/>
                <a:endCxn id="1745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59" name="Line 5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5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5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64" name="Group 56"/>
          <p:cNvGrpSpPr>
            <a:grpSpLocks/>
          </p:cNvGrpSpPr>
          <p:nvPr/>
        </p:nvGrpSpPr>
        <p:grpSpPr bwMode="auto">
          <a:xfrm>
            <a:off x="5486400" y="2667000"/>
            <a:ext cx="468313" cy="609600"/>
            <a:chOff x="240" y="1392"/>
            <a:chExt cx="295" cy="384"/>
          </a:xfrm>
        </p:grpSpPr>
        <p:grpSp>
          <p:nvGrpSpPr>
            <p:cNvPr id="17465" name="Group 5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66" name="Rectangle 5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67" name="AutoShape 59"/>
              <p:cNvCxnSpPr>
                <a:cxnSpLocks noChangeShapeType="1"/>
                <a:stCxn id="17466" idx="0"/>
                <a:endCxn id="1746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68" name="AutoShape 60"/>
              <p:cNvCxnSpPr>
                <a:cxnSpLocks noChangeShapeType="1"/>
                <a:stCxn id="17466" idx="1"/>
                <a:endCxn id="1746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69" name="Line 6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6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73" name="Text Box 6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7391400" y="3581400"/>
            <a:ext cx="468313" cy="609600"/>
            <a:chOff x="240" y="1392"/>
            <a:chExt cx="295" cy="384"/>
          </a:xfrm>
        </p:grpSpPr>
        <p:grpSp>
          <p:nvGrpSpPr>
            <p:cNvPr id="17475" name="Group 6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76" name="Rectangle 6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77" name="AutoShape 69"/>
              <p:cNvCxnSpPr>
                <a:cxnSpLocks noChangeShapeType="1"/>
                <a:stCxn id="17476" idx="0"/>
                <a:endCxn id="1747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78" name="AutoShape 70"/>
              <p:cNvCxnSpPr>
                <a:cxnSpLocks noChangeShapeType="1"/>
                <a:stCxn id="17476" idx="1"/>
                <a:endCxn id="1747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79" name="Line 7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7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7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7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3" name="Text Box 7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84" name="Group 76"/>
          <p:cNvGrpSpPr>
            <a:grpSpLocks/>
          </p:cNvGrpSpPr>
          <p:nvPr/>
        </p:nvGrpSpPr>
        <p:grpSpPr bwMode="auto">
          <a:xfrm>
            <a:off x="6781800" y="1905000"/>
            <a:ext cx="468313" cy="609600"/>
            <a:chOff x="240" y="1392"/>
            <a:chExt cx="295" cy="384"/>
          </a:xfrm>
        </p:grpSpPr>
        <p:grpSp>
          <p:nvGrpSpPr>
            <p:cNvPr id="17485" name="Group 7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86" name="Rectangle 7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87" name="AutoShape 79"/>
              <p:cNvCxnSpPr>
                <a:cxnSpLocks noChangeShapeType="1"/>
                <a:stCxn id="17486" idx="0"/>
                <a:endCxn id="1748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88" name="AutoShape 80"/>
              <p:cNvCxnSpPr>
                <a:cxnSpLocks noChangeShapeType="1"/>
                <a:stCxn id="17486" idx="1"/>
                <a:endCxn id="1748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89" name="Line 8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Line 8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" name="Line 8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Line 8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94" name="Group 86"/>
          <p:cNvGrpSpPr>
            <a:grpSpLocks/>
          </p:cNvGrpSpPr>
          <p:nvPr/>
        </p:nvGrpSpPr>
        <p:grpSpPr bwMode="auto">
          <a:xfrm>
            <a:off x="2514600" y="5257800"/>
            <a:ext cx="468313" cy="619125"/>
            <a:chOff x="1584" y="3552"/>
            <a:chExt cx="295" cy="390"/>
          </a:xfrm>
        </p:grpSpPr>
        <p:grpSp>
          <p:nvGrpSpPr>
            <p:cNvPr id="17495" name="Group 87"/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7496" name="Rectangle 8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97" name="AutoShape 89"/>
              <p:cNvCxnSpPr>
                <a:cxnSpLocks noChangeShapeType="1"/>
                <a:stCxn id="17496" idx="0"/>
                <a:endCxn id="1749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98" name="AutoShape 90"/>
              <p:cNvCxnSpPr>
                <a:cxnSpLocks noChangeShapeType="1"/>
                <a:stCxn id="17496" idx="1"/>
                <a:endCxn id="1749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99" name="Line 9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" name="Line 9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" name="Line 9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" name="Line 9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03" name="Text Box 95"/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04" name="Group 96"/>
          <p:cNvGrpSpPr>
            <a:grpSpLocks/>
          </p:cNvGrpSpPr>
          <p:nvPr/>
        </p:nvGrpSpPr>
        <p:grpSpPr bwMode="auto">
          <a:xfrm>
            <a:off x="7467600" y="4876800"/>
            <a:ext cx="468313" cy="609600"/>
            <a:chOff x="240" y="1392"/>
            <a:chExt cx="295" cy="384"/>
          </a:xfrm>
        </p:grpSpPr>
        <p:grpSp>
          <p:nvGrpSpPr>
            <p:cNvPr id="17505" name="Group 9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06" name="Rectangle 9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07" name="AutoShape 99"/>
              <p:cNvCxnSpPr>
                <a:cxnSpLocks noChangeShapeType="1"/>
                <a:stCxn id="17506" idx="0"/>
                <a:endCxn id="1750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08" name="AutoShape 100"/>
              <p:cNvCxnSpPr>
                <a:cxnSpLocks noChangeShapeType="1"/>
                <a:stCxn id="17506" idx="1"/>
                <a:endCxn id="1750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09" name="Line 10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0" name="Line 10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" name="Line 10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10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3" name="Text Box 10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14" name="Group 106"/>
          <p:cNvGrpSpPr>
            <a:grpSpLocks/>
          </p:cNvGrpSpPr>
          <p:nvPr/>
        </p:nvGrpSpPr>
        <p:grpSpPr bwMode="auto">
          <a:xfrm>
            <a:off x="304800" y="4419600"/>
            <a:ext cx="468313" cy="609600"/>
            <a:chOff x="240" y="1392"/>
            <a:chExt cx="295" cy="384"/>
          </a:xfrm>
        </p:grpSpPr>
        <p:grpSp>
          <p:nvGrpSpPr>
            <p:cNvPr id="17515" name="Group 10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16" name="Rectangle 10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17" name="AutoShape 109"/>
              <p:cNvCxnSpPr>
                <a:cxnSpLocks noChangeShapeType="1"/>
                <a:stCxn id="17516" idx="0"/>
                <a:endCxn id="175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18" name="AutoShape 110"/>
              <p:cNvCxnSpPr>
                <a:cxnSpLocks noChangeShapeType="1"/>
                <a:stCxn id="17516" idx="1"/>
                <a:endCxn id="175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19" name="Line 11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0" name="Line 11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" name="Line 11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" name="Line 11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23" name="Text Box 11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24" name="Group 116"/>
          <p:cNvGrpSpPr>
            <a:grpSpLocks/>
          </p:cNvGrpSpPr>
          <p:nvPr/>
        </p:nvGrpSpPr>
        <p:grpSpPr bwMode="auto">
          <a:xfrm>
            <a:off x="3429000" y="3124200"/>
            <a:ext cx="468313" cy="609600"/>
            <a:chOff x="240" y="1392"/>
            <a:chExt cx="295" cy="384"/>
          </a:xfrm>
        </p:grpSpPr>
        <p:grpSp>
          <p:nvGrpSpPr>
            <p:cNvPr id="17525" name="Group 11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26" name="Rectangle 11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27" name="AutoShape 119"/>
              <p:cNvCxnSpPr>
                <a:cxnSpLocks noChangeShapeType="1"/>
                <a:stCxn id="17526" idx="0"/>
                <a:endCxn id="1752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28" name="AutoShape 120"/>
              <p:cNvCxnSpPr>
                <a:cxnSpLocks noChangeShapeType="1"/>
                <a:stCxn id="17526" idx="1"/>
                <a:endCxn id="1752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29" name="Line 12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" name="Line 12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" name="Line 12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" name="Line 12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33" name="Text Box 12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34" name="Group 126"/>
          <p:cNvGrpSpPr>
            <a:grpSpLocks/>
          </p:cNvGrpSpPr>
          <p:nvPr/>
        </p:nvGrpSpPr>
        <p:grpSpPr bwMode="auto">
          <a:xfrm>
            <a:off x="2133600" y="3657600"/>
            <a:ext cx="468313" cy="609600"/>
            <a:chOff x="240" y="1392"/>
            <a:chExt cx="295" cy="384"/>
          </a:xfrm>
        </p:grpSpPr>
        <p:grpSp>
          <p:nvGrpSpPr>
            <p:cNvPr id="17535" name="Group 127"/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36" name="Rectangle 128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37" name="AutoShape 129"/>
              <p:cNvCxnSpPr>
                <a:cxnSpLocks noChangeShapeType="1"/>
                <a:stCxn id="17536" idx="0"/>
                <a:endCxn id="1753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38" name="AutoShape 130"/>
              <p:cNvCxnSpPr>
                <a:cxnSpLocks noChangeShapeType="1"/>
                <a:stCxn id="17536" idx="1"/>
                <a:endCxn id="1753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39" name="Line 131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0" name="Line 132"/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1" name="Line 13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2" name="Line 134"/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43" name="Text Box 135"/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44" name="Group 136"/>
          <p:cNvGrpSpPr>
            <a:grpSpLocks/>
          </p:cNvGrpSpPr>
          <p:nvPr/>
        </p:nvGrpSpPr>
        <p:grpSpPr bwMode="auto">
          <a:xfrm>
            <a:off x="3429000" y="1752600"/>
            <a:ext cx="468313" cy="609600"/>
            <a:chOff x="2160" y="1344"/>
            <a:chExt cx="295" cy="384"/>
          </a:xfrm>
        </p:grpSpPr>
        <p:sp>
          <p:nvSpPr>
            <p:cNvPr id="17545" name="Rectangle 137"/>
            <p:cNvSpPr>
              <a:spLocks noChangeArrowheads="1"/>
            </p:cNvSpPr>
            <p:nvPr/>
          </p:nvSpPr>
          <p:spPr bwMode="auto">
            <a:xfrm>
              <a:off x="2207" y="1487"/>
              <a:ext cx="188" cy="2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546" name="AutoShape 138"/>
            <p:cNvCxnSpPr>
              <a:cxnSpLocks noChangeShapeType="1"/>
              <a:stCxn id="17545" idx="0"/>
              <a:endCxn id="17545" idx="2"/>
            </p:cNvCxnSpPr>
            <p:nvPr/>
          </p:nvCxnSpPr>
          <p:spPr bwMode="auto">
            <a:xfrm>
              <a:off x="2301" y="1482"/>
              <a:ext cx="0" cy="24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47" name="AutoShape 139"/>
            <p:cNvCxnSpPr>
              <a:cxnSpLocks noChangeShapeType="1"/>
              <a:stCxn id="17545" idx="1"/>
              <a:endCxn id="17545" idx="3"/>
            </p:cNvCxnSpPr>
            <p:nvPr/>
          </p:nvCxnSpPr>
          <p:spPr bwMode="auto">
            <a:xfrm>
              <a:off x="2202" y="1605"/>
              <a:ext cx="198" cy="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48" name="Line 140"/>
            <p:cNvSpPr>
              <a:spLocks noChangeShapeType="1"/>
            </p:cNvSpPr>
            <p:nvPr/>
          </p:nvSpPr>
          <p:spPr bwMode="auto">
            <a:xfrm>
              <a:off x="2207" y="152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Line 141"/>
            <p:cNvSpPr>
              <a:spLocks noChangeShapeType="1"/>
            </p:cNvSpPr>
            <p:nvPr/>
          </p:nvSpPr>
          <p:spPr bwMode="auto">
            <a:xfrm>
              <a:off x="2207" y="156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0" name="Line 142"/>
            <p:cNvSpPr>
              <a:spLocks noChangeShapeType="1"/>
            </p:cNvSpPr>
            <p:nvPr/>
          </p:nvSpPr>
          <p:spPr bwMode="auto">
            <a:xfrm>
              <a:off x="2207" y="164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Line 143"/>
            <p:cNvSpPr>
              <a:spLocks noChangeShapeType="1"/>
            </p:cNvSpPr>
            <p:nvPr/>
          </p:nvSpPr>
          <p:spPr bwMode="auto">
            <a:xfrm>
              <a:off x="2207" y="168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2" name="Text Box 144"/>
            <p:cNvSpPr txBox="1">
              <a:spLocks noChangeArrowheads="1"/>
            </p:cNvSpPr>
            <p:nvPr/>
          </p:nvSpPr>
          <p:spPr bwMode="auto">
            <a:xfrm>
              <a:off x="2160" y="134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7553" name="Rectangle 14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7554" name="Text Box 146"/>
          <p:cNvSpPr txBox="1">
            <a:spLocks noChangeArrowheads="1"/>
          </p:cNvSpPr>
          <p:nvPr/>
        </p:nvSpPr>
        <p:spPr bwMode="auto">
          <a:xfrm>
            <a:off x="365125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Peer to peer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Symmetric in node functionalities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Anybody can join and leave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Everybody gives and takes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Great potentials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Huge aggregate network capacity, storage etc.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Resilient to single point of failure and attack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E.g. Gnapster, Gnutella, Bittorrent, Skype, Joost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235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Distributed Hash Table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22425"/>
            <a:ext cx="77724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Two key design decisions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How do we map names on to nodes?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How do we route a request to that node?</a:t>
            </a:r>
          </a:p>
        </p:txBody>
      </p:sp>
    </p:spTree>
    <p:extLst>
      <p:ext uri="{BB962C8B-B14F-4D97-AF65-F5344CB8AC3E}">
        <p14:creationId xmlns:p14="http://schemas.microsoft.com/office/powerpoint/2010/main" val="4049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Hash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86738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Hashing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Transform the key into a number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And use the number to index an array</a:t>
            </a:r>
          </a:p>
          <a:p>
            <a:pPr eaLnBrk="1" hangingPunct="1"/>
            <a:r>
              <a:rPr lang="en-US" dirty="0">
                <a:latin typeface="Comic Sans MS" charset="0"/>
              </a:rPr>
              <a:t>Example hash function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Hash(x) = x mod 101, mapping to 0, 1, …, 100</a:t>
            </a:r>
          </a:p>
          <a:p>
            <a:pPr eaLnBrk="1" hangingPunct="1"/>
            <a:r>
              <a:rPr lang="en-US" dirty="0">
                <a:latin typeface="Comic Sans MS" charset="0"/>
              </a:rPr>
              <a:t>Challenges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What if there are more than 101 nodes?  Fewer?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Which nodes correspond to each hash value?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What if nodes come and go over time?</a:t>
            </a:r>
          </a:p>
        </p:txBody>
      </p:sp>
    </p:spTree>
    <p:extLst>
      <p:ext uri="{BB962C8B-B14F-4D97-AF65-F5344CB8AC3E}">
        <p14:creationId xmlns:p14="http://schemas.microsoft.com/office/powerpoint/2010/main" val="16478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Consistent 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5025" cy="4648200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latin typeface="Comic Sans MS" charset="0"/>
                <a:ea typeface="MS PGothic" charset="0"/>
                <a:cs typeface="MS PGothic" charset="0"/>
              </a:rPr>
              <a:t>“view” </a:t>
            </a:r>
            <a:r>
              <a:rPr lang="en-US" altLang="ja-JP" sz="2400" dirty="0">
                <a:latin typeface="Comic Sans MS" charset="0"/>
                <a:ea typeface="MS PGothic" charset="0"/>
                <a:cs typeface="MS PGothic" charset="0"/>
              </a:rPr>
              <a:t>= subset of hash buckets that are visible</a:t>
            </a:r>
          </a:p>
          <a:p>
            <a:pPr lvl="1" eaLnBrk="1" hangingPunct="1"/>
            <a:r>
              <a:rPr lang="en-US" sz="2000" dirty="0">
                <a:latin typeface="Comic Sans MS" charset="0"/>
              </a:rPr>
              <a:t>For this conversation, </a:t>
            </a:r>
            <a:r>
              <a:rPr lang="en-US" sz="2000" dirty="0" smtClean="0">
                <a:latin typeface="Comic Sans MS" charset="0"/>
                <a:ea typeface="MS PGothic" charset="0"/>
                <a:cs typeface="MS PGothic" charset="0"/>
              </a:rPr>
              <a:t>“</a:t>
            </a:r>
            <a:r>
              <a:rPr lang="en-US" altLang="ja-JP" sz="2000" dirty="0" smtClean="0">
                <a:latin typeface="Comic Sans MS" charset="0"/>
                <a:ea typeface="MS PGothic" charset="0"/>
                <a:cs typeface="MS PGothic" charset="0"/>
              </a:rPr>
              <a:t>view” </a:t>
            </a:r>
            <a:r>
              <a:rPr lang="en-US" altLang="ja-JP" sz="2000" dirty="0">
                <a:latin typeface="Comic Sans MS" charset="0"/>
                <a:ea typeface="MS PGothic" charset="0"/>
                <a:cs typeface="MS PGothic" charset="0"/>
              </a:rPr>
              <a:t>is O(n) neighbors</a:t>
            </a:r>
          </a:p>
          <a:p>
            <a:pPr lvl="1" eaLnBrk="1" hangingPunct="1"/>
            <a:r>
              <a:rPr lang="en-US" sz="2000" dirty="0">
                <a:latin typeface="Comic Sans MS" charset="0"/>
              </a:rPr>
              <a:t>But </a:t>
            </a:r>
            <a:r>
              <a:rPr lang="en-US" sz="2000" dirty="0" smtClean="0">
                <a:latin typeface="Comic Sans MS" charset="0"/>
              </a:rPr>
              <a:t>don</a:t>
            </a:r>
            <a:r>
              <a:rPr lang="en-US" sz="2000" dirty="0" smtClean="0">
                <a:latin typeface="Comic Sans MS" charset="0"/>
                <a:ea typeface="MS PGothic" charset="0"/>
                <a:cs typeface="MS PGothic" charset="0"/>
              </a:rPr>
              <a:t>’</a:t>
            </a:r>
            <a:r>
              <a:rPr lang="en-US" altLang="ja-JP" sz="2000" dirty="0" smtClean="0">
                <a:latin typeface="Comic Sans MS" charset="0"/>
                <a:ea typeface="MS PGothic" charset="0"/>
                <a:cs typeface="MS PGothic" charset="0"/>
              </a:rPr>
              <a:t>t </a:t>
            </a:r>
            <a:r>
              <a:rPr lang="en-US" altLang="ja-JP" sz="2000" dirty="0">
                <a:latin typeface="Comic Sans MS" charset="0"/>
                <a:ea typeface="MS PGothic" charset="0"/>
                <a:cs typeface="MS PGothic" charset="0"/>
              </a:rPr>
              <a:t>need strong consistency on views</a:t>
            </a:r>
          </a:p>
          <a:p>
            <a:pPr eaLnBrk="1" hangingPunct="1"/>
            <a:endParaRPr lang="en-US" sz="2400" dirty="0" smtClean="0">
              <a:latin typeface="Comic Sans MS" charset="0"/>
            </a:endParaRPr>
          </a:p>
          <a:p>
            <a:pPr eaLnBrk="1" hangingPunct="1"/>
            <a:r>
              <a:rPr lang="en-US" sz="2400" dirty="0" smtClean="0">
                <a:latin typeface="Comic Sans MS" charset="0"/>
              </a:rPr>
              <a:t>Desired </a:t>
            </a:r>
            <a:r>
              <a:rPr lang="en-US" sz="2400" dirty="0">
                <a:latin typeface="Comic Sans MS" charset="0"/>
              </a:rPr>
              <a:t>features</a:t>
            </a:r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  <a:latin typeface="Comic Sans MS" charset="0"/>
              </a:rPr>
              <a:t>Balanced:  </a:t>
            </a:r>
            <a:r>
              <a:rPr lang="en-US" sz="2000" dirty="0">
                <a:latin typeface="Comic Sans MS" charset="0"/>
              </a:rPr>
              <a:t>in any one view, load is equal across buckets</a:t>
            </a:r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  <a:latin typeface="Comic Sans MS" charset="0"/>
              </a:rPr>
              <a:t>Smoothness:  </a:t>
            </a:r>
            <a:r>
              <a:rPr lang="en-US" sz="2000" dirty="0">
                <a:latin typeface="Comic Sans MS" charset="0"/>
              </a:rPr>
              <a:t>little impact on hash bucket contents when buckets are added/removed</a:t>
            </a:r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  <a:latin typeface="Comic Sans MS" charset="0"/>
              </a:rPr>
              <a:t>Spread:  </a:t>
            </a:r>
            <a:r>
              <a:rPr lang="en-US" sz="2000" dirty="0">
                <a:latin typeface="Comic Sans MS" charset="0"/>
              </a:rPr>
              <a:t>small set of hash buckets that may hold an object regardless of views </a:t>
            </a:r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  <a:latin typeface="Comic Sans MS" charset="0"/>
              </a:rPr>
              <a:t>Load:  </a:t>
            </a:r>
            <a:r>
              <a:rPr lang="en-US" sz="2000" dirty="0">
                <a:latin typeface="Comic Sans MS" charset="0"/>
              </a:rPr>
              <a:t>across views, # objects assigned to hash bucket is small</a:t>
            </a:r>
          </a:p>
        </p:txBody>
      </p:sp>
    </p:spTree>
    <p:extLst>
      <p:ext uri="{BB962C8B-B14F-4D97-AF65-F5344CB8AC3E}">
        <p14:creationId xmlns:p14="http://schemas.microsoft.com/office/powerpoint/2010/main" val="39923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Design </a:t>
            </a:r>
            <a:r>
              <a:rPr lang="en-US" altLang="en-US" dirty="0" smtClean="0"/>
              <a:t>Idea - I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402945" cy="1295400"/>
          </a:xfrm>
        </p:spPr>
        <p:txBody>
          <a:bodyPr/>
          <a:lstStyle/>
          <a:p>
            <a:r>
              <a:rPr lang="en-US" altLang="en-US" sz="2600" dirty="0"/>
              <a:t>Consistent Hashing</a:t>
            </a:r>
          </a:p>
          <a:p>
            <a:pPr lvl="1"/>
            <a:r>
              <a:rPr lang="en-US" altLang="en-US" sz="2200" dirty="0"/>
              <a:t>Map keys </a:t>
            </a:r>
            <a:r>
              <a:rPr lang="en-US" altLang="en-US" sz="2200" i="1" dirty="0"/>
              <a:t>and</a:t>
            </a:r>
            <a:r>
              <a:rPr lang="en-US" altLang="en-US" sz="2200" dirty="0"/>
              <a:t> nodes to an </a:t>
            </a:r>
            <a:r>
              <a:rPr lang="en-US" altLang="en-US" sz="2200" i="1" dirty="0"/>
              <a:t>identifier</a:t>
            </a:r>
            <a:r>
              <a:rPr lang="en-US" altLang="en-US" sz="2200" dirty="0"/>
              <a:t> space; implicit assignment of responsibility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600200" y="3276600"/>
            <a:ext cx="5943600" cy="0"/>
          </a:xfrm>
          <a:prstGeom prst="line">
            <a:avLst/>
          </a:prstGeom>
          <a:noFill/>
          <a:ln w="412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438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638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36525" y="3084513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Identifiers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62200" y="2833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562600" y="2819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010400" y="2819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72000" y="2819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B</a:t>
            </a:r>
          </a:p>
        </p:txBody>
      </p: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2971800" y="3429000"/>
            <a:ext cx="1082675" cy="611188"/>
            <a:chOff x="1238" y="2231"/>
            <a:chExt cx="682" cy="385"/>
          </a:xfrm>
        </p:grpSpPr>
        <p:pic>
          <p:nvPicPr>
            <p:cNvPr id="8208" name="Picture 16" descr="l3b0fz1y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256"/>
              <a:ext cx="48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1238" y="2231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Key</a:t>
              </a:r>
            </a:p>
          </p:txBody>
        </p:sp>
      </p:grp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40386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2743200" y="3352800"/>
            <a:ext cx="1447800" cy="685800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609600" y="4419600"/>
            <a:ext cx="6934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Mapping performed using hash functions (e.g., SHA-1)</a:t>
            </a:r>
          </a:p>
          <a:p>
            <a:pPr lvl="1"/>
            <a:r>
              <a:rPr lang="en-US" altLang="en-US" dirty="0"/>
              <a:t>Spread nodes and keys </a:t>
            </a:r>
            <a:r>
              <a:rPr lang="en-US" altLang="en-US" i="1" dirty="0"/>
              <a:t>uniformly</a:t>
            </a:r>
            <a:r>
              <a:rPr lang="en-US" altLang="en-US" dirty="0"/>
              <a:t> throughout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7391400" y="3429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/>
              <a:t>1111111111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381000" y="35052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00" dirty="0"/>
              <a:t>0000000000</a:t>
            </a:r>
          </a:p>
        </p:txBody>
      </p:sp>
    </p:spTree>
    <p:extLst>
      <p:ext uri="{BB962C8B-B14F-4D97-AF65-F5344CB8AC3E}">
        <p14:creationId xmlns:p14="http://schemas.microsoft.com/office/powerpoint/2010/main" val="9575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 Design Idea - II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altLang="en-US"/>
              <a:t>Prefix / Hypercube routing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38200" y="2286000"/>
            <a:ext cx="7467600" cy="3657600"/>
          </a:xfrm>
          <a:prstGeom prst="rect">
            <a:avLst/>
          </a:prstGeom>
          <a:solidFill>
            <a:srgbClr val="FF66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14478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9812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5146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0480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5814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1148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7244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3340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9436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65532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70866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7696200" y="2286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838200" y="2819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838200" y="3352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838200" y="3962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838200" y="5486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838200" y="4572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838200" y="5105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1600200" y="2971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4876800" y="4724400"/>
            <a:ext cx="228600" cy="228600"/>
          </a:xfrm>
          <a:prstGeom prst="ellipse">
            <a:avLst/>
          </a:prstGeom>
          <a:solidFill>
            <a:srgbClr val="0000FF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6705600" y="5181600"/>
            <a:ext cx="228600" cy="228600"/>
          </a:xfrm>
          <a:prstGeom prst="ellipse">
            <a:avLst/>
          </a:prstGeom>
          <a:solidFill>
            <a:srgbClr val="0000FF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239000" y="5181600"/>
            <a:ext cx="228600" cy="228600"/>
          </a:xfrm>
          <a:prstGeom prst="ellipse">
            <a:avLst/>
          </a:prstGeom>
          <a:solidFill>
            <a:srgbClr val="0000FF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9" name="AutoShape 29"/>
          <p:cNvCxnSpPr>
            <a:cxnSpLocks noChangeShapeType="1"/>
            <a:stCxn id="10265" idx="6"/>
            <a:endCxn id="10266" idx="1"/>
          </p:cNvCxnSpPr>
          <p:nvPr/>
        </p:nvCxnSpPr>
        <p:spPr bwMode="auto">
          <a:xfrm>
            <a:off x="1828800" y="3086100"/>
            <a:ext cx="3081338" cy="1671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0" name="AutoShape 30"/>
          <p:cNvCxnSpPr>
            <a:cxnSpLocks noChangeShapeType="1"/>
            <a:stCxn id="10266" idx="6"/>
            <a:endCxn id="10267" idx="1"/>
          </p:cNvCxnSpPr>
          <p:nvPr/>
        </p:nvCxnSpPr>
        <p:spPr bwMode="auto">
          <a:xfrm>
            <a:off x="5105400" y="4838700"/>
            <a:ext cx="1633538" cy="376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1" name="AutoShape 31"/>
          <p:cNvCxnSpPr>
            <a:cxnSpLocks noChangeShapeType="1"/>
            <a:stCxn id="10267" idx="7"/>
            <a:endCxn id="10268" idx="0"/>
          </p:cNvCxnSpPr>
          <p:nvPr/>
        </p:nvCxnSpPr>
        <p:spPr bwMode="auto">
          <a:xfrm rot="16200000">
            <a:off x="7110413" y="4972050"/>
            <a:ext cx="33338" cy="452437"/>
          </a:xfrm>
          <a:prstGeom prst="curvedConnector3">
            <a:avLst>
              <a:gd name="adj1" fmla="val 78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990600" y="2514600"/>
            <a:ext cx="1600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Source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6858000" y="5562600"/>
            <a:ext cx="1600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4388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DHT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Hash table </a:t>
            </a:r>
            <a:r>
              <a:rPr lang="en-US">
                <a:sym typeface="Wingdings" panose="05000000000000000000" pitchFamily="2" charset="2"/>
              </a:rPr>
              <a:t> supports two operations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(key, value)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>
              <a:lnSpc>
                <a:spcPct val="90000"/>
              </a:lnSpc>
            </a:pPr>
            <a:r>
              <a:rPr lang="en-US"/>
              <a:t>Distributed</a:t>
            </a:r>
          </a:p>
          <a:p>
            <a:pPr lvl="1">
              <a:lnSpc>
                <a:spcPct val="90000"/>
              </a:lnSpc>
            </a:pPr>
            <a:r>
              <a:rPr lang="en-US"/>
              <a:t>Map hash-buckets to nodes</a:t>
            </a:r>
          </a:p>
          <a:p>
            <a:pPr>
              <a:lnSpc>
                <a:spcPct val="90000"/>
              </a:lnSpc>
            </a:pPr>
            <a:r>
              <a:rPr lang="en-US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/>
              <a:t>Uniform distribution of buckets</a:t>
            </a:r>
          </a:p>
          <a:p>
            <a:pPr lvl="1">
              <a:lnSpc>
                <a:spcPct val="90000"/>
              </a:lnSpc>
            </a:pPr>
            <a:r>
              <a:rPr lang="en-US"/>
              <a:t>Cost of </a:t>
            </a:r>
            <a:r>
              <a:rPr lang="en-US" b="1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/>
              <a:t>and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lang="en-US"/>
              <a:t> should </a:t>
            </a:r>
            <a:r>
              <a:rPr lang="en-US" i="1"/>
              <a:t>scale </a:t>
            </a:r>
            <a:r>
              <a:rPr lang="en-US"/>
              <a:t>well</a:t>
            </a:r>
          </a:p>
          <a:p>
            <a:pPr lvl="1">
              <a:lnSpc>
                <a:spcPct val="90000"/>
              </a:lnSpc>
            </a:pPr>
            <a:r>
              <a:rPr lang="en-US"/>
              <a:t>Amount of local state (routing table size) should </a:t>
            </a:r>
            <a:r>
              <a:rPr lang="en-US" i="1"/>
              <a:t>scale</a:t>
            </a:r>
            <a:r>
              <a:rPr lang="en-US"/>
              <a:t> well</a:t>
            </a:r>
          </a:p>
        </p:txBody>
      </p:sp>
    </p:spTree>
    <p:extLst>
      <p:ext uri="{BB962C8B-B14F-4D97-AF65-F5344CB8AC3E}">
        <p14:creationId xmlns:p14="http://schemas.microsoft.com/office/powerpoint/2010/main" val="5633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DHT ideas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Scalable routing needs a notion of “closeness”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Ring structure </a:t>
            </a:r>
            <a:r>
              <a:rPr lang="en-US" altLang="en-US" sz="2000"/>
              <a:t>[Chord]</a:t>
            </a:r>
            <a:endParaRPr lang="en-US" altLang="en-US" sz="280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2514600" y="2667000"/>
            <a:ext cx="3657600" cy="3352800"/>
          </a:xfrm>
          <a:prstGeom prst="ellips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2286000" y="2514600"/>
            <a:ext cx="4114800" cy="3657600"/>
            <a:chOff x="1440" y="1584"/>
            <a:chExt cx="2592" cy="2304"/>
          </a:xfrm>
        </p:grpSpPr>
        <p:sp>
          <p:nvSpPr>
            <p:cNvPr id="12293" name="computr2"/>
            <p:cNvSpPr>
              <a:spLocks noEditPoints="1" noChangeArrowheads="1"/>
            </p:cNvSpPr>
            <p:nvPr/>
          </p:nvSpPr>
          <p:spPr bwMode="auto">
            <a:xfrm>
              <a:off x="2688" y="1584"/>
              <a:ext cx="336" cy="28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computr2"/>
            <p:cNvSpPr>
              <a:spLocks noEditPoints="1" noChangeArrowheads="1"/>
            </p:cNvSpPr>
            <p:nvPr/>
          </p:nvSpPr>
          <p:spPr bwMode="auto">
            <a:xfrm>
              <a:off x="3696" y="2784"/>
              <a:ext cx="336" cy="28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computr2"/>
            <p:cNvSpPr>
              <a:spLocks noEditPoints="1" noChangeArrowheads="1"/>
            </p:cNvSpPr>
            <p:nvPr/>
          </p:nvSpPr>
          <p:spPr bwMode="auto">
            <a:xfrm>
              <a:off x="2736" y="3600"/>
              <a:ext cx="336" cy="28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computr2"/>
            <p:cNvSpPr>
              <a:spLocks noEditPoints="1" noChangeArrowheads="1"/>
            </p:cNvSpPr>
            <p:nvPr/>
          </p:nvSpPr>
          <p:spPr bwMode="auto">
            <a:xfrm>
              <a:off x="1440" y="2928"/>
              <a:ext cx="336" cy="28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computr2"/>
            <p:cNvSpPr>
              <a:spLocks noEditPoints="1" noChangeArrowheads="1"/>
            </p:cNvSpPr>
            <p:nvPr/>
          </p:nvSpPr>
          <p:spPr bwMode="auto">
            <a:xfrm>
              <a:off x="1584" y="1968"/>
              <a:ext cx="336" cy="28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sp>
        <p:nvSpPr>
          <p:cNvPr id="12302" name="Freeform 14"/>
          <p:cNvSpPr>
            <a:spLocks/>
          </p:cNvSpPr>
          <p:nvPr/>
        </p:nvSpPr>
        <p:spPr bwMode="auto">
          <a:xfrm>
            <a:off x="5562600" y="4876800"/>
            <a:ext cx="381000" cy="533400"/>
          </a:xfrm>
          <a:custGeom>
            <a:avLst/>
            <a:gdLst>
              <a:gd name="T0" fmla="*/ 192 w 192"/>
              <a:gd name="T1" fmla="*/ 0 h 288"/>
              <a:gd name="T2" fmla="*/ 144 w 192"/>
              <a:gd name="T3" fmla="*/ 144 h 288"/>
              <a:gd name="T4" fmla="*/ 0 w 19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0"/>
                </a:moveTo>
                <a:cubicBezTo>
                  <a:pt x="184" y="48"/>
                  <a:pt x="176" y="96"/>
                  <a:pt x="144" y="144"/>
                </a:cubicBezTo>
                <a:cubicBezTo>
                  <a:pt x="112" y="192"/>
                  <a:pt x="56" y="240"/>
                  <a:pt x="0" y="288"/>
                </a:cubicBezTo>
              </a:path>
            </a:pathLst>
          </a:custGeom>
          <a:noFill/>
          <a:ln w="38100" cmpd="sng">
            <a:solidFill>
              <a:srgbClr val="FF342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4876800" y="2971800"/>
            <a:ext cx="939800" cy="2362200"/>
          </a:xfrm>
          <a:custGeom>
            <a:avLst/>
            <a:gdLst>
              <a:gd name="T0" fmla="*/ 0 w 592"/>
              <a:gd name="T1" fmla="*/ 0 h 1488"/>
              <a:gd name="T2" fmla="*/ 432 w 592"/>
              <a:gd name="T3" fmla="*/ 384 h 1488"/>
              <a:gd name="T4" fmla="*/ 576 w 592"/>
              <a:gd name="T5" fmla="*/ 960 h 1488"/>
              <a:gd name="T6" fmla="*/ 336 w 592"/>
              <a:gd name="T7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2" h="1488">
                <a:moveTo>
                  <a:pt x="0" y="0"/>
                </a:moveTo>
                <a:cubicBezTo>
                  <a:pt x="168" y="112"/>
                  <a:pt x="336" y="224"/>
                  <a:pt x="432" y="384"/>
                </a:cubicBezTo>
                <a:cubicBezTo>
                  <a:pt x="528" y="544"/>
                  <a:pt x="592" y="776"/>
                  <a:pt x="576" y="960"/>
                </a:cubicBezTo>
                <a:cubicBezTo>
                  <a:pt x="560" y="1144"/>
                  <a:pt x="448" y="1316"/>
                  <a:pt x="336" y="1488"/>
                </a:cubicBezTo>
              </a:path>
            </a:pathLst>
          </a:custGeom>
          <a:noFill/>
          <a:ln w="38100" cmpd="sng">
            <a:solidFill>
              <a:srgbClr val="FF342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lowchart: Sequential Access Storage 1"/>
          <p:cNvSpPr/>
          <p:nvPr/>
        </p:nvSpPr>
        <p:spPr bwMode="auto">
          <a:xfrm>
            <a:off x="5110595" y="5336308"/>
            <a:ext cx="342900" cy="340591"/>
          </a:xfrm>
          <a:prstGeom prst="flowChartMagnetic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en-US" altLang="en-US" sz="4000"/>
              <a:t>Different notions of “closeness”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685800"/>
          </a:xfrm>
        </p:spPr>
        <p:txBody>
          <a:bodyPr/>
          <a:lstStyle/>
          <a:p>
            <a:r>
              <a:rPr lang="en-US" altLang="en-US" sz="2800"/>
              <a:t>Tree-like structure, </a:t>
            </a:r>
            <a:r>
              <a:rPr lang="en-US" altLang="en-US" sz="2000"/>
              <a:t>[Pastry, Kademlia, Tapestry]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419600" y="2376488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01100101</a:t>
            </a:r>
            <a:endParaRPr lang="en-US" altLang="en-US" sz="1800"/>
          </a:p>
        </p:txBody>
      </p: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2133600" y="2819400"/>
            <a:ext cx="3962400" cy="1112838"/>
            <a:chOff x="1344" y="1776"/>
            <a:chExt cx="2496" cy="701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 flipH="1">
              <a:off x="1920" y="177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544" y="177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592" y="177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computr2"/>
            <p:cNvSpPr>
              <a:spLocks noEditPoints="1" noChangeArrowheads="1"/>
            </p:cNvSpPr>
            <p:nvPr/>
          </p:nvSpPr>
          <p:spPr bwMode="auto">
            <a:xfrm>
              <a:off x="3216" y="206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3216" y="230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011001</a:t>
              </a:r>
              <a:r>
                <a:rPr lang="en-US" altLang="en-US" sz="1200">
                  <a:solidFill>
                    <a:srgbClr val="FF3425"/>
                  </a:solidFill>
                </a:rPr>
                <a:t>11</a:t>
              </a:r>
              <a:endParaRPr lang="en-US" altLang="en-US" sz="1400"/>
            </a:p>
          </p:txBody>
        </p:sp>
        <p:sp>
          <p:nvSpPr>
            <p:cNvPr id="13330" name="computr2"/>
            <p:cNvSpPr>
              <a:spLocks noEditPoints="1" noChangeArrowheads="1"/>
            </p:cNvSpPr>
            <p:nvPr/>
          </p:nvSpPr>
          <p:spPr bwMode="auto">
            <a:xfrm>
              <a:off x="2640" y="206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computr2"/>
            <p:cNvSpPr>
              <a:spLocks noEditPoints="1" noChangeArrowheads="1"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computr2"/>
            <p:cNvSpPr>
              <a:spLocks noEditPoints="1" noChangeArrowheads="1"/>
            </p:cNvSpPr>
            <p:nvPr/>
          </p:nvSpPr>
          <p:spPr bwMode="auto">
            <a:xfrm>
              <a:off x="1776" y="206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968" y="230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011001</a:t>
              </a:r>
              <a:r>
                <a:rPr lang="en-US" altLang="en-US" sz="1200">
                  <a:solidFill>
                    <a:srgbClr val="FF3425"/>
                  </a:solidFill>
                </a:rPr>
                <a:t>01</a:t>
              </a:r>
              <a:endParaRPr lang="en-US" altLang="en-US" sz="1400"/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2544" y="230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011001</a:t>
              </a:r>
              <a:r>
                <a:rPr lang="en-US" altLang="en-US" sz="1200">
                  <a:solidFill>
                    <a:srgbClr val="FF3425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344" y="230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011001</a:t>
              </a:r>
              <a:r>
                <a:rPr lang="en-US" altLang="en-US" sz="1200">
                  <a:solidFill>
                    <a:srgbClr val="FF3425"/>
                  </a:solidFill>
                </a:rPr>
                <a:t>00</a:t>
              </a:r>
              <a:endParaRPr lang="en-US" altLang="en-US" sz="1400"/>
            </a:p>
          </p:txBody>
        </p:sp>
      </p:grp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1752600" y="3962400"/>
            <a:ext cx="3810000" cy="1112838"/>
            <a:chOff x="1104" y="2496"/>
            <a:chExt cx="2400" cy="701"/>
          </a:xfrm>
        </p:grpSpPr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 flipH="1">
              <a:off x="1680" y="249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 flipH="1">
              <a:off x="211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304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352" y="249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computr2"/>
            <p:cNvSpPr>
              <a:spLocks noEditPoints="1" noChangeArrowheads="1"/>
            </p:cNvSpPr>
            <p:nvPr/>
          </p:nvSpPr>
          <p:spPr bwMode="auto">
            <a:xfrm>
              <a:off x="2976" y="2688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2880" y="302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</a:t>
              </a:r>
              <a:r>
                <a:rPr lang="en-US" altLang="en-US" sz="1200">
                  <a:solidFill>
                    <a:srgbClr val="FF3425"/>
                  </a:solidFill>
                </a:rPr>
                <a:t>11</a:t>
              </a:r>
              <a:r>
                <a:rPr lang="en-US" altLang="en-US" sz="1200"/>
                <a:t>**</a:t>
              </a:r>
              <a:endParaRPr lang="en-US" altLang="en-US" sz="1400"/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1728" y="302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</a:t>
              </a:r>
              <a:r>
                <a:rPr lang="en-US" altLang="en-US" sz="1200">
                  <a:solidFill>
                    <a:srgbClr val="FF3425"/>
                  </a:solidFill>
                </a:rPr>
                <a:t>01</a:t>
              </a:r>
              <a:r>
                <a:rPr lang="en-US" altLang="en-US" sz="1200"/>
                <a:t>**</a:t>
              </a:r>
              <a:endParaRPr lang="en-US" altLang="en-US" sz="1400"/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2304" y="302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</a:t>
              </a:r>
              <a:r>
                <a:rPr lang="en-US" altLang="en-US" sz="1200">
                  <a:solidFill>
                    <a:srgbClr val="FF3425"/>
                  </a:solidFill>
                </a:rPr>
                <a:t>10</a:t>
              </a:r>
              <a:r>
                <a:rPr lang="en-US" altLang="en-US" sz="1200"/>
                <a:t>**</a:t>
              </a:r>
              <a:endParaRPr lang="en-US" altLang="en-US" sz="1400"/>
            </a:p>
          </p:txBody>
        </p: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1104" y="302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0110</a:t>
              </a:r>
              <a:r>
                <a:rPr lang="en-US" altLang="en-US" sz="1200">
                  <a:solidFill>
                    <a:srgbClr val="FF3425"/>
                  </a:solidFill>
                </a:rPr>
                <a:t>00</a:t>
              </a:r>
              <a:r>
                <a:rPr lang="en-US" altLang="en-US" sz="1200"/>
                <a:t>**</a:t>
              </a:r>
              <a:endParaRPr lang="en-US" altLang="en-US" sz="1400"/>
            </a:p>
          </p:txBody>
        </p:sp>
        <p:sp>
          <p:nvSpPr>
            <p:cNvPr id="13349" name="computr2"/>
            <p:cNvSpPr>
              <a:spLocks noEditPoints="1" noChangeArrowheads="1"/>
            </p:cNvSpPr>
            <p:nvPr/>
          </p:nvSpPr>
          <p:spPr bwMode="auto">
            <a:xfrm>
              <a:off x="2928" y="2736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computr2"/>
            <p:cNvSpPr>
              <a:spLocks noEditPoints="1" noChangeArrowheads="1"/>
            </p:cNvSpPr>
            <p:nvPr/>
          </p:nvSpPr>
          <p:spPr bwMode="auto">
            <a:xfrm>
              <a:off x="2880" y="278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computr2"/>
            <p:cNvSpPr>
              <a:spLocks noEditPoints="1" noChangeArrowheads="1"/>
            </p:cNvSpPr>
            <p:nvPr/>
          </p:nvSpPr>
          <p:spPr bwMode="auto">
            <a:xfrm>
              <a:off x="2832" y="2832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computr2"/>
            <p:cNvSpPr>
              <a:spLocks noEditPoints="1" noChangeArrowheads="1"/>
            </p:cNvSpPr>
            <p:nvPr/>
          </p:nvSpPr>
          <p:spPr bwMode="auto">
            <a:xfrm>
              <a:off x="2496" y="2736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computr2"/>
            <p:cNvSpPr>
              <a:spLocks noEditPoints="1" noChangeArrowheads="1"/>
            </p:cNvSpPr>
            <p:nvPr/>
          </p:nvSpPr>
          <p:spPr bwMode="auto">
            <a:xfrm>
              <a:off x="2448" y="278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computr2"/>
            <p:cNvSpPr>
              <a:spLocks noEditPoints="1" noChangeArrowheads="1"/>
            </p:cNvSpPr>
            <p:nvPr/>
          </p:nvSpPr>
          <p:spPr bwMode="auto">
            <a:xfrm>
              <a:off x="2400" y="2832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computr2"/>
            <p:cNvSpPr>
              <a:spLocks noEditPoints="1" noChangeArrowheads="1"/>
            </p:cNvSpPr>
            <p:nvPr/>
          </p:nvSpPr>
          <p:spPr bwMode="auto">
            <a:xfrm>
              <a:off x="2064" y="2736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computr2"/>
            <p:cNvSpPr>
              <a:spLocks noEditPoints="1" noChangeArrowheads="1"/>
            </p:cNvSpPr>
            <p:nvPr/>
          </p:nvSpPr>
          <p:spPr bwMode="auto">
            <a:xfrm>
              <a:off x="2016" y="278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computr2"/>
            <p:cNvSpPr>
              <a:spLocks noEditPoints="1" noChangeArrowheads="1"/>
            </p:cNvSpPr>
            <p:nvPr/>
          </p:nvSpPr>
          <p:spPr bwMode="auto">
            <a:xfrm>
              <a:off x="1968" y="2832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computr2"/>
            <p:cNvSpPr>
              <a:spLocks noEditPoints="1" noChangeArrowheads="1"/>
            </p:cNvSpPr>
            <p:nvPr/>
          </p:nvSpPr>
          <p:spPr bwMode="auto">
            <a:xfrm>
              <a:off x="1536" y="2736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computr2"/>
            <p:cNvSpPr>
              <a:spLocks noEditPoints="1" noChangeArrowheads="1"/>
            </p:cNvSpPr>
            <p:nvPr/>
          </p:nvSpPr>
          <p:spPr bwMode="auto">
            <a:xfrm>
              <a:off x="1488" y="278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computr2"/>
            <p:cNvSpPr>
              <a:spLocks noEditPoints="1" noChangeArrowheads="1"/>
            </p:cNvSpPr>
            <p:nvPr/>
          </p:nvSpPr>
          <p:spPr bwMode="auto">
            <a:xfrm>
              <a:off x="1440" y="2832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2209800" y="5105400"/>
            <a:ext cx="2057400" cy="381000"/>
            <a:chOff x="1392" y="3216"/>
            <a:chExt cx="1296" cy="240"/>
          </a:xfrm>
        </p:grpSpPr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H="1">
              <a:off x="1392" y="321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H="1">
              <a:off x="1824" y="32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2016" y="32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2064" y="321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838200" y="5791200"/>
            <a:ext cx="73914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Distance</a:t>
            </a:r>
            <a:r>
              <a:rPr lang="en-US" altLang="en-US"/>
              <a:t> measured as the length of longest matching prefix with the lookup key </a:t>
            </a:r>
          </a:p>
        </p:txBody>
      </p:sp>
      <p:sp>
        <p:nvSpPr>
          <p:cNvPr id="47" name="Flowchart: Sequential Access Storage 46"/>
          <p:cNvSpPr/>
          <p:nvPr/>
        </p:nvSpPr>
        <p:spPr bwMode="auto">
          <a:xfrm>
            <a:off x="3810000" y="2372013"/>
            <a:ext cx="342900" cy="340591"/>
          </a:xfrm>
          <a:prstGeom prst="flowChartMagnetic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altLang="en-US" sz="4000"/>
              <a:t>Different notions of “closeness”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85800"/>
          </a:xfrm>
        </p:spPr>
        <p:txBody>
          <a:bodyPr/>
          <a:lstStyle/>
          <a:p>
            <a:r>
              <a:rPr lang="en-US" altLang="en-US"/>
              <a:t>Cartesian space </a:t>
            </a:r>
            <a:r>
              <a:rPr lang="en-US" altLang="en-US" sz="2400"/>
              <a:t>[CAN]</a:t>
            </a:r>
          </a:p>
        </p:txBody>
      </p: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923925" y="2438400"/>
            <a:ext cx="4419600" cy="3886200"/>
            <a:chOff x="582" y="1536"/>
            <a:chExt cx="2784" cy="2448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582" y="1536"/>
              <a:ext cx="2784" cy="2448"/>
            </a:xfrm>
            <a:prstGeom prst="rect">
              <a:avLst/>
            </a:prstGeom>
            <a:noFill/>
            <a:ln w="57150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630" y="2784"/>
              <a:ext cx="273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974" y="1536"/>
              <a:ext cx="0" cy="24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3133725" y="4419600"/>
            <a:ext cx="1066800" cy="1905000"/>
            <a:chOff x="1974" y="2784"/>
            <a:chExt cx="672" cy="1200"/>
          </a:xfrm>
        </p:grpSpPr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646" y="2784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974" y="3360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1533525" y="3276600"/>
            <a:ext cx="3184525" cy="2636838"/>
            <a:chOff x="966" y="2064"/>
            <a:chExt cx="2006" cy="1661"/>
          </a:xfrm>
        </p:grpSpPr>
        <p:sp>
          <p:nvSpPr>
            <p:cNvPr id="15365" name="computr2"/>
            <p:cNvSpPr>
              <a:spLocks noEditPoints="1" noChangeArrowheads="1"/>
            </p:cNvSpPr>
            <p:nvPr/>
          </p:nvSpPr>
          <p:spPr bwMode="auto">
            <a:xfrm>
              <a:off x="2550" y="206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computr2"/>
            <p:cNvSpPr>
              <a:spLocks noEditPoints="1" noChangeArrowheads="1"/>
            </p:cNvSpPr>
            <p:nvPr/>
          </p:nvSpPr>
          <p:spPr bwMode="auto">
            <a:xfrm>
              <a:off x="1158" y="206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computr2"/>
            <p:cNvSpPr>
              <a:spLocks noEditPoints="1" noChangeArrowheads="1"/>
            </p:cNvSpPr>
            <p:nvPr/>
          </p:nvSpPr>
          <p:spPr bwMode="auto">
            <a:xfrm>
              <a:off x="1158" y="3312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966" y="2271"/>
              <a:ext cx="6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0,0.5, 0.5,1</a:t>
              </a:r>
              <a:endParaRPr lang="en-US" altLang="en-US" sz="2000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310" y="2275"/>
              <a:ext cx="6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0.5,0.5, 1,1</a:t>
              </a:r>
              <a:endParaRPr lang="en-US" altLang="en-US" sz="2000"/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966" y="3552"/>
              <a:ext cx="6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0,0, 0.5,0.5</a:t>
              </a:r>
              <a:endParaRPr lang="en-US" altLang="en-US" sz="2000"/>
            </a:p>
          </p:txBody>
        </p:sp>
      </p:grp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3089275" y="4648200"/>
            <a:ext cx="2025650" cy="1524000"/>
            <a:chOff x="1946" y="2928"/>
            <a:chExt cx="1276" cy="960"/>
          </a:xfrm>
        </p:grpSpPr>
        <p:sp>
          <p:nvSpPr>
            <p:cNvPr id="15370" name="computr2"/>
            <p:cNvSpPr>
              <a:spLocks noEditPoints="1" noChangeArrowheads="1"/>
            </p:cNvSpPr>
            <p:nvPr/>
          </p:nvSpPr>
          <p:spPr bwMode="auto">
            <a:xfrm>
              <a:off x="2166" y="2928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computr2"/>
            <p:cNvSpPr>
              <a:spLocks noEditPoints="1" noChangeArrowheads="1"/>
            </p:cNvSpPr>
            <p:nvPr/>
          </p:nvSpPr>
          <p:spPr bwMode="auto">
            <a:xfrm>
              <a:off x="2214" y="3504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computr2"/>
            <p:cNvSpPr>
              <a:spLocks noEditPoints="1" noChangeArrowheads="1"/>
            </p:cNvSpPr>
            <p:nvPr/>
          </p:nvSpPr>
          <p:spPr bwMode="auto">
            <a:xfrm>
              <a:off x="2886" y="3216"/>
              <a:ext cx="192" cy="19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1946" y="3144"/>
              <a:ext cx="7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900" b="1"/>
                <a:t>0.5,0.25,0.75,0.5</a:t>
              </a:r>
              <a:endParaRPr lang="en-US" altLang="en-US" sz="1600" b="1"/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1974" y="3744"/>
              <a:ext cx="6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900" b="1"/>
                <a:t>0.5,0,0.75,0.25</a:t>
              </a:r>
              <a:endParaRPr lang="en-US" altLang="en-US" sz="1600" b="1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672" y="3456"/>
              <a:ext cx="5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900" b="1"/>
                <a:t>0.75,0, 1,0.5</a:t>
              </a:r>
              <a:endParaRPr lang="en-US" altLang="en-US" sz="1600" b="1"/>
            </a:p>
          </p:txBody>
        </p:sp>
      </p:grp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90525" y="6324600"/>
            <a:ext cx="523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(0,0)</a:t>
            </a:r>
            <a:endParaRPr lang="en-US" altLang="en-US" sz="2000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495925" y="2286000"/>
            <a:ext cx="523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(1,1)</a:t>
            </a:r>
            <a:endParaRPr lang="en-US" altLang="en-US" sz="2000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410200" y="5486400"/>
            <a:ext cx="3429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Distance</a:t>
            </a:r>
            <a:r>
              <a:rPr lang="en-US" altLang="en-US"/>
              <a:t> measured as geometric distance</a:t>
            </a:r>
          </a:p>
        </p:txBody>
      </p:sp>
      <p:sp>
        <p:nvSpPr>
          <p:cNvPr id="29" name="Flowchart: Sequential Access Storage 28"/>
          <p:cNvSpPr/>
          <p:nvPr/>
        </p:nvSpPr>
        <p:spPr bwMode="auto">
          <a:xfrm>
            <a:off x="4115956" y="2823152"/>
            <a:ext cx="342900" cy="340591"/>
          </a:xfrm>
          <a:prstGeom prst="flowChartMagnetic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</a:t>
            </a:r>
            <a:endParaRPr lang="en-US" sz="34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Map nodes and keys to identifiers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randomizing hash functions</a:t>
            </a:r>
          </a:p>
          <a:p>
            <a:pPr>
              <a:lnSpc>
                <a:spcPct val="90000"/>
              </a:lnSpc>
            </a:pPr>
            <a:r>
              <a:rPr lang="en-US" dirty="0"/>
              <a:t>Arrange them on a circle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895600" y="2971800"/>
            <a:ext cx="3429000" cy="3429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1"/>
              <a:t>Identifier</a:t>
            </a:r>
          </a:p>
          <a:p>
            <a:pPr algn="ctr"/>
            <a:r>
              <a:rPr lang="en-US" sz="2400" b="1" i="1"/>
              <a:t>Circle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1148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124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27432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733800" y="609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715000" y="3429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6172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5334000" y="609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6172200" y="4495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537325" y="4278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51525" y="3135313"/>
            <a:ext cx="952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err="1"/>
              <a:t>succ</a:t>
            </a:r>
            <a:r>
              <a:rPr lang="en-US" sz="2000" b="1" dirty="0"/>
              <a:t>(x)</a:t>
            </a:r>
          </a:p>
        </p:txBody>
      </p:sp>
      <p:sp>
        <p:nvSpPr>
          <p:cNvPr id="21520" name="Arc 16"/>
          <p:cNvSpPr>
            <a:spLocks/>
          </p:cNvSpPr>
          <p:nvPr/>
        </p:nvSpPr>
        <p:spPr bwMode="auto">
          <a:xfrm>
            <a:off x="5631656" y="3809206"/>
            <a:ext cx="471488" cy="763587"/>
          </a:xfrm>
          <a:custGeom>
            <a:avLst/>
            <a:gdLst>
              <a:gd name="G0" fmla="+- 661 0 0"/>
              <a:gd name="G1" fmla="+- 21600 0 0"/>
              <a:gd name="G2" fmla="+- 21600 0 0"/>
              <a:gd name="T0" fmla="*/ 0 w 22261"/>
              <a:gd name="T1" fmla="*/ 10 h 21637"/>
              <a:gd name="T2" fmla="*/ 22261 w 22261"/>
              <a:gd name="T3" fmla="*/ 21637 h 21637"/>
              <a:gd name="T4" fmla="*/ 661 w 22261"/>
              <a:gd name="T5" fmla="*/ 21600 h 2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61" h="21637" fill="none" extrusionOk="0">
                <a:moveTo>
                  <a:pt x="0" y="10"/>
                </a:moveTo>
                <a:cubicBezTo>
                  <a:pt x="220" y="3"/>
                  <a:pt x="440" y="-1"/>
                  <a:pt x="661" y="0"/>
                </a:cubicBezTo>
                <a:cubicBezTo>
                  <a:pt x="12590" y="0"/>
                  <a:pt x="22261" y="9670"/>
                  <a:pt x="22261" y="21600"/>
                </a:cubicBezTo>
                <a:cubicBezTo>
                  <a:pt x="22261" y="21612"/>
                  <a:pt x="22260" y="21624"/>
                  <a:pt x="22260" y="21636"/>
                </a:cubicBezTo>
              </a:path>
              <a:path w="22261" h="21637" stroke="0" extrusionOk="0">
                <a:moveTo>
                  <a:pt x="0" y="10"/>
                </a:moveTo>
                <a:cubicBezTo>
                  <a:pt x="220" y="3"/>
                  <a:pt x="440" y="-1"/>
                  <a:pt x="661" y="0"/>
                </a:cubicBezTo>
                <a:cubicBezTo>
                  <a:pt x="12590" y="0"/>
                  <a:pt x="22261" y="9670"/>
                  <a:pt x="22261" y="21600"/>
                </a:cubicBezTo>
                <a:cubicBezTo>
                  <a:pt x="22261" y="21612"/>
                  <a:pt x="22260" y="21624"/>
                  <a:pt x="22260" y="21636"/>
                </a:cubicBezTo>
                <a:lnTo>
                  <a:pt x="66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562600" y="3733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62600" y="3733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5562600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5638800" y="3733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6858000" y="4343400"/>
            <a:ext cx="13716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010110110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248400" y="3581400"/>
            <a:ext cx="13716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010111110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384925" y="4887913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err="1"/>
              <a:t>pred</a:t>
            </a:r>
            <a:r>
              <a:rPr lang="en-US" sz="2000" b="1" dirty="0"/>
              <a:t>(x)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781800" y="5334000"/>
            <a:ext cx="1371600" cy="304800"/>
          </a:xfrm>
          <a:prstGeom prst="rect">
            <a:avLst/>
          </a:prstGeom>
          <a:solidFill>
            <a:srgbClr val="666699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010110000</a:t>
            </a:r>
          </a:p>
        </p:txBody>
      </p:sp>
    </p:spTree>
    <p:extLst>
      <p:ext uri="{BB962C8B-B14F-4D97-AF65-F5344CB8AC3E}">
        <p14:creationId xmlns:p14="http://schemas.microsoft.com/office/powerpoint/2010/main" val="24199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lookup problem</a:t>
            </a:r>
          </a:p>
        </p:txBody>
      </p:sp>
      <p:sp>
        <p:nvSpPr>
          <p:cNvPr id="229379" name="Oval 3"/>
          <p:cNvSpPr>
            <a:spLocks noChangeArrowheads="1"/>
          </p:cNvSpPr>
          <p:nvPr/>
        </p:nvSpPr>
        <p:spPr bwMode="auto">
          <a:xfrm>
            <a:off x="3048000" y="2743200"/>
            <a:ext cx="3048000" cy="2133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4025900" y="3657600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Internet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200400" y="2362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4294188" y="2133600"/>
            <a:ext cx="55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5562600" y="2362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5562600" y="4800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4294188" y="5029200"/>
            <a:ext cx="55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3200400" y="4800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22263" y="4267200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Publisher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0" y="3657600"/>
            <a:ext cx="2193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</a:rPr>
              <a:t>Put (Key=“title”</a:t>
            </a:r>
          </a:p>
          <a:p>
            <a:r>
              <a:rPr lang="en-US" sz="2000">
                <a:solidFill>
                  <a:srgbClr val="00CC00"/>
                </a:solidFill>
              </a:rPr>
              <a:t>Value=file data…)</a:t>
            </a:r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6881813" y="4098925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Client</a:t>
            </a:r>
          </a:p>
        </p:txBody>
      </p:sp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559550" y="4419600"/>
            <a:ext cx="196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CC00"/>
                </a:solidFill>
              </a:rPr>
              <a:t>Get(key=“title”)</a:t>
            </a: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5438775" y="3824288"/>
            <a:ext cx="35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9392" name="Freeform 16"/>
          <p:cNvSpPr>
            <a:spLocks/>
          </p:cNvSpPr>
          <p:nvPr/>
        </p:nvSpPr>
        <p:spPr bwMode="auto">
          <a:xfrm>
            <a:off x="5715000" y="4038600"/>
            <a:ext cx="1219200" cy="26670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9393" name="Freeform 17"/>
          <p:cNvSpPr>
            <a:spLocks/>
          </p:cNvSpPr>
          <p:nvPr/>
        </p:nvSpPr>
        <p:spPr bwMode="auto">
          <a:xfrm>
            <a:off x="1447800" y="2819400"/>
            <a:ext cx="2971800" cy="1676400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1056">
                <a:moveTo>
                  <a:pt x="0" y="1056"/>
                </a:moveTo>
                <a:cubicBezTo>
                  <a:pt x="468" y="1024"/>
                  <a:pt x="936" y="992"/>
                  <a:pt x="1248" y="816"/>
                </a:cubicBezTo>
                <a:cubicBezTo>
                  <a:pt x="1560" y="640"/>
                  <a:pt x="1716" y="320"/>
                  <a:pt x="18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838200" y="58674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i="1"/>
              <a:t>  </a:t>
            </a:r>
            <a:r>
              <a:rPr lang="en-US" sz="2800"/>
              <a:t>At the heart of all DHTs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2291106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9" grpId="0"/>
      <p:bldP spid="229390" grpId="0"/>
      <p:bldP spid="229391" grpId="0"/>
      <p:bldP spid="2293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Consistent Hashing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324600" y="1066800"/>
            <a:ext cx="2706688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6781800" y="1495425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/>
          <a:p>
            <a:endParaRPr lang="en-US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7700963" y="32766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7700963" y="14478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6753225" y="23336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25" name="Oval 10"/>
          <p:cNvSpPr>
            <a:spLocks noChangeAspect="1" noChangeArrowheads="1"/>
          </p:cNvSpPr>
          <p:nvPr/>
        </p:nvSpPr>
        <p:spPr bwMode="auto">
          <a:xfrm>
            <a:off x="8639175" y="233362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7010400" y="29718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8443913" y="29432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7024688" y="17240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8424863" y="18145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7272338" y="31861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31" name="Oval 16"/>
          <p:cNvSpPr>
            <a:spLocks noChangeAspect="1" noChangeArrowheads="1"/>
          </p:cNvSpPr>
          <p:nvPr/>
        </p:nvSpPr>
        <p:spPr bwMode="auto">
          <a:xfrm>
            <a:off x="8158163" y="317182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232" name="Oval 17"/>
          <p:cNvSpPr>
            <a:spLocks noChangeAspect="1" noChangeArrowheads="1"/>
          </p:cNvSpPr>
          <p:nvPr/>
        </p:nvSpPr>
        <p:spPr bwMode="auto">
          <a:xfrm>
            <a:off x="6824663" y="271462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6858000" y="19812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34" name="Oval 19"/>
          <p:cNvSpPr>
            <a:spLocks noChangeArrowheads="1"/>
          </p:cNvSpPr>
          <p:nvPr/>
        </p:nvSpPr>
        <p:spPr bwMode="auto">
          <a:xfrm>
            <a:off x="7272338" y="15573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35" name="Oval 20"/>
          <p:cNvSpPr>
            <a:spLocks noChangeArrowheads="1"/>
          </p:cNvSpPr>
          <p:nvPr/>
        </p:nvSpPr>
        <p:spPr bwMode="auto">
          <a:xfrm>
            <a:off x="8610600" y="26384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36" name="Oval 21"/>
          <p:cNvSpPr>
            <a:spLocks noChangeArrowheads="1"/>
          </p:cNvSpPr>
          <p:nvPr/>
        </p:nvSpPr>
        <p:spPr bwMode="auto">
          <a:xfrm>
            <a:off x="8596313" y="20716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9237" name="Oval 22"/>
          <p:cNvSpPr>
            <a:spLocks noChangeAspect="1" noChangeArrowheads="1"/>
          </p:cNvSpPr>
          <p:nvPr/>
        </p:nvSpPr>
        <p:spPr bwMode="auto">
          <a:xfrm>
            <a:off x="8120063" y="1557338"/>
            <a:ext cx="101600" cy="1095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238" name="Text Box 23"/>
          <p:cNvSpPr txBox="1">
            <a:spLocks noChangeArrowheads="1"/>
          </p:cNvSpPr>
          <p:nvPr/>
        </p:nvSpPr>
        <p:spPr bwMode="auto">
          <a:xfrm>
            <a:off x="7662863" y="114300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  <a:ea typeface="MS PGothic" charset="0"/>
                <a:cs typeface="MS PGothic" charset="0"/>
              </a:rPr>
              <a:t>0</a:t>
            </a: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8763000" y="221138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  <a:ea typeface="MS PGothic" charset="0"/>
                <a:cs typeface="MS PGothic" charset="0"/>
              </a:rPr>
              <a:t>4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7662863" y="33242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  <a:ea typeface="MS PGothic" charset="0"/>
                <a:cs typeface="MS PGothic" charset="0"/>
              </a:rPr>
              <a:t>8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6357938" y="2209800"/>
            <a:ext cx="423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  <a:ea typeface="MS PGothic" charset="0"/>
                <a:cs typeface="MS PGothic" charset="0"/>
              </a:rPr>
              <a:t>12</a:t>
            </a:r>
          </a:p>
        </p:txBody>
      </p:sp>
      <p:sp>
        <p:nvSpPr>
          <p:cNvPr id="9242" name="Text Box 27"/>
          <p:cNvSpPr txBox="1">
            <a:spLocks noChangeArrowheads="1"/>
          </p:cNvSpPr>
          <p:nvPr/>
        </p:nvSpPr>
        <p:spPr bwMode="auto">
          <a:xfrm>
            <a:off x="7239000" y="20574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urier New" charset="0"/>
                <a:ea typeface="MS PGothic" charset="0"/>
                <a:cs typeface="MS PGothic" charset="0"/>
              </a:rPr>
              <a:t>Bucket</a:t>
            </a:r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>
            <a:off x="7772400" y="2438400"/>
            <a:ext cx="38100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6629400" y="152400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  <a:ea typeface="MS PGothic" charset="0"/>
                <a:cs typeface="MS PGothic" charset="0"/>
              </a:rPr>
              <a:t>14</a:t>
            </a:r>
          </a:p>
        </p:txBody>
      </p:sp>
      <p:sp>
        <p:nvSpPr>
          <p:cNvPr id="9245" name="Rectangle 3"/>
          <p:cNvSpPr txBox="1">
            <a:spLocks noChangeArrowheads="1"/>
          </p:cNvSpPr>
          <p:nvPr/>
        </p:nvSpPr>
        <p:spPr bwMode="auto">
          <a:xfrm>
            <a:off x="228600" y="1258393"/>
            <a:ext cx="6172200" cy="24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b="0" dirty="0">
                <a:solidFill>
                  <a:srgbClr val="800000"/>
                </a:solidFill>
                <a:latin typeface="Calibri" charset="0"/>
                <a:ea typeface="MS PGothic" charset="0"/>
                <a:cs typeface="MS PGothic" charset="0"/>
              </a:rPr>
              <a:t>Construction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Assign each of C hash buckets to random points on mod 2</a:t>
            </a:r>
            <a:r>
              <a:rPr lang="en-US" b="0" i="1" baseline="30000" dirty="0">
                <a:latin typeface="Calibri" charset="0"/>
                <a:ea typeface="MS PGothic" charset="0"/>
                <a:cs typeface="MS PGothic" charset="0"/>
              </a:rPr>
              <a:t>n</a:t>
            </a: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 circle; hash key size = </a:t>
            </a:r>
            <a:r>
              <a:rPr lang="en-US" b="0" i="1" dirty="0">
                <a:latin typeface="Calibri" charset="0"/>
                <a:ea typeface="MS PGothic" charset="0"/>
                <a:cs typeface="MS PGothic" charset="0"/>
              </a:rPr>
              <a:t>n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Map object to random position on circle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Hash of object = closest clockwise bucket</a:t>
            </a:r>
          </a:p>
          <a:p>
            <a:pPr algn="l" eaLnBrk="1" hangingPunct="1">
              <a:spcBef>
                <a:spcPct val="20000"/>
              </a:spcBef>
            </a:pPr>
            <a:endParaRPr lang="en-US" b="0" dirty="0">
              <a:solidFill>
                <a:srgbClr val="800000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28600" y="3843336"/>
            <a:ext cx="8534400" cy="24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4572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b="0" dirty="0">
                <a:solidFill>
                  <a:srgbClr val="800000"/>
                </a:solidFill>
                <a:latin typeface="Calibri" charset="0"/>
                <a:ea typeface="MS PGothic" charset="0"/>
                <a:cs typeface="MS PGothic" charset="0"/>
              </a:rPr>
              <a:t>Desired features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b="0" dirty="0">
                <a:solidFill>
                  <a:srgbClr val="0000FF"/>
                </a:solidFill>
                <a:latin typeface="Calibri" charset="0"/>
                <a:ea typeface="MS PGothic" charset="0"/>
                <a:cs typeface="MS PGothic" charset="0"/>
              </a:rPr>
              <a:t>Balanced:  </a:t>
            </a: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No bucket responsible for large number of objects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b="0" dirty="0">
                <a:solidFill>
                  <a:srgbClr val="0000FF"/>
                </a:solidFill>
                <a:latin typeface="Calibri" charset="0"/>
                <a:ea typeface="MS PGothic" charset="0"/>
                <a:cs typeface="MS PGothic" charset="0"/>
              </a:rPr>
              <a:t>Smoothness:  </a:t>
            </a: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Addition of bucket does not cause </a:t>
            </a:r>
            <a:r>
              <a:rPr lang="en-US" b="0" dirty="0" smtClean="0">
                <a:latin typeface="Calibri" charset="0"/>
                <a:ea typeface="MS PGothic" charset="0"/>
                <a:cs typeface="MS PGothic" charset="0"/>
              </a:rPr>
              <a:t>major movement </a:t>
            </a: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among existing buckets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b="0" dirty="0">
                <a:solidFill>
                  <a:srgbClr val="0000FF"/>
                </a:solidFill>
                <a:latin typeface="Calibri" charset="0"/>
                <a:ea typeface="MS PGothic" charset="0"/>
                <a:cs typeface="MS PGothic" charset="0"/>
              </a:rPr>
              <a:t>Spread and load:  </a:t>
            </a:r>
            <a:r>
              <a:rPr lang="en-US" b="0" dirty="0">
                <a:latin typeface="Calibri" charset="0"/>
                <a:ea typeface="MS PGothic" charset="0"/>
                <a:cs typeface="MS PGothic" charset="0"/>
              </a:rPr>
              <a:t>Small set of buckets that lie near object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endParaRPr lang="en-US" sz="1600" b="0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Consistent Hashing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1979613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Large, sparse identifier space (e.g., 128 bits)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Hash a set of keys x uniformly to large id space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Hash nodes to the id space as well</a:t>
            </a:r>
          </a:p>
          <a:p>
            <a:pPr lvl="1" eaLnBrk="1" hangingPunct="1"/>
            <a:endParaRPr lang="en-US" dirty="0">
              <a:latin typeface="Comic Sans MS" charset="0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724400" y="3314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6529388" y="3160713"/>
            <a:ext cx="0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>
            <a:off x="6721475" y="3198813"/>
            <a:ext cx="115888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6367463" y="28035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6783388" y="28035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10250" name="Group 9"/>
          <p:cNvGrpSpPr>
            <a:grpSpLocks/>
          </p:cNvGrpSpPr>
          <p:nvPr/>
        </p:nvGrpSpPr>
        <p:grpSpPr bwMode="auto">
          <a:xfrm>
            <a:off x="7181850" y="3198813"/>
            <a:ext cx="346075" cy="39687"/>
            <a:chOff x="824" y="3950"/>
            <a:chExt cx="218" cy="25"/>
          </a:xfrm>
        </p:grpSpPr>
        <p:sp>
          <p:nvSpPr>
            <p:cNvPr id="10262" name="Oval 10"/>
            <p:cNvSpPr>
              <a:spLocks noChangeArrowheads="1"/>
            </p:cNvSpPr>
            <p:nvPr/>
          </p:nvSpPr>
          <p:spPr bwMode="auto">
            <a:xfrm>
              <a:off x="824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11"/>
            <p:cNvSpPr>
              <a:spLocks noChangeArrowheads="1"/>
            </p:cNvSpPr>
            <p:nvPr/>
          </p:nvSpPr>
          <p:spPr bwMode="auto">
            <a:xfrm>
              <a:off x="921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12"/>
            <p:cNvSpPr>
              <a:spLocks noChangeArrowheads="1"/>
            </p:cNvSpPr>
            <p:nvPr/>
          </p:nvSpPr>
          <p:spPr bwMode="auto">
            <a:xfrm>
              <a:off x="1018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3"/>
          <p:cNvSpPr txBox="1">
            <a:spLocks noChangeArrowheads="1"/>
          </p:cNvSpPr>
          <p:nvPr/>
        </p:nvSpPr>
        <p:spPr bwMode="auto">
          <a:xfrm>
            <a:off x="461963" y="5772150"/>
            <a:ext cx="439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Hash(name) </a:t>
            </a:r>
            <a:r>
              <a:rPr lang="en-US">
                <a:solidFill>
                  <a:srgbClr val="FF3300"/>
                </a:solidFill>
                <a:sym typeface="Wingdings" charset="0"/>
              </a:rPr>
              <a:t> object_id</a:t>
            </a:r>
          </a:p>
          <a:p>
            <a:pPr eaLnBrk="1" hangingPunct="1"/>
            <a:r>
              <a:rPr lang="en-US">
                <a:solidFill>
                  <a:srgbClr val="009900"/>
                </a:solidFill>
                <a:sym typeface="Wingdings" charset="0"/>
              </a:rPr>
              <a:t>Hash(IP_address)  node_id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0252" name="Text Box 14"/>
          <p:cNvSpPr txBox="1">
            <a:spLocks noChangeArrowheads="1"/>
          </p:cNvSpPr>
          <p:nvPr/>
        </p:nvSpPr>
        <p:spPr bwMode="auto">
          <a:xfrm>
            <a:off x="1076325" y="3775075"/>
            <a:ext cx="2052638" cy="12255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Id space </a:t>
            </a:r>
          </a:p>
          <a:p>
            <a:pPr eaLnBrk="1" hangingPunct="1"/>
            <a:r>
              <a:rPr lang="en-US"/>
              <a:t>represented </a:t>
            </a:r>
          </a:p>
          <a:p>
            <a:pPr eaLnBrk="1" hangingPunct="1"/>
            <a:r>
              <a:rPr lang="en-US"/>
              <a:t>as a ring</a:t>
            </a:r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7566025" y="3582988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8258175" y="4965700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7259638" y="6348413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8"/>
          <p:cNvSpPr>
            <a:spLocks noChangeArrowheads="1"/>
          </p:cNvSpPr>
          <p:nvPr/>
        </p:nvSpPr>
        <p:spPr bwMode="auto">
          <a:xfrm>
            <a:off x="4762500" y="4275138"/>
            <a:ext cx="153988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9"/>
          <p:cNvSpPr>
            <a:spLocks noChangeArrowheads="1"/>
          </p:cNvSpPr>
          <p:nvPr/>
        </p:nvSpPr>
        <p:spPr bwMode="auto">
          <a:xfrm>
            <a:off x="5607050" y="63103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20"/>
          <p:cNvSpPr>
            <a:spLocks noChangeArrowheads="1"/>
          </p:cNvSpPr>
          <p:nvPr/>
        </p:nvSpPr>
        <p:spPr bwMode="auto">
          <a:xfrm>
            <a:off x="7604125" y="6118225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6183313" y="3198813"/>
            <a:ext cx="115887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5346700" y="2803525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2</a:t>
            </a:r>
            <a:r>
              <a:rPr lang="en-US" baseline="30000"/>
              <a:t>128</a:t>
            </a:r>
            <a:r>
              <a:rPr lang="en-US"/>
              <a:t>-1</a:t>
            </a:r>
          </a:p>
        </p:txBody>
      </p: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5376863" y="3582988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omic Sans MS" charset="0"/>
              </a:rPr>
              <a:t>Where to Store (Key, Value) Pair?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Mapping keys in a load-balanced way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Store the key at one or more nodes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Nodes with identifiers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close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to the key </a:t>
            </a:r>
          </a:p>
          <a:p>
            <a:pPr lvl="2" eaLnBrk="1" hangingPunct="1"/>
            <a:r>
              <a:rPr lang="en-US" dirty="0">
                <a:latin typeface="Comic Sans MS" charset="0"/>
              </a:rPr>
              <a:t>where distance is measured in the id space</a:t>
            </a:r>
          </a:p>
          <a:p>
            <a:pPr lvl="2" eaLnBrk="1" hangingPunct="1"/>
            <a:endParaRPr lang="en-US" dirty="0">
              <a:latin typeface="Comic Sans MS" charset="0"/>
            </a:endParaRPr>
          </a:p>
          <a:p>
            <a:pPr eaLnBrk="1" hangingPunct="1"/>
            <a:r>
              <a:rPr lang="en-US" dirty="0">
                <a:latin typeface="Comic Sans MS" charset="0"/>
              </a:rPr>
              <a:t>Advantages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Even distribution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Few changes as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nodes come and go…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4724400" y="3314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566025" y="3582988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8258175" y="4965700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7259638" y="6348413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4762500" y="4275138"/>
            <a:ext cx="153988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5607050" y="63103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7604125" y="6118225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461963" y="5772150"/>
            <a:ext cx="439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Hash(name) </a:t>
            </a:r>
            <a:r>
              <a:rPr lang="en-US">
                <a:solidFill>
                  <a:srgbClr val="FF3300"/>
                </a:solidFill>
                <a:sym typeface="Wingdings" charset="0"/>
              </a:rPr>
              <a:t> object_id</a:t>
            </a:r>
          </a:p>
          <a:p>
            <a:pPr eaLnBrk="1" hangingPunct="1"/>
            <a:r>
              <a:rPr lang="en-US">
                <a:solidFill>
                  <a:srgbClr val="009900"/>
                </a:solidFill>
                <a:sym typeface="Wingdings" charset="0"/>
              </a:rPr>
              <a:t>Hash(IP_address)  node_id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1277" name="Freeform 12"/>
          <p:cNvSpPr>
            <a:spLocks/>
          </p:cNvSpPr>
          <p:nvPr/>
        </p:nvSpPr>
        <p:spPr bwMode="auto">
          <a:xfrm>
            <a:off x="6934200" y="5778500"/>
            <a:ext cx="633413" cy="530225"/>
          </a:xfrm>
          <a:custGeom>
            <a:avLst/>
            <a:gdLst>
              <a:gd name="T0" fmla="*/ 2147483647 w 399"/>
              <a:gd name="T1" fmla="*/ 2147483647 h 334"/>
              <a:gd name="T2" fmla="*/ 2147483647 w 399"/>
              <a:gd name="T3" fmla="*/ 2147483647 h 334"/>
              <a:gd name="T4" fmla="*/ 2147483647 w 399"/>
              <a:gd name="T5" fmla="*/ 2147483647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9" h="334">
                <a:moveTo>
                  <a:pt x="181" y="334"/>
                </a:moveTo>
                <a:cubicBezTo>
                  <a:pt x="90" y="187"/>
                  <a:pt x="0" y="40"/>
                  <a:pt x="36" y="20"/>
                </a:cubicBezTo>
                <a:cubicBezTo>
                  <a:pt x="72" y="0"/>
                  <a:pt x="235" y="106"/>
                  <a:pt x="399" y="21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23"/>
          <p:cNvSpPr>
            <a:spLocks noChangeArrowheads="1"/>
          </p:cNvSpPr>
          <p:nvPr/>
        </p:nvSpPr>
        <p:spPr bwMode="auto">
          <a:xfrm>
            <a:off x="5376863" y="3582988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090" y="609600"/>
            <a:ext cx="8424909" cy="1143000"/>
          </a:xfrm>
        </p:spPr>
        <p:txBody>
          <a:bodyPr/>
          <a:lstStyle/>
          <a:p>
            <a:r>
              <a:rPr lang="en-US" dirty="0" smtClean="0"/>
              <a:t>Hash </a:t>
            </a:r>
            <a:r>
              <a:rPr lang="en-US" dirty="0"/>
              <a:t>a Key to </a:t>
            </a:r>
            <a:r>
              <a:rPr lang="en-US" i="1" dirty="0" smtClean="0"/>
              <a:t>Successor</a:t>
            </a:r>
            <a:endParaRPr lang="en-US" i="1" dirty="0"/>
          </a:p>
        </p:txBody>
      </p:sp>
      <p:sp>
        <p:nvSpPr>
          <p:cNvPr id="336899" name="Oval 3"/>
          <p:cNvSpPr>
            <a:spLocks noChangeArrowheads="1"/>
          </p:cNvSpPr>
          <p:nvPr/>
        </p:nvSpPr>
        <p:spPr bwMode="auto">
          <a:xfrm>
            <a:off x="3048000" y="2057400"/>
            <a:ext cx="3043238" cy="3048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6172200" y="36576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N32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5715000" y="20574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N10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2209800" y="3032125"/>
            <a:ext cx="739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N100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2743200" y="46482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N80</a:t>
            </a:r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>
            <a:off x="4800600" y="5181600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N60</a:t>
            </a:r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3976688" y="3206750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Circular</a:t>
            </a:r>
          </a:p>
          <a:p>
            <a:pPr algn="ctr"/>
            <a:r>
              <a:rPr lang="en-US" sz="2000"/>
              <a:t>ID Space</a:t>
            </a:r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365125" y="5772150"/>
            <a:ext cx="632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rgbClr val="FF0000"/>
                </a:solidFill>
              </a:rPr>
              <a:t>Successor: node with next highest ID</a:t>
            </a:r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5486400" y="5181600"/>
            <a:ext cx="177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K33, K40, K52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6767513" y="3663950"/>
            <a:ext cx="119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K11, K30</a:t>
            </a:r>
          </a:p>
        </p:txBody>
      </p:sp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6310313" y="2063750"/>
            <a:ext cx="1052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K5, K10</a:t>
            </a:r>
          </a:p>
        </p:txBody>
      </p:sp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1552575" y="4648200"/>
            <a:ext cx="119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K65, K70</a:t>
            </a:r>
          </a:p>
        </p:txBody>
      </p: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1462088" y="3032125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K100</a:t>
            </a:r>
          </a:p>
        </p:txBody>
      </p:sp>
      <p:sp>
        <p:nvSpPr>
          <p:cNvPr id="336912" name="Text Box 16"/>
          <p:cNvSpPr txBox="1">
            <a:spLocks noChangeArrowheads="1"/>
          </p:cNvSpPr>
          <p:nvPr/>
        </p:nvSpPr>
        <p:spPr bwMode="auto">
          <a:xfrm>
            <a:off x="471488" y="2057400"/>
            <a:ext cx="210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Key ID   Node ID</a:t>
            </a:r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1143000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>
            <a:off x="20574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Joins and Leaves of Nodes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1327150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Maintain a circularly linked list around the ring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Every node has a predecessor and successor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4110038" y="277653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643813" y="4427538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4148138" y="3736975"/>
            <a:ext cx="153987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6989763" y="5580063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12"/>
          <p:cNvSpPr>
            <a:spLocks noChangeArrowheads="1"/>
          </p:cNvSpPr>
          <p:nvPr/>
        </p:nvSpPr>
        <p:spPr bwMode="auto">
          <a:xfrm>
            <a:off x="4879975" y="2928938"/>
            <a:ext cx="153988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3"/>
          <p:cNvSpPr>
            <a:spLocks noChangeArrowheads="1"/>
          </p:cNvSpPr>
          <p:nvPr/>
        </p:nvSpPr>
        <p:spPr bwMode="auto">
          <a:xfrm>
            <a:off x="4303713" y="5156200"/>
            <a:ext cx="153987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4"/>
          <p:cNvSpPr>
            <a:spLocks noChangeArrowheads="1"/>
          </p:cNvSpPr>
          <p:nvPr/>
        </p:nvSpPr>
        <p:spPr bwMode="auto">
          <a:xfrm>
            <a:off x="5876925" y="5962650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5"/>
          <p:cNvSpPr>
            <a:spLocks noChangeArrowheads="1"/>
          </p:cNvSpPr>
          <p:nvPr/>
        </p:nvSpPr>
        <p:spPr bwMode="auto">
          <a:xfrm>
            <a:off x="6453188" y="2814638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Freeform 25"/>
          <p:cNvSpPr>
            <a:spLocks/>
          </p:cNvSpPr>
          <p:nvPr/>
        </p:nvSpPr>
        <p:spPr bwMode="auto">
          <a:xfrm>
            <a:off x="6869113" y="4503738"/>
            <a:ext cx="852487" cy="1114425"/>
          </a:xfrm>
          <a:custGeom>
            <a:avLst/>
            <a:gdLst>
              <a:gd name="T0" fmla="*/ 2147483647 w 537"/>
              <a:gd name="T1" fmla="*/ 2147483647 h 702"/>
              <a:gd name="T2" fmla="*/ 2147483647 w 537"/>
              <a:gd name="T3" fmla="*/ 2147483647 h 702"/>
              <a:gd name="T4" fmla="*/ 2147483647 w 537"/>
              <a:gd name="T5" fmla="*/ 0 h 7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Freeform 26"/>
          <p:cNvSpPr>
            <a:spLocks/>
          </p:cNvSpPr>
          <p:nvPr/>
        </p:nvSpPr>
        <p:spPr bwMode="auto">
          <a:xfrm>
            <a:off x="6096000" y="2968625"/>
            <a:ext cx="1625600" cy="1535113"/>
          </a:xfrm>
          <a:custGeom>
            <a:avLst/>
            <a:gdLst>
              <a:gd name="T0" fmla="*/ 2147483647 w 1024"/>
              <a:gd name="T1" fmla="*/ 2147483647 h 967"/>
              <a:gd name="T2" fmla="*/ 2147483647 w 1024"/>
              <a:gd name="T3" fmla="*/ 2147483647 h 967"/>
              <a:gd name="T4" fmla="*/ 2147483647 w 1024"/>
              <a:gd name="T5" fmla="*/ 0 h 9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Freeform 27"/>
          <p:cNvSpPr>
            <a:spLocks/>
          </p:cNvSpPr>
          <p:nvPr/>
        </p:nvSpPr>
        <p:spPr bwMode="auto">
          <a:xfrm>
            <a:off x="4956175" y="2928938"/>
            <a:ext cx="1536700" cy="557212"/>
          </a:xfrm>
          <a:custGeom>
            <a:avLst/>
            <a:gdLst>
              <a:gd name="T0" fmla="*/ 2147483647 w 968"/>
              <a:gd name="T1" fmla="*/ 0 h 351"/>
              <a:gd name="T2" fmla="*/ 2147483647 w 968"/>
              <a:gd name="T3" fmla="*/ 2147483647 h 351"/>
              <a:gd name="T4" fmla="*/ 0 w 968"/>
              <a:gd name="T5" fmla="*/ 2147483647 h 3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Freeform 28"/>
          <p:cNvSpPr>
            <a:spLocks/>
          </p:cNvSpPr>
          <p:nvPr/>
        </p:nvSpPr>
        <p:spPr bwMode="auto">
          <a:xfrm>
            <a:off x="4187825" y="3006725"/>
            <a:ext cx="1012825" cy="806450"/>
          </a:xfrm>
          <a:custGeom>
            <a:avLst/>
            <a:gdLst>
              <a:gd name="T0" fmla="*/ 2147483647 w 638"/>
              <a:gd name="T1" fmla="*/ 0 h 508"/>
              <a:gd name="T2" fmla="*/ 2147483647 w 638"/>
              <a:gd name="T3" fmla="*/ 2147483647 h 508"/>
              <a:gd name="T4" fmla="*/ 0 w 638"/>
              <a:gd name="T5" fmla="*/ 2147483647 h 5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8" h="508">
                <a:moveTo>
                  <a:pt x="484" y="0"/>
                </a:moveTo>
                <a:cubicBezTo>
                  <a:pt x="561" y="163"/>
                  <a:pt x="638" y="326"/>
                  <a:pt x="557" y="411"/>
                </a:cubicBezTo>
                <a:cubicBezTo>
                  <a:pt x="476" y="496"/>
                  <a:pt x="238" y="502"/>
                  <a:pt x="0" y="5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Freeform 29"/>
          <p:cNvSpPr>
            <a:spLocks/>
          </p:cNvSpPr>
          <p:nvPr/>
        </p:nvSpPr>
        <p:spPr bwMode="auto">
          <a:xfrm>
            <a:off x="4225925" y="3813175"/>
            <a:ext cx="525463" cy="1420813"/>
          </a:xfrm>
          <a:custGeom>
            <a:avLst/>
            <a:gdLst>
              <a:gd name="T0" fmla="*/ 0 w 331"/>
              <a:gd name="T1" fmla="*/ 0 h 895"/>
              <a:gd name="T2" fmla="*/ 2147483647 w 331"/>
              <a:gd name="T3" fmla="*/ 2147483647 h 895"/>
              <a:gd name="T4" fmla="*/ 2147483647 w 331"/>
              <a:gd name="T5" fmla="*/ 2147483647 h 8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1" h="895">
                <a:moveTo>
                  <a:pt x="0" y="0"/>
                </a:moveTo>
                <a:cubicBezTo>
                  <a:pt x="149" y="107"/>
                  <a:pt x="299" y="214"/>
                  <a:pt x="315" y="363"/>
                </a:cubicBezTo>
                <a:cubicBezTo>
                  <a:pt x="331" y="512"/>
                  <a:pt x="214" y="703"/>
                  <a:pt x="97" y="89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Freeform 30"/>
          <p:cNvSpPr>
            <a:spLocks/>
          </p:cNvSpPr>
          <p:nvPr/>
        </p:nvSpPr>
        <p:spPr bwMode="auto">
          <a:xfrm>
            <a:off x="4303713" y="5073650"/>
            <a:ext cx="1651000" cy="928688"/>
          </a:xfrm>
          <a:custGeom>
            <a:avLst/>
            <a:gdLst>
              <a:gd name="T0" fmla="*/ 0 w 1040"/>
              <a:gd name="T1" fmla="*/ 2147483647 h 585"/>
              <a:gd name="T2" fmla="*/ 2147483647 w 1040"/>
              <a:gd name="T3" fmla="*/ 2147483647 h 585"/>
              <a:gd name="T4" fmla="*/ 2147483647 w 1040"/>
              <a:gd name="T5" fmla="*/ 2147483647 h 5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585">
                <a:moveTo>
                  <a:pt x="0" y="125"/>
                </a:moveTo>
                <a:cubicBezTo>
                  <a:pt x="215" y="62"/>
                  <a:pt x="431" y="0"/>
                  <a:pt x="604" y="77"/>
                </a:cubicBezTo>
                <a:cubicBezTo>
                  <a:pt x="777" y="154"/>
                  <a:pt x="908" y="369"/>
                  <a:pt x="1040" y="58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Freeform 31"/>
          <p:cNvSpPr>
            <a:spLocks/>
          </p:cNvSpPr>
          <p:nvPr/>
        </p:nvSpPr>
        <p:spPr bwMode="auto">
          <a:xfrm>
            <a:off x="5916613" y="5413375"/>
            <a:ext cx="1112837" cy="588963"/>
          </a:xfrm>
          <a:custGeom>
            <a:avLst/>
            <a:gdLst>
              <a:gd name="T0" fmla="*/ 0 w 701"/>
              <a:gd name="T1" fmla="*/ 2147483647 h 371"/>
              <a:gd name="T2" fmla="*/ 2147483647 w 701"/>
              <a:gd name="T3" fmla="*/ 2147483647 h 371"/>
              <a:gd name="T4" fmla="*/ 2147483647 w 701"/>
              <a:gd name="T5" fmla="*/ 2147483647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32"/>
          <p:cNvSpPr txBox="1">
            <a:spLocks noChangeArrowheads="1"/>
          </p:cNvSpPr>
          <p:nvPr/>
        </p:nvSpPr>
        <p:spPr bwMode="auto">
          <a:xfrm>
            <a:off x="6915150" y="57340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</a:t>
            </a:r>
          </a:p>
        </p:txBody>
      </p:sp>
      <p:sp>
        <p:nvSpPr>
          <p:cNvPr id="12309" name="Text Box 33"/>
          <p:cNvSpPr txBox="1">
            <a:spLocks noChangeArrowheads="1"/>
          </p:cNvSpPr>
          <p:nvPr/>
        </p:nvSpPr>
        <p:spPr bwMode="auto">
          <a:xfrm>
            <a:off x="7913688" y="43116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pred</a:t>
            </a:r>
            <a:endParaRPr lang="en-US" dirty="0"/>
          </a:p>
        </p:txBody>
      </p:sp>
      <p:sp>
        <p:nvSpPr>
          <p:cNvPr id="12310" name="Text Box 34"/>
          <p:cNvSpPr txBox="1">
            <a:spLocks noChangeArrowheads="1"/>
          </p:cNvSpPr>
          <p:nvPr/>
        </p:nvSpPr>
        <p:spPr bwMode="auto">
          <a:xfrm>
            <a:off x="5549900" y="6194425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succ</a:t>
            </a:r>
          </a:p>
        </p:txBody>
      </p:sp>
    </p:spTree>
    <p:extLst>
      <p:ext uri="{BB962C8B-B14F-4D97-AF65-F5344CB8AC3E}">
        <p14:creationId xmlns:p14="http://schemas.microsoft.com/office/powerpoint/2010/main" val="40577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  <p:bldP spid="12302" grpId="0" animBg="1"/>
      <p:bldP spid="12303" grpId="0" animBg="1"/>
      <p:bldP spid="12304" grpId="0" animBg="1"/>
      <p:bldP spid="12305" grpId="0" animBg="1"/>
      <p:bldP spid="12306" grpId="0" animBg="1"/>
      <p:bldP spid="12307" grpId="0" animBg="1"/>
      <p:bldP spid="12309" grpId="0"/>
      <p:bldP spid="123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How to Find the Nearest Node?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585913"/>
            <a:ext cx="7959969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Need to find the closest node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To determine who should store (key, value) pair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To direct a future lookup(key) query to the node</a:t>
            </a:r>
          </a:p>
          <a:p>
            <a:pPr eaLnBrk="1" hangingPunct="1"/>
            <a:r>
              <a:rPr lang="en-US" dirty="0" err="1">
                <a:latin typeface="Comic Sans MS" charset="0"/>
              </a:rPr>
              <a:t>Strawman</a:t>
            </a:r>
            <a:r>
              <a:rPr lang="en-US" dirty="0">
                <a:latin typeface="Comic Sans MS" charset="0"/>
              </a:rPr>
              <a:t> solution: walk through linked list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Circular linked list of nodes in the ring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O(n) lookup time when n nodes in the ring</a:t>
            </a:r>
          </a:p>
          <a:p>
            <a:pPr eaLnBrk="1" hangingPunct="1"/>
            <a:r>
              <a:rPr lang="en-US" dirty="0">
                <a:latin typeface="Comic Sans MS" charset="0"/>
              </a:rPr>
              <a:t>Alternative solution: 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Jump further around ring</a:t>
            </a:r>
          </a:p>
          <a:p>
            <a:pPr lvl="1" eaLnBrk="1" hangingPunct="1"/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Finger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table of additional overlay links</a:t>
            </a:r>
          </a:p>
          <a:p>
            <a:pPr lvl="1" eaLnBrk="1" hangingPunct="1"/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Links in the Overlay Topology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5213" cy="1709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mic Sans MS" charset="0"/>
              </a:rPr>
              <a:t>Trade-off between # of hops vs. # of neighbors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E.g., log(n) for both, where n is the number of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E.g., such as overlay links 1/2, 1/4 1/8, … around the 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Each hop traverses at least half of the remaining distance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2613025" y="32766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5454650" y="3544888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146800" y="4927600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5148263" y="6310313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2651125" y="4237038"/>
            <a:ext cx="153988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3495675" y="62722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5492750" y="6080125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82963" y="3429000"/>
            <a:ext cx="153987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2806700" y="5656263"/>
            <a:ext cx="153988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379913" y="6462713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4956175" y="3314700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916613" y="4119563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5994400" y="5426075"/>
            <a:ext cx="153988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4495800" y="31988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3997325" y="32369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2960688" y="3775075"/>
            <a:ext cx="153987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2536825" y="47355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2574925" y="5118100"/>
            <a:ext cx="153988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3074988" y="6002338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27"/>
          <p:cNvSpPr>
            <a:spLocks/>
          </p:cNvSpPr>
          <p:nvPr/>
        </p:nvSpPr>
        <p:spPr bwMode="auto">
          <a:xfrm>
            <a:off x="3497263" y="3505200"/>
            <a:ext cx="2035175" cy="2611438"/>
          </a:xfrm>
          <a:custGeom>
            <a:avLst/>
            <a:gdLst>
              <a:gd name="T0" fmla="*/ 2147483647 w 1282"/>
              <a:gd name="T1" fmla="*/ 2147483647 h 1645"/>
              <a:gd name="T2" fmla="*/ 2147483647 w 1282"/>
              <a:gd name="T3" fmla="*/ 2147483647 h 1645"/>
              <a:gd name="T4" fmla="*/ 0 w 1282"/>
              <a:gd name="T5" fmla="*/ 0 h 16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2" h="1645">
                <a:moveTo>
                  <a:pt x="1282" y="1645"/>
                </a:moveTo>
                <a:cubicBezTo>
                  <a:pt x="1086" y="1238"/>
                  <a:pt x="891" y="831"/>
                  <a:pt x="677" y="557"/>
                </a:cubicBezTo>
                <a:cubicBezTo>
                  <a:pt x="463" y="283"/>
                  <a:pt x="231" y="14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Freeform 28"/>
          <p:cNvSpPr>
            <a:spLocks/>
          </p:cNvSpPr>
          <p:nvPr/>
        </p:nvSpPr>
        <p:spPr bwMode="auto">
          <a:xfrm>
            <a:off x="2882900" y="5254625"/>
            <a:ext cx="2687638" cy="977900"/>
          </a:xfrm>
          <a:custGeom>
            <a:avLst/>
            <a:gdLst>
              <a:gd name="T0" fmla="*/ 2147483647 w 1693"/>
              <a:gd name="T1" fmla="*/ 2147483647 h 616"/>
              <a:gd name="T2" fmla="*/ 2147483647 w 1693"/>
              <a:gd name="T3" fmla="*/ 2147483647 h 616"/>
              <a:gd name="T4" fmla="*/ 0 w 1693"/>
              <a:gd name="T5" fmla="*/ 2147483647 h 6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93" h="616">
                <a:moveTo>
                  <a:pt x="1693" y="616"/>
                </a:moveTo>
                <a:cubicBezTo>
                  <a:pt x="1302" y="368"/>
                  <a:pt x="911" y="120"/>
                  <a:pt x="629" y="60"/>
                </a:cubicBezTo>
                <a:cubicBezTo>
                  <a:pt x="347" y="0"/>
                  <a:pt x="173" y="126"/>
                  <a:pt x="0" y="25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Freeform 30"/>
          <p:cNvSpPr>
            <a:spLocks/>
          </p:cNvSpPr>
          <p:nvPr/>
        </p:nvSpPr>
        <p:spPr bwMode="auto">
          <a:xfrm>
            <a:off x="4156075" y="5919788"/>
            <a:ext cx="1376363" cy="542925"/>
          </a:xfrm>
          <a:custGeom>
            <a:avLst/>
            <a:gdLst>
              <a:gd name="T0" fmla="*/ 2147483647 w 867"/>
              <a:gd name="T1" fmla="*/ 2147483647 h 342"/>
              <a:gd name="T2" fmla="*/ 2147483647 w 867"/>
              <a:gd name="T3" fmla="*/ 2147483647 h 342"/>
              <a:gd name="T4" fmla="*/ 2147483647 w 867"/>
              <a:gd name="T5" fmla="*/ 2147483647 h 3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7" h="342">
                <a:moveTo>
                  <a:pt x="867" y="173"/>
                </a:moveTo>
                <a:cubicBezTo>
                  <a:pt x="550" y="86"/>
                  <a:pt x="234" y="0"/>
                  <a:pt x="117" y="28"/>
                </a:cubicBezTo>
                <a:cubicBezTo>
                  <a:pt x="0" y="56"/>
                  <a:pt x="82" y="199"/>
                  <a:pt x="165" y="34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31"/>
          <p:cNvSpPr txBox="1">
            <a:spLocks noChangeArrowheads="1"/>
          </p:cNvSpPr>
          <p:nvPr/>
        </p:nvSpPr>
        <p:spPr bwMode="auto">
          <a:xfrm>
            <a:off x="3919538" y="4197350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1/2</a:t>
            </a:r>
          </a:p>
        </p:txBody>
      </p:sp>
      <p:sp>
        <p:nvSpPr>
          <p:cNvPr id="16412" name="Text Box 32"/>
          <p:cNvSpPr txBox="1">
            <a:spLocks noChangeArrowheads="1"/>
          </p:cNvSpPr>
          <p:nvPr/>
        </p:nvSpPr>
        <p:spPr bwMode="auto">
          <a:xfrm>
            <a:off x="3227388" y="4887913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1/4</a:t>
            </a:r>
          </a:p>
        </p:txBody>
      </p:sp>
      <p:sp>
        <p:nvSpPr>
          <p:cNvPr id="16413" name="Text Box 33"/>
          <p:cNvSpPr txBox="1">
            <a:spLocks noChangeArrowheads="1"/>
          </p:cNvSpPr>
          <p:nvPr/>
        </p:nvSpPr>
        <p:spPr bwMode="auto">
          <a:xfrm>
            <a:off x="3689350" y="565626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20508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 animBg="1"/>
      <p:bldP spid="16409" grpId="0" animBg="1"/>
      <p:bldP spid="16410" grpId="0" animBg="1"/>
      <p:bldP spid="16411" grpId="0"/>
      <p:bldP spid="16412" grpId="0"/>
      <p:bldP spid="164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Chord “Finger Table” Accelerates Lookups</a:t>
            </a:r>
          </a:p>
        </p:txBody>
      </p:sp>
      <p:sp>
        <p:nvSpPr>
          <p:cNvPr id="342019" name="Oval 3"/>
          <p:cNvSpPr>
            <a:spLocks noChangeArrowheads="1"/>
          </p:cNvSpPr>
          <p:nvPr/>
        </p:nvSpPr>
        <p:spPr bwMode="auto">
          <a:xfrm>
            <a:off x="2897188" y="1752600"/>
            <a:ext cx="3427412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590800" y="46482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Helvetica" panose="020B0604020202020204" pitchFamily="34" charset="0"/>
              </a:rPr>
              <a:t>N80</a:t>
            </a: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5775325" y="1870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Times New Roman" panose="02020603050405020304" pitchFamily="18" charset="0"/>
              </a:rPr>
              <a:t>½</a:t>
            </a:r>
            <a:endParaRPr lang="en-US">
              <a:latin typeface="Helvetica" panose="020B0604020202020204" pitchFamily="34" charset="0"/>
            </a:endParaRP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Times New Roman" panose="02020603050405020304" pitchFamily="18" charset="0"/>
              </a:rPr>
              <a:t>¼</a:t>
            </a:r>
            <a:endParaRPr lang="en-US">
              <a:latin typeface="Helvetica" panose="020B0604020202020204" pitchFamily="34" charset="0"/>
            </a:endParaRP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2465388" y="3276600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1/8</a:t>
            </a:r>
            <a:endParaRPr lang="en-US" sz="1400" b="1">
              <a:latin typeface="Helvetica" panose="020B0604020202020204" pitchFamily="34" charset="0"/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2514600" y="3962400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1/16</a:t>
            </a:r>
            <a:endParaRPr lang="en-US" sz="1400" b="1">
              <a:latin typeface="Helvetica" panose="020B0604020202020204" pitchFamily="34" charset="0"/>
            </a:endParaRP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2590800" y="4114800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1/32</a:t>
            </a:r>
            <a:endParaRPr lang="en-US" sz="1400" b="1">
              <a:latin typeface="Helvetica" panose="020B0604020202020204" pitchFamily="34" charset="0"/>
            </a:endParaRP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2671763" y="4267200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1/64</a:t>
            </a:r>
            <a:endParaRPr lang="en-US" sz="1400" b="1">
              <a:latin typeface="Helvetica" panose="020B0604020202020204" pitchFamily="34" charset="0"/>
            </a:endParaRP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2725738" y="4419600"/>
            <a:ext cx="627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1/128</a:t>
            </a:r>
            <a:endParaRPr lang="en-US" sz="1400" b="1">
              <a:latin typeface="Helvetica" panose="020B0604020202020204" pitchFamily="34" charset="0"/>
            </a:endParaRPr>
          </a:p>
        </p:txBody>
      </p:sp>
      <p:sp>
        <p:nvSpPr>
          <p:cNvPr id="342028" name="Freeform 12"/>
          <p:cNvSpPr>
            <a:spLocks/>
          </p:cNvSpPr>
          <p:nvPr/>
        </p:nvSpPr>
        <p:spPr bwMode="auto">
          <a:xfrm>
            <a:off x="3200400" y="4292600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2029" name="Freeform 13"/>
          <p:cNvSpPr>
            <a:spLocks/>
          </p:cNvSpPr>
          <p:nvPr/>
        </p:nvSpPr>
        <p:spPr bwMode="auto">
          <a:xfrm>
            <a:off x="3124200" y="4127500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2030" name="Freeform 14"/>
          <p:cNvSpPr>
            <a:spLocks/>
          </p:cNvSpPr>
          <p:nvPr/>
        </p:nvSpPr>
        <p:spPr bwMode="auto">
          <a:xfrm>
            <a:off x="3048000" y="3949700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2031" name="Freeform 15"/>
          <p:cNvSpPr>
            <a:spLocks/>
          </p:cNvSpPr>
          <p:nvPr/>
        </p:nvSpPr>
        <p:spPr bwMode="auto">
          <a:xfrm>
            <a:off x="2895600" y="3429000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2032" name="Freeform 16"/>
          <p:cNvSpPr>
            <a:spLocks/>
          </p:cNvSpPr>
          <p:nvPr/>
        </p:nvSpPr>
        <p:spPr bwMode="auto">
          <a:xfrm>
            <a:off x="3352800" y="2286000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2033" name="Freeform 17"/>
          <p:cNvSpPr>
            <a:spLocks/>
          </p:cNvSpPr>
          <p:nvPr/>
        </p:nvSpPr>
        <p:spPr bwMode="auto">
          <a:xfrm>
            <a:off x="3352800" y="2362200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151813" cy="1143000"/>
          </a:xfrm>
        </p:spPr>
        <p:txBody>
          <a:bodyPr/>
          <a:lstStyle/>
          <a:p>
            <a:r>
              <a:rPr lang="en-US" dirty="0"/>
              <a:t>Chord lookups take O(log N) hops</a:t>
            </a:r>
          </a:p>
        </p:txBody>
      </p:sp>
      <p:sp>
        <p:nvSpPr>
          <p:cNvPr id="35942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6445394" y="3902075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N32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N10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N20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N110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N99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N80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panose="020B0604020202020204" pitchFamily="34" charset="0"/>
              </a:rPr>
              <a:t>N60</a:t>
            </a:r>
          </a:p>
        </p:txBody>
      </p:sp>
      <p:sp>
        <p:nvSpPr>
          <p:cNvPr id="35943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943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943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943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7115319" y="39084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Lookup(K19)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8500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Successor Lists Ensure Robust Lookup</a:t>
            </a:r>
          </a:p>
        </p:txBody>
      </p:sp>
      <p:sp>
        <p:nvSpPr>
          <p:cNvPr id="339971" name="Oval 3"/>
          <p:cNvSpPr>
            <a:spLocks noChangeArrowheads="1"/>
          </p:cNvSpPr>
          <p:nvPr/>
        </p:nvSpPr>
        <p:spPr bwMode="auto">
          <a:xfrm>
            <a:off x="3048000" y="1889125"/>
            <a:ext cx="3043238" cy="3048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6172200" y="34893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N32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715000" y="18891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N10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4724400" y="1431925"/>
            <a:ext cx="48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N5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6096000" y="2655888"/>
            <a:ext cx="61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N20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590800" y="2041525"/>
            <a:ext cx="739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N110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362200" y="30321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N99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743200" y="44037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N80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4873625" y="49371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N60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381000" y="5454650"/>
            <a:ext cx="7910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Each node remembers </a:t>
            </a:r>
            <a:r>
              <a:rPr lang="en-US" sz="2800" i="1">
                <a:latin typeface="Times New Roman" panose="02020603050405020304" pitchFamily="18" charset="0"/>
              </a:rPr>
              <a:t>r</a:t>
            </a:r>
            <a:r>
              <a:rPr lang="en-US" sz="2800"/>
              <a:t> successors</a:t>
            </a:r>
            <a:endParaRPr lang="en-US"/>
          </a:p>
          <a:p>
            <a:pPr>
              <a:buFontTx/>
              <a:buChar char="•"/>
            </a:pPr>
            <a:r>
              <a:rPr lang="en-US" sz="2800"/>
              <a:t> Lookup can skip over dead nodes to find blocks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943600" y="4175125"/>
            <a:ext cx="61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Helvetica" panose="020B0604020202020204" pitchFamily="34" charset="0"/>
              </a:rPr>
              <a:t>N40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81600" y="12033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10, 20, 32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6324600" y="17367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20, 32, 40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6629400" y="24987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32, 40, 60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6781800" y="33369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40, 60, 80</a:t>
            </a:r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6553200" y="41751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60, 80, 99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5486400" y="4937125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80, 99, 110</a:t>
            </a:r>
          </a:p>
        </p:txBody>
      </p:sp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1371600" y="43275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99, 110, 5</a:t>
            </a:r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1066800" y="295592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110, 5, 10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1447800" y="19653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5, 10, 20</a:t>
            </a:r>
          </a:p>
        </p:txBody>
      </p:sp>
    </p:spTree>
    <p:extLst>
      <p:ext uri="{BB962C8B-B14F-4D97-AF65-F5344CB8AC3E}">
        <p14:creationId xmlns:p14="http://schemas.microsoft.com/office/powerpoint/2010/main" val="15015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lookup (Napster)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801688" y="3032125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Publisher@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6958013" y="2590800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Client</a:t>
            </a:r>
          </a:p>
        </p:txBody>
      </p:sp>
      <p:sp>
        <p:nvSpPr>
          <p:cNvPr id="234501" name="Freeform 5"/>
          <p:cNvSpPr>
            <a:spLocks/>
          </p:cNvSpPr>
          <p:nvPr/>
        </p:nvSpPr>
        <p:spPr bwMode="auto">
          <a:xfrm>
            <a:off x="4724400" y="2895600"/>
            <a:ext cx="2590800" cy="228600"/>
          </a:xfrm>
          <a:custGeom>
            <a:avLst/>
            <a:gdLst>
              <a:gd name="T0" fmla="*/ 624 w 624"/>
              <a:gd name="T1" fmla="*/ 0 h 240"/>
              <a:gd name="T2" fmla="*/ 432 w 624"/>
              <a:gd name="T3" fmla="*/ 192 h 240"/>
              <a:gd name="T4" fmla="*/ 0 w 62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40">
                <a:moveTo>
                  <a:pt x="624" y="0"/>
                </a:moveTo>
                <a:cubicBezTo>
                  <a:pt x="580" y="76"/>
                  <a:pt x="536" y="152"/>
                  <a:pt x="432" y="192"/>
                </a:cubicBezTo>
                <a:cubicBezTo>
                  <a:pt x="328" y="232"/>
                  <a:pt x="164" y="236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6043613" y="3124200"/>
            <a:ext cx="181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Lookup(“title”)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886200" y="4267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3276600" y="3886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4572000" y="4038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4149725" y="2895600"/>
            <a:ext cx="63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DB</a:t>
            </a:r>
            <a:endParaRPr lang="en-US" sz="2800" baseline="-25000">
              <a:solidFill>
                <a:schemeClr val="accent2"/>
              </a:solidFill>
            </a:endParaRP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5334000" y="37338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5410200" y="22860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4495800" y="19050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3810000" y="1981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4511" name="Freeform 15"/>
          <p:cNvSpPr>
            <a:spLocks/>
          </p:cNvSpPr>
          <p:nvPr/>
        </p:nvSpPr>
        <p:spPr bwMode="auto">
          <a:xfrm>
            <a:off x="2057400" y="2578100"/>
            <a:ext cx="2133600" cy="469900"/>
          </a:xfrm>
          <a:custGeom>
            <a:avLst/>
            <a:gdLst>
              <a:gd name="T0" fmla="*/ 0 w 1344"/>
              <a:gd name="T1" fmla="*/ 296 h 296"/>
              <a:gd name="T2" fmla="*/ 576 w 1344"/>
              <a:gd name="T3" fmla="*/ 8 h 296"/>
              <a:gd name="T4" fmla="*/ 1344 w 1344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96">
                <a:moveTo>
                  <a:pt x="0" y="296"/>
                </a:moveTo>
                <a:cubicBezTo>
                  <a:pt x="176" y="156"/>
                  <a:pt x="352" y="16"/>
                  <a:pt x="576" y="8"/>
                </a:cubicBezTo>
                <a:cubicBezTo>
                  <a:pt x="800" y="0"/>
                  <a:pt x="1072" y="124"/>
                  <a:pt x="1344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785813" y="2133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CC00"/>
                </a:solidFill>
              </a:rPr>
              <a:t>SetLoc(“title”, N4)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404018" y="5212556"/>
            <a:ext cx="812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Simple, but O(</a:t>
            </a:r>
            <a:r>
              <a:rPr lang="en-US" sz="2800" i="1" dirty="0">
                <a:latin typeface="Times New Roman" panose="02020603050405020304" pitchFamily="18" charset="0"/>
              </a:rPr>
              <a:t>N</a:t>
            </a:r>
            <a:r>
              <a:rPr lang="en-US" sz="2800" dirty="0"/>
              <a:t>) state and a single point of failure</a:t>
            </a:r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809625" y="3352800"/>
            <a:ext cx="2097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</a:rPr>
              <a:t>Key=“title”</a:t>
            </a:r>
          </a:p>
          <a:p>
            <a:r>
              <a:rPr lang="en-US" sz="2000">
                <a:solidFill>
                  <a:srgbClr val="00CC00"/>
                </a:solidFill>
              </a:rPr>
              <a:t>Value=file data…</a:t>
            </a:r>
          </a:p>
        </p:txBody>
      </p:sp>
      <p:sp>
        <p:nvSpPr>
          <p:cNvPr id="234515" name="Text Box 19"/>
          <p:cNvSpPr txBox="1">
            <a:spLocks noChangeArrowheads="1"/>
          </p:cNvSpPr>
          <p:nvPr/>
        </p:nvSpPr>
        <p:spPr bwMode="auto">
          <a:xfrm>
            <a:off x="2036763" y="2971800"/>
            <a:ext cx="55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54038" y="5852318"/>
            <a:ext cx="77724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v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 smtClean="0"/>
              <a:t>Not scalable</a:t>
            </a:r>
          </a:p>
          <a:p>
            <a:pPr>
              <a:lnSpc>
                <a:spcPct val="90000"/>
              </a:lnSpc>
            </a:pPr>
            <a:r>
              <a:rPr lang="en-US" altLang="en-US" kern="0" dirty="0" smtClean="0"/>
              <a:t>Central service needs $$$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767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1" grpId="0" animBg="1"/>
      <p:bldP spid="234502" grpId="0"/>
      <p:bldP spid="2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Joins and Leaves of Nodes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97362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When an existing node leaves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Node copies its &lt;key, value&gt; pairs to its predecessor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Predecessor points to node</a:t>
            </a:r>
            <a:r>
              <a:rPr lang="ja-JP" altLang="en-US" dirty="0">
                <a:latin typeface="Comic Sans MS" charset="0"/>
              </a:rPr>
              <a:t>’</a:t>
            </a:r>
            <a:r>
              <a:rPr lang="en-US" dirty="0">
                <a:latin typeface="Comic Sans MS" charset="0"/>
              </a:rPr>
              <a:t>s successor in the ring</a:t>
            </a:r>
          </a:p>
          <a:p>
            <a:pPr eaLnBrk="1" hangingPunct="1"/>
            <a:r>
              <a:rPr lang="en-US" dirty="0">
                <a:latin typeface="Comic Sans MS" charset="0"/>
              </a:rPr>
              <a:t>When a node joins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Node does a lookup on its own id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And learns the node responsible for that id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This node becomes the new node</a:t>
            </a:r>
            <a:r>
              <a:rPr lang="ja-JP" altLang="en-US" dirty="0">
                <a:latin typeface="Comic Sans MS" charset="0"/>
              </a:rPr>
              <a:t>’</a:t>
            </a:r>
            <a:r>
              <a:rPr lang="en-US" dirty="0">
                <a:latin typeface="Comic Sans MS" charset="0"/>
              </a:rPr>
              <a:t>s successor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And the node can learn that node</a:t>
            </a:r>
            <a:r>
              <a:rPr lang="ja-JP" altLang="en-US" dirty="0">
                <a:latin typeface="Comic Sans MS" charset="0"/>
              </a:rPr>
              <a:t>’</a:t>
            </a:r>
            <a:r>
              <a:rPr lang="en-US" dirty="0">
                <a:latin typeface="Comic Sans MS" charset="0"/>
              </a:rPr>
              <a:t>s predecessor</a:t>
            </a:r>
          </a:p>
          <a:p>
            <a:pPr lvl="2" eaLnBrk="1" hangingPunct="1"/>
            <a:r>
              <a:rPr lang="en-US" dirty="0">
                <a:latin typeface="Comic Sans MS" charset="0"/>
              </a:rPr>
              <a:t>which will become the new node</a:t>
            </a:r>
            <a:r>
              <a:rPr lang="ja-JP" altLang="en-US" dirty="0">
                <a:latin typeface="Comic Sans MS" charset="0"/>
              </a:rPr>
              <a:t>’</a:t>
            </a:r>
            <a:r>
              <a:rPr lang="en-US" dirty="0">
                <a:latin typeface="Comic Sans MS" charset="0"/>
              </a:rPr>
              <a:t>s predecessor</a:t>
            </a:r>
          </a:p>
        </p:txBody>
      </p:sp>
    </p:spTree>
    <p:extLst>
      <p:ext uri="{BB962C8B-B14F-4D97-AF65-F5344CB8AC3E}">
        <p14:creationId xmlns:p14="http://schemas.microsoft.com/office/powerpoint/2010/main" val="5773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Nodes Coming and Going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 charset="0"/>
              </a:rPr>
              <a:t>Small changes when nodes come and go</a:t>
            </a:r>
          </a:p>
          <a:p>
            <a:pPr lvl="1" eaLnBrk="1" hangingPunct="1"/>
            <a:r>
              <a:rPr lang="en-US" dirty="0">
                <a:latin typeface="Comic Sans MS" charset="0"/>
              </a:rPr>
              <a:t>Only affects mapping of keys mapped to the node that comes or goes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4110038" y="277653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951663" y="3044825"/>
            <a:ext cx="153987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643813" y="4427538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6645275" y="5810250"/>
            <a:ext cx="153988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4148138" y="3736975"/>
            <a:ext cx="153987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4992688" y="5772150"/>
            <a:ext cx="153987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6989763" y="558006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461963" y="5772150"/>
            <a:ext cx="439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Hash(name) </a:t>
            </a:r>
            <a:r>
              <a:rPr lang="en-US">
                <a:solidFill>
                  <a:srgbClr val="FF3300"/>
                </a:solidFill>
                <a:sym typeface="Wingdings" charset="0"/>
              </a:rPr>
              <a:t> object_id</a:t>
            </a:r>
          </a:p>
          <a:p>
            <a:pPr eaLnBrk="1" hangingPunct="1"/>
            <a:r>
              <a:rPr lang="en-US">
                <a:solidFill>
                  <a:srgbClr val="009900"/>
                </a:solidFill>
                <a:sym typeface="Wingdings" charset="0"/>
              </a:rPr>
              <a:t>Hash(IP_address)  node_id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4349" name="Freeform 12"/>
          <p:cNvSpPr>
            <a:spLocks/>
          </p:cNvSpPr>
          <p:nvPr/>
        </p:nvSpPr>
        <p:spPr bwMode="auto">
          <a:xfrm>
            <a:off x="6319838" y="5240338"/>
            <a:ext cx="633412" cy="530225"/>
          </a:xfrm>
          <a:custGeom>
            <a:avLst/>
            <a:gdLst>
              <a:gd name="T0" fmla="*/ 2147483647 w 399"/>
              <a:gd name="T1" fmla="*/ 2147483647 h 334"/>
              <a:gd name="T2" fmla="*/ 2147483647 w 399"/>
              <a:gd name="T3" fmla="*/ 2147483647 h 334"/>
              <a:gd name="T4" fmla="*/ 2147483647 w 399"/>
              <a:gd name="T5" fmla="*/ 2147483647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9" h="334">
                <a:moveTo>
                  <a:pt x="181" y="334"/>
                </a:moveTo>
                <a:cubicBezTo>
                  <a:pt x="90" y="187"/>
                  <a:pt x="0" y="40"/>
                  <a:pt x="36" y="20"/>
                </a:cubicBezTo>
                <a:cubicBezTo>
                  <a:pt x="72" y="0"/>
                  <a:pt x="235" y="106"/>
                  <a:pt x="399" y="21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4879975" y="2928938"/>
            <a:ext cx="153988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4303713" y="5156200"/>
            <a:ext cx="153987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5876925" y="5962650"/>
            <a:ext cx="153988" cy="153988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6453188" y="2814638"/>
            <a:ext cx="153987" cy="153987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7"/>
          <p:cNvSpPr>
            <a:spLocks noChangeArrowheads="1"/>
          </p:cNvSpPr>
          <p:nvPr/>
        </p:nvSpPr>
        <p:spPr bwMode="auto">
          <a:xfrm>
            <a:off x="7413625" y="3619500"/>
            <a:ext cx="153988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8"/>
          <p:cNvSpPr>
            <a:spLocks noChangeArrowheads="1"/>
          </p:cNvSpPr>
          <p:nvPr/>
        </p:nvSpPr>
        <p:spPr bwMode="auto">
          <a:xfrm>
            <a:off x="7491413" y="4926013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19"/>
          <p:cNvSpPr>
            <a:spLocks noChangeArrowheads="1"/>
          </p:cNvSpPr>
          <p:nvPr/>
        </p:nvSpPr>
        <p:spPr bwMode="auto">
          <a:xfrm>
            <a:off x="5992813" y="2698750"/>
            <a:ext cx="153987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Oval 20"/>
          <p:cNvSpPr>
            <a:spLocks noChangeArrowheads="1"/>
          </p:cNvSpPr>
          <p:nvPr/>
        </p:nvSpPr>
        <p:spPr bwMode="auto">
          <a:xfrm>
            <a:off x="5494338" y="2736850"/>
            <a:ext cx="153987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21"/>
          <p:cNvSpPr>
            <a:spLocks noChangeArrowheads="1"/>
          </p:cNvSpPr>
          <p:nvPr/>
        </p:nvSpPr>
        <p:spPr bwMode="auto">
          <a:xfrm>
            <a:off x="4457700" y="3275013"/>
            <a:ext cx="153988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22"/>
          <p:cNvSpPr>
            <a:spLocks noChangeArrowheads="1"/>
          </p:cNvSpPr>
          <p:nvPr/>
        </p:nvSpPr>
        <p:spPr bwMode="auto">
          <a:xfrm>
            <a:off x="4033838" y="4235450"/>
            <a:ext cx="153987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3"/>
          <p:cNvSpPr>
            <a:spLocks noChangeArrowheads="1"/>
          </p:cNvSpPr>
          <p:nvPr/>
        </p:nvSpPr>
        <p:spPr bwMode="auto">
          <a:xfrm>
            <a:off x="4071938" y="4618038"/>
            <a:ext cx="153987" cy="153987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4"/>
          <p:cNvSpPr>
            <a:spLocks noChangeArrowheads="1"/>
          </p:cNvSpPr>
          <p:nvPr/>
        </p:nvSpPr>
        <p:spPr bwMode="auto">
          <a:xfrm>
            <a:off x="4572000" y="5502275"/>
            <a:ext cx="153988" cy="153988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Freeform 25"/>
          <p:cNvSpPr>
            <a:spLocks/>
          </p:cNvSpPr>
          <p:nvPr/>
        </p:nvSpPr>
        <p:spPr bwMode="auto">
          <a:xfrm>
            <a:off x="5659438" y="4503738"/>
            <a:ext cx="1946275" cy="1344612"/>
          </a:xfrm>
          <a:custGeom>
            <a:avLst/>
            <a:gdLst>
              <a:gd name="T0" fmla="*/ 2147483647 w 1226"/>
              <a:gd name="T1" fmla="*/ 2147483647 h 847"/>
              <a:gd name="T2" fmla="*/ 2147483647 w 1226"/>
              <a:gd name="T3" fmla="*/ 2147483647 h 847"/>
              <a:gd name="T4" fmla="*/ 2147483647 w 1226"/>
              <a:gd name="T5" fmla="*/ 0 h 8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847">
                <a:moveTo>
                  <a:pt x="549" y="847"/>
                </a:moveTo>
                <a:cubicBezTo>
                  <a:pt x="274" y="724"/>
                  <a:pt x="0" y="601"/>
                  <a:pt x="113" y="460"/>
                </a:cubicBezTo>
                <a:cubicBezTo>
                  <a:pt x="226" y="319"/>
                  <a:pt x="726" y="159"/>
                  <a:pt x="122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Chord   </a:t>
            </a:r>
            <a:r>
              <a:rPr lang="en-US" sz="3800" dirty="0"/>
              <a:t>Self-organization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join</a:t>
            </a:r>
          </a:p>
          <a:p>
            <a:pPr lvl="1"/>
            <a:r>
              <a:rPr lang="en-US" dirty="0" smtClean="0"/>
              <a:t>log(n</a:t>
            </a:r>
            <a:r>
              <a:rPr lang="en-US" dirty="0"/>
              <a:t>) fingers </a:t>
            </a:r>
            <a:endParaRPr lang="en-US" dirty="0">
              <a:latin typeface="cmsy10" pitchFamily="34" charset="0"/>
            </a:endParaRPr>
          </a:p>
          <a:p>
            <a:pPr lvl="1"/>
            <a:r>
              <a:rPr lang="en-US" dirty="0" smtClean="0"/>
              <a:t>O(log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n) </a:t>
            </a:r>
            <a:r>
              <a:rPr lang="en-US" dirty="0" smtClean="0"/>
              <a:t>cost</a:t>
            </a:r>
          </a:p>
          <a:p>
            <a:pPr lvl="1"/>
            <a:endParaRPr lang="en-US" dirty="0"/>
          </a:p>
          <a:p>
            <a:r>
              <a:rPr lang="en-US" dirty="0"/>
              <a:t>Node leave</a:t>
            </a:r>
          </a:p>
          <a:p>
            <a:pPr lvl="1"/>
            <a:r>
              <a:rPr lang="en-US" dirty="0"/>
              <a:t>Maintain successor list for ring connectivity</a:t>
            </a:r>
          </a:p>
          <a:p>
            <a:pPr lvl="1"/>
            <a:r>
              <a:rPr lang="en-US" dirty="0"/>
              <a:t>Update successor list and finger pointers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512946" cy="1143000"/>
          </a:xfrm>
        </p:spPr>
        <p:txBody>
          <a:bodyPr/>
          <a:lstStyle/>
          <a:p>
            <a:r>
              <a:rPr lang="en-US" dirty="0"/>
              <a:t>Chord lookup algorithm properties</a:t>
            </a:r>
          </a:p>
        </p:txBody>
      </p:sp>
      <p:sp>
        <p:nvSpPr>
          <p:cNvPr id="356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/>
              <a:t>Interface: lookup(key)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IP address</a:t>
            </a:r>
          </a:p>
          <a:p>
            <a:pPr lvl="2"/>
            <a:endParaRPr lang="en-US" b="1" dirty="0" smtClean="0"/>
          </a:p>
          <a:p>
            <a:r>
              <a:rPr lang="en-US" b="1" dirty="0" smtClean="0"/>
              <a:t>Efficient</a:t>
            </a:r>
            <a:r>
              <a:rPr lang="en-US" dirty="0"/>
              <a:t>: O(log N) messages per lookup</a:t>
            </a:r>
          </a:p>
          <a:p>
            <a:pPr lvl="1"/>
            <a:r>
              <a:rPr lang="en-US" dirty="0"/>
              <a:t>N is the total number of </a:t>
            </a:r>
            <a:r>
              <a:rPr lang="en-US" dirty="0" smtClean="0"/>
              <a:t>servers</a:t>
            </a:r>
          </a:p>
          <a:p>
            <a:pPr lvl="3"/>
            <a:endParaRPr lang="en-US" dirty="0"/>
          </a:p>
          <a:p>
            <a:r>
              <a:rPr lang="en-US" b="1" dirty="0" smtClean="0"/>
              <a:t>Scalable</a:t>
            </a:r>
            <a:r>
              <a:rPr lang="en-US" dirty="0" smtClean="0"/>
              <a:t>: </a:t>
            </a:r>
            <a:r>
              <a:rPr lang="en-US" dirty="0"/>
              <a:t>O(log N) state per node</a:t>
            </a:r>
          </a:p>
          <a:p>
            <a:pPr lvl="2"/>
            <a:endParaRPr lang="en-US" b="1" dirty="0" smtClean="0"/>
          </a:p>
          <a:p>
            <a:r>
              <a:rPr lang="en-US" b="1" dirty="0" smtClean="0"/>
              <a:t>Robust</a:t>
            </a:r>
            <a:r>
              <a:rPr lang="en-US" dirty="0"/>
              <a:t>: survives massive failures</a:t>
            </a:r>
          </a:p>
          <a:p>
            <a:r>
              <a:rPr lang="en-US" dirty="0"/>
              <a:t>Simple to analyze</a:t>
            </a:r>
          </a:p>
        </p:txBody>
      </p:sp>
    </p:spTree>
    <p:extLst>
      <p:ext uri="{BB962C8B-B14F-4D97-AF65-F5344CB8AC3E}">
        <p14:creationId xmlns:p14="http://schemas.microsoft.com/office/powerpoint/2010/main" val="20796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5152"/>
            <a:ext cx="7772400" cy="1143000"/>
          </a:xfrm>
        </p:spPr>
        <p:txBody>
          <a:bodyPr/>
          <a:lstStyle/>
          <a:p>
            <a:r>
              <a:rPr lang="en-US" dirty="0" err="1"/>
              <a:t>Plaxton</a:t>
            </a:r>
            <a:r>
              <a:rPr lang="en-US" dirty="0"/>
              <a:t> </a:t>
            </a:r>
            <a:r>
              <a:rPr lang="en-US" dirty="0" smtClean="0"/>
              <a:t>Trees</a:t>
            </a:r>
            <a:endParaRPr lang="en-US" sz="3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Access nearby copies of replicated objects</a:t>
            </a:r>
          </a:p>
          <a:p>
            <a:pPr lvl="1"/>
            <a:r>
              <a:rPr lang="en-US" dirty="0"/>
              <a:t>Time-space trade-off</a:t>
            </a:r>
          </a:p>
          <a:p>
            <a:pPr lvl="2"/>
            <a:r>
              <a:rPr lang="en-US" dirty="0"/>
              <a:t>Space = Routing table size</a:t>
            </a:r>
          </a:p>
          <a:p>
            <a:pPr lvl="2"/>
            <a:r>
              <a:rPr lang="en-US" dirty="0"/>
              <a:t>Time = Access hops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/>
              <a:t>Plaxton</a:t>
            </a:r>
            <a:r>
              <a:rPr lang="en-US" sz="3800" dirty="0"/>
              <a:t> </a:t>
            </a:r>
            <a:r>
              <a:rPr lang="en-US" sz="3800" dirty="0" smtClean="0"/>
              <a:t>Trees - Algorithm</a:t>
            </a:r>
            <a:endParaRPr lang="en-US" sz="3800" dirty="0"/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1676400" y="2971800"/>
            <a:ext cx="1524000" cy="304800"/>
            <a:chOff x="480" y="1488"/>
            <a:chExt cx="960" cy="192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80" y="1488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720" y="1488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960" y="1488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200" y="1488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334000" y="2971800"/>
            <a:ext cx="1524000" cy="304800"/>
            <a:chOff x="2400" y="1920"/>
            <a:chExt cx="960" cy="192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55725" y="1868488"/>
            <a:ext cx="530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1. Assign labels to objects and nodes 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057400" y="3429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791200" y="3429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676400" y="2286000"/>
            <a:ext cx="498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- using randomizing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11115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/>
              <a:t>Plaxton</a:t>
            </a:r>
            <a:r>
              <a:rPr lang="en-US" sz="3800" dirty="0"/>
              <a:t> Trees </a:t>
            </a:r>
            <a:r>
              <a:rPr lang="en-US" sz="3800" dirty="0" smtClean="0"/>
              <a:t>- Algorithm</a:t>
            </a:r>
            <a:endParaRPr lang="en-US" sz="3800" dirty="0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1383435" y="2895600"/>
            <a:ext cx="1524000" cy="304800"/>
            <a:chOff x="2400" y="1920"/>
            <a:chExt cx="960" cy="192"/>
          </a:xfrm>
        </p:grpSpPr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850035" y="1676400"/>
            <a:ext cx="7253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2. Each node knows about other nodes with varying </a:t>
            </a:r>
          </a:p>
          <a:p>
            <a:r>
              <a:rPr lang="en-US" sz="2400"/>
              <a:t>    prefix matches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535835" y="3429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126635" y="25908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507635" y="25908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888635" y="2590800"/>
            <a:ext cx="381000" cy="304800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5269635" y="2590800"/>
            <a:ext cx="381000" cy="3048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974235" y="38862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355235" y="38862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736235" y="3886200"/>
            <a:ext cx="381000" cy="304800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117235" y="3886200"/>
            <a:ext cx="381000" cy="3048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4126635" y="51816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4507635" y="51816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4888635" y="51816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5269635" y="5181600"/>
            <a:ext cx="381000" cy="3048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459635" y="51054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1840635" y="51054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2221635" y="5105400"/>
            <a:ext cx="381000" cy="304800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2602635" y="51054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25637" name="AutoShape 37"/>
          <p:cNvCxnSpPr>
            <a:cxnSpLocks noChangeShapeType="1"/>
            <a:stCxn id="25612" idx="3"/>
            <a:endCxn id="25618" idx="1"/>
          </p:cNvCxnSpPr>
          <p:nvPr/>
        </p:nvCxnSpPr>
        <p:spPr bwMode="auto">
          <a:xfrm flipV="1">
            <a:off x="2907435" y="2743200"/>
            <a:ext cx="12192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8" name="AutoShape 38"/>
          <p:cNvCxnSpPr>
            <a:cxnSpLocks noChangeShapeType="1"/>
            <a:stCxn id="25612" idx="3"/>
            <a:endCxn id="25623" idx="1"/>
          </p:cNvCxnSpPr>
          <p:nvPr/>
        </p:nvCxnSpPr>
        <p:spPr bwMode="auto">
          <a:xfrm>
            <a:off x="2907435" y="3048000"/>
            <a:ext cx="1066800" cy="990600"/>
          </a:xfrm>
          <a:prstGeom prst="bentConnector3">
            <a:avLst>
              <a:gd name="adj1" fmla="val 566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4126635" y="28956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4126635" y="22860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4355235" y="42672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4355235" y="35052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888635" y="48006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4888635" y="55626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25655" name="AutoShape 55"/>
          <p:cNvCxnSpPr>
            <a:cxnSpLocks noChangeShapeType="1"/>
            <a:stCxn id="25612" idx="3"/>
            <a:endCxn id="25628" idx="1"/>
          </p:cNvCxnSpPr>
          <p:nvPr/>
        </p:nvCxnSpPr>
        <p:spPr bwMode="auto">
          <a:xfrm>
            <a:off x="2907435" y="3048000"/>
            <a:ext cx="1219200" cy="2286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2602635" y="47244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2602635" y="5486400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5658" name="AutoShape 58"/>
          <p:cNvCxnSpPr>
            <a:cxnSpLocks noChangeShapeType="1"/>
            <a:stCxn id="25612" idx="3"/>
            <a:endCxn id="25633" idx="1"/>
          </p:cNvCxnSpPr>
          <p:nvPr/>
        </p:nvCxnSpPr>
        <p:spPr bwMode="auto">
          <a:xfrm flipH="1">
            <a:off x="1459635" y="3048000"/>
            <a:ext cx="1447800" cy="2209800"/>
          </a:xfrm>
          <a:prstGeom prst="bentConnector5">
            <a:avLst>
              <a:gd name="adj1" fmla="val -15792"/>
              <a:gd name="adj2" fmla="val 50000"/>
              <a:gd name="adj3" fmla="val 11579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9" name="Text Box 59"/>
          <p:cNvSpPr txBox="1">
            <a:spLocks noChangeArrowheads="1"/>
          </p:cNvSpPr>
          <p:nvPr/>
        </p:nvSpPr>
        <p:spPr bwMode="auto">
          <a:xfrm>
            <a:off x="3958360" y="3770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3974235" y="35052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3974235" y="42672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4126635" y="55626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4507635" y="55626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4126635" y="48006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4507635" y="48006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1459635" y="47244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68" name="Rectangle 68"/>
          <p:cNvSpPr>
            <a:spLocks noChangeArrowheads="1"/>
          </p:cNvSpPr>
          <p:nvPr/>
        </p:nvSpPr>
        <p:spPr bwMode="auto">
          <a:xfrm>
            <a:off x="1840635" y="47244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69" name="Rectangle 69"/>
          <p:cNvSpPr>
            <a:spLocks noChangeArrowheads="1"/>
          </p:cNvSpPr>
          <p:nvPr/>
        </p:nvSpPr>
        <p:spPr bwMode="auto">
          <a:xfrm>
            <a:off x="2221635" y="4724400"/>
            <a:ext cx="381000" cy="304800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70" name="Rectangle 70"/>
          <p:cNvSpPr>
            <a:spLocks noChangeArrowheads="1"/>
          </p:cNvSpPr>
          <p:nvPr/>
        </p:nvSpPr>
        <p:spPr bwMode="auto">
          <a:xfrm>
            <a:off x="1459635" y="5486400"/>
            <a:ext cx="381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1840635" y="5486400"/>
            <a:ext cx="381000" cy="304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2221635" y="5486400"/>
            <a:ext cx="381000" cy="304800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6015760" y="2703513"/>
            <a:ext cx="258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Prefix match of length 0</a:t>
            </a:r>
          </a:p>
        </p:txBody>
      </p:sp>
      <p:sp>
        <p:nvSpPr>
          <p:cNvPr id="25674" name="Text Box 74"/>
          <p:cNvSpPr txBox="1">
            <a:spLocks noChangeArrowheads="1"/>
          </p:cNvSpPr>
          <p:nvPr/>
        </p:nvSpPr>
        <p:spPr bwMode="auto">
          <a:xfrm>
            <a:off x="5710960" y="3846513"/>
            <a:ext cx="258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Prefix match of length 1</a:t>
            </a:r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5955435" y="5257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Prefix match of length 2</a:t>
            </a: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850035" y="57912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Prefix match of length 3</a:t>
            </a:r>
          </a:p>
        </p:txBody>
      </p:sp>
    </p:spTree>
    <p:extLst>
      <p:ext uri="{BB962C8B-B14F-4D97-AF65-F5344CB8AC3E}">
        <p14:creationId xmlns:p14="http://schemas.microsoft.com/office/powerpoint/2010/main" val="116727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5619" grpId="0" animBg="1"/>
      <p:bldP spid="25620" grpId="0" animBg="1"/>
      <p:bldP spid="25621" grpId="0" animBg="1"/>
      <p:bldP spid="25623" grpId="0" animBg="1"/>
      <p:bldP spid="25624" grpId="0" animBg="1"/>
      <p:bldP spid="25625" grpId="0" animBg="1"/>
      <p:bldP spid="25626" grpId="0" animBg="1"/>
      <p:bldP spid="25628" grpId="0" animBg="1"/>
      <p:bldP spid="25629" grpId="0" animBg="1"/>
      <p:bldP spid="25630" grpId="0" animBg="1"/>
      <p:bldP spid="25631" grpId="0" animBg="1"/>
      <p:bldP spid="25633" grpId="0" animBg="1"/>
      <p:bldP spid="25634" grpId="0" animBg="1"/>
      <p:bldP spid="25635" grpId="0" animBg="1"/>
      <p:bldP spid="25636" grpId="0" animBg="1"/>
      <p:bldP spid="25639" grpId="0" animBg="1"/>
      <p:bldP spid="25640" grpId="0" animBg="1"/>
      <p:bldP spid="25651" grpId="0" animBg="1"/>
      <p:bldP spid="25652" grpId="0" animBg="1"/>
      <p:bldP spid="25653" grpId="0" animBg="1"/>
      <p:bldP spid="25654" grpId="0" animBg="1"/>
      <p:bldP spid="25656" grpId="0" animBg="1"/>
      <p:bldP spid="25657" grpId="0" animBg="1"/>
      <p:bldP spid="25660" grpId="0" animBg="1"/>
      <p:bldP spid="25661" grpId="0" animBg="1"/>
      <p:bldP spid="25663" grpId="0" animBg="1"/>
      <p:bldP spid="25664" grpId="0" animBg="1"/>
      <p:bldP spid="25665" grpId="0" animBg="1"/>
      <p:bldP spid="25666" grpId="0" animBg="1"/>
      <p:bldP spid="25667" grpId="0" animBg="1"/>
      <p:bldP spid="25668" grpId="0" animBg="1"/>
      <p:bldP spid="25669" grpId="0" animBg="1"/>
      <p:bldP spid="25670" grpId="0" animBg="1"/>
      <p:bldP spid="25671" grpId="0" animBg="1"/>
      <p:bldP spid="25672" grpId="0" animBg="1"/>
      <p:bldP spid="25673" grpId="0"/>
      <p:bldP spid="25674" grpId="0"/>
      <p:bldP spid="25675" grpId="0"/>
      <p:bldP spid="256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/>
              <a:t>Plaxton</a:t>
            </a:r>
            <a:r>
              <a:rPr lang="en-US" sz="3800" dirty="0"/>
              <a:t> Trees</a:t>
            </a:r>
            <a:br>
              <a:rPr lang="en-US" sz="3800" dirty="0"/>
            </a:br>
            <a:r>
              <a:rPr lang="en-US" sz="3800" dirty="0" smtClean="0"/>
              <a:t>Object </a:t>
            </a:r>
            <a:r>
              <a:rPr lang="en-US" sz="3800" dirty="0"/>
              <a:t>Insertion and Lookup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5953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Given an object, route successively towards nodes </a:t>
            </a:r>
          </a:p>
          <a:p>
            <a:r>
              <a:rPr lang="en-US" sz="2000"/>
              <a:t>with greater prefix matches</a:t>
            </a:r>
            <a:r>
              <a:rPr lang="en-US"/>
              <a:t> 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228600" y="2971800"/>
            <a:ext cx="1524000" cy="304800"/>
            <a:chOff x="2400" y="1920"/>
            <a:chExt cx="960" cy="192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85800" y="3429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Node</a:t>
            </a:r>
          </a:p>
        </p:txBody>
      </p: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4495800" y="4495800"/>
            <a:ext cx="1524000" cy="304800"/>
            <a:chOff x="2400" y="1920"/>
            <a:chExt cx="960" cy="192"/>
          </a:xfrm>
        </p:grpSpPr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3124200" y="3124200"/>
            <a:ext cx="1524000" cy="304800"/>
            <a:chOff x="2400" y="1920"/>
            <a:chExt cx="960" cy="192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1295400" y="4419600"/>
            <a:ext cx="1524000" cy="304800"/>
            <a:chOff x="2400" y="1920"/>
            <a:chExt cx="960" cy="192"/>
          </a:xfrm>
        </p:grpSpPr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6477000" y="2986088"/>
            <a:ext cx="1524000" cy="304800"/>
            <a:chOff x="480" y="1488"/>
            <a:chExt cx="960" cy="192"/>
          </a:xfrm>
        </p:grpSpPr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480" y="1488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720" y="1488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960" y="1488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1200" y="1488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858000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cxnSp>
        <p:nvCxnSpPr>
          <p:cNvPr id="29733" name="AutoShape 37"/>
          <p:cNvCxnSpPr>
            <a:cxnSpLocks noChangeShapeType="1"/>
            <a:stCxn id="29705" idx="3"/>
            <a:endCxn id="29718" idx="1"/>
          </p:cNvCxnSpPr>
          <p:nvPr/>
        </p:nvCxnSpPr>
        <p:spPr bwMode="auto">
          <a:xfrm flipH="1">
            <a:off x="1295400" y="3124200"/>
            <a:ext cx="457200" cy="1447800"/>
          </a:xfrm>
          <a:prstGeom prst="bentConnector5">
            <a:avLst>
              <a:gd name="adj1" fmla="val -50000"/>
              <a:gd name="adj2" fmla="val 50000"/>
              <a:gd name="adj3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34" name="AutoShape 38"/>
          <p:cNvCxnSpPr>
            <a:cxnSpLocks noChangeShapeType="1"/>
            <a:stCxn id="29721" idx="3"/>
            <a:endCxn id="29713" idx="1"/>
          </p:cNvCxnSpPr>
          <p:nvPr/>
        </p:nvCxnSpPr>
        <p:spPr bwMode="auto">
          <a:xfrm flipV="1">
            <a:off x="2819400" y="3276600"/>
            <a:ext cx="304800" cy="129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35" name="AutoShape 39"/>
          <p:cNvCxnSpPr>
            <a:cxnSpLocks noChangeShapeType="1"/>
            <a:stCxn id="29716" idx="3"/>
            <a:endCxn id="29708" idx="1"/>
          </p:cNvCxnSpPr>
          <p:nvPr/>
        </p:nvCxnSpPr>
        <p:spPr bwMode="auto">
          <a:xfrm flipH="1">
            <a:off x="4495800" y="3276600"/>
            <a:ext cx="152400" cy="1371600"/>
          </a:xfrm>
          <a:prstGeom prst="bentConnector5">
            <a:avLst>
              <a:gd name="adj1" fmla="val -150000"/>
              <a:gd name="adj2" fmla="val 50000"/>
              <a:gd name="adj3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36" name="AutoShape 40"/>
          <p:cNvCxnSpPr>
            <a:cxnSpLocks noChangeShapeType="1"/>
            <a:stCxn id="29711" idx="3"/>
            <a:endCxn id="29728" idx="1"/>
          </p:cNvCxnSpPr>
          <p:nvPr/>
        </p:nvCxnSpPr>
        <p:spPr bwMode="auto">
          <a:xfrm flipV="1">
            <a:off x="6019800" y="3138488"/>
            <a:ext cx="457200" cy="15097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1050925" y="5268913"/>
            <a:ext cx="490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Store the object at each of these locations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5916706"/>
            <a:ext cx="5316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log(n) steps to insert or locate object</a:t>
            </a:r>
          </a:p>
        </p:txBody>
      </p:sp>
    </p:spTree>
    <p:extLst>
      <p:ext uri="{BB962C8B-B14F-4D97-AF65-F5344CB8AC3E}">
        <p14:creationId xmlns:p14="http://schemas.microsoft.com/office/powerpoint/2010/main" val="26580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/>
              <a:t>Plaxton</a:t>
            </a:r>
            <a:r>
              <a:rPr lang="en-US" sz="3800" dirty="0"/>
              <a:t> </a:t>
            </a:r>
            <a:r>
              <a:rPr lang="en-US" sz="3800" dirty="0" smtClean="0"/>
              <a:t>Trees - Why </a:t>
            </a:r>
            <a:r>
              <a:rPr lang="en-US" sz="3800" dirty="0"/>
              <a:t>is it a tree?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371600" y="4724400"/>
            <a:ext cx="838200" cy="228600"/>
            <a:chOff x="2400" y="1920"/>
            <a:chExt cx="960" cy="192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2362200" y="3810000"/>
            <a:ext cx="838200" cy="228600"/>
            <a:chOff x="2400" y="1920"/>
            <a:chExt cx="960" cy="192"/>
          </a:xfrm>
        </p:grpSpPr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3200400" y="2819400"/>
            <a:ext cx="838200" cy="228600"/>
            <a:chOff x="2400" y="1920"/>
            <a:chExt cx="960" cy="192"/>
          </a:xfrm>
        </p:grpSpPr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4267200" y="1981200"/>
            <a:ext cx="838200" cy="228600"/>
            <a:chOff x="2400" y="1920"/>
            <a:chExt cx="960" cy="192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400" y="1920"/>
              <a:ext cx="240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2640" y="1920"/>
              <a:ext cx="240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2880" y="1920"/>
              <a:ext cx="240" cy="192"/>
            </a:xfrm>
            <a:prstGeom prst="rect">
              <a:avLst/>
            </a:prstGeom>
            <a:solidFill>
              <a:srgbClr val="339966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3120" y="1920"/>
              <a:ext cx="240" cy="19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cxnSp>
        <p:nvCxnSpPr>
          <p:cNvPr id="27677" name="AutoShape 29"/>
          <p:cNvCxnSpPr>
            <a:cxnSpLocks noChangeShapeType="1"/>
            <a:stCxn id="27655" idx="0"/>
            <a:endCxn id="27663" idx="2"/>
          </p:cNvCxnSpPr>
          <p:nvPr/>
        </p:nvCxnSpPr>
        <p:spPr bwMode="auto">
          <a:xfrm flipV="1">
            <a:off x="1895475" y="4038600"/>
            <a:ext cx="5715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9" name="AutoShape 31"/>
          <p:cNvCxnSpPr>
            <a:cxnSpLocks noChangeShapeType="1"/>
            <a:stCxn id="27665" idx="0"/>
            <a:endCxn id="27669" idx="2"/>
          </p:cNvCxnSpPr>
          <p:nvPr/>
        </p:nvCxnSpPr>
        <p:spPr bwMode="auto">
          <a:xfrm flipV="1">
            <a:off x="2886075" y="3048000"/>
            <a:ext cx="6286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0" name="AutoShape 32"/>
          <p:cNvCxnSpPr>
            <a:cxnSpLocks noChangeShapeType="1"/>
            <a:stCxn id="27669" idx="0"/>
            <a:endCxn id="27675" idx="2"/>
          </p:cNvCxnSpPr>
          <p:nvPr/>
        </p:nvCxnSpPr>
        <p:spPr bwMode="auto">
          <a:xfrm flipV="1">
            <a:off x="3514725" y="2209800"/>
            <a:ext cx="12763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1" name="AutoShape 33"/>
          <p:cNvSpPr>
            <a:spLocks noChangeArrowheads="1"/>
          </p:cNvSpPr>
          <p:nvPr/>
        </p:nvSpPr>
        <p:spPr bwMode="auto">
          <a:xfrm>
            <a:off x="2466975" y="4038600"/>
            <a:ext cx="914400" cy="838200"/>
          </a:xfrm>
          <a:prstGeom prst="rtTriangl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4"/>
          <p:cNvSpPr>
            <a:spLocks noChangeArrowheads="1"/>
          </p:cNvSpPr>
          <p:nvPr/>
        </p:nvSpPr>
        <p:spPr bwMode="auto">
          <a:xfrm>
            <a:off x="3581400" y="3048000"/>
            <a:ext cx="914400" cy="838200"/>
          </a:xfrm>
          <a:prstGeom prst="rtTriangl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AutoShape 35"/>
          <p:cNvSpPr>
            <a:spLocks noChangeArrowheads="1"/>
          </p:cNvSpPr>
          <p:nvPr/>
        </p:nvSpPr>
        <p:spPr bwMode="auto">
          <a:xfrm>
            <a:off x="4800600" y="2209800"/>
            <a:ext cx="914400" cy="838200"/>
          </a:xfrm>
          <a:prstGeom prst="rtTriangl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AutoShape 37"/>
          <p:cNvSpPr>
            <a:spLocks noChangeArrowheads="1"/>
          </p:cNvSpPr>
          <p:nvPr/>
        </p:nvSpPr>
        <p:spPr bwMode="auto">
          <a:xfrm flipH="1">
            <a:off x="1219200" y="3276600"/>
            <a:ext cx="1295400" cy="457200"/>
          </a:xfrm>
          <a:prstGeom prst="wedgeEllipseCallout">
            <a:avLst>
              <a:gd name="adj1" fmla="val -25736"/>
              <a:gd name="adj2" fmla="val 6597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Object</a:t>
            </a:r>
          </a:p>
        </p:txBody>
      </p:sp>
      <p:sp>
        <p:nvSpPr>
          <p:cNvPr id="27686" name="AutoShape 38"/>
          <p:cNvSpPr>
            <a:spLocks noChangeArrowheads="1"/>
          </p:cNvSpPr>
          <p:nvPr/>
        </p:nvSpPr>
        <p:spPr bwMode="auto">
          <a:xfrm flipH="1">
            <a:off x="2209800" y="2362200"/>
            <a:ext cx="1295400" cy="457200"/>
          </a:xfrm>
          <a:prstGeom prst="wedgeEllipseCallout">
            <a:avLst>
              <a:gd name="adj1" fmla="val -25736"/>
              <a:gd name="adj2" fmla="val 6597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Object</a:t>
            </a:r>
          </a:p>
        </p:txBody>
      </p:sp>
      <p:sp>
        <p:nvSpPr>
          <p:cNvPr id="27687" name="AutoShape 39"/>
          <p:cNvSpPr>
            <a:spLocks noChangeArrowheads="1"/>
          </p:cNvSpPr>
          <p:nvPr/>
        </p:nvSpPr>
        <p:spPr bwMode="auto">
          <a:xfrm flipH="1">
            <a:off x="3124200" y="1600200"/>
            <a:ext cx="1295400" cy="457200"/>
          </a:xfrm>
          <a:prstGeom prst="wedgeEllipseCallout">
            <a:avLst>
              <a:gd name="adj1" fmla="val -25736"/>
              <a:gd name="adj2" fmla="val 6597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Object</a:t>
            </a:r>
          </a:p>
        </p:txBody>
      </p:sp>
      <p:sp>
        <p:nvSpPr>
          <p:cNvPr id="27688" name="AutoShape 40"/>
          <p:cNvSpPr>
            <a:spLocks noChangeArrowheads="1"/>
          </p:cNvSpPr>
          <p:nvPr/>
        </p:nvSpPr>
        <p:spPr bwMode="auto">
          <a:xfrm flipH="1">
            <a:off x="304800" y="4419600"/>
            <a:ext cx="1295400" cy="457200"/>
          </a:xfrm>
          <a:prstGeom prst="wedgeEllipseCallout">
            <a:avLst>
              <a:gd name="adj1" fmla="val -25736"/>
              <a:gd name="adj2" fmla="val 6597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65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Pastry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Based directly upon </a:t>
            </a:r>
            <a:r>
              <a:rPr lang="en-US" altLang="en-US" dirty="0" err="1"/>
              <a:t>Plaxton</a:t>
            </a:r>
            <a:r>
              <a:rPr lang="en-US" altLang="en-US" dirty="0"/>
              <a:t> Trees</a:t>
            </a:r>
          </a:p>
          <a:p>
            <a:r>
              <a:rPr lang="en-US" altLang="en-US" dirty="0"/>
              <a:t>Exports a DHT interface </a:t>
            </a:r>
          </a:p>
          <a:p>
            <a:r>
              <a:rPr lang="en-US" altLang="en-US" dirty="0"/>
              <a:t>Stores an object only at a node whose ID is </a:t>
            </a:r>
            <a:r>
              <a:rPr lang="en-US" altLang="en-US" i="1" dirty="0"/>
              <a:t>closest</a:t>
            </a:r>
            <a:r>
              <a:rPr lang="en-US" altLang="en-US" dirty="0"/>
              <a:t> to the object ID</a:t>
            </a:r>
          </a:p>
          <a:p>
            <a:r>
              <a:rPr lang="en-US" altLang="en-US" dirty="0"/>
              <a:t>In addition to main routing table</a:t>
            </a:r>
          </a:p>
          <a:p>
            <a:pPr lvl="1"/>
            <a:r>
              <a:rPr lang="en-US" altLang="en-US" dirty="0"/>
              <a:t>Maintains </a:t>
            </a:r>
            <a:r>
              <a:rPr lang="en-US" altLang="en-US" i="1" dirty="0"/>
              <a:t>leaf set</a:t>
            </a:r>
            <a:r>
              <a:rPr lang="en-US" altLang="en-US" dirty="0"/>
              <a:t> of nodes</a:t>
            </a:r>
          </a:p>
          <a:p>
            <a:pPr lvl="1"/>
            <a:r>
              <a:rPr lang="en-US" altLang="en-US" dirty="0"/>
              <a:t>Closest L nodes (in ID space)</a:t>
            </a:r>
          </a:p>
          <a:p>
            <a:pPr lvl="2"/>
            <a:r>
              <a:rPr lang="en-US" altLang="en-US" dirty="0"/>
              <a:t>L = 2</a:t>
            </a:r>
            <a:r>
              <a:rPr lang="en-US" altLang="en-US" baseline="30000" dirty="0"/>
              <a:t>(b + 1) </a:t>
            </a:r>
            <a:r>
              <a:rPr lang="en-US" altLang="en-US" dirty="0"/>
              <a:t>,typically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28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09600"/>
            <a:ext cx="9067800" cy="1143000"/>
          </a:xfrm>
        </p:spPr>
        <p:txBody>
          <a:bodyPr/>
          <a:lstStyle/>
          <a:p>
            <a:r>
              <a:rPr lang="en-US" altLang="en-US" sz="4000"/>
              <a:t>Improved #1: Hierarchical lookup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038600"/>
          </a:xfrm>
        </p:spPr>
        <p:txBody>
          <a:bodyPr/>
          <a:lstStyle/>
          <a:p>
            <a:r>
              <a:rPr lang="en-US" altLang="en-US"/>
              <a:t>Performs hierarchical lookup (like DNS)</a:t>
            </a:r>
          </a:p>
          <a:p>
            <a:r>
              <a:rPr lang="en-US" altLang="en-US"/>
              <a:t>More scalable than a central site</a:t>
            </a:r>
          </a:p>
          <a:p>
            <a:r>
              <a:rPr lang="en-US" altLang="en-US"/>
              <a:t>Root of the hierarchy is still a single point of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8156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Line 2"/>
          <p:cNvSpPr>
            <a:spLocks noChangeShapeType="1"/>
          </p:cNvSpPr>
          <p:nvPr/>
        </p:nvSpPr>
        <p:spPr bwMode="auto">
          <a:xfrm flipH="1">
            <a:off x="15890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r>
              <a:rPr lang="en-US" altLang="en-US" sz="3400">
                <a:latin typeface="Helvetica" panose="020B0604020202020204" pitchFamily="34" charset="0"/>
              </a:rPr>
              <a:t>State and Neighbor Assignment in Pastry DHT</a:t>
            </a:r>
          </a:p>
        </p:txBody>
      </p:sp>
      <p:sp>
        <p:nvSpPr>
          <p:cNvPr id="167940" name="Oval 4"/>
          <p:cNvSpPr>
            <a:spLocks noChangeArrowheads="1"/>
          </p:cNvSpPr>
          <p:nvPr/>
        </p:nvSpPr>
        <p:spPr bwMode="auto">
          <a:xfrm>
            <a:off x="434340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>
            <a:off x="2743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1970088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>
            <a:off x="2819400" y="1676400"/>
            <a:ext cx="1600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4419600" y="1676400"/>
            <a:ext cx="18288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 flipH="1">
            <a:off x="2057400" y="2362200"/>
            <a:ext cx="7620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2819400" y="2362200"/>
            <a:ext cx="838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0462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15128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24272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22098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12954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000</a:t>
            </a:r>
          </a:p>
        </p:txBody>
      </p:sp>
      <p:sp>
        <p:nvSpPr>
          <p:cNvPr id="167953" name="Oval 17"/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 flipH="1">
            <a:off x="32004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5" name="Oval 19"/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36576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31242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0386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38211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011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29067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010</a:t>
            </a: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 flipH="1">
            <a:off x="50180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2" name="Oval 26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3" name="Oval 27"/>
          <p:cNvSpPr>
            <a:spLocks noChangeArrowheads="1"/>
          </p:cNvSpPr>
          <p:nvPr/>
        </p:nvSpPr>
        <p:spPr bwMode="auto">
          <a:xfrm>
            <a:off x="5399088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 flipH="1">
            <a:off x="5486400" y="2362200"/>
            <a:ext cx="7620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>
            <a:off x="6248400" y="2362200"/>
            <a:ext cx="838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>
            <a:off x="54752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7" name="Rectangle 31"/>
          <p:cNvSpPr>
            <a:spLocks noChangeArrowheads="1"/>
          </p:cNvSpPr>
          <p:nvPr/>
        </p:nvSpPr>
        <p:spPr bwMode="auto">
          <a:xfrm>
            <a:off x="49418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8" name="Rectangle 32"/>
          <p:cNvSpPr>
            <a:spLocks noChangeArrowheads="1"/>
          </p:cNvSpPr>
          <p:nvPr/>
        </p:nvSpPr>
        <p:spPr bwMode="auto">
          <a:xfrm>
            <a:off x="58562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56388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101</a:t>
            </a:r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47244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167971" name="Oval 35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 flipH="1">
            <a:off x="66294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3" name="Oval 37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Line 38"/>
          <p:cNvSpPr>
            <a:spLocks noChangeShapeType="1"/>
          </p:cNvSpPr>
          <p:nvPr/>
        </p:nvSpPr>
        <p:spPr bwMode="auto">
          <a:xfrm>
            <a:off x="70866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5" name="Rectangle 39"/>
          <p:cNvSpPr>
            <a:spLocks noChangeArrowheads="1"/>
          </p:cNvSpPr>
          <p:nvPr/>
        </p:nvSpPr>
        <p:spPr bwMode="auto">
          <a:xfrm>
            <a:off x="65532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7" name="Text Box 41"/>
          <p:cNvSpPr txBox="1">
            <a:spLocks noChangeArrowheads="1"/>
          </p:cNvSpPr>
          <p:nvPr/>
        </p:nvSpPr>
        <p:spPr bwMode="auto">
          <a:xfrm>
            <a:off x="72501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111</a:t>
            </a:r>
          </a:p>
        </p:txBody>
      </p: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63357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110</a:t>
            </a:r>
          </a:p>
        </p:txBody>
      </p:sp>
      <p:cxnSp>
        <p:nvCxnSpPr>
          <p:cNvPr id="167979" name="AutoShape 43"/>
          <p:cNvCxnSpPr>
            <a:cxnSpLocks noChangeShapeType="1"/>
          </p:cNvCxnSpPr>
          <p:nvPr/>
        </p:nvCxnSpPr>
        <p:spPr bwMode="auto">
          <a:xfrm flipV="1">
            <a:off x="3048000" y="3124200"/>
            <a:ext cx="381000" cy="533400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80" name="AutoShape 44"/>
          <p:cNvCxnSpPr>
            <a:cxnSpLocks noChangeShapeType="1"/>
          </p:cNvCxnSpPr>
          <p:nvPr/>
        </p:nvCxnSpPr>
        <p:spPr bwMode="auto">
          <a:xfrm flipV="1">
            <a:off x="2590800" y="1600200"/>
            <a:ext cx="1676400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81" name="AutoShape 45"/>
          <p:cNvCxnSpPr>
            <a:cxnSpLocks noChangeShapeType="1"/>
          </p:cNvCxnSpPr>
          <p:nvPr/>
        </p:nvCxnSpPr>
        <p:spPr bwMode="auto">
          <a:xfrm flipH="1" flipV="1">
            <a:off x="2514600" y="2362200"/>
            <a:ext cx="947738" cy="692150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82" name="Line 46"/>
          <p:cNvSpPr>
            <a:spLocks noChangeShapeType="1"/>
          </p:cNvSpPr>
          <p:nvPr/>
        </p:nvSpPr>
        <p:spPr bwMode="auto">
          <a:xfrm>
            <a:off x="381000" y="2362200"/>
            <a:ext cx="20574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83" name="Line 47"/>
          <p:cNvSpPr>
            <a:spLocks noChangeShapeType="1"/>
          </p:cNvSpPr>
          <p:nvPr/>
        </p:nvSpPr>
        <p:spPr bwMode="auto">
          <a:xfrm>
            <a:off x="457200" y="3733800"/>
            <a:ext cx="9906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84" name="Line 48"/>
          <p:cNvSpPr>
            <a:spLocks noChangeShapeType="1"/>
          </p:cNvSpPr>
          <p:nvPr/>
        </p:nvSpPr>
        <p:spPr bwMode="auto">
          <a:xfrm flipV="1">
            <a:off x="914400" y="2362200"/>
            <a:ext cx="0" cy="1371600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990600" y="2803525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h = 2</a:t>
            </a:r>
          </a:p>
        </p:txBody>
      </p:sp>
      <p:sp>
        <p:nvSpPr>
          <p:cNvPr id="167986" name="Line 50"/>
          <p:cNvSpPr>
            <a:spLocks noChangeShapeType="1"/>
          </p:cNvSpPr>
          <p:nvPr/>
        </p:nvSpPr>
        <p:spPr bwMode="auto">
          <a:xfrm>
            <a:off x="3810000" y="3048000"/>
            <a:ext cx="1219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87" name="Line 51"/>
          <p:cNvSpPr>
            <a:spLocks noChangeShapeType="1"/>
          </p:cNvSpPr>
          <p:nvPr/>
        </p:nvSpPr>
        <p:spPr bwMode="auto">
          <a:xfrm>
            <a:off x="4267200" y="3733800"/>
            <a:ext cx="609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 flipV="1">
            <a:off x="4724400" y="3048000"/>
            <a:ext cx="0" cy="68580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89" name="Text Box 53"/>
          <p:cNvSpPr txBox="1">
            <a:spLocks noChangeArrowheads="1"/>
          </p:cNvSpPr>
          <p:nvPr/>
        </p:nvSpPr>
        <p:spPr bwMode="auto">
          <a:xfrm>
            <a:off x="4038600" y="3200400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h = 1</a:t>
            </a:r>
          </a:p>
        </p:txBody>
      </p:sp>
      <p:grpSp>
        <p:nvGrpSpPr>
          <p:cNvPr id="167990" name="Group 54"/>
          <p:cNvGrpSpPr>
            <a:grpSpLocks/>
          </p:cNvGrpSpPr>
          <p:nvPr/>
        </p:nvGrpSpPr>
        <p:grpSpPr bwMode="auto">
          <a:xfrm>
            <a:off x="4876800" y="1676400"/>
            <a:ext cx="4191000" cy="2057400"/>
            <a:chOff x="3072" y="1056"/>
            <a:chExt cx="2640" cy="1296"/>
          </a:xfrm>
        </p:grpSpPr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>
              <a:off x="3072" y="1056"/>
              <a:ext cx="264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2" name="Line 56"/>
            <p:cNvSpPr>
              <a:spLocks noChangeShapeType="1"/>
            </p:cNvSpPr>
            <p:nvPr/>
          </p:nvSpPr>
          <p:spPr bwMode="auto">
            <a:xfrm>
              <a:off x="4919" y="2352"/>
              <a:ext cx="624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3" name="Line 57"/>
            <p:cNvSpPr>
              <a:spLocks noChangeShapeType="1"/>
            </p:cNvSpPr>
            <p:nvPr/>
          </p:nvSpPr>
          <p:spPr bwMode="auto">
            <a:xfrm flipV="1">
              <a:off x="5184" y="1056"/>
              <a:ext cx="0" cy="124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prstDash val="dash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94" name="Text Box 58"/>
          <p:cNvSpPr txBox="1">
            <a:spLocks noChangeArrowheads="1"/>
          </p:cNvSpPr>
          <p:nvPr/>
        </p:nvSpPr>
        <p:spPr bwMode="auto">
          <a:xfrm>
            <a:off x="7429500" y="2346325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h = 3</a:t>
            </a:r>
          </a:p>
        </p:txBody>
      </p:sp>
      <p:cxnSp>
        <p:nvCxnSpPr>
          <p:cNvPr id="167995" name="AutoShape 59"/>
          <p:cNvCxnSpPr>
            <a:cxnSpLocks noChangeShapeType="1"/>
            <a:stCxn id="167960" idx="2"/>
            <a:endCxn id="167959" idx="2"/>
          </p:cNvCxnSpPr>
          <p:nvPr/>
        </p:nvCxnSpPr>
        <p:spPr bwMode="auto">
          <a:xfrm rot="16200000" flipH="1">
            <a:off x="3663156" y="3734594"/>
            <a:ext cx="1588" cy="914400"/>
          </a:xfrm>
          <a:prstGeom prst="curvedConnector3">
            <a:avLst>
              <a:gd name="adj1" fmla="val 14400000"/>
            </a:avLst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6" name="AutoShape 60"/>
          <p:cNvCxnSpPr>
            <a:cxnSpLocks noChangeShapeType="1"/>
            <a:stCxn id="167960" idx="2"/>
            <a:endCxn id="167952" idx="2"/>
          </p:cNvCxnSpPr>
          <p:nvPr/>
        </p:nvCxnSpPr>
        <p:spPr bwMode="auto">
          <a:xfrm rot="5400000">
            <a:off x="2400300" y="3386138"/>
            <a:ext cx="1588" cy="1611312"/>
          </a:xfrm>
          <a:prstGeom prst="curvedConnector3">
            <a:avLst>
              <a:gd name="adj1" fmla="val 24700000"/>
            </a:avLst>
          </a:prstGeom>
          <a:noFill/>
          <a:ln w="317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7" name="AutoShape 61"/>
          <p:cNvCxnSpPr>
            <a:cxnSpLocks noChangeShapeType="1"/>
            <a:stCxn id="167960" idx="2"/>
            <a:endCxn id="167969" idx="2"/>
          </p:cNvCxnSpPr>
          <p:nvPr/>
        </p:nvCxnSpPr>
        <p:spPr bwMode="auto">
          <a:xfrm rot="16200000" flipH="1">
            <a:off x="4572000" y="2825750"/>
            <a:ext cx="1588" cy="2732088"/>
          </a:xfrm>
          <a:prstGeom prst="curvedConnector3">
            <a:avLst>
              <a:gd name="adj1" fmla="val 3280000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98" name="Rectangle 6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724400"/>
            <a:ext cx="7924800" cy="16764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Nodes are leaves in a tree</a:t>
            </a:r>
          </a:p>
          <a:p>
            <a:r>
              <a:rPr lang="en-US" altLang="en-US">
                <a:latin typeface="Helvetica" panose="020B0604020202020204" pitchFamily="34" charset="0"/>
              </a:rPr>
              <a:t>logN neighbors in sub-trees of varying heights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289759"/>
      </p:ext>
    </p:extLst>
  </p:cSld>
  <p:clrMapOvr>
    <a:masterClrMapping/>
  </p:clrMapOvr>
  <p:transition advTm="38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79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167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167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0" grpId="0"/>
      <p:bldP spid="167985" grpId="0"/>
      <p:bldP spid="16799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Line 2"/>
          <p:cNvSpPr>
            <a:spLocks noChangeShapeType="1"/>
          </p:cNvSpPr>
          <p:nvPr/>
        </p:nvSpPr>
        <p:spPr bwMode="auto">
          <a:xfrm flipH="1">
            <a:off x="15890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Routing in Pastry DHT</a:t>
            </a:r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434340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2743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1970088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 flipH="1">
            <a:off x="2819400" y="1676400"/>
            <a:ext cx="1600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4419600" y="1676400"/>
            <a:ext cx="18288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 flipH="1">
            <a:off x="2057400" y="2362200"/>
            <a:ext cx="7620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2819400" y="2362200"/>
            <a:ext cx="838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20462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15128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24272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22098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12954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  <a:latin typeface="Tahoma" panose="020B0604030504040204" pitchFamily="34" charset="0"/>
              </a:rPr>
              <a:t>000</a:t>
            </a:r>
          </a:p>
        </p:txBody>
      </p:sp>
      <p:sp>
        <p:nvSpPr>
          <p:cNvPr id="168977" name="Oval 17"/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flipH="1">
            <a:off x="32004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0" name="Line 20"/>
          <p:cNvSpPr>
            <a:spLocks noChangeShapeType="1"/>
          </p:cNvSpPr>
          <p:nvPr/>
        </p:nvSpPr>
        <p:spPr bwMode="auto">
          <a:xfrm>
            <a:off x="36576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81" name="Rectangle 21"/>
          <p:cNvSpPr>
            <a:spLocks noChangeArrowheads="1"/>
          </p:cNvSpPr>
          <p:nvPr/>
        </p:nvSpPr>
        <p:spPr bwMode="auto">
          <a:xfrm>
            <a:off x="31242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2" name="Rectangle 22"/>
          <p:cNvSpPr>
            <a:spLocks noChangeArrowheads="1"/>
          </p:cNvSpPr>
          <p:nvPr/>
        </p:nvSpPr>
        <p:spPr bwMode="auto">
          <a:xfrm>
            <a:off x="40386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38211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011</a:t>
            </a: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2819400" y="3733800"/>
            <a:ext cx="8080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000">
                <a:latin typeface="Tahoma" panose="020B0604030504040204" pitchFamily="34" charset="0"/>
              </a:rPr>
              <a:t>010</a:t>
            </a:r>
          </a:p>
        </p:txBody>
      </p:sp>
      <p:sp>
        <p:nvSpPr>
          <p:cNvPr id="168985" name="Line 25"/>
          <p:cNvSpPr>
            <a:spLocks noChangeShapeType="1"/>
          </p:cNvSpPr>
          <p:nvPr/>
        </p:nvSpPr>
        <p:spPr bwMode="auto">
          <a:xfrm flipH="1">
            <a:off x="50180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86" name="Oval 26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7" name="Oval 27"/>
          <p:cNvSpPr>
            <a:spLocks noChangeArrowheads="1"/>
          </p:cNvSpPr>
          <p:nvPr/>
        </p:nvSpPr>
        <p:spPr bwMode="auto">
          <a:xfrm>
            <a:off x="5399088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8" name="Line 28"/>
          <p:cNvSpPr>
            <a:spLocks noChangeShapeType="1"/>
          </p:cNvSpPr>
          <p:nvPr/>
        </p:nvSpPr>
        <p:spPr bwMode="auto">
          <a:xfrm flipH="1">
            <a:off x="5486400" y="2362200"/>
            <a:ext cx="7620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89" name="Line 29"/>
          <p:cNvSpPr>
            <a:spLocks noChangeShapeType="1"/>
          </p:cNvSpPr>
          <p:nvPr/>
        </p:nvSpPr>
        <p:spPr bwMode="auto">
          <a:xfrm>
            <a:off x="6248400" y="2362200"/>
            <a:ext cx="838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90" name="Line 30"/>
          <p:cNvSpPr>
            <a:spLocks noChangeShapeType="1"/>
          </p:cNvSpPr>
          <p:nvPr/>
        </p:nvSpPr>
        <p:spPr bwMode="auto">
          <a:xfrm>
            <a:off x="5475288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91" name="Rectangle 31"/>
          <p:cNvSpPr>
            <a:spLocks noChangeArrowheads="1"/>
          </p:cNvSpPr>
          <p:nvPr/>
        </p:nvSpPr>
        <p:spPr bwMode="auto">
          <a:xfrm>
            <a:off x="49418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Rectangle 32"/>
          <p:cNvSpPr>
            <a:spLocks noChangeArrowheads="1"/>
          </p:cNvSpPr>
          <p:nvPr/>
        </p:nvSpPr>
        <p:spPr bwMode="auto">
          <a:xfrm>
            <a:off x="5856288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56388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101</a:t>
            </a:r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4724400" y="3794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Line 36"/>
          <p:cNvSpPr>
            <a:spLocks noChangeShapeType="1"/>
          </p:cNvSpPr>
          <p:nvPr/>
        </p:nvSpPr>
        <p:spPr bwMode="auto">
          <a:xfrm flipH="1">
            <a:off x="66294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97" name="Oval 37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8" name="Line 38"/>
          <p:cNvSpPr>
            <a:spLocks noChangeShapeType="1"/>
          </p:cNvSpPr>
          <p:nvPr/>
        </p:nvSpPr>
        <p:spPr bwMode="auto">
          <a:xfrm>
            <a:off x="7086600" y="3048000"/>
            <a:ext cx="4572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99" name="Rectangle 39"/>
          <p:cNvSpPr>
            <a:spLocks noChangeArrowheads="1"/>
          </p:cNvSpPr>
          <p:nvPr/>
        </p:nvSpPr>
        <p:spPr bwMode="auto">
          <a:xfrm>
            <a:off x="65532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Rectangle 40"/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Text Box 41"/>
          <p:cNvSpPr txBox="1">
            <a:spLocks noChangeArrowheads="1"/>
          </p:cNvSpPr>
          <p:nvPr/>
        </p:nvSpPr>
        <p:spPr bwMode="auto">
          <a:xfrm>
            <a:off x="72501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111</a:t>
            </a:r>
          </a:p>
        </p:txBody>
      </p:sp>
      <p:sp>
        <p:nvSpPr>
          <p:cNvPr id="169002" name="Text Box 42"/>
          <p:cNvSpPr txBox="1">
            <a:spLocks noChangeArrowheads="1"/>
          </p:cNvSpPr>
          <p:nvPr/>
        </p:nvSpPr>
        <p:spPr bwMode="auto">
          <a:xfrm>
            <a:off x="6335713" y="37941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110</a:t>
            </a:r>
          </a:p>
        </p:txBody>
      </p:sp>
      <p:cxnSp>
        <p:nvCxnSpPr>
          <p:cNvPr id="169003" name="AutoShape 43"/>
          <p:cNvCxnSpPr>
            <a:cxnSpLocks noChangeShapeType="1"/>
            <a:stCxn id="168984" idx="2"/>
            <a:endCxn id="168983" idx="2"/>
          </p:cNvCxnSpPr>
          <p:nvPr/>
        </p:nvCxnSpPr>
        <p:spPr bwMode="auto">
          <a:xfrm rot="5400000" flipH="1" flipV="1">
            <a:off x="3626644" y="3788569"/>
            <a:ext cx="92075" cy="896937"/>
          </a:xfrm>
          <a:prstGeom prst="curvedConnector3">
            <a:avLst>
              <a:gd name="adj1" fmla="val -248278"/>
            </a:avLst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04" name="AutoShape 44"/>
          <p:cNvCxnSpPr>
            <a:cxnSpLocks noChangeShapeType="1"/>
            <a:stCxn id="168984" idx="2"/>
            <a:endCxn id="168976" idx="2"/>
          </p:cNvCxnSpPr>
          <p:nvPr/>
        </p:nvCxnSpPr>
        <p:spPr bwMode="auto">
          <a:xfrm rot="16200000" flipV="1">
            <a:off x="2363788" y="3422650"/>
            <a:ext cx="92075" cy="1628775"/>
          </a:xfrm>
          <a:prstGeom prst="curvedConnector3">
            <a:avLst>
              <a:gd name="adj1" fmla="val -248278"/>
            </a:avLst>
          </a:prstGeom>
          <a:noFill/>
          <a:ln w="317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05" name="AutoShape 45"/>
          <p:cNvCxnSpPr>
            <a:cxnSpLocks noChangeShapeType="1"/>
            <a:stCxn id="168984" idx="2"/>
            <a:endCxn id="168993" idx="2"/>
          </p:cNvCxnSpPr>
          <p:nvPr/>
        </p:nvCxnSpPr>
        <p:spPr bwMode="auto">
          <a:xfrm rot="5400000" flipH="1" flipV="1">
            <a:off x="4535488" y="2879725"/>
            <a:ext cx="92075" cy="2714625"/>
          </a:xfrm>
          <a:prstGeom prst="curvedConnector3">
            <a:avLst>
              <a:gd name="adj1" fmla="val -47069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006" name="Text Box 46" descr="Small confetti"/>
          <p:cNvSpPr txBox="1">
            <a:spLocks noChangeArrowheads="1"/>
          </p:cNvSpPr>
          <p:nvPr/>
        </p:nvSpPr>
        <p:spPr bwMode="auto">
          <a:xfrm>
            <a:off x="2895600" y="4343400"/>
            <a:ext cx="608013" cy="406400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CC0099"/>
                </a:solidFill>
                <a:latin typeface="Tahoma" panose="020B0604030504040204" pitchFamily="34" charset="0"/>
              </a:rPr>
              <a:t>111</a:t>
            </a:r>
          </a:p>
        </p:txBody>
      </p:sp>
      <p:sp>
        <p:nvSpPr>
          <p:cNvPr id="169007" name="Line 47"/>
          <p:cNvSpPr>
            <a:spLocks noChangeShapeType="1"/>
          </p:cNvSpPr>
          <p:nvPr/>
        </p:nvSpPr>
        <p:spPr bwMode="auto">
          <a:xfrm>
            <a:off x="4800600" y="1676400"/>
            <a:ext cx="4191000" cy="0"/>
          </a:xfrm>
          <a:prstGeom prst="line">
            <a:avLst/>
          </a:prstGeom>
          <a:noFill/>
          <a:ln w="317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08" name="Line 48"/>
          <p:cNvSpPr>
            <a:spLocks noChangeShapeType="1"/>
          </p:cNvSpPr>
          <p:nvPr/>
        </p:nvSpPr>
        <p:spPr bwMode="auto">
          <a:xfrm>
            <a:off x="7732713" y="3733800"/>
            <a:ext cx="990600" cy="0"/>
          </a:xfrm>
          <a:prstGeom prst="line">
            <a:avLst/>
          </a:prstGeom>
          <a:noFill/>
          <a:ln w="317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09" name="Line 49"/>
          <p:cNvSpPr>
            <a:spLocks noChangeShapeType="1"/>
          </p:cNvSpPr>
          <p:nvPr/>
        </p:nvSpPr>
        <p:spPr bwMode="auto">
          <a:xfrm flipV="1">
            <a:off x="8153400" y="1676400"/>
            <a:ext cx="0" cy="1981200"/>
          </a:xfrm>
          <a:prstGeom prst="line">
            <a:avLst/>
          </a:prstGeom>
          <a:noFill/>
          <a:ln w="31750">
            <a:solidFill>
              <a:srgbClr val="CC0099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10" name="Text Box 50"/>
          <p:cNvSpPr txBox="1">
            <a:spLocks noChangeArrowheads="1"/>
          </p:cNvSpPr>
          <p:nvPr/>
        </p:nvSpPr>
        <p:spPr bwMode="auto">
          <a:xfrm>
            <a:off x="7353300" y="2346325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h = 3</a:t>
            </a:r>
          </a:p>
        </p:txBody>
      </p:sp>
      <p:sp>
        <p:nvSpPr>
          <p:cNvPr id="169011" name="Line 51"/>
          <p:cNvSpPr>
            <a:spLocks noChangeShapeType="1"/>
          </p:cNvSpPr>
          <p:nvPr/>
        </p:nvSpPr>
        <p:spPr bwMode="auto">
          <a:xfrm>
            <a:off x="6400800" y="2362200"/>
            <a:ext cx="2286000" cy="0"/>
          </a:xfrm>
          <a:prstGeom prst="line">
            <a:avLst/>
          </a:prstGeom>
          <a:noFill/>
          <a:ln w="317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12" name="Line 52"/>
          <p:cNvSpPr>
            <a:spLocks noChangeShapeType="1"/>
          </p:cNvSpPr>
          <p:nvPr/>
        </p:nvSpPr>
        <p:spPr bwMode="auto">
          <a:xfrm flipV="1">
            <a:off x="8305800" y="2362200"/>
            <a:ext cx="0" cy="1295400"/>
          </a:xfrm>
          <a:prstGeom prst="line">
            <a:avLst/>
          </a:prstGeom>
          <a:noFill/>
          <a:ln w="31750">
            <a:solidFill>
              <a:srgbClr val="CC0099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13" name="Text Box 53"/>
          <p:cNvSpPr txBox="1">
            <a:spLocks noChangeArrowheads="1"/>
          </p:cNvSpPr>
          <p:nvPr/>
        </p:nvSpPr>
        <p:spPr bwMode="auto">
          <a:xfrm>
            <a:off x="7391400" y="2819400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h = 2</a:t>
            </a:r>
          </a:p>
        </p:txBody>
      </p:sp>
      <p:grpSp>
        <p:nvGrpSpPr>
          <p:cNvPr id="169014" name="Group 54"/>
          <p:cNvGrpSpPr>
            <a:grpSpLocks/>
          </p:cNvGrpSpPr>
          <p:nvPr/>
        </p:nvGrpSpPr>
        <p:grpSpPr bwMode="auto">
          <a:xfrm>
            <a:off x="3810000" y="3962400"/>
            <a:ext cx="533400" cy="685800"/>
            <a:chOff x="1488" y="1920"/>
            <a:chExt cx="192" cy="240"/>
          </a:xfrm>
        </p:grpSpPr>
        <p:sp>
          <p:nvSpPr>
            <p:cNvPr id="169015" name="Line 55"/>
            <p:cNvSpPr>
              <a:spLocks noChangeShapeType="1"/>
            </p:cNvSpPr>
            <p:nvPr/>
          </p:nvSpPr>
          <p:spPr bwMode="auto">
            <a:xfrm>
              <a:off x="1536" y="1920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6" name="Line 56"/>
            <p:cNvSpPr>
              <a:spLocks noChangeShapeType="1"/>
            </p:cNvSpPr>
            <p:nvPr/>
          </p:nvSpPr>
          <p:spPr bwMode="auto">
            <a:xfrm flipV="1">
              <a:off x="1488" y="1968"/>
              <a:ext cx="192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017" name="Group 57"/>
          <p:cNvGrpSpPr>
            <a:grpSpLocks/>
          </p:cNvGrpSpPr>
          <p:nvPr/>
        </p:nvGrpSpPr>
        <p:grpSpPr bwMode="auto">
          <a:xfrm>
            <a:off x="1371600" y="4038600"/>
            <a:ext cx="533400" cy="609600"/>
            <a:chOff x="1488" y="1920"/>
            <a:chExt cx="192" cy="240"/>
          </a:xfrm>
        </p:grpSpPr>
        <p:sp>
          <p:nvSpPr>
            <p:cNvPr id="169018" name="Line 58"/>
            <p:cNvSpPr>
              <a:spLocks noChangeShapeType="1"/>
            </p:cNvSpPr>
            <p:nvPr/>
          </p:nvSpPr>
          <p:spPr bwMode="auto">
            <a:xfrm>
              <a:off x="1536" y="1920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9" name="Line 59"/>
            <p:cNvSpPr>
              <a:spLocks noChangeShapeType="1"/>
            </p:cNvSpPr>
            <p:nvPr/>
          </p:nvSpPr>
          <p:spPr bwMode="auto">
            <a:xfrm flipV="1">
              <a:off x="1488" y="1968"/>
              <a:ext cx="192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020" name="Rectangle 60"/>
          <p:cNvSpPr>
            <a:spLocks noChangeArrowheads="1"/>
          </p:cNvSpPr>
          <p:nvPr/>
        </p:nvSpPr>
        <p:spPr bwMode="auto">
          <a:xfrm>
            <a:off x="762000" y="4724400"/>
            <a:ext cx="7924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Helvetica" panose="020B0604020202020204" pitchFamily="34" charset="0"/>
              </a:rPr>
              <a:t>Route to the sub-tree with the destination</a:t>
            </a:r>
            <a:endParaRPr lang="en-US" altLang="en-US" sz="2800" b="1">
              <a:latin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465191"/>
      </p:ext>
    </p:extLst>
  </p:cSld>
  <p:clrMapOvr>
    <a:masterClrMapping/>
  </p:clrMapOvr>
  <p:transition advTm="265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1 0.00232 0.00417 0.00671 0.00712 0.00787 C 0.01389 0.01065 0.02118 0.00995 0.0283 0.01111 C 0.04254 0.02013 0.03594 0.02013 0.05296 0.02198 C 0.05486 0.02244 0.05695 0.02291 0.05886 0.0236 C 0.06007 0.02406 0.06111 0.02499 0.06233 0.02522 C 0.06667 0.02638 0.07535 0.02823 0.07535 0.02823 C 0.08021 0.03771 0.08455 0.03517 0.0941 0.03609 C 0.1007 0.03054 0.11771 0.03563 0.12361 0.03609 C 0.12622 0.03725 0.12796 0.04118 0.13056 0.04234 C 0.13455 0.04419 0.14063 0.03632 0.1448 0.03609 C 0.15504 0.03563 0.16511 0.03517 0.17535 0.0347 C 0.17691 0.03424 0.17848 0.03332 0.18004 0.03308 C 0.18438 0.03239 0.18872 0.03262 0.19306 0.03146 C 0.19514 0.031 0.19688 0.02915 0.19879 0.02823 C 0.20469 0.02568 0.21164 0.02476 0.21771 0.0236 C 0.22691 0.0192 0.23664 0.01412 0.24601 0.01273 C 0.25191 0.00995 0.25504 0.00278 0.26129 0.0 C 0.26424 -0.00601 0.26684 -0.00578 0.27188 -0.00763 C 0.27309 -0.00925 0.27396 -0.0111 0.27535 -0.01249 C 0.27639 -0.01341 0.27778 -0.01318 0.27882 -0.01411 C 0.28646 -0.0222 0.27605 -0.01619 0.28473 -0.02035 C 0.28802 -0.03261 0.28316 -0.01827 0.28941 -0.0266 C 0.29028 -0.02775 0.29011 -0.02984 0.29063 -0.03122 C 0.29132 -0.03284 0.29306 -0.03585 0.29306 -0.03585 " pathEditMode="relative" ptsTypes="ffffffffffffffffffffffffA">
                                      <p:cBhvr>
                                        <p:cTn id="18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13 0.00046 0.00643 0.00046 0.00938 0.00162 C 0.01077 0.00208 0.01164 0.00463 0.01302 0.00486 C 0.01927 0.00578 0.02552 0.00254 0.03177 0.00162 C 0.03594 -0.00023 0.04046 -0.00162 0.0448 -0.00301 C 0.04879 -0.00416 0.0566 -0.00625 0.0566 -0.00625 C 0.06007 -0.01087 0.05921 -0.0111 0.06355 -0.01249 C 0.06702 -0.01365 0.07414 -0.0155 0.07414 -0.0155 C 0.07761 -0.02013 0.08368 -0.02614 0.08837 -0.02822 C 0.09427 -0.04025 0.0875 -0.02568 0.09184 -0.03747 C 0.09254 -0.03909 0.0941 -0.04233 0.0941 -0.04233 " pathEditMode="relative" ptsTypes="ffffffffffA">
                                      <p:cBhvr>
                                        <p:cTn id="54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56 0.00278 -0.00208 0.00648 -0.00365 0.00925 C -0.00608 0.01319 -0.01094 0.01411 -0.01424 0.0155 C -0.02326 0.0118 -0.03351 0.01828 -0.04236 0.02175 C -0.04861 0.02082 -0.05295 0.0192 -0.05886 0.01712 C -0.08941 0.01874 -0.08524 0.01781 -0.10712 0.01411 C -0.11146 0.01226 -0.11684 0.0074 -0.12118 0.00625 C -0.12934 0.00417 -0.13785 0.00324 -0.14601 0.00139 C -0.15399 -0.00578 -0.15035 -0.0037 -0.1566 -0.00648 C -0.15729 -0.00809 -0.15799 -0.00971 -0.15886 -0.0111 C -0.1599 -0.01272 -0.16163 -0.01388 -0.1625 -0.01573 C -0.16406 -0.01897 -0.16476 -0.02683 -0.16476 -0.02683 " pathEditMode="relative" ptsTypes="fffffffffffA">
                                      <p:cBhvr>
                                        <p:cTn id="63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6" grpId="0" animBg="1"/>
      <p:bldP spid="169006" grpId="1" animBg="1"/>
      <p:bldP spid="169006" grpId="2" animBg="1"/>
      <p:bldP spid="169006" grpId="3" animBg="1"/>
      <p:bldP spid="169006" grpId="4" animBg="1"/>
      <p:bldP spid="169006" grpId="5" animBg="1"/>
      <p:bldP spid="169010" grpId="0"/>
      <p:bldP spid="169010" grpId="1"/>
      <p:bldP spid="169010" grpId="2"/>
      <p:bldP spid="169013" grpId="0"/>
      <p:bldP spid="16901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CAN</a:t>
            </a:r>
            <a:endParaRPr lang="en-US" altLang="en-US" sz="34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Map nodes and keys to </a:t>
            </a:r>
            <a:r>
              <a:rPr lang="en-US" altLang="en-US" sz="2600" i="1"/>
              <a:t>coordinates</a:t>
            </a:r>
            <a:r>
              <a:rPr lang="en-US" altLang="en-US" sz="2600"/>
              <a:t> in a multi-dimensional cartesian space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19200" y="2667000"/>
            <a:ext cx="6096000" cy="2438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192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200400" y="2667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22098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098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200400" y="3810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51054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4648200" y="3810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4648200" y="4495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0198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9624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971800" y="2895600"/>
            <a:ext cx="9144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source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55626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6553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239000" y="4648200"/>
            <a:ext cx="9144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key</a:t>
            </a:r>
          </a:p>
        </p:txBody>
      </p:sp>
      <p:sp>
        <p:nvSpPr>
          <p:cNvPr id="31773" name="AutoShape 29"/>
          <p:cNvSpPr>
            <a:spLocks noChangeArrowheads="1"/>
          </p:cNvSpPr>
          <p:nvPr/>
        </p:nvSpPr>
        <p:spPr bwMode="auto">
          <a:xfrm>
            <a:off x="6934200" y="4572000"/>
            <a:ext cx="228600" cy="228600"/>
          </a:xfrm>
          <a:prstGeom prst="plus">
            <a:avLst>
              <a:gd name="adj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4" name="AutoShape 30"/>
          <p:cNvCxnSpPr>
            <a:cxnSpLocks noChangeShapeType="1"/>
            <a:stCxn id="31762" idx="6"/>
            <a:endCxn id="31764" idx="1"/>
          </p:cNvCxnSpPr>
          <p:nvPr/>
        </p:nvCxnSpPr>
        <p:spPr bwMode="auto">
          <a:xfrm>
            <a:off x="4191000" y="3238500"/>
            <a:ext cx="947738" cy="8334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5" name="AutoShape 31"/>
          <p:cNvCxnSpPr>
            <a:cxnSpLocks noChangeShapeType="1"/>
            <a:stCxn id="31764" idx="5"/>
            <a:endCxn id="31765" idx="1"/>
          </p:cNvCxnSpPr>
          <p:nvPr/>
        </p:nvCxnSpPr>
        <p:spPr bwMode="auto">
          <a:xfrm rot="16200000" flipH="1">
            <a:off x="5224463" y="4310063"/>
            <a:ext cx="447675" cy="295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6" name="AutoShape 32"/>
          <p:cNvCxnSpPr>
            <a:cxnSpLocks noChangeShapeType="1"/>
            <a:stCxn id="31765" idx="6"/>
            <a:endCxn id="31766" idx="2"/>
          </p:cNvCxnSpPr>
          <p:nvPr/>
        </p:nvCxnSpPr>
        <p:spPr bwMode="auto">
          <a:xfrm>
            <a:off x="5791200" y="4762500"/>
            <a:ext cx="7620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2498725" y="5192713"/>
            <a:ext cx="471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Routing through shortest Euclidean path</a:t>
            </a: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6172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38100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2514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21336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1447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2667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1104900" y="5791200"/>
            <a:ext cx="6629400" cy="762000"/>
          </a:xfrm>
          <a:prstGeom prst="rect">
            <a:avLst/>
          </a:prstGeom>
          <a:solidFill>
            <a:srgbClr val="E8E7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For d dimensions, routing takes O(dn</a:t>
            </a:r>
            <a:r>
              <a:rPr lang="en-US" altLang="en-US" sz="2400" baseline="30000"/>
              <a:t>1/d</a:t>
            </a:r>
            <a:r>
              <a:rPr lang="en-US" altLang="en-US" sz="2400"/>
              <a:t>) hops</a:t>
            </a:r>
            <a:r>
              <a:rPr lang="en-US" altLang="en-US"/>
              <a:t> 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7604125" y="27035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Zone</a:t>
            </a:r>
          </a:p>
        </p:txBody>
      </p:sp>
      <p:cxnSp>
        <p:nvCxnSpPr>
          <p:cNvPr id="31787" name="AutoShape 43"/>
          <p:cNvCxnSpPr>
            <a:cxnSpLocks noChangeShapeType="1"/>
            <a:stCxn id="31786" idx="1"/>
          </p:cNvCxnSpPr>
          <p:nvPr/>
        </p:nvCxnSpPr>
        <p:spPr bwMode="auto">
          <a:xfrm rot="10800000" flipV="1">
            <a:off x="6705600" y="2887663"/>
            <a:ext cx="898525" cy="5413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6781800" y="3276600"/>
            <a:ext cx="76200" cy="76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7" grpId="0"/>
      <p:bldP spid="3178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endParaRPr lang="en-US" altLang="en-US" sz="2400">
              <a:latin typeface="Helvetica" panose="020B0604020202020204" pitchFamily="34" charset="0"/>
            </a:endParaRPr>
          </a:p>
          <a:p>
            <a:pPr lvl="1"/>
            <a:endParaRPr lang="en-US" altLang="en-US" sz="2400">
              <a:latin typeface="Helvetica" panose="020B0604020202020204" pitchFamily="34" charset="0"/>
            </a:endParaRPr>
          </a:p>
          <a:p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2362200" y="2133600"/>
            <a:ext cx="46482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556125" y="39322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1109663" y="6278563"/>
            <a:ext cx="6891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Key space is a virtual d-dimensional Cartesian space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State Assignment in CAN</a:t>
            </a:r>
          </a:p>
        </p:txBody>
      </p:sp>
    </p:spTree>
    <p:extLst>
      <p:ext uri="{BB962C8B-B14F-4D97-AF65-F5344CB8AC3E}">
        <p14:creationId xmlns:p14="http://schemas.microsoft.com/office/powerpoint/2010/main" val="15106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endParaRPr lang="en-US" altLang="en-US" sz="2400">
              <a:latin typeface="Helvetica" panose="020B0604020202020204" pitchFamily="34" charset="0"/>
            </a:endParaRPr>
          </a:p>
          <a:p>
            <a:pPr lvl="1"/>
            <a:endParaRPr lang="en-US" altLang="en-US" sz="2400">
              <a:latin typeface="Helvetica" panose="020B0604020202020204" pitchFamily="34" charset="0"/>
            </a:endParaRPr>
          </a:p>
          <a:p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362200" y="2133600"/>
            <a:ext cx="46482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336925" y="3886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0"/>
            <a:endCxn id="163844" idx="2"/>
          </p:cNvCxnSpPr>
          <p:nvPr/>
        </p:nvCxnSpPr>
        <p:spPr bwMode="auto">
          <a:xfrm>
            <a:off x="4686300" y="2114550"/>
            <a:ext cx="0" cy="415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5546725" y="3886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109663" y="6278563"/>
            <a:ext cx="6891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Key space is a virtual d-dimensional Cartesian space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State Assignment in CAN</a:t>
            </a:r>
          </a:p>
        </p:txBody>
      </p:sp>
    </p:spTree>
    <p:extLst>
      <p:ext uri="{BB962C8B-B14F-4D97-AF65-F5344CB8AC3E}">
        <p14:creationId xmlns:p14="http://schemas.microsoft.com/office/powerpoint/2010/main" val="116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endParaRPr lang="en-US" altLang="en-US" sz="2400">
              <a:latin typeface="Helvetica" panose="020B0604020202020204" pitchFamily="34" charset="0"/>
            </a:endParaRPr>
          </a:p>
          <a:p>
            <a:pPr lvl="1"/>
            <a:endParaRPr lang="en-US" altLang="en-US" sz="2400">
              <a:latin typeface="Helvetica" panose="020B0604020202020204" pitchFamily="34" charset="0"/>
            </a:endParaRPr>
          </a:p>
          <a:p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362200" y="2133600"/>
            <a:ext cx="46482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336925" y="3886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164870" name="AutoShape 6"/>
          <p:cNvCxnSpPr>
            <a:cxnSpLocks noChangeShapeType="1"/>
            <a:stCxn id="164868" idx="0"/>
            <a:endCxn id="164868" idx="2"/>
          </p:cNvCxnSpPr>
          <p:nvPr/>
        </p:nvCxnSpPr>
        <p:spPr bwMode="auto">
          <a:xfrm>
            <a:off x="4686300" y="2114550"/>
            <a:ext cx="0" cy="415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5638800" y="487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4724400" y="4114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5622925" y="30940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1109663" y="6278563"/>
            <a:ext cx="6891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Key space is a virtual d-dimensional Cartesian space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State Assignment in CAN</a:t>
            </a:r>
          </a:p>
        </p:txBody>
      </p:sp>
    </p:spTree>
    <p:extLst>
      <p:ext uri="{BB962C8B-B14F-4D97-AF65-F5344CB8AC3E}">
        <p14:creationId xmlns:p14="http://schemas.microsoft.com/office/powerpoint/2010/main" val="26420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endParaRPr lang="en-US" altLang="en-US" sz="2400">
              <a:latin typeface="Helvetica" panose="020B0604020202020204" pitchFamily="34" charset="0"/>
            </a:endParaRPr>
          </a:p>
          <a:p>
            <a:pPr lvl="1"/>
            <a:endParaRPr lang="en-US" altLang="en-US" sz="2400">
              <a:latin typeface="Helvetica" panose="020B0604020202020204" pitchFamily="34" charset="0"/>
            </a:endParaRPr>
          </a:p>
          <a:p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362200" y="2133600"/>
            <a:ext cx="46482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336925" y="38862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165894" name="AutoShape 6"/>
          <p:cNvCxnSpPr>
            <a:cxnSpLocks noChangeShapeType="1"/>
            <a:stCxn id="165892" idx="0"/>
            <a:endCxn id="165892" idx="2"/>
          </p:cNvCxnSpPr>
          <p:nvPr/>
        </p:nvCxnSpPr>
        <p:spPr bwMode="auto">
          <a:xfrm>
            <a:off x="4686300" y="2114550"/>
            <a:ext cx="0" cy="415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105400" y="487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4724400" y="4114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5622925" y="30940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5791200" y="4114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6156325" y="4846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1109663" y="6278563"/>
            <a:ext cx="6891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Key space is a virtual d-dimensional Cartesian space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State Assignment in CAN</a:t>
            </a:r>
          </a:p>
        </p:txBody>
      </p:sp>
    </p:spTree>
    <p:extLst>
      <p:ext uri="{BB962C8B-B14F-4D97-AF65-F5344CB8AC3E}">
        <p14:creationId xmlns:p14="http://schemas.microsoft.com/office/powerpoint/2010/main" val="4238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State Assignment in 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endParaRPr lang="en-US" altLang="en-US" sz="2400">
              <a:latin typeface="Helvetica" panose="020B0604020202020204" pitchFamily="34" charset="0"/>
            </a:endParaRPr>
          </a:p>
          <a:p>
            <a:pPr lvl="1"/>
            <a:endParaRPr lang="en-US" altLang="en-US" sz="2400">
              <a:latin typeface="Helvetica" panose="020B0604020202020204" pitchFamily="34" charset="0"/>
            </a:endParaRPr>
          </a:p>
          <a:p>
            <a:endParaRPr lang="en-US" altLang="en-US" sz="2400">
              <a:latin typeface="Helvetica" panose="020B0604020202020204" pitchFamily="34" charset="0"/>
            </a:endParaRPr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2362200" y="1905000"/>
            <a:ext cx="4648200" cy="4171950"/>
            <a:chOff x="1488" y="1200"/>
            <a:chExt cx="2928" cy="2628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1488" y="1212"/>
              <a:ext cx="2928" cy="25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05" name="AutoShape 5"/>
            <p:cNvCxnSpPr>
              <a:cxnSpLocks noChangeShapeType="1"/>
            </p:cNvCxnSpPr>
            <p:nvPr/>
          </p:nvCxnSpPr>
          <p:spPr bwMode="auto">
            <a:xfrm>
              <a:off x="2928" y="1200"/>
              <a:ext cx="0" cy="26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488" y="246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3648" y="121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488" y="183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1488" y="3132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10" name="AutoShape 10"/>
            <p:cNvCxnSpPr>
              <a:cxnSpLocks noChangeShapeType="1"/>
            </p:cNvCxnSpPr>
            <p:nvPr/>
          </p:nvCxnSpPr>
          <p:spPr bwMode="auto">
            <a:xfrm>
              <a:off x="2256" y="1212"/>
              <a:ext cx="0" cy="26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3312" y="18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872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592" y="18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1872" y="34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2928" y="21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3312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2592" y="24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2256" y="27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4032" y="121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3312" y="121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1872" y="121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2592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4032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2976" y="3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1488" y="15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3648" y="15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1872" y="18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1488" y="21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3312" y="24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4032" y="18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3312" y="27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109663" y="6278563"/>
            <a:ext cx="6891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Key space is a virtual d-dimensional Cartesian space</a:t>
            </a:r>
          </a:p>
        </p:txBody>
      </p:sp>
    </p:spTree>
    <p:extLst>
      <p:ext uri="{BB962C8B-B14F-4D97-AF65-F5344CB8AC3E}">
        <p14:creationId xmlns:p14="http://schemas.microsoft.com/office/powerpoint/2010/main" val="2098390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25%"/>
          <p:cNvSpPr>
            <a:spLocks noChangeArrowheads="1"/>
          </p:cNvSpPr>
          <p:nvPr/>
        </p:nvSpPr>
        <p:spPr bwMode="auto">
          <a:xfrm>
            <a:off x="4648200" y="4438650"/>
            <a:ext cx="609600" cy="533400"/>
          </a:xfrm>
          <a:prstGeom prst="rect">
            <a:avLst/>
          </a:prstGeom>
          <a:pattFill prst="pct25">
            <a:fgClr>
              <a:srgbClr val="FF99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endParaRPr lang="en-US" altLang="en-US" sz="2400">
              <a:latin typeface="Helvetica" panose="020B0604020202020204" pitchFamily="34" charset="0"/>
            </a:endParaRPr>
          </a:p>
          <a:p>
            <a:pPr lvl="1"/>
            <a:endParaRPr lang="en-US" altLang="en-US" sz="2400">
              <a:latin typeface="Helvetica" panose="020B0604020202020204" pitchFamily="34" charset="0"/>
            </a:endParaRPr>
          </a:p>
          <a:p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362200" y="1924050"/>
            <a:ext cx="46482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4" name="AutoShape 6"/>
          <p:cNvCxnSpPr>
            <a:cxnSpLocks noChangeShapeType="1"/>
          </p:cNvCxnSpPr>
          <p:nvPr/>
        </p:nvCxnSpPr>
        <p:spPr bwMode="auto">
          <a:xfrm>
            <a:off x="4648200" y="1905000"/>
            <a:ext cx="0" cy="415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362200" y="390525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5791200" y="192405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362200" y="291465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362200" y="497205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9" name="AutoShape 11"/>
          <p:cNvCxnSpPr>
            <a:cxnSpLocks noChangeShapeType="1"/>
          </p:cNvCxnSpPr>
          <p:nvPr/>
        </p:nvCxnSpPr>
        <p:spPr bwMode="auto">
          <a:xfrm>
            <a:off x="3581400" y="1924050"/>
            <a:ext cx="0" cy="415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257800" y="2914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71800" y="49720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4114800" y="2914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2971800" y="55054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4648200" y="3448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257800" y="49720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114800" y="39052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581400" y="44386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6400800" y="19240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5257800" y="19240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971800" y="19240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4114800" y="49720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6400800" y="49720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724400" y="55054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362200" y="24574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5791200" y="24574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2971800" y="2914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2362200" y="34480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257800" y="390525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6400800" y="2914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5257800" y="44386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114800" y="4438650"/>
            <a:ext cx="533400" cy="533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Rectangle 34" descr="25%"/>
          <p:cNvSpPr>
            <a:spLocks noChangeArrowheads="1"/>
          </p:cNvSpPr>
          <p:nvPr/>
        </p:nvSpPr>
        <p:spPr bwMode="auto">
          <a:xfrm>
            <a:off x="4114800" y="4972050"/>
            <a:ext cx="533400" cy="1066800"/>
          </a:xfrm>
          <a:prstGeom prst="rect">
            <a:avLst/>
          </a:prstGeom>
          <a:pattFill prst="pct25">
            <a:fgClr>
              <a:srgbClr val="FF99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35" descr="25%"/>
          <p:cNvSpPr>
            <a:spLocks noChangeArrowheads="1"/>
          </p:cNvSpPr>
          <p:nvPr/>
        </p:nvSpPr>
        <p:spPr bwMode="auto">
          <a:xfrm>
            <a:off x="3581400" y="4438650"/>
            <a:ext cx="533400" cy="533400"/>
          </a:xfrm>
          <a:prstGeom prst="rect">
            <a:avLst/>
          </a:prstGeom>
          <a:pattFill prst="pct25">
            <a:fgClr>
              <a:srgbClr val="FF99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Rectangle 36" descr="25%"/>
          <p:cNvSpPr>
            <a:spLocks noChangeArrowheads="1"/>
          </p:cNvSpPr>
          <p:nvPr/>
        </p:nvSpPr>
        <p:spPr bwMode="auto">
          <a:xfrm>
            <a:off x="4114800" y="3905250"/>
            <a:ext cx="533400" cy="533400"/>
          </a:xfrm>
          <a:prstGeom prst="rect">
            <a:avLst/>
          </a:prstGeom>
          <a:pattFill prst="pct25">
            <a:fgClr>
              <a:srgbClr val="FF99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884863" y="2381250"/>
            <a:ext cx="668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Comic Sans MS" panose="030F0702030302020204" pitchFamily="66" charset="0"/>
              </a:rPr>
              <a:t>(a,b)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172200" y="268605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6172200" y="268605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V="1">
            <a:off x="4876800" y="4133850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5486400" y="3676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5486400" y="329565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5943600" y="276225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 flipV="1">
            <a:off x="4419600" y="459105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flipV="1">
            <a:off x="4953000" y="413385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4114800" y="45561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228600" y="6248400"/>
            <a:ext cx="8991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Route by forwarding to the neighbor “closest” to the destination</a:t>
            </a:r>
          </a:p>
          <a:p>
            <a:r>
              <a:rPr lang="en-US" altLang="en-US" sz="22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7700" name="Rectangle 5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CAN Topology and Route Selection</a:t>
            </a:r>
          </a:p>
        </p:txBody>
      </p:sp>
    </p:spTree>
    <p:extLst>
      <p:ext uri="{BB962C8B-B14F-4D97-AF65-F5344CB8AC3E}">
        <p14:creationId xmlns:p14="http://schemas.microsoft.com/office/powerpoint/2010/main" val="15769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Symphony</a:t>
            </a:r>
            <a:endParaRPr lang="en-US" altLang="en-US" sz="34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altLang="en-US"/>
              <a:t>Similar to Chord – mapping of nodes, keys</a:t>
            </a:r>
          </a:p>
          <a:p>
            <a:pPr lvl="1"/>
            <a:r>
              <a:rPr lang="en-US" altLang="en-US"/>
              <a:t>‘k’ links are constructed </a:t>
            </a:r>
            <a:r>
              <a:rPr lang="en-US" altLang="en-US" i="1"/>
              <a:t>probabilistically!</a:t>
            </a:r>
            <a:endParaRPr lang="en-US" alt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828800" y="38750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362200" y="42560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4560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47894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648200" y="47894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562600" y="4484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6248400" y="4179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6781800" y="372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Arc 15"/>
          <p:cNvSpPr>
            <a:spLocks/>
          </p:cNvSpPr>
          <p:nvPr/>
        </p:nvSpPr>
        <p:spPr bwMode="auto">
          <a:xfrm rot="7808219">
            <a:off x="2659857" y="2420144"/>
            <a:ext cx="3627437" cy="3159125"/>
          </a:xfrm>
          <a:custGeom>
            <a:avLst/>
            <a:gdLst>
              <a:gd name="G0" fmla="+- 0 0 0"/>
              <a:gd name="G1" fmla="+- 18655 0 0"/>
              <a:gd name="G2" fmla="+- 21600 0 0"/>
              <a:gd name="T0" fmla="*/ 10888 w 21426"/>
              <a:gd name="T1" fmla="*/ 0 h 18655"/>
              <a:gd name="T2" fmla="*/ 21426 w 21426"/>
              <a:gd name="T3" fmla="*/ 15918 h 18655"/>
              <a:gd name="T4" fmla="*/ 0 w 21426"/>
              <a:gd name="T5" fmla="*/ 18655 h 18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26" h="18655" fill="none" extrusionOk="0">
                <a:moveTo>
                  <a:pt x="10888" y="-1"/>
                </a:moveTo>
                <a:cubicBezTo>
                  <a:pt x="16682" y="3381"/>
                  <a:pt x="20575" y="9263"/>
                  <a:pt x="21425" y="15918"/>
                </a:cubicBezTo>
              </a:path>
              <a:path w="21426" h="18655" stroke="0" extrusionOk="0">
                <a:moveTo>
                  <a:pt x="10888" y="-1"/>
                </a:moveTo>
                <a:cubicBezTo>
                  <a:pt x="16682" y="3381"/>
                  <a:pt x="20575" y="9263"/>
                  <a:pt x="21425" y="15918"/>
                </a:cubicBezTo>
                <a:lnTo>
                  <a:pt x="0" y="18655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260725" y="5181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x</a:t>
            </a:r>
          </a:p>
        </p:txBody>
      </p:sp>
      <p:cxnSp>
        <p:nvCxnSpPr>
          <p:cNvPr id="33810" name="AutoShape 18"/>
          <p:cNvCxnSpPr>
            <a:cxnSpLocks noChangeShapeType="1"/>
            <a:stCxn id="33799" idx="7"/>
            <a:endCxn id="33804" idx="1"/>
          </p:cNvCxnSpPr>
          <p:nvPr/>
        </p:nvCxnSpPr>
        <p:spPr bwMode="auto">
          <a:xfrm rot="5400000" flipV="1">
            <a:off x="3962401" y="2884487"/>
            <a:ext cx="228600" cy="3038475"/>
          </a:xfrm>
          <a:prstGeom prst="curvedConnector3">
            <a:avLst>
              <a:gd name="adj1" fmla="val -114583"/>
            </a:avLst>
          </a:prstGeom>
          <a:noFill/>
          <a:ln w="25400">
            <a:solidFill>
              <a:srgbClr val="8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676400" y="3189288"/>
            <a:ext cx="5565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This link chosen with probability P(x) = 1/(x ln n)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990600" y="5758287"/>
            <a:ext cx="6858000" cy="914400"/>
          </a:xfrm>
          <a:prstGeom prst="rect">
            <a:avLst/>
          </a:prstGeom>
          <a:solidFill>
            <a:srgbClr val="E8E7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Expected routing guarantee: O(1/k (log</a:t>
            </a:r>
            <a:r>
              <a:rPr lang="en-US" altLang="en-US" sz="2400" baseline="30000"/>
              <a:t>2</a:t>
            </a:r>
            <a:r>
              <a:rPr lang="en-US" altLang="en-US" sz="2400"/>
              <a:t> n)) hops</a:t>
            </a:r>
          </a:p>
        </p:txBody>
      </p:sp>
    </p:spTree>
    <p:extLst>
      <p:ext uri="{BB962C8B-B14F-4D97-AF65-F5344CB8AC3E}">
        <p14:creationId xmlns:p14="http://schemas.microsoft.com/office/powerpoint/2010/main" val="13651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nimBg="1"/>
      <p:bldP spid="33809" grpId="0"/>
      <p:bldP spid="33811" grpId="0"/>
      <p:bldP spid="338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Flooded queries (Gnutella)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874963" y="2919413"/>
            <a:ext cx="554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638300" y="2971800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Publisher@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6958013" y="2590800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Client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810000" y="39624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76600" y="47244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4572000" y="4038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715000" y="39624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5410200" y="22860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N</a:t>
            </a:r>
            <a:r>
              <a:rPr lang="en-US" sz="2800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4495800" y="19050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352800" y="1981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6999" name="Freeform 23"/>
          <p:cNvSpPr>
            <a:spLocks/>
          </p:cNvSpPr>
          <p:nvPr/>
        </p:nvSpPr>
        <p:spPr bwMode="auto">
          <a:xfrm>
            <a:off x="5943600" y="2514600"/>
            <a:ext cx="1066800" cy="304800"/>
          </a:xfrm>
          <a:custGeom>
            <a:avLst/>
            <a:gdLst>
              <a:gd name="T0" fmla="*/ 672 w 672"/>
              <a:gd name="T1" fmla="*/ 192 h 192"/>
              <a:gd name="T2" fmla="*/ 336 w 672"/>
              <a:gd name="T3" fmla="*/ 48 h 192"/>
              <a:gd name="T4" fmla="*/ 0 w 67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672" y="192"/>
                </a:moveTo>
                <a:cubicBezTo>
                  <a:pt x="560" y="136"/>
                  <a:pt x="448" y="80"/>
                  <a:pt x="336" y="48"/>
                </a:cubicBezTo>
                <a:cubicBezTo>
                  <a:pt x="224" y="16"/>
                  <a:pt x="11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4" name="Freeform 28"/>
          <p:cNvSpPr>
            <a:spLocks/>
          </p:cNvSpPr>
          <p:nvPr/>
        </p:nvSpPr>
        <p:spPr bwMode="auto">
          <a:xfrm>
            <a:off x="5943600" y="2819400"/>
            <a:ext cx="1066800" cy="1143000"/>
          </a:xfrm>
          <a:custGeom>
            <a:avLst/>
            <a:gdLst>
              <a:gd name="T0" fmla="*/ 624 w 624"/>
              <a:gd name="T1" fmla="*/ 0 h 672"/>
              <a:gd name="T2" fmla="*/ 192 w 624"/>
              <a:gd name="T3" fmla="*/ 336 h 672"/>
              <a:gd name="T4" fmla="*/ 0 w 62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672">
                <a:moveTo>
                  <a:pt x="624" y="0"/>
                </a:moveTo>
                <a:cubicBezTo>
                  <a:pt x="460" y="112"/>
                  <a:pt x="296" y="224"/>
                  <a:pt x="192" y="336"/>
                </a:cubicBezTo>
                <a:cubicBezTo>
                  <a:pt x="88" y="448"/>
                  <a:pt x="44" y="560"/>
                  <a:pt x="0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007" name="Freeform 31"/>
          <p:cNvSpPr>
            <a:spLocks/>
          </p:cNvSpPr>
          <p:nvPr/>
        </p:nvSpPr>
        <p:spPr bwMode="auto">
          <a:xfrm>
            <a:off x="4953000" y="2133600"/>
            <a:ext cx="533400" cy="228600"/>
          </a:xfrm>
          <a:custGeom>
            <a:avLst/>
            <a:gdLst>
              <a:gd name="T0" fmla="*/ 336 w 336"/>
              <a:gd name="T1" fmla="*/ 144 h 144"/>
              <a:gd name="T2" fmla="*/ 192 w 336"/>
              <a:gd name="T3" fmla="*/ 48 h 144"/>
              <a:gd name="T4" fmla="*/ 0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336" y="144"/>
                </a:moveTo>
                <a:cubicBezTo>
                  <a:pt x="292" y="108"/>
                  <a:pt x="248" y="72"/>
                  <a:pt x="192" y="48"/>
                </a:cubicBezTo>
                <a:cubicBezTo>
                  <a:pt x="136" y="24"/>
                  <a:pt x="6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8" name="Freeform 32"/>
          <p:cNvSpPr>
            <a:spLocks/>
          </p:cNvSpPr>
          <p:nvPr/>
        </p:nvSpPr>
        <p:spPr bwMode="auto">
          <a:xfrm>
            <a:off x="3810000" y="2514600"/>
            <a:ext cx="1676400" cy="342900"/>
          </a:xfrm>
          <a:custGeom>
            <a:avLst/>
            <a:gdLst>
              <a:gd name="T0" fmla="*/ 1056 w 1056"/>
              <a:gd name="T1" fmla="*/ 144 h 216"/>
              <a:gd name="T2" fmla="*/ 480 w 1056"/>
              <a:gd name="T3" fmla="*/ 192 h 216"/>
              <a:gd name="T4" fmla="*/ 0 w 105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16">
                <a:moveTo>
                  <a:pt x="1056" y="144"/>
                </a:moveTo>
                <a:cubicBezTo>
                  <a:pt x="856" y="180"/>
                  <a:pt x="656" y="216"/>
                  <a:pt x="480" y="192"/>
                </a:cubicBezTo>
                <a:cubicBezTo>
                  <a:pt x="304" y="168"/>
                  <a:pt x="152" y="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9" name="Freeform 33"/>
          <p:cNvSpPr>
            <a:spLocks/>
          </p:cNvSpPr>
          <p:nvPr/>
        </p:nvSpPr>
        <p:spPr bwMode="auto">
          <a:xfrm>
            <a:off x="5029200" y="4191000"/>
            <a:ext cx="762000" cy="266700"/>
          </a:xfrm>
          <a:custGeom>
            <a:avLst/>
            <a:gdLst>
              <a:gd name="T0" fmla="*/ 480 w 480"/>
              <a:gd name="T1" fmla="*/ 0 h 168"/>
              <a:gd name="T2" fmla="*/ 240 w 480"/>
              <a:gd name="T3" fmla="*/ 144 h 168"/>
              <a:gd name="T4" fmla="*/ 0 w 480"/>
              <a:gd name="T5" fmla="*/ 14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68">
                <a:moveTo>
                  <a:pt x="480" y="0"/>
                </a:moveTo>
                <a:cubicBezTo>
                  <a:pt x="400" y="60"/>
                  <a:pt x="320" y="120"/>
                  <a:pt x="240" y="144"/>
                </a:cubicBezTo>
                <a:cubicBezTo>
                  <a:pt x="160" y="168"/>
                  <a:pt x="80" y="156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0" name="Freeform 34"/>
          <p:cNvSpPr>
            <a:spLocks/>
          </p:cNvSpPr>
          <p:nvPr/>
        </p:nvSpPr>
        <p:spPr bwMode="auto">
          <a:xfrm>
            <a:off x="3810000" y="4495800"/>
            <a:ext cx="914400" cy="533400"/>
          </a:xfrm>
          <a:custGeom>
            <a:avLst/>
            <a:gdLst>
              <a:gd name="T0" fmla="*/ 576 w 576"/>
              <a:gd name="T1" fmla="*/ 0 h 336"/>
              <a:gd name="T2" fmla="*/ 384 w 576"/>
              <a:gd name="T3" fmla="*/ 240 h 336"/>
              <a:gd name="T4" fmla="*/ 0 w 57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528" y="92"/>
                  <a:pt x="480" y="184"/>
                  <a:pt x="384" y="240"/>
                </a:cubicBezTo>
                <a:cubicBezTo>
                  <a:pt x="288" y="296"/>
                  <a:pt x="144" y="316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1" name="Freeform 35"/>
          <p:cNvSpPr>
            <a:spLocks/>
          </p:cNvSpPr>
          <p:nvPr/>
        </p:nvSpPr>
        <p:spPr bwMode="auto">
          <a:xfrm>
            <a:off x="4191000" y="4038600"/>
            <a:ext cx="457200" cy="76200"/>
          </a:xfrm>
          <a:custGeom>
            <a:avLst/>
            <a:gdLst>
              <a:gd name="T0" fmla="*/ 288 w 288"/>
              <a:gd name="T1" fmla="*/ 48 h 48"/>
              <a:gd name="T2" fmla="*/ 192 w 288"/>
              <a:gd name="T3" fmla="*/ 0 h 48"/>
              <a:gd name="T4" fmla="*/ 0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288" y="48"/>
                </a:moveTo>
                <a:cubicBezTo>
                  <a:pt x="264" y="24"/>
                  <a:pt x="240" y="0"/>
                  <a:pt x="192" y="0"/>
                </a:cubicBezTo>
                <a:cubicBezTo>
                  <a:pt x="144" y="0"/>
                  <a:pt x="72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3" name="Freeform 37"/>
          <p:cNvSpPr>
            <a:spLocks/>
          </p:cNvSpPr>
          <p:nvPr/>
        </p:nvSpPr>
        <p:spPr bwMode="auto">
          <a:xfrm>
            <a:off x="3048000" y="2438400"/>
            <a:ext cx="381000" cy="533400"/>
          </a:xfrm>
          <a:custGeom>
            <a:avLst/>
            <a:gdLst>
              <a:gd name="T0" fmla="*/ 192 w 192"/>
              <a:gd name="T1" fmla="*/ 0 h 288"/>
              <a:gd name="T2" fmla="*/ 48 w 192"/>
              <a:gd name="T3" fmla="*/ 96 h 288"/>
              <a:gd name="T4" fmla="*/ 0 w 19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0"/>
                </a:moveTo>
                <a:cubicBezTo>
                  <a:pt x="136" y="24"/>
                  <a:pt x="80" y="48"/>
                  <a:pt x="48" y="96"/>
                </a:cubicBezTo>
                <a:cubicBezTo>
                  <a:pt x="16" y="144"/>
                  <a:pt x="16" y="256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339580" y="6005114"/>
            <a:ext cx="808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Robust, but worst case O(</a:t>
            </a:r>
            <a:r>
              <a:rPr lang="en-US" sz="2800" i="1" dirty="0">
                <a:latin typeface="Times New Roman" panose="02020603050405020304" pitchFamily="18" charset="0"/>
              </a:rPr>
              <a:t>N</a:t>
            </a:r>
            <a:r>
              <a:rPr lang="en-US" sz="2800" dirty="0"/>
              <a:t>) messages per lookup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1495425" y="3352800"/>
            <a:ext cx="2097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</a:rPr>
              <a:t>Key=“title”</a:t>
            </a:r>
          </a:p>
          <a:p>
            <a:r>
              <a:rPr lang="en-US" sz="2000">
                <a:solidFill>
                  <a:srgbClr val="00CC00"/>
                </a:solidFill>
              </a:rPr>
              <a:t>Value=file data…</a:t>
            </a:r>
          </a:p>
        </p:txBody>
      </p:sp>
      <p:sp>
        <p:nvSpPr>
          <p:cNvPr id="127017" name="Text Box 41"/>
          <p:cNvSpPr txBox="1">
            <a:spLocks noChangeArrowheads="1"/>
          </p:cNvSpPr>
          <p:nvPr/>
        </p:nvSpPr>
        <p:spPr bwMode="auto">
          <a:xfrm>
            <a:off x="6577013" y="2057400"/>
            <a:ext cx="181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CC00"/>
                </a:solidFill>
              </a:rPr>
              <a:t>Lookup(“title”)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9206" y="4828598"/>
            <a:ext cx="4064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Too much overhead traffic</a:t>
            </a:r>
          </a:p>
          <a:p>
            <a:r>
              <a:rPr lang="en-US" altLang="en-US" dirty="0"/>
              <a:t>Limited in scale</a:t>
            </a:r>
          </a:p>
          <a:p>
            <a:r>
              <a:rPr lang="en-US" altLang="en-US" dirty="0"/>
              <a:t>No guarantee for results</a:t>
            </a:r>
          </a:p>
        </p:txBody>
      </p:sp>
    </p:spTree>
    <p:extLst>
      <p:ext uri="{BB962C8B-B14F-4D97-AF65-F5344CB8AC3E}">
        <p14:creationId xmlns:p14="http://schemas.microsoft.com/office/powerpoint/2010/main" val="29123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126999" grpId="0" animBg="1"/>
      <p:bldP spid="127004" grpId="0" animBg="1"/>
      <p:bldP spid="127007" grpId="0" animBg="1"/>
      <p:bldP spid="127008" grpId="0" animBg="1"/>
      <p:bldP spid="127009" grpId="0" animBg="1"/>
      <p:bldP spid="127010" grpId="0" animBg="1"/>
      <p:bldP spid="127011" grpId="0" animBg="1"/>
      <p:bldP spid="127013" grpId="0" animBg="1"/>
      <p:bldP spid="127017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SkipNet</a:t>
            </a:r>
            <a:endParaRPr lang="en-US" altLang="en-US" sz="3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Previous designs distribute data uniformly throughout the system</a:t>
            </a:r>
          </a:p>
          <a:p>
            <a:pPr lvl="1"/>
            <a:r>
              <a:rPr lang="en-US" altLang="en-US" dirty="0"/>
              <a:t>Good for load balancing</a:t>
            </a:r>
          </a:p>
          <a:p>
            <a:pPr lvl="1"/>
            <a:r>
              <a:rPr lang="en-US" altLang="en-US" dirty="0"/>
              <a:t>But, my data can be stored in Timbuktu!</a:t>
            </a:r>
          </a:p>
          <a:p>
            <a:pPr lvl="1"/>
            <a:r>
              <a:rPr lang="en-US" altLang="en-US" dirty="0"/>
              <a:t>Many organizations want stricter control over data placement</a:t>
            </a:r>
          </a:p>
          <a:p>
            <a:pPr lvl="1"/>
            <a:r>
              <a:rPr lang="en-US" altLang="en-US" dirty="0"/>
              <a:t>What about the routing path? </a:t>
            </a:r>
          </a:p>
          <a:p>
            <a:pPr lvl="2"/>
            <a:r>
              <a:rPr lang="en-US" altLang="en-US" dirty="0"/>
              <a:t>Should a Microsoft </a:t>
            </a:r>
            <a:r>
              <a:rPr lang="en-US" altLang="en-US" dirty="0">
                <a:sym typeface="Wingdings" panose="05000000000000000000" pitchFamily="2" charset="2"/>
              </a:rPr>
              <a:t> Microsoft end-to-end path pass through Sun?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28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 err="1"/>
              <a:t>SkipNet</a:t>
            </a:r>
            <a:r>
              <a:rPr lang="en-US" altLang="en-US" sz="3800" dirty="0"/>
              <a:t/>
            </a:r>
            <a:br>
              <a:rPr lang="en-US" altLang="en-US" sz="3800" dirty="0"/>
            </a:br>
            <a:r>
              <a:rPr lang="en-US" altLang="en-US" sz="3800" dirty="0" smtClean="0"/>
              <a:t>Content </a:t>
            </a:r>
            <a:r>
              <a:rPr lang="en-US" altLang="en-US" sz="3800" dirty="0"/>
              <a:t>and Path Locality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52600" y="1828800"/>
            <a:ext cx="465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Basic Idea: Probabilistic skip lists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90600" y="25146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57200" y="4114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752600" y="36576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514600" y="3124200"/>
            <a:ext cx="381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352800" y="36576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114800" y="3124200"/>
            <a:ext cx="381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876800" y="36576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638800" y="3124200"/>
            <a:ext cx="381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400800" y="36576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7162800" y="36576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924800" y="25146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>
            <a:off x="13716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1336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auto">
          <a:xfrm>
            <a:off x="2895600" y="3810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AutoShape 20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AutoShape 21"/>
          <p:cNvSpPr>
            <a:spLocks noChangeArrowheads="1"/>
          </p:cNvSpPr>
          <p:nvPr/>
        </p:nvSpPr>
        <p:spPr bwMode="auto">
          <a:xfrm>
            <a:off x="4495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AutoShape 22"/>
          <p:cNvSpPr>
            <a:spLocks noChangeArrowheads="1"/>
          </p:cNvSpPr>
          <p:nvPr/>
        </p:nvSpPr>
        <p:spPr bwMode="auto">
          <a:xfrm>
            <a:off x="5257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6019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auto">
          <a:xfrm>
            <a:off x="6781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7543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AutoShape 26"/>
          <p:cNvSpPr>
            <a:spLocks noChangeArrowheads="1"/>
          </p:cNvSpPr>
          <p:nvPr/>
        </p:nvSpPr>
        <p:spPr bwMode="auto">
          <a:xfrm>
            <a:off x="2895600" y="32766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1371600" y="2514600"/>
            <a:ext cx="6553200" cy="304800"/>
          </a:xfrm>
          <a:prstGeom prst="rightArrow">
            <a:avLst>
              <a:gd name="adj1" fmla="val 40620"/>
              <a:gd name="adj2" fmla="val 594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AutoShape 29"/>
          <p:cNvSpPr>
            <a:spLocks noChangeArrowheads="1"/>
          </p:cNvSpPr>
          <p:nvPr/>
        </p:nvSpPr>
        <p:spPr bwMode="auto">
          <a:xfrm>
            <a:off x="1371600" y="32766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AutoShape 30"/>
          <p:cNvSpPr>
            <a:spLocks noChangeArrowheads="1"/>
          </p:cNvSpPr>
          <p:nvPr/>
        </p:nvSpPr>
        <p:spPr bwMode="auto">
          <a:xfrm>
            <a:off x="4495800" y="32766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AutoShape 31"/>
          <p:cNvSpPr>
            <a:spLocks noChangeArrowheads="1"/>
          </p:cNvSpPr>
          <p:nvPr/>
        </p:nvSpPr>
        <p:spPr bwMode="auto">
          <a:xfrm>
            <a:off x="6019800" y="3276600"/>
            <a:ext cx="1905000" cy="228600"/>
          </a:xfrm>
          <a:prstGeom prst="rightArrow">
            <a:avLst>
              <a:gd name="adj1" fmla="val 50000"/>
              <a:gd name="adj2" fmla="val 2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 rot="16200000">
            <a:off x="218282" y="3134518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038600" y="4191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Nodes</a:t>
            </a:r>
          </a:p>
        </p:txBody>
      </p:sp>
      <p:sp>
        <p:nvSpPr>
          <p:cNvPr id="3587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8229600" cy="1295400"/>
          </a:xfrm>
        </p:spPr>
        <p:txBody>
          <a:bodyPr/>
          <a:lstStyle/>
          <a:p>
            <a:r>
              <a:rPr lang="en-US" altLang="en-US"/>
              <a:t>Each node choose a height at random</a:t>
            </a:r>
          </a:p>
          <a:p>
            <a:pPr lvl="1"/>
            <a:r>
              <a:rPr lang="en-US" altLang="en-US"/>
              <a:t>Choose height ‘h’ with probability 1/2</a:t>
            </a:r>
            <a:r>
              <a:rPr lang="en-US" altLang="en-US" baseline="30000"/>
              <a:t>h  </a:t>
            </a:r>
            <a:r>
              <a:rPr lang="en-US" altLang="en-US"/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1522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 err="1"/>
              <a:t>SkipNet</a:t>
            </a:r>
            <a:r>
              <a:rPr lang="en-US" altLang="en-US" sz="3800" dirty="0"/>
              <a:t/>
            </a:r>
            <a:br>
              <a:rPr lang="en-US" altLang="en-US" sz="3800" dirty="0"/>
            </a:br>
            <a:r>
              <a:rPr lang="en-US" altLang="en-US" sz="3800" dirty="0" smtClean="0"/>
              <a:t>Content </a:t>
            </a:r>
            <a:r>
              <a:rPr lang="en-US" altLang="en-US" sz="3800" dirty="0"/>
              <a:t>and Path Locality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90600" y="20574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57200" y="36576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52600" y="32004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514600" y="2667000"/>
            <a:ext cx="381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352800" y="32004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114800" y="2667000"/>
            <a:ext cx="381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4876800" y="32004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638800" y="2667000"/>
            <a:ext cx="381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400800" y="32004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7162800" y="3200400"/>
            <a:ext cx="381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7924800" y="20574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13716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21336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2895600" y="3352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37338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44958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52578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60198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67818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75438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2895600" y="28194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1371600" y="2057400"/>
            <a:ext cx="6553200" cy="304800"/>
          </a:xfrm>
          <a:prstGeom prst="rightArrow">
            <a:avLst>
              <a:gd name="adj1" fmla="val 40620"/>
              <a:gd name="adj2" fmla="val 594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1371600" y="28194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4495800" y="28194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AutoShape 28"/>
          <p:cNvSpPr>
            <a:spLocks noChangeArrowheads="1"/>
          </p:cNvSpPr>
          <p:nvPr/>
        </p:nvSpPr>
        <p:spPr bwMode="auto">
          <a:xfrm>
            <a:off x="6019800" y="2819400"/>
            <a:ext cx="1905000" cy="228600"/>
          </a:xfrm>
          <a:prstGeom prst="rightArrow">
            <a:avLst>
              <a:gd name="adj1" fmla="val 50000"/>
              <a:gd name="adj2" fmla="val 2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 rot="16200000">
            <a:off x="218282" y="2677318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038600" y="37338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Nodes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 rot="-2282823">
            <a:off x="634176" y="4600724"/>
            <a:ext cx="2370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machine1.unr.edu</a:t>
            </a:r>
            <a:endParaRPr lang="en-US" altLang="en-US" dirty="0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 rot="-2282823">
            <a:off x="1777176" y="4600724"/>
            <a:ext cx="2370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machine2.unr.edu</a:t>
            </a:r>
            <a:endParaRPr lang="en-US" altLang="en-US" dirty="0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 rot="-2282823">
            <a:off x="4953000" y="4495800"/>
            <a:ext cx="254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machine1.berkeley.edu</a:t>
            </a:r>
          </a:p>
        </p:txBody>
      </p:sp>
      <p:cxnSp>
        <p:nvCxnSpPr>
          <p:cNvPr id="36898" name="AutoShape 34"/>
          <p:cNvCxnSpPr>
            <a:cxnSpLocks noChangeShapeType="1"/>
            <a:stCxn id="36895" idx="0"/>
            <a:endCxn id="36871" idx="2"/>
          </p:cNvCxnSpPr>
          <p:nvPr/>
        </p:nvCxnSpPr>
        <p:spPr bwMode="auto">
          <a:xfrm rot="5400000" flipH="1" flipV="1">
            <a:off x="1694969" y="3639644"/>
            <a:ext cx="992174" cy="1028087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9" name="AutoShape 35"/>
          <p:cNvCxnSpPr>
            <a:cxnSpLocks noChangeShapeType="1"/>
            <a:stCxn id="36896" idx="0"/>
            <a:endCxn id="36872" idx="2"/>
          </p:cNvCxnSpPr>
          <p:nvPr/>
        </p:nvCxnSpPr>
        <p:spPr bwMode="auto">
          <a:xfrm rot="5400000" flipH="1" flipV="1">
            <a:off x="2685569" y="3792044"/>
            <a:ext cx="992174" cy="723287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00" name="AutoShape 36"/>
          <p:cNvCxnSpPr>
            <a:cxnSpLocks noChangeShapeType="1"/>
          </p:cNvCxnSpPr>
          <p:nvPr/>
        </p:nvCxnSpPr>
        <p:spPr bwMode="auto">
          <a:xfrm rot="16200000">
            <a:off x="5897563" y="3856037"/>
            <a:ext cx="876300" cy="479425"/>
          </a:xfrm>
          <a:prstGeom prst="curvedConnector3">
            <a:avLst>
              <a:gd name="adj1" fmla="val 50722"/>
            </a:avLst>
          </a:prstGeom>
          <a:noFill/>
          <a:ln w="158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1447800" y="5715000"/>
            <a:ext cx="55800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Nodes are </a:t>
            </a:r>
            <a:r>
              <a:rPr lang="en-US" altLang="en-US" sz="2600" i="1"/>
              <a:t>lexicographically sorted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1371600" y="6252880"/>
            <a:ext cx="5791200" cy="533400"/>
          </a:xfrm>
          <a:prstGeom prst="rect">
            <a:avLst/>
          </a:prstGeom>
          <a:solidFill>
            <a:srgbClr val="E8E7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Still O(log n) routing guarantee!</a:t>
            </a:r>
          </a:p>
        </p:txBody>
      </p:sp>
    </p:spTree>
    <p:extLst>
      <p:ext uri="{BB962C8B-B14F-4D97-AF65-F5344CB8AC3E}">
        <p14:creationId xmlns:p14="http://schemas.microsoft.com/office/powerpoint/2010/main" val="21619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DHTs do for us?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Distributed object lookup</a:t>
            </a:r>
          </a:p>
          <a:p>
            <a:pPr lvl="1"/>
            <a:r>
              <a:rPr lang="en-US"/>
              <a:t>Based on object ID</a:t>
            </a:r>
          </a:p>
          <a:p>
            <a:r>
              <a:rPr lang="en-US"/>
              <a:t>De-centralized file systems</a:t>
            </a:r>
          </a:p>
          <a:p>
            <a:pPr lvl="1"/>
            <a:r>
              <a:rPr lang="en-US"/>
              <a:t>CFS, PAST, Ivy</a:t>
            </a:r>
          </a:p>
          <a:p>
            <a:r>
              <a:rPr lang="en-US"/>
              <a:t>Application Layer Multicast</a:t>
            </a:r>
          </a:p>
          <a:p>
            <a:pPr lvl="1"/>
            <a:r>
              <a:rPr lang="en-US"/>
              <a:t>Scribe, Bayeux, Splitstream</a:t>
            </a:r>
          </a:p>
          <a:p>
            <a:r>
              <a:rPr lang="en-US"/>
              <a:t>Databases</a:t>
            </a:r>
          </a:p>
          <a:p>
            <a:pPr lvl="1"/>
            <a:r>
              <a:rPr lang="en-US"/>
              <a:t>PIER</a:t>
            </a:r>
          </a:p>
        </p:txBody>
      </p:sp>
    </p:spTree>
    <p:extLst>
      <p:ext uri="{BB962C8B-B14F-4D97-AF65-F5344CB8AC3E}">
        <p14:creationId xmlns:p14="http://schemas.microsoft.com/office/powerpoint/2010/main" val="25725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 now?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41924" cy="4648200"/>
          </a:xfrm>
        </p:spPr>
        <p:txBody>
          <a:bodyPr/>
          <a:lstStyle/>
          <a:p>
            <a:r>
              <a:rPr lang="en-US" dirty="0"/>
              <a:t>Many DHTs offering efficient and relatively robust routing</a:t>
            </a:r>
          </a:p>
          <a:p>
            <a:r>
              <a:rPr lang="en-US" dirty="0"/>
              <a:t>Unanswered questions</a:t>
            </a:r>
          </a:p>
          <a:p>
            <a:pPr lvl="1"/>
            <a:r>
              <a:rPr lang="en-US" dirty="0"/>
              <a:t>Node heterogeneity</a:t>
            </a:r>
          </a:p>
          <a:p>
            <a:pPr lvl="1"/>
            <a:r>
              <a:rPr lang="en-US" dirty="0"/>
              <a:t>Network-efficient overlays </a:t>
            </a:r>
            <a:r>
              <a:rPr lang="en-US" dirty="0" smtClean="0"/>
              <a:t> vs</a:t>
            </a:r>
            <a:r>
              <a:rPr lang="en-US" dirty="0"/>
              <a:t>. </a:t>
            </a:r>
            <a:r>
              <a:rPr lang="en-US" dirty="0" smtClean="0"/>
              <a:t>Structured </a:t>
            </a:r>
            <a:r>
              <a:rPr lang="en-US" dirty="0"/>
              <a:t>overlays</a:t>
            </a:r>
          </a:p>
          <a:p>
            <a:pPr lvl="2"/>
            <a:r>
              <a:rPr lang="en-US" dirty="0"/>
              <a:t>Conflict of interest!</a:t>
            </a:r>
          </a:p>
          <a:p>
            <a:pPr lvl="1"/>
            <a:r>
              <a:rPr lang="en-US" dirty="0"/>
              <a:t>What happens with high user churn rate?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492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DHTs a panacea?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47800"/>
            <a:ext cx="8562513" cy="4683125"/>
          </a:xfrm>
        </p:spPr>
        <p:txBody>
          <a:bodyPr/>
          <a:lstStyle/>
          <a:p>
            <a:r>
              <a:rPr lang="en-US" dirty="0"/>
              <a:t>Useful primitive</a:t>
            </a:r>
          </a:p>
          <a:p>
            <a:r>
              <a:rPr lang="en-US" dirty="0"/>
              <a:t>Tension between network efficient construction and uniform key-value distribution </a:t>
            </a:r>
          </a:p>
          <a:p>
            <a:r>
              <a:rPr lang="en-US" dirty="0"/>
              <a:t>Does every non-distributed application use only hash tables?</a:t>
            </a:r>
          </a:p>
          <a:p>
            <a:pPr lvl="1"/>
            <a:r>
              <a:rPr lang="en-US" dirty="0"/>
              <a:t>Many rich data structures which cannot be built on top of hash tables alone</a:t>
            </a:r>
          </a:p>
          <a:p>
            <a:pPr lvl="1"/>
            <a:r>
              <a:rPr lang="en-US" dirty="0"/>
              <a:t>Exact match lookups are not enough</a:t>
            </a:r>
          </a:p>
          <a:p>
            <a:pPr lvl="1"/>
            <a:r>
              <a:rPr lang="en-US" dirty="0"/>
              <a:t>Does any P2P file-sharing system use a DHT?</a:t>
            </a:r>
          </a:p>
        </p:txBody>
      </p:sp>
    </p:spTree>
    <p:extLst>
      <p:ext uri="{BB962C8B-B14F-4D97-AF65-F5344CB8AC3E}">
        <p14:creationId xmlns:p14="http://schemas.microsoft.com/office/powerpoint/2010/main" val="38187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Improved #2: super peers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7724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E.g. Kazaa, Skype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Lookup only floods super peers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Still no guarantees for lookup results </a:t>
            </a:r>
          </a:p>
        </p:txBody>
      </p:sp>
      <p:sp>
        <p:nvSpPr>
          <p:cNvPr id="11268" name="computr2"/>
          <p:cNvSpPr>
            <a:spLocks noEditPoints="1" noChangeArrowheads="1"/>
          </p:cNvSpPr>
          <p:nvPr/>
        </p:nvSpPr>
        <p:spPr bwMode="auto">
          <a:xfrm>
            <a:off x="1981200" y="24384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computr2"/>
          <p:cNvSpPr>
            <a:spLocks noEditPoints="1" noChangeArrowheads="1"/>
          </p:cNvSpPr>
          <p:nvPr/>
        </p:nvSpPr>
        <p:spPr bwMode="auto">
          <a:xfrm>
            <a:off x="3124200" y="30480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computr2"/>
          <p:cNvSpPr>
            <a:spLocks noEditPoints="1" noChangeArrowheads="1"/>
          </p:cNvSpPr>
          <p:nvPr/>
        </p:nvSpPr>
        <p:spPr bwMode="auto">
          <a:xfrm>
            <a:off x="4267200" y="16764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computr2"/>
          <p:cNvSpPr>
            <a:spLocks noEditPoints="1" noChangeArrowheads="1"/>
          </p:cNvSpPr>
          <p:nvPr/>
        </p:nvSpPr>
        <p:spPr bwMode="auto">
          <a:xfrm>
            <a:off x="4267200" y="26670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computr2"/>
          <p:cNvSpPr>
            <a:spLocks noEditPoints="1" noChangeArrowheads="1"/>
          </p:cNvSpPr>
          <p:nvPr/>
        </p:nvSpPr>
        <p:spPr bwMode="auto">
          <a:xfrm>
            <a:off x="5638800" y="28956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computr2"/>
          <p:cNvSpPr>
            <a:spLocks noEditPoints="1" noChangeArrowheads="1"/>
          </p:cNvSpPr>
          <p:nvPr/>
        </p:nvSpPr>
        <p:spPr bwMode="auto">
          <a:xfrm>
            <a:off x="5638800" y="17526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4800600" y="1828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5791200" y="2286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 flipV="1">
            <a:off x="4876800" y="2895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4495800" y="228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581400" y="2895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 flipV="1">
            <a:off x="3352800" y="2209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34290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724400" y="2133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2438400" y="2209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 flipV="1">
            <a:off x="2438400" y="2667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590800" y="2590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3048000" y="2286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3429000" y="2057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computr2"/>
          <p:cNvSpPr>
            <a:spLocks noEditPoints="1" noChangeArrowheads="1"/>
          </p:cNvSpPr>
          <p:nvPr/>
        </p:nvSpPr>
        <p:spPr bwMode="auto">
          <a:xfrm>
            <a:off x="2895600" y="1752600"/>
            <a:ext cx="533400" cy="4572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1992313" y="2884488"/>
            <a:ext cx="4256087" cy="1219200"/>
            <a:chOff x="1255" y="1817"/>
            <a:chExt cx="2681" cy="768"/>
          </a:xfrm>
        </p:grpSpPr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H="1">
              <a:off x="1920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10" name="Group 46"/>
            <p:cNvGrpSpPr>
              <a:grpSpLocks/>
            </p:cNvGrpSpPr>
            <p:nvPr/>
          </p:nvGrpSpPr>
          <p:grpSpPr bwMode="auto">
            <a:xfrm>
              <a:off x="1255" y="1817"/>
              <a:ext cx="2681" cy="768"/>
              <a:chOff x="1255" y="1817"/>
              <a:chExt cx="2681" cy="768"/>
            </a:xfrm>
          </p:grpSpPr>
          <p:sp>
            <p:nvSpPr>
              <p:cNvPr id="11292" name="computr2"/>
              <p:cNvSpPr>
                <a:spLocks noEditPoints="1" noChangeArrowheads="1"/>
              </p:cNvSpPr>
              <p:nvPr/>
            </p:nvSpPr>
            <p:spPr bwMode="auto">
              <a:xfrm>
                <a:off x="1639" y="2297"/>
                <a:ext cx="192" cy="19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21600 h 21600"/>
                  <a:gd name="T4" fmla="*/ 17326 w 21600"/>
                  <a:gd name="T5" fmla="*/ 0 h 21600"/>
                  <a:gd name="T6" fmla="*/ 4274 w 21600"/>
                  <a:gd name="T7" fmla="*/ 0 h 21600"/>
                  <a:gd name="T8" fmla="*/ 4274 w 21600"/>
                  <a:gd name="T9" fmla="*/ 11631 h 21600"/>
                  <a:gd name="T10" fmla="*/ 17326 w 21600"/>
                  <a:gd name="T11" fmla="*/ 11631 h 21600"/>
                  <a:gd name="T12" fmla="*/ 4274 w 21600"/>
                  <a:gd name="T13" fmla="*/ 5816 h 21600"/>
                  <a:gd name="T14" fmla="*/ 17326 w 21600"/>
                  <a:gd name="T15" fmla="*/ 5816 h 21600"/>
                  <a:gd name="T16" fmla="*/ 18828 w 21600"/>
                  <a:gd name="T17" fmla="*/ 15785 h 21600"/>
                  <a:gd name="T18" fmla="*/ 2772 w 21600"/>
                  <a:gd name="T19" fmla="*/ 15785 h 21600"/>
                  <a:gd name="T20" fmla="*/ 6194 w 21600"/>
                  <a:gd name="T21" fmla="*/ 1913 h 21600"/>
                  <a:gd name="T22" fmla="*/ 15565 w 21600"/>
                  <a:gd name="T23" fmla="*/ 9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21022" y="20295"/>
                    </a:moveTo>
                    <a:lnTo>
                      <a:pt x="18828" y="18396"/>
                    </a:lnTo>
                    <a:lnTo>
                      <a:pt x="18828" y="13174"/>
                    </a:lnTo>
                    <a:lnTo>
                      <a:pt x="15478" y="13174"/>
                    </a:lnTo>
                    <a:lnTo>
                      <a:pt x="15478" y="11631"/>
                    </a:lnTo>
                    <a:lnTo>
                      <a:pt x="17326" y="11631"/>
                    </a:lnTo>
                    <a:lnTo>
                      <a:pt x="17326" y="11156"/>
                    </a:lnTo>
                    <a:lnTo>
                      <a:pt x="17326" y="0"/>
                    </a:lnTo>
                    <a:lnTo>
                      <a:pt x="10858" y="0"/>
                    </a:lnTo>
                    <a:lnTo>
                      <a:pt x="4274" y="0"/>
                    </a:lnTo>
                    <a:lnTo>
                      <a:pt x="4274" y="11037"/>
                    </a:lnTo>
                    <a:lnTo>
                      <a:pt x="4274" y="11631"/>
                    </a:lnTo>
                    <a:lnTo>
                      <a:pt x="6122" y="11631"/>
                    </a:lnTo>
                    <a:lnTo>
                      <a:pt x="6122" y="13174"/>
                    </a:lnTo>
                    <a:lnTo>
                      <a:pt x="2772" y="13174"/>
                    </a:lnTo>
                    <a:lnTo>
                      <a:pt x="2772" y="18514"/>
                    </a:lnTo>
                    <a:lnTo>
                      <a:pt x="693" y="20295"/>
                    </a:lnTo>
                    <a:lnTo>
                      <a:pt x="462" y="20413"/>
                    </a:lnTo>
                    <a:lnTo>
                      <a:pt x="231" y="20651"/>
                    </a:lnTo>
                    <a:lnTo>
                      <a:pt x="116" y="20888"/>
                    </a:lnTo>
                    <a:lnTo>
                      <a:pt x="0" y="21125"/>
                    </a:lnTo>
                    <a:lnTo>
                      <a:pt x="0" y="21244"/>
                    </a:lnTo>
                    <a:lnTo>
                      <a:pt x="116" y="21363"/>
                    </a:lnTo>
                    <a:lnTo>
                      <a:pt x="116" y="21481"/>
                    </a:lnTo>
                    <a:lnTo>
                      <a:pt x="231" y="21481"/>
                    </a:lnTo>
                    <a:lnTo>
                      <a:pt x="347" y="21600"/>
                    </a:lnTo>
                    <a:lnTo>
                      <a:pt x="578" y="21600"/>
                    </a:lnTo>
                    <a:lnTo>
                      <a:pt x="693" y="21600"/>
                    </a:lnTo>
                    <a:lnTo>
                      <a:pt x="10858" y="21600"/>
                    </a:lnTo>
                    <a:lnTo>
                      <a:pt x="20907" y="21600"/>
                    </a:lnTo>
                    <a:lnTo>
                      <a:pt x="21138" y="21600"/>
                    </a:lnTo>
                    <a:lnTo>
                      <a:pt x="21253" y="21600"/>
                    </a:lnTo>
                    <a:lnTo>
                      <a:pt x="21369" y="21481"/>
                    </a:lnTo>
                    <a:lnTo>
                      <a:pt x="21484" y="21481"/>
                    </a:lnTo>
                    <a:lnTo>
                      <a:pt x="21600" y="21363"/>
                    </a:lnTo>
                    <a:lnTo>
                      <a:pt x="21600" y="21244"/>
                    </a:lnTo>
                    <a:lnTo>
                      <a:pt x="21600" y="21125"/>
                    </a:lnTo>
                    <a:lnTo>
                      <a:pt x="21484" y="20888"/>
                    </a:lnTo>
                    <a:lnTo>
                      <a:pt x="21369" y="20651"/>
                    </a:lnTo>
                    <a:lnTo>
                      <a:pt x="21253" y="20413"/>
                    </a:lnTo>
                    <a:lnTo>
                      <a:pt x="21022" y="20295"/>
                    </a:lnTo>
                    <a:close/>
                  </a:path>
                  <a:path w="21600" h="21600" extrusionOk="0">
                    <a:moveTo>
                      <a:pt x="18019" y="18514"/>
                    </a:moveTo>
                    <a:lnTo>
                      <a:pt x="17326" y="17921"/>
                    </a:lnTo>
                    <a:lnTo>
                      <a:pt x="4389" y="17921"/>
                    </a:lnTo>
                    <a:lnTo>
                      <a:pt x="3696" y="18514"/>
                    </a:lnTo>
                    <a:lnTo>
                      <a:pt x="18019" y="18514"/>
                    </a:lnTo>
                    <a:close/>
                  </a:path>
                  <a:path w="21600" h="21600" extrusionOk="0">
                    <a:moveTo>
                      <a:pt x="19174" y="19701"/>
                    </a:moveTo>
                    <a:lnTo>
                      <a:pt x="18481" y="19108"/>
                    </a:lnTo>
                    <a:lnTo>
                      <a:pt x="3119" y="19108"/>
                    </a:lnTo>
                    <a:lnTo>
                      <a:pt x="2426" y="19701"/>
                    </a:lnTo>
                    <a:lnTo>
                      <a:pt x="19174" y="19701"/>
                    </a:lnTo>
                    <a:close/>
                  </a:path>
                  <a:path w="21600" h="21600" extrusionOk="0">
                    <a:moveTo>
                      <a:pt x="20560" y="20769"/>
                    </a:moveTo>
                    <a:lnTo>
                      <a:pt x="19867" y="20176"/>
                    </a:lnTo>
                    <a:lnTo>
                      <a:pt x="1848" y="20176"/>
                    </a:lnTo>
                    <a:lnTo>
                      <a:pt x="1155" y="20769"/>
                    </a:lnTo>
                    <a:lnTo>
                      <a:pt x="20560" y="20769"/>
                    </a:lnTo>
                    <a:close/>
                  </a:path>
                  <a:path w="21600" h="21600" extrusionOk="0">
                    <a:moveTo>
                      <a:pt x="18828" y="18396"/>
                    </a:moveTo>
                    <a:lnTo>
                      <a:pt x="17442" y="17209"/>
                    </a:lnTo>
                    <a:lnTo>
                      <a:pt x="4158" y="17209"/>
                    </a:lnTo>
                    <a:lnTo>
                      <a:pt x="2772" y="18514"/>
                    </a:lnTo>
                    <a:moveTo>
                      <a:pt x="13168" y="14123"/>
                    </a:moveTo>
                    <a:lnTo>
                      <a:pt x="13168" y="14716"/>
                    </a:lnTo>
                    <a:lnTo>
                      <a:pt x="17788" y="14716"/>
                    </a:lnTo>
                    <a:lnTo>
                      <a:pt x="17788" y="14123"/>
                    </a:lnTo>
                    <a:lnTo>
                      <a:pt x="13168" y="14123"/>
                    </a:lnTo>
                    <a:close/>
                  </a:path>
                  <a:path w="21600" h="21600" extrusionOk="0">
                    <a:moveTo>
                      <a:pt x="6122" y="1899"/>
                    </a:moveTo>
                    <a:lnTo>
                      <a:pt x="6122" y="9732"/>
                    </a:lnTo>
                    <a:lnTo>
                      <a:pt x="15478" y="9732"/>
                    </a:lnTo>
                    <a:lnTo>
                      <a:pt x="15478" y="1899"/>
                    </a:lnTo>
                    <a:lnTo>
                      <a:pt x="6122" y="1899"/>
                    </a:lnTo>
                    <a:moveTo>
                      <a:pt x="6122" y="11631"/>
                    </a:moveTo>
                    <a:lnTo>
                      <a:pt x="15478" y="11631"/>
                    </a:lnTo>
                    <a:lnTo>
                      <a:pt x="15478" y="13174"/>
                    </a:lnTo>
                    <a:lnTo>
                      <a:pt x="6122" y="13174"/>
                    </a:lnTo>
                    <a:lnTo>
                      <a:pt x="6122" y="1163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computr2"/>
              <p:cNvSpPr>
                <a:spLocks noEditPoints="1" noChangeArrowheads="1"/>
              </p:cNvSpPr>
              <p:nvPr/>
            </p:nvSpPr>
            <p:spPr bwMode="auto">
              <a:xfrm>
                <a:off x="2071" y="2393"/>
                <a:ext cx="192" cy="19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21600 h 21600"/>
                  <a:gd name="T4" fmla="*/ 17326 w 21600"/>
                  <a:gd name="T5" fmla="*/ 0 h 21600"/>
                  <a:gd name="T6" fmla="*/ 4274 w 21600"/>
                  <a:gd name="T7" fmla="*/ 0 h 21600"/>
                  <a:gd name="T8" fmla="*/ 4274 w 21600"/>
                  <a:gd name="T9" fmla="*/ 11631 h 21600"/>
                  <a:gd name="T10" fmla="*/ 17326 w 21600"/>
                  <a:gd name="T11" fmla="*/ 11631 h 21600"/>
                  <a:gd name="T12" fmla="*/ 4274 w 21600"/>
                  <a:gd name="T13" fmla="*/ 5816 h 21600"/>
                  <a:gd name="T14" fmla="*/ 17326 w 21600"/>
                  <a:gd name="T15" fmla="*/ 5816 h 21600"/>
                  <a:gd name="T16" fmla="*/ 18828 w 21600"/>
                  <a:gd name="T17" fmla="*/ 15785 h 21600"/>
                  <a:gd name="T18" fmla="*/ 2772 w 21600"/>
                  <a:gd name="T19" fmla="*/ 15785 h 21600"/>
                  <a:gd name="T20" fmla="*/ 6194 w 21600"/>
                  <a:gd name="T21" fmla="*/ 1913 h 21600"/>
                  <a:gd name="T22" fmla="*/ 15565 w 21600"/>
                  <a:gd name="T23" fmla="*/ 9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21022" y="20295"/>
                    </a:moveTo>
                    <a:lnTo>
                      <a:pt x="18828" y="18396"/>
                    </a:lnTo>
                    <a:lnTo>
                      <a:pt x="18828" y="13174"/>
                    </a:lnTo>
                    <a:lnTo>
                      <a:pt x="15478" y="13174"/>
                    </a:lnTo>
                    <a:lnTo>
                      <a:pt x="15478" y="11631"/>
                    </a:lnTo>
                    <a:lnTo>
                      <a:pt x="17326" y="11631"/>
                    </a:lnTo>
                    <a:lnTo>
                      <a:pt x="17326" y="11156"/>
                    </a:lnTo>
                    <a:lnTo>
                      <a:pt x="17326" y="0"/>
                    </a:lnTo>
                    <a:lnTo>
                      <a:pt x="10858" y="0"/>
                    </a:lnTo>
                    <a:lnTo>
                      <a:pt x="4274" y="0"/>
                    </a:lnTo>
                    <a:lnTo>
                      <a:pt x="4274" y="11037"/>
                    </a:lnTo>
                    <a:lnTo>
                      <a:pt x="4274" y="11631"/>
                    </a:lnTo>
                    <a:lnTo>
                      <a:pt x="6122" y="11631"/>
                    </a:lnTo>
                    <a:lnTo>
                      <a:pt x="6122" y="13174"/>
                    </a:lnTo>
                    <a:lnTo>
                      <a:pt x="2772" y="13174"/>
                    </a:lnTo>
                    <a:lnTo>
                      <a:pt x="2772" y="18514"/>
                    </a:lnTo>
                    <a:lnTo>
                      <a:pt x="693" y="20295"/>
                    </a:lnTo>
                    <a:lnTo>
                      <a:pt x="462" y="20413"/>
                    </a:lnTo>
                    <a:lnTo>
                      <a:pt x="231" y="20651"/>
                    </a:lnTo>
                    <a:lnTo>
                      <a:pt x="116" y="20888"/>
                    </a:lnTo>
                    <a:lnTo>
                      <a:pt x="0" y="21125"/>
                    </a:lnTo>
                    <a:lnTo>
                      <a:pt x="0" y="21244"/>
                    </a:lnTo>
                    <a:lnTo>
                      <a:pt x="116" y="21363"/>
                    </a:lnTo>
                    <a:lnTo>
                      <a:pt x="116" y="21481"/>
                    </a:lnTo>
                    <a:lnTo>
                      <a:pt x="231" y="21481"/>
                    </a:lnTo>
                    <a:lnTo>
                      <a:pt x="347" y="21600"/>
                    </a:lnTo>
                    <a:lnTo>
                      <a:pt x="578" y="21600"/>
                    </a:lnTo>
                    <a:lnTo>
                      <a:pt x="693" y="21600"/>
                    </a:lnTo>
                    <a:lnTo>
                      <a:pt x="10858" y="21600"/>
                    </a:lnTo>
                    <a:lnTo>
                      <a:pt x="20907" y="21600"/>
                    </a:lnTo>
                    <a:lnTo>
                      <a:pt x="21138" y="21600"/>
                    </a:lnTo>
                    <a:lnTo>
                      <a:pt x="21253" y="21600"/>
                    </a:lnTo>
                    <a:lnTo>
                      <a:pt x="21369" y="21481"/>
                    </a:lnTo>
                    <a:lnTo>
                      <a:pt x="21484" y="21481"/>
                    </a:lnTo>
                    <a:lnTo>
                      <a:pt x="21600" y="21363"/>
                    </a:lnTo>
                    <a:lnTo>
                      <a:pt x="21600" y="21244"/>
                    </a:lnTo>
                    <a:lnTo>
                      <a:pt x="21600" y="21125"/>
                    </a:lnTo>
                    <a:lnTo>
                      <a:pt x="21484" y="20888"/>
                    </a:lnTo>
                    <a:lnTo>
                      <a:pt x="21369" y="20651"/>
                    </a:lnTo>
                    <a:lnTo>
                      <a:pt x="21253" y="20413"/>
                    </a:lnTo>
                    <a:lnTo>
                      <a:pt x="21022" y="20295"/>
                    </a:lnTo>
                    <a:close/>
                  </a:path>
                  <a:path w="21600" h="21600" extrusionOk="0">
                    <a:moveTo>
                      <a:pt x="18019" y="18514"/>
                    </a:moveTo>
                    <a:lnTo>
                      <a:pt x="17326" y="17921"/>
                    </a:lnTo>
                    <a:lnTo>
                      <a:pt x="4389" y="17921"/>
                    </a:lnTo>
                    <a:lnTo>
                      <a:pt x="3696" y="18514"/>
                    </a:lnTo>
                    <a:lnTo>
                      <a:pt x="18019" y="18514"/>
                    </a:lnTo>
                    <a:close/>
                  </a:path>
                  <a:path w="21600" h="21600" extrusionOk="0">
                    <a:moveTo>
                      <a:pt x="19174" y="19701"/>
                    </a:moveTo>
                    <a:lnTo>
                      <a:pt x="18481" y="19108"/>
                    </a:lnTo>
                    <a:lnTo>
                      <a:pt x="3119" y="19108"/>
                    </a:lnTo>
                    <a:lnTo>
                      <a:pt x="2426" y="19701"/>
                    </a:lnTo>
                    <a:lnTo>
                      <a:pt x="19174" y="19701"/>
                    </a:lnTo>
                    <a:close/>
                  </a:path>
                  <a:path w="21600" h="21600" extrusionOk="0">
                    <a:moveTo>
                      <a:pt x="20560" y="20769"/>
                    </a:moveTo>
                    <a:lnTo>
                      <a:pt x="19867" y="20176"/>
                    </a:lnTo>
                    <a:lnTo>
                      <a:pt x="1848" y="20176"/>
                    </a:lnTo>
                    <a:lnTo>
                      <a:pt x="1155" y="20769"/>
                    </a:lnTo>
                    <a:lnTo>
                      <a:pt x="20560" y="20769"/>
                    </a:lnTo>
                    <a:close/>
                  </a:path>
                  <a:path w="21600" h="21600" extrusionOk="0">
                    <a:moveTo>
                      <a:pt x="18828" y="18396"/>
                    </a:moveTo>
                    <a:lnTo>
                      <a:pt x="17442" y="17209"/>
                    </a:lnTo>
                    <a:lnTo>
                      <a:pt x="4158" y="17209"/>
                    </a:lnTo>
                    <a:lnTo>
                      <a:pt x="2772" y="18514"/>
                    </a:lnTo>
                    <a:moveTo>
                      <a:pt x="13168" y="14123"/>
                    </a:moveTo>
                    <a:lnTo>
                      <a:pt x="13168" y="14716"/>
                    </a:lnTo>
                    <a:lnTo>
                      <a:pt x="17788" y="14716"/>
                    </a:lnTo>
                    <a:lnTo>
                      <a:pt x="17788" y="14123"/>
                    </a:lnTo>
                    <a:lnTo>
                      <a:pt x="13168" y="14123"/>
                    </a:lnTo>
                    <a:close/>
                  </a:path>
                  <a:path w="21600" h="21600" extrusionOk="0">
                    <a:moveTo>
                      <a:pt x="6122" y="1899"/>
                    </a:moveTo>
                    <a:lnTo>
                      <a:pt x="6122" y="9732"/>
                    </a:lnTo>
                    <a:lnTo>
                      <a:pt x="15478" y="9732"/>
                    </a:lnTo>
                    <a:lnTo>
                      <a:pt x="15478" y="1899"/>
                    </a:lnTo>
                    <a:lnTo>
                      <a:pt x="6122" y="1899"/>
                    </a:lnTo>
                    <a:moveTo>
                      <a:pt x="6122" y="11631"/>
                    </a:moveTo>
                    <a:lnTo>
                      <a:pt x="15478" y="11631"/>
                    </a:lnTo>
                    <a:lnTo>
                      <a:pt x="15478" y="13174"/>
                    </a:lnTo>
                    <a:lnTo>
                      <a:pt x="6122" y="13174"/>
                    </a:lnTo>
                    <a:lnTo>
                      <a:pt x="6122" y="1163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" name="computr2"/>
              <p:cNvSpPr>
                <a:spLocks noEditPoints="1" noChangeArrowheads="1"/>
              </p:cNvSpPr>
              <p:nvPr/>
            </p:nvSpPr>
            <p:spPr bwMode="auto">
              <a:xfrm>
                <a:off x="1831" y="2393"/>
                <a:ext cx="192" cy="19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21600 h 21600"/>
                  <a:gd name="T4" fmla="*/ 17326 w 21600"/>
                  <a:gd name="T5" fmla="*/ 0 h 21600"/>
                  <a:gd name="T6" fmla="*/ 4274 w 21600"/>
                  <a:gd name="T7" fmla="*/ 0 h 21600"/>
                  <a:gd name="T8" fmla="*/ 4274 w 21600"/>
                  <a:gd name="T9" fmla="*/ 11631 h 21600"/>
                  <a:gd name="T10" fmla="*/ 17326 w 21600"/>
                  <a:gd name="T11" fmla="*/ 11631 h 21600"/>
                  <a:gd name="T12" fmla="*/ 4274 w 21600"/>
                  <a:gd name="T13" fmla="*/ 5816 h 21600"/>
                  <a:gd name="T14" fmla="*/ 17326 w 21600"/>
                  <a:gd name="T15" fmla="*/ 5816 h 21600"/>
                  <a:gd name="T16" fmla="*/ 18828 w 21600"/>
                  <a:gd name="T17" fmla="*/ 15785 h 21600"/>
                  <a:gd name="T18" fmla="*/ 2772 w 21600"/>
                  <a:gd name="T19" fmla="*/ 15785 h 21600"/>
                  <a:gd name="T20" fmla="*/ 6194 w 21600"/>
                  <a:gd name="T21" fmla="*/ 1913 h 21600"/>
                  <a:gd name="T22" fmla="*/ 15565 w 21600"/>
                  <a:gd name="T23" fmla="*/ 9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21022" y="20295"/>
                    </a:moveTo>
                    <a:lnTo>
                      <a:pt x="18828" y="18396"/>
                    </a:lnTo>
                    <a:lnTo>
                      <a:pt x="18828" y="13174"/>
                    </a:lnTo>
                    <a:lnTo>
                      <a:pt x="15478" y="13174"/>
                    </a:lnTo>
                    <a:lnTo>
                      <a:pt x="15478" y="11631"/>
                    </a:lnTo>
                    <a:lnTo>
                      <a:pt x="17326" y="11631"/>
                    </a:lnTo>
                    <a:lnTo>
                      <a:pt x="17326" y="11156"/>
                    </a:lnTo>
                    <a:lnTo>
                      <a:pt x="17326" y="0"/>
                    </a:lnTo>
                    <a:lnTo>
                      <a:pt x="10858" y="0"/>
                    </a:lnTo>
                    <a:lnTo>
                      <a:pt x="4274" y="0"/>
                    </a:lnTo>
                    <a:lnTo>
                      <a:pt x="4274" y="11037"/>
                    </a:lnTo>
                    <a:lnTo>
                      <a:pt x="4274" y="11631"/>
                    </a:lnTo>
                    <a:lnTo>
                      <a:pt x="6122" y="11631"/>
                    </a:lnTo>
                    <a:lnTo>
                      <a:pt x="6122" y="13174"/>
                    </a:lnTo>
                    <a:lnTo>
                      <a:pt x="2772" y="13174"/>
                    </a:lnTo>
                    <a:lnTo>
                      <a:pt x="2772" y="18514"/>
                    </a:lnTo>
                    <a:lnTo>
                      <a:pt x="693" y="20295"/>
                    </a:lnTo>
                    <a:lnTo>
                      <a:pt x="462" y="20413"/>
                    </a:lnTo>
                    <a:lnTo>
                      <a:pt x="231" y="20651"/>
                    </a:lnTo>
                    <a:lnTo>
                      <a:pt x="116" y="20888"/>
                    </a:lnTo>
                    <a:lnTo>
                      <a:pt x="0" y="21125"/>
                    </a:lnTo>
                    <a:lnTo>
                      <a:pt x="0" y="21244"/>
                    </a:lnTo>
                    <a:lnTo>
                      <a:pt x="116" y="21363"/>
                    </a:lnTo>
                    <a:lnTo>
                      <a:pt x="116" y="21481"/>
                    </a:lnTo>
                    <a:lnTo>
                      <a:pt x="231" y="21481"/>
                    </a:lnTo>
                    <a:lnTo>
                      <a:pt x="347" y="21600"/>
                    </a:lnTo>
                    <a:lnTo>
                      <a:pt x="578" y="21600"/>
                    </a:lnTo>
                    <a:lnTo>
                      <a:pt x="693" y="21600"/>
                    </a:lnTo>
                    <a:lnTo>
                      <a:pt x="10858" y="21600"/>
                    </a:lnTo>
                    <a:lnTo>
                      <a:pt x="20907" y="21600"/>
                    </a:lnTo>
                    <a:lnTo>
                      <a:pt x="21138" y="21600"/>
                    </a:lnTo>
                    <a:lnTo>
                      <a:pt x="21253" y="21600"/>
                    </a:lnTo>
                    <a:lnTo>
                      <a:pt x="21369" y="21481"/>
                    </a:lnTo>
                    <a:lnTo>
                      <a:pt x="21484" y="21481"/>
                    </a:lnTo>
                    <a:lnTo>
                      <a:pt x="21600" y="21363"/>
                    </a:lnTo>
                    <a:lnTo>
                      <a:pt x="21600" y="21244"/>
                    </a:lnTo>
                    <a:lnTo>
                      <a:pt x="21600" y="21125"/>
                    </a:lnTo>
                    <a:lnTo>
                      <a:pt x="21484" y="20888"/>
                    </a:lnTo>
                    <a:lnTo>
                      <a:pt x="21369" y="20651"/>
                    </a:lnTo>
                    <a:lnTo>
                      <a:pt x="21253" y="20413"/>
                    </a:lnTo>
                    <a:lnTo>
                      <a:pt x="21022" y="20295"/>
                    </a:lnTo>
                    <a:close/>
                  </a:path>
                  <a:path w="21600" h="21600" extrusionOk="0">
                    <a:moveTo>
                      <a:pt x="18019" y="18514"/>
                    </a:moveTo>
                    <a:lnTo>
                      <a:pt x="17326" y="17921"/>
                    </a:lnTo>
                    <a:lnTo>
                      <a:pt x="4389" y="17921"/>
                    </a:lnTo>
                    <a:lnTo>
                      <a:pt x="3696" y="18514"/>
                    </a:lnTo>
                    <a:lnTo>
                      <a:pt x="18019" y="18514"/>
                    </a:lnTo>
                    <a:close/>
                  </a:path>
                  <a:path w="21600" h="21600" extrusionOk="0">
                    <a:moveTo>
                      <a:pt x="19174" y="19701"/>
                    </a:moveTo>
                    <a:lnTo>
                      <a:pt x="18481" y="19108"/>
                    </a:lnTo>
                    <a:lnTo>
                      <a:pt x="3119" y="19108"/>
                    </a:lnTo>
                    <a:lnTo>
                      <a:pt x="2426" y="19701"/>
                    </a:lnTo>
                    <a:lnTo>
                      <a:pt x="19174" y="19701"/>
                    </a:lnTo>
                    <a:close/>
                  </a:path>
                  <a:path w="21600" h="21600" extrusionOk="0">
                    <a:moveTo>
                      <a:pt x="20560" y="20769"/>
                    </a:moveTo>
                    <a:lnTo>
                      <a:pt x="19867" y="20176"/>
                    </a:lnTo>
                    <a:lnTo>
                      <a:pt x="1848" y="20176"/>
                    </a:lnTo>
                    <a:lnTo>
                      <a:pt x="1155" y="20769"/>
                    </a:lnTo>
                    <a:lnTo>
                      <a:pt x="20560" y="20769"/>
                    </a:lnTo>
                    <a:close/>
                  </a:path>
                  <a:path w="21600" h="21600" extrusionOk="0">
                    <a:moveTo>
                      <a:pt x="18828" y="18396"/>
                    </a:moveTo>
                    <a:lnTo>
                      <a:pt x="17442" y="17209"/>
                    </a:lnTo>
                    <a:lnTo>
                      <a:pt x="4158" y="17209"/>
                    </a:lnTo>
                    <a:lnTo>
                      <a:pt x="2772" y="18514"/>
                    </a:lnTo>
                    <a:moveTo>
                      <a:pt x="13168" y="14123"/>
                    </a:moveTo>
                    <a:lnTo>
                      <a:pt x="13168" y="14716"/>
                    </a:lnTo>
                    <a:lnTo>
                      <a:pt x="17788" y="14716"/>
                    </a:lnTo>
                    <a:lnTo>
                      <a:pt x="17788" y="14123"/>
                    </a:lnTo>
                    <a:lnTo>
                      <a:pt x="13168" y="14123"/>
                    </a:lnTo>
                    <a:close/>
                  </a:path>
                  <a:path w="21600" h="21600" extrusionOk="0">
                    <a:moveTo>
                      <a:pt x="6122" y="1899"/>
                    </a:moveTo>
                    <a:lnTo>
                      <a:pt x="6122" y="9732"/>
                    </a:lnTo>
                    <a:lnTo>
                      <a:pt x="15478" y="9732"/>
                    </a:lnTo>
                    <a:lnTo>
                      <a:pt x="15478" y="1899"/>
                    </a:lnTo>
                    <a:lnTo>
                      <a:pt x="6122" y="1899"/>
                    </a:lnTo>
                    <a:moveTo>
                      <a:pt x="6122" y="11631"/>
                    </a:moveTo>
                    <a:lnTo>
                      <a:pt x="15478" y="11631"/>
                    </a:lnTo>
                    <a:lnTo>
                      <a:pt x="15478" y="13174"/>
                    </a:lnTo>
                    <a:lnTo>
                      <a:pt x="6122" y="13174"/>
                    </a:lnTo>
                    <a:lnTo>
                      <a:pt x="6122" y="1163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computr2"/>
              <p:cNvSpPr>
                <a:spLocks noEditPoints="1" noChangeArrowheads="1"/>
              </p:cNvSpPr>
              <p:nvPr/>
            </p:nvSpPr>
            <p:spPr bwMode="auto">
              <a:xfrm>
                <a:off x="2359" y="2345"/>
                <a:ext cx="192" cy="19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21600 h 21600"/>
                  <a:gd name="T4" fmla="*/ 17326 w 21600"/>
                  <a:gd name="T5" fmla="*/ 0 h 21600"/>
                  <a:gd name="T6" fmla="*/ 4274 w 21600"/>
                  <a:gd name="T7" fmla="*/ 0 h 21600"/>
                  <a:gd name="T8" fmla="*/ 4274 w 21600"/>
                  <a:gd name="T9" fmla="*/ 11631 h 21600"/>
                  <a:gd name="T10" fmla="*/ 17326 w 21600"/>
                  <a:gd name="T11" fmla="*/ 11631 h 21600"/>
                  <a:gd name="T12" fmla="*/ 4274 w 21600"/>
                  <a:gd name="T13" fmla="*/ 5816 h 21600"/>
                  <a:gd name="T14" fmla="*/ 17326 w 21600"/>
                  <a:gd name="T15" fmla="*/ 5816 h 21600"/>
                  <a:gd name="T16" fmla="*/ 18828 w 21600"/>
                  <a:gd name="T17" fmla="*/ 15785 h 21600"/>
                  <a:gd name="T18" fmla="*/ 2772 w 21600"/>
                  <a:gd name="T19" fmla="*/ 15785 h 21600"/>
                  <a:gd name="T20" fmla="*/ 6194 w 21600"/>
                  <a:gd name="T21" fmla="*/ 1913 h 21600"/>
                  <a:gd name="T22" fmla="*/ 15565 w 21600"/>
                  <a:gd name="T23" fmla="*/ 9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21022" y="20295"/>
                    </a:moveTo>
                    <a:lnTo>
                      <a:pt x="18828" y="18396"/>
                    </a:lnTo>
                    <a:lnTo>
                      <a:pt x="18828" y="13174"/>
                    </a:lnTo>
                    <a:lnTo>
                      <a:pt x="15478" y="13174"/>
                    </a:lnTo>
                    <a:lnTo>
                      <a:pt x="15478" y="11631"/>
                    </a:lnTo>
                    <a:lnTo>
                      <a:pt x="17326" y="11631"/>
                    </a:lnTo>
                    <a:lnTo>
                      <a:pt x="17326" y="11156"/>
                    </a:lnTo>
                    <a:lnTo>
                      <a:pt x="17326" y="0"/>
                    </a:lnTo>
                    <a:lnTo>
                      <a:pt x="10858" y="0"/>
                    </a:lnTo>
                    <a:lnTo>
                      <a:pt x="4274" y="0"/>
                    </a:lnTo>
                    <a:lnTo>
                      <a:pt x="4274" y="11037"/>
                    </a:lnTo>
                    <a:lnTo>
                      <a:pt x="4274" y="11631"/>
                    </a:lnTo>
                    <a:lnTo>
                      <a:pt x="6122" y="11631"/>
                    </a:lnTo>
                    <a:lnTo>
                      <a:pt x="6122" y="13174"/>
                    </a:lnTo>
                    <a:lnTo>
                      <a:pt x="2772" y="13174"/>
                    </a:lnTo>
                    <a:lnTo>
                      <a:pt x="2772" y="18514"/>
                    </a:lnTo>
                    <a:lnTo>
                      <a:pt x="693" y="20295"/>
                    </a:lnTo>
                    <a:lnTo>
                      <a:pt x="462" y="20413"/>
                    </a:lnTo>
                    <a:lnTo>
                      <a:pt x="231" y="20651"/>
                    </a:lnTo>
                    <a:lnTo>
                      <a:pt x="116" y="20888"/>
                    </a:lnTo>
                    <a:lnTo>
                      <a:pt x="0" y="21125"/>
                    </a:lnTo>
                    <a:lnTo>
                      <a:pt x="0" y="21244"/>
                    </a:lnTo>
                    <a:lnTo>
                      <a:pt x="116" y="21363"/>
                    </a:lnTo>
                    <a:lnTo>
                      <a:pt x="116" y="21481"/>
                    </a:lnTo>
                    <a:lnTo>
                      <a:pt x="231" y="21481"/>
                    </a:lnTo>
                    <a:lnTo>
                      <a:pt x="347" y="21600"/>
                    </a:lnTo>
                    <a:lnTo>
                      <a:pt x="578" y="21600"/>
                    </a:lnTo>
                    <a:lnTo>
                      <a:pt x="693" y="21600"/>
                    </a:lnTo>
                    <a:lnTo>
                      <a:pt x="10858" y="21600"/>
                    </a:lnTo>
                    <a:lnTo>
                      <a:pt x="20907" y="21600"/>
                    </a:lnTo>
                    <a:lnTo>
                      <a:pt x="21138" y="21600"/>
                    </a:lnTo>
                    <a:lnTo>
                      <a:pt x="21253" y="21600"/>
                    </a:lnTo>
                    <a:lnTo>
                      <a:pt x="21369" y="21481"/>
                    </a:lnTo>
                    <a:lnTo>
                      <a:pt x="21484" y="21481"/>
                    </a:lnTo>
                    <a:lnTo>
                      <a:pt x="21600" y="21363"/>
                    </a:lnTo>
                    <a:lnTo>
                      <a:pt x="21600" y="21244"/>
                    </a:lnTo>
                    <a:lnTo>
                      <a:pt x="21600" y="21125"/>
                    </a:lnTo>
                    <a:lnTo>
                      <a:pt x="21484" y="20888"/>
                    </a:lnTo>
                    <a:lnTo>
                      <a:pt x="21369" y="20651"/>
                    </a:lnTo>
                    <a:lnTo>
                      <a:pt x="21253" y="20413"/>
                    </a:lnTo>
                    <a:lnTo>
                      <a:pt x="21022" y="20295"/>
                    </a:lnTo>
                    <a:close/>
                  </a:path>
                  <a:path w="21600" h="21600" extrusionOk="0">
                    <a:moveTo>
                      <a:pt x="18019" y="18514"/>
                    </a:moveTo>
                    <a:lnTo>
                      <a:pt x="17326" y="17921"/>
                    </a:lnTo>
                    <a:lnTo>
                      <a:pt x="4389" y="17921"/>
                    </a:lnTo>
                    <a:lnTo>
                      <a:pt x="3696" y="18514"/>
                    </a:lnTo>
                    <a:lnTo>
                      <a:pt x="18019" y="18514"/>
                    </a:lnTo>
                    <a:close/>
                  </a:path>
                  <a:path w="21600" h="21600" extrusionOk="0">
                    <a:moveTo>
                      <a:pt x="19174" y="19701"/>
                    </a:moveTo>
                    <a:lnTo>
                      <a:pt x="18481" y="19108"/>
                    </a:lnTo>
                    <a:lnTo>
                      <a:pt x="3119" y="19108"/>
                    </a:lnTo>
                    <a:lnTo>
                      <a:pt x="2426" y="19701"/>
                    </a:lnTo>
                    <a:lnTo>
                      <a:pt x="19174" y="19701"/>
                    </a:lnTo>
                    <a:close/>
                  </a:path>
                  <a:path w="21600" h="21600" extrusionOk="0">
                    <a:moveTo>
                      <a:pt x="20560" y="20769"/>
                    </a:moveTo>
                    <a:lnTo>
                      <a:pt x="19867" y="20176"/>
                    </a:lnTo>
                    <a:lnTo>
                      <a:pt x="1848" y="20176"/>
                    </a:lnTo>
                    <a:lnTo>
                      <a:pt x="1155" y="20769"/>
                    </a:lnTo>
                    <a:lnTo>
                      <a:pt x="20560" y="20769"/>
                    </a:lnTo>
                    <a:close/>
                  </a:path>
                  <a:path w="21600" h="21600" extrusionOk="0">
                    <a:moveTo>
                      <a:pt x="18828" y="18396"/>
                    </a:moveTo>
                    <a:lnTo>
                      <a:pt x="17442" y="17209"/>
                    </a:lnTo>
                    <a:lnTo>
                      <a:pt x="4158" y="17209"/>
                    </a:lnTo>
                    <a:lnTo>
                      <a:pt x="2772" y="18514"/>
                    </a:lnTo>
                    <a:moveTo>
                      <a:pt x="13168" y="14123"/>
                    </a:moveTo>
                    <a:lnTo>
                      <a:pt x="13168" y="14716"/>
                    </a:lnTo>
                    <a:lnTo>
                      <a:pt x="17788" y="14716"/>
                    </a:lnTo>
                    <a:lnTo>
                      <a:pt x="17788" y="14123"/>
                    </a:lnTo>
                    <a:lnTo>
                      <a:pt x="13168" y="14123"/>
                    </a:lnTo>
                    <a:close/>
                  </a:path>
                  <a:path w="21600" h="21600" extrusionOk="0">
                    <a:moveTo>
                      <a:pt x="6122" y="1899"/>
                    </a:moveTo>
                    <a:lnTo>
                      <a:pt x="6122" y="9732"/>
                    </a:lnTo>
                    <a:lnTo>
                      <a:pt x="15478" y="9732"/>
                    </a:lnTo>
                    <a:lnTo>
                      <a:pt x="15478" y="1899"/>
                    </a:lnTo>
                    <a:lnTo>
                      <a:pt x="6122" y="1899"/>
                    </a:lnTo>
                    <a:moveTo>
                      <a:pt x="6122" y="11631"/>
                    </a:moveTo>
                    <a:lnTo>
                      <a:pt x="15478" y="11631"/>
                    </a:lnTo>
                    <a:lnTo>
                      <a:pt x="15478" y="13174"/>
                    </a:lnTo>
                    <a:lnTo>
                      <a:pt x="6122" y="13174"/>
                    </a:lnTo>
                    <a:lnTo>
                      <a:pt x="6122" y="1163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 flipH="1">
                <a:off x="1735" y="2201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>
                <a:off x="2119" y="2201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2215" y="224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37"/>
              <p:cNvSpPr>
                <a:spLocks noChangeShapeType="1"/>
              </p:cNvSpPr>
              <p:nvPr/>
            </p:nvSpPr>
            <p:spPr bwMode="auto">
              <a:xfrm flipV="1">
                <a:off x="1351" y="1817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 flipH="1" flipV="1">
                <a:off x="1447" y="1817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>
                <a:off x="1255" y="1817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40"/>
              <p:cNvSpPr>
                <a:spLocks noChangeShapeType="1"/>
              </p:cNvSpPr>
              <p:nvPr/>
            </p:nvSpPr>
            <p:spPr bwMode="auto">
              <a:xfrm flipH="1">
                <a:off x="2784" y="2009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41"/>
              <p:cNvSpPr>
                <a:spLocks noChangeShapeType="1"/>
              </p:cNvSpPr>
              <p:nvPr/>
            </p:nvSpPr>
            <p:spPr bwMode="auto">
              <a:xfrm>
                <a:off x="2935" y="205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42"/>
              <p:cNvSpPr>
                <a:spLocks noChangeShapeType="1"/>
              </p:cNvSpPr>
              <p:nvPr/>
            </p:nvSpPr>
            <p:spPr bwMode="auto">
              <a:xfrm>
                <a:off x="2880" y="2009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43"/>
              <p:cNvSpPr>
                <a:spLocks noChangeShapeType="1"/>
              </p:cNvSpPr>
              <p:nvPr/>
            </p:nvSpPr>
            <p:spPr bwMode="auto">
              <a:xfrm flipV="1">
                <a:off x="3648" y="215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44"/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45"/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DHT approach: routing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altLang="en-US" sz="2800" b="1" dirty="0"/>
              <a:t>Structured: </a:t>
            </a:r>
          </a:p>
          <a:p>
            <a:pPr lvl="1"/>
            <a:r>
              <a:rPr lang="en-US" altLang="en-US" sz="2400" dirty="0"/>
              <a:t>put(key, value); get(key, value)</a:t>
            </a:r>
          </a:p>
          <a:p>
            <a:pPr lvl="1"/>
            <a:r>
              <a:rPr lang="en-US" altLang="en-US" sz="2400" dirty="0"/>
              <a:t>maintain routing state for fast </a:t>
            </a:r>
            <a:r>
              <a:rPr lang="en-US" altLang="en-US" sz="2400" dirty="0" smtClean="0"/>
              <a:t>lookup</a:t>
            </a:r>
          </a:p>
          <a:p>
            <a:pPr lvl="3"/>
            <a:endParaRPr lang="en-US" altLang="en-US" dirty="0"/>
          </a:p>
          <a:p>
            <a:r>
              <a:rPr lang="en-US" altLang="en-US" sz="2800" b="1" dirty="0"/>
              <a:t>Symmetric: </a:t>
            </a:r>
          </a:p>
          <a:p>
            <a:pPr lvl="1"/>
            <a:r>
              <a:rPr lang="en-US" altLang="en-US" sz="2400" dirty="0"/>
              <a:t>all nodes have identical </a:t>
            </a:r>
            <a:r>
              <a:rPr lang="en-US" altLang="en-US" sz="2400" dirty="0" smtClean="0"/>
              <a:t>roles</a:t>
            </a:r>
          </a:p>
          <a:p>
            <a:pPr lvl="2"/>
            <a:endParaRPr lang="en-US" altLang="en-US" dirty="0"/>
          </a:p>
          <a:p>
            <a:r>
              <a:rPr lang="en-US" altLang="en-US" sz="2800" dirty="0"/>
              <a:t>Many protocols: </a:t>
            </a:r>
          </a:p>
          <a:p>
            <a:pPr lvl="1"/>
            <a:r>
              <a:rPr lang="en-US" altLang="en-US" sz="2400" dirty="0"/>
              <a:t>Chord, </a:t>
            </a:r>
            <a:r>
              <a:rPr lang="en-US" altLang="en-US" sz="2400" dirty="0" err="1"/>
              <a:t>Kademlia</a:t>
            </a:r>
            <a:r>
              <a:rPr lang="en-US" altLang="en-US" sz="2400" dirty="0"/>
              <a:t>, Pastry, Tapestry, CAN, Viceroy</a:t>
            </a:r>
          </a:p>
        </p:txBody>
      </p:sp>
    </p:spTree>
    <p:extLst>
      <p:ext uri="{BB962C8B-B14F-4D97-AF65-F5344CB8AC3E}">
        <p14:creationId xmlns:p14="http://schemas.microsoft.com/office/powerpoint/2010/main" val="34129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1143000"/>
          </a:xfrm>
        </p:spPr>
        <p:txBody>
          <a:bodyPr/>
          <a:lstStyle/>
          <a:p>
            <a:r>
              <a:rPr lang="en-US" sz="3600" dirty="0"/>
              <a:t>Routed queries (</a:t>
            </a:r>
            <a:r>
              <a:rPr lang="en-US" sz="3600" dirty="0" err="1"/>
              <a:t>Freenet</a:t>
            </a:r>
            <a:r>
              <a:rPr lang="en-US" sz="3600" dirty="0"/>
              <a:t>, Chord, etc.)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2811463" y="2919413"/>
            <a:ext cx="554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914400" y="3032125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Publisher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958013" y="2590800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Client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3810000" y="39624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3276600" y="47244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4572000" y="4038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5715000" y="39624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10200" y="22860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4495800" y="19050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3352800" y="19812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N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34861" name="Freeform 13"/>
          <p:cNvSpPr>
            <a:spLocks/>
          </p:cNvSpPr>
          <p:nvPr/>
        </p:nvSpPr>
        <p:spPr bwMode="auto">
          <a:xfrm>
            <a:off x="5943600" y="2514600"/>
            <a:ext cx="1066800" cy="304800"/>
          </a:xfrm>
          <a:custGeom>
            <a:avLst/>
            <a:gdLst>
              <a:gd name="T0" fmla="*/ 672 w 672"/>
              <a:gd name="T1" fmla="*/ 192 h 192"/>
              <a:gd name="T2" fmla="*/ 336 w 672"/>
              <a:gd name="T3" fmla="*/ 48 h 192"/>
              <a:gd name="T4" fmla="*/ 0 w 67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672" y="192"/>
                </a:moveTo>
                <a:cubicBezTo>
                  <a:pt x="560" y="136"/>
                  <a:pt x="448" y="80"/>
                  <a:pt x="336" y="48"/>
                </a:cubicBezTo>
                <a:cubicBezTo>
                  <a:pt x="224" y="16"/>
                  <a:pt x="11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4862" name="Freeform 14"/>
          <p:cNvSpPr>
            <a:spLocks/>
          </p:cNvSpPr>
          <p:nvPr/>
        </p:nvSpPr>
        <p:spPr bwMode="auto">
          <a:xfrm>
            <a:off x="3810000" y="2362200"/>
            <a:ext cx="1600200" cy="228600"/>
          </a:xfrm>
          <a:custGeom>
            <a:avLst/>
            <a:gdLst>
              <a:gd name="T0" fmla="*/ 1008 w 1008"/>
              <a:gd name="T1" fmla="*/ 144 h 144"/>
              <a:gd name="T2" fmla="*/ 384 w 1008"/>
              <a:gd name="T3" fmla="*/ 96 h 144"/>
              <a:gd name="T4" fmla="*/ 0 w 100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44">
                <a:moveTo>
                  <a:pt x="1008" y="144"/>
                </a:moveTo>
                <a:cubicBezTo>
                  <a:pt x="780" y="132"/>
                  <a:pt x="552" y="120"/>
                  <a:pt x="384" y="96"/>
                </a:cubicBezTo>
                <a:cubicBezTo>
                  <a:pt x="216" y="72"/>
                  <a:pt x="108" y="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4863" name="Freeform 15"/>
          <p:cNvSpPr>
            <a:spLocks/>
          </p:cNvSpPr>
          <p:nvPr/>
        </p:nvSpPr>
        <p:spPr bwMode="auto">
          <a:xfrm>
            <a:off x="3810000" y="2514600"/>
            <a:ext cx="393700" cy="1447800"/>
          </a:xfrm>
          <a:custGeom>
            <a:avLst/>
            <a:gdLst>
              <a:gd name="T0" fmla="*/ 0 w 392"/>
              <a:gd name="T1" fmla="*/ 0 h 864"/>
              <a:gd name="T2" fmla="*/ 336 w 392"/>
              <a:gd name="T3" fmla="*/ 384 h 864"/>
              <a:gd name="T4" fmla="*/ 336 w 392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" h="864">
                <a:moveTo>
                  <a:pt x="0" y="0"/>
                </a:moveTo>
                <a:cubicBezTo>
                  <a:pt x="140" y="120"/>
                  <a:pt x="280" y="240"/>
                  <a:pt x="336" y="384"/>
                </a:cubicBezTo>
                <a:cubicBezTo>
                  <a:pt x="392" y="528"/>
                  <a:pt x="364" y="696"/>
                  <a:pt x="33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6424613" y="2971800"/>
            <a:ext cx="181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Lookup(“title”)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733425" y="3429000"/>
            <a:ext cx="2097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</a:rPr>
              <a:t>Key=“title”</a:t>
            </a:r>
          </a:p>
          <a:p>
            <a:r>
              <a:rPr lang="en-US" sz="2000">
                <a:solidFill>
                  <a:srgbClr val="00CC00"/>
                </a:solidFill>
              </a:rPr>
              <a:t>Value=file data…</a:t>
            </a:r>
          </a:p>
        </p:txBody>
      </p:sp>
      <p:sp>
        <p:nvSpPr>
          <p:cNvPr id="334866" name="Freeform 18"/>
          <p:cNvSpPr>
            <a:spLocks/>
          </p:cNvSpPr>
          <p:nvPr/>
        </p:nvSpPr>
        <p:spPr bwMode="auto">
          <a:xfrm>
            <a:off x="2057400" y="3200400"/>
            <a:ext cx="762000" cy="76200"/>
          </a:xfrm>
          <a:custGeom>
            <a:avLst/>
            <a:gdLst>
              <a:gd name="T0" fmla="*/ 0 w 480"/>
              <a:gd name="T1" fmla="*/ 48 h 48"/>
              <a:gd name="T2" fmla="*/ 480 w 480"/>
              <a:gd name="T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48">
                <a:moveTo>
                  <a:pt x="0" y="48"/>
                </a:moveTo>
                <a:cubicBezTo>
                  <a:pt x="0" y="48"/>
                  <a:pt x="240" y="24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4867" name="Freeform 19"/>
          <p:cNvSpPr>
            <a:spLocks/>
          </p:cNvSpPr>
          <p:nvPr/>
        </p:nvSpPr>
        <p:spPr bwMode="auto">
          <a:xfrm>
            <a:off x="3276600" y="3429000"/>
            <a:ext cx="609600" cy="609600"/>
          </a:xfrm>
          <a:custGeom>
            <a:avLst/>
            <a:gdLst>
              <a:gd name="T0" fmla="*/ 0 w 384"/>
              <a:gd name="T1" fmla="*/ 0 h 384"/>
              <a:gd name="T2" fmla="*/ 384 w 384"/>
              <a:gd name="T3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0" y="0"/>
                  <a:pt x="192" y="192"/>
                  <a:pt x="38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/>
      <p:bldP spid="334861" grpId="0" animBg="1"/>
      <p:bldP spid="334862" grpId="0" animBg="1"/>
      <p:bldP spid="334863" grpId="0" animBg="1"/>
      <p:bldP spid="3348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3|3.4|1.9|2.8|2.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7|6.4|2.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33CC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2622</Words>
  <Application>Microsoft Office PowerPoint</Application>
  <PresentationFormat>On-screen Show (4:3)</PresentationFormat>
  <Paragraphs>745</Paragraphs>
  <Slides>65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9" baseType="lpstr">
      <vt:lpstr>MS PGothic</vt:lpstr>
      <vt:lpstr>MS PGothic</vt:lpstr>
      <vt:lpstr>Arial</vt:lpstr>
      <vt:lpstr>Calibri</vt:lpstr>
      <vt:lpstr>cmsy10</vt:lpstr>
      <vt:lpstr>Comic Sans MS</vt:lpstr>
      <vt:lpstr>Courier New</vt:lpstr>
      <vt:lpstr>Helvetica</vt:lpstr>
      <vt:lpstr>Symbol</vt:lpstr>
      <vt:lpstr>Tahoma</vt:lpstr>
      <vt:lpstr>Times New Roman</vt:lpstr>
      <vt:lpstr>Wingdings</vt:lpstr>
      <vt:lpstr>ZapfDingbats</vt:lpstr>
      <vt:lpstr>Default Design</vt:lpstr>
      <vt:lpstr>PowerPoint Presentation</vt:lpstr>
      <vt:lpstr>Peer to peer systems</vt:lpstr>
      <vt:lpstr>The lookup problem</vt:lpstr>
      <vt:lpstr>Centralized lookup (Napster)</vt:lpstr>
      <vt:lpstr>Improved #1: Hierarchical lookup</vt:lpstr>
      <vt:lpstr>Flooded queries (Gnutella)</vt:lpstr>
      <vt:lpstr>Improved #2: super peers</vt:lpstr>
      <vt:lpstr>DHT approach: routing</vt:lpstr>
      <vt:lpstr>Routed queries (Freenet, Chord, etc.) </vt:lpstr>
      <vt:lpstr>Hash Table</vt:lpstr>
      <vt:lpstr>Distributed Hash Table</vt:lpstr>
      <vt:lpstr>Distributed hash table (DHT)</vt:lpstr>
      <vt:lpstr>DHT: basic idea </vt:lpstr>
      <vt:lpstr>DHT: basic idea </vt:lpstr>
      <vt:lpstr>DHT: basic idea </vt:lpstr>
      <vt:lpstr>DHT: basic idea </vt:lpstr>
      <vt:lpstr>DHT: basic idea </vt:lpstr>
      <vt:lpstr>DHT: basic idea </vt:lpstr>
      <vt:lpstr>DHT: basic idea </vt:lpstr>
      <vt:lpstr>Distributed Hash Table</vt:lpstr>
      <vt:lpstr>Hash Functions</vt:lpstr>
      <vt:lpstr>Consistent Hashing</vt:lpstr>
      <vt:lpstr>Fundamental Design Idea - I</vt:lpstr>
      <vt:lpstr>Fundamental Design Idea - II</vt:lpstr>
      <vt:lpstr>Definition of a DHT</vt:lpstr>
      <vt:lpstr>DHT ideas</vt:lpstr>
      <vt:lpstr>Different notions of “closeness”</vt:lpstr>
      <vt:lpstr>Different notions of “closeness”</vt:lpstr>
      <vt:lpstr>Chord</vt:lpstr>
      <vt:lpstr>Consistent Hashing</vt:lpstr>
      <vt:lpstr>Consistent Hashing</vt:lpstr>
      <vt:lpstr>Where to Store (Key, Value) Pair?</vt:lpstr>
      <vt:lpstr>Hash a Key to Successor</vt:lpstr>
      <vt:lpstr>Joins and Leaves of Nodes</vt:lpstr>
      <vt:lpstr>How to Find the Nearest Node?</vt:lpstr>
      <vt:lpstr>Links in the Overlay Topology</vt:lpstr>
      <vt:lpstr>Chord “Finger Table” Accelerates Lookups</vt:lpstr>
      <vt:lpstr>Chord lookups take O(log N) hops</vt:lpstr>
      <vt:lpstr>Successor Lists Ensure Robust Lookup</vt:lpstr>
      <vt:lpstr>Joins and Leaves of Nodes</vt:lpstr>
      <vt:lpstr>Nodes Coming and Going</vt:lpstr>
      <vt:lpstr>Chord   Self-organization</vt:lpstr>
      <vt:lpstr>Chord lookup algorithm properties</vt:lpstr>
      <vt:lpstr>Plaxton Trees</vt:lpstr>
      <vt:lpstr>Plaxton Trees - Algorithm</vt:lpstr>
      <vt:lpstr>Plaxton Trees - Algorithm</vt:lpstr>
      <vt:lpstr>Plaxton Trees Object Insertion and Lookup</vt:lpstr>
      <vt:lpstr>Plaxton Trees - Why is it a tree?</vt:lpstr>
      <vt:lpstr>Pastry</vt:lpstr>
      <vt:lpstr>State and Neighbor Assignment in Pastry DHT</vt:lpstr>
      <vt:lpstr>Routing in Pastry DHT</vt:lpstr>
      <vt:lpstr>CAN</vt:lpstr>
      <vt:lpstr>PowerPoint Presentation</vt:lpstr>
      <vt:lpstr>PowerPoint Presentation</vt:lpstr>
      <vt:lpstr>PowerPoint Presentation</vt:lpstr>
      <vt:lpstr>PowerPoint Presentation</vt:lpstr>
      <vt:lpstr>State Assignment in CAN</vt:lpstr>
      <vt:lpstr>CAN Topology and Route Selection</vt:lpstr>
      <vt:lpstr>Symphony</vt:lpstr>
      <vt:lpstr>SkipNet</vt:lpstr>
      <vt:lpstr>SkipNet Content and Path Locality</vt:lpstr>
      <vt:lpstr>SkipNet Content and Path Locality</vt:lpstr>
      <vt:lpstr>What can DHTs do for us?</vt:lpstr>
      <vt:lpstr>Where are we now?</vt:lpstr>
      <vt:lpstr>Are DHTs a panacea?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5th Edition: Chapter 1</dc:title>
  <dc:creator>Jim Kurose and Keith Ross</dc:creator>
  <cp:lastModifiedBy>Mehmet H Gunes</cp:lastModifiedBy>
  <cp:revision>526</cp:revision>
  <cp:lastPrinted>2013-03-26T21:07:41Z</cp:lastPrinted>
  <dcterms:created xsi:type="dcterms:W3CDTF">2010-08-24T16:00:34Z</dcterms:created>
  <dcterms:modified xsi:type="dcterms:W3CDTF">2017-04-17T18:49:40Z</dcterms:modified>
</cp:coreProperties>
</file>