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ato"/>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LatoBlack-boldItalic.fntdata"/><Relationship Id="rId10" Type="http://schemas.openxmlformats.org/officeDocument/2006/relationships/slide" Target="slides/slide5.xml"/><Relationship Id="rId21" Type="http://schemas.openxmlformats.org/officeDocument/2006/relationships/font" Target="fonts/LatoBlack-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6c7dfaa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6c7dfaa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6c7dfaa4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6c7dfaa4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6c7dfaad8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6c7dfaad8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6c7dfaa4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6c7dfaa4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6c7dfaad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6c7dfaad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6c7dfaad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6c7dfaad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6c7dfaad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6c7dfaad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c7dfaad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c7dfaad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6c7dfaad8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6c7dfaad8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6c7dfaad8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6c7dfaad8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6c7dfaad8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6c7dfaad8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slide" Target="/ppt/slid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8.xml"/><Relationship Id="rId4" Type="http://schemas.openxmlformats.org/officeDocument/2006/relationships/slide" Target="/ppt/slid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slide" Target="/ppt/slid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9074" r="0" t="0"/>
          <a:stretch/>
        </p:blipFill>
        <p:spPr>
          <a:xfrm>
            <a:off x="0" y="0"/>
            <a:ext cx="3117800" cy="5143500"/>
          </a:xfrm>
          <a:prstGeom prst="rect">
            <a:avLst/>
          </a:prstGeom>
          <a:noFill/>
          <a:ln>
            <a:noFill/>
          </a:ln>
        </p:spPr>
      </p:pic>
      <p:pic>
        <p:nvPicPr>
          <p:cNvPr id="55" name="Google Shape;55;p13"/>
          <p:cNvPicPr preferRelativeResize="0"/>
          <p:nvPr/>
        </p:nvPicPr>
        <p:blipFill>
          <a:blip r:embed="rId3">
            <a:alphaModFix/>
          </a:blip>
          <a:stretch>
            <a:fillRect/>
          </a:stretch>
        </p:blipFill>
        <p:spPr>
          <a:xfrm>
            <a:off x="2789300" y="0"/>
            <a:ext cx="3429000" cy="5143500"/>
          </a:xfrm>
          <a:prstGeom prst="rect">
            <a:avLst/>
          </a:prstGeom>
          <a:noFill/>
          <a:ln>
            <a:noFill/>
          </a:ln>
        </p:spPr>
      </p:pic>
      <p:pic>
        <p:nvPicPr>
          <p:cNvPr id="56" name="Google Shape;56;p13"/>
          <p:cNvPicPr preferRelativeResize="0"/>
          <p:nvPr/>
        </p:nvPicPr>
        <p:blipFill rotWithShape="1">
          <a:blip r:embed="rId3">
            <a:alphaModFix/>
          </a:blip>
          <a:srcRect b="0" l="0" r="6594" t="0"/>
          <a:stretch/>
        </p:blipFill>
        <p:spPr>
          <a:xfrm>
            <a:off x="5941050" y="0"/>
            <a:ext cx="3202950" cy="5143500"/>
          </a:xfrm>
          <a:prstGeom prst="rect">
            <a:avLst/>
          </a:prstGeom>
          <a:noFill/>
          <a:ln>
            <a:noFill/>
          </a:ln>
        </p:spPr>
      </p:pic>
      <p:sp>
        <p:nvSpPr>
          <p:cNvPr id="57" name="Google Shape;57;p13"/>
          <p:cNvSpPr/>
          <p:nvPr/>
        </p:nvSpPr>
        <p:spPr>
          <a:xfrm>
            <a:off x="0" y="0"/>
            <a:ext cx="9161400" cy="5143500"/>
          </a:xfrm>
          <a:prstGeom prst="rect">
            <a:avLst/>
          </a:prstGeom>
          <a:solidFill>
            <a:srgbClr val="EEEEEE">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3850" y="1443600"/>
            <a:ext cx="9185100" cy="22563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0" y="1443600"/>
            <a:ext cx="9161400" cy="138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3600">
                <a:solidFill>
                  <a:srgbClr val="FFFFFF"/>
                </a:solidFill>
                <a:latin typeface="Lato Black"/>
                <a:ea typeface="Lato Black"/>
                <a:cs typeface="Lato Black"/>
                <a:sym typeface="Lato Black"/>
              </a:rPr>
              <a:t>New Greek Yogurt Flavor Analysis </a:t>
            </a:r>
            <a:endParaRPr sz="3600">
              <a:solidFill>
                <a:srgbClr val="FFFFFF"/>
              </a:solidFill>
              <a:latin typeface="Lato Black"/>
              <a:ea typeface="Lato Black"/>
              <a:cs typeface="Lato Black"/>
              <a:sym typeface="Lato Black"/>
            </a:endParaRPr>
          </a:p>
        </p:txBody>
      </p:sp>
      <p:sp>
        <p:nvSpPr>
          <p:cNvPr id="60" name="Google Shape;60;p13"/>
          <p:cNvSpPr txBox="1"/>
          <p:nvPr/>
        </p:nvSpPr>
        <p:spPr>
          <a:xfrm>
            <a:off x="3163050" y="2571750"/>
            <a:ext cx="2835300" cy="467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zh-CN">
                <a:solidFill>
                  <a:srgbClr val="FFFFFF"/>
                </a:solidFill>
                <a:latin typeface="Lato Black"/>
                <a:ea typeface="Lato Black"/>
                <a:cs typeface="Lato Black"/>
                <a:sym typeface="Lato Black"/>
              </a:rPr>
              <a:t>February 4, 2020</a:t>
            </a:r>
            <a:endParaRPr>
              <a:latin typeface="Lato Black"/>
              <a:ea typeface="Lato Black"/>
              <a:cs typeface="Lato Black"/>
              <a:sym typeface="Lato Black"/>
            </a:endParaRPr>
          </a:p>
        </p:txBody>
      </p:sp>
      <p:sp>
        <p:nvSpPr>
          <p:cNvPr id="61" name="Google Shape;61;p13"/>
          <p:cNvSpPr txBox="1"/>
          <p:nvPr/>
        </p:nvSpPr>
        <p:spPr>
          <a:xfrm>
            <a:off x="0" y="2939300"/>
            <a:ext cx="9144000" cy="76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zh-CN" sz="1600">
                <a:solidFill>
                  <a:srgbClr val="FFFFFF"/>
                </a:solidFill>
                <a:latin typeface="Lato"/>
                <a:ea typeface="Lato"/>
                <a:cs typeface="Lato"/>
                <a:sym typeface="Lato"/>
              </a:rPr>
              <a:t>Team 4: </a:t>
            </a:r>
            <a:r>
              <a:rPr lang="zh-CN">
                <a:solidFill>
                  <a:srgbClr val="FFFFFF"/>
                </a:solidFill>
                <a:latin typeface="Lato"/>
                <a:ea typeface="Lato"/>
                <a:cs typeface="Lato"/>
                <a:sym typeface="Lato"/>
              </a:rPr>
              <a:t>Yueqing(Amiee) Yang, Sanket Gomase, Xueqing Hou, Ziting Liao, Meng Guo </a:t>
            </a:r>
            <a:endParaRPr>
              <a:solidFill>
                <a:srgbClr val="FFFFFF"/>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FFFFFF"/>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grpSp>
        <p:nvGrpSpPr>
          <p:cNvPr id="169" name="Google Shape;169;p22"/>
          <p:cNvGrpSpPr/>
          <p:nvPr/>
        </p:nvGrpSpPr>
        <p:grpSpPr>
          <a:xfrm>
            <a:off x="777221" y="665708"/>
            <a:ext cx="7589541" cy="4380657"/>
            <a:chOff x="86450" y="376825"/>
            <a:chExt cx="8507501" cy="4910500"/>
          </a:xfrm>
        </p:grpSpPr>
        <p:pic>
          <p:nvPicPr>
            <p:cNvPr id="170" name="Google Shape;170;p22"/>
            <p:cNvPicPr preferRelativeResize="0"/>
            <p:nvPr/>
          </p:nvPicPr>
          <p:blipFill>
            <a:blip r:embed="rId3">
              <a:alphaModFix/>
            </a:blip>
            <a:stretch>
              <a:fillRect/>
            </a:stretch>
          </p:blipFill>
          <p:spPr>
            <a:xfrm>
              <a:off x="86450" y="376825"/>
              <a:ext cx="8507501" cy="4910500"/>
            </a:xfrm>
            <a:prstGeom prst="rect">
              <a:avLst/>
            </a:prstGeom>
            <a:noFill/>
            <a:ln>
              <a:noFill/>
            </a:ln>
          </p:spPr>
        </p:pic>
        <p:sp>
          <p:nvSpPr>
            <p:cNvPr id="171" name="Google Shape;171;p22"/>
            <p:cNvSpPr/>
            <p:nvPr/>
          </p:nvSpPr>
          <p:spPr>
            <a:xfrm>
              <a:off x="2978650" y="376825"/>
              <a:ext cx="1324500" cy="10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4436525" y="376825"/>
              <a:ext cx="1341300" cy="10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5804850" y="2762000"/>
              <a:ext cx="1341300" cy="10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2978650" y="2762000"/>
              <a:ext cx="1324500" cy="10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1525475" y="4062300"/>
              <a:ext cx="1282500" cy="10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86450" y="4062300"/>
              <a:ext cx="1282500" cy="10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p:nvPr/>
        </p:nvSpPr>
        <p:spPr>
          <a:xfrm>
            <a:off x="0" y="0"/>
            <a:ext cx="9144000" cy="6657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nvSpPr>
        <p:spPr>
          <a:xfrm>
            <a:off x="0" y="125700"/>
            <a:ext cx="90576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200">
                <a:solidFill>
                  <a:srgbClr val="FFFFFF"/>
                </a:solidFill>
                <a:latin typeface="Lato"/>
                <a:ea typeface="Lato"/>
                <a:cs typeface="Lato"/>
                <a:sym typeface="Lato"/>
              </a:rPr>
              <a:t>Appendix III: </a:t>
            </a:r>
            <a:r>
              <a:rPr b="1" lang="zh-CN" sz="2200">
                <a:solidFill>
                  <a:srgbClr val="FFFFFF"/>
                </a:solidFill>
                <a:latin typeface="Lato"/>
                <a:ea typeface="Lato"/>
                <a:cs typeface="Lato"/>
                <a:sym typeface="Lato"/>
              </a:rPr>
              <a:t>Frequency of the Greek yogurt flavor in survey data</a:t>
            </a:r>
            <a:endParaRPr b="1" sz="2200">
              <a:solidFill>
                <a:srgbClr val="FFFFFF"/>
              </a:solidFill>
              <a:latin typeface="Lato"/>
              <a:ea typeface="Lato"/>
              <a:cs typeface="Lato"/>
              <a:sym typeface="Lato"/>
            </a:endParaRPr>
          </a:p>
        </p:txBody>
      </p:sp>
      <p:sp>
        <p:nvSpPr>
          <p:cNvPr id="179" name="Google Shape;179;p22"/>
          <p:cNvSpPr txBox="1"/>
          <p:nvPr/>
        </p:nvSpPr>
        <p:spPr>
          <a:xfrm>
            <a:off x="7952975" y="4581600"/>
            <a:ext cx="1141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u="sng">
                <a:solidFill>
                  <a:schemeClr val="hlink"/>
                </a:solidFill>
                <a:hlinkClick action="ppaction://hlinksldjump" r:id="rId4"/>
              </a:rPr>
              <a:t>Detail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p:nvPr/>
        </p:nvSpPr>
        <p:spPr>
          <a:xfrm>
            <a:off x="0" y="0"/>
            <a:ext cx="9144000" cy="6657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txBox="1"/>
          <p:nvPr/>
        </p:nvSpPr>
        <p:spPr>
          <a:xfrm>
            <a:off x="0" y="125700"/>
            <a:ext cx="90576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200">
                <a:solidFill>
                  <a:srgbClr val="FFFFFF"/>
                </a:solidFill>
                <a:latin typeface="Lato"/>
                <a:ea typeface="Lato"/>
                <a:cs typeface="Lato"/>
                <a:sym typeface="Lato"/>
              </a:rPr>
              <a:t>Appendix IV: Combo size analysis</a:t>
            </a:r>
            <a:endParaRPr b="1" sz="2200">
              <a:solidFill>
                <a:srgbClr val="FFFFFF"/>
              </a:solidFill>
              <a:latin typeface="Lato"/>
              <a:ea typeface="Lato"/>
              <a:cs typeface="Lato"/>
              <a:sym typeface="Lato"/>
            </a:endParaRPr>
          </a:p>
        </p:txBody>
      </p:sp>
      <p:pic>
        <p:nvPicPr>
          <p:cNvPr id="186" name="Google Shape;186;p23"/>
          <p:cNvPicPr preferRelativeResize="0"/>
          <p:nvPr/>
        </p:nvPicPr>
        <p:blipFill>
          <a:blip r:embed="rId3">
            <a:alphaModFix/>
          </a:blip>
          <a:stretch>
            <a:fillRect/>
          </a:stretch>
        </p:blipFill>
        <p:spPr>
          <a:xfrm>
            <a:off x="764825" y="818100"/>
            <a:ext cx="3108350" cy="4173000"/>
          </a:xfrm>
          <a:prstGeom prst="rect">
            <a:avLst/>
          </a:prstGeom>
          <a:noFill/>
          <a:ln>
            <a:noFill/>
          </a:ln>
        </p:spPr>
      </p:pic>
      <p:sp>
        <p:nvSpPr>
          <p:cNvPr id="187" name="Google Shape;187;p23"/>
          <p:cNvSpPr txBox="1"/>
          <p:nvPr/>
        </p:nvSpPr>
        <p:spPr>
          <a:xfrm>
            <a:off x="3743100" y="1926300"/>
            <a:ext cx="5314500" cy="12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Design refinement: </a:t>
            </a:r>
            <a:r>
              <a:rPr lang="zh-CN">
                <a:latin typeface="Lato"/>
                <a:ea typeface="Lato"/>
                <a:cs typeface="Lato"/>
                <a:sym typeface="Lato"/>
              </a:rPr>
              <a:t>we further did a family size analysis to determine what size of yogurt combo the brand should launch using the surveys data. we found out that in most </a:t>
            </a:r>
            <a:r>
              <a:rPr lang="zh-CN">
                <a:latin typeface="Lato"/>
                <a:ea typeface="Lato"/>
                <a:cs typeface="Lato"/>
                <a:sym typeface="Lato"/>
              </a:rPr>
              <a:t>occasions</a:t>
            </a:r>
            <a:r>
              <a:rPr lang="zh-CN">
                <a:latin typeface="Lato"/>
                <a:ea typeface="Lato"/>
                <a:cs typeface="Lato"/>
                <a:sym typeface="Lato"/>
              </a:rPr>
              <a:t>, the families sizes are 4-5, so maybe besides separate packing, the brand can also launch the 4-5 packing combo.</a:t>
            </a:r>
            <a:endParaRPr>
              <a:latin typeface="Lato"/>
              <a:ea typeface="Lato"/>
              <a:cs typeface="Lato"/>
              <a:sym typeface="Lato"/>
            </a:endParaRPr>
          </a:p>
        </p:txBody>
      </p:sp>
      <p:sp>
        <p:nvSpPr>
          <p:cNvPr id="188" name="Google Shape;188;p23"/>
          <p:cNvSpPr txBox="1"/>
          <p:nvPr/>
        </p:nvSpPr>
        <p:spPr>
          <a:xfrm>
            <a:off x="7527075" y="4629150"/>
            <a:ext cx="12294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u="sng">
                <a:solidFill>
                  <a:schemeClr val="hlink"/>
                </a:solidFill>
                <a:hlinkClick action="ppaction://hlinksldjump" r:id="rId4"/>
              </a:rPr>
              <a:t>Highlight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p:nvPr/>
        </p:nvSpPr>
        <p:spPr>
          <a:xfrm>
            <a:off x="0" y="0"/>
            <a:ext cx="9144000" cy="7734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latin typeface="Lato"/>
              <a:ea typeface="Lato"/>
              <a:cs typeface="Lato"/>
              <a:sym typeface="Lato"/>
            </a:endParaRPr>
          </a:p>
        </p:txBody>
      </p:sp>
      <p:sp>
        <p:nvSpPr>
          <p:cNvPr id="67" name="Google Shape;67;p14"/>
          <p:cNvSpPr txBox="1"/>
          <p:nvPr/>
        </p:nvSpPr>
        <p:spPr>
          <a:xfrm>
            <a:off x="465600" y="3179775"/>
            <a:ext cx="8376600" cy="88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t>Final recommendation:</a:t>
            </a:r>
            <a:endParaRPr b="1" sz="1500"/>
          </a:p>
          <a:p>
            <a:pPr indent="457200" lvl="0" marL="0" rtl="0" algn="l">
              <a:spcBef>
                <a:spcPts val="0"/>
              </a:spcBef>
              <a:spcAft>
                <a:spcPts val="0"/>
              </a:spcAft>
              <a:buNone/>
            </a:pPr>
            <a:r>
              <a:rPr b="1" lang="zh-CN" sz="1500">
                <a:solidFill>
                  <a:srgbClr val="FF0000"/>
                </a:solidFill>
              </a:rPr>
              <a:t>Black cherry, raspberry, pineapple, and lemon</a:t>
            </a:r>
            <a:r>
              <a:rPr b="1" lang="zh-CN" sz="1500"/>
              <a:t> are the new flavors that the private label should launch. </a:t>
            </a:r>
            <a:endParaRPr b="1" sz="1500"/>
          </a:p>
          <a:p>
            <a:pPr indent="0" lvl="0" marL="0" rtl="0" algn="l">
              <a:spcBef>
                <a:spcPts val="0"/>
              </a:spcBef>
              <a:spcAft>
                <a:spcPts val="0"/>
              </a:spcAft>
              <a:buNone/>
            </a:pPr>
            <a:r>
              <a:t/>
            </a:r>
            <a:endParaRPr sz="1800"/>
          </a:p>
        </p:txBody>
      </p:sp>
      <p:sp>
        <p:nvSpPr>
          <p:cNvPr id="68" name="Google Shape;68;p14"/>
          <p:cNvSpPr txBox="1"/>
          <p:nvPr/>
        </p:nvSpPr>
        <p:spPr>
          <a:xfrm>
            <a:off x="316050" y="773400"/>
            <a:ext cx="8675700" cy="224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a:t>According to sales percentages: </a:t>
            </a:r>
            <a:endParaRPr/>
          </a:p>
          <a:p>
            <a:pPr indent="-317500" lvl="1" marL="914400" rtl="0" algn="l">
              <a:spcBef>
                <a:spcPts val="0"/>
              </a:spcBef>
              <a:spcAft>
                <a:spcPts val="0"/>
              </a:spcAft>
              <a:buSzPts val="1400"/>
              <a:buChar char="➢"/>
            </a:pPr>
            <a:r>
              <a:rPr b="1" lang="zh-CN"/>
              <a:t>Black cherry, raspberry, pineapple, and pomegranate </a:t>
            </a:r>
            <a:r>
              <a:rPr lang="zh-CN"/>
              <a:t>are the potential new flavors to launch.</a:t>
            </a:r>
            <a:endParaRPr/>
          </a:p>
          <a:p>
            <a:pPr indent="-317500" lvl="0" marL="457200" rtl="0" algn="l">
              <a:spcBef>
                <a:spcPts val="0"/>
              </a:spcBef>
              <a:spcAft>
                <a:spcPts val="0"/>
              </a:spcAft>
              <a:buSzPts val="1400"/>
              <a:buChar char="❖"/>
            </a:pPr>
            <a:r>
              <a:rPr lang="zh-CN"/>
              <a:t>According to time trend of sales and unit sales:</a:t>
            </a:r>
            <a:endParaRPr/>
          </a:p>
          <a:p>
            <a:pPr indent="-317500" lvl="1" marL="914400" rtl="0" algn="l">
              <a:spcBef>
                <a:spcPts val="0"/>
              </a:spcBef>
              <a:spcAft>
                <a:spcPts val="0"/>
              </a:spcAft>
              <a:buSzPts val="1400"/>
              <a:buChar char="➢"/>
            </a:pPr>
            <a:r>
              <a:rPr b="1" lang="zh-CN"/>
              <a:t>Black cherry, raspberry, and pineapple</a:t>
            </a:r>
            <a:r>
              <a:rPr lang="zh-CN"/>
              <a:t> are the potential new flavors to launch.</a:t>
            </a:r>
            <a:endParaRPr/>
          </a:p>
          <a:p>
            <a:pPr indent="-317500" lvl="0" marL="457200" rtl="0" algn="l">
              <a:spcBef>
                <a:spcPts val="0"/>
              </a:spcBef>
              <a:spcAft>
                <a:spcPts val="0"/>
              </a:spcAft>
              <a:buSzPts val="1400"/>
              <a:buChar char="❖"/>
            </a:pPr>
            <a:r>
              <a:rPr lang="zh-CN"/>
              <a:t>According to preferences shown in the survey data:</a:t>
            </a:r>
            <a:endParaRPr/>
          </a:p>
          <a:p>
            <a:pPr indent="-317500" lvl="1" marL="914400" rtl="0" algn="l">
              <a:spcBef>
                <a:spcPts val="0"/>
              </a:spcBef>
              <a:spcAft>
                <a:spcPts val="0"/>
              </a:spcAft>
              <a:buSzPts val="1400"/>
              <a:buChar char="➢"/>
            </a:pPr>
            <a:r>
              <a:rPr b="1" lang="zh-CN"/>
              <a:t>Raspberry and black cherry</a:t>
            </a:r>
            <a:r>
              <a:rPr lang="zh-CN"/>
              <a:t> are the potential new flavors to launch.</a:t>
            </a:r>
            <a:endParaRPr/>
          </a:p>
          <a:p>
            <a:pPr indent="-317500" lvl="0" marL="457200" rtl="0" algn="l">
              <a:spcBef>
                <a:spcPts val="0"/>
              </a:spcBef>
              <a:spcAft>
                <a:spcPts val="0"/>
              </a:spcAft>
              <a:buSzPts val="1400"/>
              <a:buChar char="❖"/>
            </a:pPr>
            <a:r>
              <a:rPr lang="zh-CN"/>
              <a:t>According to TURF analysis:</a:t>
            </a:r>
            <a:endParaRPr/>
          </a:p>
          <a:p>
            <a:pPr indent="-317500" lvl="1" marL="914400" rtl="0" algn="l">
              <a:spcBef>
                <a:spcPts val="0"/>
              </a:spcBef>
              <a:spcAft>
                <a:spcPts val="0"/>
              </a:spcAft>
              <a:buSzPts val="1400"/>
              <a:buChar char="➢"/>
            </a:pPr>
            <a:r>
              <a:rPr b="1" lang="zh-CN"/>
              <a:t>Pineapple, lemon, and black cherry</a:t>
            </a:r>
            <a:r>
              <a:rPr lang="zh-CN"/>
              <a:t> are the potential new flavors to launch.</a:t>
            </a:r>
            <a:endParaRPr/>
          </a:p>
          <a:p>
            <a:pPr indent="-317500" lvl="0" marL="457200" rtl="0" algn="l">
              <a:spcBef>
                <a:spcPts val="0"/>
              </a:spcBef>
              <a:spcAft>
                <a:spcPts val="0"/>
              </a:spcAft>
              <a:buClr>
                <a:schemeClr val="dk1"/>
              </a:buClr>
              <a:buSzPts val="1400"/>
              <a:buChar char="❖"/>
            </a:pPr>
            <a:r>
              <a:rPr lang="zh-CN">
                <a:solidFill>
                  <a:schemeClr val="dk1"/>
                </a:solidFill>
              </a:rPr>
              <a:t>According to Combo size analysis(</a:t>
            </a:r>
            <a:r>
              <a:rPr lang="zh-CN" u="sng">
                <a:solidFill>
                  <a:schemeClr val="hlink"/>
                </a:solidFill>
                <a:hlinkClick action="ppaction://hlinksldjump" r:id="rId3"/>
              </a:rPr>
              <a:t>Appendix IV</a:t>
            </a:r>
            <a:r>
              <a:rPr lang="zh-CN">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b="1" lang="zh-CN">
                <a:solidFill>
                  <a:schemeClr val="dk1"/>
                </a:solidFill>
              </a:rPr>
              <a:t>4-5 units</a:t>
            </a:r>
            <a:r>
              <a:rPr lang="zh-CN">
                <a:solidFill>
                  <a:schemeClr val="dk1"/>
                </a:solidFill>
              </a:rPr>
              <a:t> is the best combo size for new flavors to launch. </a:t>
            </a:r>
            <a:endParaRPr/>
          </a:p>
        </p:txBody>
      </p:sp>
      <p:sp>
        <p:nvSpPr>
          <p:cNvPr id="69" name="Google Shape;69;p14"/>
          <p:cNvSpPr txBox="1"/>
          <p:nvPr/>
        </p:nvSpPr>
        <p:spPr>
          <a:xfrm>
            <a:off x="465600" y="3987375"/>
            <a:ext cx="8376600" cy="1115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zh-CN" sz="1500"/>
              <a:t>Why lemon?</a:t>
            </a:r>
            <a:endParaRPr b="1" sz="1500"/>
          </a:p>
          <a:p>
            <a:pPr indent="-323850" lvl="1" marL="914400" rtl="0" algn="l">
              <a:spcBef>
                <a:spcPts val="0"/>
              </a:spcBef>
              <a:spcAft>
                <a:spcPts val="0"/>
              </a:spcAft>
              <a:buSzPts val="1500"/>
              <a:buChar char="➢"/>
            </a:pPr>
            <a:r>
              <a:rPr b="1" lang="zh-CN" sz="1500"/>
              <a:t>According to TURF analysis, consumers who eat lemon flavor are quite different from consumers who eat current flavors the private label have now. Launching lemon flavor can enlarge the market share of our private label yogurt.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sz="1500"/>
          </a:p>
        </p:txBody>
      </p:sp>
      <p:sp>
        <p:nvSpPr>
          <p:cNvPr id="70" name="Google Shape;70;p14"/>
          <p:cNvSpPr txBox="1"/>
          <p:nvPr/>
        </p:nvSpPr>
        <p:spPr>
          <a:xfrm>
            <a:off x="0" y="-69075"/>
            <a:ext cx="9144000" cy="6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2400">
                <a:solidFill>
                  <a:srgbClr val="FFFFFF"/>
                </a:solidFill>
                <a:latin typeface="Lato"/>
                <a:ea typeface="Lato"/>
                <a:cs typeface="Lato"/>
                <a:sym typeface="Lato"/>
              </a:rPr>
              <a:t>Black cherry, raspberry, pineapple, and lemon are the final flavors to lauch for private label Greek yogurt</a:t>
            </a:r>
            <a:endParaRPr b="1" sz="24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p:nvPr/>
        </p:nvSpPr>
        <p:spPr>
          <a:xfrm>
            <a:off x="125" y="0"/>
            <a:ext cx="9144000" cy="6657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25" y="-150"/>
            <a:ext cx="9144000" cy="6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sz="2200">
                <a:solidFill>
                  <a:srgbClr val="FFFFFF"/>
                </a:solidFill>
                <a:latin typeface="Lato"/>
                <a:ea typeface="Lato"/>
                <a:cs typeface="Lato"/>
                <a:sym typeface="Lato"/>
              </a:rPr>
              <a:t>Methodology</a:t>
            </a:r>
            <a:endParaRPr b="1" sz="2200">
              <a:solidFill>
                <a:srgbClr val="FFFFFF"/>
              </a:solidFill>
              <a:latin typeface="Lato"/>
              <a:ea typeface="Lato"/>
              <a:cs typeface="Lato"/>
              <a:sym typeface="Lato"/>
            </a:endParaRPr>
          </a:p>
        </p:txBody>
      </p:sp>
      <p:sp>
        <p:nvSpPr>
          <p:cNvPr id="77" name="Google Shape;77;p15"/>
          <p:cNvSpPr txBox="1"/>
          <p:nvPr/>
        </p:nvSpPr>
        <p:spPr>
          <a:xfrm>
            <a:off x="304925" y="665700"/>
            <a:ext cx="8821500" cy="4477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Lato"/>
              <a:buChar char="❖"/>
            </a:pPr>
            <a:r>
              <a:rPr b="1" lang="zh-CN" sz="1300">
                <a:latin typeface="Lato"/>
                <a:ea typeface="Lato"/>
                <a:cs typeface="Lato"/>
                <a:sym typeface="Lato"/>
              </a:rPr>
              <a:t>Time Trend (</a:t>
            </a:r>
            <a:r>
              <a:rPr b="1" lang="zh-CN" sz="1300" u="sng">
                <a:solidFill>
                  <a:schemeClr val="hlink"/>
                </a:solidFill>
                <a:latin typeface="Lato"/>
                <a:ea typeface="Lato"/>
                <a:cs typeface="Lato"/>
                <a:sym typeface="Lato"/>
                <a:hlinkClick action="ppaction://hlinksldjump" r:id="rId3"/>
              </a:rPr>
              <a:t>Appendix I</a:t>
            </a:r>
            <a:r>
              <a:rPr b="1" lang="zh-CN" sz="1300">
                <a:latin typeface="Lato"/>
                <a:ea typeface="Lato"/>
                <a:cs typeface="Lato"/>
                <a:sym typeface="Lato"/>
              </a:rPr>
              <a:t>)</a:t>
            </a:r>
            <a:endParaRPr b="1" sz="1300">
              <a:latin typeface="Lato"/>
              <a:ea typeface="Lato"/>
              <a:cs typeface="Lato"/>
              <a:sym typeface="Lato"/>
            </a:endParaRPr>
          </a:p>
          <a:p>
            <a:pPr indent="0" lvl="0" marL="0" rtl="0" algn="l">
              <a:lnSpc>
                <a:spcPct val="115000"/>
              </a:lnSpc>
              <a:spcBef>
                <a:spcPts val="0"/>
              </a:spcBef>
              <a:spcAft>
                <a:spcPts val="0"/>
              </a:spcAft>
              <a:buNone/>
            </a:pPr>
            <a:r>
              <a:rPr lang="zh-CN" sz="1300">
                <a:latin typeface="Lato"/>
                <a:ea typeface="Lato"/>
                <a:cs typeface="Lato"/>
                <a:sym typeface="Lato"/>
              </a:rPr>
              <a:t>We should launch the flavor whose sales increase sharply lately. </a:t>
            </a:r>
            <a:endParaRPr sz="1300">
              <a:latin typeface="Lato"/>
              <a:ea typeface="Lato"/>
              <a:cs typeface="Lato"/>
              <a:sym typeface="Lato"/>
            </a:endParaRPr>
          </a:p>
          <a:p>
            <a:pPr indent="0" lvl="0" marL="0" rtl="0" algn="l">
              <a:lnSpc>
                <a:spcPct val="115000"/>
              </a:lnSpc>
              <a:spcBef>
                <a:spcPts val="0"/>
              </a:spcBef>
              <a:spcAft>
                <a:spcPts val="0"/>
              </a:spcAft>
              <a:buNone/>
            </a:pPr>
            <a:r>
              <a:rPr lang="zh-CN" sz="1300">
                <a:latin typeface="Lato"/>
                <a:ea typeface="Lato"/>
                <a:cs typeface="Lato"/>
                <a:sym typeface="Lato"/>
              </a:rPr>
              <a:t>We will not launch the flavor whose sales decrease sharply, even though the sales of this flavor is high.  </a:t>
            </a:r>
            <a:endParaRPr sz="1300">
              <a:latin typeface="Lato"/>
              <a:ea typeface="Lato"/>
              <a:cs typeface="Lato"/>
              <a:sym typeface="Lato"/>
            </a:endParaRPr>
          </a:p>
          <a:p>
            <a:pPr indent="0" lvl="0" marL="0" rtl="0" algn="l">
              <a:lnSpc>
                <a:spcPct val="115000"/>
              </a:lnSpc>
              <a:spcBef>
                <a:spcPts val="0"/>
              </a:spcBef>
              <a:spcAft>
                <a:spcPts val="0"/>
              </a:spcAft>
              <a:buNone/>
            </a:pPr>
            <a:r>
              <a:rPr lang="zh-CN" sz="1300">
                <a:latin typeface="Lato"/>
                <a:ea typeface="Lato"/>
                <a:cs typeface="Lato"/>
                <a:sym typeface="Lato"/>
              </a:rPr>
              <a:t>Except existing flavors, Black Cherry, Raspberry and Pineapple increase the most in 2011.</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b="1" lang="zh-CN" sz="1300">
                <a:latin typeface="Lato"/>
                <a:ea typeface="Lato"/>
                <a:cs typeface="Lato"/>
                <a:sym typeface="Lato"/>
              </a:rPr>
              <a:t>Unit Trend (</a:t>
            </a:r>
            <a:r>
              <a:rPr b="1" lang="zh-CN" sz="1300" u="sng">
                <a:solidFill>
                  <a:schemeClr val="hlink"/>
                </a:solidFill>
                <a:latin typeface="Lato"/>
                <a:ea typeface="Lato"/>
                <a:cs typeface="Lato"/>
                <a:sym typeface="Lato"/>
                <a:hlinkClick action="ppaction://hlinksldjump" r:id="rId4"/>
              </a:rPr>
              <a:t>Appendix II</a:t>
            </a:r>
            <a:r>
              <a:rPr b="1" lang="zh-CN" sz="1300">
                <a:latin typeface="Lato"/>
                <a:ea typeface="Lato"/>
                <a:cs typeface="Lato"/>
                <a:sym typeface="Lato"/>
              </a:rPr>
              <a:t>)</a:t>
            </a:r>
            <a:endParaRPr b="1" sz="1300">
              <a:latin typeface="Lato"/>
              <a:ea typeface="Lato"/>
              <a:cs typeface="Lato"/>
              <a:sym typeface="Lato"/>
            </a:endParaRPr>
          </a:p>
          <a:p>
            <a:pPr indent="0" lvl="0" marL="0" rtl="0" algn="l">
              <a:lnSpc>
                <a:spcPct val="115000"/>
              </a:lnSpc>
              <a:spcBef>
                <a:spcPts val="0"/>
              </a:spcBef>
              <a:spcAft>
                <a:spcPts val="0"/>
              </a:spcAft>
              <a:buNone/>
            </a:pPr>
            <a:r>
              <a:rPr lang="zh-CN" sz="1300">
                <a:latin typeface="Lato"/>
                <a:ea typeface="Lato"/>
                <a:cs typeface="Lato"/>
                <a:sym typeface="Lato"/>
              </a:rPr>
              <a:t>We should launch the flavors which have a larger unit.</a:t>
            </a:r>
            <a:endParaRPr sz="1300">
              <a:latin typeface="Lato"/>
              <a:ea typeface="Lato"/>
              <a:cs typeface="Lato"/>
              <a:sym typeface="Lato"/>
            </a:endParaRPr>
          </a:p>
          <a:p>
            <a:pPr indent="0" lvl="0" marL="0" rtl="0" algn="l">
              <a:lnSpc>
                <a:spcPct val="115000"/>
              </a:lnSpc>
              <a:spcBef>
                <a:spcPts val="0"/>
              </a:spcBef>
              <a:spcAft>
                <a:spcPts val="0"/>
              </a:spcAft>
              <a:buNone/>
            </a:pPr>
            <a:r>
              <a:rPr lang="zh-CN" sz="1300">
                <a:latin typeface="Lato"/>
                <a:ea typeface="Lato"/>
                <a:cs typeface="Lato"/>
                <a:sym typeface="Lato"/>
              </a:rPr>
              <a:t>Except existing flavors, Black Cherry, Raspberry and Pineapple sale the most unit in 2011   </a:t>
            </a:r>
            <a:endParaRPr sz="1300">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b="1" lang="zh-CN" sz="1300">
                <a:solidFill>
                  <a:schemeClr val="dk1"/>
                </a:solidFill>
                <a:latin typeface="Lato"/>
                <a:ea typeface="Lato"/>
                <a:cs typeface="Lato"/>
                <a:sym typeface="Lato"/>
              </a:rPr>
              <a:t>TURF analysis</a:t>
            </a:r>
            <a:endParaRPr b="1" sz="13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zh-CN" sz="1300">
                <a:solidFill>
                  <a:schemeClr val="dk1"/>
                </a:solidFill>
                <a:latin typeface="Lato"/>
                <a:ea typeface="Lato"/>
                <a:cs typeface="Lato"/>
                <a:sym typeface="Lato"/>
              </a:rPr>
              <a:t>We use TURF algorithm identifies the optimal product line to maximize the total number of consumers who will purchase at least one product. We only looks at the reach of the product range and ignoring the Frequency component of TURF.</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zh-CN" sz="1300">
                <a:solidFill>
                  <a:schemeClr val="dk1"/>
                </a:solidFill>
                <a:latin typeface="Lato"/>
                <a:ea typeface="Lato"/>
                <a:cs typeface="Lato"/>
                <a:sym typeface="Lato"/>
              </a:rPr>
              <a:t>STEP #1: Cleaning data</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zh-CN" sz="1300">
                <a:solidFill>
                  <a:schemeClr val="dk1"/>
                </a:solidFill>
                <a:latin typeface="Lato"/>
                <a:ea typeface="Lato"/>
                <a:cs typeface="Lato"/>
                <a:sym typeface="Lato"/>
              </a:rPr>
              <a:t>Delete incomplete responses ( V10 = 0 ).</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zh-CN" sz="1300">
                <a:solidFill>
                  <a:schemeClr val="dk1"/>
                </a:solidFill>
                <a:latin typeface="Lato"/>
                <a:ea typeface="Lato"/>
                <a:cs typeface="Lato"/>
                <a:sym typeface="Lato"/>
              </a:rPr>
              <a:t>Delete the abnormal total time response (less than 1 mins and more than 30 mins).</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zh-CN" sz="1300">
                <a:solidFill>
                  <a:schemeClr val="dk1"/>
                </a:solidFill>
                <a:latin typeface="Lato"/>
                <a:ea typeface="Lato"/>
                <a:cs typeface="Lato"/>
                <a:sym typeface="Lato"/>
              </a:rPr>
              <a:t>Change the digits meanings of Q12 ( change 1,2(not buy often) to 0; 0 (buy) to 1).</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zh-CN" sz="1300">
                <a:solidFill>
                  <a:schemeClr val="dk1"/>
                </a:solidFill>
                <a:latin typeface="Lato"/>
                <a:ea typeface="Lato"/>
                <a:cs typeface="Lato"/>
                <a:sym typeface="Lato"/>
              </a:rPr>
              <a:t>Choose the responses which prefer Greek yogurt more ( Q2_1 &gt;= 50 ).</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zh-CN" sz="1300">
                <a:solidFill>
                  <a:schemeClr val="dk1"/>
                </a:solidFill>
                <a:latin typeface="Lato"/>
                <a:ea typeface="Lato"/>
                <a:cs typeface="Lato"/>
                <a:sym typeface="Lato"/>
              </a:rPr>
              <a:t>STEP #2: Apply the clean data to TURF function</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zh-CN" sz="1300">
                <a:solidFill>
                  <a:schemeClr val="dk1"/>
                </a:solidFill>
                <a:latin typeface="Lato"/>
                <a:ea typeface="Lato"/>
                <a:cs typeface="Lato"/>
                <a:sym typeface="Lato"/>
              </a:rPr>
              <a:t>We only consider about the binary problems so we set both 1 and 2 to “not buy”.</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zh-CN" sz="1300">
                <a:solidFill>
                  <a:schemeClr val="dk1"/>
                </a:solidFill>
                <a:latin typeface="Lato"/>
                <a:ea typeface="Lato"/>
                <a:cs typeface="Lato"/>
                <a:sym typeface="Lato"/>
              </a:rPr>
              <a:t>From the “origval” and “optval”, we can conclude that Pineapple, Lemon and Black Cherry flavor can contribute to the target consumers size.</a:t>
            </a:r>
            <a:endParaRPr sz="13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p:nvPr/>
        </p:nvSpPr>
        <p:spPr>
          <a:xfrm>
            <a:off x="125" y="0"/>
            <a:ext cx="9144000" cy="6657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125" y="0"/>
            <a:ext cx="9144000" cy="6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CN" sz="1600">
                <a:solidFill>
                  <a:srgbClr val="FFFFFF"/>
                </a:solidFill>
                <a:latin typeface="Lato"/>
                <a:ea typeface="Lato"/>
                <a:cs typeface="Lato"/>
                <a:sym typeface="Lato"/>
              </a:rPr>
              <a:t>Black cherry, raspberry, pineapple, and pomegranate are potential next flavors to launch</a:t>
            </a:r>
            <a:endParaRPr b="1" sz="16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1" lang="zh-CN" sz="1300">
                <a:solidFill>
                  <a:srgbClr val="FFFFFF"/>
                </a:solidFill>
                <a:latin typeface="Lato"/>
                <a:ea typeface="Lato"/>
                <a:cs typeface="Lato"/>
                <a:sym typeface="Lato"/>
              </a:rPr>
              <a:t>Based on the percentage of sales of existing flavors in the Greek yogurt category (all brands)</a:t>
            </a:r>
            <a:endParaRPr b="1" sz="1300">
              <a:solidFill>
                <a:srgbClr val="FFFFFF"/>
              </a:solidFill>
              <a:latin typeface="Lato"/>
              <a:ea typeface="Lato"/>
              <a:cs typeface="Lato"/>
              <a:sym typeface="Lato"/>
            </a:endParaRPr>
          </a:p>
        </p:txBody>
      </p:sp>
      <p:sp>
        <p:nvSpPr>
          <p:cNvPr id="84" name="Google Shape;84;p16"/>
          <p:cNvSpPr/>
          <p:nvPr/>
        </p:nvSpPr>
        <p:spPr>
          <a:xfrm>
            <a:off x="125" y="2536175"/>
            <a:ext cx="9144000" cy="6657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0" y="2536175"/>
            <a:ext cx="9144000" cy="6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CN" sz="1600">
                <a:solidFill>
                  <a:srgbClr val="FFFFFF"/>
                </a:solidFill>
                <a:latin typeface="Lato"/>
                <a:ea typeface="Lato"/>
                <a:cs typeface="Lato"/>
                <a:sym typeface="Lato"/>
              </a:rPr>
              <a:t>R</a:t>
            </a:r>
            <a:r>
              <a:rPr b="1" lang="zh-CN" sz="1600">
                <a:solidFill>
                  <a:srgbClr val="FFFFFF"/>
                </a:solidFill>
                <a:latin typeface="Lato"/>
                <a:ea typeface="Lato"/>
                <a:cs typeface="Lato"/>
                <a:sym typeface="Lato"/>
              </a:rPr>
              <a:t>aspberry, cherry, mixed berry, and strawberry-banana are potential next flavors to launch</a:t>
            </a:r>
            <a:endParaRPr b="1" sz="16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1" lang="zh-CN" sz="1300">
                <a:solidFill>
                  <a:srgbClr val="FFFFFF"/>
                </a:solidFill>
                <a:latin typeface="Lato"/>
                <a:ea typeface="Lato"/>
                <a:cs typeface="Lato"/>
                <a:sym typeface="Lato"/>
              </a:rPr>
              <a:t>Based on the percentage of sales of existing yogurt flavors outside of Greek yogurt (regular class of yogurt)</a:t>
            </a:r>
            <a:endParaRPr b="1" sz="1300">
              <a:solidFill>
                <a:srgbClr val="FFFFFF"/>
              </a:solidFill>
              <a:latin typeface="Lato"/>
              <a:ea typeface="Lato"/>
              <a:cs typeface="Lato"/>
              <a:sym typeface="Lato"/>
            </a:endParaRPr>
          </a:p>
        </p:txBody>
      </p:sp>
      <p:grpSp>
        <p:nvGrpSpPr>
          <p:cNvPr id="86" name="Google Shape;86;p16"/>
          <p:cNvGrpSpPr/>
          <p:nvPr/>
        </p:nvGrpSpPr>
        <p:grpSpPr>
          <a:xfrm>
            <a:off x="191775" y="968202"/>
            <a:ext cx="5874900" cy="1529885"/>
            <a:chOff x="42350" y="968202"/>
            <a:chExt cx="5874900" cy="1529885"/>
          </a:xfrm>
        </p:grpSpPr>
        <p:grpSp>
          <p:nvGrpSpPr>
            <p:cNvPr id="87" name="Google Shape;87;p16"/>
            <p:cNvGrpSpPr/>
            <p:nvPr/>
          </p:nvGrpSpPr>
          <p:grpSpPr>
            <a:xfrm>
              <a:off x="42350" y="968202"/>
              <a:ext cx="5780100" cy="1529885"/>
              <a:chOff x="625870" y="1020539"/>
              <a:chExt cx="7756441" cy="2053261"/>
            </a:xfrm>
          </p:grpSpPr>
          <p:pic>
            <p:nvPicPr>
              <p:cNvPr id="88" name="Google Shape;88;p16"/>
              <p:cNvPicPr preferRelativeResize="0"/>
              <p:nvPr/>
            </p:nvPicPr>
            <p:blipFill rotWithShape="1">
              <a:blip r:embed="rId3">
                <a:alphaModFix/>
              </a:blip>
              <a:srcRect b="42149" l="0" r="16846" t="8523"/>
              <a:stretch/>
            </p:blipFill>
            <p:spPr>
              <a:xfrm>
                <a:off x="625870" y="1020539"/>
                <a:ext cx="7756441" cy="2053247"/>
              </a:xfrm>
              <a:prstGeom prst="rect">
                <a:avLst/>
              </a:prstGeom>
              <a:noFill/>
              <a:ln>
                <a:noFill/>
              </a:ln>
            </p:spPr>
          </p:pic>
          <p:sp>
            <p:nvSpPr>
              <p:cNvPr id="89" name="Google Shape;89;p16"/>
              <p:cNvSpPr/>
              <p:nvPr/>
            </p:nvSpPr>
            <p:spPr>
              <a:xfrm>
                <a:off x="744950" y="2333400"/>
                <a:ext cx="7518300" cy="740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p:nvPr/>
          </p:nvSpPr>
          <p:spPr>
            <a:xfrm>
              <a:off x="5822450" y="1141075"/>
              <a:ext cx="94800" cy="786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 name="Google Shape;91;p16"/>
            <p:cNvSpPr/>
            <p:nvPr/>
          </p:nvSpPr>
          <p:spPr>
            <a:xfrm>
              <a:off x="5822450" y="1964038"/>
              <a:ext cx="94800" cy="534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92" name="Google Shape;92;p16"/>
          <p:cNvGrpSpPr/>
          <p:nvPr/>
        </p:nvGrpSpPr>
        <p:grpSpPr>
          <a:xfrm>
            <a:off x="0" y="3496526"/>
            <a:ext cx="6258452" cy="1396100"/>
            <a:chOff x="0" y="3505201"/>
            <a:chExt cx="6258452" cy="1396100"/>
          </a:xfrm>
        </p:grpSpPr>
        <p:grpSp>
          <p:nvGrpSpPr>
            <p:cNvPr id="93" name="Google Shape;93;p16"/>
            <p:cNvGrpSpPr/>
            <p:nvPr/>
          </p:nvGrpSpPr>
          <p:grpSpPr>
            <a:xfrm>
              <a:off x="0" y="3505201"/>
              <a:ext cx="6258452" cy="1396100"/>
              <a:chOff x="114" y="3324705"/>
              <a:chExt cx="8703173" cy="1818786"/>
            </a:xfrm>
          </p:grpSpPr>
          <p:pic>
            <p:nvPicPr>
              <p:cNvPr id="94" name="Google Shape;94;p16"/>
              <p:cNvPicPr preferRelativeResize="0"/>
              <p:nvPr/>
            </p:nvPicPr>
            <p:blipFill rotWithShape="1">
              <a:blip r:embed="rId4">
                <a:alphaModFix/>
              </a:blip>
              <a:srcRect b="55651" l="0" r="0" t="5964"/>
              <a:stretch/>
            </p:blipFill>
            <p:spPr>
              <a:xfrm>
                <a:off x="114" y="3324705"/>
                <a:ext cx="8703173" cy="1818786"/>
              </a:xfrm>
              <a:prstGeom prst="rect">
                <a:avLst/>
              </a:prstGeom>
              <a:noFill/>
              <a:ln>
                <a:noFill/>
              </a:ln>
            </p:spPr>
          </p:pic>
          <p:sp>
            <p:nvSpPr>
              <p:cNvPr id="95" name="Google Shape;95;p16"/>
              <p:cNvSpPr/>
              <p:nvPr/>
            </p:nvSpPr>
            <p:spPr>
              <a:xfrm>
                <a:off x="689950" y="4320800"/>
                <a:ext cx="7648800" cy="76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6"/>
            <p:cNvSpPr/>
            <p:nvPr/>
          </p:nvSpPr>
          <p:spPr>
            <a:xfrm>
              <a:off x="6087250" y="3710100"/>
              <a:ext cx="94800" cy="498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7" name="Google Shape;97;p16"/>
            <p:cNvSpPr/>
            <p:nvPr/>
          </p:nvSpPr>
          <p:spPr>
            <a:xfrm>
              <a:off x="6087250" y="4256775"/>
              <a:ext cx="94800" cy="599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
        <p:nvSpPr>
          <p:cNvPr id="98" name="Google Shape;98;p16"/>
          <p:cNvSpPr txBox="1"/>
          <p:nvPr/>
        </p:nvSpPr>
        <p:spPr>
          <a:xfrm>
            <a:off x="6035450" y="1305350"/>
            <a:ext cx="16512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All current flavors</a:t>
            </a:r>
            <a:endParaRPr>
              <a:latin typeface="Lato"/>
              <a:ea typeface="Lato"/>
              <a:cs typeface="Lato"/>
              <a:sym typeface="Lato"/>
            </a:endParaRPr>
          </a:p>
        </p:txBody>
      </p:sp>
      <p:sp>
        <p:nvSpPr>
          <p:cNvPr id="99" name="Google Shape;99;p16"/>
          <p:cNvSpPr txBox="1"/>
          <p:nvPr/>
        </p:nvSpPr>
        <p:spPr>
          <a:xfrm>
            <a:off x="6035450" y="2028300"/>
            <a:ext cx="22302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Potential flavors to launch</a:t>
            </a:r>
            <a:endParaRPr>
              <a:latin typeface="Lato"/>
              <a:ea typeface="Lato"/>
              <a:cs typeface="Lato"/>
              <a:sym typeface="Lato"/>
            </a:endParaRPr>
          </a:p>
        </p:txBody>
      </p:sp>
      <p:sp>
        <p:nvSpPr>
          <p:cNvPr id="100" name="Google Shape;100;p16"/>
          <p:cNvSpPr txBox="1"/>
          <p:nvPr/>
        </p:nvSpPr>
        <p:spPr>
          <a:xfrm>
            <a:off x="6163350" y="3724200"/>
            <a:ext cx="24741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Four of all current flavors</a:t>
            </a:r>
            <a:endParaRPr>
              <a:latin typeface="Lato"/>
              <a:ea typeface="Lato"/>
              <a:cs typeface="Lato"/>
              <a:sym typeface="Lato"/>
            </a:endParaRPr>
          </a:p>
        </p:txBody>
      </p:sp>
      <p:sp>
        <p:nvSpPr>
          <p:cNvPr id="101" name="Google Shape;101;p16"/>
          <p:cNvSpPr txBox="1"/>
          <p:nvPr/>
        </p:nvSpPr>
        <p:spPr>
          <a:xfrm>
            <a:off x="6163350" y="4317500"/>
            <a:ext cx="22302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Potential flavors to launch</a:t>
            </a:r>
            <a:endParaRPr>
              <a:latin typeface="Lato"/>
              <a:ea typeface="Lato"/>
              <a:cs typeface="Lato"/>
              <a:sym typeface="Lato"/>
            </a:endParaRPr>
          </a:p>
        </p:txBody>
      </p:sp>
      <p:sp>
        <p:nvSpPr>
          <p:cNvPr id="102" name="Google Shape;102;p16"/>
          <p:cNvSpPr txBox="1"/>
          <p:nvPr/>
        </p:nvSpPr>
        <p:spPr>
          <a:xfrm>
            <a:off x="191775" y="619700"/>
            <a:ext cx="71907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Percentage of sales of existing flavors in the Greek Yogurt category (all brands) </a:t>
            </a:r>
            <a:endParaRPr>
              <a:latin typeface="Lato"/>
              <a:ea typeface="Lato"/>
              <a:cs typeface="Lato"/>
              <a:sym typeface="Lato"/>
            </a:endParaRPr>
          </a:p>
        </p:txBody>
      </p:sp>
      <p:sp>
        <p:nvSpPr>
          <p:cNvPr id="103" name="Google Shape;103;p16"/>
          <p:cNvSpPr txBox="1"/>
          <p:nvPr/>
        </p:nvSpPr>
        <p:spPr>
          <a:xfrm>
            <a:off x="191775" y="3172900"/>
            <a:ext cx="85251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Percentage of sales of existing yogurt flavors outside of Greek Yogurt (regular class of yogurt</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p:nvPr/>
        </p:nvSpPr>
        <p:spPr>
          <a:xfrm>
            <a:off x="125" y="0"/>
            <a:ext cx="9144000" cy="6657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125" y="-150"/>
            <a:ext cx="9144000" cy="6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sz="2200">
                <a:solidFill>
                  <a:srgbClr val="FFFFFF"/>
                </a:solidFill>
                <a:latin typeface="Lato"/>
                <a:ea typeface="Lato"/>
                <a:cs typeface="Lato"/>
                <a:sym typeface="Lato"/>
              </a:rPr>
              <a:t>Blueberry, raspberry and strawberry are the most preferred flavors in survey data</a:t>
            </a:r>
            <a:endParaRPr b="1" sz="2200">
              <a:solidFill>
                <a:srgbClr val="FFFFFF"/>
              </a:solidFill>
              <a:latin typeface="Lato"/>
              <a:ea typeface="Lato"/>
              <a:cs typeface="Lato"/>
              <a:sym typeface="Lato"/>
            </a:endParaRPr>
          </a:p>
        </p:txBody>
      </p:sp>
      <p:pic>
        <p:nvPicPr>
          <p:cNvPr id="110" name="Google Shape;110;p17"/>
          <p:cNvPicPr preferRelativeResize="0"/>
          <p:nvPr/>
        </p:nvPicPr>
        <p:blipFill>
          <a:blip r:embed="rId3">
            <a:alphaModFix/>
          </a:blip>
          <a:stretch>
            <a:fillRect/>
          </a:stretch>
        </p:blipFill>
        <p:spPr>
          <a:xfrm>
            <a:off x="125" y="665700"/>
            <a:ext cx="2248474" cy="4477801"/>
          </a:xfrm>
          <a:prstGeom prst="rect">
            <a:avLst/>
          </a:prstGeom>
          <a:noFill/>
          <a:ln>
            <a:noFill/>
          </a:ln>
        </p:spPr>
      </p:pic>
      <p:sp>
        <p:nvSpPr>
          <p:cNvPr id="111" name="Google Shape;111;p17"/>
          <p:cNvSpPr txBox="1"/>
          <p:nvPr/>
        </p:nvSpPr>
        <p:spPr>
          <a:xfrm>
            <a:off x="2415125" y="1423500"/>
            <a:ext cx="5820600" cy="67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zh-CN">
                <a:latin typeface="Lato"/>
                <a:ea typeface="Lato"/>
                <a:cs typeface="Lato"/>
                <a:sym typeface="Lato"/>
              </a:rPr>
              <a:t>We want to know the </a:t>
            </a:r>
            <a:r>
              <a:rPr lang="zh-CN">
                <a:solidFill>
                  <a:schemeClr val="dk1"/>
                </a:solidFill>
                <a:latin typeface="Lato"/>
                <a:ea typeface="Lato"/>
                <a:cs typeface="Lato"/>
                <a:sym typeface="Lato"/>
              </a:rPr>
              <a:t>survey respondents’ preferences for Greek yogurt flavors, we first choose the respondents who </a:t>
            </a:r>
            <a:r>
              <a:rPr b="1" lang="zh-CN">
                <a:solidFill>
                  <a:srgbClr val="FF0000"/>
                </a:solidFill>
                <a:latin typeface="Lato"/>
                <a:ea typeface="Lato"/>
                <a:cs typeface="Lato"/>
                <a:sym typeface="Lato"/>
              </a:rPr>
              <a:t>only consumer</a:t>
            </a:r>
            <a:r>
              <a:rPr lang="zh-CN">
                <a:solidFill>
                  <a:schemeClr val="dk1"/>
                </a:solidFill>
                <a:latin typeface="Lato"/>
                <a:ea typeface="Lato"/>
                <a:cs typeface="Lato"/>
                <a:sym typeface="Lato"/>
              </a:rPr>
              <a:t> </a:t>
            </a:r>
            <a:r>
              <a:rPr b="1" lang="zh-CN">
                <a:solidFill>
                  <a:srgbClr val="FF0000"/>
                </a:solidFill>
                <a:latin typeface="Lato"/>
                <a:ea typeface="Lato"/>
                <a:cs typeface="Lato"/>
                <a:sym typeface="Lato"/>
              </a:rPr>
              <a:t>Greek yogurt</a:t>
            </a:r>
            <a:r>
              <a:rPr lang="zh-CN">
                <a:solidFill>
                  <a:schemeClr val="dk1"/>
                </a:solidFill>
                <a:latin typeface="Lato"/>
                <a:ea typeface="Lato"/>
                <a:cs typeface="Lato"/>
                <a:sym typeface="Lato"/>
              </a:rPr>
              <a:t> in the past month. (Q2_1 = 100)(</a:t>
            </a:r>
            <a:r>
              <a:rPr lang="zh-CN" u="sng">
                <a:solidFill>
                  <a:schemeClr val="hlink"/>
                </a:solidFill>
                <a:latin typeface="Lato"/>
                <a:ea typeface="Lato"/>
                <a:cs typeface="Lato"/>
                <a:sym typeface="Lato"/>
                <a:hlinkClick action="ppaction://hlinksldjump" r:id="rId4"/>
              </a:rPr>
              <a:t>Appendix III</a:t>
            </a:r>
            <a:r>
              <a:rPr lang="zh-C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zh-CN">
                <a:solidFill>
                  <a:schemeClr val="dk1"/>
                </a:solidFill>
                <a:latin typeface="Lato"/>
                <a:ea typeface="Lato"/>
                <a:cs typeface="Lato"/>
                <a:sym typeface="Lato"/>
              </a:rPr>
              <a:t>Then we get a table which can describe the customers’ </a:t>
            </a:r>
            <a:r>
              <a:rPr lang="zh-CN">
                <a:solidFill>
                  <a:schemeClr val="dk1"/>
                </a:solidFill>
                <a:latin typeface="Lato"/>
                <a:ea typeface="Lato"/>
                <a:cs typeface="Lato"/>
                <a:sym typeface="Lato"/>
              </a:rPr>
              <a:t>preference</a:t>
            </a:r>
            <a:r>
              <a:rPr lang="zh-CN">
                <a:solidFill>
                  <a:schemeClr val="dk1"/>
                </a:solidFill>
                <a:latin typeface="Lato"/>
                <a:ea typeface="Lato"/>
                <a:cs typeface="Lato"/>
                <a:sym typeface="Lato"/>
              </a:rPr>
              <a:t> and then order the flavor by </a:t>
            </a:r>
            <a:r>
              <a:rPr b="1" lang="zh-CN">
                <a:solidFill>
                  <a:srgbClr val="FF0000"/>
                </a:solidFill>
                <a:latin typeface="Lato"/>
                <a:ea typeface="Lato"/>
                <a:cs typeface="Lato"/>
                <a:sym typeface="Lato"/>
              </a:rPr>
              <a:t>the frequency of ‘often’.</a:t>
            </a:r>
            <a:endParaRPr b="1">
              <a:solidFill>
                <a:srgbClr val="FF0000"/>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zh-CN">
                <a:solidFill>
                  <a:schemeClr val="dk1"/>
                </a:solidFill>
                <a:latin typeface="Lato"/>
                <a:ea typeface="Lato"/>
                <a:cs typeface="Lato"/>
                <a:sym typeface="Lato"/>
              </a:rPr>
              <a:t>According to the table data, </a:t>
            </a:r>
            <a:r>
              <a:rPr lang="zh-CN">
                <a:solidFill>
                  <a:srgbClr val="FF0000"/>
                </a:solidFill>
                <a:latin typeface="Lato"/>
                <a:ea typeface="Lato"/>
                <a:cs typeface="Lato"/>
                <a:sym typeface="Lato"/>
              </a:rPr>
              <a:t>the most popular flavor</a:t>
            </a:r>
            <a:r>
              <a:rPr lang="zh-CN">
                <a:solidFill>
                  <a:schemeClr val="dk1"/>
                </a:solidFill>
                <a:latin typeface="Lato"/>
                <a:ea typeface="Lato"/>
                <a:cs typeface="Lato"/>
                <a:sym typeface="Lato"/>
              </a:rPr>
              <a:t> is</a:t>
            </a:r>
            <a:r>
              <a:rPr b="1" lang="zh-CN">
                <a:solidFill>
                  <a:srgbClr val="FF0000"/>
                </a:solidFill>
                <a:latin typeface="Lato"/>
                <a:ea typeface="Lato"/>
                <a:cs typeface="Lato"/>
                <a:sym typeface="Lato"/>
              </a:rPr>
              <a:t> Blueberry</a:t>
            </a:r>
            <a:r>
              <a:rPr lang="zh-CN">
                <a:solidFill>
                  <a:schemeClr val="dk1"/>
                </a:solidFill>
                <a:latin typeface="Lato"/>
                <a:ea typeface="Lato"/>
                <a:cs typeface="Lato"/>
                <a:sym typeface="Lato"/>
              </a:rPr>
              <a:t>, which we have already had, the following popular flavors are Raspberry, Strawberry, Black cherry, Peach, Plain, Vanilla and Mango.</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zh-CN">
                <a:solidFill>
                  <a:schemeClr val="dk1"/>
                </a:solidFill>
                <a:latin typeface="Lato"/>
                <a:ea typeface="Lato"/>
                <a:cs typeface="Lato"/>
                <a:sym typeface="Lato"/>
              </a:rPr>
              <a:t>From the survey data information, we should lauch </a:t>
            </a:r>
            <a:r>
              <a:rPr b="1" lang="zh-CN">
                <a:solidFill>
                  <a:srgbClr val="FF0000"/>
                </a:solidFill>
                <a:latin typeface="Lato"/>
                <a:ea typeface="Lato"/>
                <a:cs typeface="Lato"/>
                <a:sym typeface="Lato"/>
              </a:rPr>
              <a:t>Raspberry</a:t>
            </a:r>
            <a:r>
              <a:rPr lang="zh-CN">
                <a:solidFill>
                  <a:schemeClr val="dk1"/>
                </a:solidFill>
                <a:latin typeface="Lato"/>
                <a:ea typeface="Lato"/>
                <a:cs typeface="Lato"/>
                <a:sym typeface="Lato"/>
              </a:rPr>
              <a:t> and </a:t>
            </a:r>
            <a:r>
              <a:rPr b="1" lang="zh-CN">
                <a:solidFill>
                  <a:srgbClr val="FF0000"/>
                </a:solidFill>
                <a:latin typeface="Lato"/>
                <a:ea typeface="Lato"/>
                <a:cs typeface="Lato"/>
                <a:sym typeface="Lato"/>
              </a:rPr>
              <a:t>Blackcherry</a:t>
            </a:r>
            <a:r>
              <a:rPr lang="zh-CN">
                <a:solidFill>
                  <a:schemeClr val="dk1"/>
                </a:solidFill>
                <a:latin typeface="Lato"/>
                <a:ea typeface="Lato"/>
                <a:cs typeface="Lato"/>
                <a:sym typeface="Lato"/>
              </a:rPr>
              <a:t> flavor Greek yogurt.</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p:nvPr/>
        </p:nvSpPr>
        <p:spPr>
          <a:xfrm>
            <a:off x="125" y="0"/>
            <a:ext cx="9144000" cy="6657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nvSpPr>
        <p:spPr>
          <a:xfrm>
            <a:off x="125" y="-150"/>
            <a:ext cx="9144000" cy="6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sz="2200">
                <a:solidFill>
                  <a:srgbClr val="FFFFFF"/>
                </a:solidFill>
                <a:latin typeface="Lato"/>
                <a:ea typeface="Lato"/>
                <a:cs typeface="Lato"/>
                <a:sym typeface="Lato"/>
              </a:rPr>
              <a:t>Pineapple, lemon, and black cherry are the potential next flavors to launch based on TURF analysis</a:t>
            </a:r>
            <a:endParaRPr b="1" sz="2200">
              <a:solidFill>
                <a:srgbClr val="FFFFFF"/>
              </a:solidFill>
              <a:latin typeface="Lato"/>
              <a:ea typeface="Lato"/>
              <a:cs typeface="Lato"/>
              <a:sym typeface="Lato"/>
            </a:endParaRPr>
          </a:p>
        </p:txBody>
      </p:sp>
      <p:grpSp>
        <p:nvGrpSpPr>
          <p:cNvPr id="118" name="Google Shape;118;p18"/>
          <p:cNvGrpSpPr/>
          <p:nvPr/>
        </p:nvGrpSpPr>
        <p:grpSpPr>
          <a:xfrm>
            <a:off x="3131999" y="751095"/>
            <a:ext cx="5353700" cy="3073235"/>
            <a:chOff x="192248" y="1659873"/>
            <a:chExt cx="5479734" cy="3145583"/>
          </a:xfrm>
        </p:grpSpPr>
        <p:pic>
          <p:nvPicPr>
            <p:cNvPr id="119" name="Google Shape;119;p18"/>
            <p:cNvPicPr preferRelativeResize="0"/>
            <p:nvPr/>
          </p:nvPicPr>
          <p:blipFill>
            <a:blip r:embed="rId3">
              <a:alphaModFix/>
            </a:blip>
            <a:stretch>
              <a:fillRect/>
            </a:stretch>
          </p:blipFill>
          <p:spPr>
            <a:xfrm>
              <a:off x="192248" y="1943978"/>
              <a:ext cx="5479734" cy="2861478"/>
            </a:xfrm>
            <a:prstGeom prst="rect">
              <a:avLst/>
            </a:prstGeom>
            <a:noFill/>
            <a:ln>
              <a:noFill/>
            </a:ln>
          </p:spPr>
        </p:pic>
        <p:sp>
          <p:nvSpPr>
            <p:cNvPr id="120" name="Google Shape;120;p18"/>
            <p:cNvSpPr txBox="1"/>
            <p:nvPr/>
          </p:nvSpPr>
          <p:spPr>
            <a:xfrm>
              <a:off x="446496" y="1659936"/>
              <a:ext cx="9186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solidFill>
                    <a:srgbClr val="FF0000"/>
                  </a:solidFill>
                  <a:latin typeface="Lato"/>
                  <a:ea typeface="Lato"/>
                  <a:cs typeface="Lato"/>
                  <a:sym typeface="Lato"/>
                </a:rPr>
                <a:t>Pineapple</a:t>
              </a:r>
              <a:endParaRPr b="1" sz="1200">
                <a:solidFill>
                  <a:srgbClr val="FF0000"/>
                </a:solidFill>
                <a:latin typeface="Lato"/>
                <a:ea typeface="Lato"/>
                <a:cs typeface="Lato"/>
                <a:sym typeface="Lato"/>
              </a:endParaRPr>
            </a:p>
          </p:txBody>
        </p:sp>
        <p:sp>
          <p:nvSpPr>
            <p:cNvPr id="121" name="Google Shape;121;p18"/>
            <p:cNvSpPr txBox="1"/>
            <p:nvPr/>
          </p:nvSpPr>
          <p:spPr>
            <a:xfrm>
              <a:off x="2995372" y="1659873"/>
              <a:ext cx="6657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solidFill>
                    <a:srgbClr val="FF0000"/>
                  </a:solidFill>
                  <a:latin typeface="Lato"/>
                  <a:ea typeface="Lato"/>
                  <a:cs typeface="Lato"/>
                  <a:sym typeface="Lato"/>
                </a:rPr>
                <a:t>Lemon</a:t>
              </a:r>
              <a:endParaRPr b="1" sz="1200">
                <a:solidFill>
                  <a:srgbClr val="FF0000"/>
                </a:solidFill>
                <a:latin typeface="Lato"/>
                <a:ea typeface="Lato"/>
                <a:cs typeface="Lato"/>
                <a:sym typeface="Lato"/>
              </a:endParaRPr>
            </a:p>
          </p:txBody>
        </p:sp>
        <p:sp>
          <p:nvSpPr>
            <p:cNvPr id="122" name="Google Shape;122;p18"/>
            <p:cNvSpPr txBox="1"/>
            <p:nvPr/>
          </p:nvSpPr>
          <p:spPr>
            <a:xfrm>
              <a:off x="3498978" y="1659936"/>
              <a:ext cx="11403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solidFill>
                    <a:srgbClr val="FF0000"/>
                  </a:solidFill>
                  <a:latin typeface="Lato"/>
                  <a:ea typeface="Lato"/>
                  <a:cs typeface="Lato"/>
                  <a:sym typeface="Lato"/>
                </a:rPr>
                <a:t>Black Cherry</a:t>
              </a:r>
              <a:endParaRPr b="1" sz="1200">
                <a:solidFill>
                  <a:srgbClr val="FF0000"/>
                </a:solidFill>
                <a:latin typeface="Lato"/>
                <a:ea typeface="Lato"/>
                <a:cs typeface="Lato"/>
                <a:sym typeface="Lato"/>
              </a:endParaRPr>
            </a:p>
          </p:txBody>
        </p:sp>
      </p:grpSp>
      <p:grpSp>
        <p:nvGrpSpPr>
          <p:cNvPr id="123" name="Google Shape;123;p18"/>
          <p:cNvGrpSpPr/>
          <p:nvPr/>
        </p:nvGrpSpPr>
        <p:grpSpPr>
          <a:xfrm>
            <a:off x="665727" y="785990"/>
            <a:ext cx="2230215" cy="2774833"/>
            <a:chOff x="135100" y="1195900"/>
            <a:chExt cx="2662625" cy="3286159"/>
          </a:xfrm>
        </p:grpSpPr>
        <p:pic>
          <p:nvPicPr>
            <p:cNvPr id="124" name="Google Shape;124;p18"/>
            <p:cNvPicPr preferRelativeResize="0"/>
            <p:nvPr/>
          </p:nvPicPr>
          <p:blipFill>
            <a:blip r:embed="rId4">
              <a:alphaModFix/>
            </a:blip>
            <a:stretch>
              <a:fillRect/>
            </a:stretch>
          </p:blipFill>
          <p:spPr>
            <a:xfrm>
              <a:off x="135100" y="1195900"/>
              <a:ext cx="2662625" cy="3286159"/>
            </a:xfrm>
            <a:prstGeom prst="rect">
              <a:avLst/>
            </a:prstGeom>
            <a:noFill/>
            <a:ln>
              <a:noFill/>
            </a:ln>
          </p:spPr>
        </p:pic>
        <p:sp>
          <p:nvSpPr>
            <p:cNvPr id="125" name="Google Shape;125;p18"/>
            <p:cNvSpPr/>
            <p:nvPr/>
          </p:nvSpPr>
          <p:spPr>
            <a:xfrm>
              <a:off x="544600" y="1391775"/>
              <a:ext cx="648300" cy="19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06825" y="2097425"/>
              <a:ext cx="2213100" cy="19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446300" y="4232650"/>
              <a:ext cx="409500" cy="19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8"/>
          <p:cNvSpPr txBox="1"/>
          <p:nvPr/>
        </p:nvSpPr>
        <p:spPr>
          <a:xfrm>
            <a:off x="605225" y="3871425"/>
            <a:ext cx="7244100" cy="1107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zh-CN">
                <a:latin typeface="Lato"/>
                <a:ea typeface="Lato"/>
                <a:cs typeface="Lato"/>
                <a:sym typeface="Lato"/>
              </a:rPr>
              <a:t>Originally, with the existing 6 flavors, we can reach </a:t>
            </a:r>
            <a:r>
              <a:rPr lang="zh-CN">
                <a:solidFill>
                  <a:srgbClr val="FF0000"/>
                </a:solidFill>
                <a:latin typeface="Lato"/>
                <a:ea typeface="Lato"/>
                <a:cs typeface="Lato"/>
                <a:sym typeface="Lato"/>
              </a:rPr>
              <a:t>98%</a:t>
            </a:r>
            <a:r>
              <a:rPr lang="zh-CN">
                <a:latin typeface="Lato"/>
                <a:ea typeface="Lato"/>
                <a:cs typeface="Lato"/>
                <a:sym typeface="Lato"/>
              </a:rPr>
              <a:t> consumers.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zh-CN">
                <a:latin typeface="Lato"/>
                <a:ea typeface="Lato"/>
                <a:cs typeface="Lato"/>
                <a:sym typeface="Lato"/>
              </a:rPr>
              <a:t>After introducing </a:t>
            </a:r>
            <a:r>
              <a:rPr lang="zh-CN">
                <a:solidFill>
                  <a:srgbClr val="FF0000"/>
                </a:solidFill>
                <a:latin typeface="Lato"/>
                <a:ea typeface="Lato"/>
                <a:cs typeface="Lato"/>
                <a:sym typeface="Lato"/>
              </a:rPr>
              <a:t>Pineapple</a:t>
            </a:r>
            <a:r>
              <a:rPr lang="zh-CN">
                <a:latin typeface="Lato"/>
                <a:ea typeface="Lato"/>
                <a:cs typeface="Lato"/>
                <a:sym typeface="Lato"/>
              </a:rPr>
              <a:t> flavor, we can reach </a:t>
            </a:r>
            <a:r>
              <a:rPr lang="zh-CN">
                <a:solidFill>
                  <a:srgbClr val="FF0000"/>
                </a:solidFill>
                <a:latin typeface="Lato"/>
                <a:ea typeface="Lato"/>
                <a:cs typeface="Lato"/>
                <a:sym typeface="Lato"/>
              </a:rPr>
              <a:t>99.27%</a:t>
            </a:r>
            <a:r>
              <a:rPr lang="zh-CN">
                <a:latin typeface="Lato"/>
                <a:ea typeface="Lato"/>
                <a:cs typeface="Lato"/>
                <a:sym typeface="Lato"/>
              </a:rPr>
              <a:t> customers.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zh-CN">
                <a:latin typeface="Lato"/>
                <a:ea typeface="Lato"/>
                <a:cs typeface="Lato"/>
                <a:sym typeface="Lato"/>
              </a:rPr>
              <a:t>After introducing </a:t>
            </a:r>
            <a:r>
              <a:rPr lang="zh-CN">
                <a:solidFill>
                  <a:srgbClr val="FF0000"/>
                </a:solidFill>
                <a:latin typeface="Lato"/>
                <a:ea typeface="Lato"/>
                <a:cs typeface="Lato"/>
                <a:sym typeface="Lato"/>
              </a:rPr>
              <a:t>Pineapple </a:t>
            </a:r>
            <a:r>
              <a:rPr lang="zh-CN">
                <a:latin typeface="Lato"/>
                <a:ea typeface="Lato"/>
                <a:cs typeface="Lato"/>
                <a:sym typeface="Lato"/>
              </a:rPr>
              <a:t>and</a:t>
            </a:r>
            <a:r>
              <a:rPr lang="zh-CN">
                <a:solidFill>
                  <a:srgbClr val="FF0000"/>
                </a:solidFill>
                <a:latin typeface="Lato"/>
                <a:ea typeface="Lato"/>
                <a:cs typeface="Lato"/>
                <a:sym typeface="Lato"/>
              </a:rPr>
              <a:t> Lemon </a:t>
            </a:r>
            <a:r>
              <a:rPr lang="zh-CN">
                <a:latin typeface="Lato"/>
                <a:ea typeface="Lato"/>
                <a:cs typeface="Lato"/>
                <a:sym typeface="Lato"/>
              </a:rPr>
              <a:t>flavor, we can reach </a:t>
            </a:r>
            <a:r>
              <a:rPr lang="zh-CN">
                <a:solidFill>
                  <a:srgbClr val="FF0000"/>
                </a:solidFill>
                <a:latin typeface="Lato"/>
                <a:ea typeface="Lato"/>
                <a:cs typeface="Lato"/>
                <a:sym typeface="Lato"/>
              </a:rPr>
              <a:t>99.64%</a:t>
            </a:r>
            <a:r>
              <a:rPr lang="zh-CN">
                <a:latin typeface="Lato"/>
                <a:ea typeface="Lato"/>
                <a:cs typeface="Lato"/>
                <a:sym typeface="Lato"/>
              </a:rPr>
              <a:t>.</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zh-CN">
                <a:latin typeface="Lato"/>
                <a:ea typeface="Lato"/>
                <a:cs typeface="Lato"/>
                <a:sym typeface="Lato"/>
              </a:rPr>
              <a:t>After introducing </a:t>
            </a:r>
            <a:r>
              <a:rPr lang="zh-CN">
                <a:solidFill>
                  <a:srgbClr val="FF0000"/>
                </a:solidFill>
                <a:latin typeface="Lato"/>
                <a:ea typeface="Lato"/>
                <a:cs typeface="Lato"/>
                <a:sym typeface="Lato"/>
              </a:rPr>
              <a:t>Pineapple</a:t>
            </a:r>
            <a:r>
              <a:rPr lang="zh-CN">
                <a:latin typeface="Lato"/>
                <a:ea typeface="Lato"/>
                <a:cs typeface="Lato"/>
                <a:sym typeface="Lato"/>
              </a:rPr>
              <a:t>, </a:t>
            </a:r>
            <a:r>
              <a:rPr lang="zh-CN">
                <a:solidFill>
                  <a:srgbClr val="FF0000"/>
                </a:solidFill>
                <a:latin typeface="Lato"/>
                <a:ea typeface="Lato"/>
                <a:cs typeface="Lato"/>
                <a:sym typeface="Lato"/>
              </a:rPr>
              <a:t>Lemon</a:t>
            </a:r>
            <a:r>
              <a:rPr lang="zh-CN">
                <a:latin typeface="Lato"/>
                <a:ea typeface="Lato"/>
                <a:cs typeface="Lato"/>
                <a:sym typeface="Lato"/>
              </a:rPr>
              <a:t>, and </a:t>
            </a:r>
            <a:r>
              <a:rPr lang="zh-CN">
                <a:solidFill>
                  <a:srgbClr val="FF0000"/>
                </a:solidFill>
                <a:latin typeface="Lato"/>
                <a:ea typeface="Lato"/>
                <a:cs typeface="Lato"/>
                <a:sym typeface="Lato"/>
              </a:rPr>
              <a:t>Black Cherry</a:t>
            </a:r>
            <a:r>
              <a:rPr lang="zh-CN">
                <a:latin typeface="Lato"/>
                <a:ea typeface="Lato"/>
                <a:cs typeface="Lato"/>
                <a:sym typeface="Lato"/>
              </a:rPr>
              <a:t>, we can reach </a:t>
            </a:r>
            <a:r>
              <a:rPr lang="zh-CN">
                <a:solidFill>
                  <a:srgbClr val="FF0000"/>
                </a:solidFill>
                <a:latin typeface="Lato"/>
                <a:ea typeface="Lato"/>
                <a:cs typeface="Lato"/>
                <a:sym typeface="Lato"/>
              </a:rPr>
              <a:t>99.82%</a:t>
            </a:r>
            <a:r>
              <a:rPr lang="zh-C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9"/>
          <p:cNvPicPr preferRelativeResize="0"/>
          <p:nvPr/>
        </p:nvPicPr>
        <p:blipFill>
          <a:blip r:embed="rId3">
            <a:alphaModFix/>
          </a:blip>
          <a:stretch>
            <a:fillRect/>
          </a:stretch>
        </p:blipFill>
        <p:spPr>
          <a:xfrm>
            <a:off x="0" y="0"/>
            <a:ext cx="3369871" cy="5143500"/>
          </a:xfrm>
          <a:prstGeom prst="rect">
            <a:avLst/>
          </a:prstGeom>
          <a:noFill/>
          <a:ln>
            <a:noFill/>
          </a:ln>
        </p:spPr>
      </p:pic>
      <p:pic>
        <p:nvPicPr>
          <p:cNvPr id="134" name="Google Shape;134;p19"/>
          <p:cNvPicPr preferRelativeResize="0"/>
          <p:nvPr/>
        </p:nvPicPr>
        <p:blipFill>
          <a:blip r:embed="rId3">
            <a:alphaModFix/>
          </a:blip>
          <a:stretch>
            <a:fillRect/>
          </a:stretch>
        </p:blipFill>
        <p:spPr>
          <a:xfrm>
            <a:off x="3369875" y="0"/>
            <a:ext cx="3369871" cy="5143500"/>
          </a:xfrm>
          <a:prstGeom prst="rect">
            <a:avLst/>
          </a:prstGeom>
          <a:noFill/>
          <a:ln>
            <a:noFill/>
          </a:ln>
        </p:spPr>
      </p:pic>
      <p:pic>
        <p:nvPicPr>
          <p:cNvPr id="135" name="Google Shape;135;p19"/>
          <p:cNvPicPr preferRelativeResize="0"/>
          <p:nvPr/>
        </p:nvPicPr>
        <p:blipFill>
          <a:blip r:embed="rId3">
            <a:alphaModFix/>
          </a:blip>
          <a:stretch>
            <a:fillRect/>
          </a:stretch>
        </p:blipFill>
        <p:spPr>
          <a:xfrm>
            <a:off x="5774125" y="0"/>
            <a:ext cx="3369871" cy="5143500"/>
          </a:xfrm>
          <a:prstGeom prst="rect">
            <a:avLst/>
          </a:prstGeom>
          <a:noFill/>
          <a:ln>
            <a:noFill/>
          </a:ln>
        </p:spPr>
      </p:pic>
      <p:sp>
        <p:nvSpPr>
          <p:cNvPr id="136" name="Google Shape;136;p19"/>
          <p:cNvSpPr/>
          <p:nvPr/>
        </p:nvSpPr>
        <p:spPr>
          <a:xfrm>
            <a:off x="0" y="0"/>
            <a:ext cx="9161400" cy="5143500"/>
          </a:xfrm>
          <a:prstGeom prst="rect">
            <a:avLst/>
          </a:prstGeom>
          <a:solidFill>
            <a:srgbClr val="EEEEEE">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23850" y="1443600"/>
            <a:ext cx="9185100" cy="22563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nvSpPr>
        <p:spPr>
          <a:xfrm>
            <a:off x="623700" y="2303600"/>
            <a:ext cx="7914000" cy="91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CN" sz="3000">
                <a:solidFill>
                  <a:srgbClr val="FFFFFF"/>
                </a:solidFill>
                <a:latin typeface="Lato"/>
                <a:ea typeface="Lato"/>
                <a:cs typeface="Lato"/>
                <a:sym typeface="Lato"/>
              </a:rPr>
              <a:t>Appendix</a:t>
            </a:r>
            <a:endParaRPr b="1" sz="30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p:nvPr/>
        </p:nvSpPr>
        <p:spPr>
          <a:xfrm>
            <a:off x="125" y="0"/>
            <a:ext cx="9144000" cy="672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0" y="-44700"/>
            <a:ext cx="9144000" cy="7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sz="2200">
                <a:solidFill>
                  <a:schemeClr val="lt1"/>
                </a:solidFill>
                <a:latin typeface="Lato"/>
                <a:ea typeface="Lato"/>
                <a:cs typeface="Lato"/>
                <a:sym typeface="Lato"/>
              </a:rPr>
              <a:t>Appendix I:</a:t>
            </a:r>
            <a:r>
              <a:rPr b="1" lang="zh-CN" sz="2200">
                <a:solidFill>
                  <a:srgbClr val="FFFFFF"/>
                </a:solidFill>
                <a:latin typeface="Lato"/>
                <a:ea typeface="Lato"/>
                <a:cs typeface="Lato"/>
                <a:sym typeface="Lato"/>
              </a:rPr>
              <a:t>Sales of black cherry, raspberry, and pineapple Greek yogurt increased the most in 2011</a:t>
            </a:r>
            <a:endParaRPr b="1" sz="2200">
              <a:solidFill>
                <a:srgbClr val="FFFFFF"/>
              </a:solidFill>
              <a:latin typeface="Lato"/>
              <a:ea typeface="Lato"/>
              <a:cs typeface="Lato"/>
              <a:sym typeface="Lato"/>
            </a:endParaRPr>
          </a:p>
        </p:txBody>
      </p:sp>
      <p:pic>
        <p:nvPicPr>
          <p:cNvPr id="145" name="Google Shape;145;p20"/>
          <p:cNvPicPr preferRelativeResize="0"/>
          <p:nvPr/>
        </p:nvPicPr>
        <p:blipFill>
          <a:blip r:embed="rId3">
            <a:alphaModFix/>
          </a:blip>
          <a:stretch>
            <a:fillRect/>
          </a:stretch>
        </p:blipFill>
        <p:spPr>
          <a:xfrm>
            <a:off x="1305075" y="716700"/>
            <a:ext cx="6642056" cy="4294198"/>
          </a:xfrm>
          <a:prstGeom prst="rect">
            <a:avLst/>
          </a:prstGeom>
          <a:noFill/>
          <a:ln>
            <a:noFill/>
          </a:ln>
        </p:spPr>
      </p:pic>
      <p:sp>
        <p:nvSpPr>
          <p:cNvPr id="146" name="Google Shape;146;p20"/>
          <p:cNvSpPr/>
          <p:nvPr/>
        </p:nvSpPr>
        <p:spPr>
          <a:xfrm>
            <a:off x="6643175" y="1310675"/>
            <a:ext cx="173100" cy="153300"/>
          </a:xfrm>
          <a:prstGeom prst="star5">
            <a:avLst>
              <a:gd fmla="val 19098" name="adj"/>
              <a:gd fmla="val 105146" name="hf"/>
              <a:gd fmla="val 110557" name="vf"/>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cxnSp>
        <p:nvCxnSpPr>
          <p:cNvPr id="147" name="Google Shape;147;p20"/>
          <p:cNvCxnSpPr/>
          <p:nvPr/>
        </p:nvCxnSpPr>
        <p:spPr>
          <a:xfrm rot="10800000">
            <a:off x="3501009" y="1432662"/>
            <a:ext cx="3203700" cy="0"/>
          </a:xfrm>
          <a:prstGeom prst="straightConnector1">
            <a:avLst/>
          </a:prstGeom>
          <a:noFill/>
          <a:ln cap="flat" cmpd="sng" w="19050">
            <a:solidFill>
              <a:srgbClr val="FF0000"/>
            </a:solidFill>
            <a:prstDash val="solid"/>
            <a:round/>
            <a:headEnd len="med" w="med" type="none"/>
            <a:tailEnd len="med" w="med" type="oval"/>
          </a:ln>
        </p:spPr>
      </p:cxnSp>
      <p:cxnSp>
        <p:nvCxnSpPr>
          <p:cNvPr id="148" name="Google Shape;148;p20"/>
          <p:cNvCxnSpPr/>
          <p:nvPr/>
        </p:nvCxnSpPr>
        <p:spPr>
          <a:xfrm rot="10800000">
            <a:off x="3111885" y="2074949"/>
            <a:ext cx="3531300" cy="0"/>
          </a:xfrm>
          <a:prstGeom prst="straightConnector1">
            <a:avLst/>
          </a:prstGeom>
          <a:noFill/>
          <a:ln cap="flat" cmpd="sng" w="19050">
            <a:solidFill>
              <a:srgbClr val="FF0000"/>
            </a:solidFill>
            <a:prstDash val="solid"/>
            <a:round/>
            <a:headEnd len="med" w="med" type="none"/>
            <a:tailEnd len="med" w="med" type="oval"/>
          </a:ln>
        </p:spPr>
      </p:cxnSp>
      <p:cxnSp>
        <p:nvCxnSpPr>
          <p:cNvPr id="149" name="Google Shape;149;p20"/>
          <p:cNvCxnSpPr/>
          <p:nvPr/>
        </p:nvCxnSpPr>
        <p:spPr>
          <a:xfrm rot="10800000">
            <a:off x="2939110" y="2346599"/>
            <a:ext cx="3765600" cy="0"/>
          </a:xfrm>
          <a:prstGeom prst="straightConnector1">
            <a:avLst/>
          </a:prstGeom>
          <a:noFill/>
          <a:ln cap="flat" cmpd="sng" w="19050">
            <a:solidFill>
              <a:srgbClr val="FF0000"/>
            </a:solidFill>
            <a:prstDash val="solid"/>
            <a:round/>
            <a:headEnd len="med" w="med" type="none"/>
            <a:tailEnd len="med" w="med" type="oval"/>
          </a:ln>
        </p:spPr>
      </p:cxnSp>
      <p:sp>
        <p:nvSpPr>
          <p:cNvPr id="150" name="Google Shape;150;p20"/>
          <p:cNvSpPr/>
          <p:nvPr/>
        </p:nvSpPr>
        <p:spPr>
          <a:xfrm>
            <a:off x="6643175" y="1998300"/>
            <a:ext cx="173100" cy="153300"/>
          </a:xfrm>
          <a:prstGeom prst="star5">
            <a:avLst>
              <a:gd fmla="val 19098" name="adj"/>
              <a:gd fmla="val 105146" name="hf"/>
              <a:gd fmla="val 110557" name="vf"/>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sp>
        <p:nvSpPr>
          <p:cNvPr id="151" name="Google Shape;151;p20"/>
          <p:cNvSpPr/>
          <p:nvPr/>
        </p:nvSpPr>
        <p:spPr>
          <a:xfrm>
            <a:off x="6643175" y="2193300"/>
            <a:ext cx="173100" cy="153300"/>
          </a:xfrm>
          <a:prstGeom prst="star5">
            <a:avLst>
              <a:gd fmla="val 19098" name="adj"/>
              <a:gd fmla="val 105146" name="hf"/>
              <a:gd fmla="val 110557" name="vf"/>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sp>
        <p:nvSpPr>
          <p:cNvPr id="152" name="Google Shape;152;p20"/>
          <p:cNvSpPr txBox="1"/>
          <p:nvPr/>
        </p:nvSpPr>
        <p:spPr>
          <a:xfrm>
            <a:off x="2143625" y="1209225"/>
            <a:ext cx="15216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#1: Black cherry</a:t>
            </a:r>
            <a:endParaRPr>
              <a:latin typeface="Lato"/>
              <a:ea typeface="Lato"/>
              <a:cs typeface="Lato"/>
              <a:sym typeface="Lato"/>
            </a:endParaRPr>
          </a:p>
        </p:txBody>
      </p:sp>
      <p:sp>
        <p:nvSpPr>
          <p:cNvPr id="153" name="Google Shape;153;p20"/>
          <p:cNvSpPr txBox="1"/>
          <p:nvPr/>
        </p:nvSpPr>
        <p:spPr>
          <a:xfrm>
            <a:off x="1858350" y="1853850"/>
            <a:ext cx="13227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#2: Raspberry</a:t>
            </a:r>
            <a:endParaRPr>
              <a:latin typeface="Lato"/>
              <a:ea typeface="Lato"/>
              <a:cs typeface="Lato"/>
              <a:sym typeface="Lato"/>
            </a:endParaRPr>
          </a:p>
        </p:txBody>
      </p:sp>
      <p:sp>
        <p:nvSpPr>
          <p:cNvPr id="154" name="Google Shape;154;p20"/>
          <p:cNvSpPr txBox="1"/>
          <p:nvPr/>
        </p:nvSpPr>
        <p:spPr>
          <a:xfrm>
            <a:off x="1706075" y="2182350"/>
            <a:ext cx="14058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#3:Pineapple</a:t>
            </a:r>
            <a:endParaRPr>
              <a:latin typeface="Lato"/>
              <a:ea typeface="Lato"/>
              <a:cs typeface="Lato"/>
              <a:sym typeface="Lato"/>
            </a:endParaRPr>
          </a:p>
        </p:txBody>
      </p:sp>
      <p:sp>
        <p:nvSpPr>
          <p:cNvPr id="155" name="Google Shape;155;p20"/>
          <p:cNvSpPr txBox="1"/>
          <p:nvPr/>
        </p:nvSpPr>
        <p:spPr>
          <a:xfrm>
            <a:off x="7602350" y="4704425"/>
            <a:ext cx="14058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u="sng">
                <a:solidFill>
                  <a:schemeClr val="hlink"/>
                </a:solidFill>
                <a:hlinkClick action="ppaction://hlinksldjump" r:id="rId4"/>
              </a:rPr>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p:nvPr/>
        </p:nvSpPr>
        <p:spPr>
          <a:xfrm>
            <a:off x="125" y="0"/>
            <a:ext cx="9144000" cy="672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nvSpPr>
        <p:spPr>
          <a:xfrm>
            <a:off x="0" y="-44700"/>
            <a:ext cx="9144000" cy="7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sz="2200">
                <a:solidFill>
                  <a:schemeClr val="lt1"/>
                </a:solidFill>
                <a:latin typeface="Lato"/>
                <a:ea typeface="Lato"/>
                <a:cs typeface="Lato"/>
                <a:sym typeface="Lato"/>
              </a:rPr>
              <a:t>Appendix II:</a:t>
            </a:r>
            <a:r>
              <a:rPr b="1" lang="zh-CN" sz="2200">
                <a:solidFill>
                  <a:srgbClr val="FFFFFF"/>
                </a:solidFill>
                <a:latin typeface="Lato"/>
                <a:ea typeface="Lato"/>
                <a:cs typeface="Lato"/>
                <a:sym typeface="Lato"/>
              </a:rPr>
              <a:t>Unit sales of black cherry, raspberry, and pineapple Greek yogurt are the most</a:t>
            </a:r>
            <a:endParaRPr b="1" sz="2200">
              <a:solidFill>
                <a:srgbClr val="FFFFFF"/>
              </a:solidFill>
              <a:latin typeface="Lato"/>
              <a:ea typeface="Lato"/>
              <a:cs typeface="Lato"/>
              <a:sym typeface="Lato"/>
            </a:endParaRPr>
          </a:p>
        </p:txBody>
      </p:sp>
      <p:pic>
        <p:nvPicPr>
          <p:cNvPr id="162" name="Google Shape;162;p21"/>
          <p:cNvPicPr preferRelativeResize="0"/>
          <p:nvPr/>
        </p:nvPicPr>
        <p:blipFill>
          <a:blip r:embed="rId3">
            <a:alphaModFix/>
          </a:blip>
          <a:stretch>
            <a:fillRect/>
          </a:stretch>
        </p:blipFill>
        <p:spPr>
          <a:xfrm>
            <a:off x="152525" y="1030625"/>
            <a:ext cx="8839204" cy="3402986"/>
          </a:xfrm>
          <a:prstGeom prst="rect">
            <a:avLst/>
          </a:prstGeom>
          <a:noFill/>
          <a:ln>
            <a:noFill/>
          </a:ln>
        </p:spPr>
      </p:pic>
      <p:sp>
        <p:nvSpPr>
          <p:cNvPr id="163" name="Google Shape;163;p21"/>
          <p:cNvSpPr/>
          <p:nvPr/>
        </p:nvSpPr>
        <p:spPr>
          <a:xfrm>
            <a:off x="344025" y="1708350"/>
            <a:ext cx="8340300" cy="672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txBox="1"/>
          <p:nvPr/>
        </p:nvSpPr>
        <p:spPr>
          <a:xfrm>
            <a:off x="7602350" y="4704425"/>
            <a:ext cx="14058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u="sng">
                <a:solidFill>
                  <a:schemeClr val="hlink"/>
                </a:solidFill>
                <a:hlinkClick action="ppaction://hlinksldjump" r:id="rId4"/>
              </a:rPr>
              <a:t>Methodology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