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58FF87C-D32E-4511-8DF7-2A4960DDA5BC}">
  <a:tblStyle styleId="{758FF87C-D32E-4511-8DF7-2A4960DDA5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22" Type="http://schemas.openxmlformats.org/officeDocument/2006/relationships/font" Target="fonts/LatoBlack-boldItalic.fntdata"/><Relationship Id="rId10" Type="http://schemas.openxmlformats.org/officeDocument/2006/relationships/slide" Target="slides/slide4.xml"/><Relationship Id="rId21" Type="http://schemas.openxmlformats.org/officeDocument/2006/relationships/font" Target="fonts/LatoBlack-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e0c08bde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e0c08bde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e0adcc4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0adcc4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0adcc47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0adcc47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e0acd8a7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e0acd8a7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e0acd8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0acd8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e0c08bde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e0c08bde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e0adcc4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e0adcc4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0c08bde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0c08bde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e0c08bde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0c08bde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58000"/>
          </a:blip>
          <a:stretch>
            <a:fillRect/>
          </a:stretch>
        </p:blipFill>
        <p:spPr>
          <a:xfrm>
            <a:off x="0" y="0"/>
            <a:ext cx="3429000" cy="5143500"/>
          </a:xfrm>
          <a:prstGeom prst="rect">
            <a:avLst/>
          </a:prstGeom>
          <a:noFill/>
          <a:ln>
            <a:noFill/>
          </a:ln>
        </p:spPr>
      </p:pic>
      <p:pic>
        <p:nvPicPr>
          <p:cNvPr id="55" name="Google Shape;55;p13"/>
          <p:cNvPicPr preferRelativeResize="0"/>
          <p:nvPr/>
        </p:nvPicPr>
        <p:blipFill>
          <a:blip r:embed="rId3">
            <a:alphaModFix amt="58000"/>
          </a:blip>
          <a:stretch>
            <a:fillRect/>
          </a:stretch>
        </p:blipFill>
        <p:spPr>
          <a:xfrm>
            <a:off x="5715000" y="0"/>
            <a:ext cx="3429000" cy="5143500"/>
          </a:xfrm>
          <a:prstGeom prst="rect">
            <a:avLst/>
          </a:prstGeom>
          <a:noFill/>
          <a:ln>
            <a:noFill/>
          </a:ln>
        </p:spPr>
      </p:pic>
      <p:pic>
        <p:nvPicPr>
          <p:cNvPr id="56" name="Google Shape;56;p13"/>
          <p:cNvPicPr preferRelativeResize="0"/>
          <p:nvPr/>
        </p:nvPicPr>
        <p:blipFill>
          <a:blip r:embed="rId3">
            <a:alphaModFix amt="58000"/>
          </a:blip>
          <a:stretch>
            <a:fillRect/>
          </a:stretch>
        </p:blipFill>
        <p:spPr>
          <a:xfrm>
            <a:off x="2857500" y="0"/>
            <a:ext cx="3429000" cy="5143500"/>
          </a:xfrm>
          <a:prstGeom prst="rect">
            <a:avLst/>
          </a:prstGeom>
          <a:noFill/>
          <a:ln>
            <a:noFill/>
          </a:ln>
        </p:spPr>
      </p:pic>
      <p:sp>
        <p:nvSpPr>
          <p:cNvPr id="57" name="Google Shape;57;p13"/>
          <p:cNvSpPr/>
          <p:nvPr/>
        </p:nvSpPr>
        <p:spPr>
          <a:xfrm>
            <a:off x="-8700" y="0"/>
            <a:ext cx="9161400" cy="5143500"/>
          </a:xfrm>
          <a:prstGeom prst="rect">
            <a:avLst/>
          </a:prstGeom>
          <a:solidFill>
            <a:srgbClr val="04040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3850" y="1443600"/>
            <a:ext cx="9185100" cy="22563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0" y="1443600"/>
            <a:ext cx="9161400" cy="138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Lato Black"/>
                <a:ea typeface="Lato Black"/>
                <a:cs typeface="Lato Black"/>
                <a:sym typeface="Lato Black"/>
              </a:rPr>
              <a:t>Wine Retailer Case</a:t>
            </a:r>
            <a:endParaRPr sz="3600">
              <a:solidFill>
                <a:srgbClr val="FFFFFF"/>
              </a:solidFill>
              <a:latin typeface="Lato Black"/>
              <a:ea typeface="Lato Black"/>
              <a:cs typeface="Lato Black"/>
              <a:sym typeface="Lato Black"/>
            </a:endParaRPr>
          </a:p>
        </p:txBody>
      </p:sp>
      <p:sp>
        <p:nvSpPr>
          <p:cNvPr id="60" name="Google Shape;60;p13"/>
          <p:cNvSpPr txBox="1"/>
          <p:nvPr/>
        </p:nvSpPr>
        <p:spPr>
          <a:xfrm>
            <a:off x="3163050" y="2571750"/>
            <a:ext cx="2835300" cy="467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Lato Black"/>
                <a:ea typeface="Lato Black"/>
                <a:cs typeface="Lato Black"/>
                <a:sym typeface="Lato Black"/>
              </a:rPr>
              <a:t>February 17, 2020</a:t>
            </a:r>
            <a:endParaRPr>
              <a:latin typeface="Lato Black"/>
              <a:ea typeface="Lato Black"/>
              <a:cs typeface="Lato Black"/>
              <a:sym typeface="Lato Black"/>
            </a:endParaRPr>
          </a:p>
        </p:txBody>
      </p:sp>
      <p:sp>
        <p:nvSpPr>
          <p:cNvPr id="61" name="Google Shape;61;p13"/>
          <p:cNvSpPr txBox="1"/>
          <p:nvPr/>
        </p:nvSpPr>
        <p:spPr>
          <a:xfrm>
            <a:off x="8700" y="2939400"/>
            <a:ext cx="9144000" cy="76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FFFFFF"/>
                </a:solidFill>
                <a:latin typeface="Lato"/>
                <a:ea typeface="Lato"/>
                <a:cs typeface="Lato"/>
                <a:sym typeface="Lato"/>
              </a:rPr>
              <a:t>Team 4: </a:t>
            </a:r>
            <a:r>
              <a:rPr lang="en">
                <a:solidFill>
                  <a:srgbClr val="FFFFFF"/>
                </a:solidFill>
                <a:latin typeface="Lato"/>
                <a:ea typeface="Lato"/>
                <a:cs typeface="Lato"/>
                <a:sym typeface="Lato"/>
              </a:rPr>
              <a:t>Yueqing(Amiee) Yang, Sanket Gomase, Xueqing Hou, Ziting Liao, Meng Guo </a:t>
            </a:r>
            <a:endParaRPr>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FFFFFF"/>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Appendix III</a:t>
            </a:r>
            <a:endParaRPr b="1" sz="1800">
              <a:solidFill>
                <a:srgbClr val="FFFFFF"/>
              </a:solidFill>
              <a:latin typeface="Lato"/>
              <a:ea typeface="Lato"/>
              <a:cs typeface="Lato"/>
              <a:sym typeface="Lato"/>
            </a:endParaRPr>
          </a:p>
          <a:p>
            <a:pPr indent="0" lvl="0" marL="0" rtl="0" algn="ctr">
              <a:lnSpc>
                <a:spcPct val="100000"/>
              </a:lnSpc>
              <a:spcBef>
                <a:spcPts val="0"/>
              </a:spcBef>
              <a:spcAft>
                <a:spcPts val="0"/>
              </a:spcAft>
              <a:buNone/>
            </a:pPr>
            <a:r>
              <a:t/>
            </a:r>
            <a:endParaRPr b="1" sz="1800">
              <a:solidFill>
                <a:srgbClr val="FFFFFF"/>
              </a:solidFill>
              <a:latin typeface="Lato"/>
              <a:ea typeface="Lato"/>
              <a:cs typeface="Lato"/>
              <a:sym typeface="Lato"/>
            </a:endParaRPr>
          </a:p>
        </p:txBody>
      </p:sp>
      <p:sp>
        <p:nvSpPr>
          <p:cNvPr id="153" name="Google Shape;153;p22"/>
          <p:cNvSpPr txBox="1"/>
          <p:nvPr/>
        </p:nvSpPr>
        <p:spPr>
          <a:xfrm>
            <a:off x="127950" y="950575"/>
            <a:ext cx="6771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S</a:t>
            </a:r>
            <a:r>
              <a:rPr lang="en">
                <a:solidFill>
                  <a:schemeClr val="dk1"/>
                </a:solidFill>
                <a:latin typeface="Lato"/>
                <a:ea typeface="Lato"/>
                <a:cs typeface="Lato"/>
                <a:sym typeface="Lato"/>
              </a:rPr>
              <a:t>ummaries of the baseline variables for the targeted and non-targeted groups. </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54" name="Google Shape;154;p22"/>
          <p:cNvPicPr preferRelativeResize="0"/>
          <p:nvPr/>
        </p:nvPicPr>
        <p:blipFill>
          <a:blip r:embed="rId3">
            <a:alphaModFix/>
          </a:blip>
          <a:stretch>
            <a:fillRect/>
          </a:stretch>
        </p:blipFill>
        <p:spPr>
          <a:xfrm>
            <a:off x="4572000" y="1475797"/>
            <a:ext cx="4449941" cy="2621574"/>
          </a:xfrm>
          <a:prstGeom prst="rect">
            <a:avLst/>
          </a:prstGeom>
          <a:noFill/>
          <a:ln cap="flat" cmpd="sng" w="9525">
            <a:solidFill>
              <a:schemeClr val="dk2"/>
            </a:solidFill>
            <a:prstDash val="solid"/>
            <a:round/>
            <a:headEnd len="sm" w="sm" type="none"/>
            <a:tailEnd len="sm" w="sm" type="none"/>
          </a:ln>
        </p:spPr>
      </p:pic>
      <p:pic>
        <p:nvPicPr>
          <p:cNvPr id="155" name="Google Shape;155;p22"/>
          <p:cNvPicPr preferRelativeResize="0"/>
          <p:nvPr/>
        </p:nvPicPr>
        <p:blipFill>
          <a:blip r:embed="rId4">
            <a:alphaModFix/>
          </a:blip>
          <a:stretch>
            <a:fillRect/>
          </a:stretch>
        </p:blipFill>
        <p:spPr>
          <a:xfrm>
            <a:off x="204150" y="1475800"/>
            <a:ext cx="4355934" cy="2621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Executive Summary</a:t>
            </a:r>
            <a:endParaRPr b="1" sz="1800">
              <a:solidFill>
                <a:srgbClr val="FFFFFF"/>
              </a:solidFill>
              <a:latin typeface="Lato"/>
              <a:ea typeface="Lato"/>
              <a:cs typeface="Lato"/>
              <a:sym typeface="Lato"/>
            </a:endParaRPr>
          </a:p>
          <a:p>
            <a:pPr indent="0" lvl="0" marL="0" rtl="0" algn="ctr">
              <a:lnSpc>
                <a:spcPct val="100000"/>
              </a:lnSpc>
              <a:spcBef>
                <a:spcPts val="0"/>
              </a:spcBef>
              <a:spcAft>
                <a:spcPts val="0"/>
              </a:spcAft>
              <a:buNone/>
            </a:pPr>
            <a:r>
              <a:t/>
            </a:r>
            <a:endParaRPr b="1" sz="1800">
              <a:solidFill>
                <a:srgbClr val="FFFFFF"/>
              </a:solidFill>
              <a:latin typeface="Lato"/>
              <a:ea typeface="Lato"/>
              <a:cs typeface="Lato"/>
              <a:sym typeface="Lato"/>
            </a:endParaRPr>
          </a:p>
        </p:txBody>
      </p:sp>
      <p:sp>
        <p:nvSpPr>
          <p:cNvPr id="68" name="Google Shape;68;p14"/>
          <p:cNvSpPr txBox="1"/>
          <p:nvPr/>
        </p:nvSpPr>
        <p:spPr>
          <a:xfrm>
            <a:off x="0" y="424525"/>
            <a:ext cx="9144000" cy="214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Lato"/>
                <a:ea typeface="Lato"/>
                <a:cs typeface="Lato"/>
                <a:sym typeface="Lato"/>
              </a:rPr>
              <a:t>Key Insights:</a:t>
            </a:r>
            <a:endParaRPr b="1" sz="1600">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From average causal effect:</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Consumers who received emails made more purchase than the ones who did not receive.</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Sending emails to consumers leads to an $1.35 increase on purchase values.</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From slicing and dicing:</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Recent purchase, past purchase, and visit times are the three significant variables bring effects to consumers’ purchase values, and </a:t>
            </a:r>
            <a:r>
              <a:rPr lang="en">
                <a:solidFill>
                  <a:schemeClr val="dk1"/>
                </a:solidFill>
                <a:latin typeface="Lato"/>
                <a:ea typeface="Lato"/>
                <a:cs typeface="Lato"/>
                <a:sym typeface="Lato"/>
              </a:rPr>
              <a:t>consumers can be segmented into 8 groups based on those variables.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Email can stimulate consumers’ purchase behavior, and it increases the total profits of 7 groups.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1"/>
              </a:solidFill>
              <a:latin typeface="Lato"/>
              <a:ea typeface="Lato"/>
              <a:cs typeface="Lato"/>
              <a:sym typeface="Lato"/>
            </a:endParaRPr>
          </a:p>
        </p:txBody>
      </p:sp>
      <p:sp>
        <p:nvSpPr>
          <p:cNvPr id="69" name="Google Shape;69;p14"/>
          <p:cNvSpPr txBox="1"/>
          <p:nvPr/>
        </p:nvSpPr>
        <p:spPr>
          <a:xfrm>
            <a:off x="51750" y="2701400"/>
            <a:ext cx="8904600" cy="23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latin typeface="Lato"/>
                <a:ea typeface="Lato"/>
                <a:cs typeface="Lato"/>
                <a:sym typeface="Lato"/>
              </a:rPr>
              <a:t>Targeting recommendation:</a:t>
            </a:r>
            <a:endParaRPr b="1" sz="1600">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According to the results of causal forest model, </a:t>
            </a:r>
            <a:r>
              <a:rPr b="1" lang="en">
                <a:solidFill>
                  <a:srgbClr val="FF0000"/>
                </a:solidFill>
                <a:latin typeface="Lato"/>
                <a:ea typeface="Lato"/>
                <a:cs typeface="Lato"/>
                <a:sym typeface="Lato"/>
              </a:rPr>
              <a:t>55.67% consumers, which are 43,596 consumers</a:t>
            </a:r>
            <a:r>
              <a:rPr b="1" lang="en">
                <a:solidFill>
                  <a:schemeClr val="dk1"/>
                </a:solidFill>
                <a:latin typeface="Lato"/>
                <a:ea typeface="Lato"/>
                <a:cs typeface="Lato"/>
                <a:sym typeface="Lato"/>
              </a:rPr>
              <a:t> </a:t>
            </a:r>
            <a:r>
              <a:rPr lang="en">
                <a:solidFill>
                  <a:schemeClr val="dk1"/>
                </a:solidFill>
                <a:latin typeface="Lato"/>
                <a:ea typeface="Lato"/>
                <a:cs typeface="Lato"/>
                <a:sym typeface="Lato"/>
              </a:rPr>
              <a:t>in total, are the targeted consumers. </a:t>
            </a:r>
            <a:endParaRPr>
              <a:solidFill>
                <a:schemeClr val="dk1"/>
              </a:solidFill>
              <a:latin typeface="Lato"/>
              <a:ea typeface="Lato"/>
              <a:cs typeface="Lato"/>
              <a:sym typeface="Lato"/>
            </a:endParaRPr>
          </a:p>
          <a:p>
            <a:pPr indent="-317500" lvl="1" marL="9144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Those consumers are the ones have a score greater than 0, which means they can contribute profits. </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Consumers within the target group tend to </a:t>
            </a:r>
            <a:r>
              <a:rPr b="1" lang="en">
                <a:solidFill>
                  <a:srgbClr val="FF0000"/>
                </a:solidFill>
                <a:latin typeface="Lato"/>
                <a:ea typeface="Lato"/>
                <a:cs typeface="Lato"/>
                <a:sym typeface="Lato"/>
              </a:rPr>
              <a:t>spend less money on Syrah wine</a:t>
            </a:r>
            <a:r>
              <a:rPr lang="en">
                <a:solidFill>
                  <a:schemeClr val="dk1"/>
                </a:solidFill>
                <a:latin typeface="Lato"/>
                <a:ea typeface="Lato"/>
                <a:cs typeface="Lato"/>
                <a:sym typeface="Lato"/>
              </a:rPr>
              <a:t> and </a:t>
            </a:r>
            <a:r>
              <a:rPr b="1" lang="en">
                <a:solidFill>
                  <a:srgbClr val="FF0000"/>
                </a:solidFill>
                <a:latin typeface="Lato"/>
                <a:ea typeface="Lato"/>
                <a:cs typeface="Lato"/>
                <a:sym typeface="Lato"/>
              </a:rPr>
              <a:t>more on the other three types</a:t>
            </a:r>
            <a:r>
              <a:rPr lang="en">
                <a:solidFill>
                  <a:schemeClr val="dk1"/>
                </a:solidFill>
                <a:latin typeface="Lato"/>
                <a:ea typeface="Lato"/>
                <a:cs typeface="Lato"/>
                <a:sym typeface="Lato"/>
              </a:rPr>
              <a:t> than consumers who are not targeted. Targeted consumers </a:t>
            </a:r>
            <a:r>
              <a:rPr b="1" lang="en">
                <a:solidFill>
                  <a:srgbClr val="FF0000"/>
                </a:solidFill>
                <a:latin typeface="Lato"/>
                <a:ea typeface="Lato"/>
                <a:cs typeface="Lato"/>
                <a:sym typeface="Lato"/>
              </a:rPr>
              <a:t>purchase wine on the website more recently and purchase more in the mass</a:t>
            </a:r>
            <a:r>
              <a:rPr lang="en">
                <a:solidFill>
                  <a:schemeClr val="dk1"/>
                </a:solidFill>
                <a:latin typeface="Lato"/>
                <a:ea typeface="Lato"/>
                <a:cs typeface="Lato"/>
                <a:sym typeface="Lato"/>
              </a:rPr>
              <a:t>. There is no significant difference of the visit time between consumers in two groups. </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Methodology</a:t>
            </a:r>
            <a:endParaRPr b="1" sz="1800">
              <a:solidFill>
                <a:srgbClr val="FFFFFF"/>
              </a:solidFill>
              <a:latin typeface="Lato"/>
              <a:ea typeface="Lato"/>
              <a:cs typeface="Lato"/>
              <a:sym typeface="Lato"/>
            </a:endParaRPr>
          </a:p>
          <a:p>
            <a:pPr indent="0" lvl="0" marL="0" rtl="0" algn="ctr">
              <a:lnSpc>
                <a:spcPct val="100000"/>
              </a:lnSpc>
              <a:spcBef>
                <a:spcPts val="0"/>
              </a:spcBef>
              <a:spcAft>
                <a:spcPts val="0"/>
              </a:spcAft>
              <a:buNone/>
            </a:pPr>
            <a:r>
              <a:t/>
            </a:r>
            <a:endParaRPr b="1" sz="1800">
              <a:solidFill>
                <a:srgbClr val="FFFFFF"/>
              </a:solidFill>
              <a:latin typeface="Lato"/>
              <a:ea typeface="Lato"/>
              <a:cs typeface="Lato"/>
              <a:sym typeface="Lato"/>
            </a:endParaRPr>
          </a:p>
        </p:txBody>
      </p:sp>
      <p:sp>
        <p:nvSpPr>
          <p:cNvPr id="76" name="Google Shape;76;p15"/>
          <p:cNvSpPr txBox="1"/>
          <p:nvPr/>
        </p:nvSpPr>
        <p:spPr>
          <a:xfrm>
            <a:off x="181800" y="533575"/>
            <a:ext cx="8780400" cy="450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Average causal effect</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Calculate mean and standard error values for email group and control group to get the first glance of the average causal effect of sending email on the purchase value.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Put purchase value as Y variable and group classification as X variable in the regression to check if the causal effect of sending emails is statistically significant. </a:t>
            </a:r>
            <a:endParaRPr sz="1200">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Using interaction variables to test whether the email will increase the profit significantly in different customer groups</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Put various covariates as X variables in the regressions to  find variables that can significantly affect purchase values. After trying various covariates, recent purchase, past purchase, and visit time are the significant variables need to be considered. </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Recent purchase is that days since last purchase is less than 60, because the median value of that variable is 63; Values of past purchase greater than 0 are regarded as having past purchase; Visit times more than 5 are considered as frequent visitor. </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Check p-values of regressions to evaluate whether the email have significant causal effect.</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Using the different status of parameters to segment customers and then calculate the profits.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Causal Forest: Prediction for email campaign target group and non-target group</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Advantages for using Causal Forest:</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Work well for a large number of baseline variables.</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Fit appropriately for non-linear relationships between baseline variables and uplift.</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Does not require to define cut-offs for continuous baseline variables.</a:t>
            </a:r>
            <a:endParaRPr sz="1200">
              <a:solidFill>
                <a:schemeClr val="dk1"/>
              </a:solidFill>
              <a:latin typeface="Lato"/>
              <a:ea typeface="Lato"/>
              <a:cs typeface="Lato"/>
              <a:sym typeface="Lato"/>
            </a:endParaRPr>
          </a:p>
          <a:p>
            <a:pPr indent="-304800" lvl="1" marL="9144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Causal Forest in practice:</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Use entire data set as the training set, email as treatment, purchase as response.</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Choose "last_purch", "past_purch","visits", "chard", "sav_blanc", "syrah", "cab" as baseline variables.</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Apply causal forest to predict lift  ti</a:t>
            </a:r>
            <a:endParaRPr sz="1200">
              <a:solidFill>
                <a:schemeClr val="dk1"/>
              </a:solidFill>
              <a:latin typeface="Lato"/>
              <a:ea typeface="Lato"/>
              <a:cs typeface="Lato"/>
              <a:sym typeface="Lato"/>
            </a:endParaRPr>
          </a:p>
          <a:p>
            <a:pPr indent="-304800" lvl="2" marL="13716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If score : ti*margin-cost&gt;0 (ti*0.3-0.1&gt;0), we should send email.</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p:nvPr/>
        </p:nvSpPr>
        <p:spPr>
          <a:xfrm>
            <a:off x="-20550" y="0"/>
            <a:ext cx="9185100" cy="5895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0" y="-57200"/>
            <a:ext cx="9144000" cy="58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Average causal effect of sending emails to consumers is $1.35 increase on consumer purchase value</a:t>
            </a:r>
            <a:endParaRPr b="1" sz="1800">
              <a:solidFill>
                <a:srgbClr val="FFFFFF"/>
              </a:solidFill>
              <a:latin typeface="Lato"/>
              <a:ea typeface="Lato"/>
              <a:cs typeface="Lato"/>
              <a:sym typeface="Lato"/>
            </a:endParaRPr>
          </a:p>
        </p:txBody>
      </p:sp>
      <p:sp>
        <p:nvSpPr>
          <p:cNvPr id="83" name="Google Shape;83;p16"/>
          <p:cNvSpPr txBox="1"/>
          <p:nvPr/>
        </p:nvSpPr>
        <p:spPr>
          <a:xfrm>
            <a:off x="144150" y="681025"/>
            <a:ext cx="8855700" cy="58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Firstly, we want to discover if consumers’ purchase value will change if they receive the email.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Consumers’ average purchase values of receiving emails and not receiving emails are followings: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84" name="Google Shape;84;p16"/>
          <p:cNvPicPr preferRelativeResize="0"/>
          <p:nvPr/>
        </p:nvPicPr>
        <p:blipFill rotWithShape="1">
          <a:blip r:embed="rId3">
            <a:alphaModFix/>
          </a:blip>
          <a:srcRect b="0" l="0" r="50290" t="0"/>
          <a:stretch/>
        </p:blipFill>
        <p:spPr>
          <a:xfrm>
            <a:off x="135051" y="1583184"/>
            <a:ext cx="4292048" cy="983017"/>
          </a:xfrm>
          <a:prstGeom prst="rect">
            <a:avLst/>
          </a:prstGeom>
          <a:noFill/>
          <a:ln cap="flat" cmpd="sng" w="9525">
            <a:solidFill>
              <a:schemeClr val="dk2"/>
            </a:solidFill>
            <a:prstDash val="solid"/>
            <a:round/>
            <a:headEnd len="sm" w="sm" type="none"/>
            <a:tailEnd len="sm" w="sm" type="none"/>
          </a:ln>
        </p:spPr>
      </p:pic>
      <p:sp>
        <p:nvSpPr>
          <p:cNvPr id="85" name="Google Shape;85;p16"/>
          <p:cNvSpPr/>
          <p:nvPr/>
        </p:nvSpPr>
        <p:spPr>
          <a:xfrm>
            <a:off x="3346000" y="2002000"/>
            <a:ext cx="880500" cy="506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6"/>
          <p:cNvPicPr preferRelativeResize="0"/>
          <p:nvPr/>
        </p:nvPicPr>
        <p:blipFill>
          <a:blip r:embed="rId4">
            <a:alphaModFix/>
          </a:blip>
          <a:stretch>
            <a:fillRect/>
          </a:stretch>
        </p:blipFill>
        <p:spPr>
          <a:xfrm>
            <a:off x="118375" y="2855075"/>
            <a:ext cx="4453625" cy="825775"/>
          </a:xfrm>
          <a:prstGeom prst="rect">
            <a:avLst/>
          </a:prstGeom>
          <a:noFill/>
          <a:ln cap="flat" cmpd="sng" w="9525">
            <a:solidFill>
              <a:srgbClr val="000000"/>
            </a:solidFill>
            <a:prstDash val="solid"/>
            <a:round/>
            <a:headEnd len="sm" w="sm" type="none"/>
            <a:tailEnd len="sm" w="sm" type="none"/>
          </a:ln>
        </p:spPr>
      </p:pic>
      <p:sp>
        <p:nvSpPr>
          <p:cNvPr id="87" name="Google Shape;87;p16"/>
          <p:cNvSpPr/>
          <p:nvPr/>
        </p:nvSpPr>
        <p:spPr>
          <a:xfrm>
            <a:off x="1266625" y="3436950"/>
            <a:ext cx="641400" cy="243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208050" y="4178475"/>
            <a:ext cx="8453700" cy="58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average causal effect of sending email to consumers on the purchase value is $1.35 increase.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The effect of sending email is statistically significant.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89" name="Google Shape;89;p16"/>
          <p:cNvPicPr preferRelativeResize="0"/>
          <p:nvPr/>
        </p:nvPicPr>
        <p:blipFill>
          <a:blip r:embed="rId5">
            <a:alphaModFix/>
          </a:blip>
          <a:stretch>
            <a:fillRect/>
          </a:stretch>
        </p:blipFill>
        <p:spPr>
          <a:xfrm>
            <a:off x="4646075" y="1362050"/>
            <a:ext cx="4353771" cy="2724899"/>
          </a:xfrm>
          <a:prstGeom prst="rect">
            <a:avLst/>
          </a:prstGeom>
          <a:noFill/>
          <a:ln>
            <a:noFill/>
          </a:ln>
        </p:spPr>
      </p:pic>
      <p:cxnSp>
        <p:nvCxnSpPr>
          <p:cNvPr id="90" name="Google Shape;90;p16"/>
          <p:cNvCxnSpPr/>
          <p:nvPr/>
        </p:nvCxnSpPr>
        <p:spPr>
          <a:xfrm flipH="1" rot="10800000">
            <a:off x="5921500" y="1530125"/>
            <a:ext cx="1581900" cy="2247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Different groups have different reactions to email </a:t>
            </a:r>
            <a:r>
              <a:rPr b="1" lang="en" sz="1800">
                <a:solidFill>
                  <a:srgbClr val="FFFFFF"/>
                </a:solidFill>
                <a:latin typeface="Lato"/>
                <a:ea typeface="Lato"/>
                <a:cs typeface="Lato"/>
                <a:sym typeface="Lato"/>
              </a:rPr>
              <a:t>campaign</a:t>
            </a:r>
            <a:r>
              <a:rPr b="1" lang="en" sz="1800">
                <a:solidFill>
                  <a:srgbClr val="FFFFFF"/>
                </a:solidFill>
                <a:latin typeface="Lato"/>
                <a:ea typeface="Lato"/>
                <a:cs typeface="Lato"/>
                <a:sym typeface="Lato"/>
              </a:rPr>
              <a:t> </a:t>
            </a:r>
            <a:endParaRPr b="1" sz="1800">
              <a:solidFill>
                <a:srgbClr val="FFFFFF"/>
              </a:solidFill>
              <a:latin typeface="Lato"/>
              <a:ea typeface="Lato"/>
              <a:cs typeface="Lato"/>
              <a:sym typeface="Lato"/>
            </a:endParaRPr>
          </a:p>
        </p:txBody>
      </p:sp>
      <p:pic>
        <p:nvPicPr>
          <p:cNvPr id="97" name="Google Shape;97;p17"/>
          <p:cNvPicPr preferRelativeResize="0"/>
          <p:nvPr/>
        </p:nvPicPr>
        <p:blipFill>
          <a:blip r:embed="rId3">
            <a:alphaModFix/>
          </a:blip>
          <a:stretch>
            <a:fillRect/>
          </a:stretch>
        </p:blipFill>
        <p:spPr>
          <a:xfrm>
            <a:off x="152400" y="2186738"/>
            <a:ext cx="4761000" cy="1724188"/>
          </a:xfrm>
          <a:prstGeom prst="rect">
            <a:avLst/>
          </a:prstGeom>
          <a:noFill/>
          <a:ln>
            <a:noFill/>
          </a:ln>
        </p:spPr>
      </p:pic>
      <p:sp>
        <p:nvSpPr>
          <p:cNvPr id="98" name="Google Shape;98;p17"/>
          <p:cNvSpPr txBox="1"/>
          <p:nvPr/>
        </p:nvSpPr>
        <p:spPr>
          <a:xfrm>
            <a:off x="-36600" y="623100"/>
            <a:ext cx="5102400" cy="156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U</a:t>
            </a:r>
            <a:r>
              <a:rPr lang="en" sz="1200">
                <a:latin typeface="Lato"/>
                <a:ea typeface="Lato"/>
                <a:cs typeface="Lato"/>
                <a:sym typeface="Lato"/>
              </a:rPr>
              <a:t>sing interaction variables to check whether the email will change the customers’ behaviors.</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Recent</a:t>
            </a:r>
            <a:r>
              <a:rPr lang="en" sz="1200">
                <a:latin typeface="Lato"/>
                <a:ea typeface="Lato"/>
                <a:cs typeface="Lato"/>
                <a:sym typeface="Lato"/>
              </a:rPr>
              <a:t> Purchase (last_purch &lt; 60): purch~recent purchase + email : recent purchase.</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Buy something in the past (past_purch &gt;0): purch~past purchase + email: past purchase</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Frequent visitor (visits &gt; 5): purch~frequent visitor + email : frequent visitor</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p:txBody>
      </p:sp>
      <p:sp>
        <p:nvSpPr>
          <p:cNvPr id="99" name="Google Shape;99;p17"/>
          <p:cNvSpPr txBox="1"/>
          <p:nvPr/>
        </p:nvSpPr>
        <p:spPr>
          <a:xfrm>
            <a:off x="-37425" y="3855900"/>
            <a:ext cx="4569900" cy="679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According to the interaction test results, recent purchase, buy something in the past and frequent visitor are statistically significant, and then we use these three variables to slice and dice our customers in order to find the most responsive customer segments.</a:t>
            </a:r>
            <a:endParaRPr sz="1200">
              <a:latin typeface="Lato"/>
              <a:ea typeface="Lato"/>
              <a:cs typeface="Lato"/>
              <a:sym typeface="Lato"/>
            </a:endParaRPr>
          </a:p>
        </p:txBody>
      </p:sp>
      <p:sp>
        <p:nvSpPr>
          <p:cNvPr id="100" name="Google Shape;100;p17"/>
          <p:cNvSpPr txBox="1"/>
          <p:nvPr/>
        </p:nvSpPr>
        <p:spPr>
          <a:xfrm>
            <a:off x="4684800" y="3320325"/>
            <a:ext cx="4353900" cy="1724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We use the 3 parameters to divide our customers and get 8 different customers segments.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For 7 segments, if we send email to the customers, they are more willing to buy wine on our website, leading to an increased total profit. </a:t>
            </a:r>
            <a:endParaRPr sz="1200">
              <a:latin typeface="Lato"/>
              <a:ea typeface="Lato"/>
              <a:cs typeface="Lato"/>
              <a:sym typeface="Lato"/>
            </a:endParaRPr>
          </a:p>
          <a:p>
            <a:pPr indent="-304800" lvl="1" marL="914400" rtl="0" algn="l">
              <a:spcBef>
                <a:spcPts val="0"/>
              </a:spcBef>
              <a:spcAft>
                <a:spcPts val="0"/>
              </a:spcAft>
              <a:buSzPts val="1200"/>
              <a:buFont typeface="Lato"/>
              <a:buChar char="➢"/>
            </a:pPr>
            <a:r>
              <a:rPr lang="en" sz="1200">
                <a:latin typeface="Lato"/>
                <a:ea typeface="Lato"/>
                <a:cs typeface="Lato"/>
                <a:sym typeface="Lato"/>
              </a:rPr>
              <a:t>Different groups have different reactions. We should find the most responsive customers and send them email in order to have a higher and promising profit.</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pic>
        <p:nvPicPr>
          <p:cNvPr id="101" name="Google Shape;101;p17"/>
          <p:cNvPicPr preferRelativeResize="0"/>
          <p:nvPr/>
        </p:nvPicPr>
        <p:blipFill>
          <a:blip r:embed="rId4">
            <a:alphaModFix/>
          </a:blip>
          <a:stretch>
            <a:fillRect/>
          </a:stretch>
        </p:blipFill>
        <p:spPr>
          <a:xfrm>
            <a:off x="5142000" y="486338"/>
            <a:ext cx="3896700" cy="29350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Google Shape;106;p18"/>
          <p:cNvGrpSpPr/>
          <p:nvPr/>
        </p:nvGrpSpPr>
        <p:grpSpPr>
          <a:xfrm>
            <a:off x="65900" y="441000"/>
            <a:ext cx="4701300" cy="2256225"/>
            <a:chOff x="100550" y="1815350"/>
            <a:chExt cx="4701300" cy="2256225"/>
          </a:xfrm>
        </p:grpSpPr>
        <p:grpSp>
          <p:nvGrpSpPr>
            <p:cNvPr id="107" name="Google Shape;107;p18"/>
            <p:cNvGrpSpPr/>
            <p:nvPr/>
          </p:nvGrpSpPr>
          <p:grpSpPr>
            <a:xfrm>
              <a:off x="100550" y="1815350"/>
              <a:ext cx="4143925" cy="2256225"/>
              <a:chOff x="100550" y="1815350"/>
              <a:chExt cx="4143925" cy="2256225"/>
            </a:xfrm>
          </p:grpSpPr>
          <p:pic>
            <p:nvPicPr>
              <p:cNvPr id="108" name="Google Shape;108;p18"/>
              <p:cNvPicPr preferRelativeResize="0"/>
              <p:nvPr/>
            </p:nvPicPr>
            <p:blipFill rotWithShape="1">
              <a:blip r:embed="rId3">
                <a:alphaModFix/>
              </a:blip>
              <a:srcRect b="4664" l="0" r="9115" t="6988"/>
              <a:stretch/>
            </p:blipFill>
            <p:spPr>
              <a:xfrm>
                <a:off x="100550" y="1815350"/>
                <a:ext cx="4143925" cy="2256225"/>
              </a:xfrm>
              <a:prstGeom prst="rect">
                <a:avLst/>
              </a:prstGeom>
              <a:noFill/>
              <a:ln>
                <a:noFill/>
              </a:ln>
            </p:spPr>
          </p:pic>
          <p:sp>
            <p:nvSpPr>
              <p:cNvPr id="109" name="Google Shape;109;p18"/>
              <p:cNvSpPr/>
              <p:nvPr/>
            </p:nvSpPr>
            <p:spPr>
              <a:xfrm>
                <a:off x="2048750" y="2128150"/>
                <a:ext cx="976800" cy="1218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8"/>
            <p:cNvSpPr txBox="1"/>
            <p:nvPr/>
          </p:nvSpPr>
          <p:spPr>
            <a:xfrm>
              <a:off x="3077450" y="2463700"/>
              <a:ext cx="17244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Lato"/>
                  <a:ea typeface="Lato"/>
                  <a:cs typeface="Lato"/>
                  <a:sym typeface="Lato"/>
                </a:rPr>
                <a:t>Email campaign target group</a:t>
              </a:r>
              <a:endParaRPr sz="1300">
                <a:solidFill>
                  <a:srgbClr val="FF0000"/>
                </a:solidFill>
                <a:latin typeface="Lato"/>
                <a:ea typeface="Lato"/>
                <a:cs typeface="Lato"/>
                <a:sym typeface="Lato"/>
              </a:endParaRPr>
            </a:p>
          </p:txBody>
        </p:sp>
      </p:grpSp>
      <p:sp>
        <p:nvSpPr>
          <p:cNvPr id="111" name="Google Shape;111;p18"/>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FFFFFF"/>
                </a:solidFill>
                <a:latin typeface="Lato"/>
                <a:ea typeface="Lato"/>
                <a:cs typeface="Lato"/>
                <a:sym typeface="Lato"/>
              </a:rPr>
              <a:t>Identifying email campaign target group through Casual Forest </a:t>
            </a:r>
            <a:endParaRPr b="1">
              <a:solidFill>
                <a:srgbClr val="FFFFFF"/>
              </a:solidFill>
              <a:latin typeface="Lato"/>
              <a:ea typeface="Lato"/>
              <a:cs typeface="Lato"/>
              <a:sym typeface="Lato"/>
            </a:endParaRPr>
          </a:p>
        </p:txBody>
      </p:sp>
      <p:sp>
        <p:nvSpPr>
          <p:cNvPr id="113" name="Google Shape;113;p18"/>
          <p:cNvSpPr txBox="1"/>
          <p:nvPr/>
        </p:nvSpPr>
        <p:spPr>
          <a:xfrm>
            <a:off x="4276175" y="661450"/>
            <a:ext cx="4701300" cy="181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Baseline variables used in Causal Forest: "last_purch", "visits", "chard", "sav_blanc", "syrah", "cab", "past_purch".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Causal Forest: used for identifying heterogeneous treatment effects and scoring customer according to predicted treatment effect uplift.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Email campaign target group: score &gt; 0.</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graphicFrame>
        <p:nvGraphicFramePr>
          <p:cNvPr id="114" name="Google Shape;114;p18"/>
          <p:cNvGraphicFramePr/>
          <p:nvPr/>
        </p:nvGraphicFramePr>
        <p:xfrm>
          <a:off x="65888" y="2999475"/>
          <a:ext cx="3000000" cy="3000000"/>
        </p:xfrm>
        <a:graphic>
          <a:graphicData uri="http://schemas.openxmlformats.org/drawingml/2006/table">
            <a:tbl>
              <a:tblPr>
                <a:noFill/>
                <a:tableStyleId>{758FF87C-D32E-4511-8DF7-2A4960DDA5BC}</a:tableStyleId>
              </a:tblPr>
              <a:tblGrid>
                <a:gridCol w="1025625"/>
                <a:gridCol w="951700"/>
                <a:gridCol w="910950"/>
                <a:gridCol w="825425"/>
                <a:gridCol w="875225"/>
                <a:gridCol w="758925"/>
                <a:gridCol w="943225"/>
                <a:gridCol w="947425"/>
                <a:gridCol w="852050"/>
                <a:gridCol w="918150"/>
              </a:tblGrid>
              <a:tr h="576725">
                <a:tc>
                  <a:txBody>
                    <a:bodyPr/>
                    <a:lstStyle/>
                    <a:p>
                      <a:pPr indent="0" lvl="0" marL="0" rtl="0" algn="l">
                        <a:spcBef>
                          <a:spcPts val="0"/>
                        </a:spcBef>
                        <a:spcAft>
                          <a:spcPts val="0"/>
                        </a:spcAft>
                        <a:buNone/>
                      </a:pPr>
                      <a:r>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Group percentage</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Number of customers</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Chard</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(mean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Sauvignon blanc</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(mean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Syrah</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(mean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Lato"/>
                          <a:ea typeface="Lato"/>
                          <a:cs typeface="Lato"/>
                          <a:sym typeface="Lato"/>
                        </a:rPr>
                        <a:t>Cabernet Sauvignon</a:t>
                      </a:r>
                      <a:endParaRPr sz="12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(mean $)</a:t>
                      </a:r>
                      <a:endParaRPr sz="1200">
                        <a:solidFill>
                          <a:schemeClr val="dk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Last purchase</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(days</a:t>
                      </a:r>
                      <a:r>
                        <a:rPr lang="en" sz="1200">
                          <a:solidFill>
                            <a:schemeClr val="dk1"/>
                          </a:solidFill>
                          <a:latin typeface="Lato"/>
                          <a:ea typeface="Lato"/>
                          <a:cs typeface="Lato"/>
                          <a:sym typeface="Lato"/>
                        </a:rPr>
                        <a:t>)</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Past purchase</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mean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Visit</a:t>
                      </a:r>
                      <a:endParaRPr sz="12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(mean of website visits)</a:t>
                      </a:r>
                      <a:endParaRPr sz="1200">
                        <a:latin typeface="Lato"/>
                        <a:ea typeface="Lato"/>
                        <a:cs typeface="Lato"/>
                        <a:sym typeface="Lato"/>
                      </a:endParaRPr>
                    </a:p>
                  </a:txBody>
                  <a:tcPr marT="91425" marB="91425" marR="91425" marL="91425"/>
                </a:tc>
              </a:tr>
              <a:tr h="532700">
                <a:tc>
                  <a:txBody>
                    <a:bodyPr/>
                    <a:lstStyle/>
                    <a:p>
                      <a:pPr indent="0" lvl="0" marL="0" rtl="0" algn="l">
                        <a:spcBef>
                          <a:spcPts val="0"/>
                        </a:spcBef>
                        <a:spcAft>
                          <a:spcPts val="0"/>
                        </a:spcAft>
                        <a:buNone/>
                      </a:pPr>
                      <a:r>
                        <a:rPr lang="en" sz="1200">
                          <a:latin typeface="Lato"/>
                          <a:ea typeface="Lato"/>
                          <a:cs typeface="Lato"/>
                          <a:sym typeface="Lato"/>
                        </a:rPr>
                        <a:t>Target group</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55.67%</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43596</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89.94</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28.74</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2.39</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31.03</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72.80</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152.09</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5.66</a:t>
                      </a:r>
                      <a:endParaRPr sz="1200">
                        <a:latin typeface="Lato"/>
                        <a:ea typeface="Lato"/>
                        <a:cs typeface="Lato"/>
                        <a:sym typeface="Lato"/>
                      </a:endParaRPr>
                    </a:p>
                  </a:txBody>
                  <a:tcPr marT="91425" marB="91425" marR="91425" marL="91425"/>
                </a:tc>
              </a:tr>
              <a:tr h="570725">
                <a:tc>
                  <a:txBody>
                    <a:bodyPr/>
                    <a:lstStyle/>
                    <a:p>
                      <a:pPr indent="0" lvl="0" marL="0" rtl="0" algn="l">
                        <a:spcBef>
                          <a:spcPts val="0"/>
                        </a:spcBef>
                        <a:spcAft>
                          <a:spcPts val="0"/>
                        </a:spcAft>
                        <a:buNone/>
                      </a:pPr>
                      <a:r>
                        <a:rPr lang="en" sz="1200">
                          <a:latin typeface="Lato"/>
                          <a:ea typeface="Lato"/>
                          <a:cs typeface="Lato"/>
                          <a:sym typeface="Lato"/>
                        </a:rPr>
                        <a:t>Non-target group</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44.33%</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34716</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54.01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24.18</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3.41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22.01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111.73</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103.61</a:t>
                      </a:r>
                      <a:endParaRPr sz="12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latin typeface="Lato"/>
                          <a:ea typeface="Lato"/>
                          <a:cs typeface="Lato"/>
                          <a:sym typeface="Lato"/>
                        </a:rPr>
                        <a:t>5.62</a:t>
                      </a:r>
                      <a:endParaRPr sz="1200">
                        <a:latin typeface="Lato"/>
                        <a:ea typeface="Lato"/>
                        <a:cs typeface="Lato"/>
                        <a:sym typeface="Lato"/>
                      </a:endParaRPr>
                    </a:p>
                  </a:txBody>
                  <a:tcPr marT="91425" marB="91425" marR="91425" marL="91425"/>
                </a:tc>
              </a:tr>
            </a:tbl>
          </a:graphicData>
        </a:graphic>
      </p:graphicFrame>
      <p:sp>
        <p:nvSpPr>
          <p:cNvPr id="115" name="Google Shape;115;p18"/>
          <p:cNvSpPr txBox="1"/>
          <p:nvPr/>
        </p:nvSpPr>
        <p:spPr>
          <a:xfrm>
            <a:off x="157200" y="2571750"/>
            <a:ext cx="8501100" cy="39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Summary information for target group and non-target group </a:t>
            </a:r>
            <a:r>
              <a:rPr lang="en">
                <a:solidFill>
                  <a:schemeClr val="dk1"/>
                </a:solidFill>
                <a:latin typeface="Lato"/>
                <a:ea typeface="Lato"/>
                <a:cs typeface="Lato"/>
                <a:sym typeface="Lato"/>
              </a:rPr>
              <a:t>(Appendix III)</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mt="58000"/>
          </a:blip>
          <a:stretch>
            <a:fillRect/>
          </a:stretch>
        </p:blipFill>
        <p:spPr>
          <a:xfrm>
            <a:off x="0" y="0"/>
            <a:ext cx="3429000" cy="5143500"/>
          </a:xfrm>
          <a:prstGeom prst="rect">
            <a:avLst/>
          </a:prstGeom>
          <a:noFill/>
          <a:ln>
            <a:noFill/>
          </a:ln>
        </p:spPr>
      </p:pic>
      <p:pic>
        <p:nvPicPr>
          <p:cNvPr id="121" name="Google Shape;121;p19"/>
          <p:cNvPicPr preferRelativeResize="0"/>
          <p:nvPr/>
        </p:nvPicPr>
        <p:blipFill>
          <a:blip r:embed="rId3">
            <a:alphaModFix amt="58000"/>
          </a:blip>
          <a:stretch>
            <a:fillRect/>
          </a:stretch>
        </p:blipFill>
        <p:spPr>
          <a:xfrm>
            <a:off x="5715000" y="0"/>
            <a:ext cx="3429000" cy="5143500"/>
          </a:xfrm>
          <a:prstGeom prst="rect">
            <a:avLst/>
          </a:prstGeom>
          <a:noFill/>
          <a:ln>
            <a:noFill/>
          </a:ln>
        </p:spPr>
      </p:pic>
      <p:pic>
        <p:nvPicPr>
          <p:cNvPr id="122" name="Google Shape;122;p19"/>
          <p:cNvPicPr preferRelativeResize="0"/>
          <p:nvPr/>
        </p:nvPicPr>
        <p:blipFill>
          <a:blip r:embed="rId3">
            <a:alphaModFix amt="58000"/>
          </a:blip>
          <a:stretch>
            <a:fillRect/>
          </a:stretch>
        </p:blipFill>
        <p:spPr>
          <a:xfrm>
            <a:off x="2857500" y="0"/>
            <a:ext cx="3429000" cy="5143500"/>
          </a:xfrm>
          <a:prstGeom prst="rect">
            <a:avLst/>
          </a:prstGeom>
          <a:noFill/>
          <a:ln>
            <a:noFill/>
          </a:ln>
        </p:spPr>
      </p:pic>
      <p:sp>
        <p:nvSpPr>
          <p:cNvPr id="123" name="Google Shape;123;p19"/>
          <p:cNvSpPr/>
          <p:nvPr/>
        </p:nvSpPr>
        <p:spPr>
          <a:xfrm>
            <a:off x="-8700" y="0"/>
            <a:ext cx="9161400" cy="5143500"/>
          </a:xfrm>
          <a:prstGeom prst="rect">
            <a:avLst/>
          </a:prstGeom>
          <a:solidFill>
            <a:srgbClr val="04040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23850" y="1443600"/>
            <a:ext cx="9185100" cy="22563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0" y="1443600"/>
            <a:ext cx="9161400" cy="225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Lato Black"/>
                <a:ea typeface="Lato Black"/>
                <a:cs typeface="Lato Black"/>
                <a:sym typeface="Lato Black"/>
              </a:rPr>
              <a:t>Appendix</a:t>
            </a:r>
            <a:endParaRPr sz="3600">
              <a:solidFill>
                <a:srgbClr val="FFFFFF"/>
              </a:solidFill>
              <a:latin typeface="Lato Black"/>
              <a:ea typeface="Lato Black"/>
              <a:cs typeface="Lato Black"/>
              <a:sym typeface="La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Appendix I</a:t>
            </a:r>
            <a:endParaRPr b="1" sz="1800">
              <a:solidFill>
                <a:srgbClr val="FFFFFF"/>
              </a:solidFill>
              <a:latin typeface="Lato"/>
              <a:ea typeface="Lato"/>
              <a:cs typeface="Lato"/>
              <a:sym typeface="Lato"/>
            </a:endParaRPr>
          </a:p>
          <a:p>
            <a:pPr indent="0" lvl="0" marL="0" rtl="0" algn="ctr">
              <a:lnSpc>
                <a:spcPct val="100000"/>
              </a:lnSpc>
              <a:spcBef>
                <a:spcPts val="0"/>
              </a:spcBef>
              <a:spcAft>
                <a:spcPts val="0"/>
              </a:spcAft>
              <a:buNone/>
            </a:pPr>
            <a:r>
              <a:t/>
            </a:r>
            <a:endParaRPr b="1" sz="1800">
              <a:solidFill>
                <a:srgbClr val="FFFFFF"/>
              </a:solidFill>
              <a:latin typeface="Lato"/>
              <a:ea typeface="Lato"/>
              <a:cs typeface="Lato"/>
              <a:sym typeface="Lato"/>
            </a:endParaRPr>
          </a:p>
        </p:txBody>
      </p:sp>
      <p:pic>
        <p:nvPicPr>
          <p:cNvPr id="132" name="Google Shape;132;p20"/>
          <p:cNvPicPr preferRelativeResize="0"/>
          <p:nvPr/>
        </p:nvPicPr>
        <p:blipFill>
          <a:blip r:embed="rId3">
            <a:alphaModFix/>
          </a:blip>
          <a:stretch>
            <a:fillRect/>
          </a:stretch>
        </p:blipFill>
        <p:spPr>
          <a:xfrm>
            <a:off x="0" y="825325"/>
            <a:ext cx="4549599" cy="3556176"/>
          </a:xfrm>
          <a:prstGeom prst="rect">
            <a:avLst/>
          </a:prstGeom>
          <a:noFill/>
          <a:ln>
            <a:noFill/>
          </a:ln>
        </p:spPr>
      </p:pic>
      <p:pic>
        <p:nvPicPr>
          <p:cNvPr id="133" name="Google Shape;133;p20"/>
          <p:cNvPicPr preferRelativeResize="0"/>
          <p:nvPr/>
        </p:nvPicPr>
        <p:blipFill rotWithShape="1">
          <a:blip r:embed="rId4">
            <a:alphaModFix/>
          </a:blip>
          <a:srcRect b="0" l="-1481" r="0" t="5953"/>
          <a:stretch/>
        </p:blipFill>
        <p:spPr>
          <a:xfrm>
            <a:off x="349213" y="4499600"/>
            <a:ext cx="3851166" cy="597800"/>
          </a:xfrm>
          <a:prstGeom prst="rect">
            <a:avLst/>
          </a:prstGeom>
          <a:noFill/>
          <a:ln>
            <a:noFill/>
          </a:ln>
        </p:spPr>
      </p:pic>
      <p:sp>
        <p:nvSpPr>
          <p:cNvPr id="134" name="Google Shape;134;p20"/>
          <p:cNvSpPr txBox="1"/>
          <p:nvPr/>
        </p:nvSpPr>
        <p:spPr>
          <a:xfrm>
            <a:off x="204150" y="498925"/>
            <a:ext cx="26052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Recent Purchase results</a:t>
            </a:r>
            <a:endParaRPr>
              <a:latin typeface="Lato"/>
              <a:ea typeface="Lato"/>
              <a:cs typeface="Lato"/>
              <a:sym typeface="Lato"/>
            </a:endParaRPr>
          </a:p>
        </p:txBody>
      </p:sp>
      <p:pic>
        <p:nvPicPr>
          <p:cNvPr id="135" name="Google Shape;135;p20"/>
          <p:cNvPicPr preferRelativeResize="0"/>
          <p:nvPr/>
        </p:nvPicPr>
        <p:blipFill>
          <a:blip r:embed="rId5">
            <a:alphaModFix/>
          </a:blip>
          <a:stretch>
            <a:fillRect/>
          </a:stretch>
        </p:blipFill>
        <p:spPr>
          <a:xfrm>
            <a:off x="4689575" y="904725"/>
            <a:ext cx="4378225" cy="3442351"/>
          </a:xfrm>
          <a:prstGeom prst="rect">
            <a:avLst/>
          </a:prstGeom>
          <a:noFill/>
          <a:ln>
            <a:noFill/>
          </a:ln>
        </p:spPr>
      </p:pic>
      <p:pic>
        <p:nvPicPr>
          <p:cNvPr id="136" name="Google Shape;136;p20"/>
          <p:cNvPicPr preferRelativeResize="0"/>
          <p:nvPr/>
        </p:nvPicPr>
        <p:blipFill>
          <a:blip r:embed="rId6">
            <a:alphaModFix/>
          </a:blip>
          <a:stretch>
            <a:fillRect/>
          </a:stretch>
        </p:blipFill>
        <p:spPr>
          <a:xfrm>
            <a:off x="4893350" y="4455775"/>
            <a:ext cx="4250651" cy="685450"/>
          </a:xfrm>
          <a:prstGeom prst="rect">
            <a:avLst/>
          </a:prstGeom>
          <a:noFill/>
          <a:ln>
            <a:noFill/>
          </a:ln>
        </p:spPr>
      </p:pic>
      <p:sp>
        <p:nvSpPr>
          <p:cNvPr id="137" name="Google Shape;137;p20"/>
          <p:cNvSpPr txBox="1"/>
          <p:nvPr/>
        </p:nvSpPr>
        <p:spPr>
          <a:xfrm>
            <a:off x="4893350" y="498925"/>
            <a:ext cx="29001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Frequent visitors results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p:nvPr/>
        </p:nvSpPr>
        <p:spPr>
          <a:xfrm>
            <a:off x="-20550" y="0"/>
            <a:ext cx="9185100" cy="441000"/>
          </a:xfrm>
          <a:prstGeom prst="rect">
            <a:avLst/>
          </a:prstGeom>
          <a:solidFill>
            <a:srgbClr val="060606">
              <a:alpha val="44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nvSpPr>
        <p:spPr>
          <a:xfrm>
            <a:off x="0" y="24450"/>
            <a:ext cx="9144000" cy="3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solidFill>
                  <a:srgbClr val="FFFFFF"/>
                </a:solidFill>
                <a:latin typeface="Lato"/>
                <a:ea typeface="Lato"/>
                <a:cs typeface="Lato"/>
                <a:sym typeface="Lato"/>
              </a:rPr>
              <a:t>Appendix II</a:t>
            </a:r>
            <a:endParaRPr b="1" sz="1800">
              <a:solidFill>
                <a:srgbClr val="FFFFFF"/>
              </a:solidFill>
              <a:latin typeface="Lato"/>
              <a:ea typeface="Lato"/>
              <a:cs typeface="Lato"/>
              <a:sym typeface="Lato"/>
            </a:endParaRPr>
          </a:p>
          <a:p>
            <a:pPr indent="0" lvl="0" marL="0" rtl="0" algn="ctr">
              <a:lnSpc>
                <a:spcPct val="100000"/>
              </a:lnSpc>
              <a:spcBef>
                <a:spcPts val="0"/>
              </a:spcBef>
              <a:spcAft>
                <a:spcPts val="0"/>
              </a:spcAft>
              <a:buNone/>
            </a:pPr>
            <a:r>
              <a:t/>
            </a:r>
            <a:endParaRPr b="1" sz="1800">
              <a:solidFill>
                <a:srgbClr val="FFFFFF"/>
              </a:solidFill>
              <a:latin typeface="Lato"/>
              <a:ea typeface="Lato"/>
              <a:cs typeface="Lato"/>
              <a:sym typeface="Lato"/>
            </a:endParaRPr>
          </a:p>
        </p:txBody>
      </p:sp>
      <p:sp>
        <p:nvSpPr>
          <p:cNvPr id="144" name="Google Shape;144;p21"/>
          <p:cNvSpPr txBox="1"/>
          <p:nvPr/>
        </p:nvSpPr>
        <p:spPr>
          <a:xfrm>
            <a:off x="3148800" y="441000"/>
            <a:ext cx="2605200" cy="3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Buy something in the past</a:t>
            </a:r>
            <a:endParaRPr>
              <a:latin typeface="Lato"/>
              <a:ea typeface="Lato"/>
              <a:cs typeface="Lato"/>
              <a:sym typeface="Lato"/>
            </a:endParaRPr>
          </a:p>
        </p:txBody>
      </p:sp>
      <p:pic>
        <p:nvPicPr>
          <p:cNvPr id="145" name="Google Shape;145;p21"/>
          <p:cNvPicPr preferRelativeResize="0"/>
          <p:nvPr/>
        </p:nvPicPr>
        <p:blipFill>
          <a:blip r:embed="rId3">
            <a:alphaModFix/>
          </a:blip>
          <a:stretch>
            <a:fillRect/>
          </a:stretch>
        </p:blipFill>
        <p:spPr>
          <a:xfrm>
            <a:off x="2155125" y="763225"/>
            <a:ext cx="4592550" cy="3617056"/>
          </a:xfrm>
          <a:prstGeom prst="rect">
            <a:avLst/>
          </a:prstGeom>
          <a:noFill/>
          <a:ln>
            <a:noFill/>
          </a:ln>
        </p:spPr>
      </p:pic>
      <p:pic>
        <p:nvPicPr>
          <p:cNvPr id="146" name="Google Shape;146;p21"/>
          <p:cNvPicPr preferRelativeResize="0"/>
          <p:nvPr/>
        </p:nvPicPr>
        <p:blipFill>
          <a:blip r:embed="rId4">
            <a:alphaModFix/>
          </a:blip>
          <a:stretch>
            <a:fillRect/>
          </a:stretch>
        </p:blipFill>
        <p:spPr>
          <a:xfrm>
            <a:off x="2275725" y="4477700"/>
            <a:ext cx="4592551" cy="601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