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Lato"/>
      <p:regular r:id="rId25"/>
      <p:bold r:id="rId26"/>
      <p:italic r:id="rId27"/>
      <p:boldItalic r:id="rId28"/>
    </p:embeddedFont>
    <p:embeddedFont>
      <p:font typeface="Lato Black"/>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gdtRQejKS/fnle4PMb6xO9e/hM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AEA746C-7AA5-408B-9E1F-347180678827}">
  <a:tblStyle styleId="{4AEA746C-7AA5-408B-9E1F-34718067882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lack-bold.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LatoBlack-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ecd34df0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6ecd34df0e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4464075" y="231788"/>
            <a:ext cx="4679925" cy="4679925"/>
          </a:xfrm>
          <a:prstGeom prst="rect">
            <a:avLst/>
          </a:prstGeom>
          <a:noFill/>
          <a:ln>
            <a:noFill/>
          </a:ln>
        </p:spPr>
      </p:pic>
      <p:pic>
        <p:nvPicPr>
          <p:cNvPr id="55" name="Google Shape;55;p1"/>
          <p:cNvPicPr preferRelativeResize="0"/>
          <p:nvPr/>
        </p:nvPicPr>
        <p:blipFill rotWithShape="1">
          <a:blip r:embed="rId3">
            <a:alphaModFix/>
          </a:blip>
          <a:srcRect b="0" l="0" r="0" t="0"/>
          <a:stretch/>
        </p:blipFill>
        <p:spPr>
          <a:xfrm flipH="1">
            <a:off x="0" y="231788"/>
            <a:ext cx="4679925" cy="4679925"/>
          </a:xfrm>
          <a:prstGeom prst="rect">
            <a:avLst/>
          </a:prstGeom>
          <a:noFill/>
          <a:ln>
            <a:noFill/>
          </a:ln>
        </p:spPr>
      </p:pic>
      <p:sp>
        <p:nvSpPr>
          <p:cNvPr id="56" name="Google Shape;56;p1"/>
          <p:cNvSpPr/>
          <p:nvPr/>
        </p:nvSpPr>
        <p:spPr>
          <a:xfrm>
            <a:off x="0" y="0"/>
            <a:ext cx="9161400" cy="5143500"/>
          </a:xfrm>
          <a:prstGeom prst="rect">
            <a:avLst/>
          </a:prstGeom>
          <a:solidFill>
            <a:srgbClr val="EEEEEE">
              <a:alpha val="5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23850" y="1443600"/>
            <a:ext cx="9185100" cy="22563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txBox="1"/>
          <p:nvPr/>
        </p:nvSpPr>
        <p:spPr>
          <a:xfrm>
            <a:off x="0" y="1443600"/>
            <a:ext cx="9161400" cy="138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zh-CN" sz="3600" u="none" cap="none" strike="noStrike">
                <a:solidFill>
                  <a:srgbClr val="FFFFFF"/>
                </a:solidFill>
                <a:latin typeface="Lato Black"/>
                <a:ea typeface="Lato Black"/>
                <a:cs typeface="Lato Black"/>
                <a:sym typeface="Lato Black"/>
              </a:rPr>
              <a:t>Toy Horse Conjoint Experiment</a:t>
            </a:r>
            <a:endParaRPr b="0" i="0" sz="3600" u="none" cap="none" strike="noStrike">
              <a:solidFill>
                <a:srgbClr val="FFFFFF"/>
              </a:solidFill>
              <a:latin typeface="Lato Black"/>
              <a:ea typeface="Lato Black"/>
              <a:cs typeface="Lato Black"/>
              <a:sym typeface="Lato Black"/>
            </a:endParaRPr>
          </a:p>
        </p:txBody>
      </p:sp>
      <p:sp>
        <p:nvSpPr>
          <p:cNvPr id="59" name="Google Shape;59;p1"/>
          <p:cNvSpPr txBox="1"/>
          <p:nvPr/>
        </p:nvSpPr>
        <p:spPr>
          <a:xfrm>
            <a:off x="3163050" y="2571750"/>
            <a:ext cx="2835300" cy="467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0" i="0" lang="zh-CN" sz="1400" u="none" cap="none" strike="noStrike">
                <a:solidFill>
                  <a:srgbClr val="FFFFFF"/>
                </a:solidFill>
                <a:latin typeface="Lato Black"/>
                <a:ea typeface="Lato Black"/>
                <a:cs typeface="Lato Black"/>
                <a:sym typeface="Lato Black"/>
              </a:rPr>
              <a:t>February 10, 2020</a:t>
            </a:r>
            <a:endParaRPr b="0" i="0" sz="1400" u="none" cap="none" strike="noStrike">
              <a:solidFill>
                <a:srgbClr val="000000"/>
              </a:solidFill>
              <a:latin typeface="Lato Black"/>
              <a:ea typeface="Lato Black"/>
              <a:cs typeface="Lato Black"/>
              <a:sym typeface="Lato Black"/>
            </a:endParaRPr>
          </a:p>
        </p:txBody>
      </p:sp>
      <p:sp>
        <p:nvSpPr>
          <p:cNvPr id="60" name="Google Shape;60;p1"/>
          <p:cNvSpPr txBox="1"/>
          <p:nvPr/>
        </p:nvSpPr>
        <p:spPr>
          <a:xfrm>
            <a:off x="8700" y="2939400"/>
            <a:ext cx="9144000" cy="760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zh-CN" sz="1600" u="none" cap="none" strike="noStrike">
                <a:solidFill>
                  <a:srgbClr val="FFFFFF"/>
                </a:solidFill>
                <a:latin typeface="Lato"/>
                <a:ea typeface="Lato"/>
                <a:cs typeface="Lato"/>
                <a:sym typeface="Lato"/>
              </a:rPr>
              <a:t>Team 4: </a:t>
            </a:r>
            <a:r>
              <a:rPr b="0" i="0" lang="zh-CN" sz="1400" u="none" cap="none" strike="noStrike">
                <a:solidFill>
                  <a:srgbClr val="FFFFFF"/>
                </a:solidFill>
                <a:latin typeface="Lato"/>
                <a:ea typeface="Lato"/>
                <a:cs typeface="Lato"/>
                <a:sym typeface="Lato"/>
              </a:rPr>
              <a:t>Yueqing(Amiee) Yang, Sanket Gomase, Xueqing Hou, Ziting Liao, Meng Guo </a:t>
            </a:r>
            <a:endParaRPr b="0" i="0" sz="1400" u="none" cap="none" strike="noStrike">
              <a:solidFill>
                <a:srgbClr val="FFFFFF"/>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graphicFrame>
        <p:nvGraphicFramePr>
          <p:cNvPr id="153" name="Google Shape;153;p10"/>
          <p:cNvGraphicFramePr/>
          <p:nvPr/>
        </p:nvGraphicFramePr>
        <p:xfrm>
          <a:off x="164300" y="1870325"/>
          <a:ext cx="3000000" cy="3000000"/>
        </p:xfrm>
        <a:graphic>
          <a:graphicData uri="http://schemas.openxmlformats.org/drawingml/2006/table">
            <a:tbl>
              <a:tblPr>
                <a:noFill/>
                <a:tableStyleId>{4AEA746C-7AA5-408B-9E1F-347180678827}</a:tableStyleId>
              </a:tblPr>
              <a:tblGrid>
                <a:gridCol w="875600"/>
                <a:gridCol w="770975"/>
                <a:gridCol w="1010100"/>
                <a:gridCol w="845700"/>
                <a:gridCol w="875600"/>
                <a:gridCol w="875600"/>
                <a:gridCol w="875600"/>
                <a:gridCol w="875600"/>
                <a:gridCol w="875600"/>
                <a:gridCol w="875600"/>
              </a:tblGrid>
              <a:tr h="504825">
                <a:tc>
                  <a:txBody>
                    <a:bodyPr/>
                    <a:lstStyle/>
                    <a:p>
                      <a:pPr indent="0" lvl="0" marL="0" rtl="0" algn="ctr">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0:0"/>
                      </a:ext>
                    </a:extLst>
                  </a:tcPr>
                </a:tc>
                <a:tc>
                  <a:txBody>
                    <a:bodyPr/>
                    <a:lstStyle/>
                    <a:p>
                      <a:pPr indent="0" lvl="0" marL="0" rtl="0" algn="ctr">
                        <a:lnSpc>
                          <a:spcPct val="115000"/>
                        </a:lnSpc>
                        <a:spcBef>
                          <a:spcPts val="0"/>
                        </a:spcBef>
                        <a:spcAft>
                          <a:spcPts val="0"/>
                        </a:spcAft>
                        <a:buNone/>
                      </a:pPr>
                      <a:r>
                        <a:rPr b="1" lang="zh-CN" sz="1100"/>
                        <a:t>Profile</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0:1"/>
                      </a:ext>
                    </a:extLst>
                  </a:tcPr>
                </a:tc>
                <a:tc>
                  <a:txBody>
                    <a:bodyPr/>
                    <a:lstStyle/>
                    <a:p>
                      <a:pPr indent="0" lvl="0" marL="0" rtl="0" algn="ctr">
                        <a:lnSpc>
                          <a:spcPct val="115000"/>
                        </a:lnSpc>
                        <a:spcBef>
                          <a:spcPts val="0"/>
                        </a:spcBef>
                        <a:spcAft>
                          <a:spcPts val="0"/>
                        </a:spcAft>
                        <a:buNone/>
                      </a:pPr>
                      <a:r>
                        <a:rPr b="1" lang="zh-CN" sz="1100"/>
                        <a:t>Competitor</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0:2"/>
                      </a:ext>
                    </a:extLst>
                  </a:tcPr>
                </a:tc>
                <a:tc>
                  <a:txBody>
                    <a:bodyPr/>
                    <a:lstStyle/>
                    <a:p>
                      <a:pPr indent="0" lvl="0" marL="0" rtl="0" algn="ctr">
                        <a:lnSpc>
                          <a:spcPct val="115000"/>
                        </a:lnSpc>
                        <a:spcBef>
                          <a:spcPts val="0"/>
                        </a:spcBef>
                        <a:spcAft>
                          <a:spcPts val="0"/>
                        </a:spcAft>
                        <a:buNone/>
                      </a:pPr>
                      <a:r>
                        <a:rPr b="1" lang="zh-CN" sz="1100"/>
                        <a:t>Changing &amp; adding  cost</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0:3"/>
                      </a:ext>
                    </a:extLst>
                  </a:tcPr>
                </a:tc>
                <a:tc>
                  <a:txBody>
                    <a:bodyPr/>
                    <a:lstStyle/>
                    <a:p>
                      <a:pPr indent="0" lvl="0" marL="0" rtl="0" algn="ctr">
                        <a:lnSpc>
                          <a:spcPct val="115000"/>
                        </a:lnSpc>
                        <a:spcBef>
                          <a:spcPts val="0"/>
                        </a:spcBef>
                        <a:spcAft>
                          <a:spcPts val="0"/>
                        </a:spcAft>
                        <a:buNone/>
                      </a:pPr>
                      <a:r>
                        <a:rPr b="1" lang="zh-CN" sz="1100"/>
                        <a:t>Profile 4</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0:4"/>
                      </a:ext>
                    </a:extLst>
                  </a:tcPr>
                </a:tc>
                <a:tc>
                  <a:txBody>
                    <a:bodyPr/>
                    <a:lstStyle/>
                    <a:p>
                      <a:pPr indent="0" lvl="0" marL="0" rtl="0" algn="ctr">
                        <a:lnSpc>
                          <a:spcPct val="115000"/>
                        </a:lnSpc>
                        <a:spcBef>
                          <a:spcPts val="0"/>
                        </a:spcBef>
                        <a:spcAft>
                          <a:spcPts val="0"/>
                        </a:spcAft>
                        <a:buNone/>
                      </a:pPr>
                      <a:r>
                        <a:rPr b="1" lang="zh-CN" sz="1100"/>
                        <a:t>Profile 14</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0:5"/>
                      </a:ext>
                    </a:extLst>
                  </a:tcPr>
                </a:tc>
                <a:tc>
                  <a:txBody>
                    <a:bodyPr/>
                    <a:lstStyle/>
                    <a:p>
                      <a:pPr indent="0" lvl="0" marL="0" rtl="0" algn="ctr">
                        <a:lnSpc>
                          <a:spcPct val="115000"/>
                        </a:lnSpc>
                        <a:spcBef>
                          <a:spcPts val="0"/>
                        </a:spcBef>
                        <a:spcAft>
                          <a:spcPts val="0"/>
                        </a:spcAft>
                        <a:buNone/>
                      </a:pPr>
                      <a:r>
                        <a:rPr b="1" lang="zh-CN" sz="1100"/>
                        <a:t>Profile 16</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0:6"/>
                      </a:ext>
                    </a:extLst>
                  </a:tcPr>
                </a:tc>
                <a:tc>
                  <a:txBody>
                    <a:bodyPr/>
                    <a:lstStyle/>
                    <a:p>
                      <a:pPr indent="0" lvl="0" marL="0" rtl="0" algn="ctr">
                        <a:lnSpc>
                          <a:spcPct val="115000"/>
                        </a:lnSpc>
                        <a:spcBef>
                          <a:spcPts val="0"/>
                        </a:spcBef>
                        <a:spcAft>
                          <a:spcPts val="0"/>
                        </a:spcAft>
                        <a:buNone/>
                      </a:pPr>
                      <a:r>
                        <a:rPr b="1" lang="zh-CN" sz="1100"/>
                        <a:t>Profit without fixed cost</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0:7"/>
                      </a:ext>
                    </a:extLst>
                  </a:tcPr>
                </a:tc>
                <a:tc>
                  <a:txBody>
                    <a:bodyPr/>
                    <a:lstStyle/>
                    <a:p>
                      <a:pPr indent="0" lvl="0" marL="0" rtl="0" algn="ctr">
                        <a:lnSpc>
                          <a:spcPct val="115000"/>
                        </a:lnSpc>
                        <a:spcBef>
                          <a:spcPts val="0"/>
                        </a:spcBef>
                        <a:spcAft>
                          <a:spcPts val="0"/>
                        </a:spcAft>
                        <a:buNone/>
                      </a:pPr>
                      <a:r>
                        <a:rPr b="1" lang="zh-CN" sz="1100"/>
                        <a:t>Profit</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0:8"/>
                      </a:ext>
                    </a:extLst>
                  </a:tcPr>
                </a:tc>
                <a:tc>
                  <a:txBody>
                    <a:bodyPr/>
                    <a:lstStyle/>
                    <a:p>
                      <a:pPr indent="0" lvl="0" marL="0" rtl="0" algn="ctr">
                        <a:lnSpc>
                          <a:spcPct val="115000"/>
                        </a:lnSpc>
                        <a:spcBef>
                          <a:spcPts val="0"/>
                        </a:spcBef>
                        <a:spcAft>
                          <a:spcPts val="0"/>
                        </a:spcAft>
                        <a:buNone/>
                      </a:pPr>
                      <a:r>
                        <a:rPr b="1" lang="zh-CN" sz="1100"/>
                        <a:t>Market share</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0:9"/>
                      </a:ext>
                    </a:extLst>
                  </a:tcPr>
                </a:tc>
              </a:tr>
              <a:tr h="200025">
                <a:tc>
                  <a:txBody>
                    <a:bodyPr/>
                    <a:lstStyle/>
                    <a:p>
                      <a:pPr indent="0" lvl="0" marL="0" rtl="0" algn="ctr">
                        <a:lnSpc>
                          <a:spcPct val="115000"/>
                        </a:lnSpc>
                        <a:spcBef>
                          <a:spcPts val="0"/>
                        </a:spcBef>
                        <a:spcAft>
                          <a:spcPts val="0"/>
                        </a:spcAft>
                        <a:buNone/>
                      </a:pPr>
                      <a:r>
                        <a:rPr lang="zh-CN" sz="1000"/>
                        <a:t>Scenario 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1:0"/>
                      </a:ext>
                    </a:extLst>
                  </a:tcPr>
                </a:tc>
                <a:tc>
                  <a:txBody>
                    <a:bodyPr/>
                    <a:lstStyle/>
                    <a:p>
                      <a:pPr indent="0" lvl="0" marL="0" rtl="0" algn="ctr">
                        <a:lnSpc>
                          <a:spcPct val="115000"/>
                        </a:lnSpc>
                        <a:spcBef>
                          <a:spcPts val="0"/>
                        </a:spcBef>
                        <a:spcAft>
                          <a:spcPts val="0"/>
                        </a:spcAft>
                        <a:buNone/>
                      </a:pPr>
                      <a:r>
                        <a:rPr lang="zh-CN" sz="1000"/>
                        <a:t>4+16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1:1"/>
                      </a:ext>
                    </a:extLst>
                  </a:tcPr>
                </a:tc>
                <a:tc>
                  <a:txBody>
                    <a:bodyPr/>
                    <a:lstStyle/>
                    <a:p>
                      <a:pPr indent="0" lvl="0" marL="0" rtl="0" algn="ctr">
                        <a:lnSpc>
                          <a:spcPct val="115000"/>
                        </a:lnSpc>
                        <a:spcBef>
                          <a:spcPts val="0"/>
                        </a:spcBef>
                        <a:spcAft>
                          <a:spcPts val="0"/>
                        </a:spcAft>
                        <a:buNone/>
                      </a:pPr>
                      <a:r>
                        <a:rPr lang="zh-CN"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1:2"/>
                      </a:ext>
                    </a:extLst>
                  </a:tcPr>
                </a:tc>
                <a:tc>
                  <a:txBody>
                    <a:bodyPr/>
                    <a:lstStyle/>
                    <a:p>
                      <a:pPr indent="0" lvl="0" marL="0" rtl="0" algn="ctr">
                        <a:lnSpc>
                          <a:spcPct val="115000"/>
                        </a:lnSpc>
                        <a:spcBef>
                          <a:spcPts val="0"/>
                        </a:spcBef>
                        <a:spcAft>
                          <a:spcPts val="0"/>
                        </a:spcAft>
                        <a:buNone/>
                      </a:pPr>
                      <a:r>
                        <a:rPr lang="zh-CN" sz="1000"/>
                        <a:t>53333.33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3"/>
                      </a:ext>
                    </a:extLst>
                  </a:tcPr>
                </a:tc>
                <a:tc>
                  <a:txBody>
                    <a:bodyPr/>
                    <a:lstStyle/>
                    <a:p>
                      <a:pPr indent="0" lvl="0" marL="0" rtl="0" algn="ctr">
                        <a:lnSpc>
                          <a:spcPct val="115000"/>
                        </a:lnSpc>
                        <a:spcBef>
                          <a:spcPts val="0"/>
                        </a:spcBef>
                        <a:spcAft>
                          <a:spcPts val="0"/>
                        </a:spcAft>
                        <a:buNone/>
                      </a:pPr>
                      <a:r>
                        <a:rPr lang="zh-CN" sz="1000"/>
                        <a:t>71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4"/>
                      </a:ext>
                    </a:extLst>
                  </a:tcPr>
                </a:tc>
                <a:tc>
                  <a:txBody>
                    <a:bodyPr/>
                    <a:lstStyle/>
                    <a:p>
                      <a:pPr indent="0" lvl="0" marL="0" rtl="0" algn="ctr">
                        <a:lnSpc>
                          <a:spcPct val="115000"/>
                        </a:lnSpc>
                        <a:spcBef>
                          <a:spcPts val="0"/>
                        </a:spcBef>
                        <a:spcAft>
                          <a:spcPts val="0"/>
                        </a:spcAft>
                        <a:buNone/>
                      </a:pPr>
                      <a:r>
                        <a:rPr lang="zh-C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5"/>
                      </a:ext>
                    </a:extLst>
                  </a:tcPr>
                </a:tc>
                <a:tc>
                  <a:txBody>
                    <a:bodyPr/>
                    <a:lstStyle/>
                    <a:p>
                      <a:pPr indent="0" lvl="0" marL="0" rtl="0" algn="ctr">
                        <a:lnSpc>
                          <a:spcPct val="115000"/>
                        </a:lnSpc>
                        <a:spcBef>
                          <a:spcPts val="0"/>
                        </a:spcBef>
                        <a:spcAft>
                          <a:spcPts val="0"/>
                        </a:spcAft>
                        <a:buNone/>
                      </a:pPr>
                      <a:r>
                        <a:rPr lang="zh-CN" sz="1000"/>
                        <a:t>93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6"/>
                      </a:ext>
                    </a:extLst>
                  </a:tcPr>
                </a:tc>
                <a:tc>
                  <a:txBody>
                    <a:bodyPr/>
                    <a:lstStyle/>
                    <a:p>
                      <a:pPr indent="0" lvl="0" marL="0" rtl="0" algn="ctr">
                        <a:lnSpc>
                          <a:spcPct val="115000"/>
                        </a:lnSpc>
                        <a:spcBef>
                          <a:spcPts val="0"/>
                        </a:spcBef>
                        <a:spcAft>
                          <a:spcPts val="0"/>
                        </a:spcAft>
                        <a:buNone/>
                      </a:pPr>
                      <a:r>
                        <a:rPr lang="zh-CN" sz="1000"/>
                        <a:t>197407.2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7"/>
                      </a:ext>
                    </a:extLst>
                  </a:tcPr>
                </a:tc>
                <a:tc>
                  <a:txBody>
                    <a:bodyPr/>
                    <a:lstStyle/>
                    <a:p>
                      <a:pPr indent="0" lvl="0" marL="0" rtl="0" algn="ctr">
                        <a:lnSpc>
                          <a:spcPct val="115000"/>
                        </a:lnSpc>
                        <a:spcBef>
                          <a:spcPts val="0"/>
                        </a:spcBef>
                        <a:spcAft>
                          <a:spcPts val="0"/>
                        </a:spcAft>
                        <a:buNone/>
                      </a:pPr>
                      <a:r>
                        <a:rPr b="1" lang="zh-CN" sz="1000">
                          <a:solidFill>
                            <a:srgbClr val="FF0000"/>
                          </a:solidFill>
                        </a:rPr>
                        <a:t>144073.87</a:t>
                      </a:r>
                      <a:endParaRPr b="1" sz="1000">
                        <a:solidFill>
                          <a:srgbClr val="FF000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8"/>
                      </a:ext>
                    </a:extLst>
                  </a:tcPr>
                </a:tc>
                <a:tc>
                  <a:txBody>
                    <a:bodyPr/>
                    <a:lstStyle/>
                    <a:p>
                      <a:pPr indent="0" lvl="0" marL="0" rtl="0" algn="ctr">
                        <a:lnSpc>
                          <a:spcPct val="115000"/>
                        </a:lnSpc>
                        <a:spcBef>
                          <a:spcPts val="0"/>
                        </a:spcBef>
                        <a:spcAft>
                          <a:spcPts val="0"/>
                        </a:spcAft>
                        <a:buNone/>
                      </a:pPr>
                      <a:r>
                        <a:rPr b="1" lang="zh-CN" sz="1000">
                          <a:solidFill>
                            <a:srgbClr val="FF0000"/>
                          </a:solidFill>
                        </a:rPr>
                        <a:t>82.00%</a:t>
                      </a:r>
                      <a:endParaRPr b="1" sz="1000">
                        <a:solidFill>
                          <a:srgbClr val="FF000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1:9"/>
                      </a:ext>
                    </a:extLst>
                  </a:tcPr>
                </a:tc>
              </a:tr>
              <a:tr h="200025">
                <a:tc>
                  <a:txBody>
                    <a:bodyPr/>
                    <a:lstStyle/>
                    <a:p>
                      <a:pPr indent="0" lvl="0" marL="0" rtl="0" algn="ctr">
                        <a:lnSpc>
                          <a:spcPct val="115000"/>
                        </a:lnSpc>
                        <a:spcBef>
                          <a:spcPts val="0"/>
                        </a:spcBef>
                        <a:spcAft>
                          <a:spcPts val="0"/>
                        </a:spcAft>
                        <a:buNone/>
                      </a:pPr>
                      <a:r>
                        <a:rPr lang="zh-CN" sz="1000"/>
                        <a:t>Scenario 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2:0"/>
                      </a:ext>
                    </a:extLst>
                  </a:tcPr>
                </a:tc>
                <a:tc>
                  <a:txBody>
                    <a:bodyPr/>
                    <a:lstStyle/>
                    <a:p>
                      <a:pPr indent="0" lvl="0" marL="0" rtl="0" algn="ctr">
                        <a:lnSpc>
                          <a:spcPct val="115000"/>
                        </a:lnSpc>
                        <a:spcBef>
                          <a:spcPts val="0"/>
                        </a:spcBef>
                        <a:spcAft>
                          <a:spcPts val="0"/>
                        </a:spcAft>
                        <a:buNone/>
                      </a:pPr>
                      <a:r>
                        <a:rPr lang="zh-CN" sz="1000"/>
                        <a:t>4+14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2:1"/>
                      </a:ext>
                    </a:extLst>
                  </a:tcPr>
                </a:tc>
                <a:tc>
                  <a:txBody>
                    <a:bodyPr/>
                    <a:lstStyle/>
                    <a:p>
                      <a:pPr indent="0" lvl="0" marL="0" rtl="0" algn="ctr">
                        <a:lnSpc>
                          <a:spcPct val="115000"/>
                        </a:lnSpc>
                        <a:spcBef>
                          <a:spcPts val="0"/>
                        </a:spcBef>
                        <a:spcAft>
                          <a:spcPts val="0"/>
                        </a:spcAft>
                        <a:buNone/>
                      </a:pPr>
                      <a:r>
                        <a:rPr lang="zh-CN"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2:2"/>
                      </a:ext>
                    </a:extLst>
                  </a:tcPr>
                </a:tc>
                <a:tc>
                  <a:txBody>
                    <a:bodyPr/>
                    <a:lstStyle/>
                    <a:p>
                      <a:pPr indent="0" lvl="0" marL="0" rtl="0" algn="ctr">
                        <a:lnSpc>
                          <a:spcPct val="115000"/>
                        </a:lnSpc>
                        <a:spcBef>
                          <a:spcPts val="0"/>
                        </a:spcBef>
                        <a:spcAft>
                          <a:spcPts val="0"/>
                        </a:spcAft>
                        <a:buNone/>
                      </a:pPr>
                      <a:r>
                        <a:rPr lang="zh-CN" sz="1000"/>
                        <a:t>46666.67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3"/>
                      </a:ext>
                    </a:extLst>
                  </a:tcPr>
                </a:tc>
                <a:tc>
                  <a:txBody>
                    <a:bodyPr/>
                    <a:lstStyle/>
                    <a:p>
                      <a:pPr indent="0" lvl="0" marL="0" rtl="0" algn="ctr">
                        <a:lnSpc>
                          <a:spcPct val="115000"/>
                        </a:lnSpc>
                        <a:spcBef>
                          <a:spcPts val="0"/>
                        </a:spcBef>
                        <a:spcAft>
                          <a:spcPts val="0"/>
                        </a:spcAft>
                        <a:buNone/>
                      </a:pPr>
                      <a:r>
                        <a:rPr lang="zh-CN" sz="1000"/>
                        <a:t>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4"/>
                      </a:ext>
                    </a:extLst>
                  </a:tcPr>
                </a:tc>
                <a:tc>
                  <a:txBody>
                    <a:bodyPr/>
                    <a:lstStyle/>
                    <a:p>
                      <a:pPr indent="0" lvl="0" marL="0" rtl="0" algn="ctr">
                        <a:lnSpc>
                          <a:spcPct val="115000"/>
                        </a:lnSpc>
                        <a:spcBef>
                          <a:spcPts val="0"/>
                        </a:spcBef>
                        <a:spcAft>
                          <a:spcPts val="0"/>
                        </a:spcAft>
                        <a:buNone/>
                      </a:pPr>
                      <a:r>
                        <a:rPr lang="zh-CN" sz="1000"/>
                        <a:t>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5"/>
                      </a:ext>
                    </a:extLst>
                  </a:tcPr>
                </a:tc>
                <a:tc>
                  <a:txBody>
                    <a:bodyPr/>
                    <a:lstStyle/>
                    <a:p>
                      <a:pPr indent="0" lvl="0" marL="0" rtl="0" algn="ctr">
                        <a:lnSpc>
                          <a:spcPct val="115000"/>
                        </a:lnSpc>
                        <a:spcBef>
                          <a:spcPts val="0"/>
                        </a:spcBef>
                        <a:spcAft>
                          <a:spcPts val="0"/>
                        </a:spcAft>
                        <a:buNone/>
                      </a:pPr>
                      <a:r>
                        <a:rPr lang="zh-C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6"/>
                      </a:ext>
                    </a:extLst>
                  </a:tcPr>
                </a:tc>
                <a:tc>
                  <a:txBody>
                    <a:bodyPr/>
                    <a:lstStyle/>
                    <a:p>
                      <a:pPr indent="0" lvl="0" marL="0" rtl="0" algn="ctr">
                        <a:lnSpc>
                          <a:spcPct val="115000"/>
                        </a:lnSpc>
                        <a:spcBef>
                          <a:spcPts val="0"/>
                        </a:spcBef>
                        <a:spcAft>
                          <a:spcPts val="0"/>
                        </a:spcAft>
                        <a:buNone/>
                      </a:pPr>
                      <a:r>
                        <a:rPr lang="zh-CN" sz="1000"/>
                        <a:t>173953.4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7"/>
                      </a:ext>
                    </a:extLst>
                  </a:tcPr>
                </a:tc>
                <a:tc>
                  <a:txBody>
                    <a:bodyPr/>
                    <a:lstStyle/>
                    <a:p>
                      <a:pPr indent="0" lvl="0" marL="0" rtl="0" algn="ctr">
                        <a:lnSpc>
                          <a:spcPct val="115000"/>
                        </a:lnSpc>
                        <a:spcBef>
                          <a:spcPts val="0"/>
                        </a:spcBef>
                        <a:spcAft>
                          <a:spcPts val="0"/>
                        </a:spcAft>
                        <a:buNone/>
                      </a:pPr>
                      <a:r>
                        <a:rPr lang="zh-CN" sz="1000"/>
                        <a:t>127286.73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8"/>
                      </a:ext>
                    </a:extLst>
                  </a:tcPr>
                </a:tc>
                <a:tc>
                  <a:txBody>
                    <a:bodyPr/>
                    <a:lstStyle/>
                    <a:p>
                      <a:pPr indent="0" lvl="0" marL="0" rtl="0" algn="ctr">
                        <a:lnSpc>
                          <a:spcPct val="115000"/>
                        </a:lnSpc>
                        <a:spcBef>
                          <a:spcPts val="0"/>
                        </a:spcBef>
                        <a:spcAft>
                          <a:spcPts val="0"/>
                        </a:spcAft>
                        <a:buNone/>
                      </a:pPr>
                      <a:r>
                        <a:rPr lang="zh-CN" sz="1000"/>
                        <a:t>66.50%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2:9"/>
                      </a:ext>
                    </a:extLst>
                  </a:tcPr>
                </a:tc>
              </a:tr>
              <a:tr h="200025">
                <a:tc>
                  <a:txBody>
                    <a:bodyPr/>
                    <a:lstStyle/>
                    <a:p>
                      <a:pPr indent="0" lvl="0" marL="0" rtl="0" algn="ctr">
                        <a:lnSpc>
                          <a:spcPct val="115000"/>
                        </a:lnSpc>
                        <a:spcBef>
                          <a:spcPts val="0"/>
                        </a:spcBef>
                        <a:spcAft>
                          <a:spcPts val="0"/>
                        </a:spcAft>
                        <a:buNone/>
                      </a:pPr>
                      <a:r>
                        <a:rPr lang="zh-CN" sz="1000"/>
                        <a:t>Scenario 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3:0"/>
                      </a:ext>
                    </a:extLst>
                  </a:tcPr>
                </a:tc>
                <a:tc>
                  <a:txBody>
                    <a:bodyPr/>
                    <a:lstStyle/>
                    <a:p>
                      <a:pPr indent="0" lvl="0" marL="0" rtl="0" algn="ctr">
                        <a:lnSpc>
                          <a:spcPct val="115000"/>
                        </a:lnSpc>
                        <a:spcBef>
                          <a:spcPts val="0"/>
                        </a:spcBef>
                        <a:spcAft>
                          <a:spcPts val="0"/>
                        </a:spcAft>
                        <a:buNone/>
                      </a:pPr>
                      <a:r>
                        <a:rPr lang="zh-CN" sz="1000"/>
                        <a:t>14+16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3:1"/>
                      </a:ext>
                    </a:extLst>
                  </a:tcPr>
                </a:tc>
                <a:tc>
                  <a:txBody>
                    <a:bodyPr/>
                    <a:lstStyle/>
                    <a:p>
                      <a:pPr indent="0" lvl="0" marL="0" rtl="0" algn="ctr">
                        <a:lnSpc>
                          <a:spcPct val="115000"/>
                        </a:lnSpc>
                        <a:spcBef>
                          <a:spcPts val="0"/>
                        </a:spcBef>
                        <a:spcAft>
                          <a:spcPts val="0"/>
                        </a:spcAft>
                        <a:buNone/>
                      </a:pPr>
                      <a:r>
                        <a:rPr lang="zh-CN"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3:2"/>
                      </a:ext>
                    </a:extLst>
                  </a:tcPr>
                </a:tc>
                <a:tc>
                  <a:txBody>
                    <a:bodyPr/>
                    <a:lstStyle/>
                    <a:p>
                      <a:pPr indent="0" lvl="0" marL="0" rtl="0" algn="ctr">
                        <a:lnSpc>
                          <a:spcPct val="115000"/>
                        </a:lnSpc>
                        <a:spcBef>
                          <a:spcPts val="0"/>
                        </a:spcBef>
                        <a:spcAft>
                          <a:spcPts val="0"/>
                        </a:spcAft>
                        <a:buNone/>
                      </a:pPr>
                      <a:r>
                        <a:rPr lang="zh-CN" sz="1000"/>
                        <a:t>46666.67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3"/>
                      </a:ext>
                    </a:extLst>
                  </a:tcPr>
                </a:tc>
                <a:tc>
                  <a:txBody>
                    <a:bodyPr/>
                    <a:lstStyle/>
                    <a:p>
                      <a:pPr indent="0" lvl="0" marL="0" rtl="0" algn="ctr">
                        <a:lnSpc>
                          <a:spcPct val="115000"/>
                        </a:lnSpc>
                        <a:spcBef>
                          <a:spcPts val="0"/>
                        </a:spcBef>
                        <a:spcAft>
                          <a:spcPts val="0"/>
                        </a:spcAft>
                        <a:buNone/>
                      </a:pPr>
                      <a:r>
                        <a:rPr lang="zh-C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4"/>
                      </a:ext>
                    </a:extLst>
                  </a:tcPr>
                </a:tc>
                <a:tc>
                  <a:txBody>
                    <a:bodyPr/>
                    <a:lstStyle/>
                    <a:p>
                      <a:pPr indent="0" lvl="0" marL="0" rtl="0" algn="ctr">
                        <a:lnSpc>
                          <a:spcPct val="115000"/>
                        </a:lnSpc>
                        <a:spcBef>
                          <a:spcPts val="0"/>
                        </a:spcBef>
                        <a:spcAft>
                          <a:spcPts val="0"/>
                        </a:spcAft>
                        <a:buNone/>
                      </a:pPr>
                      <a:r>
                        <a:rPr lang="zh-CN" sz="1000"/>
                        <a:t>46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5"/>
                      </a:ext>
                    </a:extLst>
                  </a:tcPr>
                </a:tc>
                <a:tc>
                  <a:txBody>
                    <a:bodyPr/>
                    <a:lstStyle/>
                    <a:p>
                      <a:pPr indent="0" lvl="0" marL="0" rtl="0" algn="ctr">
                        <a:lnSpc>
                          <a:spcPct val="115000"/>
                        </a:lnSpc>
                        <a:spcBef>
                          <a:spcPts val="0"/>
                        </a:spcBef>
                        <a:spcAft>
                          <a:spcPts val="0"/>
                        </a:spcAft>
                        <a:buNone/>
                      </a:pPr>
                      <a:r>
                        <a:rPr lang="zh-CN" sz="1000"/>
                        <a:t>73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6"/>
                      </a:ext>
                    </a:extLst>
                  </a:tcPr>
                </a:tc>
                <a:tc>
                  <a:txBody>
                    <a:bodyPr/>
                    <a:lstStyle/>
                    <a:p>
                      <a:pPr indent="0" lvl="0" marL="0" rtl="0" algn="ctr">
                        <a:lnSpc>
                          <a:spcPct val="115000"/>
                        </a:lnSpc>
                        <a:spcBef>
                          <a:spcPts val="0"/>
                        </a:spcBef>
                        <a:spcAft>
                          <a:spcPts val="0"/>
                        </a:spcAft>
                        <a:buNone/>
                      </a:pPr>
                      <a:r>
                        <a:rPr lang="zh-CN" sz="1000"/>
                        <a:t>138236.2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7"/>
                      </a:ext>
                    </a:extLst>
                  </a:tcPr>
                </a:tc>
                <a:tc>
                  <a:txBody>
                    <a:bodyPr/>
                    <a:lstStyle/>
                    <a:p>
                      <a:pPr indent="0" lvl="0" marL="0" rtl="0" algn="ctr">
                        <a:lnSpc>
                          <a:spcPct val="115000"/>
                        </a:lnSpc>
                        <a:spcBef>
                          <a:spcPts val="0"/>
                        </a:spcBef>
                        <a:spcAft>
                          <a:spcPts val="0"/>
                        </a:spcAft>
                        <a:buNone/>
                      </a:pPr>
                      <a:r>
                        <a:rPr lang="zh-CN" sz="1000"/>
                        <a:t>91569.53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8"/>
                      </a:ext>
                    </a:extLst>
                  </a:tcPr>
                </a:tc>
                <a:tc>
                  <a:txBody>
                    <a:bodyPr/>
                    <a:lstStyle/>
                    <a:p>
                      <a:pPr indent="0" lvl="0" marL="0" rtl="0" algn="ctr">
                        <a:lnSpc>
                          <a:spcPct val="115000"/>
                        </a:lnSpc>
                        <a:spcBef>
                          <a:spcPts val="0"/>
                        </a:spcBef>
                        <a:spcAft>
                          <a:spcPts val="0"/>
                        </a:spcAft>
                        <a:buNone/>
                      </a:pPr>
                      <a:r>
                        <a:rPr lang="zh-CN" sz="1000"/>
                        <a:t>59.50%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3:9"/>
                      </a:ext>
                    </a:extLst>
                  </a:tcPr>
                </a:tc>
              </a:tr>
              <a:tr h="200025">
                <a:tc>
                  <a:txBody>
                    <a:bodyPr/>
                    <a:lstStyle/>
                    <a:p>
                      <a:pPr indent="0" lvl="0" marL="0" rtl="0" algn="ctr">
                        <a:lnSpc>
                          <a:spcPct val="115000"/>
                        </a:lnSpc>
                        <a:spcBef>
                          <a:spcPts val="0"/>
                        </a:spcBef>
                        <a:spcAft>
                          <a:spcPts val="0"/>
                        </a:spcAft>
                        <a:buNone/>
                      </a:pPr>
                      <a:r>
                        <a:rPr lang="zh-CN" sz="1000"/>
                        <a:t>Scenario 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4:0"/>
                      </a:ext>
                    </a:extLst>
                  </a:tcPr>
                </a:tc>
                <a:tc>
                  <a:txBody>
                    <a:bodyPr/>
                    <a:lstStyle/>
                    <a:p>
                      <a:pPr indent="0" lvl="0" marL="0" rtl="0" algn="ctr">
                        <a:lnSpc>
                          <a:spcPct val="115000"/>
                        </a:lnSpc>
                        <a:spcBef>
                          <a:spcPts val="0"/>
                        </a:spcBef>
                        <a:spcAft>
                          <a:spcPts val="0"/>
                        </a:spcAft>
                        <a:buNone/>
                      </a:pPr>
                      <a:r>
                        <a:rPr lang="zh-CN" sz="1000"/>
                        <a:t>4+14+16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4:1"/>
                      </a:ext>
                    </a:extLst>
                  </a:tcPr>
                </a:tc>
                <a:tc>
                  <a:txBody>
                    <a:bodyPr/>
                    <a:lstStyle/>
                    <a:p>
                      <a:pPr indent="0" lvl="0" marL="0" rtl="0" algn="ctr">
                        <a:lnSpc>
                          <a:spcPct val="115000"/>
                        </a:lnSpc>
                        <a:spcBef>
                          <a:spcPts val="0"/>
                        </a:spcBef>
                        <a:spcAft>
                          <a:spcPts val="0"/>
                        </a:spcAft>
                        <a:buNone/>
                      </a:pPr>
                      <a:r>
                        <a:rPr lang="zh-CN"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4:2"/>
                      </a:ext>
                    </a:extLst>
                  </a:tcPr>
                </a:tc>
                <a:tc>
                  <a:txBody>
                    <a:bodyPr/>
                    <a:lstStyle/>
                    <a:p>
                      <a:pPr indent="0" lvl="0" marL="0" rtl="0" algn="ctr">
                        <a:lnSpc>
                          <a:spcPct val="115000"/>
                        </a:lnSpc>
                        <a:spcBef>
                          <a:spcPts val="0"/>
                        </a:spcBef>
                        <a:spcAft>
                          <a:spcPts val="0"/>
                        </a:spcAft>
                        <a:buNone/>
                      </a:pPr>
                      <a:r>
                        <a:rPr lang="zh-CN" sz="1000"/>
                        <a:t>73333.33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3"/>
                      </a:ext>
                    </a:extLst>
                  </a:tcPr>
                </a:tc>
                <a:tc>
                  <a:txBody>
                    <a:bodyPr/>
                    <a:lstStyle/>
                    <a:p>
                      <a:pPr indent="0" lvl="0" marL="0" rtl="0" algn="ctr">
                        <a:lnSpc>
                          <a:spcPct val="115000"/>
                        </a:lnSpc>
                        <a:spcBef>
                          <a:spcPts val="0"/>
                        </a:spcBef>
                        <a:spcAft>
                          <a:spcPts val="0"/>
                        </a:spcAft>
                        <a:buNone/>
                      </a:pPr>
                      <a:r>
                        <a:rPr lang="zh-CN" sz="1000"/>
                        <a:t>71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4"/>
                      </a:ext>
                    </a:extLst>
                  </a:tcPr>
                </a:tc>
                <a:tc>
                  <a:txBody>
                    <a:bodyPr/>
                    <a:lstStyle/>
                    <a:p>
                      <a:pPr indent="0" lvl="0" marL="0" rtl="0" algn="ctr">
                        <a:lnSpc>
                          <a:spcPct val="115000"/>
                        </a:lnSpc>
                        <a:spcBef>
                          <a:spcPts val="0"/>
                        </a:spcBef>
                        <a:spcAft>
                          <a:spcPts val="0"/>
                        </a:spcAft>
                        <a:buNone/>
                      </a:pPr>
                      <a:r>
                        <a:rPr lang="zh-CN" sz="1000"/>
                        <a:t>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5"/>
                      </a:ext>
                    </a:extLst>
                  </a:tcPr>
                </a:tc>
                <a:tc>
                  <a:txBody>
                    <a:bodyPr/>
                    <a:lstStyle/>
                    <a:p>
                      <a:pPr indent="0" lvl="0" marL="0" rtl="0" algn="ctr">
                        <a:lnSpc>
                          <a:spcPct val="115000"/>
                        </a:lnSpc>
                        <a:spcBef>
                          <a:spcPts val="0"/>
                        </a:spcBef>
                        <a:spcAft>
                          <a:spcPts val="0"/>
                        </a:spcAft>
                        <a:buNone/>
                      </a:pPr>
                      <a:r>
                        <a:rPr lang="zh-CN" sz="1000"/>
                        <a:t>68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6"/>
                      </a:ext>
                    </a:extLst>
                  </a:tcPr>
                </a:tc>
                <a:tc>
                  <a:txBody>
                    <a:bodyPr/>
                    <a:lstStyle/>
                    <a:p>
                      <a:pPr indent="0" lvl="0" marL="0" rtl="0" algn="ctr">
                        <a:lnSpc>
                          <a:spcPct val="115000"/>
                        </a:lnSpc>
                        <a:spcBef>
                          <a:spcPts val="0"/>
                        </a:spcBef>
                        <a:spcAft>
                          <a:spcPts val="0"/>
                        </a:spcAft>
                        <a:buNone/>
                      </a:pPr>
                      <a:r>
                        <a:rPr lang="zh-CN" sz="1000"/>
                        <a:t>225343.4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7"/>
                      </a:ext>
                    </a:extLst>
                  </a:tcPr>
                </a:tc>
                <a:tc>
                  <a:txBody>
                    <a:bodyPr/>
                    <a:lstStyle/>
                    <a:p>
                      <a:pPr indent="0" lvl="0" marL="0" rtl="0" algn="ctr">
                        <a:lnSpc>
                          <a:spcPct val="115000"/>
                        </a:lnSpc>
                        <a:spcBef>
                          <a:spcPts val="0"/>
                        </a:spcBef>
                        <a:spcAft>
                          <a:spcPts val="0"/>
                        </a:spcAft>
                        <a:buNone/>
                      </a:pPr>
                      <a:r>
                        <a:rPr lang="zh-CN" sz="1000"/>
                        <a:t>152010.07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8"/>
                      </a:ext>
                    </a:extLst>
                  </a:tcPr>
                </a:tc>
                <a:tc>
                  <a:txBody>
                    <a:bodyPr/>
                    <a:lstStyle/>
                    <a:p>
                      <a:pPr indent="0" lvl="0" marL="0" rtl="0" algn="ctr">
                        <a:lnSpc>
                          <a:spcPct val="115000"/>
                        </a:lnSpc>
                        <a:spcBef>
                          <a:spcPts val="0"/>
                        </a:spcBef>
                        <a:spcAft>
                          <a:spcPts val="0"/>
                        </a:spcAft>
                        <a:buNone/>
                      </a:pPr>
                      <a:r>
                        <a:rPr lang="zh-CN" sz="1000"/>
                        <a:t>91.50%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4:9"/>
                      </a:ext>
                    </a:extLst>
                  </a:tcPr>
                </a:tc>
              </a:tr>
              <a:tr h="504825">
                <a:tc>
                  <a:txBody>
                    <a:bodyPr/>
                    <a:lstStyle/>
                    <a:p>
                      <a:pPr indent="0" lvl="0" marL="0" rtl="0" algn="ctr">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5:0"/>
                      </a:ext>
                    </a:extLst>
                  </a:tcPr>
                </a:tc>
                <a:tc>
                  <a:txBody>
                    <a:bodyPr/>
                    <a:lstStyle/>
                    <a:p>
                      <a:pPr indent="0" lvl="0" marL="0" rtl="0" algn="ctr">
                        <a:lnSpc>
                          <a:spcPct val="115000"/>
                        </a:lnSpc>
                        <a:spcBef>
                          <a:spcPts val="0"/>
                        </a:spcBef>
                        <a:spcAft>
                          <a:spcPts val="0"/>
                        </a:spcAft>
                        <a:buNone/>
                      </a:pPr>
                      <a:r>
                        <a:rPr b="1" lang="zh-CN" sz="1100"/>
                        <a:t>Profile</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5:1"/>
                      </a:ext>
                    </a:extLst>
                  </a:tcPr>
                </a:tc>
                <a:tc>
                  <a:txBody>
                    <a:bodyPr/>
                    <a:lstStyle/>
                    <a:p>
                      <a:pPr indent="0" lvl="0" marL="0" rtl="0" algn="ctr">
                        <a:lnSpc>
                          <a:spcPct val="115000"/>
                        </a:lnSpc>
                        <a:spcBef>
                          <a:spcPts val="0"/>
                        </a:spcBef>
                        <a:spcAft>
                          <a:spcPts val="0"/>
                        </a:spcAft>
                        <a:buNone/>
                      </a:pPr>
                      <a:r>
                        <a:rPr b="1" lang="zh-CN" sz="1100"/>
                        <a:t>Competitor</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5:2"/>
                      </a:ext>
                    </a:extLst>
                  </a:tcPr>
                </a:tc>
                <a:tc>
                  <a:txBody>
                    <a:bodyPr/>
                    <a:lstStyle/>
                    <a:p>
                      <a:pPr indent="0" lvl="0" marL="0" rtl="0" algn="ctr">
                        <a:lnSpc>
                          <a:spcPct val="115000"/>
                        </a:lnSpc>
                        <a:spcBef>
                          <a:spcPts val="0"/>
                        </a:spcBef>
                        <a:spcAft>
                          <a:spcPts val="0"/>
                        </a:spcAft>
                        <a:buClr>
                          <a:schemeClr val="dk1"/>
                        </a:buClr>
                        <a:buSzPts val="1100"/>
                        <a:buFont typeface="Arial"/>
                        <a:buNone/>
                      </a:pPr>
                      <a:r>
                        <a:rPr b="1" lang="zh-CN" sz="1100">
                          <a:solidFill>
                            <a:schemeClr val="dk1"/>
                          </a:solidFill>
                        </a:rPr>
                        <a:t>Changing &amp; adding  cost</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5:3"/>
                      </a:ext>
                    </a:extLst>
                  </a:tcPr>
                </a:tc>
                <a:tc>
                  <a:txBody>
                    <a:bodyPr/>
                    <a:lstStyle/>
                    <a:p>
                      <a:pPr indent="0" lvl="0" marL="0" rtl="0" algn="ctr">
                        <a:lnSpc>
                          <a:spcPct val="115000"/>
                        </a:lnSpc>
                        <a:spcBef>
                          <a:spcPts val="0"/>
                        </a:spcBef>
                        <a:spcAft>
                          <a:spcPts val="0"/>
                        </a:spcAft>
                        <a:buNone/>
                      </a:pPr>
                      <a:r>
                        <a:rPr b="1" lang="zh-CN" sz="1100"/>
                        <a:t>Profile 3</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5:4"/>
                      </a:ext>
                    </a:extLst>
                  </a:tcPr>
                </a:tc>
                <a:tc>
                  <a:txBody>
                    <a:bodyPr/>
                    <a:lstStyle/>
                    <a:p>
                      <a:pPr indent="0" lvl="0" marL="0" rtl="0" algn="ctr">
                        <a:lnSpc>
                          <a:spcPct val="115000"/>
                        </a:lnSpc>
                        <a:spcBef>
                          <a:spcPts val="0"/>
                        </a:spcBef>
                        <a:spcAft>
                          <a:spcPts val="0"/>
                        </a:spcAft>
                        <a:buNone/>
                      </a:pPr>
                      <a:r>
                        <a:rPr b="1" lang="zh-CN" sz="1100"/>
                        <a:t>Profile 13</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5:5"/>
                      </a:ext>
                    </a:extLst>
                  </a:tcPr>
                </a:tc>
                <a:tc>
                  <a:txBody>
                    <a:bodyPr/>
                    <a:lstStyle/>
                    <a:p>
                      <a:pPr indent="0" lvl="0" marL="0" rtl="0" algn="ctr">
                        <a:lnSpc>
                          <a:spcPct val="115000"/>
                        </a:lnSpc>
                        <a:spcBef>
                          <a:spcPts val="0"/>
                        </a:spcBef>
                        <a:spcAft>
                          <a:spcPts val="0"/>
                        </a:spcAft>
                        <a:buNone/>
                      </a:pPr>
                      <a:r>
                        <a:rPr b="1" lang="zh-CN" sz="1100"/>
                        <a:t>Profile 15</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5:6"/>
                      </a:ext>
                    </a:extLst>
                  </a:tcPr>
                </a:tc>
                <a:tc>
                  <a:txBody>
                    <a:bodyPr/>
                    <a:lstStyle/>
                    <a:p>
                      <a:pPr indent="0" lvl="0" marL="0" rtl="0" algn="ctr">
                        <a:lnSpc>
                          <a:spcPct val="115000"/>
                        </a:lnSpc>
                        <a:spcBef>
                          <a:spcPts val="0"/>
                        </a:spcBef>
                        <a:spcAft>
                          <a:spcPts val="0"/>
                        </a:spcAft>
                        <a:buNone/>
                      </a:pPr>
                      <a:r>
                        <a:rPr b="1" lang="zh-CN" sz="1100"/>
                        <a:t>Profit without fixed cost</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5:7"/>
                      </a:ext>
                    </a:extLst>
                  </a:tcPr>
                </a:tc>
                <a:tc>
                  <a:txBody>
                    <a:bodyPr/>
                    <a:lstStyle/>
                    <a:p>
                      <a:pPr indent="0" lvl="0" marL="0" rtl="0" algn="ctr">
                        <a:lnSpc>
                          <a:spcPct val="115000"/>
                        </a:lnSpc>
                        <a:spcBef>
                          <a:spcPts val="0"/>
                        </a:spcBef>
                        <a:spcAft>
                          <a:spcPts val="0"/>
                        </a:spcAft>
                        <a:buNone/>
                      </a:pPr>
                      <a:r>
                        <a:rPr b="1" lang="zh-CN" sz="1100"/>
                        <a:t>Profit</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5:8"/>
                      </a:ext>
                    </a:extLst>
                  </a:tcPr>
                </a:tc>
                <a:tc>
                  <a:txBody>
                    <a:bodyPr/>
                    <a:lstStyle/>
                    <a:p>
                      <a:pPr indent="0" lvl="0" marL="0" rtl="0" algn="ctr">
                        <a:lnSpc>
                          <a:spcPct val="115000"/>
                        </a:lnSpc>
                        <a:spcBef>
                          <a:spcPts val="0"/>
                        </a:spcBef>
                        <a:spcAft>
                          <a:spcPts val="0"/>
                        </a:spcAft>
                        <a:buNone/>
                      </a:pPr>
                      <a:r>
                        <a:rPr b="1" lang="zh-CN" sz="1100"/>
                        <a:t>Market share</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53:5:9"/>
                      </a:ext>
                    </a:extLst>
                  </a:tcPr>
                </a:tc>
              </a:tr>
              <a:tr h="200025">
                <a:tc>
                  <a:txBody>
                    <a:bodyPr/>
                    <a:lstStyle/>
                    <a:p>
                      <a:pPr indent="0" lvl="0" marL="0" rtl="0" algn="ctr">
                        <a:lnSpc>
                          <a:spcPct val="115000"/>
                        </a:lnSpc>
                        <a:spcBef>
                          <a:spcPts val="0"/>
                        </a:spcBef>
                        <a:spcAft>
                          <a:spcPts val="0"/>
                        </a:spcAft>
                        <a:buNone/>
                      </a:pPr>
                      <a:r>
                        <a:rPr lang="zh-CN" sz="1000"/>
                        <a:t>Scenario 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6:0"/>
                      </a:ext>
                    </a:extLst>
                  </a:tcPr>
                </a:tc>
                <a:tc>
                  <a:txBody>
                    <a:bodyPr/>
                    <a:lstStyle/>
                    <a:p>
                      <a:pPr indent="0" lvl="0" marL="0" rtl="0" algn="ctr">
                        <a:lnSpc>
                          <a:spcPct val="115000"/>
                        </a:lnSpc>
                        <a:spcBef>
                          <a:spcPts val="0"/>
                        </a:spcBef>
                        <a:spcAft>
                          <a:spcPts val="0"/>
                        </a:spcAft>
                        <a:buNone/>
                      </a:pPr>
                      <a:r>
                        <a:rPr lang="zh-CN" sz="1000"/>
                        <a:t>3+15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6:1"/>
                      </a:ext>
                    </a:extLst>
                  </a:tcPr>
                </a:tc>
                <a:tc>
                  <a:txBody>
                    <a:bodyPr/>
                    <a:lstStyle/>
                    <a:p>
                      <a:pPr indent="0" lvl="0" marL="0" rtl="0" algn="ctr">
                        <a:lnSpc>
                          <a:spcPct val="115000"/>
                        </a:lnSpc>
                        <a:spcBef>
                          <a:spcPts val="0"/>
                        </a:spcBef>
                        <a:spcAft>
                          <a:spcPts val="0"/>
                        </a:spcAft>
                        <a:buNone/>
                      </a:pPr>
                      <a:r>
                        <a:rPr lang="zh-CN"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6:2"/>
                      </a:ext>
                    </a:extLst>
                  </a:tcPr>
                </a:tc>
                <a:tc>
                  <a:txBody>
                    <a:bodyPr/>
                    <a:lstStyle/>
                    <a:p>
                      <a:pPr indent="0" lvl="0" marL="0" rtl="0" algn="ctr">
                        <a:lnSpc>
                          <a:spcPct val="115000"/>
                        </a:lnSpc>
                        <a:spcBef>
                          <a:spcPts val="0"/>
                        </a:spcBef>
                        <a:spcAft>
                          <a:spcPts val="0"/>
                        </a:spcAft>
                        <a:buNone/>
                      </a:pPr>
                      <a:r>
                        <a:rPr lang="zh-CN" sz="1000"/>
                        <a:t>53333.33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6:3"/>
                      </a:ext>
                    </a:extLst>
                  </a:tcPr>
                </a:tc>
                <a:tc>
                  <a:txBody>
                    <a:bodyPr/>
                    <a:lstStyle/>
                    <a:p>
                      <a:pPr indent="0" lvl="0" marL="0" rtl="0" algn="ctr">
                        <a:lnSpc>
                          <a:spcPct val="115000"/>
                        </a:lnSpc>
                        <a:spcBef>
                          <a:spcPts val="0"/>
                        </a:spcBef>
                        <a:spcAft>
                          <a:spcPts val="0"/>
                        </a:spcAft>
                        <a:buNone/>
                      </a:pPr>
                      <a:r>
                        <a:rPr lang="zh-CN" sz="1000"/>
                        <a:t>77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6:4"/>
                      </a:ext>
                    </a:extLst>
                  </a:tcPr>
                </a:tc>
                <a:tc>
                  <a:txBody>
                    <a:bodyPr/>
                    <a:lstStyle/>
                    <a:p>
                      <a:pPr indent="0" lvl="0" marL="0" rtl="0" algn="ctr">
                        <a:lnSpc>
                          <a:spcPct val="115000"/>
                        </a:lnSpc>
                        <a:spcBef>
                          <a:spcPts val="0"/>
                        </a:spcBef>
                        <a:spcAft>
                          <a:spcPts val="0"/>
                        </a:spcAft>
                        <a:buNone/>
                      </a:pPr>
                      <a:r>
                        <a:rPr lang="zh-C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6:5"/>
                      </a:ext>
                    </a:extLst>
                  </a:tcPr>
                </a:tc>
                <a:tc>
                  <a:txBody>
                    <a:bodyPr/>
                    <a:lstStyle/>
                    <a:p>
                      <a:pPr indent="0" lvl="0" marL="0" rtl="0" algn="ctr">
                        <a:lnSpc>
                          <a:spcPct val="115000"/>
                        </a:lnSpc>
                        <a:spcBef>
                          <a:spcPts val="0"/>
                        </a:spcBef>
                        <a:spcAft>
                          <a:spcPts val="0"/>
                        </a:spcAft>
                        <a:buNone/>
                      </a:pPr>
                      <a:r>
                        <a:rPr lang="zh-CN" sz="1000"/>
                        <a:t>89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6:6"/>
                      </a:ext>
                    </a:extLst>
                  </a:tcPr>
                </a:tc>
                <a:tc>
                  <a:txBody>
                    <a:bodyPr/>
                    <a:lstStyle/>
                    <a:p>
                      <a:pPr indent="0" lvl="0" marL="0" rtl="0" algn="ctr">
                        <a:lnSpc>
                          <a:spcPct val="115000"/>
                        </a:lnSpc>
                        <a:spcBef>
                          <a:spcPts val="0"/>
                        </a:spcBef>
                        <a:spcAft>
                          <a:spcPts val="0"/>
                        </a:spcAft>
                        <a:buNone/>
                      </a:pPr>
                      <a:r>
                        <a:rPr lang="zh-CN" sz="1000"/>
                        <a:t>254166.8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6:7"/>
                      </a:ext>
                    </a:extLst>
                  </a:tcPr>
                </a:tc>
                <a:tc>
                  <a:txBody>
                    <a:bodyPr/>
                    <a:lstStyle/>
                    <a:p>
                      <a:pPr indent="0" lvl="0" marL="0" rtl="0" algn="ctr">
                        <a:lnSpc>
                          <a:spcPct val="115000"/>
                        </a:lnSpc>
                        <a:spcBef>
                          <a:spcPts val="0"/>
                        </a:spcBef>
                        <a:spcAft>
                          <a:spcPts val="0"/>
                        </a:spcAft>
                        <a:buNone/>
                      </a:pPr>
                      <a:r>
                        <a:rPr b="1" lang="zh-CN" sz="1000">
                          <a:solidFill>
                            <a:srgbClr val="FF0000"/>
                          </a:solidFill>
                        </a:rPr>
                        <a:t>200833.47</a:t>
                      </a:r>
                      <a:endParaRPr b="1" sz="1000">
                        <a:solidFill>
                          <a:srgbClr val="FF000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6:8"/>
                      </a:ext>
                    </a:extLst>
                  </a:tcPr>
                </a:tc>
                <a:tc>
                  <a:txBody>
                    <a:bodyPr/>
                    <a:lstStyle/>
                    <a:p>
                      <a:pPr indent="0" lvl="0" marL="0" rtl="0" algn="ctr">
                        <a:lnSpc>
                          <a:spcPct val="115000"/>
                        </a:lnSpc>
                        <a:spcBef>
                          <a:spcPts val="0"/>
                        </a:spcBef>
                        <a:spcAft>
                          <a:spcPts val="0"/>
                        </a:spcAft>
                        <a:buNone/>
                      </a:pPr>
                      <a:r>
                        <a:rPr b="1" lang="zh-CN" sz="1000">
                          <a:solidFill>
                            <a:srgbClr val="FF0000"/>
                          </a:solidFill>
                        </a:rPr>
                        <a:t>83.00%</a:t>
                      </a:r>
                      <a:endParaRPr b="1" sz="1000">
                        <a:solidFill>
                          <a:srgbClr val="FF0000"/>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6:9"/>
                      </a:ext>
                    </a:extLst>
                  </a:tcPr>
                </a:tc>
              </a:tr>
              <a:tr h="200025">
                <a:tc>
                  <a:txBody>
                    <a:bodyPr/>
                    <a:lstStyle/>
                    <a:p>
                      <a:pPr indent="0" lvl="0" marL="0" rtl="0" algn="ctr">
                        <a:lnSpc>
                          <a:spcPct val="115000"/>
                        </a:lnSpc>
                        <a:spcBef>
                          <a:spcPts val="0"/>
                        </a:spcBef>
                        <a:spcAft>
                          <a:spcPts val="0"/>
                        </a:spcAft>
                        <a:buNone/>
                      </a:pPr>
                      <a:r>
                        <a:rPr lang="zh-CN" sz="1000"/>
                        <a:t>Scenario 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7:0"/>
                      </a:ext>
                    </a:extLst>
                  </a:tcPr>
                </a:tc>
                <a:tc>
                  <a:txBody>
                    <a:bodyPr/>
                    <a:lstStyle/>
                    <a:p>
                      <a:pPr indent="0" lvl="0" marL="0" rtl="0" algn="ctr">
                        <a:lnSpc>
                          <a:spcPct val="115000"/>
                        </a:lnSpc>
                        <a:spcBef>
                          <a:spcPts val="0"/>
                        </a:spcBef>
                        <a:spcAft>
                          <a:spcPts val="0"/>
                        </a:spcAft>
                        <a:buNone/>
                      </a:pPr>
                      <a:r>
                        <a:rPr lang="zh-CN" sz="1000"/>
                        <a:t>3+13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7:1"/>
                      </a:ext>
                    </a:extLst>
                  </a:tcPr>
                </a:tc>
                <a:tc>
                  <a:txBody>
                    <a:bodyPr/>
                    <a:lstStyle/>
                    <a:p>
                      <a:pPr indent="0" lvl="0" marL="0" rtl="0" algn="ctr">
                        <a:lnSpc>
                          <a:spcPct val="115000"/>
                        </a:lnSpc>
                        <a:spcBef>
                          <a:spcPts val="0"/>
                        </a:spcBef>
                        <a:spcAft>
                          <a:spcPts val="0"/>
                        </a:spcAft>
                        <a:buNone/>
                      </a:pPr>
                      <a:r>
                        <a:rPr lang="zh-CN"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7:2"/>
                      </a:ext>
                    </a:extLst>
                  </a:tcPr>
                </a:tc>
                <a:tc>
                  <a:txBody>
                    <a:bodyPr/>
                    <a:lstStyle/>
                    <a:p>
                      <a:pPr indent="0" lvl="0" marL="0" rtl="0" algn="ctr">
                        <a:lnSpc>
                          <a:spcPct val="115000"/>
                        </a:lnSpc>
                        <a:spcBef>
                          <a:spcPts val="0"/>
                        </a:spcBef>
                        <a:spcAft>
                          <a:spcPts val="0"/>
                        </a:spcAft>
                        <a:buNone/>
                      </a:pPr>
                      <a:r>
                        <a:rPr lang="zh-CN" sz="1000"/>
                        <a:t>46666.67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7:3"/>
                      </a:ext>
                    </a:extLst>
                  </a:tcPr>
                </a:tc>
                <a:tc>
                  <a:txBody>
                    <a:bodyPr/>
                    <a:lstStyle/>
                    <a:p>
                      <a:pPr indent="0" lvl="0" marL="0" rtl="0" algn="ctr">
                        <a:lnSpc>
                          <a:spcPct val="115000"/>
                        </a:lnSpc>
                        <a:spcBef>
                          <a:spcPts val="0"/>
                        </a:spcBef>
                        <a:spcAft>
                          <a:spcPts val="0"/>
                        </a:spcAft>
                        <a:buNone/>
                      </a:pPr>
                      <a:r>
                        <a:rPr lang="zh-CN" sz="1000"/>
                        <a:t>83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7:4"/>
                      </a:ext>
                    </a:extLst>
                  </a:tcPr>
                </a:tc>
                <a:tc>
                  <a:txBody>
                    <a:bodyPr/>
                    <a:lstStyle/>
                    <a:p>
                      <a:pPr indent="0" lvl="0" marL="0" rtl="0" algn="ctr">
                        <a:lnSpc>
                          <a:spcPct val="115000"/>
                        </a:lnSpc>
                        <a:spcBef>
                          <a:spcPts val="0"/>
                        </a:spcBef>
                        <a:spcAft>
                          <a:spcPts val="0"/>
                        </a:spcAft>
                        <a:buNone/>
                      </a:pPr>
                      <a:r>
                        <a:rPr lang="zh-CN" sz="1000"/>
                        <a:t>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7:5"/>
                      </a:ext>
                    </a:extLst>
                  </a:tcPr>
                </a:tc>
                <a:tc>
                  <a:txBody>
                    <a:bodyPr/>
                    <a:lstStyle/>
                    <a:p>
                      <a:pPr indent="0" lvl="0" marL="0" rtl="0" algn="ctr">
                        <a:lnSpc>
                          <a:spcPct val="115000"/>
                        </a:lnSpc>
                        <a:spcBef>
                          <a:spcPts val="0"/>
                        </a:spcBef>
                        <a:spcAft>
                          <a:spcPts val="0"/>
                        </a:spcAft>
                        <a:buNone/>
                      </a:pPr>
                      <a:r>
                        <a:rPr lang="zh-C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7:6"/>
                      </a:ext>
                    </a:extLst>
                  </a:tcPr>
                </a:tc>
                <a:tc>
                  <a:txBody>
                    <a:bodyPr/>
                    <a:lstStyle/>
                    <a:p>
                      <a:pPr indent="0" lvl="0" marL="0" rtl="0" algn="ctr">
                        <a:lnSpc>
                          <a:spcPct val="115000"/>
                        </a:lnSpc>
                        <a:spcBef>
                          <a:spcPts val="0"/>
                        </a:spcBef>
                        <a:spcAft>
                          <a:spcPts val="0"/>
                        </a:spcAft>
                        <a:buNone/>
                      </a:pPr>
                      <a:r>
                        <a:rPr lang="zh-CN" sz="1000"/>
                        <a:t>235711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7:7"/>
                      </a:ext>
                    </a:extLst>
                  </a:tcPr>
                </a:tc>
                <a:tc>
                  <a:txBody>
                    <a:bodyPr/>
                    <a:lstStyle/>
                    <a:p>
                      <a:pPr indent="0" lvl="0" marL="0" rtl="0" algn="ctr">
                        <a:lnSpc>
                          <a:spcPct val="115000"/>
                        </a:lnSpc>
                        <a:spcBef>
                          <a:spcPts val="0"/>
                        </a:spcBef>
                        <a:spcAft>
                          <a:spcPts val="0"/>
                        </a:spcAft>
                        <a:buNone/>
                      </a:pPr>
                      <a:r>
                        <a:rPr lang="zh-CN" sz="1000"/>
                        <a:t>189044.33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7:8"/>
                      </a:ext>
                    </a:extLst>
                  </a:tcPr>
                </a:tc>
                <a:tc>
                  <a:txBody>
                    <a:bodyPr/>
                    <a:lstStyle/>
                    <a:p>
                      <a:pPr indent="0" lvl="0" marL="0" rtl="0" algn="ctr">
                        <a:lnSpc>
                          <a:spcPct val="115000"/>
                        </a:lnSpc>
                        <a:spcBef>
                          <a:spcPts val="0"/>
                        </a:spcBef>
                        <a:spcAft>
                          <a:spcPts val="0"/>
                        </a:spcAft>
                        <a:buNone/>
                      </a:pPr>
                      <a:r>
                        <a:rPr lang="zh-CN" sz="1000"/>
                        <a:t>72.50%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7:9"/>
                      </a:ext>
                    </a:extLst>
                  </a:tcPr>
                </a:tc>
              </a:tr>
              <a:tr h="200025">
                <a:tc>
                  <a:txBody>
                    <a:bodyPr/>
                    <a:lstStyle/>
                    <a:p>
                      <a:pPr indent="0" lvl="0" marL="0" rtl="0" algn="ctr">
                        <a:lnSpc>
                          <a:spcPct val="115000"/>
                        </a:lnSpc>
                        <a:spcBef>
                          <a:spcPts val="0"/>
                        </a:spcBef>
                        <a:spcAft>
                          <a:spcPts val="0"/>
                        </a:spcAft>
                        <a:buNone/>
                      </a:pPr>
                      <a:r>
                        <a:rPr lang="zh-CN" sz="1000"/>
                        <a:t>Scenario 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8:0"/>
                      </a:ext>
                    </a:extLst>
                  </a:tcPr>
                </a:tc>
                <a:tc>
                  <a:txBody>
                    <a:bodyPr/>
                    <a:lstStyle/>
                    <a:p>
                      <a:pPr indent="0" lvl="0" marL="0" rtl="0" algn="ctr">
                        <a:lnSpc>
                          <a:spcPct val="115000"/>
                        </a:lnSpc>
                        <a:spcBef>
                          <a:spcPts val="0"/>
                        </a:spcBef>
                        <a:spcAft>
                          <a:spcPts val="0"/>
                        </a:spcAft>
                        <a:buNone/>
                      </a:pPr>
                      <a:r>
                        <a:rPr lang="zh-CN" sz="1000"/>
                        <a:t>13+15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8:1"/>
                      </a:ext>
                    </a:extLst>
                  </a:tcPr>
                </a:tc>
                <a:tc>
                  <a:txBody>
                    <a:bodyPr/>
                    <a:lstStyle/>
                    <a:p>
                      <a:pPr indent="0" lvl="0" marL="0" rtl="0" algn="ctr">
                        <a:lnSpc>
                          <a:spcPct val="115000"/>
                        </a:lnSpc>
                        <a:spcBef>
                          <a:spcPts val="0"/>
                        </a:spcBef>
                        <a:spcAft>
                          <a:spcPts val="0"/>
                        </a:spcAft>
                        <a:buNone/>
                      </a:pPr>
                      <a:r>
                        <a:rPr lang="zh-CN"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8:2"/>
                      </a:ext>
                    </a:extLst>
                  </a:tcPr>
                </a:tc>
                <a:tc>
                  <a:txBody>
                    <a:bodyPr/>
                    <a:lstStyle/>
                    <a:p>
                      <a:pPr indent="0" lvl="0" marL="0" rtl="0" algn="ctr">
                        <a:lnSpc>
                          <a:spcPct val="115000"/>
                        </a:lnSpc>
                        <a:spcBef>
                          <a:spcPts val="0"/>
                        </a:spcBef>
                        <a:spcAft>
                          <a:spcPts val="0"/>
                        </a:spcAft>
                        <a:buNone/>
                      </a:pPr>
                      <a:r>
                        <a:rPr lang="zh-CN" sz="1000"/>
                        <a:t>46666.67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3"/>
                      </a:ext>
                    </a:extLst>
                  </a:tcPr>
                </a:tc>
                <a:tc>
                  <a:txBody>
                    <a:bodyPr/>
                    <a:lstStyle/>
                    <a:p>
                      <a:pPr indent="0" lvl="0" marL="0" rtl="0" algn="ctr">
                        <a:lnSpc>
                          <a:spcPct val="115000"/>
                        </a:lnSpc>
                        <a:spcBef>
                          <a:spcPts val="0"/>
                        </a:spcBef>
                        <a:spcAft>
                          <a:spcPts val="0"/>
                        </a:spcAft>
                        <a:buNone/>
                      </a:pPr>
                      <a:r>
                        <a:rPr lang="zh-CN"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4"/>
                      </a:ext>
                    </a:extLst>
                  </a:tcPr>
                </a:tc>
                <a:tc>
                  <a:txBody>
                    <a:bodyPr/>
                    <a:lstStyle/>
                    <a:p>
                      <a:pPr indent="0" lvl="0" marL="0" rtl="0" algn="ctr">
                        <a:lnSpc>
                          <a:spcPct val="115000"/>
                        </a:lnSpc>
                        <a:spcBef>
                          <a:spcPts val="0"/>
                        </a:spcBef>
                        <a:spcAft>
                          <a:spcPts val="0"/>
                        </a:spcAft>
                        <a:buNone/>
                      </a:pPr>
                      <a:r>
                        <a:rPr lang="zh-CN" sz="1000"/>
                        <a:t>42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5"/>
                      </a:ext>
                    </a:extLst>
                  </a:tcPr>
                </a:tc>
                <a:tc>
                  <a:txBody>
                    <a:bodyPr/>
                    <a:lstStyle/>
                    <a:p>
                      <a:pPr indent="0" lvl="0" marL="0" rtl="0" algn="ctr">
                        <a:lnSpc>
                          <a:spcPct val="115000"/>
                        </a:lnSpc>
                        <a:spcBef>
                          <a:spcPts val="0"/>
                        </a:spcBef>
                        <a:spcAft>
                          <a:spcPts val="0"/>
                        </a:spcAft>
                        <a:buNone/>
                      </a:pPr>
                      <a:r>
                        <a:rPr lang="zh-CN" sz="1000"/>
                        <a:t>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6"/>
                      </a:ext>
                    </a:extLst>
                  </a:tcPr>
                </a:tc>
                <a:tc>
                  <a:txBody>
                    <a:bodyPr/>
                    <a:lstStyle/>
                    <a:p>
                      <a:pPr indent="0" lvl="0" marL="0" rtl="0" algn="ctr">
                        <a:lnSpc>
                          <a:spcPct val="115000"/>
                        </a:lnSpc>
                        <a:spcBef>
                          <a:spcPts val="0"/>
                        </a:spcBef>
                        <a:spcAft>
                          <a:spcPts val="0"/>
                        </a:spcAft>
                        <a:buNone/>
                      </a:pPr>
                      <a:r>
                        <a:rPr lang="zh-CN" sz="1000"/>
                        <a:t>177096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7"/>
                      </a:ext>
                    </a:extLst>
                  </a:tcPr>
                </a:tc>
                <a:tc>
                  <a:txBody>
                    <a:bodyPr/>
                    <a:lstStyle/>
                    <a:p>
                      <a:pPr indent="0" lvl="0" marL="0" rtl="0" algn="ctr">
                        <a:lnSpc>
                          <a:spcPct val="115000"/>
                        </a:lnSpc>
                        <a:spcBef>
                          <a:spcPts val="0"/>
                        </a:spcBef>
                        <a:spcAft>
                          <a:spcPts val="0"/>
                        </a:spcAft>
                        <a:buNone/>
                      </a:pPr>
                      <a:r>
                        <a:rPr lang="zh-CN" sz="1000"/>
                        <a:t>130429.33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8"/>
                      </a:ext>
                    </a:extLst>
                  </a:tcPr>
                </a:tc>
                <a:tc>
                  <a:txBody>
                    <a:bodyPr/>
                    <a:lstStyle/>
                    <a:p>
                      <a:pPr indent="0" lvl="0" marL="0" rtl="0" algn="ctr">
                        <a:lnSpc>
                          <a:spcPct val="115000"/>
                        </a:lnSpc>
                        <a:spcBef>
                          <a:spcPts val="0"/>
                        </a:spcBef>
                        <a:spcAft>
                          <a:spcPts val="0"/>
                        </a:spcAft>
                        <a:buNone/>
                      </a:pPr>
                      <a:r>
                        <a:rPr lang="zh-CN" sz="1000"/>
                        <a:t>60.00%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8:9"/>
                      </a:ext>
                    </a:extLst>
                  </a:tcPr>
                </a:tc>
              </a:tr>
              <a:tr h="200025">
                <a:tc>
                  <a:txBody>
                    <a:bodyPr/>
                    <a:lstStyle/>
                    <a:p>
                      <a:pPr indent="0" lvl="0" marL="0" rtl="0" algn="ctr">
                        <a:lnSpc>
                          <a:spcPct val="115000"/>
                        </a:lnSpc>
                        <a:spcBef>
                          <a:spcPts val="0"/>
                        </a:spcBef>
                        <a:spcAft>
                          <a:spcPts val="0"/>
                        </a:spcAft>
                        <a:buNone/>
                      </a:pPr>
                      <a:r>
                        <a:rPr lang="zh-CN" sz="1000"/>
                        <a:t>Scenario 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9:0"/>
                      </a:ext>
                    </a:extLst>
                  </a:tcPr>
                </a:tc>
                <a:tc>
                  <a:txBody>
                    <a:bodyPr/>
                    <a:lstStyle/>
                    <a:p>
                      <a:pPr indent="0" lvl="0" marL="0" rtl="0" algn="ctr">
                        <a:lnSpc>
                          <a:spcPct val="115000"/>
                        </a:lnSpc>
                        <a:spcBef>
                          <a:spcPts val="0"/>
                        </a:spcBef>
                        <a:spcAft>
                          <a:spcPts val="0"/>
                        </a:spcAft>
                        <a:buNone/>
                      </a:pPr>
                      <a:r>
                        <a:rPr lang="zh-CN" sz="1000"/>
                        <a:t>3+13+15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9:1"/>
                      </a:ext>
                    </a:extLst>
                  </a:tcPr>
                </a:tc>
                <a:tc>
                  <a:txBody>
                    <a:bodyPr/>
                    <a:lstStyle/>
                    <a:p>
                      <a:pPr indent="0" lvl="0" marL="0" rtl="0" algn="ctr">
                        <a:lnSpc>
                          <a:spcPct val="115000"/>
                        </a:lnSpc>
                        <a:spcBef>
                          <a:spcPts val="0"/>
                        </a:spcBef>
                        <a:spcAft>
                          <a:spcPts val="0"/>
                        </a:spcAft>
                        <a:buNone/>
                      </a:pPr>
                      <a:r>
                        <a:rPr lang="zh-CN"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53:9:2"/>
                      </a:ext>
                    </a:extLst>
                  </a:tcPr>
                </a:tc>
                <a:tc>
                  <a:txBody>
                    <a:bodyPr/>
                    <a:lstStyle/>
                    <a:p>
                      <a:pPr indent="0" lvl="0" marL="0" rtl="0" algn="ctr">
                        <a:lnSpc>
                          <a:spcPct val="115000"/>
                        </a:lnSpc>
                        <a:spcBef>
                          <a:spcPts val="0"/>
                        </a:spcBef>
                        <a:spcAft>
                          <a:spcPts val="0"/>
                        </a:spcAft>
                        <a:buNone/>
                      </a:pPr>
                      <a:r>
                        <a:rPr lang="zh-CN" sz="1000"/>
                        <a:t>73333.33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3"/>
                      </a:ext>
                    </a:extLst>
                  </a:tcPr>
                </a:tc>
                <a:tc>
                  <a:txBody>
                    <a:bodyPr/>
                    <a:lstStyle/>
                    <a:p>
                      <a:pPr indent="0" lvl="0" marL="0" rtl="0" algn="ctr">
                        <a:lnSpc>
                          <a:spcPct val="115000"/>
                        </a:lnSpc>
                        <a:spcBef>
                          <a:spcPts val="0"/>
                        </a:spcBef>
                        <a:spcAft>
                          <a:spcPts val="0"/>
                        </a:spcAft>
                        <a:buNone/>
                      </a:pPr>
                      <a:r>
                        <a:rPr lang="zh-CN" sz="1000"/>
                        <a:t>77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4"/>
                      </a:ext>
                    </a:extLst>
                  </a:tcPr>
                </a:tc>
                <a:tc>
                  <a:txBody>
                    <a:bodyPr/>
                    <a:lstStyle/>
                    <a:p>
                      <a:pPr indent="0" lvl="0" marL="0" rtl="0" algn="ctr">
                        <a:lnSpc>
                          <a:spcPct val="115000"/>
                        </a:lnSpc>
                        <a:spcBef>
                          <a:spcPts val="0"/>
                        </a:spcBef>
                        <a:spcAft>
                          <a:spcPts val="0"/>
                        </a:spcAft>
                        <a:buNone/>
                      </a:pPr>
                      <a:r>
                        <a:rPr lang="zh-CN" sz="1000"/>
                        <a:t>42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5"/>
                      </a:ext>
                    </a:extLst>
                  </a:tcPr>
                </a:tc>
                <a:tc>
                  <a:txBody>
                    <a:bodyPr/>
                    <a:lstStyle/>
                    <a:p>
                      <a:pPr indent="0" lvl="0" marL="0" rtl="0" algn="ctr">
                        <a:lnSpc>
                          <a:spcPct val="115000"/>
                        </a:lnSpc>
                        <a:spcBef>
                          <a:spcPts val="0"/>
                        </a:spcBef>
                        <a:spcAft>
                          <a:spcPts val="0"/>
                        </a:spcAft>
                        <a:buNone/>
                      </a:pPr>
                      <a:r>
                        <a:rPr lang="zh-CN" sz="1000"/>
                        <a:t>69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6"/>
                      </a:ext>
                    </a:extLst>
                  </a:tcPr>
                </a:tc>
                <a:tc>
                  <a:txBody>
                    <a:bodyPr/>
                    <a:lstStyle/>
                    <a:p>
                      <a:pPr indent="0" lvl="0" marL="0" rtl="0" algn="ctr">
                        <a:lnSpc>
                          <a:spcPct val="115000"/>
                        </a:lnSpc>
                        <a:spcBef>
                          <a:spcPts val="0"/>
                        </a:spcBef>
                        <a:spcAft>
                          <a:spcPts val="0"/>
                        </a:spcAft>
                        <a:buNone/>
                      </a:pPr>
                      <a:r>
                        <a:rPr lang="zh-CN" sz="1000"/>
                        <a:t>292122.4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7"/>
                      </a:ext>
                    </a:extLst>
                  </a:tcPr>
                </a:tc>
                <a:tc>
                  <a:txBody>
                    <a:bodyPr/>
                    <a:lstStyle/>
                    <a:p>
                      <a:pPr indent="0" lvl="0" marL="0" rtl="0" algn="ctr">
                        <a:lnSpc>
                          <a:spcPct val="115000"/>
                        </a:lnSpc>
                        <a:spcBef>
                          <a:spcPts val="0"/>
                        </a:spcBef>
                        <a:spcAft>
                          <a:spcPts val="0"/>
                        </a:spcAft>
                        <a:buNone/>
                      </a:pPr>
                      <a:r>
                        <a:rPr lang="zh-CN" sz="1000"/>
                        <a:t>218789.07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8"/>
                      </a:ext>
                    </a:extLst>
                  </a:tcPr>
                </a:tc>
                <a:tc>
                  <a:txBody>
                    <a:bodyPr/>
                    <a:lstStyle/>
                    <a:p>
                      <a:pPr indent="0" lvl="0" marL="0" rtl="0" algn="ctr">
                        <a:lnSpc>
                          <a:spcPct val="115000"/>
                        </a:lnSpc>
                        <a:spcBef>
                          <a:spcPts val="0"/>
                        </a:spcBef>
                        <a:spcAft>
                          <a:spcPts val="0"/>
                        </a:spcAft>
                        <a:buNone/>
                      </a:pPr>
                      <a:r>
                        <a:rPr lang="zh-CN" sz="1000"/>
                        <a:t>94.00%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53:9:9"/>
                      </a:ext>
                    </a:extLst>
                  </a:tcPr>
                </a:tc>
              </a:tr>
            </a:tbl>
          </a:graphicData>
        </a:graphic>
      </p:graphicFrame>
      <p:sp>
        <p:nvSpPr>
          <p:cNvPr id="154" name="Google Shape;154;p10"/>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155" name="Google Shape;155;p10"/>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0"/>
          <p:cNvSpPr txBox="1"/>
          <p:nvPr/>
        </p:nvSpPr>
        <p:spPr>
          <a:xfrm>
            <a:off x="0" y="-150"/>
            <a:ext cx="90846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cap="none" strike="noStrike">
                <a:solidFill>
                  <a:srgbClr val="FFFFFF"/>
                </a:solidFill>
                <a:latin typeface="Lato"/>
                <a:ea typeface="Lato"/>
                <a:cs typeface="Lato"/>
                <a:sym typeface="Lato"/>
              </a:rPr>
              <a:t>Launching profile 4 &amp; 16 can bring highest profit and market share</a:t>
            </a:r>
            <a:endParaRPr b="0" i="0" sz="2000" u="none" cap="none" strike="noStrike">
              <a:solidFill>
                <a:srgbClr val="000000"/>
              </a:solidFill>
              <a:latin typeface="Arial"/>
              <a:ea typeface="Arial"/>
              <a:cs typeface="Arial"/>
              <a:sym typeface="Arial"/>
            </a:endParaRPr>
          </a:p>
        </p:txBody>
      </p:sp>
      <p:sp>
        <p:nvSpPr>
          <p:cNvPr id="157" name="Google Shape;157;p10"/>
          <p:cNvSpPr txBox="1"/>
          <p:nvPr/>
        </p:nvSpPr>
        <p:spPr>
          <a:xfrm>
            <a:off x="187650" y="642250"/>
            <a:ext cx="8486100" cy="679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After clustering the customers, we notice that profile 4, 14 &amp; 16 are the most popular profiles among the customers, so we decide to choose 2 out of these 3 profiles to launch.</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We assume that if we set the price at $139.99, when the competitor notice their market share decreases, the competitor will drop their price to $119.99; if we set the price at $119.99, the competitor will also set their price at $119.99.</a:t>
            </a:r>
            <a:endParaRPr b="0" i="0" sz="1400" u="none" cap="none" strike="noStrike">
              <a:solidFill>
                <a:schemeClr val="dk1"/>
              </a:solidFill>
              <a:latin typeface="Lato"/>
              <a:ea typeface="Lato"/>
              <a:cs typeface="Lato"/>
              <a:sym typeface="Lato"/>
            </a:endParaRPr>
          </a:p>
        </p:txBody>
      </p:sp>
      <p:sp>
        <p:nvSpPr>
          <p:cNvPr id="158" name="Google Shape;158;p10"/>
          <p:cNvSpPr/>
          <p:nvPr/>
        </p:nvSpPr>
        <p:spPr>
          <a:xfrm>
            <a:off x="926575" y="2457450"/>
            <a:ext cx="244200" cy="228600"/>
          </a:xfrm>
          <a:prstGeom prst="star5">
            <a:avLst>
              <a:gd fmla="val 18484" name="adj"/>
              <a:gd fmla="val 105146" name="hf"/>
              <a:gd fmla="val 110557" name="vf"/>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0"/>
          <p:cNvSpPr/>
          <p:nvPr/>
        </p:nvSpPr>
        <p:spPr>
          <a:xfrm>
            <a:off x="926575" y="3927725"/>
            <a:ext cx="244200" cy="228600"/>
          </a:xfrm>
          <a:prstGeom prst="star5">
            <a:avLst>
              <a:gd fmla="val 18484" name="adj"/>
              <a:gd fmla="val 105146" name="hf"/>
              <a:gd fmla="val 110557" name="vf"/>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txBox="1"/>
          <p:nvPr/>
        </p:nvSpPr>
        <p:spPr>
          <a:xfrm>
            <a:off x="7425675" y="4771850"/>
            <a:ext cx="1590600" cy="30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zh-CN"/>
              <a:t>(</a:t>
            </a:r>
            <a:r>
              <a:rPr b="1" i="0" lang="zh-CN" sz="1400" u="none" cap="none" strike="noStrike">
                <a:solidFill>
                  <a:srgbClr val="000000"/>
                </a:solidFill>
                <a:latin typeface="Arial"/>
                <a:ea typeface="Arial"/>
                <a:cs typeface="Arial"/>
                <a:sym typeface="Arial"/>
              </a:rPr>
              <a:t>Appendix I</a:t>
            </a:r>
            <a:r>
              <a:rPr b="1" lang="zh-CN"/>
              <a:t>V)</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1"/>
          <p:cNvSpPr/>
          <p:nvPr/>
        </p:nvSpPr>
        <p:spPr>
          <a:xfrm>
            <a:off x="404200" y="4102675"/>
            <a:ext cx="8557200" cy="8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167" name="Google Shape;167;p11"/>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txBox="1"/>
          <p:nvPr/>
        </p:nvSpPr>
        <p:spPr>
          <a:xfrm>
            <a:off x="0" y="-150"/>
            <a:ext cx="90846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zh-CN" sz="2000" u="none" cap="none" strike="noStrike">
                <a:solidFill>
                  <a:schemeClr val="lt1"/>
                </a:solidFill>
                <a:latin typeface="Lato"/>
                <a:ea typeface="Lato"/>
                <a:cs typeface="Lato"/>
                <a:sym typeface="Lato"/>
              </a:rPr>
              <a:t>Launching profile 4 &amp; 16 can bring the highest and stable profit</a:t>
            </a:r>
            <a:endParaRPr b="1" i="0" sz="2000" u="none" cap="none" strike="noStrike">
              <a:solidFill>
                <a:srgbClr val="000000"/>
              </a:solidFill>
              <a:latin typeface="Arial"/>
              <a:ea typeface="Arial"/>
              <a:cs typeface="Arial"/>
              <a:sym typeface="Arial"/>
            </a:endParaRPr>
          </a:p>
        </p:txBody>
      </p:sp>
      <p:sp>
        <p:nvSpPr>
          <p:cNvPr id="169" name="Google Shape;169;p11"/>
          <p:cNvSpPr txBox="1"/>
          <p:nvPr/>
        </p:nvSpPr>
        <p:spPr>
          <a:xfrm>
            <a:off x="0" y="2295525"/>
            <a:ext cx="8528700" cy="679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Launching </a:t>
            </a:r>
            <a:r>
              <a:rPr b="1" i="0" lang="zh-CN" sz="1400" u="none" cap="none" strike="noStrike">
                <a:solidFill>
                  <a:schemeClr val="dk1"/>
                </a:solidFill>
                <a:latin typeface="Lato"/>
                <a:ea typeface="Lato"/>
                <a:cs typeface="Lato"/>
                <a:sym typeface="Lato"/>
              </a:rPr>
              <a:t>profile 3- 26 inches bouncing racing horse at $139.99 </a:t>
            </a:r>
            <a:r>
              <a:rPr b="0" i="0" lang="zh-CN" sz="1400" u="none" cap="none" strike="noStrike">
                <a:solidFill>
                  <a:schemeClr val="dk1"/>
                </a:solidFill>
                <a:latin typeface="Lato"/>
                <a:ea typeface="Lato"/>
                <a:cs typeface="Lato"/>
                <a:sym typeface="Lato"/>
              </a:rPr>
              <a:t>and</a:t>
            </a:r>
            <a:r>
              <a:rPr b="1" i="0" lang="zh-CN" sz="1400" u="none" cap="none" strike="noStrike">
                <a:solidFill>
                  <a:schemeClr val="dk1"/>
                </a:solidFill>
                <a:latin typeface="Lato"/>
                <a:ea typeface="Lato"/>
                <a:cs typeface="Lato"/>
                <a:sym typeface="Lato"/>
              </a:rPr>
              <a:t> profile 15-26 inches rocking glamour horse at 139.99 </a:t>
            </a:r>
            <a:r>
              <a:rPr b="0" i="0" lang="zh-CN" sz="1400" u="none" cap="none" strike="noStrike">
                <a:solidFill>
                  <a:schemeClr val="dk1"/>
                </a:solidFill>
                <a:latin typeface="Lato"/>
                <a:ea typeface="Lato"/>
                <a:cs typeface="Lato"/>
                <a:sym typeface="Lato"/>
              </a:rPr>
              <a:t>can bring our company second highest market share 83% and the second large</a:t>
            </a:r>
            <a:r>
              <a:rPr b="0" i="0" lang="zh-CN" sz="1400" u="none" cap="none" strike="noStrike">
                <a:solidFill>
                  <a:schemeClr val="dk1"/>
                </a:solidFill>
                <a:latin typeface="Lato"/>
                <a:ea typeface="Lato"/>
                <a:cs typeface="Lato"/>
                <a:sym typeface="Lato"/>
              </a:rPr>
              <a:t>st</a:t>
            </a:r>
            <a:r>
              <a:rPr b="0" i="0" lang="zh-CN" sz="1400" u="none" cap="none" strike="noStrike">
                <a:solidFill>
                  <a:schemeClr val="dk1"/>
                </a:solidFill>
                <a:latin typeface="Lato"/>
                <a:ea typeface="Lato"/>
                <a:cs typeface="Lato"/>
                <a:sym typeface="Lato"/>
              </a:rPr>
              <a:t> pro</a:t>
            </a:r>
            <a:r>
              <a:rPr lang="zh-CN">
                <a:solidFill>
                  <a:schemeClr val="dk1"/>
                </a:solidFill>
                <a:latin typeface="Lato"/>
                <a:ea typeface="Lato"/>
                <a:cs typeface="Lato"/>
                <a:sym typeface="Lato"/>
              </a:rPr>
              <a:t>fit $</a:t>
            </a:r>
            <a:r>
              <a:rPr lang="zh-CN">
                <a:solidFill>
                  <a:schemeClr val="dk1"/>
                </a:solidFill>
                <a:latin typeface="Lato"/>
                <a:ea typeface="Lato"/>
                <a:cs typeface="Lato"/>
                <a:sym typeface="Lato"/>
              </a:rPr>
              <a:t>200833</a:t>
            </a:r>
            <a:endParaRPr>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1"/>
          <p:cNvSpPr txBox="1"/>
          <p:nvPr/>
        </p:nvSpPr>
        <p:spPr>
          <a:xfrm>
            <a:off x="403800" y="3035350"/>
            <a:ext cx="8277000" cy="679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However, if we set our size at $139.99 and our market share will reach 83%, the competitor will notice that their product is not popular and they will decrease their price, all the customers in the market prefer low price product, as a result, we will lose some market share, so launching profile 3 &amp; 15 is not a good choice.</a:t>
            </a:r>
            <a:endParaRPr b="0" i="0" sz="1400" u="none" cap="none" strike="noStrike">
              <a:solidFill>
                <a:srgbClr val="000000"/>
              </a:solidFill>
              <a:latin typeface="Lato"/>
              <a:ea typeface="Lato"/>
              <a:cs typeface="Lato"/>
              <a:sym typeface="Lato"/>
            </a:endParaRPr>
          </a:p>
        </p:txBody>
      </p:sp>
      <p:sp>
        <p:nvSpPr>
          <p:cNvPr id="171" name="Google Shape;171;p11"/>
          <p:cNvSpPr txBox="1"/>
          <p:nvPr/>
        </p:nvSpPr>
        <p:spPr>
          <a:xfrm>
            <a:off x="0" y="545675"/>
            <a:ext cx="8751000" cy="679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Lato"/>
                <a:ea typeface="Lato"/>
                <a:cs typeface="Lato"/>
                <a:sym typeface="Lato"/>
              </a:rPr>
              <a:t>Launching </a:t>
            </a:r>
            <a:r>
              <a:rPr b="1" i="0" lang="zh-CN" sz="1400" u="none" cap="none" strike="noStrike">
                <a:solidFill>
                  <a:srgbClr val="000000"/>
                </a:solidFill>
                <a:latin typeface="Lato"/>
                <a:ea typeface="Lato"/>
                <a:cs typeface="Lato"/>
                <a:sym typeface="Lato"/>
              </a:rPr>
              <a:t>profile </a:t>
            </a:r>
            <a:r>
              <a:rPr b="1" i="0" lang="zh-CN" sz="1400" u="none" cap="none" strike="noStrike">
                <a:solidFill>
                  <a:schemeClr val="dk1"/>
                </a:solidFill>
                <a:latin typeface="Lato"/>
                <a:ea typeface="Lato"/>
                <a:cs typeface="Lato"/>
                <a:sym typeface="Lato"/>
              </a:rPr>
              <a:t>3- 26 inches bouncing racing horse at $119.99, </a:t>
            </a:r>
            <a:r>
              <a:rPr b="0" i="0" lang="zh-CN" sz="1400" u="none" cap="none" strike="noStrike">
                <a:solidFill>
                  <a:srgbClr val="000000"/>
                </a:solidFill>
                <a:latin typeface="Lato"/>
                <a:ea typeface="Lato"/>
                <a:cs typeface="Lato"/>
                <a:sym typeface="Lato"/>
              </a:rPr>
              <a:t> </a:t>
            </a:r>
            <a:r>
              <a:rPr b="1" i="0" lang="zh-CN" sz="1400" u="none" cap="none" strike="noStrike">
                <a:solidFill>
                  <a:srgbClr val="000000"/>
                </a:solidFill>
                <a:latin typeface="Lato"/>
                <a:ea typeface="Lato"/>
                <a:cs typeface="Lato"/>
                <a:sym typeface="Lato"/>
              </a:rPr>
              <a:t>profile 13- </a:t>
            </a:r>
            <a:r>
              <a:rPr b="1" i="0" lang="zh-CN" sz="1400" u="none" cap="none" strike="noStrike">
                <a:solidFill>
                  <a:schemeClr val="dk1"/>
                </a:solidFill>
                <a:latin typeface="Lato"/>
                <a:ea typeface="Lato"/>
                <a:cs typeface="Lato"/>
                <a:sym typeface="Lato"/>
              </a:rPr>
              <a:t>18 inches rocking glamour horse at 119.99</a:t>
            </a:r>
            <a:r>
              <a:rPr b="0" i="0" lang="zh-CN" sz="1400" u="none" cap="none" strike="noStrike">
                <a:solidFill>
                  <a:srgbClr val="000000"/>
                </a:solidFill>
                <a:latin typeface="Lato"/>
                <a:ea typeface="Lato"/>
                <a:cs typeface="Lato"/>
                <a:sym typeface="Lato"/>
              </a:rPr>
              <a:t> &amp; </a:t>
            </a:r>
            <a:r>
              <a:rPr b="1" i="0" lang="zh-CN" sz="1400" u="none" cap="none" strike="noStrike">
                <a:solidFill>
                  <a:srgbClr val="000000"/>
                </a:solidFill>
                <a:latin typeface="Lato"/>
                <a:ea typeface="Lato"/>
                <a:cs typeface="Lato"/>
                <a:sym typeface="Lato"/>
              </a:rPr>
              <a:t>profile </a:t>
            </a:r>
            <a:r>
              <a:rPr b="1" i="0" lang="zh-CN" sz="1400" u="none" cap="none" strike="noStrike">
                <a:solidFill>
                  <a:schemeClr val="dk1"/>
                </a:solidFill>
                <a:latin typeface="Lato"/>
                <a:ea typeface="Lato"/>
                <a:cs typeface="Lato"/>
                <a:sym typeface="Lato"/>
              </a:rPr>
              <a:t>15-26 inches rocking glamour horse at 119.99</a:t>
            </a:r>
            <a:r>
              <a:rPr b="0" i="0" lang="zh-CN" sz="1400" u="none" cap="none" strike="noStrike">
                <a:solidFill>
                  <a:srgbClr val="000000"/>
                </a:solidFill>
                <a:latin typeface="Lato"/>
                <a:ea typeface="Lato"/>
                <a:cs typeface="Lato"/>
                <a:sym typeface="Lato"/>
              </a:rPr>
              <a:t>, the company can </a:t>
            </a:r>
            <a:r>
              <a:rPr b="0" i="0" lang="zh-CN" sz="1400" u="none" cap="none" strike="noStrike">
                <a:solidFill>
                  <a:schemeClr val="dk1"/>
                </a:solidFill>
                <a:latin typeface="Lato"/>
                <a:ea typeface="Lato"/>
                <a:cs typeface="Lato"/>
                <a:sym typeface="Lato"/>
              </a:rPr>
              <a:t>bring our company highest market share 94% and the largest pr</a:t>
            </a:r>
            <a:r>
              <a:rPr lang="zh-CN">
                <a:solidFill>
                  <a:schemeClr val="dk1"/>
                </a:solidFill>
                <a:latin typeface="Lato"/>
                <a:ea typeface="Lato"/>
                <a:cs typeface="Lato"/>
                <a:sym typeface="Lato"/>
              </a:rPr>
              <a:t>ofit $</a:t>
            </a:r>
            <a:r>
              <a:rPr lang="zh-CN">
                <a:solidFill>
                  <a:schemeClr val="dk1"/>
                </a:solidFill>
                <a:latin typeface="Lato"/>
                <a:ea typeface="Lato"/>
                <a:cs typeface="Lato"/>
                <a:sym typeface="Lato"/>
              </a:rPr>
              <a:t>200833</a:t>
            </a:r>
            <a:r>
              <a:rPr lang="zh-C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
        <p:nvSpPr>
          <p:cNvPr id="172" name="Google Shape;172;p11"/>
          <p:cNvSpPr txBox="1"/>
          <p:nvPr/>
        </p:nvSpPr>
        <p:spPr>
          <a:xfrm>
            <a:off x="292225" y="1329550"/>
            <a:ext cx="8669100" cy="679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However, if we produce three products, the retailer will not choose all these three products to sell. Since the retailer can only sell 2-3 products in the market, and our market share is 94% instead of 100%, the retailer may sell competitor’s product, as a result, our market share will decrease and profit is decrease, so launching profile 3, 13 &amp; 15 is not a good choice.</a:t>
            </a:r>
            <a:endParaRPr b="0" i="0" sz="1400" u="none" cap="none" strike="noStrike">
              <a:solidFill>
                <a:srgbClr val="000000"/>
              </a:solidFill>
              <a:latin typeface="Arial"/>
              <a:ea typeface="Arial"/>
              <a:cs typeface="Arial"/>
              <a:sym typeface="Arial"/>
            </a:endParaRPr>
          </a:p>
        </p:txBody>
      </p:sp>
      <p:sp>
        <p:nvSpPr>
          <p:cNvPr id="173" name="Google Shape;173;p11"/>
          <p:cNvSpPr txBox="1"/>
          <p:nvPr/>
        </p:nvSpPr>
        <p:spPr>
          <a:xfrm>
            <a:off x="418450" y="4102675"/>
            <a:ext cx="8528700" cy="72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zh-CN" sz="1500" u="none" cap="none" strike="noStrike">
                <a:solidFill>
                  <a:srgbClr val="FF0000"/>
                </a:solidFill>
                <a:latin typeface="Lato"/>
                <a:ea typeface="Lato"/>
                <a:cs typeface="Lato"/>
                <a:sym typeface="Lato"/>
              </a:rPr>
              <a:t>Launching </a:t>
            </a:r>
            <a:r>
              <a:rPr b="1" i="0" lang="zh-CN" sz="1500" u="none" cap="none" strike="noStrike">
                <a:solidFill>
                  <a:srgbClr val="FF0000"/>
                </a:solidFill>
                <a:latin typeface="Lato"/>
                <a:ea typeface="Lato"/>
                <a:cs typeface="Lato"/>
                <a:sym typeface="Lato"/>
              </a:rPr>
              <a:t>profile </a:t>
            </a:r>
            <a:r>
              <a:rPr b="1" lang="zh-CN" sz="1500">
                <a:solidFill>
                  <a:srgbClr val="FF0000"/>
                </a:solidFill>
                <a:latin typeface="Lato"/>
                <a:ea typeface="Lato"/>
                <a:cs typeface="Lato"/>
                <a:sym typeface="Lato"/>
              </a:rPr>
              <a:t>4</a:t>
            </a:r>
            <a:r>
              <a:rPr b="1" i="0" lang="zh-CN" sz="1500" u="none" cap="none" strike="noStrike">
                <a:solidFill>
                  <a:srgbClr val="FF0000"/>
                </a:solidFill>
                <a:latin typeface="Lato"/>
                <a:ea typeface="Lato"/>
                <a:cs typeface="Lato"/>
                <a:sym typeface="Lato"/>
              </a:rPr>
              <a:t>- 26 inches bouncing racing horse at $119.99 </a:t>
            </a:r>
            <a:r>
              <a:rPr b="0" i="0" lang="zh-CN" sz="1500" u="none" cap="none" strike="noStrike">
                <a:solidFill>
                  <a:srgbClr val="FF0000"/>
                </a:solidFill>
                <a:latin typeface="Lato"/>
                <a:ea typeface="Lato"/>
                <a:cs typeface="Lato"/>
                <a:sym typeface="Lato"/>
              </a:rPr>
              <a:t>and</a:t>
            </a:r>
            <a:r>
              <a:rPr b="1" i="0" lang="zh-CN" sz="1500" u="none" cap="none" strike="noStrike">
                <a:solidFill>
                  <a:srgbClr val="FF0000"/>
                </a:solidFill>
                <a:latin typeface="Lato"/>
                <a:ea typeface="Lato"/>
                <a:cs typeface="Lato"/>
                <a:sym typeface="Lato"/>
              </a:rPr>
              <a:t> profile 1</a:t>
            </a:r>
            <a:r>
              <a:rPr b="1" lang="zh-CN" sz="1500">
                <a:solidFill>
                  <a:srgbClr val="FF0000"/>
                </a:solidFill>
                <a:latin typeface="Lato"/>
                <a:ea typeface="Lato"/>
                <a:cs typeface="Lato"/>
                <a:sym typeface="Lato"/>
              </a:rPr>
              <a:t>6</a:t>
            </a:r>
            <a:r>
              <a:rPr b="1" i="0" lang="zh-CN" sz="1500" u="none" cap="none" strike="noStrike">
                <a:solidFill>
                  <a:srgbClr val="FF0000"/>
                </a:solidFill>
                <a:latin typeface="Lato"/>
                <a:ea typeface="Lato"/>
                <a:cs typeface="Lato"/>
                <a:sym typeface="Lato"/>
              </a:rPr>
              <a:t>-26 inches rocking glamour horse at $119.99 </a:t>
            </a:r>
            <a:r>
              <a:rPr b="0" i="0" lang="zh-CN" sz="1500" u="none" cap="none" strike="noStrike">
                <a:solidFill>
                  <a:srgbClr val="FF0000"/>
                </a:solidFill>
                <a:latin typeface="Lato"/>
                <a:ea typeface="Lato"/>
                <a:cs typeface="Lato"/>
                <a:sym typeface="Lato"/>
              </a:rPr>
              <a:t>can bring our company $1440</a:t>
            </a:r>
            <a:r>
              <a:rPr lang="zh-CN" sz="1500">
                <a:solidFill>
                  <a:srgbClr val="FF0000"/>
                </a:solidFill>
                <a:latin typeface="Lato"/>
                <a:ea typeface="Lato"/>
                <a:cs typeface="Lato"/>
                <a:sym typeface="Lato"/>
              </a:rPr>
              <a:t>73</a:t>
            </a:r>
            <a:r>
              <a:rPr b="0" i="0" lang="zh-CN" sz="1500" u="none" cap="none" strike="noStrike">
                <a:solidFill>
                  <a:srgbClr val="FF0000"/>
                </a:solidFill>
                <a:latin typeface="Lato"/>
                <a:ea typeface="Lato"/>
                <a:cs typeface="Lato"/>
                <a:sym typeface="Lato"/>
              </a:rPr>
              <a:t> profit, and the company market share will reach 82%.</a:t>
            </a:r>
            <a:endParaRPr b="0" i="0" sz="1500" u="none" cap="none" strike="noStrike">
              <a:solidFill>
                <a:srgbClr val="FF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6ecd34df0e_1_2"/>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179" name="Google Shape;179;g6ecd34df0e_1_2"/>
          <p:cNvSpPr/>
          <p:nvPr/>
        </p:nvSpPr>
        <p:spPr>
          <a:xfrm>
            <a:off x="-20550" y="0"/>
            <a:ext cx="9185100" cy="441000"/>
          </a:xfrm>
          <a:prstGeom prst="rect">
            <a:avLst/>
          </a:prstGeom>
          <a:solidFill>
            <a:srgbClr val="060606">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6ecd34df0e_1_2"/>
          <p:cNvSpPr txBox="1"/>
          <p:nvPr/>
        </p:nvSpPr>
        <p:spPr>
          <a:xfrm>
            <a:off x="0" y="-150"/>
            <a:ext cx="90846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zh-CN" sz="2000" u="none" cap="none" strike="noStrike">
                <a:solidFill>
                  <a:schemeClr val="lt1"/>
                </a:solidFill>
                <a:latin typeface="Lato"/>
                <a:ea typeface="Lato"/>
                <a:cs typeface="Lato"/>
                <a:sym typeface="Lato"/>
              </a:rPr>
              <a:t>Launching profile 4 &amp; 1</a:t>
            </a:r>
            <a:r>
              <a:rPr b="1" lang="zh-CN" sz="2000">
                <a:solidFill>
                  <a:schemeClr val="lt1"/>
                </a:solidFill>
                <a:latin typeface="Lato"/>
                <a:ea typeface="Lato"/>
                <a:cs typeface="Lato"/>
                <a:sym typeface="Lato"/>
              </a:rPr>
              <a:t>6 for long term</a:t>
            </a:r>
            <a:endParaRPr b="1" i="0" sz="2000" u="none" cap="none" strike="noStrike">
              <a:solidFill>
                <a:srgbClr val="000000"/>
              </a:solidFill>
              <a:latin typeface="Arial"/>
              <a:ea typeface="Arial"/>
              <a:cs typeface="Arial"/>
              <a:sym typeface="Arial"/>
            </a:endParaRPr>
          </a:p>
        </p:txBody>
      </p:sp>
      <p:pic>
        <p:nvPicPr>
          <p:cNvPr id="181" name="Google Shape;181;g6ecd34df0e_1_2"/>
          <p:cNvPicPr preferRelativeResize="0"/>
          <p:nvPr/>
        </p:nvPicPr>
        <p:blipFill rotWithShape="1">
          <a:blip r:embed="rId3">
            <a:alphaModFix/>
          </a:blip>
          <a:srcRect b="0" l="0" r="0" t="1497"/>
          <a:stretch/>
        </p:blipFill>
        <p:spPr>
          <a:xfrm>
            <a:off x="50275" y="1445025"/>
            <a:ext cx="5508250" cy="3174875"/>
          </a:xfrm>
          <a:prstGeom prst="rect">
            <a:avLst/>
          </a:prstGeom>
          <a:noFill/>
          <a:ln>
            <a:noFill/>
          </a:ln>
        </p:spPr>
      </p:pic>
      <p:sp>
        <p:nvSpPr>
          <p:cNvPr id="182" name="Google Shape;182;g6ecd34df0e_1_2"/>
          <p:cNvSpPr txBox="1"/>
          <p:nvPr/>
        </p:nvSpPr>
        <p:spPr>
          <a:xfrm>
            <a:off x="398725" y="829450"/>
            <a:ext cx="4678800" cy="6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latin typeface="Lato"/>
                <a:ea typeface="Lato"/>
                <a:cs typeface="Lato"/>
                <a:sym typeface="Lato"/>
              </a:rPr>
              <a:t>Long term profit for different scenarios</a:t>
            </a:r>
            <a:endParaRPr sz="1800">
              <a:latin typeface="Lato"/>
              <a:ea typeface="Lato"/>
              <a:cs typeface="Lato"/>
              <a:sym typeface="Lato"/>
            </a:endParaRPr>
          </a:p>
        </p:txBody>
      </p:sp>
      <p:sp>
        <p:nvSpPr>
          <p:cNvPr id="183" name="Google Shape;183;g6ecd34df0e_1_2"/>
          <p:cNvSpPr txBox="1"/>
          <p:nvPr/>
        </p:nvSpPr>
        <p:spPr>
          <a:xfrm>
            <a:off x="5396125" y="1549400"/>
            <a:ext cx="3608100" cy="2961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a:t>From the second year, the company does not need to pay extra money for switching product types. The fix cost drop to $40,000 per year, as a result , and the profit will increase to $157407.2 per year.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zh-CN"/>
              <a:t>Within 5 years, profile 4 and profile 16 will bring the highest profit for company. Total profit is $737702.67</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2"/>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189" name="Google Shape;189;p12"/>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txBox="1"/>
          <p:nvPr/>
        </p:nvSpPr>
        <p:spPr>
          <a:xfrm>
            <a:off x="0" y="-150"/>
            <a:ext cx="90846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cap="none" strike="noStrike">
                <a:solidFill>
                  <a:srgbClr val="FFFFFF"/>
                </a:solidFill>
                <a:latin typeface="Lato"/>
                <a:ea typeface="Lato"/>
                <a:cs typeface="Lato"/>
                <a:sym typeface="Lato"/>
              </a:rPr>
              <a:t>Further recommendations</a:t>
            </a:r>
            <a:endParaRPr b="0" i="0" sz="2000" u="none" cap="none" strike="noStrike">
              <a:solidFill>
                <a:srgbClr val="000000"/>
              </a:solidFill>
              <a:latin typeface="Arial"/>
              <a:ea typeface="Arial"/>
              <a:cs typeface="Arial"/>
              <a:sym typeface="Arial"/>
            </a:endParaRPr>
          </a:p>
        </p:txBody>
      </p:sp>
      <p:sp>
        <p:nvSpPr>
          <p:cNvPr id="191" name="Google Shape;191;p12"/>
          <p:cNvSpPr txBox="1"/>
          <p:nvPr/>
        </p:nvSpPr>
        <p:spPr>
          <a:xfrm>
            <a:off x="173925" y="485925"/>
            <a:ext cx="5892300" cy="152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zh-CN" sz="1300" u="none" cap="none" strike="noStrike">
                <a:solidFill>
                  <a:srgbClr val="000000"/>
                </a:solidFill>
                <a:latin typeface="Lato"/>
                <a:ea typeface="Lato"/>
                <a:cs typeface="Lato"/>
                <a:sym typeface="Lato"/>
              </a:rPr>
              <a:t>Profile 16 </a:t>
            </a:r>
            <a:r>
              <a:rPr i="0" lang="zh-CN" sz="1300" u="none" cap="none" strike="noStrike">
                <a:solidFill>
                  <a:srgbClr val="000000"/>
                </a:solidFill>
                <a:latin typeface="Lato"/>
                <a:ea typeface="Lato"/>
                <a:cs typeface="Lato"/>
                <a:sym typeface="Lato"/>
              </a:rPr>
              <a:t>(customers having baby girl preferred) </a:t>
            </a:r>
            <a:endParaRPr i="0" sz="1300" u="none" cap="none" strike="noStrike">
              <a:solidFill>
                <a:srgbClr val="000000"/>
              </a:solidFill>
              <a:latin typeface="Lato"/>
              <a:ea typeface="Lato"/>
              <a:cs typeface="Lato"/>
              <a:sym typeface="Lato"/>
            </a:endParaRPr>
          </a:p>
          <a:p>
            <a:pPr indent="-311150" lvl="0" marL="457200" marR="0" rtl="0" algn="l">
              <a:lnSpc>
                <a:spcPct val="100000"/>
              </a:lnSpc>
              <a:spcBef>
                <a:spcPts val="0"/>
              </a:spcBef>
              <a:spcAft>
                <a:spcPts val="0"/>
              </a:spcAft>
              <a:buClr>
                <a:srgbClr val="000000"/>
              </a:buClr>
              <a:buSzPts val="1300"/>
              <a:buFont typeface="Arial"/>
              <a:buChar char="❖"/>
            </a:pPr>
            <a:r>
              <a:rPr b="1" i="0" lang="zh-CN" sz="1300" u="none" cap="none" strike="noStrike">
                <a:solidFill>
                  <a:srgbClr val="000000"/>
                </a:solidFill>
                <a:latin typeface="Lato"/>
                <a:ea typeface="Lato"/>
                <a:cs typeface="Lato"/>
                <a:sym typeface="Lato"/>
              </a:rPr>
              <a:t>Packaging:</a:t>
            </a:r>
            <a:r>
              <a:rPr i="0" lang="zh-CN" sz="1300" u="none" cap="none" strike="noStrike">
                <a:solidFill>
                  <a:srgbClr val="000000"/>
                </a:solidFill>
                <a:latin typeface="Lato"/>
                <a:ea typeface="Lato"/>
                <a:cs typeface="Lato"/>
                <a:sym typeface="Lato"/>
              </a:rPr>
              <a:t> The total packaging should be in a girly style</a:t>
            </a:r>
            <a:endParaRPr i="0" sz="1300" u="none" cap="none" strike="noStrike">
              <a:solidFill>
                <a:srgbClr val="000000"/>
              </a:solidFill>
              <a:latin typeface="Lato"/>
              <a:ea typeface="Lato"/>
              <a:cs typeface="Lato"/>
              <a:sym typeface="Lato"/>
            </a:endParaRPr>
          </a:p>
          <a:p>
            <a:pPr indent="-311150" lvl="1" marL="914400" marR="0" rtl="0" algn="l">
              <a:lnSpc>
                <a:spcPct val="100000"/>
              </a:lnSpc>
              <a:spcBef>
                <a:spcPts val="0"/>
              </a:spcBef>
              <a:spcAft>
                <a:spcPts val="0"/>
              </a:spcAft>
              <a:buClr>
                <a:srgbClr val="000000"/>
              </a:buClr>
              <a:buSzPts val="1300"/>
              <a:buFont typeface="Lato"/>
              <a:buChar char="➢"/>
            </a:pPr>
            <a:r>
              <a:rPr i="0" lang="zh-CN" sz="1300" u="none" cap="none" strike="noStrike">
                <a:solidFill>
                  <a:srgbClr val="000000"/>
                </a:solidFill>
                <a:latin typeface="Lato"/>
                <a:ea typeface="Lato"/>
                <a:cs typeface="Lato"/>
                <a:sym typeface="Lato"/>
              </a:rPr>
              <a:t>With girly colors such as pink, light red, light purple…</a:t>
            </a:r>
            <a:endParaRPr i="0" sz="1300" u="none" cap="none" strike="noStrike">
              <a:solidFill>
                <a:srgbClr val="000000"/>
              </a:solidFill>
              <a:latin typeface="Lato"/>
              <a:ea typeface="Lato"/>
              <a:cs typeface="Lato"/>
              <a:sym typeface="Lato"/>
            </a:endParaRPr>
          </a:p>
          <a:p>
            <a:pPr indent="-311150" lvl="1" marL="914400" marR="0" rtl="0" algn="l">
              <a:lnSpc>
                <a:spcPct val="100000"/>
              </a:lnSpc>
              <a:spcBef>
                <a:spcPts val="0"/>
              </a:spcBef>
              <a:spcAft>
                <a:spcPts val="0"/>
              </a:spcAft>
              <a:buClr>
                <a:srgbClr val="000000"/>
              </a:buClr>
              <a:buSzPts val="1300"/>
              <a:buFont typeface="Lato"/>
              <a:buChar char="➢"/>
            </a:pPr>
            <a:r>
              <a:rPr i="0" lang="zh-CN" sz="1300" u="none" cap="none" strike="noStrike">
                <a:solidFill>
                  <a:srgbClr val="000000"/>
                </a:solidFill>
                <a:latin typeface="Lato"/>
                <a:ea typeface="Lato"/>
                <a:cs typeface="Lato"/>
                <a:sym typeface="Lato"/>
              </a:rPr>
              <a:t>Use soft textile as the package such as tulle fabric or lace fabric</a:t>
            </a:r>
            <a:endParaRPr i="0" sz="1300" u="none" cap="none" strike="noStrike">
              <a:solidFill>
                <a:srgbClr val="000000"/>
              </a:solidFill>
              <a:latin typeface="Lato"/>
              <a:ea typeface="Lato"/>
              <a:cs typeface="Lato"/>
              <a:sym typeface="Lato"/>
            </a:endParaRPr>
          </a:p>
          <a:p>
            <a:pPr indent="-311150" lvl="1" marL="914400" marR="0" rtl="0" algn="l">
              <a:lnSpc>
                <a:spcPct val="100000"/>
              </a:lnSpc>
              <a:spcBef>
                <a:spcPts val="0"/>
              </a:spcBef>
              <a:spcAft>
                <a:spcPts val="0"/>
              </a:spcAft>
              <a:buClr>
                <a:srgbClr val="000000"/>
              </a:buClr>
              <a:buSzPts val="1300"/>
              <a:buFont typeface="Lato"/>
              <a:buChar char="➢"/>
            </a:pPr>
            <a:r>
              <a:rPr i="0" lang="zh-CN" sz="1300" u="none" cap="none" strike="noStrike">
                <a:solidFill>
                  <a:srgbClr val="000000"/>
                </a:solidFill>
                <a:latin typeface="Lato"/>
                <a:ea typeface="Lato"/>
                <a:cs typeface="Lato"/>
                <a:sym typeface="Lato"/>
              </a:rPr>
              <a:t>With some girly patterns as decoration such as heart or star</a:t>
            </a:r>
            <a:endParaRPr i="0" sz="1300" u="none" cap="none" strike="noStrike">
              <a:solidFill>
                <a:srgbClr val="000000"/>
              </a:solidFill>
              <a:latin typeface="Lato"/>
              <a:ea typeface="Lato"/>
              <a:cs typeface="Lato"/>
              <a:sym typeface="Lato"/>
            </a:endParaRPr>
          </a:p>
          <a:p>
            <a:pPr indent="-311150" lvl="0" marL="457200" marR="0" rtl="0" algn="l">
              <a:lnSpc>
                <a:spcPct val="100000"/>
              </a:lnSpc>
              <a:spcBef>
                <a:spcPts val="0"/>
              </a:spcBef>
              <a:spcAft>
                <a:spcPts val="0"/>
              </a:spcAft>
              <a:buClr>
                <a:srgbClr val="000000"/>
              </a:buClr>
              <a:buSzPts val="1300"/>
              <a:buFont typeface="Arial"/>
              <a:buChar char="❖"/>
            </a:pPr>
            <a:r>
              <a:rPr b="1" i="0" lang="zh-CN" sz="1300" u="none" cap="none" strike="noStrike">
                <a:solidFill>
                  <a:srgbClr val="000000"/>
                </a:solidFill>
                <a:latin typeface="Lato"/>
                <a:ea typeface="Lato"/>
                <a:cs typeface="Lato"/>
                <a:sym typeface="Lato"/>
              </a:rPr>
              <a:t>Messaging:</a:t>
            </a:r>
            <a:r>
              <a:rPr i="0" lang="zh-CN" sz="1300" u="none" cap="none" strike="noStrike">
                <a:solidFill>
                  <a:srgbClr val="000000"/>
                </a:solidFill>
                <a:latin typeface="Lato"/>
                <a:ea typeface="Lato"/>
                <a:cs typeface="Lato"/>
                <a:sym typeface="Lato"/>
              </a:rPr>
              <a:t> Talking in a melting way; adding a sentence like “Sit on this most comfortable toy ho</a:t>
            </a:r>
            <a:r>
              <a:rPr lang="zh-CN" sz="1300">
                <a:latin typeface="Lato"/>
                <a:ea typeface="Lato"/>
                <a:cs typeface="Lato"/>
                <a:sym typeface="Lato"/>
              </a:rPr>
              <a:t>r</a:t>
            </a:r>
            <a:r>
              <a:rPr i="0" lang="zh-CN" sz="1300" u="none" cap="none" strike="noStrike">
                <a:solidFill>
                  <a:srgbClr val="000000"/>
                </a:solidFill>
                <a:latin typeface="Lato"/>
                <a:ea typeface="Lato"/>
                <a:cs typeface="Lato"/>
                <a:sym typeface="Lato"/>
              </a:rPr>
              <a:t>se, be the most beautiful princess.” </a:t>
            </a:r>
            <a:endParaRPr i="0" sz="1300" u="none" cap="none" strike="noStrike">
              <a:solidFill>
                <a:srgbClr val="000000"/>
              </a:solidFill>
              <a:latin typeface="Lato"/>
              <a:ea typeface="Lato"/>
              <a:cs typeface="Lato"/>
              <a:sym typeface="Lato"/>
            </a:endParaRPr>
          </a:p>
        </p:txBody>
      </p:sp>
      <p:sp>
        <p:nvSpPr>
          <p:cNvPr id="192" name="Google Shape;192;p12"/>
          <p:cNvSpPr txBox="1"/>
          <p:nvPr/>
        </p:nvSpPr>
        <p:spPr>
          <a:xfrm>
            <a:off x="237675" y="2290988"/>
            <a:ext cx="5764800" cy="179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zh-CN" sz="1300" u="none" cap="none" strike="noStrike">
                <a:solidFill>
                  <a:srgbClr val="000000"/>
                </a:solidFill>
                <a:latin typeface="Lato"/>
                <a:ea typeface="Lato"/>
                <a:cs typeface="Lato"/>
                <a:sym typeface="Lato"/>
              </a:rPr>
              <a:t>Profile 4 </a:t>
            </a:r>
            <a:r>
              <a:rPr i="0" lang="zh-CN" sz="1300" u="none" cap="none" strike="noStrike">
                <a:solidFill>
                  <a:srgbClr val="000000"/>
                </a:solidFill>
                <a:latin typeface="Lato"/>
                <a:ea typeface="Lato"/>
                <a:cs typeface="Lato"/>
                <a:sym typeface="Lato"/>
              </a:rPr>
              <a:t>(customers having baby boy preferred) </a:t>
            </a:r>
            <a:endParaRPr i="0" sz="1300" u="none" cap="none" strike="noStrike">
              <a:solidFill>
                <a:srgbClr val="000000"/>
              </a:solidFill>
              <a:latin typeface="Lato"/>
              <a:ea typeface="Lato"/>
              <a:cs typeface="Lato"/>
              <a:sym typeface="Lato"/>
            </a:endParaRPr>
          </a:p>
          <a:p>
            <a:pPr indent="-311150" lvl="0" marL="457200" marR="0" rtl="0" algn="l">
              <a:lnSpc>
                <a:spcPct val="100000"/>
              </a:lnSpc>
              <a:spcBef>
                <a:spcPts val="0"/>
              </a:spcBef>
              <a:spcAft>
                <a:spcPts val="0"/>
              </a:spcAft>
              <a:buClr>
                <a:srgbClr val="000000"/>
              </a:buClr>
              <a:buSzPts val="1300"/>
              <a:buFont typeface="Arial"/>
              <a:buChar char="❖"/>
            </a:pPr>
            <a:r>
              <a:rPr b="1" i="0" lang="zh-CN" sz="1300" u="none" cap="none" strike="noStrike">
                <a:solidFill>
                  <a:srgbClr val="000000"/>
                </a:solidFill>
                <a:latin typeface="Lato"/>
                <a:ea typeface="Lato"/>
                <a:cs typeface="Lato"/>
                <a:sym typeface="Lato"/>
              </a:rPr>
              <a:t>Packaging:</a:t>
            </a:r>
            <a:r>
              <a:rPr i="0" lang="zh-CN" sz="1300" u="none" cap="none" strike="noStrike">
                <a:solidFill>
                  <a:srgbClr val="000000"/>
                </a:solidFill>
                <a:latin typeface="Lato"/>
                <a:ea typeface="Lato"/>
                <a:cs typeface="Lato"/>
                <a:sym typeface="Lato"/>
              </a:rPr>
              <a:t> The total packaging should be in a boyish style</a:t>
            </a:r>
            <a:endParaRPr i="0" sz="1300" u="none" cap="none" strike="noStrike">
              <a:solidFill>
                <a:srgbClr val="000000"/>
              </a:solidFill>
              <a:latin typeface="Lato"/>
              <a:ea typeface="Lato"/>
              <a:cs typeface="Lato"/>
              <a:sym typeface="Lato"/>
            </a:endParaRPr>
          </a:p>
          <a:p>
            <a:pPr indent="-311150" lvl="1" marL="914400" marR="0" rtl="0" algn="l">
              <a:lnSpc>
                <a:spcPct val="100000"/>
              </a:lnSpc>
              <a:spcBef>
                <a:spcPts val="0"/>
              </a:spcBef>
              <a:spcAft>
                <a:spcPts val="0"/>
              </a:spcAft>
              <a:buClr>
                <a:srgbClr val="000000"/>
              </a:buClr>
              <a:buSzPts val="1300"/>
              <a:buFont typeface="Lato"/>
              <a:buChar char="➢"/>
            </a:pPr>
            <a:r>
              <a:rPr i="0" lang="zh-CN" sz="1300" u="none" cap="none" strike="noStrike">
                <a:solidFill>
                  <a:srgbClr val="000000"/>
                </a:solidFill>
                <a:latin typeface="Lato"/>
                <a:ea typeface="Lato"/>
                <a:cs typeface="Lato"/>
                <a:sym typeface="Lato"/>
              </a:rPr>
              <a:t>With boyish colors such as blue, grey, brown…</a:t>
            </a:r>
            <a:endParaRPr i="0" sz="1300" u="none" cap="none" strike="noStrike">
              <a:solidFill>
                <a:srgbClr val="000000"/>
              </a:solidFill>
              <a:latin typeface="Lato"/>
              <a:ea typeface="Lato"/>
              <a:cs typeface="Lato"/>
              <a:sym typeface="Lato"/>
            </a:endParaRPr>
          </a:p>
          <a:p>
            <a:pPr indent="-311150" lvl="1" marL="914400" marR="0" rtl="0" algn="l">
              <a:lnSpc>
                <a:spcPct val="100000"/>
              </a:lnSpc>
              <a:spcBef>
                <a:spcPts val="0"/>
              </a:spcBef>
              <a:spcAft>
                <a:spcPts val="0"/>
              </a:spcAft>
              <a:buClr>
                <a:srgbClr val="000000"/>
              </a:buClr>
              <a:buSzPts val="1300"/>
              <a:buFont typeface="Lato"/>
              <a:buChar char="➢"/>
            </a:pPr>
            <a:r>
              <a:rPr i="0" lang="zh-CN" sz="1300" u="none" cap="none" strike="noStrike">
                <a:solidFill>
                  <a:srgbClr val="000000"/>
                </a:solidFill>
                <a:latin typeface="Lato"/>
                <a:ea typeface="Lato"/>
                <a:cs typeface="Lato"/>
                <a:sym typeface="Lato"/>
              </a:rPr>
              <a:t>Use hard material as the package such as hardboard box</a:t>
            </a:r>
            <a:endParaRPr i="0" sz="1300" u="none" cap="none" strike="noStrike">
              <a:solidFill>
                <a:srgbClr val="000000"/>
              </a:solidFill>
              <a:latin typeface="Lato"/>
              <a:ea typeface="Lato"/>
              <a:cs typeface="Lato"/>
              <a:sym typeface="Lato"/>
            </a:endParaRPr>
          </a:p>
          <a:p>
            <a:pPr indent="-311150" lvl="1" marL="914400" marR="0" rtl="0" algn="l">
              <a:lnSpc>
                <a:spcPct val="100000"/>
              </a:lnSpc>
              <a:spcBef>
                <a:spcPts val="0"/>
              </a:spcBef>
              <a:spcAft>
                <a:spcPts val="0"/>
              </a:spcAft>
              <a:buClr>
                <a:srgbClr val="000000"/>
              </a:buClr>
              <a:buSzPts val="1300"/>
              <a:buFont typeface="Lato"/>
              <a:buChar char="➢"/>
            </a:pPr>
            <a:r>
              <a:rPr i="0" lang="zh-CN" sz="1300" u="none" cap="none" strike="noStrike">
                <a:solidFill>
                  <a:srgbClr val="000000"/>
                </a:solidFill>
                <a:latin typeface="Lato"/>
                <a:ea typeface="Lato"/>
                <a:cs typeface="Lato"/>
                <a:sym typeface="Lato"/>
              </a:rPr>
              <a:t>With some masculine patterns as decoration such as horse</a:t>
            </a:r>
            <a:endParaRPr i="0" sz="1300" u="none" cap="none" strike="noStrike">
              <a:solidFill>
                <a:srgbClr val="000000"/>
              </a:solidFill>
              <a:latin typeface="Lato"/>
              <a:ea typeface="Lato"/>
              <a:cs typeface="Lato"/>
              <a:sym typeface="Lato"/>
            </a:endParaRPr>
          </a:p>
          <a:p>
            <a:pPr indent="-311150" lvl="0" marL="457200" marR="0" rtl="0" algn="l">
              <a:lnSpc>
                <a:spcPct val="100000"/>
              </a:lnSpc>
              <a:spcBef>
                <a:spcPts val="0"/>
              </a:spcBef>
              <a:spcAft>
                <a:spcPts val="0"/>
              </a:spcAft>
              <a:buClr>
                <a:srgbClr val="000000"/>
              </a:buClr>
              <a:buSzPts val="1300"/>
              <a:buFont typeface="Arial"/>
              <a:buChar char="❖"/>
            </a:pPr>
            <a:r>
              <a:rPr b="1" i="0" lang="zh-CN" sz="1300" u="none" cap="none" strike="noStrike">
                <a:solidFill>
                  <a:srgbClr val="000000"/>
                </a:solidFill>
                <a:latin typeface="Lato"/>
                <a:ea typeface="Lato"/>
                <a:cs typeface="Lato"/>
                <a:sym typeface="Lato"/>
              </a:rPr>
              <a:t>Messaging: </a:t>
            </a:r>
            <a:r>
              <a:rPr i="0" lang="zh-CN" sz="1300" u="none" cap="none" strike="noStrike">
                <a:solidFill>
                  <a:srgbClr val="000000"/>
                </a:solidFill>
                <a:latin typeface="Lato"/>
                <a:ea typeface="Lato"/>
                <a:cs typeface="Lato"/>
                <a:sym typeface="Lato"/>
              </a:rPr>
              <a:t>Talking in a energetic way; adding a sentence like “Ride on this most dynamic “real horse”, be the most heroic warrior.”</a:t>
            </a:r>
            <a:endParaRPr i="0" sz="1300" u="none" cap="none" strike="noStrike">
              <a:solidFill>
                <a:srgbClr val="000000"/>
              </a:solidFill>
              <a:latin typeface="Lato"/>
              <a:ea typeface="Lato"/>
              <a:cs typeface="Lato"/>
              <a:sym typeface="Lato"/>
            </a:endParaRPr>
          </a:p>
        </p:txBody>
      </p:sp>
      <p:pic>
        <p:nvPicPr>
          <p:cNvPr id="193" name="Google Shape;193;p12"/>
          <p:cNvPicPr preferRelativeResize="0"/>
          <p:nvPr/>
        </p:nvPicPr>
        <p:blipFill rotWithShape="1">
          <a:blip r:embed="rId3">
            <a:alphaModFix/>
          </a:blip>
          <a:srcRect b="13172" l="4932" r="4895" t="2765"/>
          <a:stretch/>
        </p:blipFill>
        <p:spPr>
          <a:xfrm rot="-5400000">
            <a:off x="6581300" y="1964000"/>
            <a:ext cx="1524325" cy="2256175"/>
          </a:xfrm>
          <a:prstGeom prst="rect">
            <a:avLst/>
          </a:prstGeom>
          <a:noFill/>
          <a:ln>
            <a:noFill/>
          </a:ln>
        </p:spPr>
      </p:pic>
      <p:pic>
        <p:nvPicPr>
          <p:cNvPr id="194" name="Google Shape;194;p12"/>
          <p:cNvPicPr preferRelativeResize="0"/>
          <p:nvPr/>
        </p:nvPicPr>
        <p:blipFill rotWithShape="1">
          <a:blip r:embed="rId4">
            <a:alphaModFix/>
          </a:blip>
          <a:srcRect b="12048" l="14800" r="10899" t="15143"/>
          <a:stretch/>
        </p:blipFill>
        <p:spPr>
          <a:xfrm rot="-3">
            <a:off x="7293387" y="2962150"/>
            <a:ext cx="1710175" cy="1256824"/>
          </a:xfrm>
          <a:prstGeom prst="rect">
            <a:avLst/>
          </a:prstGeom>
          <a:noFill/>
          <a:ln>
            <a:noFill/>
          </a:ln>
        </p:spPr>
      </p:pic>
      <p:pic>
        <p:nvPicPr>
          <p:cNvPr id="195" name="Google Shape;195;p12"/>
          <p:cNvPicPr preferRelativeResize="0"/>
          <p:nvPr/>
        </p:nvPicPr>
        <p:blipFill rotWithShape="1">
          <a:blip r:embed="rId5">
            <a:alphaModFix/>
          </a:blip>
          <a:srcRect b="0" l="0" r="0" t="0"/>
          <a:stretch/>
        </p:blipFill>
        <p:spPr>
          <a:xfrm>
            <a:off x="6215375" y="568964"/>
            <a:ext cx="2256174" cy="1504124"/>
          </a:xfrm>
          <a:prstGeom prst="rect">
            <a:avLst/>
          </a:prstGeom>
          <a:noFill/>
          <a:ln>
            <a:noFill/>
          </a:ln>
        </p:spPr>
      </p:pic>
      <p:pic>
        <p:nvPicPr>
          <p:cNvPr id="196" name="Google Shape;196;p12"/>
          <p:cNvPicPr preferRelativeResize="0"/>
          <p:nvPr/>
        </p:nvPicPr>
        <p:blipFill rotWithShape="1">
          <a:blip r:embed="rId6">
            <a:alphaModFix/>
          </a:blip>
          <a:srcRect b="0" l="0" r="0" t="0"/>
          <a:stretch/>
        </p:blipFill>
        <p:spPr>
          <a:xfrm>
            <a:off x="7374775" y="1073225"/>
            <a:ext cx="1547400" cy="1256700"/>
          </a:xfrm>
          <a:prstGeom prst="ellipse">
            <a:avLst/>
          </a:prstGeom>
          <a:noFill/>
          <a:ln>
            <a:noFill/>
          </a:ln>
        </p:spPr>
      </p:pic>
      <p:sp>
        <p:nvSpPr>
          <p:cNvPr id="197" name="Google Shape;197;p12"/>
          <p:cNvSpPr txBox="1"/>
          <p:nvPr/>
        </p:nvSpPr>
        <p:spPr>
          <a:xfrm>
            <a:off x="217050" y="4218975"/>
            <a:ext cx="8650500" cy="774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i="0" lang="zh-CN" sz="1400" u="none" cap="none" strike="noStrike">
                <a:solidFill>
                  <a:srgbClr val="000000"/>
                </a:solidFill>
                <a:latin typeface="Lato"/>
                <a:ea typeface="Lato"/>
                <a:cs typeface="Lato"/>
                <a:sym typeface="Lato"/>
              </a:rPr>
              <a:t>According to the age analysis, 3-year-old children like profile 12 very much, but it is not in our current recommendation set. In the future, if the company want to expand their product set, they can take profile 12 into consideration to attract that niche market. </a:t>
            </a:r>
            <a:endParaRPr i="0" sz="14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13"/>
          <p:cNvPicPr preferRelativeResize="0"/>
          <p:nvPr/>
        </p:nvPicPr>
        <p:blipFill rotWithShape="1">
          <a:blip r:embed="rId3">
            <a:alphaModFix/>
          </a:blip>
          <a:srcRect b="0" l="0" r="0" t="0"/>
          <a:stretch/>
        </p:blipFill>
        <p:spPr>
          <a:xfrm>
            <a:off x="4464075" y="231788"/>
            <a:ext cx="4679925" cy="4679925"/>
          </a:xfrm>
          <a:prstGeom prst="rect">
            <a:avLst/>
          </a:prstGeom>
          <a:noFill/>
          <a:ln>
            <a:noFill/>
          </a:ln>
        </p:spPr>
      </p:pic>
      <p:pic>
        <p:nvPicPr>
          <p:cNvPr id="203" name="Google Shape;203;p13"/>
          <p:cNvPicPr preferRelativeResize="0"/>
          <p:nvPr/>
        </p:nvPicPr>
        <p:blipFill rotWithShape="1">
          <a:blip r:embed="rId3">
            <a:alphaModFix/>
          </a:blip>
          <a:srcRect b="0" l="0" r="0" t="0"/>
          <a:stretch/>
        </p:blipFill>
        <p:spPr>
          <a:xfrm flipH="1">
            <a:off x="0" y="231788"/>
            <a:ext cx="4679925" cy="4679925"/>
          </a:xfrm>
          <a:prstGeom prst="rect">
            <a:avLst/>
          </a:prstGeom>
          <a:noFill/>
          <a:ln>
            <a:noFill/>
          </a:ln>
        </p:spPr>
      </p:pic>
      <p:sp>
        <p:nvSpPr>
          <p:cNvPr id="204" name="Google Shape;204;p13"/>
          <p:cNvSpPr/>
          <p:nvPr/>
        </p:nvSpPr>
        <p:spPr>
          <a:xfrm>
            <a:off x="0" y="0"/>
            <a:ext cx="9161400" cy="5143500"/>
          </a:xfrm>
          <a:prstGeom prst="rect">
            <a:avLst/>
          </a:prstGeom>
          <a:solidFill>
            <a:srgbClr val="EEEEEE">
              <a:alpha val="5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3"/>
          <p:cNvSpPr/>
          <p:nvPr/>
        </p:nvSpPr>
        <p:spPr>
          <a:xfrm>
            <a:off x="-23850" y="1443600"/>
            <a:ext cx="9185100" cy="22563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3"/>
          <p:cNvSpPr txBox="1"/>
          <p:nvPr/>
        </p:nvSpPr>
        <p:spPr>
          <a:xfrm>
            <a:off x="0" y="1878750"/>
            <a:ext cx="9161400" cy="138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zh-CN" sz="4800" u="none" cap="none" strike="noStrike">
                <a:solidFill>
                  <a:srgbClr val="FFFFFF"/>
                </a:solidFill>
                <a:latin typeface="Lato Black"/>
                <a:ea typeface="Lato Black"/>
                <a:cs typeface="Lato Black"/>
                <a:sym typeface="Lato Black"/>
              </a:rPr>
              <a:t>Appendix</a:t>
            </a:r>
            <a:endParaRPr b="0" i="0" sz="4800" u="none" cap="none" strike="noStrike">
              <a:solidFill>
                <a:srgbClr val="FFFFFF"/>
              </a:solidFill>
              <a:latin typeface="Lato Black"/>
              <a:ea typeface="Lato Black"/>
              <a:cs typeface="Lato Black"/>
              <a:sym typeface="Lato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4"/>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212" name="Google Shape;212;p14"/>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txBox="1"/>
          <p:nvPr/>
        </p:nvSpPr>
        <p:spPr>
          <a:xfrm>
            <a:off x="0" y="24450"/>
            <a:ext cx="90846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Appendix I: Portion of part-utilities of individual level regression (head = 20)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4" name="Google Shape;214;p14"/>
          <p:cNvPicPr preferRelativeResize="0"/>
          <p:nvPr/>
        </p:nvPicPr>
        <p:blipFill rotWithShape="1">
          <a:blip r:embed="rId3">
            <a:alphaModFix/>
          </a:blip>
          <a:srcRect b="0" l="0" r="0" t="0"/>
          <a:stretch/>
        </p:blipFill>
        <p:spPr>
          <a:xfrm>
            <a:off x="2518288" y="580575"/>
            <a:ext cx="4048024" cy="437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5"/>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220" name="Google Shape;220;p15"/>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5"/>
          <p:cNvSpPr txBox="1"/>
          <p:nvPr/>
        </p:nvSpPr>
        <p:spPr>
          <a:xfrm>
            <a:off x="0" y="24450"/>
            <a:ext cx="90846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Appendix II: Choose number of segments - 3 clusters are best segmentation choice</a:t>
            </a:r>
            <a:r>
              <a:rPr b="0" i="0" lang="zh-C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2" name="Google Shape;222;p15"/>
          <p:cNvPicPr preferRelativeResize="0"/>
          <p:nvPr/>
        </p:nvPicPr>
        <p:blipFill rotWithShape="1">
          <a:blip r:embed="rId3">
            <a:alphaModFix/>
          </a:blip>
          <a:srcRect b="1748" l="0" r="0" t="0"/>
          <a:stretch/>
        </p:blipFill>
        <p:spPr>
          <a:xfrm>
            <a:off x="2046825" y="590837"/>
            <a:ext cx="4918726" cy="2842774"/>
          </a:xfrm>
          <a:prstGeom prst="rect">
            <a:avLst/>
          </a:prstGeom>
          <a:noFill/>
          <a:ln>
            <a:noFill/>
          </a:ln>
        </p:spPr>
      </p:pic>
      <p:sp>
        <p:nvSpPr>
          <p:cNvPr id="223" name="Google Shape;223;p15"/>
          <p:cNvSpPr/>
          <p:nvPr/>
        </p:nvSpPr>
        <p:spPr>
          <a:xfrm>
            <a:off x="2645250" y="2714375"/>
            <a:ext cx="371700" cy="392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5"/>
          <p:cNvSpPr/>
          <p:nvPr/>
        </p:nvSpPr>
        <p:spPr>
          <a:xfrm>
            <a:off x="5068475" y="748875"/>
            <a:ext cx="371700" cy="392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5"/>
          <p:cNvSpPr txBox="1"/>
          <p:nvPr/>
        </p:nvSpPr>
        <p:spPr>
          <a:xfrm>
            <a:off x="1943100" y="3433600"/>
            <a:ext cx="2474400" cy="1044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rgbClr val="000000"/>
                </a:solidFill>
                <a:latin typeface="Lato"/>
                <a:ea typeface="Lato"/>
                <a:cs typeface="Lato"/>
                <a:sym typeface="Lato"/>
              </a:rPr>
              <a:t>Strong elbow pattern. Number of clusters for the best segmentation should be 3 clusters.</a:t>
            </a:r>
            <a:endParaRPr b="0" i="0" sz="1400" u="none" cap="none" strike="noStrike">
              <a:solidFill>
                <a:srgbClr val="000000"/>
              </a:solidFill>
              <a:latin typeface="Lato"/>
              <a:ea typeface="Lato"/>
              <a:cs typeface="Lato"/>
              <a:sym typeface="Lato"/>
            </a:endParaRPr>
          </a:p>
        </p:txBody>
      </p:sp>
      <p:sp>
        <p:nvSpPr>
          <p:cNvPr id="226" name="Google Shape;226;p15"/>
          <p:cNvSpPr txBox="1"/>
          <p:nvPr/>
        </p:nvSpPr>
        <p:spPr>
          <a:xfrm>
            <a:off x="4572000" y="3433600"/>
            <a:ext cx="2474400" cy="1044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rgbClr val="000000"/>
                </a:solidFill>
                <a:latin typeface="Lato"/>
                <a:ea typeface="Lato"/>
                <a:cs typeface="Lato"/>
                <a:sym typeface="Lato"/>
              </a:rPr>
              <a:t>Focal points at 3.</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16"/>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zh-CN">
                <a:solidFill>
                  <a:srgbClr val="FFFFFF"/>
                </a:solidFill>
                <a:latin typeface="Lato"/>
                <a:ea typeface="Lato"/>
                <a:cs typeface="Lato"/>
                <a:sym typeface="Lato"/>
              </a:rPr>
              <a:t>Executive Summary</a:t>
            </a:r>
            <a:endParaRPr b="1">
              <a:solidFill>
                <a:srgbClr val="FFFFFF"/>
              </a:solidFill>
              <a:latin typeface="Lato"/>
              <a:ea typeface="Lato"/>
              <a:cs typeface="Lato"/>
              <a:sym typeface="Lato"/>
            </a:endParaRPr>
          </a:p>
          <a:p>
            <a:pPr indent="0" lvl="0" marL="0" rtl="0" algn="ctr">
              <a:lnSpc>
                <a:spcPct val="100000"/>
              </a:lnSpc>
              <a:spcBef>
                <a:spcPts val="0"/>
              </a:spcBef>
              <a:spcAft>
                <a:spcPts val="0"/>
              </a:spcAft>
              <a:buSzPts val="1800"/>
              <a:buNone/>
            </a:pPr>
            <a:r>
              <a:t/>
            </a:r>
            <a:endParaRPr b="1">
              <a:solidFill>
                <a:srgbClr val="FFFFFF"/>
              </a:solidFill>
              <a:latin typeface="Lato"/>
              <a:ea typeface="Lato"/>
              <a:cs typeface="Lato"/>
              <a:sym typeface="Lato"/>
            </a:endParaRPr>
          </a:p>
          <a:p>
            <a:pPr indent="0" lvl="0" marL="0" rtl="0" algn="l">
              <a:lnSpc>
                <a:spcPct val="115000"/>
              </a:lnSpc>
              <a:spcBef>
                <a:spcPts val="0"/>
              </a:spcBef>
              <a:spcAft>
                <a:spcPts val="1600"/>
              </a:spcAft>
              <a:buSzPts val="1800"/>
              <a:buNone/>
            </a:pPr>
            <a:r>
              <a:t/>
            </a:r>
            <a:endParaRPr/>
          </a:p>
        </p:txBody>
      </p:sp>
      <p:sp>
        <p:nvSpPr>
          <p:cNvPr id="232" name="Google Shape;232;p16"/>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233" name="Google Shape;233;p16"/>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6"/>
          <p:cNvSpPr txBox="1"/>
          <p:nvPr/>
        </p:nvSpPr>
        <p:spPr>
          <a:xfrm>
            <a:off x="0" y="24450"/>
            <a:ext cx="90846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Appendix III :Regression result for gender and age test</a:t>
            </a:r>
            <a:r>
              <a:rPr b="0" i="0" lang="zh-C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5" name="Google Shape;235;p16"/>
          <p:cNvPicPr preferRelativeResize="0"/>
          <p:nvPr/>
        </p:nvPicPr>
        <p:blipFill rotWithShape="1">
          <a:blip r:embed="rId3">
            <a:alphaModFix/>
          </a:blip>
          <a:srcRect b="0" l="0" r="12532" t="0"/>
          <a:stretch/>
        </p:blipFill>
        <p:spPr>
          <a:xfrm>
            <a:off x="252300" y="1380261"/>
            <a:ext cx="4260300" cy="3170064"/>
          </a:xfrm>
          <a:prstGeom prst="rect">
            <a:avLst/>
          </a:prstGeom>
          <a:noFill/>
          <a:ln cap="flat" cmpd="sng" w="9525">
            <a:solidFill>
              <a:schemeClr val="dk2"/>
            </a:solidFill>
            <a:prstDash val="solid"/>
            <a:round/>
            <a:headEnd len="sm" w="sm" type="none"/>
            <a:tailEnd len="sm" w="sm" type="none"/>
          </a:ln>
        </p:spPr>
      </p:pic>
      <p:sp>
        <p:nvSpPr>
          <p:cNvPr id="236" name="Google Shape;236;p16"/>
          <p:cNvSpPr txBox="1"/>
          <p:nvPr/>
        </p:nvSpPr>
        <p:spPr>
          <a:xfrm>
            <a:off x="252300" y="911050"/>
            <a:ext cx="2839500" cy="29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Lato"/>
                <a:ea typeface="Lato"/>
                <a:cs typeface="Lato"/>
                <a:sym typeface="Lato"/>
              </a:rPr>
              <a:t>Gender part-utilities test</a:t>
            </a:r>
            <a:endParaRPr b="0" i="0" sz="1400" u="none" cap="none" strike="noStrike">
              <a:solidFill>
                <a:srgbClr val="000000"/>
              </a:solidFill>
              <a:latin typeface="Lato"/>
              <a:ea typeface="Lato"/>
              <a:cs typeface="Lato"/>
              <a:sym typeface="Lato"/>
            </a:endParaRPr>
          </a:p>
        </p:txBody>
      </p:sp>
      <p:sp>
        <p:nvSpPr>
          <p:cNvPr id="237" name="Google Shape;237;p16"/>
          <p:cNvSpPr txBox="1"/>
          <p:nvPr/>
        </p:nvSpPr>
        <p:spPr>
          <a:xfrm>
            <a:off x="4572000" y="911050"/>
            <a:ext cx="2839500" cy="29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Lato"/>
                <a:ea typeface="Lato"/>
                <a:cs typeface="Lato"/>
                <a:sym typeface="Lato"/>
              </a:rPr>
              <a:t>Age part-utilities test</a:t>
            </a:r>
            <a:endParaRPr b="0" i="0" sz="1400" u="none" cap="none" strike="noStrike">
              <a:solidFill>
                <a:srgbClr val="000000"/>
              </a:solidFill>
              <a:latin typeface="Lato"/>
              <a:ea typeface="Lato"/>
              <a:cs typeface="Lato"/>
              <a:sym typeface="Lato"/>
            </a:endParaRPr>
          </a:p>
        </p:txBody>
      </p:sp>
      <p:pic>
        <p:nvPicPr>
          <p:cNvPr id="238" name="Google Shape;238;p16"/>
          <p:cNvPicPr preferRelativeResize="0"/>
          <p:nvPr/>
        </p:nvPicPr>
        <p:blipFill rotWithShape="1">
          <a:blip r:embed="rId4">
            <a:alphaModFix/>
          </a:blip>
          <a:srcRect b="0" l="0" r="11031" t="0"/>
          <a:stretch/>
        </p:blipFill>
        <p:spPr>
          <a:xfrm>
            <a:off x="4571998" y="1380250"/>
            <a:ext cx="4474726" cy="3170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7"/>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244" name="Google Shape;244;p17"/>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7"/>
          <p:cNvSpPr txBox="1"/>
          <p:nvPr/>
        </p:nvSpPr>
        <p:spPr>
          <a:xfrm>
            <a:off x="0" y="24450"/>
            <a:ext cx="90846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Appendix IV:Use rankings to calculate market share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6" name="Google Shape;246;p17"/>
          <p:cNvPicPr preferRelativeResize="0"/>
          <p:nvPr/>
        </p:nvPicPr>
        <p:blipFill>
          <a:blip r:embed="rId3">
            <a:alphaModFix/>
          </a:blip>
          <a:stretch>
            <a:fillRect/>
          </a:stretch>
        </p:blipFill>
        <p:spPr>
          <a:xfrm>
            <a:off x="144863" y="1483388"/>
            <a:ext cx="8854275" cy="2176725"/>
          </a:xfrm>
          <a:prstGeom prst="rect">
            <a:avLst/>
          </a:prstGeom>
          <a:noFill/>
          <a:ln>
            <a:noFill/>
          </a:ln>
        </p:spPr>
      </p:pic>
      <p:sp>
        <p:nvSpPr>
          <p:cNvPr id="247" name="Google Shape;247;p17"/>
          <p:cNvSpPr txBox="1"/>
          <p:nvPr/>
        </p:nvSpPr>
        <p:spPr>
          <a:xfrm>
            <a:off x="222325" y="1058875"/>
            <a:ext cx="58206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M</a:t>
            </a:r>
            <a:r>
              <a:rPr lang="zh-CN">
                <a:latin typeface="Lato"/>
                <a:ea typeface="Lato"/>
                <a:cs typeface="Lato"/>
                <a:sym typeface="Lato"/>
              </a:rPr>
              <a:t>arket share in different scenarios</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2"/>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 --- Profile 4 &amp; 16 are the final product line recommendatio</a:t>
            </a:r>
            <a:r>
              <a:rPr b="1" lang="zh-CN" sz="1800">
                <a:solidFill>
                  <a:srgbClr val="FFFFFF"/>
                </a:solidFill>
                <a:latin typeface="Lato"/>
                <a:ea typeface="Lato"/>
                <a:cs typeface="Lato"/>
                <a:sym typeface="Lato"/>
              </a:rPr>
              <a:t>n</a:t>
            </a:r>
            <a:r>
              <a:rPr b="1" i="0" lang="zh-CN" sz="1800" u="none" cap="none" strike="noStrike">
                <a:solidFill>
                  <a:srgbClr val="FFFFFF"/>
                </a:solidFill>
                <a:latin typeface="Lato"/>
                <a:ea typeface="Lato"/>
                <a:cs typeface="Lato"/>
                <a:sym typeface="Lato"/>
              </a:rPr>
              <a:t> </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67" name="Google Shape;67;p2"/>
          <p:cNvSpPr txBox="1"/>
          <p:nvPr/>
        </p:nvSpPr>
        <p:spPr>
          <a:xfrm>
            <a:off x="0" y="424525"/>
            <a:ext cx="9144000" cy="471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zh-CN" sz="1400" u="none" cap="none" strike="noStrike">
                <a:solidFill>
                  <a:srgbClr val="000000"/>
                </a:solidFill>
                <a:latin typeface="Lato"/>
                <a:ea typeface="Lato"/>
                <a:cs typeface="Lato"/>
                <a:sym typeface="Lato"/>
              </a:rPr>
              <a:t>Key Insights:</a:t>
            </a:r>
            <a:endParaRPr b="1"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Lato"/>
                <a:ea typeface="Lato"/>
                <a:cs typeface="Lato"/>
                <a:sym typeface="Lato"/>
              </a:rPr>
              <a:t>Benefit segmentation: Based on the cluster analysis, we choose to divide consumers into 3 clusters - Money Keeper, Rocking Kid, and Glamorous Giant </a:t>
            </a:r>
            <a:r>
              <a:rPr b="1" i="0" lang="zh-CN" sz="1400" u="none" cap="none" strike="noStrike">
                <a:solidFill>
                  <a:srgbClr val="000000"/>
                </a:solidFill>
                <a:latin typeface="Lato"/>
                <a:ea typeface="Lato"/>
                <a:cs typeface="Lato"/>
                <a:sym typeface="Lato"/>
              </a:rPr>
              <a:t>(Appendix II)</a:t>
            </a:r>
            <a:r>
              <a:rPr b="0" i="0" lang="zh-CN" sz="1400" u="none" cap="none" strike="noStrike">
                <a:solidFill>
                  <a:srgbClr val="000000"/>
                </a:solidFill>
                <a:latin typeface="Lato"/>
                <a:ea typeface="Lato"/>
                <a:cs typeface="Lato"/>
                <a:sym typeface="Lato"/>
              </a:rPr>
              <a:t>.</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Lato"/>
                <a:ea typeface="Lato"/>
                <a:cs typeface="Lato"/>
                <a:sym typeface="Lato"/>
              </a:rPr>
              <a:t>Ideal product for each segment:</a:t>
            </a:r>
            <a:endParaRPr b="0" i="0" sz="1400" u="none" cap="none" strike="noStrike">
              <a:solidFill>
                <a:srgbClr val="000000"/>
              </a:solidFill>
              <a:latin typeface="Lato"/>
              <a:ea typeface="Lato"/>
              <a:cs typeface="Lato"/>
              <a:sym typeface="Lato"/>
            </a:endParaRPr>
          </a:p>
          <a:p>
            <a:pPr indent="-317500" lvl="0" marL="9144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Money Keeper: Profile 4 (26 inches, bouncing, racing toy horse as $119.99)</a:t>
            </a:r>
            <a:endParaRPr b="0" i="0" sz="1400" u="none" cap="none" strike="noStrike">
              <a:solidFill>
                <a:srgbClr val="000000"/>
              </a:solidFill>
              <a:latin typeface="Lato"/>
              <a:ea typeface="Lato"/>
              <a:cs typeface="Lato"/>
              <a:sym typeface="Lato"/>
            </a:endParaRPr>
          </a:p>
          <a:p>
            <a:pPr indent="-317500" lvl="0" marL="9144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Rocking Kid: Profile 14 (18 inches, rocking, glamour toy horse as $119.99)</a:t>
            </a:r>
            <a:endParaRPr b="0" i="0" sz="1400" u="none" cap="none" strike="noStrike">
              <a:solidFill>
                <a:srgbClr val="000000"/>
              </a:solidFill>
              <a:latin typeface="Lato"/>
              <a:ea typeface="Lato"/>
              <a:cs typeface="Lato"/>
              <a:sym typeface="Lato"/>
            </a:endParaRPr>
          </a:p>
          <a:p>
            <a:pPr indent="-317500" lvl="0" marL="9144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Glamorous Giant: Profile 16 (26 inches, rocking, glamour toy horse as $119.99)</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Female Preference: l</a:t>
            </a:r>
            <a:r>
              <a:rPr b="0" i="0" lang="zh-CN" sz="1400" u="none" cap="none" strike="noStrike">
                <a:solidFill>
                  <a:schemeClr val="dk1"/>
                </a:solidFill>
                <a:latin typeface="Lato"/>
                <a:ea typeface="Lato"/>
                <a:cs typeface="Lato"/>
                <a:sym typeface="Lato"/>
              </a:rPr>
              <a:t>ow price, 26 inches, rocking, glamour toy horse.</a:t>
            </a:r>
            <a:endParaRPr b="0" i="0" sz="14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Lato"/>
                <a:ea typeface="Lato"/>
                <a:cs typeface="Lato"/>
                <a:sym typeface="Lato"/>
              </a:rPr>
              <a:t>Male Preference: </a:t>
            </a:r>
            <a:r>
              <a:rPr b="0" i="0" lang="zh-CN" sz="1400" u="none" cap="none" strike="noStrike">
                <a:solidFill>
                  <a:schemeClr val="dk1"/>
                </a:solidFill>
                <a:latin typeface="Lato"/>
                <a:ea typeface="Lato"/>
                <a:cs typeface="Lato"/>
                <a:sym typeface="Lato"/>
              </a:rPr>
              <a:t>low price, 26 inches, bouncing, racing toy horse.</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2-year-old children Preference: </a:t>
            </a:r>
            <a:r>
              <a:rPr b="0" i="0" lang="zh-CN" sz="1400" u="none" cap="none" strike="noStrike">
                <a:solidFill>
                  <a:schemeClr val="dk1"/>
                </a:solidFill>
                <a:latin typeface="Lato"/>
                <a:ea typeface="Lato"/>
                <a:cs typeface="Lato"/>
                <a:sym typeface="Lato"/>
              </a:rPr>
              <a:t>low price, 26 inches, rocking, glamour toy horse. </a:t>
            </a:r>
            <a:endParaRPr b="0" i="0" sz="14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Lato"/>
                <a:ea typeface="Lato"/>
                <a:cs typeface="Lato"/>
                <a:sym typeface="Lato"/>
              </a:rPr>
              <a:t>3~4-year-old children Preference: </a:t>
            </a:r>
            <a:r>
              <a:rPr b="0" i="0" lang="zh-CN" sz="1400" u="none" cap="none" strike="noStrike">
                <a:solidFill>
                  <a:schemeClr val="dk1"/>
                </a:solidFill>
                <a:latin typeface="Lato"/>
                <a:ea typeface="Lato"/>
                <a:cs typeface="Lato"/>
                <a:sym typeface="Lato"/>
              </a:rPr>
              <a:t>low price, 26 inches, bouncing, glamour toy horse.</a:t>
            </a:r>
            <a:endParaRPr b="0" i="0" sz="1400" u="none" cap="none" strike="noStrike">
              <a:solidFill>
                <a:schemeClr val="dk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zh-CN" sz="1400" u="none" cap="none" strike="noStrike">
                <a:solidFill>
                  <a:schemeClr val="dk1"/>
                </a:solidFill>
                <a:latin typeface="Lato"/>
                <a:ea typeface="Lato"/>
                <a:cs typeface="Lato"/>
                <a:sym typeface="Lato"/>
              </a:rPr>
              <a:t>Recommendation:</a:t>
            </a:r>
            <a:endParaRPr b="1"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Product </a:t>
            </a:r>
            <a:r>
              <a:rPr lang="zh-CN">
                <a:solidFill>
                  <a:schemeClr val="dk1"/>
                </a:solidFill>
                <a:latin typeface="Lato"/>
                <a:ea typeface="Lato"/>
                <a:cs typeface="Lato"/>
                <a:sym typeface="Lato"/>
              </a:rPr>
              <a:t>line </a:t>
            </a:r>
            <a:r>
              <a:rPr b="0" i="0" lang="zh-CN" sz="1400" u="none" cap="none" strike="noStrike">
                <a:solidFill>
                  <a:schemeClr val="dk1"/>
                </a:solidFill>
                <a:latin typeface="Lato"/>
                <a:ea typeface="Lato"/>
                <a:cs typeface="Lato"/>
                <a:sym typeface="Lato"/>
              </a:rPr>
              <a:t>recommendation:</a:t>
            </a:r>
            <a:r>
              <a:rPr lang="zh-CN">
                <a:solidFill>
                  <a:schemeClr val="dk1"/>
                </a:solidFill>
                <a:latin typeface="Lato"/>
                <a:ea typeface="Lato"/>
                <a:cs typeface="Lato"/>
                <a:sym typeface="Lato"/>
              </a:rPr>
              <a:t> </a:t>
            </a:r>
            <a:r>
              <a:rPr b="1" lang="zh-CN">
                <a:solidFill>
                  <a:schemeClr val="dk1"/>
                </a:solidFill>
                <a:latin typeface="Lato"/>
                <a:ea typeface="Lato"/>
                <a:cs typeface="Lato"/>
                <a:sym typeface="Lato"/>
              </a:rPr>
              <a:t>Producing profile 4 &amp; profile 16.</a:t>
            </a:r>
            <a:endParaRPr b="1"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lang="zh-CN">
                <a:solidFill>
                  <a:schemeClr val="dk1"/>
                </a:solidFill>
                <a:latin typeface="Lato"/>
                <a:ea typeface="Lato"/>
                <a:cs typeface="Lato"/>
                <a:sym typeface="Lato"/>
              </a:rPr>
              <a:t>Packaging recommendation: Packaging for profile 16 is in a girly style,  and for profile 4 is in a boyish style.  </a:t>
            </a:r>
            <a:endParaRPr>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Promotion recommendation:</a:t>
            </a:r>
            <a:r>
              <a:rPr lang="zh-CN">
                <a:solidFill>
                  <a:schemeClr val="dk1"/>
                </a:solidFill>
                <a:latin typeface="Lato"/>
                <a:ea typeface="Lato"/>
                <a:cs typeface="Lato"/>
                <a:sym typeface="Lato"/>
              </a:rPr>
              <a:t> The promotion strategy should match with the preference of different groups including female children, male children, 2-year-old children, and 3~4-year-old children groups. Also, the theme of the promotion should match with the packaging theme as well. </a:t>
            </a:r>
            <a:endParaRPr b="0" i="0" sz="1400" u="none" cap="none" strike="noStrike">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3"/>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txBox="1"/>
          <p:nvPr/>
        </p:nvSpPr>
        <p:spPr>
          <a:xfrm>
            <a:off x="0" y="-24450"/>
            <a:ext cx="91440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cap="none" strike="noStrike">
                <a:solidFill>
                  <a:srgbClr val="FFFFFF"/>
                </a:solidFill>
                <a:latin typeface="Lato"/>
                <a:ea typeface="Lato"/>
                <a:cs typeface="Lato"/>
                <a:sym typeface="Lato"/>
              </a:rPr>
              <a:t>Best segmentation - 3 clusters</a:t>
            </a:r>
            <a:endParaRPr b="1" i="0" sz="20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Lato"/>
              <a:ea typeface="Lato"/>
              <a:cs typeface="Lato"/>
              <a:sym typeface="Lato"/>
            </a:endParaRPr>
          </a:p>
        </p:txBody>
      </p:sp>
      <p:pic>
        <p:nvPicPr>
          <p:cNvPr id="74" name="Google Shape;74;p3"/>
          <p:cNvPicPr preferRelativeResize="0"/>
          <p:nvPr/>
        </p:nvPicPr>
        <p:blipFill rotWithShape="1">
          <a:blip r:embed="rId3">
            <a:alphaModFix/>
          </a:blip>
          <a:srcRect b="0" l="25748" r="23874" t="0"/>
          <a:stretch/>
        </p:blipFill>
        <p:spPr>
          <a:xfrm>
            <a:off x="5943150" y="441000"/>
            <a:ext cx="2347224" cy="2861200"/>
          </a:xfrm>
          <a:prstGeom prst="rect">
            <a:avLst/>
          </a:prstGeom>
          <a:noFill/>
          <a:ln>
            <a:noFill/>
          </a:ln>
        </p:spPr>
      </p:pic>
      <p:sp>
        <p:nvSpPr>
          <p:cNvPr id="75" name="Google Shape;75;p3"/>
          <p:cNvSpPr txBox="1"/>
          <p:nvPr/>
        </p:nvSpPr>
        <p:spPr>
          <a:xfrm>
            <a:off x="100" y="3537350"/>
            <a:ext cx="9144000" cy="1536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rgbClr val="000000"/>
                </a:solidFill>
                <a:latin typeface="Lato"/>
                <a:ea typeface="Lato"/>
                <a:cs typeface="Lato"/>
                <a:sym typeface="Lato"/>
              </a:rPr>
              <a:t>Cluster 1(40%) - </a:t>
            </a:r>
            <a:r>
              <a:rPr b="1" i="0" lang="zh-CN" sz="1400" u="none" cap="none" strike="noStrike">
                <a:solidFill>
                  <a:srgbClr val="000000"/>
                </a:solidFill>
                <a:latin typeface="Lato"/>
                <a:ea typeface="Lato"/>
                <a:cs typeface="Lato"/>
                <a:sym typeface="Lato"/>
              </a:rPr>
              <a:t>Money Keeper</a:t>
            </a:r>
            <a:r>
              <a:rPr b="0" i="0" lang="zh-CN" sz="1400" u="none" cap="none" strike="noStrike">
                <a:solidFill>
                  <a:srgbClr val="000000"/>
                </a:solidFill>
                <a:latin typeface="Lato"/>
                <a:ea typeface="Lato"/>
                <a:cs typeface="Lato"/>
                <a:sym typeface="Lato"/>
              </a:rPr>
              <a:t>: Most price sensitive group, prefer large size(26’’), bouncing motion, and racing style.</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rgbClr val="000000"/>
                </a:solidFill>
                <a:latin typeface="Lato"/>
                <a:ea typeface="Lato"/>
                <a:cs typeface="Lato"/>
                <a:sym typeface="Lato"/>
              </a:rPr>
              <a:t>Cluster 2(26%) - </a:t>
            </a:r>
            <a:r>
              <a:rPr b="1" i="0" lang="zh-CN" sz="1400" u="none" cap="none" strike="noStrike">
                <a:solidFill>
                  <a:schemeClr val="dk1"/>
                </a:solidFill>
                <a:latin typeface="Lato"/>
                <a:ea typeface="Lato"/>
                <a:cs typeface="Lato"/>
                <a:sym typeface="Lato"/>
              </a:rPr>
              <a:t>Rocking Kid</a:t>
            </a:r>
            <a:r>
              <a:rPr b="0" i="0" lang="zh-CN" sz="1400" u="none" cap="none" strike="noStrike">
                <a:solidFill>
                  <a:srgbClr val="000000"/>
                </a:solidFill>
                <a:latin typeface="Lato"/>
                <a:ea typeface="Lato"/>
                <a:cs typeface="Lato"/>
                <a:sym typeface="Lato"/>
              </a:rPr>
              <a:t>: Less price sensitive group, strongly prefer small size(18’’), a huge fan of rocking motion, and indifferent to the style.</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rgbClr val="000000"/>
                </a:solidFill>
                <a:latin typeface="Lato"/>
                <a:ea typeface="Lato"/>
                <a:cs typeface="Lato"/>
                <a:sym typeface="Lato"/>
              </a:rPr>
              <a:t>Cluster 3(34%) - </a:t>
            </a:r>
            <a:r>
              <a:rPr b="1" i="0" lang="zh-CN" sz="1400" u="none" cap="none" strike="noStrike">
                <a:solidFill>
                  <a:schemeClr val="dk1"/>
                </a:solidFill>
                <a:latin typeface="Lato"/>
                <a:ea typeface="Lato"/>
                <a:cs typeface="Lato"/>
                <a:sym typeface="Lato"/>
              </a:rPr>
              <a:t>Glamorous Giant</a:t>
            </a:r>
            <a:r>
              <a:rPr b="0" i="0" lang="zh-CN" sz="1400" u="none" cap="none" strike="noStrike">
                <a:solidFill>
                  <a:srgbClr val="000000"/>
                </a:solidFill>
                <a:latin typeface="Lato"/>
                <a:ea typeface="Lato"/>
                <a:cs typeface="Lato"/>
                <a:sym typeface="Lato"/>
              </a:rPr>
              <a:t>: Least price sensitive group, a huge fan of large size(26’’), prefer rocking motion, and strongly prefer glamour style.</a:t>
            </a:r>
            <a:endParaRPr b="0" i="0" sz="1400" u="none" cap="none" strike="noStrike">
              <a:solidFill>
                <a:srgbClr val="000000"/>
              </a:solidFill>
              <a:latin typeface="Lato"/>
              <a:ea typeface="Lato"/>
              <a:cs typeface="Lato"/>
              <a:sym typeface="Lato"/>
            </a:endParaRPr>
          </a:p>
        </p:txBody>
      </p:sp>
      <p:sp>
        <p:nvSpPr>
          <p:cNvPr id="76" name="Google Shape;76;p3"/>
          <p:cNvSpPr txBox="1"/>
          <p:nvPr/>
        </p:nvSpPr>
        <p:spPr>
          <a:xfrm>
            <a:off x="7553400" y="4771850"/>
            <a:ext cx="1590600" cy="30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zh-CN"/>
              <a:t>(</a:t>
            </a:r>
            <a:r>
              <a:rPr b="1" i="0" lang="zh-CN" sz="1400" u="none" cap="none" strike="noStrike">
                <a:solidFill>
                  <a:srgbClr val="000000"/>
                </a:solidFill>
                <a:latin typeface="Arial"/>
                <a:ea typeface="Arial"/>
                <a:cs typeface="Arial"/>
                <a:sym typeface="Arial"/>
              </a:rPr>
              <a:t>Appendix II)</a:t>
            </a:r>
            <a:endParaRPr b="1" i="0" sz="1400" u="none" cap="none" strike="noStrike">
              <a:solidFill>
                <a:srgbClr val="000000"/>
              </a:solidFill>
              <a:latin typeface="Arial"/>
              <a:ea typeface="Arial"/>
              <a:cs typeface="Arial"/>
              <a:sym typeface="Arial"/>
            </a:endParaRPr>
          </a:p>
        </p:txBody>
      </p:sp>
      <p:pic>
        <p:nvPicPr>
          <p:cNvPr id="77" name="Google Shape;77;p3"/>
          <p:cNvPicPr preferRelativeResize="0"/>
          <p:nvPr/>
        </p:nvPicPr>
        <p:blipFill rotWithShape="1">
          <a:blip r:embed="rId4">
            <a:alphaModFix/>
          </a:blip>
          <a:srcRect b="0" l="0" r="0" t="0"/>
          <a:stretch/>
        </p:blipFill>
        <p:spPr>
          <a:xfrm>
            <a:off x="429025" y="510925"/>
            <a:ext cx="4697200" cy="2932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4"/>
          <p:cNvPicPr preferRelativeResize="0"/>
          <p:nvPr/>
        </p:nvPicPr>
        <p:blipFill rotWithShape="1">
          <a:blip r:embed="rId3">
            <a:alphaModFix/>
          </a:blip>
          <a:srcRect b="0" l="19109" r="15714" t="0"/>
          <a:stretch/>
        </p:blipFill>
        <p:spPr>
          <a:xfrm>
            <a:off x="5731725" y="593400"/>
            <a:ext cx="2941100" cy="2630125"/>
          </a:xfrm>
          <a:prstGeom prst="rect">
            <a:avLst/>
          </a:prstGeom>
          <a:noFill/>
          <a:ln>
            <a:noFill/>
          </a:ln>
        </p:spPr>
      </p:pic>
      <p:sp>
        <p:nvSpPr>
          <p:cNvPr id="83" name="Google Shape;83;p4"/>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txBox="1"/>
          <p:nvPr/>
        </p:nvSpPr>
        <p:spPr>
          <a:xfrm>
            <a:off x="0" y="-38250"/>
            <a:ext cx="91440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zh-CN" sz="2000">
                <a:solidFill>
                  <a:srgbClr val="FFFFFF"/>
                </a:solidFill>
                <a:latin typeface="Lato"/>
                <a:ea typeface="Lato"/>
                <a:cs typeface="Lato"/>
                <a:sym typeface="Lato"/>
              </a:rPr>
              <a:t>S</a:t>
            </a:r>
            <a:r>
              <a:rPr b="1" i="0" lang="zh-CN" sz="2000" u="none" cap="none" strike="noStrike">
                <a:solidFill>
                  <a:srgbClr val="FFFFFF"/>
                </a:solidFill>
                <a:latin typeface="Lato"/>
                <a:ea typeface="Lato"/>
                <a:cs typeface="Lato"/>
                <a:sym typeface="Lato"/>
              </a:rPr>
              <a:t>egmentation comparison - 4 clusters</a:t>
            </a:r>
            <a:endParaRPr b="1" i="0" sz="20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Lato"/>
              <a:ea typeface="Lato"/>
              <a:cs typeface="Lato"/>
              <a:sym typeface="Lato"/>
            </a:endParaRPr>
          </a:p>
        </p:txBody>
      </p:sp>
      <p:sp>
        <p:nvSpPr>
          <p:cNvPr id="85" name="Google Shape;85;p4"/>
          <p:cNvSpPr txBox="1"/>
          <p:nvPr/>
        </p:nvSpPr>
        <p:spPr>
          <a:xfrm>
            <a:off x="100" y="3537350"/>
            <a:ext cx="9144000" cy="1536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rgbClr val="000000"/>
                </a:solidFill>
                <a:latin typeface="Lato"/>
                <a:ea typeface="Lato"/>
                <a:cs typeface="Lato"/>
                <a:sym typeface="Lato"/>
              </a:rPr>
              <a:t>Cluster 1(33%): Least price sensitive group, strongly prefer large size(26’’), rocking motion, and glamour style.</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rgbClr val="000000"/>
                </a:solidFill>
                <a:latin typeface="Lato"/>
                <a:ea typeface="Lato"/>
                <a:cs typeface="Lato"/>
                <a:sym typeface="Lato"/>
              </a:rPr>
              <a:t>Cluster 2(17%):  Most price sensitive group, prefer large size(26’’), bouncing motion, and racing style.</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rgbClr val="000000"/>
                </a:solidFill>
                <a:latin typeface="Lato"/>
                <a:ea typeface="Lato"/>
                <a:cs typeface="Lato"/>
                <a:sym typeface="Lato"/>
              </a:rPr>
              <a:t>Cluster 3(27%): Less price sensitive group, a huge fan of small size(18’’), prefer rocking motion, and indifferent to the toy horse style.</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rgbClr val="000000"/>
                </a:solidFill>
                <a:latin typeface="Lato"/>
                <a:ea typeface="Lato"/>
                <a:cs typeface="Lato"/>
                <a:sym typeface="Lato"/>
              </a:rPr>
              <a:t>Cluster 4(23%): Less price sensitive group, prefer large size(26’’), a huge fan of bouncing rate and racing style toy horse.</a:t>
            </a:r>
            <a:endParaRPr b="0" i="0" sz="1400" u="none" cap="none" strike="noStrike">
              <a:solidFill>
                <a:srgbClr val="000000"/>
              </a:solidFill>
              <a:latin typeface="Lato"/>
              <a:ea typeface="Lato"/>
              <a:cs typeface="Lato"/>
              <a:sym typeface="Lato"/>
            </a:endParaRPr>
          </a:p>
        </p:txBody>
      </p:sp>
      <p:sp>
        <p:nvSpPr>
          <p:cNvPr id="86" name="Google Shape;86;p4"/>
          <p:cNvSpPr txBox="1"/>
          <p:nvPr/>
        </p:nvSpPr>
        <p:spPr>
          <a:xfrm>
            <a:off x="7425675" y="4771850"/>
            <a:ext cx="1590600" cy="30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zh-CN"/>
              <a:t>(</a:t>
            </a:r>
            <a:r>
              <a:rPr b="1" i="0" lang="zh-CN" sz="1400" u="none" cap="none" strike="noStrike">
                <a:solidFill>
                  <a:srgbClr val="000000"/>
                </a:solidFill>
                <a:latin typeface="Arial"/>
                <a:ea typeface="Arial"/>
                <a:cs typeface="Arial"/>
                <a:sym typeface="Arial"/>
              </a:rPr>
              <a:t>Appendix II)</a:t>
            </a:r>
            <a:endParaRPr b="1" i="0" sz="1400" u="none" cap="none" strike="noStrike">
              <a:solidFill>
                <a:srgbClr val="000000"/>
              </a:solidFill>
              <a:latin typeface="Arial"/>
              <a:ea typeface="Arial"/>
              <a:cs typeface="Arial"/>
              <a:sym typeface="Arial"/>
            </a:endParaRPr>
          </a:p>
        </p:txBody>
      </p:sp>
      <p:pic>
        <p:nvPicPr>
          <p:cNvPr id="87" name="Google Shape;87;p4"/>
          <p:cNvPicPr preferRelativeResize="0"/>
          <p:nvPr/>
        </p:nvPicPr>
        <p:blipFill rotWithShape="1">
          <a:blip r:embed="rId4">
            <a:alphaModFix/>
          </a:blip>
          <a:srcRect b="0" l="0" r="0" t="0"/>
          <a:stretch/>
        </p:blipFill>
        <p:spPr>
          <a:xfrm>
            <a:off x="76200" y="517200"/>
            <a:ext cx="4929049" cy="303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5"/>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
          <p:cNvSpPr txBox="1"/>
          <p:nvPr/>
        </p:nvSpPr>
        <p:spPr>
          <a:xfrm>
            <a:off x="0" y="-150"/>
            <a:ext cx="91440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cap="none" strike="noStrike">
                <a:solidFill>
                  <a:srgbClr val="FFFFFF"/>
                </a:solidFill>
                <a:latin typeface="Lato"/>
                <a:ea typeface="Lato"/>
                <a:cs typeface="Lato"/>
                <a:sym typeface="Lato"/>
              </a:rPr>
              <a:t>3 clusters and 4 clusters comparison: 3 clusters is better</a:t>
            </a:r>
            <a:endParaRPr b="1" i="0" sz="20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Lato"/>
              <a:ea typeface="Lato"/>
              <a:cs typeface="Lato"/>
              <a:sym typeface="Lato"/>
            </a:endParaRPr>
          </a:p>
        </p:txBody>
      </p:sp>
      <p:pic>
        <p:nvPicPr>
          <p:cNvPr id="94" name="Google Shape;94;p5"/>
          <p:cNvPicPr preferRelativeResize="0"/>
          <p:nvPr/>
        </p:nvPicPr>
        <p:blipFill rotWithShape="1">
          <a:blip r:embed="rId3">
            <a:alphaModFix/>
          </a:blip>
          <a:srcRect b="4030" l="0" r="10983" t="3946"/>
          <a:stretch/>
        </p:blipFill>
        <p:spPr>
          <a:xfrm>
            <a:off x="5669500" y="479125"/>
            <a:ext cx="2722674" cy="2679328"/>
          </a:xfrm>
          <a:prstGeom prst="rect">
            <a:avLst/>
          </a:prstGeom>
          <a:noFill/>
          <a:ln>
            <a:noFill/>
          </a:ln>
        </p:spPr>
      </p:pic>
      <p:pic>
        <p:nvPicPr>
          <p:cNvPr id="95" name="Google Shape;95;p5"/>
          <p:cNvPicPr preferRelativeResize="0"/>
          <p:nvPr/>
        </p:nvPicPr>
        <p:blipFill rotWithShape="1">
          <a:blip r:embed="rId4">
            <a:alphaModFix/>
          </a:blip>
          <a:srcRect b="0" l="0" r="5615" t="0"/>
          <a:stretch/>
        </p:blipFill>
        <p:spPr>
          <a:xfrm>
            <a:off x="611300" y="441000"/>
            <a:ext cx="2722676" cy="2745700"/>
          </a:xfrm>
          <a:prstGeom prst="rect">
            <a:avLst/>
          </a:prstGeom>
          <a:noFill/>
          <a:ln>
            <a:noFill/>
          </a:ln>
        </p:spPr>
      </p:pic>
      <p:sp>
        <p:nvSpPr>
          <p:cNvPr id="96" name="Google Shape;96;p5"/>
          <p:cNvSpPr txBox="1"/>
          <p:nvPr/>
        </p:nvSpPr>
        <p:spPr>
          <a:xfrm>
            <a:off x="213425" y="3108650"/>
            <a:ext cx="3518400" cy="9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Lato"/>
                <a:ea typeface="Lato"/>
                <a:cs typeface="Lato"/>
                <a:sym typeface="Lato"/>
              </a:rPr>
              <a:t>3 clusters:</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Different dimension among clusters, similar dimension within clusters.</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No overlapping area among clusters.</a:t>
            </a:r>
            <a:endParaRPr b="0" i="0" sz="1400" u="none" cap="none" strike="noStrike">
              <a:solidFill>
                <a:srgbClr val="000000"/>
              </a:solidFill>
              <a:latin typeface="Lato"/>
              <a:ea typeface="Lato"/>
              <a:cs typeface="Lato"/>
              <a:sym typeface="Lato"/>
            </a:endParaRPr>
          </a:p>
        </p:txBody>
      </p:sp>
      <p:sp>
        <p:nvSpPr>
          <p:cNvPr id="97" name="Google Shape;97;p5"/>
          <p:cNvSpPr txBox="1"/>
          <p:nvPr/>
        </p:nvSpPr>
        <p:spPr>
          <a:xfrm>
            <a:off x="5189400" y="3158450"/>
            <a:ext cx="3821100" cy="9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chemeClr val="dk1"/>
                </a:solidFill>
                <a:latin typeface="Lato"/>
                <a:ea typeface="Lato"/>
                <a:cs typeface="Lato"/>
                <a:sym typeface="Lato"/>
              </a:rPr>
              <a:t>4 clusters:</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Similar dimension within clusters.</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Cluster 2 and 4 have similar dimension.</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Overlapping area for cluster 2 and 4.</a:t>
            </a:r>
            <a:endParaRPr b="0" i="0" sz="1400" u="none" cap="none" strike="noStrike">
              <a:solidFill>
                <a:schemeClr val="dk1"/>
              </a:solidFill>
              <a:latin typeface="Lato"/>
              <a:ea typeface="Lato"/>
              <a:cs typeface="Lato"/>
              <a:sym typeface="Lato"/>
            </a:endParaRPr>
          </a:p>
        </p:txBody>
      </p:sp>
      <p:sp>
        <p:nvSpPr>
          <p:cNvPr id="98" name="Google Shape;98;p5"/>
          <p:cNvSpPr txBox="1"/>
          <p:nvPr/>
        </p:nvSpPr>
        <p:spPr>
          <a:xfrm>
            <a:off x="1293750" y="4289200"/>
            <a:ext cx="6556500" cy="7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Because cluster 2 and 4 share the similar attributes preference, it is not necessary to include these two clusters. Therefore, it is better to cluster people into three groups instead of four.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6"/>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6"/>
          <p:cNvSpPr txBox="1"/>
          <p:nvPr/>
        </p:nvSpPr>
        <p:spPr>
          <a:xfrm>
            <a:off x="0" y="-28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cap="none" strike="noStrike">
                <a:solidFill>
                  <a:srgbClr val="FFFFFF"/>
                </a:solidFill>
                <a:latin typeface="Lato"/>
                <a:ea typeface="Lato"/>
                <a:cs typeface="Lato"/>
                <a:sym typeface="Lato"/>
              </a:rPr>
              <a:t>Profile 4, 14 &amp; 16 are the ideal product for each cluster </a:t>
            </a:r>
            <a:endParaRPr b="1" i="0" sz="20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Lato"/>
              <a:ea typeface="Lato"/>
              <a:cs typeface="Lato"/>
              <a:sym typeface="Lato"/>
            </a:endParaRPr>
          </a:p>
        </p:txBody>
      </p:sp>
      <p:sp>
        <p:nvSpPr>
          <p:cNvPr id="105" name="Google Shape;105;p6"/>
          <p:cNvSpPr txBox="1"/>
          <p:nvPr/>
        </p:nvSpPr>
        <p:spPr>
          <a:xfrm>
            <a:off x="272675" y="632100"/>
            <a:ext cx="4697400" cy="11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Cluster 1 (Money Keeper)</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Very price sensitive </a:t>
            </a:r>
            <a:r>
              <a:rPr b="1" i="0" lang="zh-CN" sz="1400" u="none" cap="none" strike="noStrike">
                <a:solidFill>
                  <a:srgbClr val="000000"/>
                </a:solidFill>
                <a:latin typeface="Arial"/>
                <a:ea typeface="Arial"/>
                <a:cs typeface="Arial"/>
                <a:sym typeface="Arial"/>
              </a:rPr>
              <a:t>→ $119.99</a:t>
            </a:r>
            <a:endParaRPr b="1"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Large size</a:t>
            </a:r>
            <a:r>
              <a:rPr b="1" i="0" lang="zh-CN" sz="1400" u="none" cap="none" strike="noStrike">
                <a:solidFill>
                  <a:srgbClr val="000000"/>
                </a:solidFill>
                <a:latin typeface="Arial"/>
                <a:ea typeface="Arial"/>
                <a:cs typeface="Arial"/>
                <a:sym typeface="Arial"/>
              </a:rPr>
              <a:t> → 26”</a:t>
            </a:r>
            <a:endParaRPr b="1"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Fan of bouncing motion </a:t>
            </a:r>
            <a:r>
              <a:rPr b="1" i="0" lang="zh-CN" sz="1400" u="none" cap="none" strike="noStrike">
                <a:solidFill>
                  <a:srgbClr val="000000"/>
                </a:solidFill>
                <a:latin typeface="Arial"/>
                <a:ea typeface="Arial"/>
                <a:cs typeface="Arial"/>
                <a:sym typeface="Arial"/>
              </a:rPr>
              <a:t>→ Bouncing</a:t>
            </a:r>
            <a:endParaRPr b="1"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Fan of racing style </a:t>
            </a:r>
            <a:r>
              <a:rPr b="1" i="0" lang="zh-CN" sz="1400" u="none" cap="none" strike="noStrike">
                <a:solidFill>
                  <a:srgbClr val="000000"/>
                </a:solidFill>
                <a:latin typeface="Arial"/>
                <a:ea typeface="Arial"/>
                <a:cs typeface="Arial"/>
                <a:sym typeface="Arial"/>
              </a:rPr>
              <a:t>→ Racing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
          <p:cNvSpPr txBox="1"/>
          <p:nvPr/>
        </p:nvSpPr>
        <p:spPr>
          <a:xfrm>
            <a:off x="272675" y="2126275"/>
            <a:ext cx="5724900" cy="11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Cluster 2 (Rocking Kid)</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Less price sensitive, but still prefer low price</a:t>
            </a:r>
            <a:r>
              <a:rPr b="1" i="0" lang="zh-CN" sz="1400" u="none" cap="none" strike="noStrike">
                <a:solidFill>
                  <a:srgbClr val="000000"/>
                </a:solidFill>
                <a:latin typeface="Arial"/>
                <a:ea typeface="Arial"/>
                <a:cs typeface="Arial"/>
                <a:sym typeface="Arial"/>
              </a:rPr>
              <a:t>→ $119.99</a:t>
            </a:r>
            <a:endParaRPr b="1"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Fan of small size</a:t>
            </a:r>
            <a:r>
              <a:rPr b="1" i="0" lang="zh-CN" sz="1400" u="none" cap="none" strike="noStrike">
                <a:solidFill>
                  <a:srgbClr val="000000"/>
                </a:solidFill>
                <a:latin typeface="Arial"/>
                <a:ea typeface="Arial"/>
                <a:cs typeface="Arial"/>
                <a:sym typeface="Arial"/>
              </a:rPr>
              <a:t> → 18”</a:t>
            </a:r>
            <a:endParaRPr b="1"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Fan of rocking motion </a:t>
            </a:r>
            <a:r>
              <a:rPr b="1" i="0" lang="zh-CN" sz="1400" u="none" cap="none" strike="noStrike">
                <a:solidFill>
                  <a:srgbClr val="000000"/>
                </a:solidFill>
                <a:latin typeface="Arial"/>
                <a:ea typeface="Arial"/>
                <a:cs typeface="Arial"/>
                <a:sym typeface="Arial"/>
              </a:rPr>
              <a:t>→ Rocking</a:t>
            </a:r>
            <a:endParaRPr b="1"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Prefer glamour style a little bit  </a:t>
            </a:r>
            <a:r>
              <a:rPr b="1" i="0" lang="zh-CN" sz="1400" u="none" cap="none" strike="noStrike">
                <a:solidFill>
                  <a:srgbClr val="000000"/>
                </a:solidFill>
                <a:latin typeface="Arial"/>
                <a:ea typeface="Arial"/>
                <a:cs typeface="Arial"/>
                <a:sym typeface="Arial"/>
              </a:rPr>
              <a:t>→ Glamour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
          <p:cNvSpPr/>
          <p:nvPr/>
        </p:nvSpPr>
        <p:spPr>
          <a:xfrm>
            <a:off x="4970075" y="750888"/>
            <a:ext cx="360300" cy="1068300"/>
          </a:xfrm>
          <a:prstGeom prst="rightBrace">
            <a:avLst>
              <a:gd fmla="val 50000" name="adj1"/>
              <a:gd fmla="val 49716"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
          <p:cNvSpPr txBox="1"/>
          <p:nvPr/>
        </p:nvSpPr>
        <p:spPr>
          <a:xfrm>
            <a:off x="5775050" y="1029600"/>
            <a:ext cx="1205100" cy="392100"/>
          </a:xfrm>
          <a:prstGeom prst="rect">
            <a:avLst/>
          </a:prstGeom>
          <a:solidFill>
            <a:srgbClr val="6FA8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rgbClr val="000000"/>
                </a:solidFill>
                <a:latin typeface="Arial"/>
                <a:ea typeface="Arial"/>
                <a:cs typeface="Arial"/>
                <a:sym typeface="Arial"/>
              </a:rPr>
              <a:t>Profile 4</a:t>
            </a:r>
            <a:endParaRPr b="1" i="0" sz="1400" u="none" cap="none" strike="noStrike">
              <a:solidFill>
                <a:srgbClr val="000000"/>
              </a:solidFill>
              <a:latin typeface="Arial"/>
              <a:ea typeface="Arial"/>
              <a:cs typeface="Arial"/>
              <a:sym typeface="Arial"/>
            </a:endParaRPr>
          </a:p>
        </p:txBody>
      </p:sp>
      <p:sp>
        <p:nvSpPr>
          <p:cNvPr id="109" name="Google Shape;109;p6"/>
          <p:cNvSpPr/>
          <p:nvPr/>
        </p:nvSpPr>
        <p:spPr>
          <a:xfrm>
            <a:off x="6359250" y="2245075"/>
            <a:ext cx="360300" cy="1068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
          <p:cNvSpPr txBox="1"/>
          <p:nvPr/>
        </p:nvSpPr>
        <p:spPr>
          <a:xfrm>
            <a:off x="7154450" y="2583175"/>
            <a:ext cx="1205100" cy="392100"/>
          </a:xfrm>
          <a:prstGeom prst="rect">
            <a:avLst/>
          </a:prstGeom>
          <a:solidFill>
            <a:srgbClr val="EC782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rgbClr val="000000"/>
                </a:solidFill>
                <a:latin typeface="Arial"/>
                <a:ea typeface="Arial"/>
                <a:cs typeface="Arial"/>
                <a:sym typeface="Arial"/>
              </a:rPr>
              <a:t>Profile 14</a:t>
            </a:r>
            <a:endParaRPr b="1" i="0" sz="1400" u="none" cap="none" strike="noStrike">
              <a:solidFill>
                <a:srgbClr val="000000"/>
              </a:solidFill>
              <a:latin typeface="Arial"/>
              <a:ea typeface="Arial"/>
              <a:cs typeface="Arial"/>
              <a:sym typeface="Arial"/>
            </a:endParaRPr>
          </a:p>
        </p:txBody>
      </p:sp>
      <p:sp>
        <p:nvSpPr>
          <p:cNvPr id="111" name="Google Shape;111;p6"/>
          <p:cNvSpPr txBox="1"/>
          <p:nvPr/>
        </p:nvSpPr>
        <p:spPr>
          <a:xfrm>
            <a:off x="272675" y="3620450"/>
            <a:ext cx="5724900" cy="118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Cluster 3 (Glamorous Giant)</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Least price sensitive, but still prefer low price</a:t>
            </a:r>
            <a:r>
              <a:rPr b="1" i="0" lang="zh-CN" sz="1400" u="none" cap="none" strike="noStrike">
                <a:solidFill>
                  <a:srgbClr val="000000"/>
                </a:solidFill>
                <a:latin typeface="Arial"/>
                <a:ea typeface="Arial"/>
                <a:cs typeface="Arial"/>
                <a:sym typeface="Arial"/>
              </a:rPr>
              <a:t>→ $119.99</a:t>
            </a:r>
            <a:endParaRPr b="1"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Fan of big size</a:t>
            </a:r>
            <a:r>
              <a:rPr b="1" i="0" lang="zh-CN" sz="1400" u="none" cap="none" strike="noStrike">
                <a:solidFill>
                  <a:srgbClr val="000000"/>
                </a:solidFill>
                <a:latin typeface="Arial"/>
                <a:ea typeface="Arial"/>
                <a:cs typeface="Arial"/>
                <a:sym typeface="Arial"/>
              </a:rPr>
              <a:t> → 26”</a:t>
            </a:r>
            <a:endParaRPr b="1"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Prefer rocking motion </a:t>
            </a:r>
            <a:r>
              <a:rPr b="1" i="0" lang="zh-CN" sz="1400" u="none" cap="none" strike="noStrike">
                <a:solidFill>
                  <a:srgbClr val="000000"/>
                </a:solidFill>
                <a:latin typeface="Arial"/>
                <a:ea typeface="Arial"/>
                <a:cs typeface="Arial"/>
                <a:sym typeface="Arial"/>
              </a:rPr>
              <a:t>→ Rocking</a:t>
            </a:r>
            <a:endParaRPr b="1"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Fan of glamour style </a:t>
            </a:r>
            <a:r>
              <a:rPr b="1" i="0" lang="zh-CN" sz="1400" u="none" cap="none" strike="noStrike">
                <a:solidFill>
                  <a:srgbClr val="000000"/>
                </a:solidFill>
                <a:latin typeface="Arial"/>
                <a:ea typeface="Arial"/>
                <a:cs typeface="Arial"/>
                <a:sym typeface="Arial"/>
              </a:rPr>
              <a:t>→ Glamour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a:off x="6359250" y="3822775"/>
            <a:ext cx="360300" cy="1068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
          <p:cNvSpPr txBox="1"/>
          <p:nvPr/>
        </p:nvSpPr>
        <p:spPr>
          <a:xfrm>
            <a:off x="7154450" y="4160875"/>
            <a:ext cx="1205100" cy="392100"/>
          </a:xfrm>
          <a:prstGeom prst="rect">
            <a:avLst/>
          </a:prstGeom>
          <a:solidFill>
            <a:srgbClr val="B7B7B7"/>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rgbClr val="000000"/>
                </a:solidFill>
                <a:latin typeface="Arial"/>
                <a:ea typeface="Arial"/>
                <a:cs typeface="Arial"/>
                <a:sym typeface="Arial"/>
              </a:rPr>
              <a:t>Profile 16</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7"/>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zh-CN">
                <a:solidFill>
                  <a:srgbClr val="FFFFFF"/>
                </a:solidFill>
                <a:latin typeface="Lato"/>
                <a:ea typeface="Lato"/>
                <a:cs typeface="Lato"/>
                <a:sym typeface="Lato"/>
              </a:rPr>
              <a:t>Executive Summary</a:t>
            </a:r>
            <a:endParaRPr b="1">
              <a:solidFill>
                <a:srgbClr val="FFFFFF"/>
              </a:solidFill>
              <a:latin typeface="Lato"/>
              <a:ea typeface="Lato"/>
              <a:cs typeface="Lato"/>
              <a:sym typeface="Lato"/>
            </a:endParaRPr>
          </a:p>
          <a:p>
            <a:pPr indent="0" lvl="0" marL="0" rtl="0" algn="ctr">
              <a:lnSpc>
                <a:spcPct val="100000"/>
              </a:lnSpc>
              <a:spcBef>
                <a:spcPts val="0"/>
              </a:spcBef>
              <a:spcAft>
                <a:spcPts val="0"/>
              </a:spcAft>
              <a:buSzPts val="1800"/>
              <a:buNone/>
            </a:pPr>
            <a:r>
              <a:t/>
            </a:r>
            <a:endParaRPr b="1">
              <a:solidFill>
                <a:srgbClr val="FFFFFF"/>
              </a:solidFill>
              <a:latin typeface="Lato"/>
              <a:ea typeface="Lato"/>
              <a:cs typeface="Lato"/>
              <a:sym typeface="Lato"/>
            </a:endParaRPr>
          </a:p>
          <a:p>
            <a:pPr indent="0" lvl="0" marL="0" rtl="0" algn="l">
              <a:lnSpc>
                <a:spcPct val="115000"/>
              </a:lnSpc>
              <a:spcBef>
                <a:spcPts val="0"/>
              </a:spcBef>
              <a:spcAft>
                <a:spcPts val="1600"/>
              </a:spcAft>
              <a:buSzPts val="1800"/>
              <a:buNone/>
            </a:pPr>
            <a:r>
              <a:t/>
            </a:r>
            <a:endParaRPr/>
          </a:p>
        </p:txBody>
      </p:sp>
      <p:sp>
        <p:nvSpPr>
          <p:cNvPr id="119" name="Google Shape;119;p7"/>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120" name="Google Shape;120;p7"/>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
          <p:cNvSpPr txBox="1"/>
          <p:nvPr/>
        </p:nvSpPr>
        <p:spPr>
          <a:xfrm>
            <a:off x="-20550" y="150"/>
            <a:ext cx="91851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zh-CN" sz="1900" u="none" cap="none" strike="noStrike">
                <a:solidFill>
                  <a:srgbClr val="FFFFFF"/>
                </a:solidFill>
                <a:latin typeface="Lato"/>
                <a:ea typeface="Lato"/>
                <a:cs typeface="Lato"/>
                <a:sym typeface="Lato"/>
              </a:rPr>
              <a:t>Females who are less price sensitive prefer 26 inches, rocking and glamour toy horse</a:t>
            </a:r>
            <a:r>
              <a:rPr b="0" i="0" lang="zh-CN"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pic>
        <p:nvPicPr>
          <p:cNvPr id="122" name="Google Shape;122;p7"/>
          <p:cNvPicPr preferRelativeResize="0"/>
          <p:nvPr/>
        </p:nvPicPr>
        <p:blipFill rotWithShape="1">
          <a:blip r:embed="rId3">
            <a:alphaModFix/>
          </a:blip>
          <a:srcRect b="0" l="0" r="0" t="0"/>
          <a:stretch/>
        </p:blipFill>
        <p:spPr>
          <a:xfrm>
            <a:off x="0" y="657350"/>
            <a:ext cx="4373701" cy="2546250"/>
          </a:xfrm>
          <a:prstGeom prst="rect">
            <a:avLst/>
          </a:prstGeom>
          <a:noFill/>
          <a:ln>
            <a:noFill/>
          </a:ln>
        </p:spPr>
      </p:pic>
      <p:pic>
        <p:nvPicPr>
          <p:cNvPr id="123" name="Google Shape;123;p7"/>
          <p:cNvPicPr preferRelativeResize="0"/>
          <p:nvPr/>
        </p:nvPicPr>
        <p:blipFill rotWithShape="1">
          <a:blip r:embed="rId4">
            <a:alphaModFix/>
          </a:blip>
          <a:srcRect b="0" l="0" r="0" t="0"/>
          <a:stretch/>
        </p:blipFill>
        <p:spPr>
          <a:xfrm>
            <a:off x="4724400" y="541650"/>
            <a:ext cx="4267200" cy="2039857"/>
          </a:xfrm>
          <a:prstGeom prst="rect">
            <a:avLst/>
          </a:prstGeom>
          <a:noFill/>
          <a:ln>
            <a:noFill/>
          </a:ln>
        </p:spPr>
      </p:pic>
      <p:sp>
        <p:nvSpPr>
          <p:cNvPr id="124" name="Google Shape;124;p7"/>
          <p:cNvSpPr txBox="1"/>
          <p:nvPr/>
        </p:nvSpPr>
        <p:spPr>
          <a:xfrm>
            <a:off x="136800" y="3203600"/>
            <a:ext cx="4587600" cy="179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Female children and male children have different utilities for four attributes.</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Customers having female child prefer low price, 26 inches, rocking, glamour toy horse</a:t>
            </a:r>
            <a:r>
              <a:rPr b="0" i="0" lang="zh-CN" sz="1400" u="none" cap="none" strike="noStrike">
                <a:solidFill>
                  <a:srgbClr val="FF0000"/>
                </a:solidFill>
                <a:latin typeface="Lato"/>
                <a:ea typeface="Lato"/>
                <a:cs typeface="Lato"/>
                <a:sym typeface="Lato"/>
              </a:rPr>
              <a:t> (Ideal product: profile 16).</a:t>
            </a:r>
            <a:endParaRPr b="0" i="0" sz="1400" u="none" cap="none" strike="noStrike">
              <a:solidFill>
                <a:srgbClr val="FF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Customers having male child prefer low price, 26 inches, bouncing, racing toy horse </a:t>
            </a:r>
            <a:r>
              <a:rPr b="0" i="0" lang="zh-CN" sz="1400" u="none" cap="none" strike="noStrike">
                <a:solidFill>
                  <a:srgbClr val="FF0000"/>
                </a:solidFill>
                <a:latin typeface="Lato"/>
                <a:ea typeface="Lato"/>
                <a:cs typeface="Lato"/>
                <a:sym typeface="Lato"/>
              </a:rPr>
              <a:t>(Ideal product: profile 4).</a:t>
            </a:r>
            <a:endParaRPr b="0" i="0" sz="1400" u="none" cap="none" strike="noStrike">
              <a:solidFill>
                <a:srgbClr val="FF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25" name="Google Shape;125;p7"/>
          <p:cNvSpPr txBox="1"/>
          <p:nvPr/>
        </p:nvSpPr>
        <p:spPr>
          <a:xfrm>
            <a:off x="4495800" y="2505300"/>
            <a:ext cx="4587600" cy="679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Lato"/>
                <a:ea typeface="Lato"/>
                <a:cs typeface="Lato"/>
                <a:sym typeface="Lato"/>
              </a:rPr>
              <a:t>In order to check whether children’s gender has significant influences on customer consumption choices, use regression </a:t>
            </a:r>
            <a:r>
              <a:rPr b="1" i="0" lang="zh-CN" sz="1400" u="none" cap="none" strike="noStrike">
                <a:solidFill>
                  <a:srgbClr val="000000"/>
                </a:solidFill>
                <a:latin typeface="Lato"/>
                <a:ea typeface="Lato"/>
                <a:cs typeface="Lato"/>
                <a:sym typeface="Lato"/>
              </a:rPr>
              <a:t>(Appendix III) </a:t>
            </a:r>
            <a:r>
              <a:rPr b="0" i="0" lang="zh-CN" sz="1400" u="none" cap="none" strike="noStrike">
                <a:solidFill>
                  <a:srgbClr val="FF0000"/>
                </a:solidFill>
                <a:latin typeface="Lato"/>
                <a:ea typeface="Lato"/>
                <a:cs typeface="Lato"/>
                <a:sym typeface="Lato"/>
              </a:rPr>
              <a:t>ratings~(factor(price)+factor(size)+factor(motion)+factor(style))*factor(gender)</a:t>
            </a:r>
            <a:r>
              <a:rPr b="0" i="0" lang="zh-CN" sz="1400" u="none" cap="none" strike="noStrike">
                <a:solidFill>
                  <a:schemeClr val="dk1"/>
                </a:solidFill>
                <a:latin typeface="Lato"/>
                <a:ea typeface="Lato"/>
                <a:cs typeface="Lato"/>
                <a:sym typeface="Lato"/>
              </a:rPr>
              <a:t> to do the test.</a:t>
            </a:r>
            <a:r>
              <a:rPr b="0" i="0" lang="zh-C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6" name="Google Shape;126;p7"/>
          <p:cNvSpPr txBox="1"/>
          <p:nvPr/>
        </p:nvSpPr>
        <p:spPr>
          <a:xfrm>
            <a:off x="4754750" y="3714425"/>
            <a:ext cx="4373700" cy="1285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zh-CN" sz="1400" u="none" cap="none" strike="noStrike">
                <a:solidFill>
                  <a:srgbClr val="000000"/>
                </a:solidFill>
                <a:latin typeface="Lato"/>
                <a:ea typeface="Lato"/>
                <a:cs typeface="Lato"/>
                <a:sym typeface="Lato"/>
              </a:rPr>
              <a:t>Compared to customers having male child, customers having female child are less price sensitive, and they prefer 26 inches, rocking and glamour toy horse. All these four variables are significant in t-test.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8"/>
          <p:cNvPicPr preferRelativeResize="0"/>
          <p:nvPr/>
        </p:nvPicPr>
        <p:blipFill rotWithShape="1">
          <a:blip r:embed="rId3">
            <a:alphaModFix/>
          </a:blip>
          <a:srcRect b="0" l="0" r="0" t="0"/>
          <a:stretch/>
        </p:blipFill>
        <p:spPr>
          <a:xfrm>
            <a:off x="4724400" y="236850"/>
            <a:ext cx="4267200" cy="2225772"/>
          </a:xfrm>
          <a:prstGeom prst="rect">
            <a:avLst/>
          </a:prstGeom>
          <a:noFill/>
          <a:ln>
            <a:noFill/>
          </a:ln>
        </p:spPr>
      </p:pic>
      <p:sp>
        <p:nvSpPr>
          <p:cNvPr id="132" name="Google Shape;132;p8"/>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zh-CN">
                <a:solidFill>
                  <a:srgbClr val="FFFFFF"/>
                </a:solidFill>
                <a:latin typeface="Lato"/>
                <a:ea typeface="Lato"/>
                <a:cs typeface="Lato"/>
                <a:sym typeface="Lato"/>
              </a:rPr>
              <a:t>Executive Summary</a:t>
            </a:r>
            <a:endParaRPr b="1">
              <a:solidFill>
                <a:srgbClr val="FFFFFF"/>
              </a:solidFill>
              <a:latin typeface="Lato"/>
              <a:ea typeface="Lato"/>
              <a:cs typeface="Lato"/>
              <a:sym typeface="Lato"/>
            </a:endParaRPr>
          </a:p>
          <a:p>
            <a:pPr indent="0" lvl="0" marL="0" rtl="0" algn="ctr">
              <a:lnSpc>
                <a:spcPct val="100000"/>
              </a:lnSpc>
              <a:spcBef>
                <a:spcPts val="0"/>
              </a:spcBef>
              <a:spcAft>
                <a:spcPts val="0"/>
              </a:spcAft>
              <a:buSzPts val="1800"/>
              <a:buNone/>
            </a:pPr>
            <a:r>
              <a:t/>
            </a:r>
            <a:endParaRPr b="1">
              <a:solidFill>
                <a:srgbClr val="FFFFFF"/>
              </a:solidFill>
              <a:latin typeface="Lato"/>
              <a:ea typeface="Lato"/>
              <a:cs typeface="Lato"/>
              <a:sym typeface="Lato"/>
            </a:endParaRPr>
          </a:p>
          <a:p>
            <a:pPr indent="0" lvl="0" marL="0" rtl="0" algn="l">
              <a:lnSpc>
                <a:spcPct val="115000"/>
              </a:lnSpc>
              <a:spcBef>
                <a:spcPts val="0"/>
              </a:spcBef>
              <a:spcAft>
                <a:spcPts val="1600"/>
              </a:spcAft>
              <a:buSzPts val="1800"/>
              <a:buNone/>
            </a:pPr>
            <a:r>
              <a:t/>
            </a:r>
            <a:endParaRPr/>
          </a:p>
        </p:txBody>
      </p:sp>
      <p:sp>
        <p:nvSpPr>
          <p:cNvPr id="133" name="Google Shape;133;p8"/>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134" name="Google Shape;134;p8"/>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8"/>
          <p:cNvSpPr txBox="1"/>
          <p:nvPr/>
        </p:nvSpPr>
        <p:spPr>
          <a:xfrm>
            <a:off x="0" y="-150"/>
            <a:ext cx="90846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cap="none" strike="noStrike">
                <a:solidFill>
                  <a:srgbClr val="FFFFFF"/>
                </a:solidFill>
                <a:latin typeface="Lato"/>
                <a:ea typeface="Lato"/>
                <a:cs typeface="Lato"/>
                <a:sym typeface="Lato"/>
              </a:rPr>
              <a:t>3~4-year-old children have more preference on 26 inches, bouncing toy horse</a:t>
            </a:r>
            <a:r>
              <a:rPr b="0" i="0" lang="zh-CN"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136" name="Google Shape;136;p8"/>
          <p:cNvPicPr preferRelativeResize="0"/>
          <p:nvPr/>
        </p:nvPicPr>
        <p:blipFill rotWithShape="1">
          <a:blip r:embed="rId4">
            <a:alphaModFix/>
          </a:blip>
          <a:srcRect b="0" l="0" r="0" t="1311"/>
          <a:stretch/>
        </p:blipFill>
        <p:spPr>
          <a:xfrm>
            <a:off x="76050" y="650387"/>
            <a:ext cx="4267200" cy="2451638"/>
          </a:xfrm>
          <a:prstGeom prst="rect">
            <a:avLst/>
          </a:prstGeom>
          <a:noFill/>
          <a:ln>
            <a:noFill/>
          </a:ln>
        </p:spPr>
      </p:pic>
      <p:sp>
        <p:nvSpPr>
          <p:cNvPr id="137" name="Google Shape;137;p8"/>
          <p:cNvSpPr txBox="1"/>
          <p:nvPr/>
        </p:nvSpPr>
        <p:spPr>
          <a:xfrm>
            <a:off x="-21025" y="3254425"/>
            <a:ext cx="4779600" cy="1596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Children of different ages have different utilities for four attributes.</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2-year-old children prefer low price, 26 inches, rocking, glamour toy horse </a:t>
            </a:r>
            <a:r>
              <a:rPr b="0" i="0" lang="zh-CN" sz="1400" u="none" cap="none" strike="noStrike">
                <a:solidFill>
                  <a:srgbClr val="FF0000"/>
                </a:solidFill>
                <a:latin typeface="Lato"/>
                <a:ea typeface="Lato"/>
                <a:cs typeface="Lato"/>
                <a:sym typeface="Lato"/>
              </a:rPr>
              <a:t>(Ideal product: profile 16).</a:t>
            </a:r>
            <a:endParaRPr b="0" i="0" sz="1400" u="none" cap="none" strike="noStrike">
              <a:solidFill>
                <a:srgbClr val="FF0000"/>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3-year-old or 4-year-old children prefer low price, 26 inches, bouncing, glamour toy horse </a:t>
            </a:r>
            <a:r>
              <a:rPr b="0" i="0" lang="zh-CN" sz="1400" u="none" cap="none" strike="noStrike">
                <a:solidFill>
                  <a:srgbClr val="FF0000"/>
                </a:solidFill>
                <a:latin typeface="Lato"/>
                <a:ea typeface="Lato"/>
                <a:cs typeface="Lato"/>
                <a:sym typeface="Lato"/>
              </a:rPr>
              <a:t>(Ideal product: profile 12).</a:t>
            </a:r>
            <a:endParaRPr b="0" i="0" sz="1400" u="none" cap="none" strike="noStrike">
              <a:solidFill>
                <a:srgbClr val="FF0000"/>
              </a:solidFill>
              <a:latin typeface="Lato"/>
              <a:ea typeface="Lato"/>
              <a:cs typeface="Lato"/>
              <a:sym typeface="Lato"/>
            </a:endParaRPr>
          </a:p>
        </p:txBody>
      </p:sp>
      <p:sp>
        <p:nvSpPr>
          <p:cNvPr id="138" name="Google Shape;138;p8"/>
          <p:cNvSpPr txBox="1"/>
          <p:nvPr/>
        </p:nvSpPr>
        <p:spPr>
          <a:xfrm>
            <a:off x="4495775" y="2140075"/>
            <a:ext cx="4406700" cy="120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Arial"/>
              <a:buChar char="❖"/>
            </a:pPr>
            <a:r>
              <a:rPr b="0" i="0" lang="zh-CN" sz="1400" u="none" cap="none" strike="noStrike">
                <a:solidFill>
                  <a:schemeClr val="dk1"/>
                </a:solidFill>
                <a:latin typeface="Lato"/>
                <a:ea typeface="Lato"/>
                <a:cs typeface="Lato"/>
                <a:sym typeface="Lato"/>
              </a:rPr>
              <a:t>In order to check whether age has significant influences on customer consumption decisions, use regression </a:t>
            </a:r>
            <a:r>
              <a:rPr b="1" i="0" lang="zh-CN" sz="1400" u="none" cap="none" strike="noStrike">
                <a:solidFill>
                  <a:schemeClr val="dk1"/>
                </a:solidFill>
                <a:latin typeface="Lato"/>
                <a:ea typeface="Lato"/>
                <a:cs typeface="Lato"/>
                <a:sym typeface="Lato"/>
              </a:rPr>
              <a:t>(Appendix III) </a:t>
            </a:r>
            <a:r>
              <a:rPr b="0" i="0" lang="zh-CN" sz="1400" u="none" cap="none" strike="noStrike">
                <a:solidFill>
                  <a:srgbClr val="FF0000"/>
                </a:solidFill>
                <a:latin typeface="Lato"/>
                <a:ea typeface="Lato"/>
                <a:cs typeface="Lato"/>
                <a:sym typeface="Lato"/>
              </a:rPr>
              <a:t>ratings~(factor(price)+factor(size)+factor(motion)+factor(style))*factor(age)</a:t>
            </a:r>
            <a:r>
              <a:rPr b="0" i="0" lang="zh-CN" sz="1400" u="none" cap="none" strike="noStrike">
                <a:solidFill>
                  <a:schemeClr val="dk1"/>
                </a:solidFill>
                <a:latin typeface="Lato"/>
                <a:ea typeface="Lato"/>
                <a:cs typeface="Lato"/>
                <a:sym typeface="Lato"/>
              </a:rPr>
              <a:t> to do the test. </a:t>
            </a:r>
            <a:r>
              <a:rPr b="0" i="0" lang="zh-CN"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9" name="Google Shape;139;p8"/>
          <p:cNvSpPr txBox="1"/>
          <p:nvPr/>
        </p:nvSpPr>
        <p:spPr>
          <a:xfrm>
            <a:off x="4724400" y="3340225"/>
            <a:ext cx="4481400" cy="1398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Compared to 2-year-old children, 3-year-old or 4-year o</a:t>
            </a:r>
            <a:r>
              <a:rPr lang="zh-CN">
                <a:solidFill>
                  <a:schemeClr val="dk1"/>
                </a:solidFill>
                <a:latin typeface="Lato"/>
                <a:ea typeface="Lato"/>
                <a:cs typeface="Lato"/>
                <a:sym typeface="Lato"/>
              </a:rPr>
              <a:t>ld </a:t>
            </a:r>
            <a:r>
              <a:rPr b="0" i="0" lang="zh-CN" sz="1400" u="none" cap="none" strike="noStrike">
                <a:solidFill>
                  <a:schemeClr val="dk1"/>
                </a:solidFill>
                <a:latin typeface="Lato"/>
                <a:ea typeface="Lato"/>
                <a:cs typeface="Lato"/>
                <a:sym typeface="Lato"/>
              </a:rPr>
              <a:t>children prefer 26 inches, bouncing toy horse.  Only size and motion will influence their consumption choice.</a:t>
            </a:r>
            <a:endParaRPr b="0" i="0" sz="1400" u="none" cap="none" strike="noStrike">
              <a:solidFill>
                <a:schemeClr val="dk1"/>
              </a:solidFill>
              <a:latin typeface="Lato"/>
              <a:ea typeface="Lato"/>
              <a:cs typeface="Lato"/>
              <a:sym typeface="Lato"/>
            </a:endParaRPr>
          </a:p>
          <a:p>
            <a:pPr indent="-317500" lvl="0" marL="457200" marR="0" rtl="0" algn="l">
              <a:lnSpc>
                <a:spcPct val="100000"/>
              </a:lnSpc>
              <a:spcBef>
                <a:spcPts val="0"/>
              </a:spcBef>
              <a:spcAft>
                <a:spcPts val="0"/>
              </a:spcAft>
              <a:buClr>
                <a:schemeClr val="dk1"/>
              </a:buClr>
              <a:buSzPts val="1400"/>
              <a:buFont typeface="Lato"/>
              <a:buChar char="➢"/>
            </a:pPr>
            <a:r>
              <a:rPr b="0" i="0" lang="zh-CN" sz="1400" u="none" cap="none" strike="noStrike">
                <a:solidFill>
                  <a:schemeClr val="dk1"/>
                </a:solidFill>
                <a:latin typeface="Lato"/>
                <a:ea typeface="Lato"/>
                <a:cs typeface="Lato"/>
                <a:sym typeface="Lato"/>
              </a:rPr>
              <a:t>There is no difference in the price sensitive and style preference of the children in different ages. </a:t>
            </a:r>
            <a:endParaRPr b="0" i="0" sz="1400" u="none" cap="none" strike="noStrike">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9"/>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zh-CN" sz="1800" u="none" cap="none" strike="noStrike">
                <a:solidFill>
                  <a:srgbClr val="FFFFFF"/>
                </a:solidFill>
                <a:latin typeface="Lato"/>
                <a:ea typeface="Lato"/>
                <a:cs typeface="Lato"/>
                <a:sym typeface="Lato"/>
              </a:rPr>
              <a:t>Executive Summary</a:t>
            </a:r>
            <a:endParaRPr b="1" i="0" sz="18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Lato"/>
              <a:ea typeface="Lato"/>
              <a:cs typeface="Lato"/>
              <a:sym typeface="Lato"/>
            </a:endParaRPr>
          </a:p>
        </p:txBody>
      </p:sp>
      <p:sp>
        <p:nvSpPr>
          <p:cNvPr id="145" name="Google Shape;145;p9"/>
          <p:cNvSpPr/>
          <p:nvPr/>
        </p:nvSpPr>
        <p:spPr>
          <a:xfrm>
            <a:off x="-20550" y="0"/>
            <a:ext cx="9185100" cy="441000"/>
          </a:xfrm>
          <a:prstGeom prst="rect">
            <a:avLst/>
          </a:prstGeom>
          <a:solidFill>
            <a:srgbClr val="060606">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9"/>
          <p:cNvSpPr txBox="1"/>
          <p:nvPr/>
        </p:nvSpPr>
        <p:spPr>
          <a:xfrm>
            <a:off x="0" y="125"/>
            <a:ext cx="9084600" cy="44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cap="none" strike="noStrike">
                <a:solidFill>
                  <a:srgbClr val="FFFFFF"/>
                </a:solidFill>
                <a:latin typeface="Lato"/>
                <a:ea typeface="Lato"/>
                <a:cs typeface="Lato"/>
                <a:sym typeface="Lato"/>
              </a:rPr>
              <a:t>Current annual profit is $</a:t>
            </a:r>
            <a:r>
              <a:rPr b="1" lang="zh-CN" sz="2000">
                <a:solidFill>
                  <a:srgbClr val="FFFFFF"/>
                </a:solidFill>
                <a:latin typeface="Lato"/>
                <a:ea typeface="Lato"/>
                <a:cs typeface="Lato"/>
                <a:sym typeface="Lato"/>
              </a:rPr>
              <a:t>95866.24</a:t>
            </a:r>
            <a:r>
              <a:rPr b="1" i="0" lang="zh-CN" sz="2000" u="none" cap="none" strike="noStrike">
                <a:solidFill>
                  <a:srgbClr val="FFFFFF"/>
                </a:solidFill>
                <a:latin typeface="Lato"/>
                <a:ea typeface="Lato"/>
                <a:cs typeface="Lato"/>
                <a:sym typeface="Lato"/>
              </a:rPr>
              <a:t> with </a:t>
            </a:r>
            <a:r>
              <a:rPr b="1" lang="zh-CN" sz="2000">
                <a:solidFill>
                  <a:srgbClr val="FFFFFF"/>
                </a:solidFill>
                <a:latin typeface="Lato"/>
                <a:ea typeface="Lato"/>
                <a:cs typeface="Lato"/>
                <a:sym typeface="Lato"/>
              </a:rPr>
              <a:t>43</a:t>
            </a:r>
            <a:r>
              <a:rPr b="1" i="0" lang="zh-CN" sz="2000" u="none" cap="none" strike="noStrike">
                <a:solidFill>
                  <a:srgbClr val="FFFFFF"/>
                </a:solidFill>
                <a:latin typeface="Lato"/>
                <a:ea typeface="Lato"/>
                <a:cs typeface="Lato"/>
                <a:sym typeface="Lato"/>
              </a:rPr>
              <a:t>% market share.</a:t>
            </a:r>
            <a:endParaRPr b="1" i="0" sz="20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000"/>
              <a:buFont typeface="Arial"/>
              <a:buNone/>
            </a:pPr>
            <a:r>
              <a:rPr b="1" i="0" lang="zh-CN" sz="2000" u="none" cap="none" strike="noStrike">
                <a:solidFill>
                  <a:srgbClr val="FFFFFF"/>
                </a:solidFill>
                <a:latin typeface="Lato"/>
                <a:ea typeface="Lato"/>
                <a:cs typeface="Lato"/>
                <a:sym typeface="Lato"/>
              </a:rPr>
              <a:t>sis with first choice r</a:t>
            </a:r>
            <a:endParaRPr b="1" i="0" sz="2000" u="none" cap="none" strike="noStrike">
              <a:solidFill>
                <a:srgbClr val="FFFFFF"/>
              </a:solidFill>
              <a:latin typeface="Lato"/>
              <a:ea typeface="Lato"/>
              <a:cs typeface="Lato"/>
              <a:sym typeface="Lato"/>
            </a:endParaRPr>
          </a:p>
        </p:txBody>
      </p:sp>
      <p:sp>
        <p:nvSpPr>
          <p:cNvPr id="147" name="Google Shape;147;p9"/>
          <p:cNvSpPr txBox="1"/>
          <p:nvPr/>
        </p:nvSpPr>
        <p:spPr>
          <a:xfrm>
            <a:off x="5082525" y="1564125"/>
            <a:ext cx="3903300" cy="179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Lato"/>
              <a:buChar char="❖"/>
            </a:pPr>
            <a:r>
              <a:rPr lang="zh-CN">
                <a:latin typeface="Lato"/>
                <a:ea typeface="Lato"/>
                <a:cs typeface="Lato"/>
                <a:sym typeface="Lato"/>
              </a:rPr>
              <a:t>Current total profit is $</a:t>
            </a:r>
            <a:r>
              <a:rPr lang="zh-CN">
                <a:latin typeface="Lato"/>
                <a:ea typeface="Lato"/>
                <a:cs typeface="Lato"/>
                <a:sym typeface="Lato"/>
              </a:rPr>
              <a:t>95,866.24</a:t>
            </a:r>
            <a:r>
              <a:rPr lang="zh-CN">
                <a:latin typeface="Lato"/>
                <a:ea typeface="Lato"/>
                <a:cs typeface="Lato"/>
                <a:sym typeface="Lato"/>
              </a:rPr>
              <a:t> with profile 5 &amp; 13. Total market share is 43%.</a:t>
            </a:r>
            <a:endParaRPr>
              <a:latin typeface="Lato"/>
              <a:ea typeface="Lato"/>
              <a:cs typeface="Lato"/>
              <a:sym typeface="Lato"/>
            </a:endParaRPr>
          </a:p>
          <a:p>
            <a:pPr indent="0" lvl="0" marL="457200" marR="0" rtl="0" algn="l">
              <a:lnSpc>
                <a:spcPct val="115000"/>
              </a:lnSpc>
              <a:spcBef>
                <a:spcPts val="0"/>
              </a:spcBef>
              <a:spcAft>
                <a:spcPts val="0"/>
              </a:spcAft>
              <a:buClr>
                <a:srgbClr val="000000"/>
              </a:buClr>
              <a:buSzPts val="1400"/>
              <a:buFont typeface="Arial"/>
              <a:buNone/>
            </a:pPr>
            <a:r>
              <a:t/>
            </a:r>
            <a:endParaRPr>
              <a:latin typeface="Lato"/>
              <a:ea typeface="Lato"/>
              <a:cs typeface="Lato"/>
              <a:sym typeface="Lato"/>
            </a:endParaRPr>
          </a:p>
          <a:p>
            <a:pPr indent="-317500" lvl="0" marL="457200" marR="0" rtl="0" algn="l">
              <a:lnSpc>
                <a:spcPct val="115000"/>
              </a:lnSpc>
              <a:spcBef>
                <a:spcPts val="0"/>
              </a:spcBef>
              <a:spcAft>
                <a:spcPts val="0"/>
              </a:spcAft>
              <a:buClr>
                <a:srgbClr val="000000"/>
              </a:buClr>
              <a:buSzPts val="1400"/>
              <a:buFont typeface="Lato"/>
              <a:buChar char="➢"/>
            </a:pPr>
            <a:r>
              <a:rPr lang="zh-CN">
                <a:latin typeface="Lato"/>
                <a:ea typeface="Lato"/>
                <a:cs typeface="Lato"/>
                <a:sym typeface="Lato"/>
              </a:rPr>
              <a:t>As for profile 5, the profit is $</a:t>
            </a:r>
            <a:r>
              <a:rPr lang="zh-CN">
                <a:latin typeface="Lato"/>
                <a:ea typeface="Lato"/>
                <a:cs typeface="Lato"/>
                <a:sym typeface="Lato"/>
              </a:rPr>
              <a:t>49512.96</a:t>
            </a:r>
            <a:r>
              <a:rPr lang="zh-CN">
                <a:latin typeface="Lato"/>
                <a:ea typeface="Lato"/>
                <a:cs typeface="Lato"/>
                <a:sym typeface="Lato"/>
              </a:rPr>
              <a:t>, market share is 22%.</a:t>
            </a:r>
            <a:endParaRPr>
              <a:latin typeface="Lato"/>
              <a:ea typeface="Lato"/>
              <a:cs typeface="Lato"/>
              <a:sym typeface="Lato"/>
            </a:endParaRPr>
          </a:p>
          <a:p>
            <a:pPr indent="0" lvl="0" marL="0" marR="0" rtl="0" algn="l">
              <a:lnSpc>
                <a:spcPct val="115000"/>
              </a:lnSpc>
              <a:spcBef>
                <a:spcPts val="0"/>
              </a:spcBef>
              <a:spcAft>
                <a:spcPts val="0"/>
              </a:spcAft>
              <a:buClr>
                <a:srgbClr val="000000"/>
              </a:buClr>
              <a:buSzPts val="1400"/>
              <a:buFont typeface="Arial"/>
              <a:buNone/>
            </a:pPr>
            <a:r>
              <a:t/>
            </a:r>
            <a:endParaRPr>
              <a:latin typeface="Lato"/>
              <a:ea typeface="Lato"/>
              <a:cs typeface="Lato"/>
              <a:sym typeface="Lato"/>
            </a:endParaRPr>
          </a:p>
          <a:p>
            <a:pPr indent="-317500" lvl="0" marL="457200" marR="0" rtl="0" algn="l">
              <a:lnSpc>
                <a:spcPct val="115000"/>
              </a:lnSpc>
              <a:spcBef>
                <a:spcPts val="0"/>
              </a:spcBef>
              <a:spcAft>
                <a:spcPts val="0"/>
              </a:spcAft>
              <a:buClr>
                <a:schemeClr val="dk1"/>
              </a:buClr>
              <a:buSzPts val="1400"/>
              <a:buFont typeface="Lato"/>
              <a:buChar char="➢"/>
            </a:pPr>
            <a:r>
              <a:rPr lang="zh-CN">
                <a:latin typeface="Lato"/>
                <a:ea typeface="Lato"/>
                <a:cs typeface="Lato"/>
                <a:sym typeface="Lato"/>
              </a:rPr>
              <a:t>As for profile 13, the profit is $</a:t>
            </a:r>
            <a:r>
              <a:rPr lang="zh-CN">
                <a:latin typeface="Lato"/>
                <a:ea typeface="Lato"/>
                <a:cs typeface="Lato"/>
                <a:sym typeface="Lato"/>
              </a:rPr>
              <a:t>46353.28</a:t>
            </a:r>
            <a:r>
              <a:rPr lang="zh-CN">
                <a:latin typeface="Lato"/>
                <a:ea typeface="Lato"/>
                <a:cs typeface="Lato"/>
                <a:sym typeface="Lato"/>
              </a:rPr>
              <a:t>, market share is 21%.</a:t>
            </a:r>
            <a:endParaRPr>
              <a:latin typeface="Lato"/>
              <a:ea typeface="Lato"/>
              <a:cs typeface="Lato"/>
              <a:sym typeface="Lato"/>
            </a:endParaRPr>
          </a:p>
        </p:txBody>
      </p:sp>
      <p:graphicFrame>
        <p:nvGraphicFramePr>
          <p:cNvPr id="148" name="Google Shape;148;p9"/>
          <p:cNvGraphicFramePr/>
          <p:nvPr/>
        </p:nvGraphicFramePr>
        <p:xfrm>
          <a:off x="400250" y="1610072"/>
          <a:ext cx="3000000" cy="3000000"/>
        </p:xfrm>
        <a:graphic>
          <a:graphicData uri="http://schemas.openxmlformats.org/drawingml/2006/table">
            <a:tbl>
              <a:tblPr>
                <a:noFill/>
                <a:tableStyleId>{4AEA746C-7AA5-408B-9E1F-347180678827}</a:tableStyleId>
              </a:tblPr>
              <a:tblGrid>
                <a:gridCol w="1329525"/>
                <a:gridCol w="904450"/>
                <a:gridCol w="904450"/>
                <a:gridCol w="904450"/>
              </a:tblGrid>
              <a:tr h="291150">
                <a:tc>
                  <a:txBody>
                    <a:bodyPr/>
                    <a:lstStyle/>
                    <a:p>
                      <a:pPr indent="0" lvl="0" marL="0" rtl="0" algn="ctr">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48:0:0"/>
                      </a:ext>
                    </a:extLst>
                  </a:tcPr>
                </a:tc>
                <a:tc>
                  <a:txBody>
                    <a:bodyPr/>
                    <a:lstStyle/>
                    <a:p>
                      <a:pPr indent="0" lvl="0" marL="0" rtl="0" algn="ctr">
                        <a:lnSpc>
                          <a:spcPct val="115000"/>
                        </a:lnSpc>
                        <a:spcBef>
                          <a:spcPts val="0"/>
                        </a:spcBef>
                        <a:spcAft>
                          <a:spcPts val="0"/>
                        </a:spcAft>
                        <a:buNone/>
                      </a:pPr>
                      <a:r>
                        <a:rPr b="1" lang="zh-CN" sz="1100"/>
                        <a:t>Profile 5</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48:0:1"/>
                      </a:ext>
                    </a:extLst>
                  </a:tcPr>
                </a:tc>
                <a:tc>
                  <a:txBody>
                    <a:bodyPr/>
                    <a:lstStyle/>
                    <a:p>
                      <a:pPr indent="0" lvl="0" marL="0" rtl="0" algn="ctr">
                        <a:lnSpc>
                          <a:spcPct val="115000"/>
                        </a:lnSpc>
                        <a:spcBef>
                          <a:spcPts val="0"/>
                        </a:spcBef>
                        <a:spcAft>
                          <a:spcPts val="0"/>
                        </a:spcAft>
                        <a:buNone/>
                      </a:pPr>
                      <a:r>
                        <a:rPr b="1" lang="zh-CN" sz="1100"/>
                        <a:t>Profile 13</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48:0:2"/>
                      </a:ext>
                    </a:extLst>
                  </a:tcPr>
                </a:tc>
                <a:tc>
                  <a:txBody>
                    <a:bodyPr/>
                    <a:lstStyle/>
                    <a:p>
                      <a:pPr indent="0" lvl="0" marL="0" rtl="0" algn="ctr">
                        <a:lnSpc>
                          <a:spcPct val="115000"/>
                        </a:lnSpc>
                        <a:spcBef>
                          <a:spcPts val="0"/>
                        </a:spcBef>
                        <a:spcAft>
                          <a:spcPts val="0"/>
                        </a:spcAft>
                        <a:buNone/>
                      </a:pPr>
                      <a:r>
                        <a:rPr b="1" lang="zh-CN" sz="1100"/>
                        <a:t>Total</a:t>
                      </a:r>
                      <a:endParaRPr b="1"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48:0:3"/>
                      </a:ext>
                    </a:extLst>
                  </a:tcPr>
                </a:tc>
              </a:tr>
              <a:tr h="386025">
                <a:tc>
                  <a:txBody>
                    <a:bodyPr/>
                    <a:lstStyle/>
                    <a:p>
                      <a:pPr indent="0" lvl="0" marL="0" rtl="0" algn="ctr">
                        <a:lnSpc>
                          <a:spcPct val="115000"/>
                        </a:lnSpc>
                        <a:spcBef>
                          <a:spcPts val="0"/>
                        </a:spcBef>
                        <a:spcAft>
                          <a:spcPts val="0"/>
                        </a:spcAft>
                        <a:buNone/>
                      </a:pPr>
                      <a:r>
                        <a:rPr lang="zh-CN" sz="1100"/>
                        <a:t>Market size in 200 units</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48:1:0"/>
                      </a:ext>
                    </a:extLst>
                  </a:tcPr>
                </a:tc>
                <a:tc>
                  <a:txBody>
                    <a:bodyPr/>
                    <a:lstStyle/>
                    <a:p>
                      <a:pPr indent="0" lvl="0" marL="0" rtl="0" algn="ctr">
                        <a:lnSpc>
                          <a:spcPct val="115000"/>
                        </a:lnSpc>
                        <a:spcBef>
                          <a:spcPts val="0"/>
                        </a:spcBef>
                        <a:spcAft>
                          <a:spcPts val="0"/>
                        </a:spcAft>
                        <a:buNone/>
                      </a:pPr>
                      <a:r>
                        <a:rPr lang="zh-CN" sz="1000"/>
                        <a:t>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1:1"/>
                      </a:ext>
                    </a:extLst>
                  </a:tcPr>
                </a:tc>
                <a:tc>
                  <a:txBody>
                    <a:bodyPr/>
                    <a:lstStyle/>
                    <a:p>
                      <a:pPr indent="0" lvl="0" marL="0" rtl="0" algn="ctr">
                        <a:lnSpc>
                          <a:spcPct val="115000"/>
                        </a:lnSpc>
                        <a:spcBef>
                          <a:spcPts val="0"/>
                        </a:spcBef>
                        <a:spcAft>
                          <a:spcPts val="0"/>
                        </a:spcAft>
                        <a:buNone/>
                      </a:pPr>
                      <a:r>
                        <a:rPr lang="zh-CN" sz="1000"/>
                        <a:t>42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1:2"/>
                      </a:ext>
                    </a:extLst>
                  </a:tcPr>
                </a:tc>
                <a:tc>
                  <a:txBody>
                    <a:bodyPr/>
                    <a:lstStyle/>
                    <a:p>
                      <a:pPr indent="0" lvl="0" marL="0" rtl="0" algn="ctr">
                        <a:lnSpc>
                          <a:spcPct val="115000"/>
                        </a:lnSpc>
                        <a:spcBef>
                          <a:spcPts val="0"/>
                        </a:spcBef>
                        <a:spcAft>
                          <a:spcPts val="0"/>
                        </a:spcAft>
                        <a:buNone/>
                      </a:pPr>
                      <a:r>
                        <a:rPr lang="zh-CN" sz="1000"/>
                        <a:t>86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1:3"/>
                      </a:ext>
                    </a:extLst>
                  </a:tcPr>
                </a:tc>
              </a:tr>
              <a:tr h="242625">
                <a:tc>
                  <a:txBody>
                    <a:bodyPr/>
                    <a:lstStyle/>
                    <a:p>
                      <a:pPr indent="0" lvl="0" marL="0" rtl="0" algn="ctr">
                        <a:lnSpc>
                          <a:spcPct val="115000"/>
                        </a:lnSpc>
                        <a:spcBef>
                          <a:spcPts val="0"/>
                        </a:spcBef>
                        <a:spcAft>
                          <a:spcPts val="0"/>
                        </a:spcAft>
                        <a:buNone/>
                      </a:pPr>
                      <a:r>
                        <a:rPr lang="zh-CN" sz="1100"/>
                        <a:t>Total market size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48:2:0"/>
                      </a:ext>
                    </a:extLst>
                  </a:tcPr>
                </a:tc>
                <a:tc>
                  <a:txBody>
                    <a:bodyPr/>
                    <a:lstStyle/>
                    <a:p>
                      <a:pPr indent="0" lvl="0" marL="0" rtl="0" algn="ctr">
                        <a:lnSpc>
                          <a:spcPct val="115000"/>
                        </a:lnSpc>
                        <a:spcBef>
                          <a:spcPts val="0"/>
                        </a:spcBef>
                        <a:spcAft>
                          <a:spcPts val="0"/>
                        </a:spcAft>
                        <a:buNone/>
                      </a:pPr>
                      <a:r>
                        <a:rPr lang="zh-CN" sz="1000"/>
                        <a:t>880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2:1"/>
                      </a:ext>
                    </a:extLst>
                  </a:tcPr>
                </a:tc>
                <a:tc>
                  <a:txBody>
                    <a:bodyPr/>
                    <a:lstStyle/>
                    <a:p>
                      <a:pPr indent="0" lvl="0" marL="0" rtl="0" algn="ctr">
                        <a:lnSpc>
                          <a:spcPct val="115000"/>
                        </a:lnSpc>
                        <a:spcBef>
                          <a:spcPts val="0"/>
                        </a:spcBef>
                        <a:spcAft>
                          <a:spcPts val="0"/>
                        </a:spcAft>
                        <a:buNone/>
                      </a:pPr>
                      <a:r>
                        <a:rPr lang="zh-CN" sz="1000"/>
                        <a:t>840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2:2"/>
                      </a:ext>
                    </a:extLst>
                  </a:tcPr>
                </a:tc>
                <a:tc>
                  <a:txBody>
                    <a:bodyPr/>
                    <a:lstStyle/>
                    <a:p>
                      <a:pPr indent="0" lvl="0" marL="0" rtl="0" algn="ctr">
                        <a:lnSpc>
                          <a:spcPct val="115000"/>
                        </a:lnSpc>
                        <a:spcBef>
                          <a:spcPts val="0"/>
                        </a:spcBef>
                        <a:spcAft>
                          <a:spcPts val="0"/>
                        </a:spcAft>
                        <a:buNone/>
                      </a:pPr>
                      <a:r>
                        <a:rPr lang="zh-CN" sz="1000"/>
                        <a:t>1720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2:3"/>
                      </a:ext>
                    </a:extLst>
                  </a:tcPr>
                </a:tc>
              </a:tr>
              <a:tr h="242625">
                <a:tc>
                  <a:txBody>
                    <a:bodyPr/>
                    <a:lstStyle/>
                    <a:p>
                      <a:pPr indent="0" lvl="0" marL="0" rtl="0" algn="ctr">
                        <a:lnSpc>
                          <a:spcPct val="115000"/>
                        </a:lnSpc>
                        <a:spcBef>
                          <a:spcPts val="0"/>
                        </a:spcBef>
                        <a:spcAft>
                          <a:spcPts val="0"/>
                        </a:spcAft>
                        <a:buNone/>
                      </a:pPr>
                      <a:r>
                        <a:rPr lang="zh-CN" sz="1100"/>
                        <a:t>Margin profit</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48:3:0"/>
                      </a:ext>
                    </a:extLst>
                  </a:tcPr>
                </a:tc>
                <a:tc>
                  <a:txBody>
                    <a:bodyPr/>
                    <a:lstStyle/>
                    <a:p>
                      <a:pPr indent="0" lvl="0" marL="0" rtl="0" algn="ctr">
                        <a:lnSpc>
                          <a:spcPct val="115000"/>
                        </a:lnSpc>
                        <a:spcBef>
                          <a:spcPts val="0"/>
                        </a:spcBef>
                        <a:spcAft>
                          <a:spcPts val="0"/>
                        </a:spcAft>
                        <a:buNone/>
                      </a:pPr>
                      <a:r>
                        <a:rPr lang="zh-CN" sz="1000"/>
                        <a:t>78.99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3:1"/>
                      </a:ext>
                    </a:extLst>
                  </a:tcPr>
                </a:tc>
                <a:tc>
                  <a:txBody>
                    <a:bodyPr/>
                    <a:lstStyle/>
                    <a:p>
                      <a:pPr indent="0" lvl="0" marL="0" rtl="0" algn="ctr">
                        <a:lnSpc>
                          <a:spcPct val="115000"/>
                        </a:lnSpc>
                        <a:spcBef>
                          <a:spcPts val="0"/>
                        </a:spcBef>
                        <a:spcAft>
                          <a:spcPts val="0"/>
                        </a:spcAft>
                        <a:buNone/>
                      </a:pPr>
                      <a:r>
                        <a:rPr lang="zh-CN" sz="1000"/>
                        <a:t>78.99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3:2"/>
                      </a:ext>
                    </a:extLst>
                  </a:tcPr>
                </a:tc>
                <a:tc>
                  <a:txBody>
                    <a:bodyPr/>
                    <a:lstStyle/>
                    <a:p>
                      <a:pPr indent="0" lvl="0" marL="0" rtl="0" algn="ctr">
                        <a:lnSpc>
                          <a:spcPct val="115000"/>
                        </a:lnSpc>
                        <a:spcBef>
                          <a:spcPts val="0"/>
                        </a:spcBef>
                        <a:spcAft>
                          <a:spcPts val="0"/>
                        </a:spcAft>
                        <a:buNone/>
                      </a:pPr>
                      <a:r>
                        <a:rPr lang="zh-C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3:3"/>
                      </a:ext>
                    </a:extLst>
                  </a:tcPr>
                </a:tc>
              </a:tr>
              <a:tr h="242625">
                <a:tc>
                  <a:txBody>
                    <a:bodyPr/>
                    <a:lstStyle/>
                    <a:p>
                      <a:pPr indent="0" lvl="0" marL="0" rtl="0" algn="ctr">
                        <a:lnSpc>
                          <a:spcPct val="115000"/>
                        </a:lnSpc>
                        <a:spcBef>
                          <a:spcPts val="0"/>
                        </a:spcBef>
                        <a:spcAft>
                          <a:spcPts val="0"/>
                        </a:spcAft>
                        <a:buNone/>
                      </a:pPr>
                      <a:r>
                        <a:rPr lang="zh-CN" sz="1100"/>
                        <a:t>Fixed cost</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48:4:0"/>
                      </a:ext>
                    </a:extLst>
                  </a:tcPr>
                </a:tc>
                <a:tc>
                  <a:txBody>
                    <a:bodyPr/>
                    <a:lstStyle/>
                    <a:p>
                      <a:pPr indent="0" lvl="0" marL="0" rtl="0" algn="ctr">
                        <a:lnSpc>
                          <a:spcPct val="115000"/>
                        </a:lnSpc>
                        <a:spcBef>
                          <a:spcPts val="0"/>
                        </a:spcBef>
                        <a:spcAft>
                          <a:spcPts val="0"/>
                        </a:spcAft>
                        <a:buNone/>
                      </a:pPr>
                      <a:r>
                        <a:rPr lang="zh-CN" sz="1000"/>
                        <a:t>20000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4:1"/>
                      </a:ext>
                    </a:extLst>
                  </a:tcPr>
                </a:tc>
                <a:tc>
                  <a:txBody>
                    <a:bodyPr/>
                    <a:lstStyle/>
                    <a:p>
                      <a:pPr indent="0" lvl="0" marL="0" rtl="0" algn="ctr">
                        <a:lnSpc>
                          <a:spcPct val="115000"/>
                        </a:lnSpc>
                        <a:spcBef>
                          <a:spcPts val="0"/>
                        </a:spcBef>
                        <a:spcAft>
                          <a:spcPts val="0"/>
                        </a:spcAft>
                        <a:buNone/>
                      </a:pPr>
                      <a:r>
                        <a:rPr lang="zh-CN" sz="1000"/>
                        <a:t>20000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4:2"/>
                      </a:ext>
                    </a:extLst>
                  </a:tcPr>
                </a:tc>
                <a:tc>
                  <a:txBody>
                    <a:bodyPr/>
                    <a:lstStyle/>
                    <a:p>
                      <a:pPr indent="0" lvl="0" marL="0" rtl="0" algn="ctr">
                        <a:lnSpc>
                          <a:spcPct val="115000"/>
                        </a:lnSpc>
                        <a:spcBef>
                          <a:spcPts val="0"/>
                        </a:spcBef>
                        <a:spcAft>
                          <a:spcPts val="0"/>
                        </a:spcAft>
                        <a:buNone/>
                      </a:pPr>
                      <a:r>
                        <a:rPr lang="zh-CN" sz="1000"/>
                        <a:t>40000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4:3"/>
                      </a:ext>
                    </a:extLst>
                  </a:tcPr>
                </a:tc>
              </a:tr>
              <a:tr h="242625">
                <a:tc>
                  <a:txBody>
                    <a:bodyPr/>
                    <a:lstStyle/>
                    <a:p>
                      <a:pPr indent="0" lvl="0" marL="0" rtl="0" algn="ctr">
                        <a:lnSpc>
                          <a:spcPct val="115000"/>
                        </a:lnSpc>
                        <a:spcBef>
                          <a:spcPts val="0"/>
                        </a:spcBef>
                        <a:spcAft>
                          <a:spcPts val="0"/>
                        </a:spcAft>
                        <a:buNone/>
                      </a:pPr>
                      <a:r>
                        <a:rPr lang="zh-CN" sz="1100"/>
                        <a:t>Total profit</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48:5:0"/>
                      </a:ext>
                    </a:extLst>
                  </a:tcPr>
                </a:tc>
                <a:tc>
                  <a:txBody>
                    <a:bodyPr/>
                    <a:lstStyle/>
                    <a:p>
                      <a:pPr indent="0" lvl="0" marL="0" rtl="0" algn="ctr">
                        <a:lnSpc>
                          <a:spcPct val="115000"/>
                        </a:lnSpc>
                        <a:spcBef>
                          <a:spcPts val="0"/>
                        </a:spcBef>
                        <a:spcAft>
                          <a:spcPts val="0"/>
                        </a:spcAft>
                        <a:buNone/>
                      </a:pPr>
                      <a:r>
                        <a:rPr lang="zh-CN" sz="1000"/>
                        <a:t>49512.96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5:1"/>
                      </a:ext>
                    </a:extLst>
                  </a:tcPr>
                </a:tc>
                <a:tc>
                  <a:txBody>
                    <a:bodyPr/>
                    <a:lstStyle/>
                    <a:p>
                      <a:pPr indent="0" lvl="0" marL="0" rtl="0" algn="ctr">
                        <a:lnSpc>
                          <a:spcPct val="115000"/>
                        </a:lnSpc>
                        <a:spcBef>
                          <a:spcPts val="0"/>
                        </a:spcBef>
                        <a:spcAft>
                          <a:spcPts val="0"/>
                        </a:spcAft>
                        <a:buNone/>
                      </a:pPr>
                      <a:r>
                        <a:rPr lang="zh-CN" sz="1000"/>
                        <a:t>46353.28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5:2"/>
                      </a:ext>
                    </a:extLst>
                  </a:tcPr>
                </a:tc>
                <a:tc>
                  <a:txBody>
                    <a:bodyPr/>
                    <a:lstStyle/>
                    <a:p>
                      <a:pPr indent="0" lvl="0" marL="0" rtl="0" algn="ctr">
                        <a:lnSpc>
                          <a:spcPct val="115000"/>
                        </a:lnSpc>
                        <a:spcBef>
                          <a:spcPts val="0"/>
                        </a:spcBef>
                        <a:spcAft>
                          <a:spcPts val="0"/>
                        </a:spcAft>
                        <a:buNone/>
                      </a:pPr>
                      <a:r>
                        <a:rPr lang="zh-CN" sz="1000"/>
                        <a:t>95866.24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5:3"/>
                      </a:ext>
                    </a:extLst>
                  </a:tcPr>
                </a:tc>
              </a:tr>
              <a:tr h="242625">
                <a:tc>
                  <a:txBody>
                    <a:bodyPr/>
                    <a:lstStyle/>
                    <a:p>
                      <a:pPr indent="0" lvl="0" marL="0" rtl="0" algn="ctr">
                        <a:lnSpc>
                          <a:spcPct val="115000"/>
                        </a:lnSpc>
                        <a:spcBef>
                          <a:spcPts val="0"/>
                        </a:spcBef>
                        <a:spcAft>
                          <a:spcPts val="0"/>
                        </a:spcAft>
                        <a:buNone/>
                      </a:pPr>
                      <a:r>
                        <a:rPr lang="zh-CN" sz="1100"/>
                        <a:t>Market share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extLst>
                      <a:ext uri="http://customooxmlschemas.google.com/">
                        <go:slidesCustomData xmlns:go="http://customooxmlschemas.google.com/" cellId="148:6:0"/>
                      </a:ext>
                    </a:extLst>
                  </a:tcPr>
                </a:tc>
                <a:tc>
                  <a:txBody>
                    <a:bodyPr/>
                    <a:lstStyle/>
                    <a:p>
                      <a:pPr indent="0" lvl="0" marL="0" rtl="0" algn="ctr">
                        <a:lnSpc>
                          <a:spcPct val="115000"/>
                        </a:lnSpc>
                        <a:spcBef>
                          <a:spcPts val="0"/>
                        </a:spcBef>
                        <a:spcAft>
                          <a:spcPts val="0"/>
                        </a:spcAft>
                        <a:buNone/>
                      </a:pPr>
                      <a:r>
                        <a:rPr lang="zh-CN" sz="1000"/>
                        <a:t>22.00%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6:1"/>
                      </a:ext>
                    </a:extLst>
                  </a:tcPr>
                </a:tc>
                <a:tc>
                  <a:txBody>
                    <a:bodyPr/>
                    <a:lstStyle/>
                    <a:p>
                      <a:pPr indent="0" lvl="0" marL="0" rtl="0" algn="ctr">
                        <a:lnSpc>
                          <a:spcPct val="115000"/>
                        </a:lnSpc>
                        <a:spcBef>
                          <a:spcPts val="0"/>
                        </a:spcBef>
                        <a:spcAft>
                          <a:spcPts val="0"/>
                        </a:spcAft>
                        <a:buNone/>
                      </a:pPr>
                      <a:r>
                        <a:rPr lang="zh-CN" sz="1000"/>
                        <a:t>21.00%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6:2"/>
                      </a:ext>
                    </a:extLst>
                  </a:tcPr>
                </a:tc>
                <a:tc>
                  <a:txBody>
                    <a:bodyPr/>
                    <a:lstStyle/>
                    <a:p>
                      <a:pPr indent="0" lvl="0" marL="0" rtl="0" algn="ctr">
                        <a:lnSpc>
                          <a:spcPct val="115000"/>
                        </a:lnSpc>
                        <a:spcBef>
                          <a:spcPts val="0"/>
                        </a:spcBef>
                        <a:spcAft>
                          <a:spcPts val="0"/>
                        </a:spcAft>
                        <a:buNone/>
                      </a:pPr>
                      <a:r>
                        <a:rPr lang="zh-CN" sz="1000"/>
                        <a:t>43.00%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48:6:3"/>
                      </a:ext>
                    </a:extLs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