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Oswald"/>
      <p:regular r:id="rId37"/>
      <p:bold r:id="rId38"/>
    </p:embeddedFont>
    <p:embeddedFont>
      <p:font typeface="Average" panose="02010600030101010101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7AFA80-EFCE-42CA-B42E-F1A7FE9C79DB}">
  <a:tblStyle styleId="{887AFA80-EFCE-42CA-B42E-F1A7FE9C79DB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have two data set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Weekday data and Weekend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Fifth bullet point: in our testing case, 5min to predict the power consumption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We can control these parameters to get better performance of DPM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Ridge solves a regression model where the loss function is the linear least squares function and regularization is given by the l2-norm.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bullet point: e.g. </a:t>
            </a:r>
            <a:r>
              <a:rPr lang="en">
                <a:solidFill>
                  <a:srgbClr val="1D1F22"/>
                </a:solidFill>
                <a:highlight>
                  <a:srgbClr val="FFFFFF"/>
                </a:highlight>
              </a:rPr>
              <a:t>if input sample is two dimensional and of the form [a, b], the 2-degree polynomial features are [1, a, b, a^2, ab, b^2].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ificamerican.com/article/turn-fluorescent-lights-off-when-you-leave-ro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unity.smartthings.com/t/log-events-to-google-sheets-see-post-154-for-current-github-repo-and-v1-1/36719" TargetMode="External"/><Relationship Id="rId4" Type="http://schemas.openxmlformats.org/officeDocument/2006/relationships/hyperlink" Target="http://scikit-learn.org/stable/auto_examples/linear_model/plot_robust_fit.html#sphx-glr-auto-examples-linear-model-plot-robust-fit-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777975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700"/>
              <a:t>Analysis of Smart Lighting Systems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479550" y="3174875"/>
            <a:ext cx="8184900" cy="173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Xuerui Yan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Boyang Cai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3200400" lvl="0" indent="45720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Supervised by Prof. Mani Srivastava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											      EE M202B @UCLA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260150" y="185125"/>
            <a:ext cx="8454300" cy="48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Energy Computation Algorithm in DPM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Introduce light-OFF Probability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0600"/>
            <a:ext cx="9144000" cy="97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01550"/>
            <a:ext cx="9143998" cy="97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260150" y="295575"/>
            <a:ext cx="8454300" cy="46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Energy Computation Algorithm in Naive and Sensor-mode Control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Naive Energy consumption = Energy_light_ON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Ignore Setup energy</a:t>
            </a:r>
          </a:p>
          <a:p>
            <a:pPr lvl="0" rtl="0">
              <a:spcBef>
                <a:spcPts val="0"/>
              </a:spcBef>
              <a:buNone/>
            </a:pPr>
            <a:endParaRPr sz="21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Sensor-mode Energy consumption 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LightOffTime </a:t>
            </a: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the sum of light off time for over-threshold waiting time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Energy consumption = </a:t>
            </a:r>
            <a:r>
              <a:rPr lang="en" sz="20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occurTime</a:t>
            </a: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* setupEnergy + maintainPower * (deltaT - </a:t>
            </a:r>
            <a:r>
              <a:rPr lang="en" sz="20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LightOffTime </a:t>
            </a: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+ </a:t>
            </a:r>
            <a:r>
              <a:rPr lang="en" sz="20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occurTime</a:t>
            </a: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* 5 * 60)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DPM Programming Output Validation Example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1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25" y="1641800"/>
            <a:ext cx="3771171" cy="3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802"/>
            <a:ext cx="3771174" cy="306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DPM Programming Output Validation Example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1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24" y="1507975"/>
            <a:ext cx="8194750" cy="33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Setup</a:t>
            </a:r>
          </a:p>
          <a:p>
            <a:pPr lvl="0" rtl="0">
              <a:spcBef>
                <a:spcPts val="0"/>
              </a:spcBef>
              <a:buNone/>
            </a:pPr>
            <a:endParaRPr sz="3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collect place: UCLA Boelter Hall 4th Floor Hallway</a:t>
            </a: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Four testing areas along the hall, sensed by four motion sensors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collect time (7:00 - 23:00)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Weekday: different periods of days in one-week cycle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Weekend: different periods of days in three weekend days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collect period constrained by SEASnet Lab hours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Setup</a:t>
            </a:r>
          </a:p>
          <a:p>
            <a:pPr lvl="0" rtl="0">
              <a:spcBef>
                <a:spcPts val="0"/>
              </a:spcBef>
              <a:buNone/>
            </a:pPr>
            <a:endParaRPr sz="3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Equipments</a:t>
            </a: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Samsung SmartThings Hub x 1</a:t>
            </a: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SmartThings Motion Sensor x 4</a:t>
            </a:r>
          </a:p>
          <a:p>
            <a:pPr marL="914400" marR="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TP-LINK Wi-Fi </a:t>
            </a: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Access Point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Fluorescent Lights in Boelter Hall</a:t>
            </a:r>
          </a:p>
          <a:p>
            <a: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26 Watts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49137" y="-18590"/>
            <a:ext cx="2335596" cy="2866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573" y="2582375"/>
            <a:ext cx="3077525" cy="246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5325" y="3544500"/>
            <a:ext cx="1797225" cy="15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Setup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76" y="995774"/>
            <a:ext cx="4946800" cy="37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8288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Brief Demonstration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Better performance on Ridge Regression for Data Precontrol Model with our recorded data than other robust linear estimators</a:t>
            </a: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[2]</a:t>
            </a:r>
          </a:p>
          <a:p>
            <a:pPr marL="914400" lvl="1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RANSAC </a:t>
            </a:r>
          </a:p>
          <a:p>
            <a:pPr marL="914400" lvl="1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TheilSen</a:t>
            </a:r>
          </a:p>
          <a:p>
            <a:pPr marL="914400" lvl="1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OLS</a:t>
            </a: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Regression degrees for two data set</a:t>
            </a:r>
          </a:p>
          <a:p>
            <a:pPr marL="914400" lvl="1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Weekday: 5th order quadratic equation</a:t>
            </a:r>
          </a:p>
          <a:p>
            <a:pPr marL="914400" lvl="1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Weekend: 4th order quadratic equation</a:t>
            </a:r>
          </a:p>
          <a:p>
            <a:pPr marL="1371600" lvl="2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4th order Data more stable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1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25" y="1641800"/>
            <a:ext cx="3771171" cy="3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802"/>
            <a:ext cx="3771174" cy="306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</a:p>
          <a:p>
            <a:pPr lvl="0" algn="l" rtl="0">
              <a:spcBef>
                <a:spcPts val="0"/>
              </a:spcBef>
              <a:buNone/>
            </a:pPr>
            <a:endParaRPr sz="3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465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Phenomenon of ever-lasting lighting at large-scale public buildings 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7465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3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Goal: Compare energy consumptions in large-scale public buildings among naive lighting control strategy, sensor mode control strategy,  and data precontrol model strategy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11" y="1641799"/>
            <a:ext cx="4065788" cy="3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789"/>
            <a:ext cx="4065800" cy="3064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Comparison among three strategies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6" name="Shape 176"/>
          <p:cNvGraphicFramePr/>
          <p:nvPr>
            <p:extLst>
              <p:ext uri="{D42A27DB-BD31-4B8C-83A1-F6EECF244321}">
                <p14:modId xmlns:p14="http://schemas.microsoft.com/office/powerpoint/2010/main" val="1199070283"/>
              </p:ext>
            </p:extLst>
          </p:nvPr>
        </p:nvGraphicFramePr>
        <p:xfrm>
          <a:off x="550075" y="2185925"/>
          <a:ext cx="8043850" cy="2042160"/>
        </p:xfrm>
        <a:graphic>
          <a:graphicData uri="http://schemas.openxmlformats.org/drawingml/2006/table">
            <a:tbl>
              <a:tblPr>
                <a:noFill/>
                <a:tableStyleId>{887AFA80-EFCE-42CA-B42E-F1A7FE9C79DB}</a:tableStyleId>
              </a:tblPr>
              <a:tblGrid>
                <a:gridCol w="121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weekday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Area 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Area 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Sensor Mode Type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7:05:38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42.45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57.17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3.31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7:05:38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47.35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65.81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7.11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9:12:33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137.03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135.13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135.45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9:32:30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129.69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127.98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128.51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14:19:23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87.12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85.07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85.17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14:22:51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87.19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86.60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86.30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17:30:42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108.84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113.45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49.59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17:37:42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103.89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110.75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60.96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Total Energy(WH)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375.45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390.82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273.52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368.12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391.14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</a:rPr>
                        <a:t>282.88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72" y="1641800"/>
            <a:ext cx="3700027" cy="30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782"/>
            <a:ext cx="3700025" cy="306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Weekday Area 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87" y="1641800"/>
            <a:ext cx="3700012" cy="306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811"/>
            <a:ext cx="3700000" cy="306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Comparison among three strategies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3371779839"/>
              </p:ext>
            </p:extLst>
          </p:nvPr>
        </p:nvGraphicFramePr>
        <p:xfrm>
          <a:off x="582075" y="1941110"/>
          <a:ext cx="8134025" cy="2267600"/>
        </p:xfrm>
        <a:graphic>
          <a:graphicData uri="http://schemas.openxmlformats.org/drawingml/2006/table">
            <a:tbl>
              <a:tblPr>
                <a:noFill/>
                <a:tableStyleId>{887AFA80-EFCE-42CA-B42E-F1A7FE9C79DB}</a:tableStyleId>
              </a:tblPr>
              <a:tblGrid>
                <a:gridCol w="122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04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600">
                <a:tc gridSpan="9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weekday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 Type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7:05:38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50.54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63.43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6.95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7:05:38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165.74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170.69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108.04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9:26:59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132.75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130.15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131.24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13:34:32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72.50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72.94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74.86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14:22:20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85.81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83.49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83.04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16:17:52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154.64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159.28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163.26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17:30:00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103.88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114.13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68.13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22:20:26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14.82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15.14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12.18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2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Total Energy(WH)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372.98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391.19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289.35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407.70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418.06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</a:rPr>
                        <a:t>358.33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 Area 1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30" y="1641799"/>
            <a:ext cx="3771170" cy="3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788"/>
            <a:ext cx="3771176" cy="306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 Area 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1777"/>
            <a:ext cx="3771175" cy="30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825" y="1641795"/>
            <a:ext cx="3771175" cy="306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Comparison among three strategies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16" name="Shape 216"/>
          <p:cNvGraphicFramePr/>
          <p:nvPr>
            <p:extLst>
              <p:ext uri="{D42A27DB-BD31-4B8C-83A1-F6EECF244321}">
                <p14:modId xmlns:p14="http://schemas.microsoft.com/office/powerpoint/2010/main" val="3128791261"/>
              </p:ext>
            </p:extLst>
          </p:nvPr>
        </p:nvGraphicFramePr>
        <p:xfrm>
          <a:off x="528700" y="2051875"/>
          <a:ext cx="8086575" cy="1790700"/>
        </p:xfrm>
        <a:graphic>
          <a:graphicData uri="http://schemas.openxmlformats.org/drawingml/2006/table">
            <a:tbl>
              <a:tblPr>
                <a:noFill/>
                <a:tableStyleId>{887AFA80-EFCE-42CA-B42E-F1A7FE9C79DB}</a:tableStyleId>
              </a:tblPr>
              <a:tblGrid>
                <a:gridCol w="12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96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weekend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Model Type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chemeClr val="bg1"/>
                          </a:solidFill>
                        </a:rPr>
                        <a:t>13:17:22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32.18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49.16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4.59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13:20:11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35.76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52.80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7.99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15:05:48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77.97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74.79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40.10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15:17:02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70.28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71.81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32.76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17:53:24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56.14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56.08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17.40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17:57:45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54.89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54.24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15.97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Total Energy(WH)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166.28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180.03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62.08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160.93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178.86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</a:rPr>
                        <a:t>56.71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 Area 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00" y="1641775"/>
            <a:ext cx="3771200" cy="30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771"/>
            <a:ext cx="3771199" cy="306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Weekend Area 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41" y="1641800"/>
            <a:ext cx="3771157" cy="30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1805"/>
            <a:ext cx="3771150" cy="306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60150" y="295575"/>
            <a:ext cx="8454300" cy="47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Background of Methodology</a:t>
            </a:r>
          </a:p>
          <a:p>
            <a:pPr lvl="0" algn="l" rtl="0">
              <a:spcBef>
                <a:spcPts val="0"/>
              </a:spcBef>
              <a:buNone/>
            </a:pPr>
            <a:endParaRPr sz="2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Naive Lighting Control</a:t>
            </a:r>
          </a:p>
          <a:p>
            <a:pPr marL="914400" lvl="1" indent="-3683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Whatever Keep light ON 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Sensor-mode Control</a:t>
            </a:r>
          </a:p>
          <a:p>
            <a:pPr marL="914400" lvl="1" indent="-3683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Once “1” raised in sensor, keep light ON for a constant time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Precontrol Model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Machine Learning based regression to predict light OFF waiting condition in different time intervals during a day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Experimental Results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Comparison among three strategies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36" name="Shape 236"/>
          <p:cNvGraphicFramePr/>
          <p:nvPr>
            <p:extLst>
              <p:ext uri="{D42A27DB-BD31-4B8C-83A1-F6EECF244321}">
                <p14:modId xmlns:p14="http://schemas.microsoft.com/office/powerpoint/2010/main" val="1048550149"/>
              </p:ext>
            </p:extLst>
          </p:nvPr>
        </p:nvGraphicFramePr>
        <p:xfrm>
          <a:off x="699425" y="1945150"/>
          <a:ext cx="7745150" cy="1790700"/>
        </p:xfrm>
        <a:graphic>
          <a:graphicData uri="http://schemas.openxmlformats.org/drawingml/2006/table">
            <a:tbl>
              <a:tblPr>
                <a:noFill/>
                <a:tableStyleId>{887AFA80-EFCE-42CA-B42E-F1A7FE9C79DB}</a:tableStyleId>
              </a:tblPr>
              <a:tblGrid>
                <a:gridCol w="11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 gridSpan="9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weekend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Area 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 Type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Period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Sensor Mode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Naive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Data Precontrol Model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13:17:53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</a:rPr>
                        <a:t>38.42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54.36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10.96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13:20:45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35.41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53.32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11.22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15:18:19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72.12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71.27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29.20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15:18:48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72.43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71.36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29.54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17:57:46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59.53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54.28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16.54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chemeClr val="bg1"/>
                          </a:solidFill>
                        </a:rPr>
                        <a:t>17:58:28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60.41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54.01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17.54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bg1"/>
                          </a:solidFill>
                        </a:rPr>
                        <a:t>Total Energy(WH)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170.08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179.90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56.70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168.26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solidFill>
                            <a:schemeClr val="bg1"/>
                          </a:solidFill>
                        </a:rPr>
                        <a:t>178.69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</a:rPr>
                        <a:t>58.30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result shows that Data Precontrol Model has a significant drop compared to the  Naive model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Data Precontrol Model also have a benefit compared to the Sensor Mode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However, Data Precontrol Model required more hardware equipment and maintenance than the Naive mode and Sensor more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Need maintain on the machine learning server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Sensor maintenances.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260150" y="295575"/>
            <a:ext cx="8454300" cy="47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Future Work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Getting more daily data to be iteratively computed in DPM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More daytime data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Fill Midnight data (0:00 - 6:00am)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Add more features in machine learning model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E.g. Temperature, Schedules of office/class hours in the testing floor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Measure the real power consumption of fluorescent light with physical devices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Change better smart sensors with faster reaction and LED for better energy saving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Expand the sensing area (use long distance sensor) to cover and manage more different areas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60150" y="295575"/>
            <a:ext cx="8454300" cy="471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Future Work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Currently only use the SmartThings related devices to sense and transmit data for validation purpose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In the future we can use microcontroller to replace the SmartThings Hub</a:t>
            </a: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cost vs complexity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[1] “Does Turning Fluorescent Lights Off Use More Energy Than Leaving Them On?”. Retrieved from: </a:t>
            </a:r>
            <a:r>
              <a:rPr lang="en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https://www.scientificamerican.com/article/turn-fluorescent-lights-off-when-you-leave-room/</a:t>
            </a:r>
          </a:p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[2] “Robust linear estimator fitting”. Retrieved from: </a:t>
            </a:r>
            <a:r>
              <a:rPr lang="en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http://scikit-learn.org/stable/auto_examples/linear_model/plot_robust_fit.html#sphx-glr-auto-examples-linear-model-plot-robust-fit-py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[3] “Code reference for logging data to google sheet” </a:t>
            </a:r>
            <a:r>
              <a:rPr lang="en" sz="16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https://community.smartthings.com/t/log-events-to-google-sheets-see-post-154-for-current-github-repo-and-v1-1/36719</a:t>
            </a:r>
          </a:p>
          <a:p>
            <a:pPr lv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 Precontrol Model (DPM) Frame</a:t>
            </a:r>
          </a:p>
          <a:p>
            <a:pPr lvl="0" algn="l" rtl="0">
              <a:spcBef>
                <a:spcPts val="0"/>
              </a:spcBef>
              <a:buNone/>
            </a:pPr>
            <a:endParaRPr sz="26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buClr>
                <a:srgbClr val="434343"/>
              </a:buClr>
              <a:buSzPct val="109090"/>
              <a:buFont typeface="Oswald"/>
              <a:buAutoNum type="arabicPeriod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Mine the light ON/OFF (1/0) data of testing day(s) from smart sensors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AutoNum type="arabicPeriod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Get non-linear regression of data by utilizing Machine learning algorithm 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AutoNum type="arabicPeriod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Obtain approximated function from regression, and do second derivative and definite integral to set different time intervals and their averaged light OFF waiting time (0-&gt;1), respectively</a:t>
            </a:r>
          </a:p>
          <a:p>
            <a:pPr lvl="0" algn="l" rtl="0">
              <a:spcBef>
                <a:spcPts val="0"/>
              </a:spcBef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AutoNum type="arabicPeriod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Output the predicted light power consumptions in the time intervals daily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Controllable Parameters in DPM Computation</a:t>
            </a:r>
          </a:p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Changeable data collection area for DPM computing</a:t>
            </a:r>
          </a:p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Regression degrees</a:t>
            </a:r>
          </a:p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Regularization Strength (alpha)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Normalization </a:t>
            </a:r>
          </a:p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Light OFF waiting threshold time</a:t>
            </a:r>
          </a:p>
          <a:p>
            <a:pPr lvl="0" algn="l" rt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Customized light ON wait time for lighting comfort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60150" y="295575"/>
            <a:ext cx="8818200" cy="47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Machine Learning Regression Algorithm in DPM</a:t>
            </a:r>
          </a:p>
          <a:p>
            <a:pPr lvl="0" rtl="0">
              <a:spcBef>
                <a:spcPts val="0"/>
              </a:spcBef>
              <a:buNone/>
            </a:pPr>
            <a:endParaRPr sz="3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Ridge Regression </a:t>
            </a: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From n data 1d points, it suffices to build the Vandermonde matrix, which is n data * n-th degree+1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619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Generated matrix can be interpreted as a matrix of pseudo features (the points raised to some power). The matrix is akin to (but different from) the matrix induced by a polynomial kernel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75" y="3764825"/>
            <a:ext cx="4450049" cy="12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260150" y="295575"/>
            <a:ext cx="8454300" cy="44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Machine Learning Regression Algorithm in DPM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Polynomial Features</a:t>
            </a: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Generate a new feature matrix consisting of all polynomial combinations of the features with degree less than or equal to the required regressive degree.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Implement polynomial regression with a linear (Ridge) model, using a pipeline to add polynomial features.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60150" y="295575"/>
            <a:ext cx="8454300" cy="46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Energy Computation Algorithm in DPM</a:t>
            </a:r>
          </a:p>
          <a:p>
            <a:pPr lvl="0">
              <a:spcBef>
                <a:spcPts val="0"/>
              </a:spcBef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83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Compute the lighting energy consumption (Unit Watt * h) in different resulted time intervals obtained from regressive function</a:t>
            </a:r>
          </a:p>
          <a:p>
            <a:pPr marL="914400" lvl="1" indent="-3619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Base equation: Energy consumption = Energy_light_ON + Energy_light_setup</a:t>
            </a:r>
          </a:p>
          <a:p>
            <a:pPr lvl="0" rtl="0">
              <a:spcBef>
                <a:spcPts val="0"/>
              </a:spcBef>
              <a:buNone/>
            </a:pPr>
            <a:endParaRPr sz="21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5-minute Rule</a:t>
            </a:r>
            <a:r>
              <a:rPr lang="en" sz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[1]</a:t>
            </a: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of light ON/OFF for setting Light OFF waiting threshold time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Rule 1: If you will be out of a room for 5 minutes or less, leave it on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Rule 2: If you will be out of a room for more than 5 minutes, turn it off.</a:t>
            </a:r>
          </a:p>
          <a:p>
            <a:pPr marL="914400" lvl="1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Used for calculating setup energy cost of the light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60150" y="185125"/>
            <a:ext cx="8454300" cy="48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Energy Computation Algorithm in DPM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21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Introduce light-OFF Probability</a:t>
            </a:r>
          </a:p>
          <a:p>
            <a:pPr marL="914400" lvl="1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Ratio of sum of light OFF waiting time (0-&gt;1) above the waiting threshold time vs. the sum of total light OFF waiting time in one time interval</a:t>
            </a:r>
          </a:p>
          <a:p>
            <a:pPr marL="914400" lvl="1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If Probability &lt;= 0.6, execute Rule 1 (over-threshold waiting time not dominated)</a:t>
            </a:r>
          </a:p>
          <a:p>
            <a:pPr marL="1371600" lvl="2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19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tdMean 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average waiting time of the time interval obtained by integration from regressive equation to compute Energy_light_ON</a:t>
            </a:r>
          </a:p>
          <a:p>
            <a:pPr marL="1371600" lvl="2" indent="-3556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20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occurTime</a:t>
            </a:r>
            <a:r>
              <a:rPr lang="en" sz="20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times of over-threshold waiting time to compute Energy_light_setup</a:t>
            </a:r>
          </a:p>
          <a:p>
            <a:pPr marL="914400" lvl="1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○"/>
            </a:pP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If Probability &gt; 0.6, execute Rule 2 (over-threshold waiting time dominated)</a:t>
            </a:r>
          </a:p>
          <a:p>
            <a:pPr marL="1371600" lvl="2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19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totalLightOffTime 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under this rule, light no longer waits threshold time, use total light OFF time instead of </a:t>
            </a:r>
            <a:r>
              <a:rPr lang="en" sz="1900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tdmean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to compute Energy_light_ON</a:t>
            </a:r>
          </a:p>
          <a:p>
            <a:pPr marL="1371600" lvl="2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■"/>
            </a:pPr>
            <a:r>
              <a:rPr lang="en" sz="1900" b="1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totalTime 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the total light ON/OFF time to compute Energy_light_setup</a:t>
            </a:r>
          </a:p>
          <a:p>
            <a:pPr marL="1828800" lvl="3" indent="-34925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●"/>
            </a:pP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Punish the </a:t>
            </a:r>
            <a:r>
              <a:rPr lang="en" sz="1900" i="1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totalTime </a:t>
            </a:r>
            <a:r>
              <a:rPr lang="en" sz="1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for more general prediction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Microsoft Office PowerPoint</Application>
  <PresentationFormat>On-screen Show (16:9)</PresentationFormat>
  <Paragraphs>392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Oswald</vt:lpstr>
      <vt:lpstr>Arial</vt:lpstr>
      <vt:lpstr>Average</vt:lpstr>
      <vt:lpstr>slate</vt:lpstr>
      <vt:lpstr>Analysis of Smart Lighting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Smart Lighting Systems</dc:title>
  <cp:lastModifiedBy>boyang cai</cp:lastModifiedBy>
  <cp:revision>1</cp:revision>
  <dcterms:modified xsi:type="dcterms:W3CDTF">2017-03-25T22:38:08Z</dcterms:modified>
</cp:coreProperties>
</file>