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8" r:id="rId3"/>
    <p:sldId id="291" r:id="rId4"/>
    <p:sldId id="264" r:id="rId5"/>
    <p:sldId id="289" r:id="rId6"/>
    <p:sldId id="294" r:id="rId7"/>
    <p:sldId id="298" r:id="rId8"/>
    <p:sldId id="271" r:id="rId9"/>
    <p:sldId id="268" r:id="rId10"/>
    <p:sldId id="270" r:id="rId11"/>
    <p:sldId id="275" r:id="rId12"/>
    <p:sldId id="273" r:id="rId13"/>
    <p:sldId id="274" r:id="rId14"/>
    <p:sldId id="276" r:id="rId15"/>
    <p:sldId id="267" r:id="rId16"/>
    <p:sldId id="277" r:id="rId17"/>
    <p:sldId id="288" r:id="rId18"/>
    <p:sldId id="278" r:id="rId19"/>
    <p:sldId id="287" r:id="rId20"/>
    <p:sldId id="283" r:id="rId21"/>
    <p:sldId id="284" r:id="rId22"/>
    <p:sldId id="285" r:id="rId23"/>
    <p:sldId id="286" r:id="rId24"/>
    <p:sldId id="279" r:id="rId25"/>
    <p:sldId id="296" r:id="rId26"/>
    <p:sldId id="295" r:id="rId27"/>
    <p:sldId id="263" r:id="rId28"/>
    <p:sldId id="293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699348-7748-4344-9268-A13E50511468}">
          <p14:sldIdLst>
            <p14:sldId id="256"/>
            <p14:sldId id="258"/>
            <p14:sldId id="291"/>
            <p14:sldId id="264"/>
            <p14:sldId id="289"/>
            <p14:sldId id="294"/>
            <p14:sldId id="298"/>
            <p14:sldId id="271"/>
            <p14:sldId id="268"/>
            <p14:sldId id="270"/>
            <p14:sldId id="275"/>
            <p14:sldId id="273"/>
            <p14:sldId id="274"/>
            <p14:sldId id="276"/>
            <p14:sldId id="267"/>
            <p14:sldId id="277"/>
            <p14:sldId id="288"/>
            <p14:sldId id="278"/>
            <p14:sldId id="287"/>
            <p14:sldId id="283"/>
            <p14:sldId id="284"/>
            <p14:sldId id="285"/>
            <p14:sldId id="286"/>
            <p14:sldId id="279"/>
            <p14:sldId id="296"/>
            <p14:sldId id="295"/>
            <p14:sldId id="263"/>
            <p14:sldId id="293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30303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E7EAD-9735-4D75-909B-E60295F7565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48CB4-47D5-4975-8612-B28C0B341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8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32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1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2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7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604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682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74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19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93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32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68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14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00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6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14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8CB4-47D5-4975-8612-B28C0B34102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91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58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2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0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37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74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83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29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32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E701-DFAB-4419-B31F-8F99064064FE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3A0A-0AC4-4BA4-9AE5-5B7BB7D3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096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gamer.com.tw/hoarhs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" TargetMode="External"/><Relationship Id="rId7" Type="http://schemas.openxmlformats.org/officeDocument/2006/relationships/hyperlink" Target="https://docs.microsoft.com/zh-tw/cpp/?view=msvc-160" TargetMode="External"/><Relationship Id="rId2" Type="http://schemas.openxmlformats.org/officeDocument/2006/relationships/hyperlink" Target="https://www.cplusplus.com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zh-tw/dotnet/csharp/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www.r-project.org/other-doc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ntnu.edu.tw/~algo/Activity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.glob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cycu2021cs-group/r1KvNv2yd/https%3A%2F%2Fhackmd.io%2F%40cycu2021cs-group%2FBJGVED2y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A8353B-6E4F-4E3B-95C9-579BF5B104EC}"/>
              </a:ext>
            </a:extLst>
          </p:cNvPr>
          <p:cNvSpPr/>
          <p:nvPr/>
        </p:nvSpPr>
        <p:spPr>
          <a:xfrm>
            <a:off x="0" y="2096655"/>
            <a:ext cx="12192000" cy="2387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02E8D6-E9FC-4647-A200-F0D440244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</a:t>
            </a:r>
            <a:r>
              <a:rPr lang="zh-TW" altLang="en-US" sz="8000" b="1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r>
              <a:rPr lang="zh-TW" altLang="en-US" sz="8000" b="1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算法競賽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Competitive Programming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53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標題 2">
            <a:extLst>
              <a:ext uri="{FF2B5EF4-FFF2-40B4-BE49-F238E27FC236}">
                <a16:creationId xmlns:a16="http://schemas.microsoft.com/office/drawing/2014/main" id="{0B0E7DE6-8F88-4ED2-89BD-197E3C434403}"/>
              </a:ext>
            </a:extLst>
          </p:cNvPr>
          <p:cNvSpPr txBox="1">
            <a:spLocks/>
          </p:cNvSpPr>
          <p:nvPr/>
        </p:nvSpPr>
        <p:spPr>
          <a:xfrm>
            <a:off x="1868009" y="1541567"/>
            <a:ext cx="8455982" cy="3774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我的競賽經驗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實踐大學 程式設計競賽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b="1" kern="1200" spc="5" dirty="0">
                <a:effectLst/>
                <a:latin typeface="微軟正黑體" panose="020B0604030504040204" pitchFamily="34" charset="-120"/>
                <a:cs typeface="Yu Gothic" panose="020B0400000000000000" pitchFamily="34" charset="-128"/>
              </a:rPr>
              <a:t>0</a:t>
            </a:r>
            <a:r>
              <a:rPr lang="en-US" altLang="zh-TW" sz="2800" b="1" kern="1200" spc="5" baseline="30000" dirty="0">
                <a:effectLst/>
                <a:latin typeface="微軟正黑體" panose="020B0604030504040204" pitchFamily="34" charset="-120"/>
                <a:cs typeface="Yu Gothic" panose="020B0400000000000000" pitchFamily="34" charset="-128"/>
              </a:rPr>
              <a:t>th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佳作</a:t>
            </a:r>
            <a:endParaRPr lang="en-US" altLang="zh-TW" sz="2800" b="1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ITSA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線上程式設計競賽</a:t>
            </a:r>
            <a:r>
              <a:rPr lang="en-US" altLang="zh-TW" sz="2800" b="1" kern="1200" spc="5" dirty="0">
                <a:effectLst/>
                <a:latin typeface="微軟正黑體" panose="020B0604030504040204" pitchFamily="34" charset="-120"/>
                <a:cs typeface="Yu Gothic" panose="020B0400000000000000" pitchFamily="34" charset="-128"/>
              </a:rPr>
              <a:t>66</a:t>
            </a:r>
            <a:r>
              <a:rPr lang="en-US" altLang="zh-TW" sz="2800" b="1" kern="1200" spc="5" baseline="30000" dirty="0">
                <a:effectLst/>
                <a:latin typeface="微軟正黑體" panose="020B0604030504040204" pitchFamily="34" charset="-120"/>
                <a:cs typeface="Yu Gothic" panose="020B0400000000000000" pitchFamily="34" charset="-128"/>
              </a:rPr>
              <a:t>th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		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en-US" altLang="zh-TW" sz="2800" b="1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ITSA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線上程式設計競賽</a:t>
            </a:r>
            <a:r>
              <a:rPr lang="en-US" altLang="zh-TW" sz="2800" b="1" kern="1200" spc="5" dirty="0">
                <a:effectLst/>
                <a:latin typeface="微軟正黑體" panose="020B0604030504040204" pitchFamily="34" charset="-120"/>
                <a:cs typeface="Yu Gothic" panose="020B0400000000000000" pitchFamily="34" charset="-128"/>
              </a:rPr>
              <a:t>74</a:t>
            </a:r>
            <a:r>
              <a:rPr lang="en-US" altLang="zh-TW" sz="2800" b="1" kern="1200" spc="5" baseline="30000" dirty="0">
                <a:effectLst/>
                <a:latin typeface="微軟正黑體" panose="020B0604030504040204" pitchFamily="34" charset="-120"/>
                <a:cs typeface="Yu Gothic" panose="020B0400000000000000" pitchFamily="34" charset="-128"/>
              </a:rPr>
              <a:t>th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		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en-US" altLang="zh-TW" sz="2800" b="1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資訊學科能力競賽 北二區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en-US" altLang="zh-TW" sz="2800" b="1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資訊學科能力競賽 全國賽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34/47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0694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390EDF-6D30-4336-B8B2-657E28EE3735}"/>
              </a:ext>
            </a:extLst>
          </p:cNvPr>
          <p:cNvSpPr/>
          <p:nvPr/>
        </p:nvSpPr>
        <p:spPr>
          <a:xfrm>
            <a:off x="0" y="2123288"/>
            <a:ext cx="12192000" cy="2387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211" y="1844317"/>
            <a:ext cx="11061577" cy="3169366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我學程式以前在做什麼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最一開始，是從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Minecraft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指令開始起步的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22589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674"/>
            <a:ext cx="9144000" cy="1491671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學程式以前的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MC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4A8416-A131-4928-9F63-8D0F47F9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1" y="1616400"/>
            <a:ext cx="6384154" cy="42970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527048D-5E5D-4C5A-B484-6D4143EB2147}"/>
              </a:ext>
            </a:extLst>
          </p:cNvPr>
          <p:cNvSpPr txBox="1"/>
          <p:nvPr/>
        </p:nvSpPr>
        <p:spPr>
          <a:xfrm>
            <a:off x="2652664" y="6019060"/>
            <a:ext cx="656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利用三角函數的變化性，在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簡易地實現重力擺盪裝置的效果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15263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674"/>
            <a:ext cx="9144000" cy="1491671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學程式以後的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MC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72FDEA-4FC5-4840-B7AF-BB10DDC55F6A}"/>
              </a:ext>
            </a:extLst>
          </p:cNvPr>
          <p:cNvSpPr txBox="1"/>
          <p:nvPr/>
        </p:nvSpPr>
        <p:spPr>
          <a:xfrm>
            <a:off x="1827394" y="5727585"/>
            <a:ext cx="8537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思路結合指標，實現解析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NBT Format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NBT Format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是一種很接近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的架構，常見於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Minecraft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的資料儲存格式中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4B657F5-8640-40D2-93E2-9A8AEA7AE2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"/>
          <a:stretch/>
        </p:blipFill>
        <p:spPr>
          <a:xfrm>
            <a:off x="3229607" y="1628702"/>
            <a:ext cx="5732782" cy="398198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073037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186" y="367200"/>
            <a:ext cx="7973628" cy="1491671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</a:t>
            </a:r>
            <a:r>
              <a:rPr lang="zh-TW" altLang="en-US" sz="5400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黑歷史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收藏</a:t>
            </a:r>
            <a:endParaRPr lang="en-US" altLang="zh-TW" sz="2600" b="1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hlinkClick r:id="rId3"/>
            <a:extLst>
              <a:ext uri="{FF2B5EF4-FFF2-40B4-BE49-F238E27FC236}">
                <a16:creationId xmlns:a16="http://schemas.microsoft.com/office/drawing/2014/main" id="{98EA7E44-C5FD-4D20-A651-5574A63D0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73" y="1551339"/>
            <a:ext cx="6279453" cy="454762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34D87E6-1EF6-49ED-AFC5-65C0C8D2DEED}"/>
              </a:ext>
            </a:extLst>
          </p:cNvPr>
          <p:cNvSpPr txBox="1"/>
          <p:nvPr/>
        </p:nvSpPr>
        <p:spPr>
          <a:xfrm>
            <a:off x="1390224" y="6224387"/>
            <a:ext cx="94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之前都會在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巴哈版上發布一些指令技術的想法和教學文章，有興趣的歡迎來看看</a:t>
            </a:r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</a:t>
            </a:r>
          </a:p>
        </p:txBody>
      </p:sp>
    </p:spTree>
    <p:extLst>
      <p:ext uri="{BB962C8B-B14F-4D97-AF65-F5344CB8AC3E}">
        <p14:creationId xmlns:p14="http://schemas.microsoft.com/office/powerpoint/2010/main" val="329298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DC377-3039-41AA-963D-0C2E3822E7DD}"/>
              </a:ext>
            </a:extLst>
          </p:cNvPr>
          <p:cNvSpPr/>
          <p:nvPr/>
        </p:nvSpPr>
        <p:spPr>
          <a:xfrm>
            <a:off x="0" y="2123288"/>
            <a:ext cx="12192000" cy="2387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工商結束，回到正題吧</a:t>
            </a:r>
          </a:p>
        </p:txBody>
      </p:sp>
    </p:spTree>
    <p:extLst>
      <p:ext uri="{BB962C8B-B14F-4D97-AF65-F5344CB8AC3E}">
        <p14:creationId xmlns:p14="http://schemas.microsoft.com/office/powerpoint/2010/main" val="2546977770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3FAC6E-A3D1-4DF5-B06F-E1124846D8E0}"/>
              </a:ext>
            </a:extLst>
          </p:cNvPr>
          <p:cNvSpPr/>
          <p:nvPr/>
        </p:nvSpPr>
        <p:spPr>
          <a:xfrm>
            <a:off x="0" y="2123288"/>
            <a:ext cx="12192000" cy="2387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039" y="2354783"/>
            <a:ext cx="9439922" cy="2148434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有辦法增強自己的解題能力嗎？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355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>
            <a:extLst>
              <a:ext uri="{FF2B5EF4-FFF2-40B4-BE49-F238E27FC236}">
                <a16:creationId xmlns:a16="http://schemas.microsoft.com/office/drawing/2014/main" id="{2C73009E-3B10-4E10-BC96-CEF5DE7C0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6925"/>
            <a:ext cx="9144000" cy="4159500"/>
          </a:xfrm>
        </p:spPr>
        <p:txBody>
          <a:bodyPr anchor="t"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如何訓練解題速度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熟悉程式 ─ 學習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邏輯分析 ─ 理解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簡化思路 ─ 熟練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打字速度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解題準則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720673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40765000-0AAE-4FB2-BFB9-6E87241522C4}"/>
              </a:ext>
            </a:extLst>
          </p:cNvPr>
          <p:cNvSpPr txBox="1">
            <a:spLocks/>
          </p:cNvSpPr>
          <p:nvPr/>
        </p:nvSpPr>
        <p:spPr>
          <a:xfrm>
            <a:off x="1523999" y="1260629"/>
            <a:ext cx="9144000" cy="216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熟悉程式</a:t>
            </a:r>
            <a:endParaRPr lang="en-US" altLang="zh-TW" sz="5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參考說明文件、程式教程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 Read)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與實作，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其目的是為了「學習」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05547-DD0C-423A-8E50-EBD41A4F735B}"/>
              </a:ext>
            </a:extLst>
          </p:cNvPr>
          <p:cNvSpPr txBox="1"/>
          <p:nvPr/>
        </p:nvSpPr>
        <p:spPr>
          <a:xfrm>
            <a:off x="2885376" y="3794486"/>
            <a:ext cx="6421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en-US" altLang="zh-TW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 Reference</a:t>
            </a:r>
            <a:endParaRPr lang="en-US" altLang="zh-TW" sz="24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				</a:t>
            </a:r>
            <a:r>
              <a:rPr lang="en-US" altLang="zh-TW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Help Center</a:t>
            </a:r>
            <a:endParaRPr lang="en-US" altLang="zh-TW" sz="24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					</a:t>
            </a:r>
            <a:r>
              <a:rPr lang="en-US" altLang="zh-TW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Documentation</a:t>
            </a:r>
            <a:endParaRPr lang="en-US" altLang="zh-TW" sz="24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			</a:t>
            </a:r>
            <a:r>
              <a:rPr lang="en-US" altLang="zh-TW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Documentation</a:t>
            </a:r>
            <a:endParaRPr lang="en-US" altLang="zh-TW" sz="24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Docs </a:t>
            </a:r>
            <a:r>
              <a:rPr lang="en-US" altLang="zh-TW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en-US" altLang="zh-TW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endParaRPr lang="en-US" altLang="zh-TW" sz="24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52119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>
            <a:extLst>
              <a:ext uri="{FF2B5EF4-FFF2-40B4-BE49-F238E27FC236}">
                <a16:creationId xmlns:a16="http://schemas.microsoft.com/office/drawing/2014/main" id="{36DB6B89-0E32-44F9-9BB1-FB58F07FEF88}"/>
              </a:ext>
            </a:extLst>
          </p:cNvPr>
          <p:cNvSpPr txBox="1">
            <a:spLocks/>
          </p:cNvSpPr>
          <p:nvPr/>
        </p:nvSpPr>
        <p:spPr>
          <a:xfrm>
            <a:off x="1524000" y="1526925"/>
            <a:ext cx="9144000" cy="415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如何訓練解題速度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熟悉程式 ─ 學習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邏輯分析 ─ 理解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簡化思路 ─ 熟練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打字速度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解題準則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00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0D00E3-55CB-4044-92EF-FC562B6069D7}"/>
              </a:ext>
            </a:extLst>
          </p:cNvPr>
          <p:cNvSpPr/>
          <p:nvPr/>
        </p:nvSpPr>
        <p:spPr>
          <a:xfrm>
            <a:off x="0" y="2096655"/>
            <a:ext cx="12192000" cy="2387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競程是什麼？可以賺錢嗎？</a:t>
            </a:r>
          </a:p>
        </p:txBody>
      </p:sp>
    </p:spTree>
    <p:extLst>
      <p:ext uri="{BB962C8B-B14F-4D97-AF65-F5344CB8AC3E}">
        <p14:creationId xmlns:p14="http://schemas.microsoft.com/office/powerpoint/2010/main" val="417896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>
            <a:extLst>
              <a:ext uri="{FF2B5EF4-FFF2-40B4-BE49-F238E27FC236}">
                <a16:creationId xmlns:a16="http://schemas.microsoft.com/office/drawing/2014/main" id="{B1683F8B-8CBB-4887-9011-7C1B292C937F}"/>
              </a:ext>
            </a:extLst>
          </p:cNvPr>
          <p:cNvSpPr txBox="1">
            <a:spLocks/>
          </p:cNvSpPr>
          <p:nvPr/>
        </p:nvSpPr>
        <p:spPr>
          <a:xfrm>
            <a:off x="769398" y="645850"/>
            <a:ext cx="10653204" cy="24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邏輯分析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就如同學習數學一樣，大多數程式或算法並不應當用背的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想要快速記住程式碼的邏輯，理所當然就是去「理解」它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AE6DFBC-C35A-492E-AB53-126E13C2C272}"/>
                  </a:ext>
                </a:extLst>
              </p:cNvPr>
              <p:cNvSpPr txBox="1"/>
              <p:nvPr/>
            </p:nvSpPr>
            <p:spPr>
              <a:xfrm>
                <a:off x="3543057" y="3229252"/>
                <a:ext cx="5105885" cy="2793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 b="1" dirty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Q. </a:t>
                </a:r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如何用程式計算 𝝿</a:t>
                </a:r>
                <a:endPara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𝐡𝐢𝐧𝐭</m:t>
                      </m:r>
                      <m:r>
                        <a:rPr lang="en-US" altLang="zh-TW" sz="2800" b="1" i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  </m:t>
                      </m:r>
                      <m:r>
                        <a:rPr lang="zh-TW" altLang="en-US" sz="2800" b="1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𝛑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1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𝒅𝒙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𝟏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800" dirty="0">
                  <a:solidFill>
                    <a:srgbClr val="1A0DAB"/>
                  </a:solidFill>
                  <a:latin typeface="arial" panose="020B0604020202020204" pitchFamily="34" charset="0"/>
                </a:endParaRPr>
              </a:p>
              <a:p>
                <a:pPr algn="ctr"/>
                <a:endPara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此題答案會在簡報最後面公布</a:t>
                </a:r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AE6DFBC-C35A-492E-AB53-126E13C2C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57" y="3229252"/>
                <a:ext cx="5105885" cy="2793009"/>
              </a:xfrm>
              <a:prstGeom prst="rect">
                <a:avLst/>
              </a:prstGeom>
              <a:blipFill>
                <a:blip r:embed="rId2"/>
                <a:stretch>
                  <a:fillRect l="-1429" t="-2174" r="-1548" b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87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>
            <a:extLst>
              <a:ext uri="{FF2B5EF4-FFF2-40B4-BE49-F238E27FC236}">
                <a16:creationId xmlns:a16="http://schemas.microsoft.com/office/drawing/2014/main" id="{9B6E5921-DB85-4A5B-B0D2-C54BAA2B6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6925"/>
            <a:ext cx="9144000" cy="4159500"/>
          </a:xfrm>
        </p:spPr>
        <p:txBody>
          <a:bodyPr anchor="t"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如何訓練解題速度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熟悉程式 ─ 學習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邏輯分析 ─ 理解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簡化思路 ─ 熟練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打字速度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解題準則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3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>
            <a:extLst>
              <a:ext uri="{FF2B5EF4-FFF2-40B4-BE49-F238E27FC236}">
                <a16:creationId xmlns:a16="http://schemas.microsoft.com/office/drawing/2014/main" id="{D5952737-3F38-4258-A4D1-A99D49B2AB4B}"/>
              </a:ext>
            </a:extLst>
          </p:cNvPr>
          <p:cNvSpPr txBox="1">
            <a:spLocks/>
          </p:cNvSpPr>
          <p:nvPr/>
        </p:nvSpPr>
        <p:spPr>
          <a:xfrm>
            <a:off x="769398" y="1578005"/>
            <a:ext cx="10653204" cy="3970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簡化思路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簡化自己的思路，這一步不論學習甚麼都是非常重要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這是為了確認自己已經理解邏輯後，能夠更進一步的進行思考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其目的是在於讓自己能夠「熟練」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451175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5872DD46-CC0B-4432-8C35-5ADB78A3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6925"/>
            <a:ext cx="9144000" cy="4159500"/>
          </a:xfrm>
        </p:spPr>
        <p:txBody>
          <a:bodyPr anchor="t"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如何訓練解題速度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熟悉程式 ─ 學習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邏輯分析 ─ 理解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簡化思路 ─ 熟練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打字速度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解題準則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84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>
            <a:extLst>
              <a:ext uri="{FF2B5EF4-FFF2-40B4-BE49-F238E27FC236}">
                <a16:creationId xmlns:a16="http://schemas.microsoft.com/office/drawing/2014/main" id="{E74F9141-86DD-4125-8F56-7852C834CB52}"/>
              </a:ext>
            </a:extLst>
          </p:cNvPr>
          <p:cNvSpPr txBox="1">
            <a:spLocks/>
          </p:cNvSpPr>
          <p:nvPr/>
        </p:nvSpPr>
        <p:spPr>
          <a:xfrm>
            <a:off x="769398" y="1113442"/>
            <a:ext cx="10653204" cy="2470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打字速度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在競程中，其實並不太會看重打字速度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想得到解法比較重要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但若打字速度快的話，會讓你看起來很像是打程式很強的人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(#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F0F40E-A46B-4B33-9B2A-96C5361ED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1600" r="3129" b="21998"/>
          <a:stretch/>
        </p:blipFill>
        <p:spPr>
          <a:xfrm>
            <a:off x="3303651" y="3630967"/>
            <a:ext cx="2317073" cy="242087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DCFE2F0-43DD-4524-AC17-17BBDB00C804}"/>
              </a:ext>
            </a:extLst>
          </p:cNvPr>
          <p:cNvSpPr txBox="1"/>
          <p:nvPr/>
        </p:nvSpPr>
        <p:spPr>
          <a:xfrm>
            <a:off x="3908189" y="6099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我的英打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B88ACF7-C81B-4712-81DC-8652F3F9B2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1342" r="742" b="34362"/>
          <a:stretch/>
        </p:blipFill>
        <p:spPr>
          <a:xfrm>
            <a:off x="6193220" y="3661024"/>
            <a:ext cx="2370565" cy="239081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F3E8D1-513A-4147-AE0C-B8DFFF86DE2F}"/>
              </a:ext>
            </a:extLst>
          </p:cNvPr>
          <p:cNvSpPr txBox="1"/>
          <p:nvPr/>
        </p:nvSpPr>
        <p:spPr>
          <a:xfrm>
            <a:off x="6824504" y="6099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我的中打</a:t>
            </a:r>
          </a:p>
        </p:txBody>
      </p:sp>
    </p:spTree>
    <p:extLst>
      <p:ext uri="{BB962C8B-B14F-4D97-AF65-F5344CB8AC3E}">
        <p14:creationId xmlns:p14="http://schemas.microsoft.com/office/powerpoint/2010/main" val="39900166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5872DD46-CC0B-4432-8C35-5ADB78A3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6925"/>
            <a:ext cx="9144000" cy="4159500"/>
          </a:xfrm>
        </p:spPr>
        <p:txBody>
          <a:bodyPr anchor="t"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如何訓練解題速度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熟悉程式 ─ 學習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邏輯分析 ─ 理解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簡化思路 ─ 熟練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3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打字速度</a:t>
            </a:r>
            <a:endParaRPr lang="en-US" altLang="zh-TW" sz="3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解題準則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76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8993"/>
            <a:ext cx="9144000" cy="2696611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解題準則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嘗試給自己一個練習題目的準則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這樣非常有助於自己學習新東西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8ED929B-0841-4FC9-A657-8A690A396AC4}"/>
              </a:ext>
            </a:extLst>
          </p:cNvPr>
          <p:cNvSpPr txBox="1"/>
          <p:nvPr/>
        </p:nvSpPr>
        <p:spPr>
          <a:xfrm>
            <a:off x="1742885" y="4450194"/>
            <a:ext cx="87062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如果思考超過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分鐘還是想不到解法，那麼就直接去查答案吧 </a:t>
            </a:r>
          </a:p>
        </p:txBody>
      </p:sp>
    </p:spTree>
    <p:extLst>
      <p:ext uri="{BB962C8B-B14F-4D97-AF65-F5344CB8AC3E}">
        <p14:creationId xmlns:p14="http://schemas.microsoft.com/office/powerpoint/2010/main" val="4283997673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984CA-C4C3-43E2-BF45-02DBB2AC0FDB}"/>
              </a:ext>
            </a:extLst>
          </p:cNvPr>
          <p:cNvSpPr/>
          <p:nvPr/>
        </p:nvSpPr>
        <p:spPr>
          <a:xfrm>
            <a:off x="0" y="2123288"/>
            <a:ext cx="12192000" cy="2387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總之，多做練習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我知道這很幹話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315324"/>
      </p:ext>
    </p:extLst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E2524C-92B4-42B3-BABD-A83A12FB2B33}"/>
              </a:ext>
            </a:extLst>
          </p:cNvPr>
          <p:cNvSpPr/>
          <p:nvPr/>
        </p:nvSpPr>
        <p:spPr>
          <a:xfrm>
            <a:off x="0" y="2123288"/>
            <a:ext cx="12192000" cy="2387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有關於競程的推薦參考資料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演算法筆記 </a:t>
            </a:r>
            <a:r>
              <a:rPr lang="en-US" altLang="zh-TW" sz="36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Activity</a:t>
            </a:r>
            <a:endParaRPr lang="zh-TW" altLang="en-US" sz="36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41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AE6DFBC-C35A-492E-AB53-126E13C2C272}"/>
                  </a:ext>
                </a:extLst>
              </p:cNvPr>
              <p:cNvSpPr txBox="1"/>
              <p:nvPr/>
            </p:nvSpPr>
            <p:spPr>
              <a:xfrm>
                <a:off x="363984" y="790970"/>
                <a:ext cx="7057748" cy="52760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sz="28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800" b="1" dirty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Q. </a:t>
                </a:r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如何用程式計算 𝝿</a:t>
                </a:r>
                <a:endPara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①</m:t>
                      </m:r>
                      <m:nary>
                        <m:nary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𝒅𝒙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𝟏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arcsin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e>
                      </m:func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]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/>
                <a:endParaRPr lang="en-US" altLang="zh-TW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②</m:t>
                      </m:r>
                      <m:nary>
                        <m:nary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𝒅𝒙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𝟏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𝟏</m:t>
                          </m:r>
                        </m:sup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𝒅𝒙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𝟏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TW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①</m:t>
                    </m:r>
                    <m:r>
                      <a:rPr lang="en-US" altLang="zh-TW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⇒</m:t>
                    </m:r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②</m:t>
                    </m:r>
                    <m:r>
                      <a:rPr lang="en-US" altLang="zh-TW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⇒</m:t>
                    </m:r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AE6DFBC-C35A-492E-AB53-126E13C2C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4" y="790970"/>
                <a:ext cx="7057748" cy="5276060"/>
              </a:xfrm>
              <a:prstGeom prst="rect">
                <a:avLst/>
              </a:prstGeom>
              <a:blipFill>
                <a:blip r:embed="rId3"/>
                <a:stretch>
                  <a:fillRect l="-11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21A2F7-FB1C-422D-B471-F2D7C3398D29}"/>
              </a:ext>
            </a:extLst>
          </p:cNvPr>
          <p:cNvSpPr txBox="1"/>
          <p:nvPr/>
        </p:nvSpPr>
        <p:spPr>
          <a:xfrm>
            <a:off x="7675876" y="2253536"/>
            <a:ext cx="4013406" cy="20313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# include &lt;</a:t>
            </a:r>
            <a:r>
              <a:rPr lang="en-US" altLang="zh-TW" dirty="0" err="1"/>
              <a:t>math.h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 include &lt;iostream&gt;</a:t>
            </a:r>
          </a:p>
          <a:p>
            <a:endParaRPr lang="en-US" altLang="zh-TW" dirty="0"/>
          </a:p>
          <a:p>
            <a:r>
              <a:rPr lang="en-US" altLang="zh-TW" dirty="0"/>
              <a:t>int main() {</a:t>
            </a:r>
          </a:p>
          <a:p>
            <a:r>
              <a:rPr lang="en-US" altLang="zh-TW" dirty="0"/>
              <a:t>	double pi = </a:t>
            </a:r>
            <a:r>
              <a:rPr lang="en-US" altLang="zh-TW" dirty="0" err="1"/>
              <a:t>acos</a:t>
            </a:r>
            <a:r>
              <a:rPr lang="en-US" altLang="zh-TW" dirty="0"/>
              <a:t>(-1);   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</a:rPr>
              <a:t>// </a:t>
            </a:r>
            <a:r>
              <a:rPr lang="en-US" altLang="zh-TW" dirty="0" err="1">
                <a:solidFill>
                  <a:schemeClr val="tx1">
                    <a:lumMod val="65000"/>
                  </a:schemeClr>
                </a:solidFill>
              </a:rPr>
              <a:t>arccos</a:t>
            </a:r>
            <a:r>
              <a:rPr lang="en-US" altLang="zh-TW" dirty="0">
                <a:solidFill>
                  <a:schemeClr val="tx1">
                    <a:lumMod val="65000"/>
                  </a:schemeClr>
                </a:solidFill>
              </a:rPr>
              <a:t>(-1)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 &lt;&lt; pi &lt;&lt; ‘\n’;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E1376E8-27E2-4B2A-A9D1-512F8C1A5CBC}"/>
              </a:ext>
            </a:extLst>
          </p:cNvPr>
          <p:cNvSpPr txBox="1"/>
          <p:nvPr/>
        </p:nvSpPr>
        <p:spPr>
          <a:xfrm>
            <a:off x="7815593" y="4456590"/>
            <a:ext cx="373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註：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err="1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arccos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也是叫做 </a:t>
            </a:r>
            <a:r>
              <a:rPr lang="en-US" altLang="zh-TW" dirty="0" err="1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acos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316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FBFB3C44-1A6E-4820-9A78-B22D7318B1CD}"/>
              </a:ext>
            </a:extLst>
          </p:cNvPr>
          <p:cNvSpPr txBox="1">
            <a:spLocks/>
          </p:cNvSpPr>
          <p:nvPr/>
        </p:nvSpPr>
        <p:spPr>
          <a:xfrm>
            <a:off x="846573" y="482503"/>
            <a:ext cx="10246647" cy="372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競技程式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(Competitive Programming)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ICPC (</a:t>
            </a:r>
            <a:r>
              <a:rPr lang="en-US" altLang="zh-TW" sz="2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</a:t>
            </a:r>
            <a:r>
              <a:rPr lang="en-US" altLang="zh-TW" sz="2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nternational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en-US" altLang="zh-TW" sz="2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ollegiate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</a:t>
            </a:r>
            <a:r>
              <a:rPr lang="en-US" altLang="zh-TW" sz="2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rogramming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</a:t>
            </a:r>
            <a:r>
              <a:rPr lang="en-US" altLang="zh-TW" sz="2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ontest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國際大學生程式設計競賽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ICPC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帶動了演算法程式設計的風氣，因此這項活動逐漸獲得大家重視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產業界舉行演算法競賽，發掘優異人才、學術界開設課程，促進演算法發展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hlinkClick r:id="rId3"/>
            <a:extLst>
              <a:ext uri="{FF2B5EF4-FFF2-40B4-BE49-F238E27FC236}">
                <a16:creationId xmlns:a16="http://schemas.microsoft.com/office/drawing/2014/main" id="{3BE64F2F-0CA7-4F56-8EA9-ABF08C380E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26"/>
          <a:stretch/>
        </p:blipFill>
        <p:spPr>
          <a:xfrm>
            <a:off x="4447038" y="4088643"/>
            <a:ext cx="2921427" cy="21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9142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33843"/>
            <a:ext cx="9144000" cy="1491671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競程都在玩些什麼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0E223F0-C0B3-49FF-8F54-C7AFEA7001E1}"/>
              </a:ext>
            </a:extLst>
          </p:cNvPr>
          <p:cNvGrpSpPr/>
          <p:nvPr/>
        </p:nvGrpSpPr>
        <p:grpSpPr>
          <a:xfrm>
            <a:off x="3991843" y="2025514"/>
            <a:ext cx="4335412" cy="3500581"/>
            <a:chOff x="775855" y="2520000"/>
            <a:chExt cx="4729596" cy="3500581"/>
          </a:xfrm>
        </p:grpSpPr>
        <p:sp>
          <p:nvSpPr>
            <p:cNvPr id="4" name="副標題 2">
              <a:extLst>
                <a:ext uri="{FF2B5EF4-FFF2-40B4-BE49-F238E27FC236}">
                  <a16:creationId xmlns:a16="http://schemas.microsoft.com/office/drawing/2014/main" id="{40765000-0AAE-4FB2-BFB9-6E87241522C4}"/>
                </a:ext>
              </a:extLst>
            </p:cNvPr>
            <p:cNvSpPr txBox="1">
              <a:spLocks/>
            </p:cNvSpPr>
            <p:nvPr/>
          </p:nvSpPr>
          <p:spPr>
            <a:xfrm>
              <a:off x="775855" y="2520000"/>
              <a:ext cx="4729596" cy="350058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智力運動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(mind sport)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閱讀理解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查閱資料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腦力激盪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訓練手速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數學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Math</a:t>
              </a:r>
              <a:r>
                <a:rPr lang="en-US" altLang="zh-TW" b="1" dirty="0">
                  <a:solidFill>
                    <a:schemeClr val="tx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ematic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邏輯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	Logic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演算法 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	Algo</a:t>
              </a:r>
              <a:r>
                <a:rPr lang="en-US" altLang="zh-TW" b="1" dirty="0">
                  <a:solidFill>
                    <a:schemeClr val="tx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rithm</a:t>
              </a: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資料結構 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D</a:t>
              </a:r>
              <a:r>
                <a:rPr lang="en-US" altLang="zh-TW" b="1" dirty="0">
                  <a:solidFill>
                    <a:schemeClr val="tx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ata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S</a:t>
              </a:r>
              <a:r>
                <a:rPr lang="en-US" altLang="zh-TW" b="1" dirty="0">
                  <a:solidFill>
                    <a:schemeClr val="tx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tructure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F121BBD2-81D9-4A88-B406-E92CE25A3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348" y="4526340"/>
              <a:ext cx="13800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52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A8A72F-7259-42D8-8CFC-4DC548F6E132}"/>
              </a:ext>
            </a:extLst>
          </p:cNvPr>
          <p:cNvSpPr/>
          <p:nvPr/>
        </p:nvSpPr>
        <p:spPr>
          <a:xfrm>
            <a:off x="0" y="2096655"/>
            <a:ext cx="12192000" cy="2387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能參加什麼競賽呢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430064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2">
            <a:extLst>
              <a:ext uri="{FF2B5EF4-FFF2-40B4-BE49-F238E27FC236}">
                <a16:creationId xmlns:a16="http://schemas.microsoft.com/office/drawing/2014/main" id="{36259FCF-890F-4D9C-B0C7-0BA73B74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932" y="980131"/>
            <a:ext cx="10150136" cy="1299950"/>
          </a:xfrm>
        </p:spPr>
        <p:txBody>
          <a:bodyPr anchor="ctr">
            <a:norm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Contest</a:t>
            </a:r>
          </a:p>
          <a:p>
            <a:pPr algn="l"/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900E3E-6D73-4E08-9F0B-17408026826F}"/>
              </a:ext>
            </a:extLst>
          </p:cNvPr>
          <p:cNvSpPr txBox="1"/>
          <p:nvPr/>
        </p:nvSpPr>
        <p:spPr>
          <a:xfrm>
            <a:off x="1236297" y="2341967"/>
            <a:ext cx="9187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★☆☆ [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ITSA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線上程式自我評量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初學者導向、例行賽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★★☆ [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Codeforces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例行賽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BC9054-24B5-4146-ADB9-1BC37B7BFF57}"/>
              </a:ext>
            </a:extLst>
          </p:cNvPr>
          <p:cNvSpPr txBox="1"/>
          <p:nvPr/>
        </p:nvSpPr>
        <p:spPr>
          <a:xfrm>
            <a:off x="1236297" y="3414429"/>
            <a:ext cx="6561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★★☆ [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APCS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大學程式設計先修檢測 </a:t>
            </a:r>
            <a:endParaRPr lang="en-US" altLang="zh-TW" sz="28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★★☆ [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CPE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大學程式能力檢定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FCBFB1-EB8E-43CE-904B-ACD627347C62}"/>
              </a:ext>
            </a:extLst>
          </p:cNvPr>
          <p:cNvSpPr txBox="1"/>
          <p:nvPr/>
        </p:nvSpPr>
        <p:spPr>
          <a:xfrm>
            <a:off x="1236297" y="4486891"/>
            <a:ext cx="99347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★★☆ [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NCPU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全國私立大專院校程式競賽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★★★ [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NCPC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全國大專電腦軟體設計競賽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★★★ [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ICPC Asia T</a:t>
            </a:r>
            <a:r>
              <a:rPr lang="en-US" altLang="zh-TW" sz="2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aiwan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sz="2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nline</a:t>
            </a:r>
            <a:r>
              <a:rPr lang="en-US" altLang="zh-TW" sz="2800" b="1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rogramming</a:t>
            </a:r>
            <a:r>
              <a:rPr lang="en-US" altLang="zh-TW" sz="2800" b="1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ontest</a:t>
            </a:r>
          </a:p>
        </p:txBody>
      </p:sp>
    </p:spTree>
    <p:extLst>
      <p:ext uri="{BB962C8B-B14F-4D97-AF65-F5344CB8AC3E}">
        <p14:creationId xmlns:p14="http://schemas.microsoft.com/office/powerpoint/2010/main" val="36945494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2">
            <a:extLst>
              <a:ext uri="{FF2B5EF4-FFF2-40B4-BE49-F238E27FC236}">
                <a16:creationId xmlns:a16="http://schemas.microsoft.com/office/drawing/2014/main" id="{36259FCF-890F-4D9C-B0C7-0BA73B74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932" y="1299375"/>
            <a:ext cx="10150136" cy="4259250"/>
          </a:xfrm>
        </p:spPr>
        <p:txBody>
          <a:bodyPr anchor="ctr">
            <a:norm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可以去看我之前在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HackMD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上面發的一些線上評測系統的整理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線上程式題庫推薦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846793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5F9453-C480-4EB0-8B64-7D118570FE81}"/>
              </a:ext>
            </a:extLst>
          </p:cNvPr>
          <p:cNvSpPr/>
          <p:nvPr/>
        </p:nvSpPr>
        <p:spPr>
          <a:xfrm>
            <a:off x="0" y="2123288"/>
            <a:ext cx="12192000" cy="2387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679CF-EE20-448B-AC16-922509754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既然都來講競程了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那我就來自我工商一下吧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(#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137330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標題 2">
            <a:extLst>
              <a:ext uri="{FF2B5EF4-FFF2-40B4-BE49-F238E27FC236}">
                <a16:creationId xmlns:a16="http://schemas.microsoft.com/office/drawing/2014/main" id="{0B0E7DE6-8F88-4ED2-89BD-197E3C434403}"/>
              </a:ext>
            </a:extLst>
          </p:cNvPr>
          <p:cNvSpPr txBox="1">
            <a:spLocks/>
          </p:cNvSpPr>
          <p:nvPr/>
        </p:nvSpPr>
        <p:spPr>
          <a:xfrm>
            <a:off x="2463554" y="1411496"/>
            <a:ext cx="7264893" cy="344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我的程式經驗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資訊之芽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語法班 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優秀結業</a:t>
            </a:r>
            <a:endParaRPr lang="en-US" altLang="zh-TW" sz="2800" b="1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觀念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、實作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310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</a:t>
            </a:r>
            <a:r>
              <a:rPr lang="zh-TW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r>
              <a:rPr lang="en-US" altLang="zh-TW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 algn="l"/>
            <a:r>
              <a:rPr lang="en-US" altLang="zh-TW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(APCS </a:t>
            </a:r>
            <a:r>
              <a:rPr lang="zh-TW" altLang="en-US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觀念</a:t>
            </a:r>
            <a:r>
              <a:rPr lang="en-US" altLang="zh-TW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分為</a:t>
            </a:r>
            <a:r>
              <a:rPr lang="en-US" altLang="zh-TW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級、實作</a:t>
            </a:r>
            <a:r>
              <a:rPr lang="en-US" altLang="zh-TW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350</a:t>
            </a:r>
            <a:r>
              <a:rPr lang="zh-TW" altLang="en-US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分為</a:t>
            </a:r>
            <a:r>
              <a:rPr lang="en-US" altLang="zh-TW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r>
              <a:rPr lang="en-US" altLang="zh-TW" sz="26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546109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2077</TotalTime>
  <Words>987</Words>
  <Application>Microsoft Office PowerPoint</Application>
  <PresentationFormat>寬螢幕</PresentationFormat>
  <Paragraphs>167</Paragraphs>
  <Slides>29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Arial</vt:lpstr>
      <vt:lpstr>Arial</vt:lpstr>
      <vt:lpstr>Calibri</vt:lpstr>
      <vt:lpstr>Calibri Light</vt:lpstr>
      <vt:lpstr>Cambria Math</vt:lpstr>
      <vt:lpstr>Office Theme</vt:lpstr>
      <vt:lpstr>競技程式/算法競賽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競技程式</dc:title>
  <dc:creator>色 雪</dc:creator>
  <cp:lastModifiedBy>色 雪</cp:lastModifiedBy>
  <cp:revision>94</cp:revision>
  <dcterms:created xsi:type="dcterms:W3CDTF">2021-05-08T18:01:20Z</dcterms:created>
  <dcterms:modified xsi:type="dcterms:W3CDTF">2021-05-13T16:17:27Z</dcterms:modified>
</cp:coreProperties>
</file>