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>
        <p:scale>
          <a:sx n="200" d="100"/>
          <a:sy n="200" d="100"/>
        </p:scale>
        <p:origin x="48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76070-A053-41EB-8E35-9B78C21B2E23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6844F-482D-467D-87C2-8194A33F6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28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6844F-482D-467D-87C2-8194A33F658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49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5E81-C1F9-4BE8-BFB6-B212F300EB3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9802-DDFA-4BB6-BE13-9C6BC8B76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52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5E81-C1F9-4BE8-BFB6-B212F300EB3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9802-DDFA-4BB6-BE13-9C6BC8B76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76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5E81-C1F9-4BE8-BFB6-B212F300EB3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9802-DDFA-4BB6-BE13-9C6BC8B76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9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5E81-C1F9-4BE8-BFB6-B212F300EB3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9802-DDFA-4BB6-BE13-9C6BC8B76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41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5E81-C1F9-4BE8-BFB6-B212F300EB3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9802-DDFA-4BB6-BE13-9C6BC8B76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99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5E81-C1F9-4BE8-BFB6-B212F300EB3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9802-DDFA-4BB6-BE13-9C6BC8B76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19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5E81-C1F9-4BE8-BFB6-B212F300EB3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9802-DDFA-4BB6-BE13-9C6BC8B76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9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5E81-C1F9-4BE8-BFB6-B212F300EB3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9802-DDFA-4BB6-BE13-9C6BC8B76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83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5E81-C1F9-4BE8-BFB6-B212F300EB3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9802-DDFA-4BB6-BE13-9C6BC8B76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4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5E81-C1F9-4BE8-BFB6-B212F300EB3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9802-DDFA-4BB6-BE13-9C6BC8B76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38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5E81-C1F9-4BE8-BFB6-B212F300EB3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9802-DDFA-4BB6-BE13-9C6BC8B76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30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15E81-C1F9-4BE8-BFB6-B212F300EB39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9802-DDFA-4BB6-BE13-9C6BC8B76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31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B5BF30B-09E4-4A6F-91D1-D5754EEB72F9}"/>
              </a:ext>
            </a:extLst>
          </p:cNvPr>
          <p:cNvSpPr txBox="1"/>
          <p:nvPr/>
        </p:nvSpPr>
        <p:spPr>
          <a:xfrm>
            <a:off x="297351" y="304400"/>
            <a:ext cx="1172116" cy="2654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125" dirty="0"/>
              <a:t>compute </a:t>
            </a:r>
            <a:r>
              <a:rPr lang="zh-TW" altLang="en-US" sz="1125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計</a:t>
            </a:r>
            <a:r>
              <a:rPr lang="zh-TW" altLang="en-US" sz="1125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</a:t>
            </a:r>
            <a:r>
              <a:rPr lang="zh-TW" altLang="en-US" sz="1125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endParaRPr lang="en-US" altLang="zh-TW" sz="1125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FC88FB8-566D-4616-844F-84088AAAF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69344"/>
              </p:ext>
            </p:extLst>
          </p:nvPr>
        </p:nvGraphicFramePr>
        <p:xfrm>
          <a:off x="532054" y="529461"/>
          <a:ext cx="4069622" cy="317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783">
                  <a:extLst>
                    <a:ext uri="{9D8B030D-6E8A-4147-A177-3AD203B41FA5}">
                      <a16:colId xmlns:a16="http://schemas.microsoft.com/office/drawing/2014/main" val="1827375156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692924990"/>
                    </a:ext>
                  </a:extLst>
                </a:gridCol>
                <a:gridCol w="337721">
                  <a:extLst>
                    <a:ext uri="{9D8B030D-6E8A-4147-A177-3AD203B41FA5}">
                      <a16:colId xmlns:a16="http://schemas.microsoft.com/office/drawing/2014/main" val="3261638529"/>
                    </a:ext>
                  </a:extLst>
                </a:gridCol>
                <a:gridCol w="353695">
                  <a:extLst>
                    <a:ext uri="{9D8B030D-6E8A-4147-A177-3AD203B41FA5}">
                      <a16:colId xmlns:a16="http://schemas.microsoft.com/office/drawing/2014/main" val="1260756810"/>
                    </a:ext>
                  </a:extLst>
                </a:gridCol>
                <a:gridCol w="1234023">
                  <a:extLst>
                    <a:ext uri="{9D8B030D-6E8A-4147-A177-3AD203B41FA5}">
                      <a16:colId xmlns:a16="http://schemas.microsoft.com/office/drawing/2014/main" val="237299143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486856299"/>
                    </a:ext>
                  </a:extLst>
                </a:gridCol>
              </a:tblGrid>
              <a:tr h="158116"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變數數量 </a:t>
                      </a:r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6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計算結果會被放到</a:t>
                      </a:r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stack[-1]</a:t>
                      </a:r>
                      <a:r>
                        <a:rPr lang="zh-TW" altLang="en-US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6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53852"/>
                  </a:ext>
                </a:extLst>
              </a:tr>
              <a:tr h="1744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函數名稱</a:t>
                      </a:r>
                    </a:p>
                  </a:txBody>
                  <a:tcPr marL="51435" marR="51435" marT="25718" marB="2571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stack</a:t>
                      </a:r>
                      <a:endParaRPr lang="zh-TW" altLang="en-US" sz="7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zh-TW" altLang="en-US" sz="7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7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計算方式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7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值域變化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426953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加法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stack[-2]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加上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D [±∞]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⟶ [±1024]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404940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sub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減法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stack[-2]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減去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[±1024]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887602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乘法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stack[-2]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乘上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[±1024]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24887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除法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stack[-2]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除去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[±1024]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188160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add_all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全加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ALL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將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中全部的數值相加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[±1024]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082472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mul_all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全乘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ALL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將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中全部的數值相乘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[±1024]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86405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add_1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加一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加上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660327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sub_1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減一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減去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003552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467843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sin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正弦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sin(stack[-1])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662932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cos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餘弦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cos(stack[-1])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418400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tan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正切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tan(stack[-1])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[±1024]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087320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arcsin</a:t>
                      </a:r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反正弦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arcsin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(stack[-1])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420714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arccos</a:t>
                      </a:r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反餘弦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arccos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(stack[-1])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423702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arctan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反正切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arctan(stack[-1])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928609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arccot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反餘切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arccot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(stack[-1])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518100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sqrt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開根號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sqrt(stack[-1])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[±1024]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981811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pow</a:t>
                      </a:r>
                      <a:endParaRPr lang="zh-TW" altLang="en-US" sz="700" b="0" dirty="0">
                        <a:solidFill>
                          <a:srgbClr val="0000CC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次方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stack[-1]^n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[±1024]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34734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48981252-4596-4D9B-846F-9CF0DFCB2265}"/>
              </a:ext>
            </a:extLst>
          </p:cNvPr>
          <p:cNvSpPr txBox="1"/>
          <p:nvPr/>
        </p:nvSpPr>
        <p:spPr>
          <a:xfrm>
            <a:off x="198465" y="1299152"/>
            <a:ext cx="288541" cy="4385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67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基礎運算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7A4CEA0-F169-45D0-BB3E-6CB2CBBBEA8A}"/>
              </a:ext>
            </a:extLst>
          </p:cNvPr>
          <p:cNvSpPr txBox="1"/>
          <p:nvPr/>
        </p:nvSpPr>
        <p:spPr>
          <a:xfrm>
            <a:off x="183225" y="2627115"/>
            <a:ext cx="288541" cy="4385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67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三角函數</a:t>
            </a:r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6B7F5458-7AA2-4277-BBAF-F82D3420EBE7}"/>
              </a:ext>
            </a:extLst>
          </p:cNvPr>
          <p:cNvSpPr/>
          <p:nvPr/>
        </p:nvSpPr>
        <p:spPr>
          <a:xfrm>
            <a:off x="444848" y="2318018"/>
            <a:ext cx="90093" cy="106319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013" dirty="0"/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B83371A9-97FE-4F35-B9B4-A10D929FB363}"/>
              </a:ext>
            </a:extLst>
          </p:cNvPr>
          <p:cNvSpPr/>
          <p:nvPr/>
        </p:nvSpPr>
        <p:spPr>
          <a:xfrm>
            <a:off x="441960" y="919162"/>
            <a:ext cx="90093" cy="11985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</p:spTree>
    <p:extLst>
      <p:ext uri="{BB962C8B-B14F-4D97-AF65-F5344CB8AC3E}">
        <p14:creationId xmlns:p14="http://schemas.microsoft.com/office/powerpoint/2010/main" val="350018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B5BF30B-09E4-4A6F-91D1-D5754EEB72F9}"/>
              </a:ext>
            </a:extLst>
          </p:cNvPr>
          <p:cNvSpPr txBox="1"/>
          <p:nvPr/>
        </p:nvSpPr>
        <p:spPr>
          <a:xfrm>
            <a:off x="297351" y="304400"/>
            <a:ext cx="1459054" cy="2654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125" dirty="0"/>
              <a:t>vector2d </a:t>
            </a:r>
            <a:r>
              <a:rPr lang="zh-TW" altLang="en-US" sz="1125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二維向量類</a:t>
            </a:r>
            <a:endParaRPr lang="en-US" altLang="zh-TW" sz="1125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FC88FB8-566D-4616-844F-84088AAAF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79479"/>
              </p:ext>
            </p:extLst>
          </p:nvPr>
        </p:nvGraphicFramePr>
        <p:xfrm>
          <a:off x="532054" y="529461"/>
          <a:ext cx="4859035" cy="238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86">
                  <a:extLst>
                    <a:ext uri="{9D8B030D-6E8A-4147-A177-3AD203B41FA5}">
                      <a16:colId xmlns:a16="http://schemas.microsoft.com/office/drawing/2014/main" val="1827375156"/>
                    </a:ext>
                  </a:extLst>
                </a:gridCol>
                <a:gridCol w="554911">
                  <a:extLst>
                    <a:ext uri="{9D8B030D-6E8A-4147-A177-3AD203B41FA5}">
                      <a16:colId xmlns:a16="http://schemas.microsoft.com/office/drawing/2014/main" val="2692924990"/>
                    </a:ext>
                  </a:extLst>
                </a:gridCol>
                <a:gridCol w="436647">
                  <a:extLst>
                    <a:ext uri="{9D8B030D-6E8A-4147-A177-3AD203B41FA5}">
                      <a16:colId xmlns:a16="http://schemas.microsoft.com/office/drawing/2014/main" val="3261638529"/>
                    </a:ext>
                  </a:extLst>
                </a:gridCol>
                <a:gridCol w="354021">
                  <a:extLst>
                    <a:ext uri="{9D8B030D-6E8A-4147-A177-3AD203B41FA5}">
                      <a16:colId xmlns:a16="http://schemas.microsoft.com/office/drawing/2014/main" val="1260756810"/>
                    </a:ext>
                  </a:extLst>
                </a:gridCol>
                <a:gridCol w="1995170">
                  <a:extLst>
                    <a:ext uri="{9D8B030D-6E8A-4147-A177-3AD203B41FA5}">
                      <a16:colId xmlns:a16="http://schemas.microsoft.com/office/drawing/2014/main" val="237299143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486856299"/>
                    </a:ext>
                  </a:extLst>
                </a:gridCol>
              </a:tblGrid>
              <a:tr h="158116"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變數數量 </a:t>
                      </a:r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6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計算結果會被放到</a:t>
                      </a:r>
                      <a:r>
                        <a:rPr lang="en-US" altLang="zh-TW" sz="600" b="0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6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53852"/>
                  </a:ext>
                </a:extLst>
              </a:tr>
              <a:tr h="1744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函數名稱</a:t>
                      </a:r>
                    </a:p>
                  </a:txBody>
                  <a:tcPr marL="51435" marR="51435" marT="25718" marB="2571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vec</a:t>
                      </a:r>
                      <a:endParaRPr lang="zh-TW" altLang="en-US" sz="7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stack</a:t>
                      </a:r>
                      <a:endParaRPr lang="zh-TW" altLang="en-US" sz="7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7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計算方式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7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值域變化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426953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加法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[-2]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加上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[±1024]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404940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sub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減法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[-2]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減去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[±1024]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887602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乘法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乘上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stack[-1]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[±1024]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24887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除法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除去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stack[-1]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[±1024]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188160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rotate</a:t>
                      </a:r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旋轉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以</a:t>
                      </a:r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[-2]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為中心點旋轉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度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573914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scale</a:t>
                      </a:r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縮放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以</a:t>
                      </a:r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[-2]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為中心點縮放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倍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709708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投影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於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的投影向量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62020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reflect</a:t>
                      </a:r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鏡射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相對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的反射點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230535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 </a:t>
                      </a:r>
                      <a:r>
                        <a:rPr lang="zh-TW" altLang="en-US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計算結果會被放到</a:t>
                      </a:r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stack[-1] )</a:t>
                      </a:r>
                      <a:endParaRPr lang="zh-TW" altLang="en-US" sz="6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062447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dot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內積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[-2]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內積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[±1024]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282052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cross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外積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[-2]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外積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[±1024]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460129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length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長度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的長度值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[±1024]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20062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length2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長度平方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的長度平方值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[±1024]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154383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48981252-4596-4D9B-846F-9CF0DFCB2265}"/>
              </a:ext>
            </a:extLst>
          </p:cNvPr>
          <p:cNvSpPr txBox="1"/>
          <p:nvPr/>
        </p:nvSpPr>
        <p:spPr>
          <a:xfrm>
            <a:off x="198465" y="964081"/>
            <a:ext cx="288541" cy="4385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67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向量計算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7A4CEA0-F169-45D0-BB3E-6CB2CBBBEA8A}"/>
              </a:ext>
            </a:extLst>
          </p:cNvPr>
          <p:cNvSpPr txBox="1"/>
          <p:nvPr/>
        </p:nvSpPr>
        <p:spPr>
          <a:xfrm>
            <a:off x="198464" y="2293888"/>
            <a:ext cx="288541" cy="6117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67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純數變換函數</a:t>
            </a:r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B83371A9-97FE-4F35-B9B4-A10D929FB363}"/>
              </a:ext>
            </a:extLst>
          </p:cNvPr>
          <p:cNvSpPr/>
          <p:nvPr/>
        </p:nvSpPr>
        <p:spPr>
          <a:xfrm>
            <a:off x="441960" y="919162"/>
            <a:ext cx="90093" cy="5284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13" name="左大括弧 12">
            <a:extLst>
              <a:ext uri="{FF2B5EF4-FFF2-40B4-BE49-F238E27FC236}">
                <a16:creationId xmlns:a16="http://schemas.microsoft.com/office/drawing/2014/main" id="{47FE4616-DB34-457F-85CA-F6633F392075}"/>
              </a:ext>
            </a:extLst>
          </p:cNvPr>
          <p:cNvSpPr/>
          <p:nvPr/>
        </p:nvSpPr>
        <p:spPr>
          <a:xfrm>
            <a:off x="441959" y="2346490"/>
            <a:ext cx="90093" cy="5284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A3663BE-FC03-4A82-90DC-81F4008BEF64}"/>
              </a:ext>
            </a:extLst>
          </p:cNvPr>
          <p:cNvSpPr txBox="1"/>
          <p:nvPr/>
        </p:nvSpPr>
        <p:spPr>
          <a:xfrm>
            <a:off x="198464" y="1598669"/>
            <a:ext cx="288541" cy="4385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67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向量操作</a:t>
            </a:r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E08351DD-5C70-4E7E-922D-8189B5044ABB}"/>
              </a:ext>
            </a:extLst>
          </p:cNvPr>
          <p:cNvSpPr/>
          <p:nvPr/>
        </p:nvSpPr>
        <p:spPr>
          <a:xfrm>
            <a:off x="441959" y="1550194"/>
            <a:ext cx="90093" cy="5476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</p:spTree>
    <p:extLst>
      <p:ext uri="{BB962C8B-B14F-4D97-AF65-F5344CB8AC3E}">
        <p14:creationId xmlns:p14="http://schemas.microsoft.com/office/powerpoint/2010/main" val="412378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B5BF30B-09E4-4A6F-91D1-D5754EEB72F9}"/>
              </a:ext>
            </a:extLst>
          </p:cNvPr>
          <p:cNvSpPr txBox="1"/>
          <p:nvPr/>
        </p:nvSpPr>
        <p:spPr>
          <a:xfrm>
            <a:off x="297351" y="304400"/>
            <a:ext cx="1459054" cy="2654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125" dirty="0"/>
              <a:t>vector3d </a:t>
            </a:r>
            <a:r>
              <a:rPr lang="zh-TW" altLang="en-US" sz="1125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三維向量類</a:t>
            </a:r>
            <a:endParaRPr lang="en-US" altLang="zh-TW" sz="1125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FC88FB8-566D-4616-844F-84088AAAF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638741"/>
              </p:ext>
            </p:extLst>
          </p:nvPr>
        </p:nvGraphicFramePr>
        <p:xfrm>
          <a:off x="532054" y="529461"/>
          <a:ext cx="4531856" cy="238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783">
                  <a:extLst>
                    <a:ext uri="{9D8B030D-6E8A-4147-A177-3AD203B41FA5}">
                      <a16:colId xmlns:a16="http://schemas.microsoft.com/office/drawing/2014/main" val="1827375156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692924990"/>
                    </a:ext>
                  </a:extLst>
                </a:gridCol>
                <a:gridCol w="436245">
                  <a:extLst>
                    <a:ext uri="{9D8B030D-6E8A-4147-A177-3AD203B41FA5}">
                      <a16:colId xmlns:a16="http://schemas.microsoft.com/office/drawing/2014/main" val="3261638529"/>
                    </a:ext>
                  </a:extLst>
                </a:gridCol>
                <a:gridCol w="353695">
                  <a:extLst>
                    <a:ext uri="{9D8B030D-6E8A-4147-A177-3AD203B41FA5}">
                      <a16:colId xmlns:a16="http://schemas.microsoft.com/office/drawing/2014/main" val="1260756810"/>
                    </a:ext>
                  </a:extLst>
                </a:gridCol>
                <a:gridCol w="1669733">
                  <a:extLst>
                    <a:ext uri="{9D8B030D-6E8A-4147-A177-3AD203B41FA5}">
                      <a16:colId xmlns:a16="http://schemas.microsoft.com/office/drawing/2014/main" val="237299143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486856299"/>
                    </a:ext>
                  </a:extLst>
                </a:gridCol>
              </a:tblGrid>
              <a:tr h="158116"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變數數量 </a:t>
                      </a:r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6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計算結果會被放到</a:t>
                      </a:r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vectors[-1]</a:t>
                      </a:r>
                      <a:r>
                        <a:rPr lang="zh-TW" altLang="en-US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6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53852"/>
                  </a:ext>
                </a:extLst>
              </a:tr>
              <a:tr h="1744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函數名稱</a:t>
                      </a:r>
                    </a:p>
                  </a:txBody>
                  <a:tcPr marL="51435" marR="51435" marT="25718" marB="2571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vectors</a:t>
                      </a:r>
                      <a:endParaRPr lang="zh-TW" altLang="en-US" sz="7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stack</a:t>
                      </a:r>
                      <a:endParaRPr lang="zh-TW" altLang="en-US" sz="7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7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計算方式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7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值域變化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426953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加法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vectors[-2]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加上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[±1024]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404940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sub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減法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vectors[-2]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減去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[±1024]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887602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乘法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vectors[-1]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乘上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stack[-1]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[±1024]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24887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除法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vectors[-1]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除去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stack[-1]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[±1024]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188160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cross</a:t>
                      </a:r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外積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vectors[-2]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外積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[±1024]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863486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rotate</a:t>
                      </a:r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旋轉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vectors[-1]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旋轉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度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827206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scale</a:t>
                      </a:r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縮放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vectors[-1]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縮放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倍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302426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投影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vectors[-1]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於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的投影向量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899662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reflect</a:t>
                      </a:r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鏡射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vectors[-1]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相對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的反射點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302704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 </a:t>
                      </a:r>
                      <a:r>
                        <a:rPr lang="zh-TW" altLang="en-US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計算結果會被放到</a:t>
                      </a:r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stack[-1] )</a:t>
                      </a:r>
                      <a:endParaRPr lang="zh-TW" altLang="en-US" sz="6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673148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dot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內積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vectors[-2]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內積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[±1024]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545603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length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長度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vectors[-1]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的長度值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[±1024]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462924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length2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長度平方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vectors[-1]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的長度平方值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D [±∞]</a:t>
                      </a:r>
                      <a:r>
                        <a:rPr kumimoji="0" lang="zh-TW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微軟正黑體" panose="020B0604030504040204" pitchFamily="34" charset="-120"/>
                          <a:cs typeface="+mn-cs"/>
                        </a:rPr>
                        <a:t>⟶ [±1024]</a:t>
                      </a:r>
                      <a:endParaRPr kumimoji="0" lang="zh-TW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316363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48981252-4596-4D9B-846F-9CF0DFCB2265}"/>
              </a:ext>
            </a:extLst>
          </p:cNvPr>
          <p:cNvSpPr txBox="1"/>
          <p:nvPr/>
        </p:nvSpPr>
        <p:spPr>
          <a:xfrm>
            <a:off x="198465" y="1046559"/>
            <a:ext cx="288541" cy="4385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67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向量計算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7A4CEA0-F169-45D0-BB3E-6CB2CBBBEA8A}"/>
              </a:ext>
            </a:extLst>
          </p:cNvPr>
          <p:cNvSpPr txBox="1"/>
          <p:nvPr/>
        </p:nvSpPr>
        <p:spPr>
          <a:xfrm>
            <a:off x="198464" y="2433212"/>
            <a:ext cx="288541" cy="6117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67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純數變換函數</a:t>
            </a:r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B83371A9-97FE-4F35-B9B4-A10D929FB363}"/>
              </a:ext>
            </a:extLst>
          </p:cNvPr>
          <p:cNvSpPr/>
          <p:nvPr/>
        </p:nvSpPr>
        <p:spPr>
          <a:xfrm>
            <a:off x="441960" y="919162"/>
            <a:ext cx="90093" cy="6905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13" name="左大括弧 12">
            <a:extLst>
              <a:ext uri="{FF2B5EF4-FFF2-40B4-BE49-F238E27FC236}">
                <a16:creationId xmlns:a16="http://schemas.microsoft.com/office/drawing/2014/main" id="{47FE4616-DB34-457F-85CA-F6633F392075}"/>
              </a:ext>
            </a:extLst>
          </p:cNvPr>
          <p:cNvSpPr/>
          <p:nvPr/>
        </p:nvSpPr>
        <p:spPr>
          <a:xfrm>
            <a:off x="441959" y="2485814"/>
            <a:ext cx="90093" cy="5284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7B121F8-363A-4B4D-9819-BCE4C982B886}"/>
              </a:ext>
            </a:extLst>
          </p:cNvPr>
          <p:cNvSpPr txBox="1"/>
          <p:nvPr/>
        </p:nvSpPr>
        <p:spPr>
          <a:xfrm>
            <a:off x="198464" y="1755121"/>
            <a:ext cx="288541" cy="4385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67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向量操作</a:t>
            </a:r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64EA4587-7803-4B46-B71E-BD436A8FF869}"/>
              </a:ext>
            </a:extLst>
          </p:cNvPr>
          <p:cNvSpPr/>
          <p:nvPr/>
        </p:nvSpPr>
        <p:spPr>
          <a:xfrm>
            <a:off x="441959" y="1710202"/>
            <a:ext cx="90093" cy="5284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</p:spTree>
    <p:extLst>
      <p:ext uri="{BB962C8B-B14F-4D97-AF65-F5344CB8AC3E}">
        <p14:creationId xmlns:p14="http://schemas.microsoft.com/office/powerpoint/2010/main" val="218157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B5BF30B-09E4-4A6F-91D1-D5754EEB72F9}"/>
              </a:ext>
            </a:extLst>
          </p:cNvPr>
          <p:cNvSpPr txBox="1"/>
          <p:nvPr/>
        </p:nvSpPr>
        <p:spPr>
          <a:xfrm>
            <a:off x="297351" y="304400"/>
            <a:ext cx="1217000" cy="2654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125" dirty="0"/>
              <a:t>algorithm </a:t>
            </a:r>
            <a:r>
              <a:rPr lang="zh-TW" altLang="en-US" sz="1125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算法類</a:t>
            </a:r>
            <a:endParaRPr lang="en-US" altLang="zh-TW" sz="1125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FC88FB8-566D-4616-844F-84088AAAF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85486"/>
              </p:ext>
            </p:extLst>
          </p:nvPr>
        </p:nvGraphicFramePr>
        <p:xfrm>
          <a:off x="532054" y="529461"/>
          <a:ext cx="4764768" cy="2546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633">
                  <a:extLst>
                    <a:ext uri="{9D8B030D-6E8A-4147-A177-3AD203B41FA5}">
                      <a16:colId xmlns:a16="http://schemas.microsoft.com/office/drawing/2014/main" val="1827375156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692924990"/>
                    </a:ext>
                  </a:extLst>
                </a:gridCol>
                <a:gridCol w="436245">
                  <a:extLst>
                    <a:ext uri="{9D8B030D-6E8A-4147-A177-3AD203B41FA5}">
                      <a16:colId xmlns:a16="http://schemas.microsoft.com/office/drawing/2014/main" val="3261638529"/>
                    </a:ext>
                  </a:extLst>
                </a:gridCol>
                <a:gridCol w="353695">
                  <a:extLst>
                    <a:ext uri="{9D8B030D-6E8A-4147-A177-3AD203B41FA5}">
                      <a16:colId xmlns:a16="http://schemas.microsoft.com/office/drawing/2014/main" val="1260756810"/>
                    </a:ext>
                  </a:extLst>
                </a:gridCol>
                <a:gridCol w="2677795">
                  <a:extLst>
                    <a:ext uri="{9D8B030D-6E8A-4147-A177-3AD203B41FA5}">
                      <a16:colId xmlns:a16="http://schemas.microsoft.com/office/drawing/2014/main" val="2372991434"/>
                    </a:ext>
                  </a:extLst>
                </a:gridCol>
              </a:tblGrid>
              <a:tr h="158116"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變數數量 </a:t>
                      </a:r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6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計算結果會被放到</a:t>
                      </a:r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vectors[-1]</a:t>
                      </a:r>
                      <a:r>
                        <a:rPr lang="zh-TW" altLang="en-US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6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6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53852"/>
                  </a:ext>
                </a:extLst>
              </a:tr>
              <a:tr h="1744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函數名稱</a:t>
                      </a:r>
                    </a:p>
                  </a:txBody>
                  <a:tcPr marL="51435" marR="51435" marT="25718" marB="2571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vectors</a:t>
                      </a:r>
                      <a:endParaRPr lang="zh-TW" altLang="en-US" sz="7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stack</a:t>
                      </a:r>
                      <a:endParaRPr lang="zh-TW" altLang="en-US" sz="7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7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計算方式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426953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取最小值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取出</a:t>
                      </a:r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中的最小值至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stack[-1]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404940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max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取最大值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取出</a:t>
                      </a:r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中的最大值至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stack[-1]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887602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merge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合併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將</a:t>
                      </a:r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[-2]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後併入</a:t>
                      </a:r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陣列的值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424887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sort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排序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排序</a:t>
                      </a:r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陣列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188160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reverse</a:t>
                      </a:r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反轉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反轉</a:t>
                      </a:r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陣列</a:t>
                      </a: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863486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intersection</a:t>
                      </a:r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交集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將</a:t>
                      </a:r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交集</a:t>
                      </a:r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[-2]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共同項的會被保留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580086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union</a:t>
                      </a:r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聯集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將</a:t>
                      </a:r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聯集</a:t>
                      </a:r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[-2]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兩陣列相加，且共同項只會出現一次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026150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r>
                        <a:rPr lang="en-US" altLang="zh-TW" sz="7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difference</a:t>
                      </a:r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差集</a:t>
                      </a: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將</a:t>
                      </a:r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[-1]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差集</a:t>
                      </a:r>
                      <a:r>
                        <a:rPr lang="en-US" altLang="zh-TW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vec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[-2]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減去共同項</a:t>
                      </a:r>
                      <a:r>
                        <a:rPr lang="en-US" altLang="zh-TW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73075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461220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190796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686222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240232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573458"/>
                  </a:ext>
                </a:extLst>
              </a:tr>
              <a:tr h="158116">
                <a:tc>
                  <a:txBody>
                    <a:bodyPr/>
                    <a:lstStyle/>
                    <a:p>
                      <a:endParaRPr lang="zh-TW" altLang="en-US" sz="7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marL="51435" marR="51435" marT="25718" marB="2571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56631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48981252-4596-4D9B-846F-9CF0DFCB2265}"/>
              </a:ext>
            </a:extLst>
          </p:cNvPr>
          <p:cNvSpPr txBox="1"/>
          <p:nvPr/>
        </p:nvSpPr>
        <p:spPr>
          <a:xfrm>
            <a:off x="198465" y="1046559"/>
            <a:ext cx="288541" cy="4385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67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向量操作</a:t>
            </a:r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B83371A9-97FE-4F35-B9B4-A10D929FB363}"/>
              </a:ext>
            </a:extLst>
          </p:cNvPr>
          <p:cNvSpPr/>
          <p:nvPr/>
        </p:nvSpPr>
        <p:spPr>
          <a:xfrm>
            <a:off x="441960" y="919162"/>
            <a:ext cx="90093" cy="6905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</p:spTree>
    <p:extLst>
      <p:ext uri="{BB962C8B-B14F-4D97-AF65-F5344CB8AC3E}">
        <p14:creationId xmlns:p14="http://schemas.microsoft.com/office/powerpoint/2010/main" val="387152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1615</TotalTime>
  <Words>1074</Words>
  <Application>Microsoft Office PowerPoint</Application>
  <PresentationFormat>A4 紙張 (210x297 公釐)</PresentationFormat>
  <Paragraphs>283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徐莅宸</dc:creator>
  <cp:lastModifiedBy>徐莅宸</cp:lastModifiedBy>
  <cp:revision>126</cp:revision>
  <dcterms:created xsi:type="dcterms:W3CDTF">2021-11-21T14:55:48Z</dcterms:created>
  <dcterms:modified xsi:type="dcterms:W3CDTF">2022-04-10T10:33:20Z</dcterms:modified>
</cp:coreProperties>
</file>