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8" autoAdjust="0"/>
    <p:restoredTop sz="94107" autoAdjust="0"/>
  </p:normalViewPr>
  <p:slideViewPr>
    <p:cSldViewPr>
      <p:cViewPr>
        <p:scale>
          <a:sx n="200" d="100"/>
          <a:sy n="200" d="100"/>
        </p:scale>
        <p:origin x="3120" y="54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E98244-D184-4ECD-92AE-2871A715D2A6}" type="datetimeFigureOut">
              <a:rPr lang="zh-CN" altLang="en-US" smtClean="0"/>
              <a:t>2013/3/15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22EB49-8610-4228-8F22-F04F2764230D}" type="slidenum">
              <a:rPr lang="zh-CN" altLang="en-US" smtClean="0"/>
              <a:t>‹#›</a:t>
            </a:fld>
            <a:endParaRPr lang="zh-CN" altLang="en-US"/>
          </a:p>
        </p:txBody>
      </p:sp>
    </p:spTree>
    <p:extLst>
      <p:ext uri="{BB962C8B-B14F-4D97-AF65-F5344CB8AC3E}">
        <p14:creationId xmlns:p14="http://schemas.microsoft.com/office/powerpoint/2010/main" val="94106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2013/3/15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orts.people.com.cn/GB/22155/46623/47155/3336097.html" TargetMode="External"/><Relationship Id="rId2" Type="http://schemas.openxmlformats.org/officeDocument/2006/relationships/hyperlink" Target="http://sports.people.com.cn/GB/22155/46623/47155/3336094.html" TargetMode="External"/><Relationship Id="rId1" Type="http://schemas.openxmlformats.org/officeDocument/2006/relationships/slideLayout" Target="../slideLayouts/slideLayout2.xml"/><Relationship Id="rId4" Type="http://schemas.openxmlformats.org/officeDocument/2006/relationships/hyperlink" Target="http://sports.people.com.cn/GB/22155/46623/47155/333609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87624" y="3068960"/>
            <a:ext cx="6400800" cy="1198984"/>
          </a:xfrm>
        </p:spPr>
        <p:txBody>
          <a:bodyPr/>
          <a:lstStyle/>
          <a:p>
            <a:r>
              <a:rPr lang="en-US" altLang="zh-CN" dirty="0"/>
              <a:t>http://zhidao.baidu.com/question/63814317.html</a:t>
            </a:r>
            <a:endParaRPr lang="zh-CN" altLang="en-US" dirty="0"/>
          </a:p>
        </p:txBody>
      </p:sp>
    </p:spTree>
    <p:extLst>
      <p:ext uri="{BB962C8B-B14F-4D97-AF65-F5344CB8AC3E}">
        <p14:creationId xmlns:p14="http://schemas.microsoft.com/office/powerpoint/2010/main" val="183786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57200" y="3588861"/>
          <a:ext cx="8229600" cy="548640"/>
        </p:xfrm>
        <a:graphic>
          <a:graphicData uri="http://schemas.openxmlformats.org/drawingml/2006/table">
            <a:tbl>
              <a:tblPr/>
              <a:tblGrid>
                <a:gridCol w="8229600"/>
              </a:tblGrid>
              <a:tr h="0">
                <a:tc>
                  <a:txBody>
                    <a:bodyPr/>
                    <a:lstStyle/>
                    <a:p>
                      <a:pPr algn="l"/>
                      <a:endParaRPr lang="zh-CN" altLang="en-US"/>
                    </a:p>
                  </a:txBody>
                  <a:tcPr marL="0" marR="0" marT="0" marB="0">
                    <a:lnL>
                      <a:noFill/>
                    </a:lnL>
                    <a:lnR>
                      <a:noFill/>
                    </a:lnR>
                    <a:lnT>
                      <a:noFill/>
                    </a:lnT>
                    <a:lnB>
                      <a:noFill/>
                    </a:lnB>
                  </a:tcPr>
                </a:tc>
              </a:tr>
              <a:tr h="0">
                <a:tc>
                  <a:txBody>
                    <a:bodyPr/>
                    <a:lstStyle/>
                    <a:p>
                      <a:pPr algn="l"/>
                      <a:endParaRPr lang="zh-CN" altLang="en-US" dirty="0"/>
                    </a:p>
                  </a:txBody>
                  <a:tcPr marL="0" marR="0" marT="0" marB="0" anchor="ctr">
                    <a:lnL>
                      <a:noFill/>
                    </a:lnL>
                    <a:lnR>
                      <a:noFill/>
                    </a:lnR>
                    <a:lnT>
                      <a:noFill/>
                    </a:lnT>
                    <a:lnB>
                      <a:noFill/>
                    </a:lnB>
                  </a:tcPr>
                </a:tc>
              </a:tr>
            </a:tbl>
          </a:graphicData>
        </a:graphic>
      </p:graphicFrame>
      <p:sp>
        <p:nvSpPr>
          <p:cNvPr id="6" name="Rectangle 1"/>
          <p:cNvSpPr>
            <a:spLocks noChangeArrowheads="1"/>
          </p:cNvSpPr>
          <p:nvPr/>
        </p:nvSpPr>
        <p:spPr bwMode="auto">
          <a:xfrm>
            <a:off x="107504" y="368599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sz="1800" b="0" i="0" u="none" strike="noStrike" cap="none" normalizeH="0" baseline="0" dirty="0" smtClean="0">
                <a:ln>
                  <a:noFill/>
                </a:ln>
                <a:solidFill>
                  <a:schemeClr val="tx1"/>
                </a:solidFill>
                <a:effectLst/>
                <a:latin typeface="Arial" charset="0"/>
                <a:ea typeface="宋体" charset="-122"/>
                <a:cs typeface="宋体" charset="-122"/>
              </a:rPr>
              <a:t>搜狐体育讯 跳水比赛分男、女</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10</a:t>
            </a:r>
            <a:r>
              <a:rPr kumimoji="0" lang="zh-CN" sz="1800" b="0" i="0" u="none" strike="noStrike" cap="none" normalizeH="0" baseline="0" dirty="0" smtClean="0">
                <a:ln>
                  <a:noFill/>
                </a:ln>
                <a:solidFill>
                  <a:schemeClr val="tx1"/>
                </a:solidFill>
                <a:effectLst/>
                <a:latin typeface="Arial" charset="0"/>
                <a:ea typeface="宋体" charset="-122"/>
                <a:cs typeface="宋体" charset="-122"/>
              </a:rPr>
              <a:t>米跳台跳水和男、女</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3</a:t>
            </a:r>
            <a:r>
              <a:rPr kumimoji="0" lang="zh-CN" sz="1800" b="0" i="0" u="none" strike="noStrike" cap="none" normalizeH="0" baseline="0" dirty="0" smtClean="0">
                <a:ln>
                  <a:noFill/>
                </a:ln>
                <a:solidFill>
                  <a:schemeClr val="tx1"/>
                </a:solidFill>
                <a:effectLst/>
                <a:latin typeface="Arial" charset="0"/>
                <a:ea typeface="宋体" charset="-122"/>
                <a:cs typeface="宋体" charset="-122"/>
              </a:rPr>
              <a:t>米跳板跳水四个项目，并分成双人和单人进行比赛，共</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8</a:t>
            </a:r>
            <a:r>
              <a:rPr kumimoji="0" lang="zh-CN" sz="1800" b="0" i="0" u="none" strike="noStrike" cap="none" normalizeH="0" baseline="0" dirty="0" smtClean="0">
                <a:ln>
                  <a:noFill/>
                </a:ln>
                <a:solidFill>
                  <a:schemeClr val="tx1"/>
                </a:solidFill>
                <a:effectLst/>
                <a:latin typeface="Arial" charset="0"/>
                <a:ea typeface="宋体" charset="-122"/>
                <a:cs typeface="宋体" charset="-122"/>
              </a:rPr>
              <a:t>块金牌。不论是跳板还是跳台跳水，完成动作的过程都包括助跑、起跳、空中技巧和入水四个阶段。</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跳水的主要规则有：</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a:t>
            </a:r>
            <a:r>
              <a:rPr kumimoji="0" lang="zh-CN" sz="1800" b="0" i="0" u="none" strike="noStrike" cap="none" normalizeH="0" baseline="0" dirty="0" smtClean="0">
                <a:ln>
                  <a:noFill/>
                </a:ln>
                <a:solidFill>
                  <a:schemeClr val="tx1"/>
                </a:solidFill>
                <a:effectLst/>
                <a:latin typeface="Arial" charset="0"/>
                <a:ea typeface="宋体" charset="-122"/>
                <a:cs typeface="宋体" charset="-122"/>
              </a:rPr>
              <a:t>）男子个人项目和男子双人项目进行</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个动作的比赛。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sz="1800" b="0" i="0" u="none" strike="noStrike" cap="none" normalizeH="0" baseline="0" dirty="0" smtClean="0">
                <a:ln>
                  <a:noFill/>
                </a:ln>
                <a:solidFill>
                  <a:schemeClr val="tx1"/>
                </a:solidFill>
                <a:effectLst/>
                <a:latin typeface="Arial" charset="0"/>
                <a:ea typeface="宋体" charset="-122"/>
                <a:cs typeface="宋体" charset="-122"/>
              </a:rPr>
              <a:t>）女子个人项目和女子双人项目进行</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个动作的比赛。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3</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）上述</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个或</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个动作中不允许有重复的动作。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4</a:t>
            </a:r>
            <a:r>
              <a:rPr kumimoji="0" lang="zh-CN" sz="1800" b="0" i="0" u="none" strike="noStrike" cap="none" normalizeH="0" baseline="0" dirty="0" smtClean="0">
                <a:ln>
                  <a:noFill/>
                </a:ln>
                <a:solidFill>
                  <a:schemeClr val="tx1"/>
                </a:solidFill>
                <a:effectLst/>
                <a:latin typeface="Arial" charset="0"/>
                <a:ea typeface="宋体" charset="-122"/>
                <a:cs typeface="宋体" charset="-122"/>
              </a:rPr>
              <a:t>）代码相同的动作视为同一个动作。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）跳板比赛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①女子跳板比赛包括</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个不同组别无难度系数限制的动作。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②男子跳板比赛包括</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个无难度系数限制的动作，其中</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个动作来自不同的组别，另</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个动作从</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个组别中任选。</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）跳台比赛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①女子跳台比赛含选自</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个不同组别的无难度系数限制的动作。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②男子跳台比赛含选自</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个不同组别的无难度系数限制的动作。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③奥运会、世界游泳锦标赛、世界杯以及其他国际泳联主办的赛事（青少年分龄组比赛除外）的跳台比赛必须在</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10</a:t>
            </a:r>
            <a:r>
              <a:rPr kumimoji="0" lang="zh-CN" sz="1800" b="0" i="0" u="none" strike="noStrike" cap="none" normalizeH="0" baseline="0" dirty="0" smtClean="0">
                <a:ln>
                  <a:noFill/>
                </a:ln>
                <a:solidFill>
                  <a:schemeClr val="tx1"/>
                </a:solidFill>
                <a:effectLst/>
                <a:latin typeface="Arial" charset="0"/>
                <a:ea typeface="宋体" charset="-122"/>
                <a:cs typeface="宋体" charset="-122"/>
              </a:rPr>
              <a:t>米跳台上进行。</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7</a:t>
            </a:r>
            <a:r>
              <a:rPr kumimoji="0" lang="zh-CN" sz="1800" b="0" i="0" u="none" strike="noStrike" cap="none" normalizeH="0" baseline="0" dirty="0" smtClean="0">
                <a:ln>
                  <a:noFill/>
                </a:ln>
                <a:solidFill>
                  <a:schemeClr val="tx1"/>
                </a:solidFill>
                <a:effectLst/>
                <a:latin typeface="Arial" charset="0"/>
                <a:ea typeface="宋体" charset="-122"/>
                <a:cs typeface="宋体" charset="-122"/>
              </a:rPr>
              <a:t>）双人跳水比赛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①双人跳水是由</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名运动员同时从跳板或跳台起跳进行的比赛。依据双人跳水的同步性和各自完成动作的优劣进行评分。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②奥运会、世界游泳锦标赛、世界杯双人跳水的运动员应来自同一协会。</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③女子双人跳水的比赛包括</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个动作：其中</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sz="1800" b="0" i="0" u="none" strike="noStrike" cap="none" normalizeH="0" baseline="0" dirty="0" smtClean="0">
                <a:ln>
                  <a:noFill/>
                </a:ln>
                <a:solidFill>
                  <a:schemeClr val="tx1"/>
                </a:solidFill>
                <a:effectLst/>
                <a:latin typeface="Arial" charset="0"/>
                <a:ea typeface="宋体" charset="-122"/>
                <a:cs typeface="宋体" charset="-122"/>
              </a:rPr>
              <a:t>轮动作的平均难度系数为</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2.0</a:t>
            </a:r>
            <a:r>
              <a:rPr kumimoji="0" lang="zh-CN" sz="1800" b="0" i="0" u="none" strike="noStrike" cap="none" normalizeH="0" baseline="0" dirty="0" smtClean="0">
                <a:ln>
                  <a:noFill/>
                </a:ln>
                <a:solidFill>
                  <a:schemeClr val="tx1"/>
                </a:solidFill>
                <a:effectLst/>
                <a:latin typeface="Arial" charset="0"/>
                <a:ea typeface="宋体" charset="-122"/>
                <a:cs typeface="宋体" charset="-122"/>
              </a:rPr>
              <a:t>，其余</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3</a:t>
            </a:r>
            <a:r>
              <a:rPr kumimoji="0" lang="zh-CN" sz="1800" b="0" i="0" u="none" strike="noStrike" cap="none" normalizeH="0" baseline="0" dirty="0" smtClean="0">
                <a:ln>
                  <a:noFill/>
                </a:ln>
                <a:solidFill>
                  <a:schemeClr val="tx1"/>
                </a:solidFill>
                <a:effectLst/>
                <a:latin typeface="Arial" charset="0"/>
                <a:ea typeface="宋体" charset="-122"/>
                <a:cs typeface="宋体" charset="-122"/>
              </a:rPr>
              <a:t>轮动作无难度系数限制。</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④男子双人跳水的比赛包括</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个动作：其中</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sz="1800" b="0" i="0" u="none" strike="noStrike" cap="none" normalizeH="0" baseline="0" dirty="0" smtClean="0">
                <a:ln>
                  <a:noFill/>
                </a:ln>
                <a:solidFill>
                  <a:schemeClr val="tx1"/>
                </a:solidFill>
                <a:effectLst/>
                <a:latin typeface="Arial" charset="0"/>
                <a:ea typeface="宋体" charset="-122"/>
                <a:cs typeface="宋体" charset="-122"/>
              </a:rPr>
              <a:t>轮动作的平均难度系数为</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2.0</a:t>
            </a:r>
            <a:r>
              <a:rPr kumimoji="0" lang="zh-CN" sz="1800" b="0" i="0" u="none" strike="noStrike" cap="none" normalizeH="0" baseline="0" dirty="0" smtClean="0">
                <a:ln>
                  <a:noFill/>
                </a:ln>
                <a:solidFill>
                  <a:schemeClr val="tx1"/>
                </a:solidFill>
                <a:effectLst/>
                <a:latin typeface="Arial" charset="0"/>
                <a:ea typeface="宋体" charset="-122"/>
                <a:cs typeface="宋体" charset="-122"/>
              </a:rPr>
              <a:t>，其余</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4</a:t>
            </a:r>
            <a:r>
              <a:rPr kumimoji="0" lang="zh-CN" sz="1800" b="0" i="0" u="none" strike="noStrike" cap="none" normalizeH="0" baseline="0" dirty="0" smtClean="0">
                <a:ln>
                  <a:noFill/>
                </a:ln>
                <a:solidFill>
                  <a:schemeClr val="tx1"/>
                </a:solidFill>
                <a:effectLst/>
                <a:latin typeface="Arial" charset="0"/>
                <a:ea typeface="宋体" charset="-122"/>
                <a:cs typeface="宋体" charset="-122"/>
              </a:rPr>
              <a:t>轮动作无难度系数限制。</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⑤女子双人比赛中的</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个动作应至少来自</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4</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个不同的组别，至少有</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个面向前起跳的动作。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⑥男子双人比赛中的</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个动作至少来自</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4</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个不同的组别，至少有</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个面向前起跳的动作。在</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6</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个动作中，来自同一个组别的动作不能超过</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2</a:t>
            </a:r>
            <a:r>
              <a:rPr kumimoji="0" lang="zh-CN" sz="1800" b="0" i="0" u="none" strike="noStrike" cap="none" normalizeH="0" baseline="0" dirty="0" smtClean="0">
                <a:ln>
                  <a:noFill/>
                </a:ln>
                <a:solidFill>
                  <a:schemeClr val="tx1"/>
                </a:solidFill>
                <a:effectLst/>
                <a:latin typeface="Arial" charset="0"/>
                <a:ea typeface="宋体" charset="-122"/>
                <a:cs typeface="宋体" charset="-122"/>
              </a:rPr>
              <a:t>个。</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⑦双人比赛中两人的动作必须相同（即动作代码和完成必须同步）。</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参 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低于</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B</a:t>
            </a:r>
            <a:r>
              <a:rPr kumimoji="0" lang="zh-CN" sz="1800" b="0" i="0" u="none" strike="noStrike" cap="none" normalizeH="0" baseline="0" dirty="0" smtClean="0">
                <a:ln>
                  <a:noFill/>
                </a:ln>
                <a:solidFill>
                  <a:schemeClr val="tx1"/>
                </a:solidFill>
                <a:effectLst/>
                <a:latin typeface="Arial" charset="0"/>
                <a:ea typeface="宋体" charset="-122"/>
                <a:cs typeface="宋体" charset="-122"/>
              </a:rPr>
              <a:t>组年龄（</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14</a:t>
            </a:r>
            <a:r>
              <a:rPr kumimoji="0" lang="zh-CN" sz="1800" b="0" i="0" u="none" strike="noStrike" cap="none" normalizeH="0" baseline="0" dirty="0" smtClean="0">
                <a:ln>
                  <a:noFill/>
                </a:ln>
                <a:solidFill>
                  <a:schemeClr val="tx1"/>
                </a:solidFill>
                <a:effectLst/>
                <a:latin typeface="Arial" charset="0"/>
                <a:ea typeface="宋体" charset="-122"/>
                <a:cs typeface="宋体" charset="-122"/>
              </a:rPr>
              <a:t>岁）的运动员，不能参加奥运会跳水比赛（比赛年</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12</a:t>
            </a:r>
            <a:r>
              <a:rPr kumimoji="0" lang="zh-CN" sz="1800" b="0" i="0" u="none" strike="noStrike" cap="none" normalizeH="0" baseline="0" dirty="0" smtClean="0">
                <a:ln>
                  <a:noFill/>
                </a:ln>
                <a:solidFill>
                  <a:schemeClr val="tx1"/>
                </a:solidFill>
                <a:effectLst/>
                <a:latin typeface="Arial" charset="0"/>
                <a:ea typeface="宋体" charset="-122"/>
                <a:cs typeface="宋体" charset="-122"/>
              </a:rPr>
              <a:t>月</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31</a:t>
            </a:r>
            <a:r>
              <a:rPr kumimoji="0" lang="zh-CN" sz="1800" b="0" i="0" u="none" strike="noStrike" cap="none" normalizeH="0" baseline="0" dirty="0" smtClean="0">
                <a:ln>
                  <a:noFill/>
                </a:ln>
                <a:solidFill>
                  <a:schemeClr val="tx1"/>
                </a:solidFill>
                <a:effectLst/>
                <a:latin typeface="Arial" charset="0"/>
                <a:ea typeface="宋体" charset="-122"/>
                <a:cs typeface="宋体" charset="-122"/>
              </a:rPr>
              <a:t>日前）。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双人比赛中，每个国家或协会最多可以选派一对选手；单人比赛中，每个国家或协会最多可以选派两名选手参赛。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竞 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国际游联跳水技术委员会规定，凡是奥运会和世界杯跳水比赛都必须进行预赛、半决赛和决赛。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预赛中选手的出场顺序将在技术会议中根据计算机随机抽签决定。预赛中成绩最好的</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18</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名选手进入半决赛。半决赛中成绩最好的</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12</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名选手进入决赛。 预赛、半决赛、决赛的成绩不相互累加，每场比赛的分数从</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0</a:t>
            </a:r>
            <a:r>
              <a:rPr kumimoji="0" lang="zh-CN" sz="1800" b="0" i="0" u="none" strike="noStrike" cap="none" normalizeH="0" baseline="0" dirty="0" smtClean="0">
                <a:ln>
                  <a:noFill/>
                </a:ln>
                <a:solidFill>
                  <a:schemeClr val="tx1"/>
                </a:solidFill>
                <a:effectLst/>
                <a:latin typeface="Arial" charset="0"/>
                <a:ea typeface="宋体" charset="-122"/>
                <a:cs typeface="宋体" charset="-122"/>
              </a:rPr>
              <a:t>分开始。在决赛中如不采用淘汰制，运动员应按总分排列名次的颠倒顺序进行比赛；在决赛中如果采用 淘汰制，运动员应按预赛总得分排列名次的颠倒顺序参加下面的比赛。如出现比分相同，比分相同运动员的比赛顺序由抽签决定。</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如果在预赛出现并列</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18</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名、或半决赛出现并列</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12</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名的选手，并列的选手可以参加下一轮比赛。</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在奥运会中，双人比赛没有预赛，直接进行决赛。决赛中共有</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8</a:t>
            </a:r>
            <a:r>
              <a:rPr kumimoji="0" lang="zh-CN" sz="1800" b="0" i="0" u="none" strike="noStrike" cap="none" normalizeH="0" baseline="0" dirty="0" smtClean="0">
                <a:ln>
                  <a:noFill/>
                </a:ln>
                <a:solidFill>
                  <a:schemeClr val="tx1"/>
                </a:solidFill>
                <a:effectLst/>
                <a:latin typeface="Arial" charset="0"/>
                <a:ea typeface="宋体" charset="-122"/>
                <a:cs typeface="宋体" charset="-122"/>
              </a:rPr>
              <a:t>队选手（其中之一来自东道主国家）。出场顺序由计算机随机决定。</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评 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在奥运会、世界锦标赛和世界杯赛中，单人项目应指定</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7</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名裁判员，双人项目应指定</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9</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名裁判员，其中</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5</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名评定双人同步的情况，另</a:t>
            </a:r>
            <a:r>
              <a:rPr kumimoji="0" lang="zh-CN" altLang="zh-CN" sz="1800" b="0" i="0" u="none" strike="noStrike" cap="none" normalizeH="0" baseline="0" dirty="0" smtClean="0">
                <a:ln>
                  <a:noFill/>
                </a:ln>
                <a:solidFill>
                  <a:schemeClr val="tx1"/>
                </a:solidFill>
                <a:effectLst/>
                <a:latin typeface="Arial" charset="0"/>
                <a:ea typeface="宋体" charset="-122"/>
                <a:cs typeface="宋体" charset="-122"/>
              </a:rPr>
              <a:t>4</a:t>
            </a:r>
            <a:r>
              <a:rPr kumimoji="0" lang="zh-CN" sz="1800" b="0" i="0" u="none" strike="noStrike" cap="none" normalizeH="0" baseline="0" dirty="0" smtClean="0">
                <a:ln>
                  <a:noFill/>
                </a:ln>
                <a:solidFill>
                  <a:schemeClr val="tx1"/>
                </a:solidFill>
                <a:effectLst/>
                <a:latin typeface="Arial" charset="0"/>
                <a:ea typeface="宋体" charset="-122"/>
                <a:cs typeface="宋体" charset="-122"/>
              </a:rPr>
              <a:t>名分别评定选手的技术完成情况。</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charset="0"/>
                <a:ea typeface="宋体" charset="-122"/>
                <a:cs typeface="宋体" charset="-122"/>
              </a:rPr>
              <a:t>　　个人项目中，总分最高的选手为冠军。双人项目中，总分最高的一对选手为冠军。（来源：北京体育大学出版社）</a:t>
            </a:r>
          </a:p>
        </p:txBody>
      </p:sp>
    </p:spTree>
    <p:extLst>
      <p:ext uri="{BB962C8B-B14F-4D97-AF65-F5344CB8AC3E}">
        <p14:creationId xmlns:p14="http://schemas.microsoft.com/office/powerpoint/2010/main" val="157796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单人跳水 共设</a:t>
            </a:r>
            <a:r>
              <a:rPr lang="en-US" altLang="zh-CN" dirty="0"/>
              <a:t>7</a:t>
            </a:r>
            <a:r>
              <a:rPr lang="zh-CN" altLang="en-US" dirty="0"/>
              <a:t>名裁判</a:t>
            </a:r>
            <a:br>
              <a:rPr lang="zh-CN" altLang="en-US" dirty="0"/>
            </a:br>
            <a:r>
              <a:rPr lang="zh-CN" altLang="en-US" dirty="0"/>
              <a:t>每一跳裁判根据上述规则打分。</a:t>
            </a:r>
            <a:br>
              <a:rPr lang="zh-CN" altLang="en-US" dirty="0"/>
            </a:br>
            <a:r>
              <a:rPr lang="zh-CN" altLang="en-US" dirty="0"/>
              <a:t>去掉两个最高分、去掉两个最低分，中间三个分数加和，乘以难度系数就是最后得分。</a:t>
            </a:r>
            <a:br>
              <a:rPr lang="zh-CN" altLang="en-US" dirty="0"/>
            </a:br>
            <a:r>
              <a:rPr lang="zh-CN" altLang="en-US" dirty="0"/>
              <a:t/>
            </a:r>
            <a:br>
              <a:rPr lang="zh-CN" altLang="en-US" dirty="0"/>
            </a:br>
            <a:r>
              <a:rPr lang="zh-CN" altLang="en-US" dirty="0"/>
              <a:t>双人跳水 共设</a:t>
            </a:r>
            <a:r>
              <a:rPr lang="en-US" altLang="zh-CN" dirty="0"/>
              <a:t>11</a:t>
            </a:r>
            <a:r>
              <a:rPr lang="zh-CN" altLang="en-US" dirty="0"/>
              <a:t>名裁判（</a:t>
            </a:r>
            <a:r>
              <a:rPr lang="en-US" altLang="zh-CN" dirty="0"/>
              <a:t>08</a:t>
            </a:r>
            <a:r>
              <a:rPr lang="zh-CN" altLang="en-US" dirty="0"/>
              <a:t>年以及以前为</a:t>
            </a:r>
            <a:r>
              <a:rPr lang="en-US" altLang="zh-CN" dirty="0"/>
              <a:t>9</a:t>
            </a:r>
            <a:r>
              <a:rPr lang="zh-CN" altLang="en-US" dirty="0"/>
              <a:t>名，</a:t>
            </a:r>
            <a:r>
              <a:rPr lang="en-US" altLang="zh-CN" dirty="0"/>
              <a:t>4</a:t>
            </a:r>
            <a:r>
              <a:rPr lang="zh-CN" altLang="en-US" dirty="0"/>
              <a:t>名裁判打技术分）</a:t>
            </a:r>
            <a:br>
              <a:rPr lang="zh-CN" altLang="en-US" dirty="0"/>
            </a:br>
            <a:r>
              <a:rPr lang="en-US" altLang="zh-CN" dirty="0"/>
              <a:t>6</a:t>
            </a:r>
            <a:r>
              <a:rPr lang="zh-CN" altLang="en-US" dirty="0"/>
              <a:t>名裁判打技术分（</a:t>
            </a:r>
            <a:r>
              <a:rPr lang="en-US" altLang="zh-CN" dirty="0"/>
              <a:t>3</a:t>
            </a:r>
            <a:r>
              <a:rPr lang="zh-CN" altLang="en-US" dirty="0"/>
              <a:t>人给运动员</a:t>
            </a:r>
            <a:r>
              <a:rPr lang="en-US" altLang="zh-CN" dirty="0"/>
              <a:t>A</a:t>
            </a:r>
            <a:r>
              <a:rPr lang="zh-CN" altLang="en-US" dirty="0"/>
              <a:t>打，</a:t>
            </a:r>
            <a:r>
              <a:rPr lang="en-US" altLang="zh-CN" dirty="0"/>
              <a:t>3</a:t>
            </a:r>
            <a:r>
              <a:rPr lang="zh-CN" altLang="en-US" dirty="0"/>
              <a:t>人给运动员</a:t>
            </a:r>
            <a:r>
              <a:rPr lang="en-US" altLang="zh-CN" dirty="0"/>
              <a:t>B</a:t>
            </a:r>
            <a:r>
              <a:rPr lang="zh-CN" altLang="en-US" dirty="0"/>
              <a:t>打）</a:t>
            </a:r>
            <a:br>
              <a:rPr lang="zh-CN" altLang="en-US" dirty="0"/>
            </a:br>
            <a:r>
              <a:rPr lang="en-US" altLang="zh-CN" dirty="0"/>
              <a:t>5</a:t>
            </a:r>
            <a:r>
              <a:rPr lang="zh-CN" altLang="en-US" dirty="0"/>
              <a:t>名裁判打同步分</a:t>
            </a:r>
            <a:br>
              <a:rPr lang="zh-CN" altLang="en-US" dirty="0"/>
            </a:br>
            <a:r>
              <a:rPr lang="zh-CN" altLang="en-US" dirty="0"/>
              <a:t>最后</a:t>
            </a:r>
            <a:r>
              <a:rPr lang="en-US" altLang="zh-CN" dirty="0"/>
              <a:t>11</a:t>
            </a:r>
            <a:r>
              <a:rPr lang="zh-CN" altLang="en-US" dirty="0"/>
              <a:t>个分中，从</a:t>
            </a:r>
            <a:r>
              <a:rPr lang="en-US" altLang="zh-CN" dirty="0"/>
              <a:t>3</a:t>
            </a:r>
            <a:r>
              <a:rPr lang="zh-CN" altLang="en-US" dirty="0"/>
              <a:t>个给运动员</a:t>
            </a:r>
            <a:r>
              <a:rPr lang="en-US" altLang="zh-CN" dirty="0"/>
              <a:t>A</a:t>
            </a:r>
            <a:r>
              <a:rPr lang="zh-CN" altLang="en-US" dirty="0"/>
              <a:t>的分中、</a:t>
            </a:r>
            <a:r>
              <a:rPr lang="en-US" altLang="zh-CN" dirty="0"/>
              <a:t>3</a:t>
            </a:r>
            <a:r>
              <a:rPr lang="zh-CN" altLang="en-US" dirty="0"/>
              <a:t>个给运动员</a:t>
            </a:r>
            <a:r>
              <a:rPr lang="en-US" altLang="zh-CN" dirty="0"/>
              <a:t>B</a:t>
            </a:r>
            <a:r>
              <a:rPr lang="zh-CN" altLang="en-US" dirty="0"/>
              <a:t>的分中、</a:t>
            </a:r>
            <a:r>
              <a:rPr lang="en-US" altLang="zh-CN" dirty="0"/>
              <a:t>5</a:t>
            </a:r>
            <a:r>
              <a:rPr lang="zh-CN" altLang="en-US" dirty="0"/>
              <a:t>个同步分中，各去掉一个最高分、一个最低分。剩下的</a:t>
            </a:r>
            <a:r>
              <a:rPr lang="en-US" altLang="zh-CN" dirty="0"/>
              <a:t>5</a:t>
            </a:r>
            <a:r>
              <a:rPr lang="zh-CN" altLang="en-US" dirty="0"/>
              <a:t>个分的相加的和乘以难度系数再乘以</a:t>
            </a:r>
            <a:r>
              <a:rPr lang="en-US" altLang="zh-CN" dirty="0"/>
              <a:t>3</a:t>
            </a:r>
            <a:r>
              <a:rPr lang="zh-CN" altLang="en-US" dirty="0"/>
              <a:t>，最后除以</a:t>
            </a:r>
            <a:r>
              <a:rPr lang="en-US" altLang="zh-CN" dirty="0"/>
              <a:t>5</a:t>
            </a:r>
            <a:r>
              <a:rPr lang="zh-CN" altLang="en-US" dirty="0"/>
              <a:t>，就为最后得分。</a:t>
            </a:r>
          </a:p>
        </p:txBody>
      </p:sp>
    </p:spTree>
    <p:extLst>
      <p:ext uri="{BB962C8B-B14F-4D97-AF65-F5344CB8AC3E}">
        <p14:creationId xmlns:p14="http://schemas.microsoft.com/office/powerpoint/2010/main" val="482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25000" lnSpcReduction="20000"/>
          </a:bodyPr>
          <a:lstStyle/>
          <a:p>
            <a:r>
              <a:rPr lang="zh-CN" altLang="en-US" dirty="0"/>
              <a:t/>
            </a:r>
            <a:br>
              <a:rPr lang="zh-CN" altLang="en-US" dirty="0"/>
            </a:br>
            <a:r>
              <a:rPr lang="en-US" altLang="zh-CN" dirty="0"/>
              <a:t>1</a:t>
            </a:r>
            <a:r>
              <a:rPr lang="zh-CN" altLang="en-US" dirty="0"/>
              <a:t>、跳水竞赛规则规定，比赛项目分为有难度系数限制的自选动作和无难度系数限制的自选动作两类</a:t>
            </a:r>
            <a:r>
              <a:rPr lang="zh-CN" altLang="en-US" dirty="0" smtClean="0"/>
              <a:t>。</a:t>
            </a:r>
            <a:endParaRPr lang="en-US" altLang="zh-CN" dirty="0" smtClean="0"/>
          </a:p>
          <a:p>
            <a:r>
              <a:rPr lang="zh-CN" altLang="en-US" dirty="0"/>
              <a:t/>
            </a:r>
            <a:br>
              <a:rPr lang="zh-CN" altLang="en-US" dirty="0"/>
            </a:br>
            <a:r>
              <a:rPr lang="zh-CN" altLang="en-US" dirty="0"/>
              <a:t/>
            </a:r>
            <a:br>
              <a:rPr lang="zh-CN" altLang="en-US" dirty="0"/>
            </a:br>
            <a:r>
              <a:rPr lang="en-US" altLang="zh-CN" dirty="0"/>
              <a:t>2</a:t>
            </a:r>
            <a:r>
              <a:rPr lang="zh-CN" altLang="en-US" dirty="0"/>
              <a:t>、在每一个项目的比赛中，运动员都应跳完全部比赛动作，随后将所有比赛的得分数累加，以得分数多者为优胜。</a:t>
            </a:r>
            <a:br>
              <a:rPr lang="zh-CN" altLang="en-US" dirty="0"/>
            </a:br>
            <a:r>
              <a:rPr lang="zh-CN" altLang="en-US" dirty="0"/>
              <a:t/>
            </a:r>
            <a:br>
              <a:rPr lang="zh-CN" altLang="en-US" dirty="0"/>
            </a:br>
            <a:r>
              <a:rPr lang="en-US" altLang="zh-CN" dirty="0"/>
              <a:t>3</a:t>
            </a:r>
            <a:r>
              <a:rPr lang="zh-CN" altLang="en-US" dirty="0"/>
              <a:t>、跳水比赛的动作须在跳水竞赛规则的“动作难度表”中选定。</a:t>
            </a:r>
            <a:br>
              <a:rPr lang="zh-CN" altLang="en-US" dirty="0"/>
            </a:br>
            <a:r>
              <a:rPr lang="zh-CN" altLang="en-US" dirty="0"/>
              <a:t/>
            </a:r>
            <a:br>
              <a:rPr lang="zh-CN" altLang="en-US" dirty="0"/>
            </a:br>
            <a:r>
              <a:rPr lang="en-US" altLang="zh-CN" dirty="0"/>
              <a:t>4</a:t>
            </a:r>
            <a:r>
              <a:rPr lang="zh-CN" altLang="en-US" dirty="0"/>
              <a:t>、跳板跳水比赛，男女分别有六个和五个无难度系数限制的自选动作以及各有五个有难度系数限制的自选动作，其难度系数的总和不得超过</a:t>
            </a:r>
            <a:r>
              <a:rPr lang="en-US" altLang="zh-CN" dirty="0"/>
              <a:t>9.5</a:t>
            </a:r>
            <a:r>
              <a:rPr lang="zh-CN" altLang="en-US" dirty="0"/>
              <a:t>。</a:t>
            </a:r>
            <a:br>
              <a:rPr lang="zh-CN" altLang="en-US" dirty="0"/>
            </a:br>
            <a:r>
              <a:rPr lang="zh-CN" altLang="en-US" dirty="0"/>
              <a:t/>
            </a:r>
            <a:br>
              <a:rPr lang="zh-CN" altLang="en-US" dirty="0"/>
            </a:br>
            <a:r>
              <a:rPr lang="en-US" altLang="zh-CN" dirty="0"/>
              <a:t>5</a:t>
            </a:r>
            <a:r>
              <a:rPr lang="zh-CN" altLang="en-US" dirty="0"/>
              <a:t>、跳台跳水比赛，男女分别有六个和四个无难度系数限制的自选动作以及各有四个有难度系数限制的自选动作，其难度系数总和不得超过</a:t>
            </a:r>
            <a:r>
              <a:rPr lang="en-US" altLang="zh-CN" dirty="0"/>
              <a:t>7.6</a:t>
            </a:r>
            <a:r>
              <a:rPr lang="zh-CN" altLang="en-US" dirty="0"/>
              <a:t>。</a:t>
            </a:r>
            <a:br>
              <a:rPr lang="zh-CN" altLang="en-US" dirty="0"/>
            </a:br>
            <a:r>
              <a:rPr lang="zh-CN" altLang="en-US" dirty="0"/>
              <a:t/>
            </a:r>
            <a:br>
              <a:rPr lang="zh-CN" altLang="en-US" dirty="0"/>
            </a:br>
            <a:r>
              <a:rPr lang="en-US" altLang="zh-CN" dirty="0"/>
              <a:t>6</a:t>
            </a:r>
            <a:r>
              <a:rPr lang="zh-CN" altLang="en-US" dirty="0"/>
              <a:t>、国际游泳技术委员会规定，凡是奥运会跳水比赛和世界性跳水比赛都须进行预、决赛，从预赛中选出十二名成绩最好的运动员参加决赛。决赛时必须重复预赛时的全部动作，以决赛成绩总分多者为优胜，我国也采有这一规定。</a:t>
            </a:r>
            <a:br>
              <a:rPr lang="zh-CN" altLang="en-US" dirty="0"/>
            </a:br>
            <a:r>
              <a:rPr lang="zh-CN" altLang="en-US" dirty="0"/>
              <a:t/>
            </a:r>
            <a:br>
              <a:rPr lang="zh-CN" altLang="en-US" dirty="0"/>
            </a:br>
            <a:r>
              <a:rPr lang="en-US" altLang="zh-CN" dirty="0"/>
              <a:t>7</a:t>
            </a:r>
            <a:r>
              <a:rPr lang="zh-CN" altLang="en-US" dirty="0"/>
              <a:t>、运动员的比赛动作必须在不同组别中选出，不能重复。</a:t>
            </a:r>
            <a:br>
              <a:rPr lang="zh-CN" altLang="en-US" dirty="0"/>
            </a:br>
            <a:r>
              <a:rPr lang="zh-CN" altLang="en-US" dirty="0"/>
              <a:t/>
            </a:r>
            <a:br>
              <a:rPr lang="zh-CN" altLang="en-US" dirty="0"/>
            </a:br>
            <a:r>
              <a:rPr lang="en-US" altLang="zh-CN" dirty="0"/>
              <a:t>8</a:t>
            </a:r>
            <a:r>
              <a:rPr lang="zh-CN" altLang="en-US" dirty="0"/>
              <a:t>、在跳水比赛时，运动员选跳的每一个动作必须一次完成，不能重跳。</a:t>
            </a:r>
            <a:br>
              <a:rPr lang="zh-CN" altLang="en-US" dirty="0"/>
            </a:br>
            <a:r>
              <a:rPr lang="en-US" altLang="zh-CN" dirty="0">
                <a:hlinkClick r:id="rId2"/>
              </a:rPr>
              <a:t>http://sports.people.com.cn/GB/22155/46623/47155/3336094.html</a:t>
            </a:r>
            <a:r>
              <a:rPr lang="zh-CN" altLang="en-US" dirty="0"/>
              <a:t/>
            </a:r>
            <a:br>
              <a:rPr lang="zh-CN" altLang="en-US" dirty="0"/>
            </a:br>
            <a:r>
              <a:rPr lang="zh-CN" altLang="en-US" dirty="0"/>
              <a:t>跳水运动裁判员评分标准</a:t>
            </a:r>
            <a:br>
              <a:rPr lang="zh-CN" altLang="en-US" dirty="0"/>
            </a:br>
            <a:r>
              <a:rPr lang="zh-CN" altLang="en-US" dirty="0"/>
              <a:t/>
            </a:r>
            <a:br>
              <a:rPr lang="zh-CN" altLang="en-US" dirty="0"/>
            </a:br>
            <a:r>
              <a:rPr lang="zh-CN" altLang="en-US" dirty="0"/>
              <a:t/>
            </a:r>
            <a:br>
              <a:rPr lang="zh-CN" altLang="en-US" dirty="0"/>
            </a:br>
            <a:r>
              <a:rPr lang="zh-CN" altLang="en-US" dirty="0"/>
              <a:t>裁判员按以下标准评分：</a:t>
            </a:r>
            <a:br>
              <a:rPr lang="zh-CN" altLang="en-US" dirty="0"/>
            </a:br>
            <a:r>
              <a:rPr lang="zh-CN" altLang="en-US" dirty="0"/>
              <a:t/>
            </a:r>
            <a:br>
              <a:rPr lang="zh-CN" altLang="en-US" dirty="0"/>
            </a:br>
            <a:r>
              <a:rPr lang="zh-CN" altLang="en-US" dirty="0"/>
              <a:t>失败 </a:t>
            </a:r>
            <a:r>
              <a:rPr lang="en-US" altLang="zh-CN" dirty="0"/>
              <a:t>0</a:t>
            </a:r>
            <a:r>
              <a:rPr lang="zh-CN" altLang="en-US" dirty="0"/>
              <a:t>分</a:t>
            </a:r>
            <a:br>
              <a:rPr lang="zh-CN" altLang="en-US" dirty="0"/>
            </a:br>
            <a:r>
              <a:rPr lang="zh-CN" altLang="en-US" dirty="0"/>
              <a:t/>
            </a:r>
            <a:br>
              <a:rPr lang="zh-CN" altLang="en-US" dirty="0"/>
            </a:br>
            <a:r>
              <a:rPr lang="zh-CN" altLang="en-US" dirty="0"/>
              <a:t>不好 </a:t>
            </a:r>
            <a:r>
              <a:rPr lang="en-US" altLang="zh-CN" dirty="0"/>
              <a:t>0</a:t>
            </a:r>
            <a:r>
              <a:rPr lang="zh-CN" altLang="en-US" dirty="0"/>
              <a:t>．</a:t>
            </a:r>
            <a:r>
              <a:rPr lang="en-US" altLang="zh-CN" dirty="0"/>
              <a:t>5</a:t>
            </a:r>
            <a:r>
              <a:rPr lang="zh-CN" altLang="en-US" dirty="0"/>
              <a:t>～</a:t>
            </a:r>
            <a:r>
              <a:rPr lang="en-US" altLang="zh-CN" dirty="0"/>
              <a:t>2</a:t>
            </a:r>
            <a:r>
              <a:rPr lang="zh-CN" altLang="en-US" dirty="0"/>
              <a:t>分</a:t>
            </a:r>
            <a:br>
              <a:rPr lang="zh-CN" altLang="en-US" dirty="0"/>
            </a:br>
            <a:r>
              <a:rPr lang="zh-CN" altLang="en-US" dirty="0"/>
              <a:t/>
            </a:r>
            <a:br>
              <a:rPr lang="zh-CN" altLang="en-US" dirty="0"/>
            </a:br>
            <a:r>
              <a:rPr lang="zh-CN" altLang="en-US" dirty="0"/>
              <a:t>普通 </a:t>
            </a:r>
            <a:r>
              <a:rPr lang="en-US" altLang="zh-CN" dirty="0"/>
              <a:t>2</a:t>
            </a:r>
            <a:r>
              <a:rPr lang="zh-CN" altLang="en-US" dirty="0"/>
              <a:t>．</a:t>
            </a:r>
            <a:r>
              <a:rPr lang="en-US" altLang="zh-CN" dirty="0"/>
              <a:t>5—4·5</a:t>
            </a:r>
            <a:r>
              <a:rPr lang="zh-CN" altLang="en-US" dirty="0"/>
              <a:t>分</a:t>
            </a:r>
            <a:br>
              <a:rPr lang="zh-CN" altLang="en-US" dirty="0"/>
            </a:br>
            <a:r>
              <a:rPr lang="zh-CN" altLang="en-US" dirty="0"/>
              <a:t/>
            </a:r>
            <a:br>
              <a:rPr lang="zh-CN" altLang="en-US" dirty="0"/>
            </a:br>
            <a:r>
              <a:rPr lang="zh-CN" altLang="en-US" dirty="0"/>
              <a:t>较好 </a:t>
            </a:r>
            <a:r>
              <a:rPr lang="en-US" altLang="zh-CN" dirty="0"/>
              <a:t>5</a:t>
            </a:r>
            <a:r>
              <a:rPr lang="zh-CN" altLang="en-US" dirty="0"/>
              <a:t>～</a:t>
            </a:r>
            <a:r>
              <a:rPr lang="en-US" altLang="zh-CN" dirty="0"/>
              <a:t>6</a:t>
            </a:r>
            <a:r>
              <a:rPr lang="zh-CN" altLang="en-US" dirty="0"/>
              <a:t>分</a:t>
            </a:r>
            <a:br>
              <a:rPr lang="zh-CN" altLang="en-US" dirty="0"/>
            </a:br>
            <a:r>
              <a:rPr lang="zh-CN" altLang="en-US" dirty="0"/>
              <a:t/>
            </a:r>
            <a:br>
              <a:rPr lang="zh-CN" altLang="en-US" dirty="0"/>
            </a:br>
            <a:r>
              <a:rPr lang="zh-CN" altLang="en-US" dirty="0"/>
              <a:t>很好 </a:t>
            </a:r>
            <a:r>
              <a:rPr lang="en-US" altLang="zh-CN" dirty="0"/>
              <a:t>6</a:t>
            </a:r>
            <a:r>
              <a:rPr lang="zh-CN" altLang="en-US" dirty="0"/>
              <a:t>．</a:t>
            </a:r>
            <a:r>
              <a:rPr lang="en-US" altLang="zh-CN" dirty="0"/>
              <a:t>5</a:t>
            </a:r>
            <a:r>
              <a:rPr lang="zh-CN" altLang="en-US" dirty="0"/>
              <a:t>～</a:t>
            </a:r>
            <a:r>
              <a:rPr lang="en-US" altLang="zh-CN" dirty="0"/>
              <a:t>8</a:t>
            </a:r>
            <a:r>
              <a:rPr lang="zh-CN" altLang="en-US" dirty="0"/>
              <a:t>分</a:t>
            </a:r>
            <a:br>
              <a:rPr lang="zh-CN" altLang="en-US" dirty="0"/>
            </a:br>
            <a:r>
              <a:rPr lang="zh-CN" altLang="en-US" dirty="0"/>
              <a:t/>
            </a:r>
            <a:br>
              <a:rPr lang="zh-CN" altLang="en-US" dirty="0"/>
            </a:br>
            <a:r>
              <a:rPr lang="zh-CN" altLang="en-US" dirty="0"/>
              <a:t>最好 </a:t>
            </a:r>
            <a:r>
              <a:rPr lang="en-US" altLang="zh-CN" dirty="0"/>
              <a:t>8</a:t>
            </a:r>
            <a:r>
              <a:rPr lang="zh-CN" altLang="en-US" dirty="0"/>
              <a:t>～</a:t>
            </a:r>
            <a:r>
              <a:rPr lang="en-US" altLang="zh-CN" dirty="0"/>
              <a:t>10</a:t>
            </a:r>
            <a:r>
              <a:rPr lang="zh-CN" altLang="en-US" dirty="0"/>
              <a:t>分</a:t>
            </a:r>
            <a:br>
              <a:rPr lang="zh-CN" altLang="en-US" dirty="0"/>
            </a:br>
            <a:r>
              <a:rPr lang="zh-CN" altLang="en-US" dirty="0"/>
              <a:t/>
            </a:r>
            <a:br>
              <a:rPr lang="zh-CN" altLang="en-US" dirty="0"/>
            </a:br>
            <a:r>
              <a:rPr lang="zh-CN" altLang="en-US" dirty="0"/>
              <a:t>在比赛中，裁判员根据运动员的助跑（即走板、跑台）、起跳、空中动作和入水动作来评定分数。因此，运动员在比赛时助跑应平稳</a:t>
            </a:r>
            <a:r>
              <a:rPr lang="zh-CN" altLang="en-US" dirty="0" smtClean="0"/>
              <a:t>，</a:t>
            </a:r>
            <a:endParaRPr lang="en-US" altLang="zh-CN" dirty="0" smtClean="0"/>
          </a:p>
          <a:p>
            <a:r>
              <a:rPr lang="zh-CN" altLang="en-US" dirty="0" smtClean="0"/>
              <a:t>起跳</a:t>
            </a:r>
            <a:r>
              <a:rPr lang="zh-CN" altLang="en-US" dirty="0"/>
              <a:t>要果断有力，起跳角度要恰当，并具有一定高度；空中姿势优美，翻腾、转体快速；人水时身体与水面垂直，水花越小越好。</a:t>
            </a:r>
            <a:br>
              <a:rPr lang="zh-CN" altLang="en-US" dirty="0"/>
            </a:br>
            <a:r>
              <a:rPr lang="zh-CN" altLang="en-US" dirty="0"/>
              <a:t/>
            </a:r>
            <a:br>
              <a:rPr lang="zh-CN" altLang="en-US" dirty="0"/>
            </a:br>
            <a:r>
              <a:rPr lang="en-US" altLang="zh-CN" dirty="0"/>
              <a:t>5</a:t>
            </a:r>
            <a:r>
              <a:rPr lang="zh-CN" altLang="en-US" dirty="0"/>
              <a:t>名裁判员评分：</a:t>
            </a:r>
            <a:r>
              <a:rPr lang="en-US" altLang="zh-CN" dirty="0"/>
              <a:t>5</a:t>
            </a:r>
            <a:r>
              <a:rPr lang="zh-CN" altLang="en-US" dirty="0"/>
              <a:t>名裁判员打出分数以后，先删去最高和最低的无效分，余下</a:t>
            </a:r>
            <a:r>
              <a:rPr lang="en-US" altLang="zh-CN" dirty="0"/>
              <a:t>3</a:t>
            </a:r>
            <a:r>
              <a:rPr lang="zh-CN" altLang="en-US" dirty="0"/>
              <a:t>名裁判员的分数之和乘以运动员所跳动作的难度系数</a:t>
            </a:r>
            <a:r>
              <a:rPr lang="zh-CN" altLang="en-US" dirty="0" smtClean="0"/>
              <a:t>，</a:t>
            </a:r>
            <a:endParaRPr lang="en-US" altLang="zh-CN" dirty="0" smtClean="0"/>
          </a:p>
          <a:p>
            <a:r>
              <a:rPr lang="zh-CN" altLang="en-US" dirty="0" smtClean="0"/>
              <a:t>便</a:t>
            </a:r>
            <a:r>
              <a:rPr lang="zh-CN" altLang="en-US" dirty="0"/>
              <a:t>得出该动作的实得分。例如</a:t>
            </a:r>
            <a:r>
              <a:rPr lang="en-US" altLang="zh-CN" dirty="0"/>
              <a:t>5</a:t>
            </a:r>
            <a:r>
              <a:rPr lang="zh-CN" altLang="en-US" dirty="0"/>
              <a:t>名裁判员的评分分别是 </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 </a:t>
            </a:r>
            <a:r>
              <a:rPr lang="en-US" altLang="zh-CN" dirty="0"/>
              <a:t>5</a:t>
            </a:r>
            <a:r>
              <a:rPr lang="zh-CN" altLang="en-US" dirty="0"/>
              <a:t>、（</a:t>
            </a:r>
            <a:r>
              <a:rPr lang="en-US" altLang="zh-CN" dirty="0"/>
              <a:t>4</a:t>
            </a:r>
            <a:r>
              <a:rPr lang="zh-CN" altLang="en-US" dirty="0"/>
              <a:t>．</a:t>
            </a:r>
            <a:r>
              <a:rPr lang="en-US" altLang="zh-CN" dirty="0"/>
              <a:t>5</a:t>
            </a:r>
            <a:r>
              <a:rPr lang="zh-CN" altLang="en-US" dirty="0"/>
              <a:t>）</a:t>
            </a:r>
            <a:r>
              <a:rPr lang="en-US" altLang="zh-CN" dirty="0"/>
              <a:t>=15</a:t>
            </a:r>
            <a:r>
              <a:rPr lang="zh-CN" altLang="en-US" dirty="0"/>
              <a:t>（总和）</a:t>
            </a:r>
            <a:r>
              <a:rPr lang="en-US" altLang="zh-CN" dirty="0"/>
              <a:t>X 2.0</a:t>
            </a:r>
            <a:r>
              <a:rPr lang="zh-CN" altLang="en-US" dirty="0"/>
              <a:t>（难度）</a:t>
            </a:r>
            <a:r>
              <a:rPr lang="en-US" altLang="zh-CN" dirty="0"/>
              <a:t>=30</a:t>
            </a:r>
            <a:r>
              <a:rPr lang="zh-CN" altLang="en-US" dirty="0"/>
              <a:t>（实得分）</a:t>
            </a:r>
            <a:r>
              <a:rPr lang="zh-CN" altLang="en-US" dirty="0" smtClean="0"/>
              <a:t>。</a:t>
            </a:r>
            <a:endParaRPr lang="en-US" altLang="zh-CN" dirty="0" smtClean="0"/>
          </a:p>
          <a:p>
            <a:r>
              <a:rPr lang="zh-CN" altLang="en-US" dirty="0" smtClean="0"/>
              <a:t>（</a:t>
            </a:r>
            <a:r>
              <a:rPr lang="zh-CN" altLang="en-US" dirty="0"/>
              <a:t>注：括号里的数字是删去的无效分。下同）</a:t>
            </a:r>
            <a:br>
              <a:rPr lang="zh-CN" altLang="en-US" dirty="0"/>
            </a:br>
            <a:r>
              <a:rPr lang="zh-CN" altLang="en-US" dirty="0"/>
              <a:t/>
            </a:r>
            <a:br>
              <a:rPr lang="zh-CN" altLang="en-US" dirty="0"/>
            </a:br>
            <a:r>
              <a:rPr lang="en-US" altLang="zh-CN" dirty="0"/>
              <a:t>7</a:t>
            </a:r>
            <a:r>
              <a:rPr lang="zh-CN" altLang="en-US" dirty="0"/>
              <a:t>名裁判员的评分：方法与</a:t>
            </a:r>
            <a:r>
              <a:rPr lang="en-US" altLang="zh-CN" dirty="0"/>
              <a:t>5</a:t>
            </a:r>
            <a:r>
              <a:rPr lang="zh-CN" altLang="en-US" dirty="0"/>
              <a:t>名裁判员评分方法相同，但</a:t>
            </a:r>
            <a:r>
              <a:rPr lang="en-US" altLang="zh-CN" dirty="0"/>
              <a:t>7</a:t>
            </a:r>
            <a:r>
              <a:rPr lang="zh-CN" altLang="en-US" dirty="0"/>
              <a:t>人裁判员算出的得分最后还应除以</a:t>
            </a:r>
            <a:r>
              <a:rPr lang="en-US" altLang="zh-CN" dirty="0"/>
              <a:t>5</a:t>
            </a:r>
            <a:r>
              <a:rPr lang="zh-CN" altLang="en-US" dirty="0"/>
              <a:t>，再乘以</a:t>
            </a:r>
            <a:r>
              <a:rPr lang="en-US" altLang="zh-CN" dirty="0"/>
              <a:t>3</a:t>
            </a:r>
            <a:r>
              <a:rPr lang="zh-CN" altLang="en-US" dirty="0" smtClean="0"/>
              <a:t>。</a:t>
            </a:r>
            <a:endParaRPr lang="en-US" altLang="zh-CN" dirty="0" smtClean="0"/>
          </a:p>
          <a:p>
            <a:r>
              <a:rPr lang="zh-CN" altLang="en-US" dirty="0" smtClean="0"/>
              <a:t>例如</a:t>
            </a:r>
            <a:r>
              <a:rPr lang="en-US" altLang="zh-CN" dirty="0"/>
              <a:t>7</a:t>
            </a:r>
            <a:r>
              <a:rPr lang="zh-CN" altLang="en-US" dirty="0"/>
              <a:t>名裁判员的评分分别是</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5</a:t>
            </a:r>
            <a:r>
              <a:rPr lang="zh-CN" altLang="en-US" dirty="0"/>
              <a:t>、（</a:t>
            </a:r>
            <a:r>
              <a:rPr lang="en-US" altLang="zh-CN" dirty="0"/>
              <a:t>4.5</a:t>
            </a:r>
            <a:r>
              <a:rPr lang="zh-CN" altLang="en-US" dirty="0"/>
              <a:t>）</a:t>
            </a:r>
            <a:r>
              <a:rPr lang="en-US" altLang="zh-CN" dirty="0"/>
              <a:t>=25</a:t>
            </a:r>
            <a:r>
              <a:rPr lang="zh-CN" altLang="en-US" dirty="0"/>
              <a:t>（总和）</a:t>
            </a:r>
            <a:r>
              <a:rPr lang="en-US" altLang="zh-CN" dirty="0"/>
              <a:t>x2</a:t>
            </a:r>
            <a:r>
              <a:rPr lang="zh-CN" altLang="en-US" dirty="0"/>
              <a:t>．</a:t>
            </a:r>
            <a:r>
              <a:rPr lang="en-US" altLang="zh-CN" dirty="0"/>
              <a:t>0</a:t>
            </a:r>
            <a:r>
              <a:rPr lang="zh-CN" altLang="en-US" dirty="0"/>
              <a:t>（难度）</a:t>
            </a:r>
            <a:r>
              <a:rPr lang="en-US" altLang="zh-CN" dirty="0"/>
              <a:t>=50</a:t>
            </a:r>
            <a:r>
              <a:rPr lang="zh-CN" altLang="en-US" dirty="0"/>
              <a:t>＋</a:t>
            </a:r>
            <a:r>
              <a:rPr lang="en-US" altLang="zh-CN" dirty="0"/>
              <a:t>5x3=30</a:t>
            </a:r>
            <a:r>
              <a:rPr lang="zh-CN" altLang="en-US" dirty="0"/>
              <a:t>（实得分）。</a:t>
            </a:r>
            <a:br>
              <a:rPr lang="zh-CN" altLang="en-US" dirty="0"/>
            </a:br>
            <a:r>
              <a:rPr lang="zh-CN" altLang="en-US" dirty="0"/>
              <a:t/>
            </a:r>
            <a:br>
              <a:rPr lang="zh-CN" altLang="en-US" dirty="0"/>
            </a:br>
            <a:r>
              <a:rPr lang="zh-CN" altLang="en-US" dirty="0"/>
              <a:t>比赛结束后，把所跳动作的实得分相加，便是该运动员的总分</a:t>
            </a:r>
            <a:r>
              <a:rPr lang="zh-CN" altLang="en-US" dirty="0" smtClean="0"/>
              <a:t>。</a:t>
            </a:r>
            <a:endParaRPr lang="en-US" altLang="zh-CN" dirty="0" smtClean="0"/>
          </a:p>
          <a:p>
            <a:r>
              <a:rPr lang="zh-CN" altLang="en-US" dirty="0" smtClean="0"/>
              <a:t>总分</a:t>
            </a:r>
            <a:r>
              <a:rPr lang="zh-CN" altLang="en-US" dirty="0"/>
              <a:t>最高者为优胜，如两人或两人以上总分相等，则名次相同</a:t>
            </a:r>
            <a:r>
              <a:rPr lang="zh-CN" altLang="en-US" dirty="0" smtClean="0"/>
              <a:t>。</a:t>
            </a:r>
            <a:endParaRPr lang="en-US" altLang="zh-CN" dirty="0" smtClean="0"/>
          </a:p>
          <a:p>
            <a:r>
              <a:rPr lang="zh-CN" altLang="en-US" dirty="0" smtClean="0"/>
              <a:t>在</a:t>
            </a:r>
            <a:r>
              <a:rPr lang="zh-CN" altLang="en-US" dirty="0"/>
              <a:t>设有全能项目的比赛中，将运动员跳板动作总分与跳台动作总分相加，就是全能总分。</a:t>
            </a:r>
            <a:br>
              <a:rPr lang="zh-CN" altLang="en-US" dirty="0"/>
            </a:br>
            <a:r>
              <a:rPr lang="zh-CN" altLang="en-US" dirty="0"/>
              <a:t/>
            </a:r>
            <a:br>
              <a:rPr lang="zh-CN" altLang="en-US" dirty="0"/>
            </a:br>
            <a:r>
              <a:rPr lang="en-US" altLang="zh-CN" dirty="0">
                <a:hlinkClick r:id="rId3"/>
              </a:rPr>
              <a:t>http://sports.people.com.cn/GB/22155/46623/47155/3336097.html</a:t>
            </a:r>
            <a:r>
              <a:rPr lang="zh-CN" altLang="en-US" dirty="0"/>
              <a:t/>
            </a:r>
            <a:br>
              <a:rPr lang="zh-CN" altLang="en-US" dirty="0"/>
            </a:br>
            <a:r>
              <a:rPr lang="zh-CN" altLang="en-US" dirty="0"/>
              <a:t>跳水动作代码及动作难度系数</a:t>
            </a:r>
            <a:br>
              <a:rPr lang="zh-CN" altLang="en-US" dirty="0"/>
            </a:br>
            <a:r>
              <a:rPr lang="zh-CN" altLang="en-US" dirty="0"/>
              <a:t/>
            </a:r>
            <a:br>
              <a:rPr lang="zh-CN" altLang="en-US" dirty="0"/>
            </a:br>
            <a:r>
              <a:rPr lang="zh-CN" altLang="en-US" dirty="0"/>
              <a:t/>
            </a:r>
            <a:br>
              <a:rPr lang="zh-CN" altLang="en-US" dirty="0"/>
            </a:br>
            <a:r>
              <a:rPr lang="zh-CN" altLang="en-US" dirty="0"/>
              <a:t>动作组别</a:t>
            </a:r>
            <a:br>
              <a:rPr lang="zh-CN" altLang="en-US" dirty="0"/>
            </a:br>
            <a:r>
              <a:rPr lang="zh-CN" altLang="en-US" dirty="0"/>
              <a:t/>
            </a:r>
            <a:br>
              <a:rPr lang="zh-CN" altLang="en-US" dirty="0"/>
            </a:br>
            <a:r>
              <a:rPr lang="zh-CN" altLang="en-US" dirty="0"/>
              <a:t>根据运动员起跳前站立的方向和起跳后身体运动的方向，跳水动作分为以下</a:t>
            </a:r>
            <a:r>
              <a:rPr lang="en-US" altLang="zh-CN" dirty="0"/>
              <a:t>6</a:t>
            </a:r>
            <a:r>
              <a:rPr lang="zh-CN" altLang="en-US" dirty="0"/>
              <a:t>个组别：</a:t>
            </a:r>
            <a:br>
              <a:rPr lang="zh-CN" altLang="en-US" dirty="0"/>
            </a:br>
            <a:r>
              <a:rPr lang="zh-CN" altLang="en-US" dirty="0"/>
              <a:t/>
            </a:r>
            <a:br>
              <a:rPr lang="zh-CN" altLang="en-US" dirty="0"/>
            </a:br>
            <a:r>
              <a:rPr lang="zh-CN" altLang="en-US" dirty="0"/>
              <a:t>第</a:t>
            </a:r>
            <a:r>
              <a:rPr lang="en-US" altLang="zh-CN" dirty="0"/>
              <a:t>1</a:t>
            </a:r>
            <a:r>
              <a:rPr lang="zh-CN" altLang="en-US" dirty="0"/>
              <a:t>组</a:t>
            </a:r>
            <a:r>
              <a:rPr lang="en-US" altLang="zh-CN" dirty="0"/>
              <a:t>——</a:t>
            </a:r>
            <a:r>
              <a:rPr lang="zh-CN" altLang="en-US" dirty="0"/>
              <a:t>面对池向前跳水。</a:t>
            </a:r>
            <a:br>
              <a:rPr lang="zh-CN" altLang="en-US" dirty="0"/>
            </a:br>
            <a:r>
              <a:rPr lang="zh-CN" altLang="en-US" dirty="0"/>
              <a:t/>
            </a:r>
            <a:br>
              <a:rPr lang="zh-CN" altLang="en-US" dirty="0"/>
            </a:br>
            <a:r>
              <a:rPr lang="zh-CN" altLang="en-US" dirty="0"/>
              <a:t>第</a:t>
            </a:r>
            <a:r>
              <a:rPr lang="en-US" altLang="zh-CN" dirty="0"/>
              <a:t>2</a:t>
            </a:r>
            <a:r>
              <a:rPr lang="zh-CN" altLang="en-US" dirty="0"/>
              <a:t>组</a:t>
            </a:r>
            <a:r>
              <a:rPr lang="en-US" altLang="zh-CN" dirty="0"/>
              <a:t>——</a:t>
            </a:r>
            <a:r>
              <a:rPr lang="zh-CN" altLang="en-US" dirty="0"/>
              <a:t>面对板（合）向后跳水。</a:t>
            </a:r>
            <a:br>
              <a:rPr lang="zh-CN" altLang="en-US" dirty="0"/>
            </a:br>
            <a:r>
              <a:rPr lang="zh-CN" altLang="en-US" dirty="0"/>
              <a:t/>
            </a:r>
            <a:br>
              <a:rPr lang="zh-CN" altLang="en-US" dirty="0"/>
            </a:br>
            <a:r>
              <a:rPr lang="zh-CN" altLang="en-US" dirty="0"/>
              <a:t>第</a:t>
            </a:r>
            <a:r>
              <a:rPr lang="en-US" altLang="zh-CN" dirty="0"/>
              <a:t>3</a:t>
            </a:r>
            <a:r>
              <a:rPr lang="zh-CN" altLang="en-US" dirty="0"/>
              <a:t>组</a:t>
            </a:r>
            <a:r>
              <a:rPr lang="en-US" altLang="zh-CN" dirty="0"/>
              <a:t>——</a:t>
            </a:r>
            <a:r>
              <a:rPr lang="zh-CN" altLang="en-US" dirty="0"/>
              <a:t>面对池反身跳水。</a:t>
            </a:r>
            <a:br>
              <a:rPr lang="zh-CN" altLang="en-US" dirty="0"/>
            </a:br>
            <a:r>
              <a:rPr lang="zh-CN" altLang="en-US" dirty="0"/>
              <a:t/>
            </a:r>
            <a:br>
              <a:rPr lang="zh-CN" altLang="en-US" dirty="0"/>
            </a:br>
            <a:r>
              <a:rPr lang="zh-CN" altLang="en-US" dirty="0"/>
              <a:t>第</a:t>
            </a:r>
            <a:r>
              <a:rPr lang="en-US" altLang="zh-CN" dirty="0"/>
              <a:t>4</a:t>
            </a:r>
            <a:r>
              <a:rPr lang="zh-CN" altLang="en-US" dirty="0"/>
              <a:t>组</a:t>
            </a:r>
            <a:r>
              <a:rPr lang="en-US" altLang="zh-CN" dirty="0"/>
              <a:t>——</a:t>
            </a:r>
            <a:r>
              <a:rPr lang="zh-CN" altLang="en-US" dirty="0"/>
              <a:t>面对板（台）向内跳水。</a:t>
            </a:r>
            <a:br>
              <a:rPr lang="zh-CN" altLang="en-US" dirty="0"/>
            </a:br>
            <a:r>
              <a:rPr lang="zh-CN" altLang="en-US" dirty="0"/>
              <a:t/>
            </a:r>
            <a:br>
              <a:rPr lang="zh-CN" altLang="en-US" dirty="0"/>
            </a:br>
            <a:r>
              <a:rPr lang="zh-CN" altLang="en-US" dirty="0"/>
              <a:t>第</a:t>
            </a:r>
            <a:r>
              <a:rPr lang="en-US" altLang="zh-CN" dirty="0"/>
              <a:t>5</a:t>
            </a:r>
            <a:r>
              <a:rPr lang="zh-CN" altLang="en-US" dirty="0"/>
              <a:t>组</a:t>
            </a:r>
            <a:r>
              <a:rPr lang="en-US" altLang="zh-CN" dirty="0"/>
              <a:t>——</a:t>
            </a:r>
            <a:r>
              <a:rPr lang="zh-CN" altLang="en-US" dirty="0"/>
              <a:t>转体跳水。</a:t>
            </a:r>
            <a:br>
              <a:rPr lang="zh-CN" altLang="en-US" dirty="0"/>
            </a:br>
            <a:r>
              <a:rPr lang="zh-CN" altLang="en-US" dirty="0"/>
              <a:t/>
            </a:r>
            <a:br>
              <a:rPr lang="zh-CN" altLang="en-US" dirty="0"/>
            </a:br>
            <a:r>
              <a:rPr lang="zh-CN" altLang="en-US" dirty="0"/>
              <a:t>第</a:t>
            </a:r>
            <a:r>
              <a:rPr lang="en-US" altLang="zh-CN" dirty="0"/>
              <a:t>6</a:t>
            </a:r>
            <a:r>
              <a:rPr lang="zh-CN" altLang="en-US" dirty="0"/>
              <a:t>组</a:t>
            </a:r>
            <a:r>
              <a:rPr lang="en-US" altLang="zh-CN" dirty="0"/>
              <a:t>——</a:t>
            </a:r>
            <a:r>
              <a:rPr lang="zh-CN" altLang="en-US" dirty="0"/>
              <a:t>臂立跳水（仅在跳台跳水中采用）。</a:t>
            </a:r>
            <a:br>
              <a:rPr lang="zh-CN" altLang="en-US" dirty="0"/>
            </a:br>
            <a:r>
              <a:rPr lang="zh-CN" altLang="en-US" dirty="0"/>
              <a:t/>
            </a:r>
            <a:br>
              <a:rPr lang="zh-CN" altLang="en-US" dirty="0"/>
            </a:br>
            <a:r>
              <a:rPr lang="zh-CN" altLang="en-US" dirty="0"/>
              <a:t>空中动作姿势</a:t>
            </a:r>
            <a:br>
              <a:rPr lang="zh-CN" altLang="en-US" dirty="0"/>
            </a:br>
            <a:r>
              <a:rPr lang="zh-CN" altLang="en-US" dirty="0"/>
              <a:t/>
            </a:r>
            <a:br>
              <a:rPr lang="zh-CN" altLang="en-US" dirty="0"/>
            </a:br>
            <a:r>
              <a:rPr lang="zh-CN" altLang="en-US" dirty="0"/>
              <a:t>跳水动作的空中姿势可分直体（用“</a:t>
            </a:r>
            <a:r>
              <a:rPr lang="en-US" altLang="zh-CN" dirty="0"/>
              <a:t>A”</a:t>
            </a:r>
            <a:r>
              <a:rPr lang="zh-CN" altLang="en-US" dirty="0"/>
              <a:t>表示）、屈体（用“</a:t>
            </a:r>
            <a:r>
              <a:rPr lang="en-US" altLang="zh-CN" dirty="0"/>
              <a:t>B”</a:t>
            </a:r>
            <a:r>
              <a:rPr lang="zh-CN" altLang="en-US" dirty="0"/>
              <a:t>表示）、抱膝（用“</a:t>
            </a:r>
            <a:r>
              <a:rPr lang="en-US" altLang="zh-CN" dirty="0"/>
              <a:t>C”</a:t>
            </a:r>
            <a:r>
              <a:rPr lang="zh-CN" altLang="en-US" dirty="0"/>
              <a:t>表示）、翻腾兼转体的任意姿势（用“</a:t>
            </a:r>
            <a:r>
              <a:rPr lang="en-US" altLang="zh-CN" dirty="0"/>
              <a:t>D”</a:t>
            </a:r>
            <a:r>
              <a:rPr lang="zh-CN" altLang="en-US" dirty="0"/>
              <a:t>表示）</a:t>
            </a:r>
            <a:r>
              <a:rPr lang="en-US" altLang="zh-CN" dirty="0"/>
              <a:t>4</a:t>
            </a:r>
            <a:r>
              <a:rPr lang="zh-CN" altLang="en-US" dirty="0"/>
              <a:t>种。</a:t>
            </a:r>
            <a:br>
              <a:rPr lang="zh-CN" altLang="en-US" dirty="0"/>
            </a:br>
            <a:r>
              <a:rPr lang="zh-CN" altLang="en-US" dirty="0"/>
              <a:t/>
            </a:r>
            <a:br>
              <a:rPr lang="zh-CN" altLang="en-US" dirty="0"/>
            </a:br>
            <a:r>
              <a:rPr lang="zh-CN" altLang="en-US" dirty="0"/>
              <a:t>跳水动作代码</a:t>
            </a:r>
            <a:br>
              <a:rPr lang="zh-CN" altLang="en-US" dirty="0"/>
            </a:br>
            <a:r>
              <a:rPr lang="zh-CN" altLang="en-US" dirty="0"/>
              <a:t/>
            </a:r>
            <a:br>
              <a:rPr lang="zh-CN" altLang="en-US" dirty="0"/>
            </a:br>
            <a:r>
              <a:rPr lang="zh-CN" altLang="en-US" dirty="0"/>
              <a:t>每组跳水动作都有自己的号码，以表示动作组别和翻腾转体的周数。</a:t>
            </a:r>
            <a:br>
              <a:rPr lang="zh-CN" altLang="en-US" dirty="0"/>
            </a:br>
            <a:r>
              <a:rPr lang="zh-CN" altLang="en-US" dirty="0"/>
              <a:t/>
            </a:r>
            <a:br>
              <a:rPr lang="zh-CN" altLang="en-US" dirty="0"/>
            </a:br>
            <a:r>
              <a:rPr lang="en-US" altLang="zh-CN" dirty="0"/>
              <a:t>1</a:t>
            </a:r>
            <a:r>
              <a:rPr lang="zh-CN" altLang="en-US" dirty="0"/>
              <a:t>～</a:t>
            </a:r>
            <a:r>
              <a:rPr lang="en-US" altLang="zh-CN" dirty="0"/>
              <a:t>4</a:t>
            </a:r>
            <a:r>
              <a:rPr lang="zh-CN" altLang="en-US" dirty="0"/>
              <a:t>组动作的号码均采用</a:t>
            </a:r>
            <a:r>
              <a:rPr lang="en-US" altLang="zh-CN" dirty="0"/>
              <a:t>3</a:t>
            </a:r>
            <a:r>
              <a:rPr lang="zh-CN" altLang="en-US" dirty="0"/>
              <a:t>位数。第一个数代表动作组别；第二个数代表飞身动作（如果第二位数是“</a:t>
            </a:r>
            <a:r>
              <a:rPr lang="en-US" altLang="zh-CN" dirty="0"/>
              <a:t>0”</a:t>
            </a:r>
            <a:r>
              <a:rPr lang="zh-CN" altLang="en-US" dirty="0"/>
              <a:t>，则表示役有飞身动作）</a:t>
            </a:r>
            <a:r>
              <a:rPr lang="en-US" altLang="zh-CN" dirty="0"/>
              <a:t>8</a:t>
            </a:r>
            <a:r>
              <a:rPr lang="zh-CN" altLang="en-US" dirty="0"/>
              <a:t>第三个数代表翻腾周数（以“</a:t>
            </a:r>
            <a:r>
              <a:rPr lang="en-US" altLang="zh-CN" dirty="0"/>
              <a:t>1”</a:t>
            </a:r>
            <a:r>
              <a:rPr lang="zh-CN" altLang="en-US" dirty="0"/>
              <a:t>为半周，“</a:t>
            </a:r>
            <a:r>
              <a:rPr lang="en-US" altLang="zh-CN" dirty="0"/>
              <a:t>2”</a:t>
            </a:r>
            <a:r>
              <a:rPr lang="zh-CN" altLang="en-US" dirty="0"/>
              <a:t>为一周，“</a:t>
            </a:r>
            <a:r>
              <a:rPr lang="en-US" altLang="zh-CN" dirty="0"/>
              <a:t>3”</a:t>
            </a:r>
            <a:r>
              <a:rPr lang="zh-CN" altLang="en-US" dirty="0"/>
              <a:t>为一周半，以此类推）。例如“</a:t>
            </a:r>
            <a:r>
              <a:rPr lang="en-US" altLang="zh-CN" dirty="0"/>
              <a:t>201”</a:t>
            </a:r>
            <a:r>
              <a:rPr lang="zh-CN" altLang="en-US" dirty="0"/>
              <a:t>，表示第二组动作：向后跳水翻转半周；“</a:t>
            </a:r>
            <a:r>
              <a:rPr lang="en-US" altLang="zh-CN" dirty="0"/>
              <a:t>305”</a:t>
            </a:r>
            <a:r>
              <a:rPr lang="zh-CN" altLang="en-US" dirty="0"/>
              <a:t>，表示第三组动作：反身翻腾两周半；“</a:t>
            </a:r>
            <a:r>
              <a:rPr lang="en-US" altLang="zh-CN" dirty="0"/>
              <a:t>113”</a:t>
            </a:r>
            <a:r>
              <a:rPr lang="zh-CN" altLang="en-US" dirty="0"/>
              <a:t>，表示向前飞身翻腾一周半。</a:t>
            </a:r>
            <a:br>
              <a:rPr lang="zh-CN" altLang="en-US" dirty="0"/>
            </a:br>
            <a:r>
              <a:rPr lang="zh-CN" altLang="en-US" dirty="0"/>
              <a:t/>
            </a:r>
            <a:br>
              <a:rPr lang="zh-CN" altLang="en-US" dirty="0"/>
            </a:br>
            <a:r>
              <a:rPr lang="zh-CN" altLang="en-US" dirty="0"/>
              <a:t>第</a:t>
            </a:r>
            <a:r>
              <a:rPr lang="en-US" altLang="zh-CN" dirty="0"/>
              <a:t>5</a:t>
            </a:r>
            <a:r>
              <a:rPr lang="zh-CN" altLang="en-US" dirty="0"/>
              <a:t>组转体动作采用</a:t>
            </a:r>
            <a:r>
              <a:rPr lang="en-US" altLang="zh-CN" dirty="0"/>
              <a:t>4</a:t>
            </a:r>
            <a:r>
              <a:rPr lang="zh-CN" altLang="en-US" dirty="0"/>
              <a:t>位数。第一位数表示第</a:t>
            </a:r>
            <a:r>
              <a:rPr lang="en-US" altLang="zh-CN" dirty="0"/>
              <a:t>5</a:t>
            </a:r>
            <a:r>
              <a:rPr lang="zh-CN" altLang="en-US" dirty="0"/>
              <a:t>组（特指转体跳水）；第二位数表示翻腾的方向；第三位数表示翻腾周数；第四位数表示转体周数，计算方法同前。例如：“</a:t>
            </a:r>
            <a:r>
              <a:rPr lang="en-US" altLang="zh-CN" dirty="0"/>
              <a:t>5136”</a:t>
            </a:r>
            <a:r>
              <a:rPr lang="zh-CN" altLang="en-US" dirty="0"/>
              <a:t>这个动作中，“</a:t>
            </a:r>
            <a:r>
              <a:rPr lang="en-US" altLang="zh-CN" dirty="0"/>
              <a:t>5”</a:t>
            </a:r>
            <a:r>
              <a:rPr lang="zh-CN" altLang="en-US" dirty="0"/>
              <a:t>表示第</a:t>
            </a:r>
            <a:r>
              <a:rPr lang="en-US" altLang="zh-CN" dirty="0"/>
              <a:t>5</a:t>
            </a:r>
            <a:r>
              <a:rPr lang="zh-CN" altLang="en-US" dirty="0"/>
              <a:t>组转体跳水，“</a:t>
            </a:r>
            <a:r>
              <a:rPr lang="en-US" altLang="zh-CN" dirty="0"/>
              <a:t>1”</a:t>
            </a:r>
            <a:r>
              <a:rPr lang="zh-CN" altLang="en-US" dirty="0"/>
              <a:t>表示用第</a:t>
            </a:r>
            <a:r>
              <a:rPr lang="en-US" altLang="zh-CN" dirty="0"/>
              <a:t>1</a:t>
            </a:r>
            <a:r>
              <a:rPr lang="zh-CN" altLang="en-US" dirty="0"/>
              <a:t>组向前跳水的方向完成翻腾转体，“</a:t>
            </a:r>
            <a:r>
              <a:rPr lang="en-US" altLang="zh-CN" dirty="0"/>
              <a:t>3”</a:t>
            </a:r>
            <a:r>
              <a:rPr lang="zh-CN" altLang="en-US" dirty="0"/>
              <a:t>表示翻腾一周半，“</a:t>
            </a:r>
            <a:r>
              <a:rPr lang="en-US" altLang="zh-CN" dirty="0"/>
              <a:t>6”</a:t>
            </a:r>
            <a:r>
              <a:rPr lang="zh-CN" altLang="en-US" dirty="0"/>
              <a:t>表示转体三周。再如“</a:t>
            </a:r>
            <a:r>
              <a:rPr lang="en-US" altLang="zh-CN" dirty="0"/>
              <a:t>5337”</a:t>
            </a:r>
            <a:r>
              <a:rPr lang="zh-CN" altLang="en-US" dirty="0"/>
              <a:t>这个动作，是指第</a:t>
            </a:r>
            <a:r>
              <a:rPr lang="en-US" altLang="zh-CN" dirty="0"/>
              <a:t>5</a:t>
            </a:r>
            <a:r>
              <a:rPr lang="zh-CN" altLang="en-US" dirty="0"/>
              <a:t>组转体动作，采用第</a:t>
            </a:r>
            <a:r>
              <a:rPr lang="en-US" altLang="zh-CN" dirty="0"/>
              <a:t>3</a:t>
            </a:r>
            <a:r>
              <a:rPr lang="zh-CN" altLang="en-US" dirty="0"/>
              <a:t>组反身跳水方向完成翻腾转体，翻腾一周半，转体三周半。</a:t>
            </a:r>
            <a:br>
              <a:rPr lang="zh-CN" altLang="en-US" dirty="0"/>
            </a:br>
            <a:r>
              <a:rPr lang="zh-CN" altLang="en-US" dirty="0"/>
              <a:t/>
            </a:r>
            <a:br>
              <a:rPr lang="zh-CN" altLang="en-US" dirty="0"/>
            </a:br>
            <a:r>
              <a:rPr lang="zh-CN" altLang="en-US" dirty="0"/>
              <a:t>第</a:t>
            </a:r>
            <a:r>
              <a:rPr lang="en-US" altLang="zh-CN" dirty="0"/>
              <a:t>6</a:t>
            </a:r>
            <a:r>
              <a:rPr lang="zh-CN" altLang="en-US" dirty="0"/>
              <a:t>组臂立动作也采用</a:t>
            </a:r>
            <a:r>
              <a:rPr lang="en-US" altLang="zh-CN" dirty="0"/>
              <a:t>3</a:t>
            </a:r>
            <a:r>
              <a:rPr lang="zh-CN" altLang="en-US" dirty="0"/>
              <a:t>位数。第一位数表示第</a:t>
            </a:r>
            <a:r>
              <a:rPr lang="en-US" altLang="zh-CN" dirty="0"/>
              <a:t>6</a:t>
            </a:r>
            <a:r>
              <a:rPr lang="zh-CN" altLang="en-US" dirty="0"/>
              <a:t>组（特指臂立跳水）；第二位数表示臂立跳水的方向；第三位数表示翻腾周数（计算方法同上）。例如“</a:t>
            </a:r>
            <a:r>
              <a:rPr lang="en-US" altLang="zh-CN" dirty="0"/>
              <a:t>614”</a:t>
            </a:r>
            <a:r>
              <a:rPr lang="zh-CN" altLang="en-US" dirty="0"/>
              <a:t>动作中“</a:t>
            </a:r>
            <a:r>
              <a:rPr lang="en-US" altLang="zh-CN" dirty="0"/>
              <a:t>6”</a:t>
            </a:r>
            <a:r>
              <a:rPr lang="zh-CN" altLang="en-US" dirty="0"/>
              <a:t>表示第</a:t>
            </a:r>
            <a:r>
              <a:rPr lang="en-US" altLang="zh-CN" dirty="0"/>
              <a:t>6</a:t>
            </a:r>
            <a:r>
              <a:rPr lang="zh-CN" altLang="en-US" dirty="0"/>
              <a:t>组臂立跳水，“</a:t>
            </a:r>
            <a:r>
              <a:rPr lang="en-US" altLang="zh-CN" dirty="0"/>
              <a:t>1”</a:t>
            </a:r>
            <a:r>
              <a:rPr lang="zh-CN" altLang="en-US" dirty="0"/>
              <a:t>表示采用第一组向前跳水方向翻腾，“</a:t>
            </a:r>
            <a:r>
              <a:rPr lang="en-US" altLang="zh-CN" dirty="0"/>
              <a:t>4”</a:t>
            </a:r>
            <a:r>
              <a:rPr lang="zh-CN" altLang="en-US" dirty="0"/>
              <a:t>表示翻腾两周。再如“</a:t>
            </a:r>
            <a:r>
              <a:rPr lang="en-US" altLang="zh-CN" dirty="0"/>
              <a:t>632”</a:t>
            </a:r>
            <a:r>
              <a:rPr lang="zh-CN" altLang="en-US" dirty="0"/>
              <a:t>，是指第</a:t>
            </a:r>
            <a:r>
              <a:rPr lang="en-US" altLang="zh-CN" dirty="0"/>
              <a:t>6</a:t>
            </a:r>
            <a:r>
              <a:rPr lang="zh-CN" altLang="en-US" dirty="0"/>
              <a:t>组的臂立跳水动作，用反身跳水方向翻腾一周。</a:t>
            </a:r>
            <a:br>
              <a:rPr lang="zh-CN" altLang="en-US" dirty="0"/>
            </a:br>
            <a:r>
              <a:rPr lang="zh-CN" altLang="en-US" dirty="0"/>
              <a:t/>
            </a:r>
            <a:br>
              <a:rPr lang="zh-CN" altLang="en-US" dirty="0"/>
            </a:br>
            <a:r>
              <a:rPr lang="zh-CN" altLang="en-US" dirty="0"/>
              <a:t>动作难度系数</a:t>
            </a:r>
            <a:br>
              <a:rPr lang="zh-CN" altLang="en-US" dirty="0"/>
            </a:br>
            <a:r>
              <a:rPr lang="zh-CN" altLang="en-US" dirty="0"/>
              <a:t/>
            </a:r>
            <a:br>
              <a:rPr lang="zh-CN" altLang="en-US" dirty="0"/>
            </a:br>
            <a:r>
              <a:rPr lang="zh-CN" altLang="en-US" dirty="0"/>
              <a:t>动作难度系数是表明运动员完成动作的难易程度。国际跳水竞赛规则为每一个跳水动作确定了相应的难度系数，它根据动作组别、竞赛项目（跳板、跳台）、器械高度、动作姿势和翻腾转体的周数等方面的差异来确定其数值。运动员跳水时，动作简单，难度系数就低；动作复杂，难度系数就高。例如：</a:t>
            </a:r>
            <a:r>
              <a:rPr lang="en-US" altLang="zh-CN" dirty="0"/>
              <a:t>3</a:t>
            </a:r>
            <a:r>
              <a:rPr lang="zh-CN" altLang="en-US" dirty="0"/>
              <a:t>米板</a:t>
            </a:r>
            <a:r>
              <a:rPr lang="en-US" altLang="zh-CN" dirty="0"/>
              <a:t>1O3</a:t>
            </a:r>
            <a:r>
              <a:rPr lang="zh-CN" altLang="en-US" dirty="0"/>
              <a:t>乙，难度系数为</a:t>
            </a:r>
            <a:r>
              <a:rPr lang="en-US" altLang="zh-CN" dirty="0"/>
              <a:t>1</a:t>
            </a:r>
            <a:r>
              <a:rPr lang="zh-CN" altLang="en-US" dirty="0"/>
              <a:t>．</a:t>
            </a:r>
            <a:r>
              <a:rPr lang="en-US" altLang="zh-CN" dirty="0"/>
              <a:t>6</a:t>
            </a:r>
            <a:r>
              <a:rPr lang="zh-CN" altLang="en-US" dirty="0"/>
              <a:t>。</a:t>
            </a:r>
            <a:r>
              <a:rPr lang="en-US" altLang="zh-CN" dirty="0"/>
              <a:t>10</a:t>
            </a:r>
            <a:r>
              <a:rPr lang="zh-CN" altLang="en-US" dirty="0"/>
              <a:t>米台</a:t>
            </a:r>
            <a:r>
              <a:rPr lang="en-US" altLang="zh-CN" dirty="0"/>
              <a:t>307</a:t>
            </a:r>
            <a:r>
              <a:rPr lang="zh-CN" altLang="en-US" dirty="0"/>
              <a:t>丙，难度系数为</a:t>
            </a:r>
            <a:r>
              <a:rPr lang="en-US" altLang="zh-CN" dirty="0"/>
              <a:t>3</a:t>
            </a:r>
            <a:r>
              <a:rPr lang="zh-CN" altLang="en-US" dirty="0"/>
              <a:t>．</a:t>
            </a:r>
            <a:r>
              <a:rPr lang="en-US" altLang="zh-CN" dirty="0"/>
              <a:t>4</a:t>
            </a:r>
            <a:r>
              <a:rPr lang="zh-CN" altLang="en-US" dirty="0"/>
              <a:t>。对于同一动作，因器械高度不同，难度系数也有区别。例如同是</a:t>
            </a:r>
            <a:r>
              <a:rPr lang="en-US" altLang="zh-CN" dirty="0"/>
              <a:t>405</a:t>
            </a:r>
            <a:r>
              <a:rPr lang="zh-CN" altLang="en-US" dirty="0"/>
              <a:t>丙，</a:t>
            </a:r>
            <a:r>
              <a:rPr lang="en-US" altLang="zh-CN" dirty="0"/>
              <a:t>1</a:t>
            </a:r>
            <a:r>
              <a:rPr lang="zh-CN" altLang="en-US" dirty="0"/>
              <a:t>米板的难度系数为</a:t>
            </a:r>
            <a:r>
              <a:rPr lang="en-US" altLang="zh-CN" dirty="0"/>
              <a:t>3</a:t>
            </a:r>
            <a:r>
              <a:rPr lang="zh-CN" altLang="en-US" dirty="0"/>
              <a:t>．</a:t>
            </a:r>
            <a:r>
              <a:rPr lang="en-US" altLang="zh-CN" dirty="0"/>
              <a:t>0</a:t>
            </a:r>
            <a:r>
              <a:rPr lang="zh-CN" altLang="en-US" dirty="0"/>
              <a:t>，</a:t>
            </a:r>
            <a:r>
              <a:rPr lang="en-US" altLang="zh-CN" dirty="0"/>
              <a:t>3</a:t>
            </a:r>
            <a:r>
              <a:rPr lang="zh-CN" altLang="en-US" dirty="0"/>
              <a:t>米板的难度系数为</a:t>
            </a:r>
            <a:r>
              <a:rPr lang="en-US" altLang="zh-CN" dirty="0"/>
              <a:t>2</a:t>
            </a:r>
            <a:r>
              <a:rPr lang="zh-CN" altLang="en-US" dirty="0"/>
              <a:t>．</a:t>
            </a:r>
            <a:r>
              <a:rPr lang="en-US" altLang="zh-CN" dirty="0"/>
              <a:t>7</a:t>
            </a:r>
            <a:r>
              <a:rPr lang="zh-CN" altLang="en-US" dirty="0"/>
              <a:t>。目前，国际跳水竞赛规则难度表上列出的最高难度动作是；</a:t>
            </a:r>
            <a:r>
              <a:rPr lang="en-US" altLang="zh-CN" dirty="0"/>
              <a:t>3</a:t>
            </a:r>
            <a:r>
              <a:rPr lang="zh-CN" altLang="en-US" dirty="0"/>
              <a:t>米板</a:t>
            </a:r>
            <a:r>
              <a:rPr lang="en-US" altLang="zh-CN" dirty="0"/>
              <a:t>109</a:t>
            </a:r>
            <a:r>
              <a:rPr lang="zh-CN" altLang="en-US" dirty="0"/>
              <a:t>丙和</a:t>
            </a:r>
            <a:r>
              <a:rPr lang="en-US" altLang="zh-CN" dirty="0"/>
              <a:t>307</a:t>
            </a:r>
            <a:r>
              <a:rPr lang="zh-CN" altLang="en-US" dirty="0"/>
              <a:t>丙及</a:t>
            </a:r>
            <a:r>
              <a:rPr lang="en-US" altLang="zh-CN" dirty="0"/>
              <a:t>10</a:t>
            </a:r>
            <a:r>
              <a:rPr lang="zh-CN" altLang="en-US" dirty="0"/>
              <a:t>米台</a:t>
            </a:r>
            <a:r>
              <a:rPr lang="en-US" altLang="zh-CN" dirty="0"/>
              <a:t>109</a:t>
            </a:r>
            <a:r>
              <a:rPr lang="zh-CN" altLang="en-US" dirty="0"/>
              <a:t>丙，难度系数均为</a:t>
            </a:r>
            <a:r>
              <a:rPr lang="en-US" altLang="zh-CN" dirty="0"/>
              <a:t>3</a:t>
            </a:r>
            <a:r>
              <a:rPr lang="zh-CN" altLang="en-US" dirty="0"/>
              <a:t>．</a:t>
            </a:r>
            <a:r>
              <a:rPr lang="en-US" altLang="zh-CN" dirty="0"/>
              <a:t>5</a:t>
            </a:r>
            <a:r>
              <a:rPr lang="zh-CN" altLang="en-US" dirty="0"/>
              <a:t>。</a:t>
            </a:r>
            <a:br>
              <a:rPr lang="zh-CN" altLang="en-US" dirty="0"/>
            </a:br>
            <a:r>
              <a:rPr lang="zh-CN" altLang="en-US" dirty="0"/>
              <a:t/>
            </a:r>
            <a:br>
              <a:rPr lang="zh-CN" altLang="en-US" dirty="0"/>
            </a:br>
            <a:r>
              <a:rPr lang="en-US" altLang="zh-CN" dirty="0">
                <a:hlinkClick r:id="rId4"/>
              </a:rPr>
              <a:t>http://sports.people.com.cn/GB/22155/46623/47155/3336099.html</a:t>
            </a:r>
            <a:r>
              <a:rPr lang="zh-CN" altLang="en-US" dirty="0"/>
              <a:t/>
            </a:r>
            <a:br>
              <a:rPr lang="zh-CN" altLang="en-US" dirty="0"/>
            </a:br>
            <a:r>
              <a:rPr lang="zh-CN" altLang="en-US" dirty="0"/>
              <a:t>跳水动作的分组和空中姿势</a:t>
            </a:r>
            <a:br>
              <a:rPr lang="zh-CN" altLang="en-US" dirty="0"/>
            </a:br>
            <a:r>
              <a:rPr lang="zh-CN" altLang="en-US" dirty="0"/>
              <a:t/>
            </a:r>
            <a:br>
              <a:rPr lang="zh-CN" altLang="en-US" dirty="0"/>
            </a:br>
            <a:r>
              <a:rPr lang="zh-CN" altLang="en-US" dirty="0"/>
              <a:t/>
            </a:r>
            <a:br>
              <a:rPr lang="zh-CN" altLang="en-US" dirty="0"/>
            </a:br>
            <a:r>
              <a:rPr lang="zh-CN" altLang="en-US" dirty="0"/>
              <a:t>竞技跳水动作类型繁多，从现今的国际跳水竞赛规则来看，共有近百个不同种类的跳水动作。</a:t>
            </a:r>
            <a:br>
              <a:rPr lang="zh-CN" altLang="en-US" dirty="0"/>
            </a:br>
            <a:r>
              <a:rPr lang="zh-CN" altLang="en-US" dirty="0"/>
              <a:t/>
            </a:r>
            <a:br>
              <a:rPr lang="zh-CN" altLang="en-US" dirty="0"/>
            </a:br>
            <a:r>
              <a:rPr lang="zh-CN" altLang="en-US" dirty="0"/>
              <a:t>一、动作组别</a:t>
            </a:r>
            <a:br>
              <a:rPr lang="zh-CN" altLang="en-US" dirty="0"/>
            </a:br>
            <a:r>
              <a:rPr lang="zh-CN" altLang="en-US" dirty="0"/>
              <a:t/>
            </a:r>
            <a:br>
              <a:rPr lang="zh-CN" altLang="en-US" dirty="0"/>
            </a:br>
            <a:r>
              <a:rPr lang="zh-CN" altLang="en-US" dirty="0"/>
              <a:t>根据运动员起跳前站立的方向和起跳后身体运动的方向，跳水动作分为以下</a:t>
            </a:r>
            <a:r>
              <a:rPr lang="en-US" altLang="zh-CN" dirty="0"/>
              <a:t>6</a:t>
            </a:r>
            <a:r>
              <a:rPr lang="zh-CN" altLang="en-US" dirty="0"/>
              <a:t>个组别：</a:t>
            </a:r>
            <a:br>
              <a:rPr lang="zh-CN" altLang="en-US" dirty="0"/>
            </a:br>
            <a:r>
              <a:rPr lang="zh-CN" altLang="en-US" dirty="0"/>
              <a:t/>
            </a:r>
            <a:br>
              <a:rPr lang="zh-CN" altLang="en-US" dirty="0"/>
            </a:br>
            <a:r>
              <a:rPr lang="zh-CN" altLang="en-US" dirty="0"/>
              <a:t>第</a:t>
            </a:r>
            <a:r>
              <a:rPr lang="en-US" altLang="zh-CN" dirty="0"/>
              <a:t>1</a:t>
            </a:r>
            <a:r>
              <a:rPr lang="zh-CN" altLang="en-US" dirty="0"/>
              <a:t>组</a:t>
            </a:r>
            <a:r>
              <a:rPr lang="en-US" altLang="zh-CN" dirty="0"/>
              <a:t>——</a:t>
            </a:r>
            <a:r>
              <a:rPr lang="zh-CN" altLang="en-US" dirty="0"/>
              <a:t>面对池向前跳水。</a:t>
            </a:r>
            <a:br>
              <a:rPr lang="zh-CN" altLang="en-US" dirty="0"/>
            </a:br>
            <a:r>
              <a:rPr lang="zh-CN" altLang="en-US" dirty="0"/>
              <a:t/>
            </a:r>
            <a:br>
              <a:rPr lang="zh-CN" altLang="en-US" dirty="0"/>
            </a:br>
            <a:r>
              <a:rPr lang="zh-CN" altLang="en-US" dirty="0"/>
              <a:t>第</a:t>
            </a:r>
            <a:r>
              <a:rPr lang="en-US" altLang="zh-CN" dirty="0"/>
              <a:t>2</a:t>
            </a:r>
            <a:r>
              <a:rPr lang="zh-CN" altLang="en-US" dirty="0"/>
              <a:t>组</a:t>
            </a:r>
            <a:r>
              <a:rPr lang="en-US" altLang="zh-CN" dirty="0"/>
              <a:t>——</a:t>
            </a:r>
            <a:r>
              <a:rPr lang="zh-CN" altLang="en-US" dirty="0"/>
              <a:t>面对板（合）向后跳水。</a:t>
            </a:r>
            <a:br>
              <a:rPr lang="zh-CN" altLang="en-US" dirty="0"/>
            </a:br>
            <a:r>
              <a:rPr lang="zh-CN" altLang="en-US" dirty="0"/>
              <a:t/>
            </a:r>
            <a:br>
              <a:rPr lang="zh-CN" altLang="en-US" dirty="0"/>
            </a:br>
            <a:r>
              <a:rPr lang="zh-CN" altLang="en-US" dirty="0"/>
              <a:t>第</a:t>
            </a:r>
            <a:r>
              <a:rPr lang="en-US" altLang="zh-CN" dirty="0"/>
              <a:t>3</a:t>
            </a:r>
            <a:r>
              <a:rPr lang="zh-CN" altLang="en-US" dirty="0"/>
              <a:t>组</a:t>
            </a:r>
            <a:r>
              <a:rPr lang="en-US" altLang="zh-CN" dirty="0"/>
              <a:t>——</a:t>
            </a:r>
            <a:r>
              <a:rPr lang="zh-CN" altLang="en-US" dirty="0"/>
              <a:t>面对池反身跳水。</a:t>
            </a:r>
            <a:br>
              <a:rPr lang="zh-CN" altLang="en-US" dirty="0"/>
            </a:br>
            <a:r>
              <a:rPr lang="zh-CN" altLang="en-US" dirty="0"/>
              <a:t/>
            </a:r>
            <a:br>
              <a:rPr lang="zh-CN" altLang="en-US" dirty="0"/>
            </a:br>
            <a:r>
              <a:rPr lang="zh-CN" altLang="en-US" dirty="0"/>
              <a:t>第</a:t>
            </a:r>
            <a:r>
              <a:rPr lang="en-US" altLang="zh-CN" dirty="0"/>
              <a:t>4</a:t>
            </a:r>
            <a:r>
              <a:rPr lang="zh-CN" altLang="en-US" dirty="0"/>
              <a:t>组</a:t>
            </a:r>
            <a:r>
              <a:rPr lang="en-US" altLang="zh-CN" dirty="0"/>
              <a:t>——</a:t>
            </a:r>
            <a:r>
              <a:rPr lang="zh-CN" altLang="en-US" dirty="0"/>
              <a:t>面对板（台）向内跳水。</a:t>
            </a:r>
            <a:br>
              <a:rPr lang="zh-CN" altLang="en-US" dirty="0"/>
            </a:br>
            <a:r>
              <a:rPr lang="zh-CN" altLang="en-US" dirty="0"/>
              <a:t/>
            </a:r>
            <a:br>
              <a:rPr lang="zh-CN" altLang="en-US" dirty="0"/>
            </a:br>
            <a:r>
              <a:rPr lang="zh-CN" altLang="en-US" dirty="0"/>
              <a:t>第</a:t>
            </a:r>
            <a:r>
              <a:rPr lang="en-US" altLang="zh-CN" dirty="0"/>
              <a:t>5</a:t>
            </a:r>
            <a:r>
              <a:rPr lang="zh-CN" altLang="en-US" dirty="0"/>
              <a:t>组</a:t>
            </a:r>
            <a:r>
              <a:rPr lang="en-US" altLang="zh-CN" dirty="0"/>
              <a:t>——</a:t>
            </a:r>
            <a:r>
              <a:rPr lang="zh-CN" altLang="en-US" dirty="0"/>
              <a:t>转体跳水。</a:t>
            </a:r>
            <a:br>
              <a:rPr lang="zh-CN" altLang="en-US" dirty="0"/>
            </a:br>
            <a:r>
              <a:rPr lang="zh-CN" altLang="en-US" dirty="0"/>
              <a:t/>
            </a:r>
            <a:br>
              <a:rPr lang="zh-CN" altLang="en-US" dirty="0"/>
            </a:br>
            <a:r>
              <a:rPr lang="zh-CN" altLang="en-US" dirty="0"/>
              <a:t>第</a:t>
            </a:r>
            <a:r>
              <a:rPr lang="en-US" altLang="zh-CN" dirty="0"/>
              <a:t>6</a:t>
            </a:r>
            <a:r>
              <a:rPr lang="zh-CN" altLang="en-US" dirty="0"/>
              <a:t>组</a:t>
            </a:r>
            <a:r>
              <a:rPr lang="en-US" altLang="zh-CN" dirty="0"/>
              <a:t>——</a:t>
            </a:r>
            <a:r>
              <a:rPr lang="zh-CN" altLang="en-US" dirty="0"/>
              <a:t>臂立跳水（仅在跳台跳水中采用）。</a:t>
            </a:r>
            <a:br>
              <a:rPr lang="zh-CN" altLang="en-US" dirty="0"/>
            </a:br>
            <a:r>
              <a:rPr lang="zh-CN" altLang="en-US" dirty="0"/>
              <a:t/>
            </a:r>
            <a:br>
              <a:rPr lang="zh-CN" altLang="en-US" dirty="0"/>
            </a:br>
            <a:r>
              <a:rPr lang="zh-CN" altLang="en-US" dirty="0"/>
              <a:t>二、空中动作姿势</a:t>
            </a:r>
            <a:br>
              <a:rPr lang="zh-CN" altLang="en-US" dirty="0"/>
            </a:br>
            <a:r>
              <a:rPr lang="zh-CN" altLang="en-US" dirty="0"/>
              <a:t/>
            </a:r>
            <a:br>
              <a:rPr lang="zh-CN" altLang="en-US" dirty="0"/>
            </a:br>
            <a:r>
              <a:rPr lang="zh-CN" altLang="en-US" dirty="0"/>
              <a:t>跳水动作的空中姿势可分直体（用“</a:t>
            </a:r>
            <a:r>
              <a:rPr lang="en-US" altLang="zh-CN" dirty="0"/>
              <a:t>A”</a:t>
            </a:r>
            <a:r>
              <a:rPr lang="zh-CN" altLang="en-US" dirty="0"/>
              <a:t>表示）、屈体（用“</a:t>
            </a:r>
            <a:r>
              <a:rPr lang="en-US" altLang="zh-CN" dirty="0"/>
              <a:t>B”</a:t>
            </a:r>
            <a:r>
              <a:rPr lang="zh-CN" altLang="en-US" dirty="0"/>
              <a:t>表示）、抱膝（用“</a:t>
            </a:r>
            <a:r>
              <a:rPr lang="en-US" altLang="zh-CN" dirty="0"/>
              <a:t>C”</a:t>
            </a:r>
            <a:r>
              <a:rPr lang="zh-CN" altLang="en-US" dirty="0"/>
              <a:t>表示）、翻腾兼转体的任意姿势（用“</a:t>
            </a:r>
            <a:r>
              <a:rPr lang="en-US" altLang="zh-CN" dirty="0"/>
              <a:t>D”</a:t>
            </a:r>
            <a:r>
              <a:rPr lang="zh-CN" altLang="en-US" dirty="0"/>
              <a:t>表示）</a:t>
            </a:r>
            <a:r>
              <a:rPr lang="en-US" altLang="zh-CN" dirty="0"/>
              <a:t>4</a:t>
            </a:r>
            <a:r>
              <a:rPr lang="zh-CN" altLang="en-US" dirty="0"/>
              <a:t>种。</a:t>
            </a:r>
          </a:p>
        </p:txBody>
      </p:sp>
    </p:spTree>
    <p:extLst>
      <p:ext uri="{BB962C8B-B14F-4D97-AF65-F5344CB8AC3E}">
        <p14:creationId xmlns:p14="http://schemas.microsoft.com/office/powerpoint/2010/main" val="276359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10</Words>
  <Application>Microsoft Office PowerPoint</Application>
  <PresentationFormat>全屏显示(4:3)</PresentationFormat>
  <Paragraphs>42</Paragraphs>
  <Slides>4</Slides>
  <Notes>0</Notes>
  <HiddenSlides>2</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Xue</cp:lastModifiedBy>
  <cp:revision>11</cp:revision>
  <dcterms:created xsi:type="dcterms:W3CDTF">2013-03-13T23:12:17Z</dcterms:created>
  <dcterms:modified xsi:type="dcterms:W3CDTF">2013-03-15T01:49:09Z</dcterms:modified>
</cp:coreProperties>
</file>