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9" r:id="rId2"/>
    <p:sldId id="1626" r:id="rId3"/>
    <p:sldId id="1634" r:id="rId4"/>
    <p:sldId id="1622" r:id="rId5"/>
    <p:sldId id="1671" r:id="rId6"/>
    <p:sldId id="1635" r:id="rId7"/>
    <p:sldId id="1668" r:id="rId8"/>
    <p:sldId id="1623" r:id="rId9"/>
    <p:sldId id="1644" r:id="rId10"/>
    <p:sldId id="1636" r:id="rId11"/>
    <p:sldId id="1637" r:id="rId12"/>
    <p:sldId id="1642" r:id="rId13"/>
    <p:sldId id="1669" r:id="rId14"/>
    <p:sldId id="1654" r:id="rId15"/>
    <p:sldId id="1662" r:id="rId16"/>
    <p:sldId id="1663" r:id="rId17"/>
    <p:sldId id="1667" r:id="rId18"/>
    <p:sldId id="1628" r:id="rId19"/>
    <p:sldId id="1645" r:id="rId20"/>
    <p:sldId id="1646" r:id="rId21"/>
    <p:sldId id="1647" r:id="rId22"/>
    <p:sldId id="1648" r:id="rId23"/>
    <p:sldId id="1665" r:id="rId24"/>
    <p:sldId id="1653" r:id="rId25"/>
    <p:sldId id="1650" r:id="rId26"/>
    <p:sldId id="1652" r:id="rId27"/>
    <p:sldId id="1664" r:id="rId28"/>
    <p:sldId id="1660" r:id="rId29"/>
    <p:sldId id="1666" r:id="rId30"/>
    <p:sldId id="1657" r:id="rId31"/>
    <p:sldId id="1659" r:id="rId32"/>
    <p:sldId id="293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985" autoAdjust="0"/>
    <p:restoredTop sz="92379" autoAdjust="0"/>
  </p:normalViewPr>
  <p:slideViewPr>
    <p:cSldViewPr snapToGrid="0">
      <p:cViewPr varScale="1">
        <p:scale>
          <a:sx n="66" d="100"/>
          <a:sy n="66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28F3B6-2F29-4F44-BA52-3A5DE8944B98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AB755A62-393A-4EC9-8E53-310E4F4BAC18}">
      <dgm:prSet phldrT="[文字]" custT="1"/>
      <dgm:spPr/>
      <dgm:t>
        <a:bodyPr/>
        <a:lstStyle/>
        <a:p>
          <a:r>
            <a:rPr lang="en-US" altLang="zh-TW" sz="3200" dirty="0"/>
            <a:t>C-</a:t>
          </a:r>
          <a:endParaRPr lang="zh-TW" altLang="en-US" sz="3200" dirty="0"/>
        </a:p>
      </dgm:t>
    </dgm:pt>
    <dgm:pt modelId="{5FA47519-ED4B-4BDE-A98B-29ADE5222F8F}" type="parTrans" cxnId="{3A7569DD-7101-4C39-966F-F6161CAC2F6E}">
      <dgm:prSet/>
      <dgm:spPr/>
      <dgm:t>
        <a:bodyPr/>
        <a:lstStyle/>
        <a:p>
          <a:endParaRPr lang="zh-TW" altLang="en-US"/>
        </a:p>
      </dgm:t>
    </dgm:pt>
    <dgm:pt modelId="{E5758C92-3A87-4D21-8C31-241FCBEA2C00}" type="sibTrans" cxnId="{3A7569DD-7101-4C39-966F-F6161CAC2F6E}">
      <dgm:prSet/>
      <dgm:spPr/>
      <dgm:t>
        <a:bodyPr/>
        <a:lstStyle/>
        <a:p>
          <a:endParaRPr lang="zh-TW" altLang="en-US"/>
        </a:p>
      </dgm:t>
    </dgm:pt>
    <dgm:pt modelId="{A7E4911E-C814-4D0B-8283-57080A24A24F}">
      <dgm:prSet phldrT="[文字]" custT="1"/>
      <dgm:spPr/>
      <dgm:t>
        <a:bodyPr/>
        <a:lstStyle/>
        <a:p>
          <a:r>
            <a:rPr lang="en-US" altLang="zh-TW" sz="2400" dirty="0"/>
            <a:t>The assignments have sample codes. </a:t>
          </a:r>
          <a:endParaRPr lang="zh-TW" altLang="en-US" sz="2400" dirty="0"/>
        </a:p>
      </dgm:t>
    </dgm:pt>
    <dgm:pt modelId="{78A88066-51B3-4D6E-B7B3-BFA3C747453B}" type="parTrans" cxnId="{3655A6F4-F176-47FE-8A98-C2566E09115E}">
      <dgm:prSet/>
      <dgm:spPr/>
      <dgm:t>
        <a:bodyPr/>
        <a:lstStyle/>
        <a:p>
          <a:endParaRPr lang="zh-TW" altLang="en-US"/>
        </a:p>
      </dgm:t>
    </dgm:pt>
    <dgm:pt modelId="{07362876-7858-4A31-A478-A0F2C41D0FD3}" type="sibTrans" cxnId="{3655A6F4-F176-47FE-8A98-C2566E09115E}">
      <dgm:prSet/>
      <dgm:spPr/>
      <dgm:t>
        <a:bodyPr/>
        <a:lstStyle/>
        <a:p>
          <a:endParaRPr lang="zh-TW" altLang="en-US"/>
        </a:p>
      </dgm:t>
    </dgm:pt>
    <dgm:pt modelId="{857C15BB-9E73-41A2-BB1B-2F54B4A56ABC}">
      <dgm:prSet phldrT="[文字]" custT="1"/>
      <dgm:spPr/>
      <dgm:t>
        <a:bodyPr/>
        <a:lstStyle/>
        <a:p>
          <a:r>
            <a:rPr lang="en-US" altLang="zh-TW" sz="2400" dirty="0"/>
            <a:t>Simply running all the sample codes leads to C-.</a:t>
          </a:r>
          <a:endParaRPr lang="zh-TW" altLang="en-US" sz="2400" dirty="0"/>
        </a:p>
      </dgm:t>
    </dgm:pt>
    <dgm:pt modelId="{52F1A9BF-3CBD-46B7-8667-CC385B03F6C4}" type="parTrans" cxnId="{A89775EC-B236-46E5-BE1F-9D7EE986B178}">
      <dgm:prSet/>
      <dgm:spPr/>
      <dgm:t>
        <a:bodyPr/>
        <a:lstStyle/>
        <a:p>
          <a:endParaRPr lang="zh-TW" altLang="en-US"/>
        </a:p>
      </dgm:t>
    </dgm:pt>
    <dgm:pt modelId="{BD7CC229-49DE-43CA-9FDB-B06AD3740D85}" type="sibTrans" cxnId="{A89775EC-B236-46E5-BE1F-9D7EE986B178}">
      <dgm:prSet/>
      <dgm:spPr/>
      <dgm:t>
        <a:bodyPr/>
        <a:lstStyle/>
        <a:p>
          <a:endParaRPr lang="zh-TW" altLang="en-US"/>
        </a:p>
      </dgm:t>
    </dgm:pt>
    <dgm:pt modelId="{44A2FD9B-D78D-40B1-85FC-6AA7536071A4}">
      <dgm:prSet phldrT="[文字]" custT="1"/>
      <dgm:spPr/>
      <dgm:t>
        <a:bodyPr/>
        <a:lstStyle/>
        <a:p>
          <a:r>
            <a:rPr lang="en-US" altLang="zh-TW" sz="3200" dirty="0"/>
            <a:t>A-</a:t>
          </a:r>
          <a:endParaRPr lang="zh-TW" altLang="en-US" sz="3200" dirty="0"/>
        </a:p>
      </dgm:t>
    </dgm:pt>
    <dgm:pt modelId="{30D87BA7-D764-43ED-BCC5-DDFEA4226D59}" type="parTrans" cxnId="{CB1FA355-BACC-4B82-A5CB-B6A507EF337C}">
      <dgm:prSet/>
      <dgm:spPr/>
      <dgm:t>
        <a:bodyPr/>
        <a:lstStyle/>
        <a:p>
          <a:endParaRPr lang="zh-TW" altLang="en-US"/>
        </a:p>
      </dgm:t>
    </dgm:pt>
    <dgm:pt modelId="{64C97332-2591-489D-BE0A-112BEF6AA64A}" type="sibTrans" cxnId="{CB1FA355-BACC-4B82-A5CB-B6A507EF337C}">
      <dgm:prSet/>
      <dgm:spPr/>
      <dgm:t>
        <a:bodyPr/>
        <a:lstStyle/>
        <a:p>
          <a:endParaRPr lang="zh-TW" altLang="en-US"/>
        </a:p>
      </dgm:t>
    </dgm:pt>
    <dgm:pt modelId="{98A54FBF-E70B-4884-BB69-9BD0E001DC49}">
      <dgm:prSet phldrT="[文字]" custT="1"/>
      <dgm:spPr/>
      <dgm:t>
        <a:bodyPr/>
        <a:lstStyle/>
        <a:p>
          <a:r>
            <a:rPr lang="en-US" altLang="zh-TW" sz="2400" dirty="0"/>
            <a:t>There is guidance for each homework</a:t>
          </a:r>
          <a:endParaRPr lang="zh-TW" altLang="en-US" sz="2400" dirty="0"/>
        </a:p>
      </dgm:t>
    </dgm:pt>
    <dgm:pt modelId="{A628F0F8-482A-4801-BA60-CD081767B306}" type="parTrans" cxnId="{38B822EC-5AE2-4BA3-8942-2C3A764320D3}">
      <dgm:prSet/>
      <dgm:spPr/>
      <dgm:t>
        <a:bodyPr/>
        <a:lstStyle/>
        <a:p>
          <a:endParaRPr lang="zh-TW" altLang="en-US"/>
        </a:p>
      </dgm:t>
    </dgm:pt>
    <dgm:pt modelId="{10BB5532-F7B4-4092-982A-1C3700BE01B3}" type="sibTrans" cxnId="{38B822EC-5AE2-4BA3-8942-2C3A764320D3}">
      <dgm:prSet/>
      <dgm:spPr/>
      <dgm:t>
        <a:bodyPr/>
        <a:lstStyle/>
        <a:p>
          <a:endParaRPr lang="zh-TW" altLang="en-US"/>
        </a:p>
      </dgm:t>
    </dgm:pt>
    <dgm:pt modelId="{90B4777A-1488-4A0A-A515-C6C4F7F0E924}">
      <dgm:prSet phldrT="[文字]" custT="1"/>
      <dgm:spPr/>
      <dgm:t>
        <a:bodyPr/>
        <a:lstStyle/>
        <a:p>
          <a:r>
            <a:rPr lang="en-US" altLang="zh-TW" sz="2400" dirty="0"/>
            <a:t>Write your codes following the guidance.</a:t>
          </a:r>
          <a:endParaRPr lang="zh-TW" altLang="en-US" sz="2400" dirty="0"/>
        </a:p>
      </dgm:t>
    </dgm:pt>
    <dgm:pt modelId="{C7045A89-41EA-41E5-AD10-7F2599AFCD13}" type="parTrans" cxnId="{9F08B008-C386-40EE-9024-FD57799520BE}">
      <dgm:prSet/>
      <dgm:spPr/>
      <dgm:t>
        <a:bodyPr/>
        <a:lstStyle/>
        <a:p>
          <a:endParaRPr lang="zh-TW" altLang="en-US"/>
        </a:p>
      </dgm:t>
    </dgm:pt>
    <dgm:pt modelId="{4873D847-31A4-4810-90F3-63332FBA75C1}" type="sibTrans" cxnId="{9F08B008-C386-40EE-9024-FD57799520BE}">
      <dgm:prSet/>
      <dgm:spPr/>
      <dgm:t>
        <a:bodyPr/>
        <a:lstStyle/>
        <a:p>
          <a:endParaRPr lang="zh-TW" altLang="en-US"/>
        </a:p>
      </dgm:t>
    </dgm:pt>
    <dgm:pt modelId="{8D4F6592-6B5D-4DE2-B54C-589417663801}">
      <dgm:prSet phldrT="[文字]" custT="1"/>
      <dgm:spPr/>
      <dgm:t>
        <a:bodyPr/>
        <a:lstStyle/>
        <a:p>
          <a:r>
            <a:rPr lang="en-US" altLang="zh-TW" sz="3200" dirty="0"/>
            <a:t>A+</a:t>
          </a:r>
          <a:endParaRPr lang="zh-TW" altLang="en-US" sz="3200" dirty="0"/>
        </a:p>
      </dgm:t>
    </dgm:pt>
    <dgm:pt modelId="{839889B4-FFF6-45AE-989D-E072DE7B9579}" type="parTrans" cxnId="{AD425AF5-57AB-4585-94CE-1F7315F4D1F7}">
      <dgm:prSet/>
      <dgm:spPr/>
      <dgm:t>
        <a:bodyPr/>
        <a:lstStyle/>
        <a:p>
          <a:endParaRPr lang="zh-TW" altLang="en-US"/>
        </a:p>
      </dgm:t>
    </dgm:pt>
    <dgm:pt modelId="{2BB8BAF9-967D-464C-8074-F77058915FA5}" type="sibTrans" cxnId="{AD425AF5-57AB-4585-94CE-1F7315F4D1F7}">
      <dgm:prSet/>
      <dgm:spPr/>
      <dgm:t>
        <a:bodyPr/>
        <a:lstStyle/>
        <a:p>
          <a:endParaRPr lang="zh-TW" altLang="en-US"/>
        </a:p>
      </dgm:t>
    </dgm:pt>
    <dgm:pt modelId="{52968A31-D277-4C17-8786-692AE6EA0B4A}">
      <dgm:prSet phldrT="[文字]" custT="1"/>
      <dgm:spPr/>
      <dgm:t>
        <a:bodyPr/>
        <a:lstStyle/>
        <a:p>
          <a:r>
            <a:rPr lang="en-US" altLang="zh-TW" sz="2400" dirty="0"/>
            <a:t>We set some challenges for you.</a:t>
          </a:r>
          <a:endParaRPr lang="zh-TW" altLang="en-US" sz="2400" dirty="0"/>
        </a:p>
      </dgm:t>
    </dgm:pt>
    <dgm:pt modelId="{AC411407-6D8B-4DAA-8F0F-230F6CD10A7C}" type="parTrans" cxnId="{D0FA5763-C0EC-47E4-A9E5-C886972E7669}">
      <dgm:prSet/>
      <dgm:spPr/>
      <dgm:t>
        <a:bodyPr/>
        <a:lstStyle/>
        <a:p>
          <a:endParaRPr lang="zh-TW" altLang="en-US"/>
        </a:p>
      </dgm:t>
    </dgm:pt>
    <dgm:pt modelId="{37579564-40C6-45F4-A1D3-7E70E7C2DA5E}" type="sibTrans" cxnId="{D0FA5763-C0EC-47E4-A9E5-C886972E7669}">
      <dgm:prSet/>
      <dgm:spPr/>
      <dgm:t>
        <a:bodyPr/>
        <a:lstStyle/>
        <a:p>
          <a:endParaRPr lang="zh-TW" altLang="en-US"/>
        </a:p>
      </dgm:t>
    </dgm:pt>
    <dgm:pt modelId="{A2E5CD38-9CE3-4777-8116-084A07EC67D5}">
      <dgm:prSet phldrT="[文字]" custT="1"/>
      <dgm:spPr/>
      <dgm:t>
        <a:bodyPr/>
        <a:lstStyle/>
        <a:p>
          <a:r>
            <a:rPr lang="en-US" altLang="zh-TW" sz="2400" dirty="0"/>
            <a:t>Conquer by yourself (think, read papers, etc.) </a:t>
          </a:r>
          <a:endParaRPr lang="zh-TW" altLang="en-US" sz="2400" dirty="0"/>
        </a:p>
      </dgm:t>
    </dgm:pt>
    <dgm:pt modelId="{210368E5-91A8-4AA0-98C9-47999EB7C3DA}" type="parTrans" cxnId="{D30DC610-ED4B-477B-B469-9A384BE355C2}">
      <dgm:prSet/>
      <dgm:spPr/>
      <dgm:t>
        <a:bodyPr/>
        <a:lstStyle/>
        <a:p>
          <a:endParaRPr lang="zh-TW" altLang="en-US"/>
        </a:p>
      </dgm:t>
    </dgm:pt>
    <dgm:pt modelId="{8A195CE8-FD84-4F95-91B1-4641A92EF4A3}" type="sibTrans" cxnId="{D30DC610-ED4B-477B-B469-9A384BE355C2}">
      <dgm:prSet/>
      <dgm:spPr/>
      <dgm:t>
        <a:bodyPr/>
        <a:lstStyle/>
        <a:p>
          <a:endParaRPr lang="zh-TW" altLang="en-US"/>
        </a:p>
      </dgm:t>
    </dgm:pt>
    <dgm:pt modelId="{8D089212-167D-4F00-98B9-18BCE9EBC64B}" type="pres">
      <dgm:prSet presAssocID="{7328F3B6-2F29-4F44-BA52-3A5DE8944B98}" presName="linearFlow" presStyleCnt="0">
        <dgm:presLayoutVars>
          <dgm:dir/>
          <dgm:animLvl val="lvl"/>
          <dgm:resizeHandles val="exact"/>
        </dgm:presLayoutVars>
      </dgm:prSet>
      <dgm:spPr/>
    </dgm:pt>
    <dgm:pt modelId="{30960020-19BE-477D-A13D-3E66B3C54E53}" type="pres">
      <dgm:prSet presAssocID="{AB755A62-393A-4EC9-8E53-310E4F4BAC18}" presName="composite" presStyleCnt="0"/>
      <dgm:spPr/>
    </dgm:pt>
    <dgm:pt modelId="{32A5CA85-56FE-4965-9501-FC57F247BC22}" type="pres">
      <dgm:prSet presAssocID="{AB755A62-393A-4EC9-8E53-310E4F4BAC1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9EB2442-BD73-4E83-A556-6B5BFDA9F236}" type="pres">
      <dgm:prSet presAssocID="{AB755A62-393A-4EC9-8E53-310E4F4BAC18}" presName="descendantText" presStyleLbl="alignAcc1" presStyleIdx="0" presStyleCnt="3">
        <dgm:presLayoutVars>
          <dgm:bulletEnabled val="1"/>
        </dgm:presLayoutVars>
      </dgm:prSet>
      <dgm:spPr/>
    </dgm:pt>
    <dgm:pt modelId="{A8EACAE6-076E-4139-8D06-74C5551058A8}" type="pres">
      <dgm:prSet presAssocID="{E5758C92-3A87-4D21-8C31-241FCBEA2C00}" presName="sp" presStyleCnt="0"/>
      <dgm:spPr/>
    </dgm:pt>
    <dgm:pt modelId="{A3CB4665-9373-4EE7-88B2-7D2372D178B3}" type="pres">
      <dgm:prSet presAssocID="{44A2FD9B-D78D-40B1-85FC-6AA7536071A4}" presName="composite" presStyleCnt="0"/>
      <dgm:spPr/>
    </dgm:pt>
    <dgm:pt modelId="{BD65FD0C-B564-421D-A165-F7CDB455AF43}" type="pres">
      <dgm:prSet presAssocID="{44A2FD9B-D78D-40B1-85FC-6AA7536071A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624C496-1315-4533-8387-B1BA97FDFBD2}" type="pres">
      <dgm:prSet presAssocID="{44A2FD9B-D78D-40B1-85FC-6AA7536071A4}" presName="descendantText" presStyleLbl="alignAcc1" presStyleIdx="1" presStyleCnt="3">
        <dgm:presLayoutVars>
          <dgm:bulletEnabled val="1"/>
        </dgm:presLayoutVars>
      </dgm:prSet>
      <dgm:spPr/>
    </dgm:pt>
    <dgm:pt modelId="{AA021339-5608-4113-8E9B-DF1CD73ED154}" type="pres">
      <dgm:prSet presAssocID="{64C97332-2591-489D-BE0A-112BEF6AA64A}" presName="sp" presStyleCnt="0"/>
      <dgm:spPr/>
    </dgm:pt>
    <dgm:pt modelId="{78F75D4A-8CDA-4BDA-B0A8-4FFE9CE27D8C}" type="pres">
      <dgm:prSet presAssocID="{8D4F6592-6B5D-4DE2-B54C-589417663801}" presName="composite" presStyleCnt="0"/>
      <dgm:spPr/>
    </dgm:pt>
    <dgm:pt modelId="{523ABB8D-62B3-4F2B-BC1A-2FF034302DD5}" type="pres">
      <dgm:prSet presAssocID="{8D4F6592-6B5D-4DE2-B54C-58941766380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E332273-8E9E-4CAF-90C2-1AF1FBA570F6}" type="pres">
      <dgm:prSet presAssocID="{8D4F6592-6B5D-4DE2-B54C-58941766380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F08B008-C386-40EE-9024-FD57799520BE}" srcId="{44A2FD9B-D78D-40B1-85FC-6AA7536071A4}" destId="{90B4777A-1488-4A0A-A515-C6C4F7F0E924}" srcOrd="1" destOrd="0" parTransId="{C7045A89-41EA-41E5-AD10-7F2599AFCD13}" sibTransId="{4873D847-31A4-4810-90F3-63332FBA75C1}"/>
    <dgm:cxn modelId="{2FC2D20B-4D25-4B5B-961D-81E7A2633187}" type="presOf" srcId="{52968A31-D277-4C17-8786-692AE6EA0B4A}" destId="{EE332273-8E9E-4CAF-90C2-1AF1FBA570F6}" srcOrd="0" destOrd="0" presId="urn:microsoft.com/office/officeart/2005/8/layout/chevron2"/>
    <dgm:cxn modelId="{D30DC610-ED4B-477B-B469-9A384BE355C2}" srcId="{8D4F6592-6B5D-4DE2-B54C-589417663801}" destId="{A2E5CD38-9CE3-4777-8116-084A07EC67D5}" srcOrd="1" destOrd="0" parTransId="{210368E5-91A8-4AA0-98C9-47999EB7C3DA}" sibTransId="{8A195CE8-FD84-4F95-91B1-4641A92EF4A3}"/>
    <dgm:cxn modelId="{D0FA5763-C0EC-47E4-A9E5-C886972E7669}" srcId="{8D4F6592-6B5D-4DE2-B54C-589417663801}" destId="{52968A31-D277-4C17-8786-692AE6EA0B4A}" srcOrd="0" destOrd="0" parTransId="{AC411407-6D8B-4DAA-8F0F-230F6CD10A7C}" sibTransId="{37579564-40C6-45F4-A1D3-7E70E7C2DA5E}"/>
    <dgm:cxn modelId="{1AE1C64F-9E5A-4179-A658-CB72C74CA287}" type="presOf" srcId="{A2E5CD38-9CE3-4777-8116-084A07EC67D5}" destId="{EE332273-8E9E-4CAF-90C2-1AF1FBA570F6}" srcOrd="0" destOrd="1" presId="urn:microsoft.com/office/officeart/2005/8/layout/chevron2"/>
    <dgm:cxn modelId="{CB1FA355-BACC-4B82-A5CB-B6A507EF337C}" srcId="{7328F3B6-2F29-4F44-BA52-3A5DE8944B98}" destId="{44A2FD9B-D78D-40B1-85FC-6AA7536071A4}" srcOrd="1" destOrd="0" parTransId="{30D87BA7-D764-43ED-BCC5-DDFEA4226D59}" sibTransId="{64C97332-2591-489D-BE0A-112BEF6AA64A}"/>
    <dgm:cxn modelId="{BE3C5F84-C698-4E0C-B96B-AEE0A3C9866D}" type="presOf" srcId="{857C15BB-9E73-41A2-BB1B-2F54B4A56ABC}" destId="{49EB2442-BD73-4E83-A556-6B5BFDA9F236}" srcOrd="0" destOrd="1" presId="urn:microsoft.com/office/officeart/2005/8/layout/chevron2"/>
    <dgm:cxn modelId="{83BFB3A9-35ED-4B7E-8A7C-A595DA823DCA}" type="presOf" srcId="{7328F3B6-2F29-4F44-BA52-3A5DE8944B98}" destId="{8D089212-167D-4F00-98B9-18BCE9EBC64B}" srcOrd="0" destOrd="0" presId="urn:microsoft.com/office/officeart/2005/8/layout/chevron2"/>
    <dgm:cxn modelId="{D9FA3BBC-8E99-4DB4-A30C-AC184612AAF1}" type="presOf" srcId="{90B4777A-1488-4A0A-A515-C6C4F7F0E924}" destId="{C624C496-1315-4533-8387-B1BA97FDFBD2}" srcOrd="0" destOrd="1" presId="urn:microsoft.com/office/officeart/2005/8/layout/chevron2"/>
    <dgm:cxn modelId="{65CE82BD-A6FA-4FB2-A7AC-9334185D534A}" type="presOf" srcId="{98A54FBF-E70B-4884-BB69-9BD0E001DC49}" destId="{C624C496-1315-4533-8387-B1BA97FDFBD2}" srcOrd="0" destOrd="0" presId="urn:microsoft.com/office/officeart/2005/8/layout/chevron2"/>
    <dgm:cxn modelId="{DD6209D5-2659-45C2-9BC3-0B06A9FDC6E6}" type="presOf" srcId="{A7E4911E-C814-4D0B-8283-57080A24A24F}" destId="{49EB2442-BD73-4E83-A556-6B5BFDA9F236}" srcOrd="0" destOrd="0" presId="urn:microsoft.com/office/officeart/2005/8/layout/chevron2"/>
    <dgm:cxn modelId="{3A7569DD-7101-4C39-966F-F6161CAC2F6E}" srcId="{7328F3B6-2F29-4F44-BA52-3A5DE8944B98}" destId="{AB755A62-393A-4EC9-8E53-310E4F4BAC18}" srcOrd="0" destOrd="0" parTransId="{5FA47519-ED4B-4BDE-A98B-29ADE5222F8F}" sibTransId="{E5758C92-3A87-4D21-8C31-241FCBEA2C00}"/>
    <dgm:cxn modelId="{38B822EC-5AE2-4BA3-8942-2C3A764320D3}" srcId="{44A2FD9B-D78D-40B1-85FC-6AA7536071A4}" destId="{98A54FBF-E70B-4884-BB69-9BD0E001DC49}" srcOrd="0" destOrd="0" parTransId="{A628F0F8-482A-4801-BA60-CD081767B306}" sibTransId="{10BB5532-F7B4-4092-982A-1C3700BE01B3}"/>
    <dgm:cxn modelId="{A89775EC-B236-46E5-BE1F-9D7EE986B178}" srcId="{AB755A62-393A-4EC9-8E53-310E4F4BAC18}" destId="{857C15BB-9E73-41A2-BB1B-2F54B4A56ABC}" srcOrd="1" destOrd="0" parTransId="{52F1A9BF-3CBD-46B7-8667-CC385B03F6C4}" sibTransId="{BD7CC229-49DE-43CA-9FDB-B06AD3740D85}"/>
    <dgm:cxn modelId="{B9CD9FF2-BF06-4AF4-AB15-3869636D66E2}" type="presOf" srcId="{44A2FD9B-D78D-40B1-85FC-6AA7536071A4}" destId="{BD65FD0C-B564-421D-A165-F7CDB455AF43}" srcOrd="0" destOrd="0" presId="urn:microsoft.com/office/officeart/2005/8/layout/chevron2"/>
    <dgm:cxn modelId="{3655A6F4-F176-47FE-8A98-C2566E09115E}" srcId="{AB755A62-393A-4EC9-8E53-310E4F4BAC18}" destId="{A7E4911E-C814-4D0B-8283-57080A24A24F}" srcOrd="0" destOrd="0" parTransId="{78A88066-51B3-4D6E-B7B3-BFA3C747453B}" sibTransId="{07362876-7858-4A31-A478-A0F2C41D0FD3}"/>
    <dgm:cxn modelId="{AD425AF5-57AB-4585-94CE-1F7315F4D1F7}" srcId="{7328F3B6-2F29-4F44-BA52-3A5DE8944B98}" destId="{8D4F6592-6B5D-4DE2-B54C-589417663801}" srcOrd="2" destOrd="0" parTransId="{839889B4-FFF6-45AE-989D-E072DE7B9579}" sibTransId="{2BB8BAF9-967D-464C-8074-F77058915FA5}"/>
    <dgm:cxn modelId="{C922AEF9-9C99-4171-8F5B-36059B672255}" type="presOf" srcId="{8D4F6592-6B5D-4DE2-B54C-589417663801}" destId="{523ABB8D-62B3-4F2B-BC1A-2FF034302DD5}" srcOrd="0" destOrd="0" presId="urn:microsoft.com/office/officeart/2005/8/layout/chevron2"/>
    <dgm:cxn modelId="{D5EC90FF-A358-4234-AADE-DA884C374CF7}" type="presOf" srcId="{AB755A62-393A-4EC9-8E53-310E4F4BAC18}" destId="{32A5CA85-56FE-4965-9501-FC57F247BC22}" srcOrd="0" destOrd="0" presId="urn:microsoft.com/office/officeart/2005/8/layout/chevron2"/>
    <dgm:cxn modelId="{24ED4BD2-A5CE-4A6A-BF95-CDD47FFD8C23}" type="presParOf" srcId="{8D089212-167D-4F00-98B9-18BCE9EBC64B}" destId="{30960020-19BE-477D-A13D-3E66B3C54E53}" srcOrd="0" destOrd="0" presId="urn:microsoft.com/office/officeart/2005/8/layout/chevron2"/>
    <dgm:cxn modelId="{2898531D-6770-4629-BE2F-E83D5AE22F11}" type="presParOf" srcId="{30960020-19BE-477D-A13D-3E66B3C54E53}" destId="{32A5CA85-56FE-4965-9501-FC57F247BC22}" srcOrd="0" destOrd="0" presId="urn:microsoft.com/office/officeart/2005/8/layout/chevron2"/>
    <dgm:cxn modelId="{ABDD6E63-67D7-43AD-8323-091055EC57CC}" type="presParOf" srcId="{30960020-19BE-477D-A13D-3E66B3C54E53}" destId="{49EB2442-BD73-4E83-A556-6B5BFDA9F236}" srcOrd="1" destOrd="0" presId="urn:microsoft.com/office/officeart/2005/8/layout/chevron2"/>
    <dgm:cxn modelId="{407222C0-0C72-4A2F-91F0-0AD524B0CF81}" type="presParOf" srcId="{8D089212-167D-4F00-98B9-18BCE9EBC64B}" destId="{A8EACAE6-076E-4139-8D06-74C5551058A8}" srcOrd="1" destOrd="0" presId="urn:microsoft.com/office/officeart/2005/8/layout/chevron2"/>
    <dgm:cxn modelId="{8753ECBF-482B-4656-B580-DD8DC0C7EA61}" type="presParOf" srcId="{8D089212-167D-4F00-98B9-18BCE9EBC64B}" destId="{A3CB4665-9373-4EE7-88B2-7D2372D178B3}" srcOrd="2" destOrd="0" presId="urn:microsoft.com/office/officeart/2005/8/layout/chevron2"/>
    <dgm:cxn modelId="{D28A6851-972E-4A95-A5D2-62F91827DE8F}" type="presParOf" srcId="{A3CB4665-9373-4EE7-88B2-7D2372D178B3}" destId="{BD65FD0C-B564-421D-A165-F7CDB455AF43}" srcOrd="0" destOrd="0" presId="urn:microsoft.com/office/officeart/2005/8/layout/chevron2"/>
    <dgm:cxn modelId="{6D3F9D65-CA5E-49EC-B882-F0419CF1D766}" type="presParOf" srcId="{A3CB4665-9373-4EE7-88B2-7D2372D178B3}" destId="{C624C496-1315-4533-8387-B1BA97FDFBD2}" srcOrd="1" destOrd="0" presId="urn:microsoft.com/office/officeart/2005/8/layout/chevron2"/>
    <dgm:cxn modelId="{827A5B1E-5D33-43F0-A166-61619E55B30F}" type="presParOf" srcId="{8D089212-167D-4F00-98B9-18BCE9EBC64B}" destId="{AA021339-5608-4113-8E9B-DF1CD73ED154}" srcOrd="3" destOrd="0" presId="urn:microsoft.com/office/officeart/2005/8/layout/chevron2"/>
    <dgm:cxn modelId="{C18F4A03-D07D-4AAB-A0F0-89950D801577}" type="presParOf" srcId="{8D089212-167D-4F00-98B9-18BCE9EBC64B}" destId="{78F75D4A-8CDA-4BDA-B0A8-4FFE9CE27D8C}" srcOrd="4" destOrd="0" presId="urn:microsoft.com/office/officeart/2005/8/layout/chevron2"/>
    <dgm:cxn modelId="{1820D79D-B329-411E-B278-8DA17397798B}" type="presParOf" srcId="{78F75D4A-8CDA-4BDA-B0A8-4FFE9CE27D8C}" destId="{523ABB8D-62B3-4F2B-BC1A-2FF034302DD5}" srcOrd="0" destOrd="0" presId="urn:microsoft.com/office/officeart/2005/8/layout/chevron2"/>
    <dgm:cxn modelId="{2A6C07C2-CA79-46FB-8B7D-CF204C8E82BE}" type="presParOf" srcId="{78F75D4A-8CDA-4BDA-B0A8-4FFE9CE27D8C}" destId="{EE332273-8E9E-4CAF-90C2-1AF1FBA570F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5CA85-56FE-4965-9501-FC57F247BC22}">
      <dsp:nvSpPr>
        <dsp:cNvPr id="0" name=""/>
        <dsp:cNvSpPr/>
      </dsp:nvSpPr>
      <dsp:spPr>
        <a:xfrm rot="5400000">
          <a:off x="-236563" y="240744"/>
          <a:ext cx="1577093" cy="110396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C-</a:t>
          </a:r>
          <a:endParaRPr lang="zh-TW" altLang="en-US" sz="3200" kern="1200" dirty="0"/>
        </a:p>
      </dsp:txBody>
      <dsp:txXfrm rot="-5400000">
        <a:off x="2" y="556163"/>
        <a:ext cx="1103965" cy="473128"/>
      </dsp:txXfrm>
    </dsp:sp>
    <dsp:sp modelId="{49EB2442-BD73-4E83-A556-6B5BFDA9F236}">
      <dsp:nvSpPr>
        <dsp:cNvPr id="0" name=""/>
        <dsp:cNvSpPr/>
      </dsp:nvSpPr>
      <dsp:spPr>
        <a:xfrm rot="5400000">
          <a:off x="3982507" y="-2874362"/>
          <a:ext cx="1025649" cy="67827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The assignments have sample codes. 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Simply running all the sample codes leads to C-.</a:t>
          </a:r>
          <a:endParaRPr lang="zh-TW" altLang="en-US" sz="2400" kern="1200" dirty="0"/>
        </a:p>
      </dsp:txBody>
      <dsp:txXfrm rot="-5400000">
        <a:off x="1103965" y="54248"/>
        <a:ext cx="6732666" cy="925513"/>
      </dsp:txXfrm>
    </dsp:sp>
    <dsp:sp modelId="{BD65FD0C-B564-421D-A165-F7CDB455AF43}">
      <dsp:nvSpPr>
        <dsp:cNvPr id="0" name=""/>
        <dsp:cNvSpPr/>
      </dsp:nvSpPr>
      <dsp:spPr>
        <a:xfrm rot="5400000">
          <a:off x="-236563" y="1623686"/>
          <a:ext cx="1577093" cy="1103965"/>
        </a:xfrm>
        <a:prstGeom prst="chevron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A-</a:t>
          </a:r>
          <a:endParaRPr lang="zh-TW" altLang="en-US" sz="3200" kern="1200" dirty="0"/>
        </a:p>
      </dsp:txBody>
      <dsp:txXfrm rot="-5400000">
        <a:off x="2" y="1939105"/>
        <a:ext cx="1103965" cy="473128"/>
      </dsp:txXfrm>
    </dsp:sp>
    <dsp:sp modelId="{C624C496-1315-4533-8387-B1BA97FDFBD2}">
      <dsp:nvSpPr>
        <dsp:cNvPr id="0" name=""/>
        <dsp:cNvSpPr/>
      </dsp:nvSpPr>
      <dsp:spPr>
        <a:xfrm rot="5400000">
          <a:off x="3982777" y="-1491689"/>
          <a:ext cx="1025110" cy="67827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There is guidance for each homework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Write your codes following the guidance.</a:t>
          </a:r>
          <a:endParaRPr lang="zh-TW" altLang="en-US" sz="2400" kern="1200" dirty="0"/>
        </a:p>
      </dsp:txBody>
      <dsp:txXfrm rot="-5400000">
        <a:off x="1103965" y="1437165"/>
        <a:ext cx="6732692" cy="925026"/>
      </dsp:txXfrm>
    </dsp:sp>
    <dsp:sp modelId="{523ABB8D-62B3-4F2B-BC1A-2FF034302DD5}">
      <dsp:nvSpPr>
        <dsp:cNvPr id="0" name=""/>
        <dsp:cNvSpPr/>
      </dsp:nvSpPr>
      <dsp:spPr>
        <a:xfrm rot="5400000">
          <a:off x="-236563" y="3006628"/>
          <a:ext cx="1577093" cy="1103965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A+</a:t>
          </a:r>
          <a:endParaRPr lang="zh-TW" altLang="en-US" sz="3200" kern="1200" dirty="0"/>
        </a:p>
      </dsp:txBody>
      <dsp:txXfrm rot="-5400000">
        <a:off x="2" y="3322047"/>
        <a:ext cx="1103965" cy="473128"/>
      </dsp:txXfrm>
    </dsp:sp>
    <dsp:sp modelId="{EE332273-8E9E-4CAF-90C2-1AF1FBA570F6}">
      <dsp:nvSpPr>
        <dsp:cNvPr id="0" name=""/>
        <dsp:cNvSpPr/>
      </dsp:nvSpPr>
      <dsp:spPr>
        <a:xfrm rot="5400000">
          <a:off x="3982777" y="-108747"/>
          <a:ext cx="1025110" cy="67827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We set some challenges for you.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Conquer by yourself (think, read papers, etc.) </a:t>
          </a:r>
          <a:endParaRPr lang="zh-TW" altLang="en-US" sz="2400" kern="1200" dirty="0"/>
        </a:p>
      </dsp:txBody>
      <dsp:txXfrm rot="-5400000">
        <a:off x="1103965" y="2820107"/>
        <a:ext cx="6732692" cy="925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8D94F-EDA7-4BCF-8034-DD238B4D6536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03F88-B9BD-447F-AABD-E329B0AA1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149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.facebook.com/l.php?u=https%3A%2F%2Fspeech.ee.ntu.edu.tw%2F~hylee%2Fml%2F2021-spring.html%3Ffbclid%3DIwAR0xWJ_eoSpevk86FKww5Tp5fVpJb0eeUhBwCYtAqRIAwfJ1h3j-s9L_MF0&amp;h=AT0CBjJEhqvqiGMvaVau-G-VBdl4iaJqjNwr7NM5yYKJ238dN7KnnzNotKxVTEqhn6-QJLWTMSz92IpVY4grY-NImTDAYYuS9xnHLPevzFJeJSxOLpvRypTkUO8vcyZY9d5v0w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本課程開放非同步英文班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Classroom:</a:t>
            </a:r>
          </a:p>
          <a:p>
            <a:pPr lvl="1"/>
            <a:r>
              <a:rPr lang="en-US" altLang="zh-TW" sz="2800" dirty="0"/>
              <a:t>Mandarin version: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綜合大講堂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/>
              <a:t>English version: </a:t>
            </a:r>
            <a:r>
              <a:rPr lang="en-US" altLang="zh-TW" sz="2800" dirty="0">
                <a:solidFill>
                  <a:srgbClr val="FF0000"/>
                </a:solidFill>
              </a:rPr>
              <a:t>ROOM_NUM</a:t>
            </a:r>
            <a:endParaRPr lang="en-US" altLang="zh-TW" sz="28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3F88-B9BD-447F-AABD-E329B0AA1CE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208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u="sng" dirty="0">
                <a:effectLst/>
                <a:latin typeface="Segoe UI Historic" panose="020B0502040204020203" pitchFamily="34" charset="0"/>
                <a:hlinkClick r:id="rId3"/>
              </a:rPr>
              <a:t>https://speech.ee.ntu.edu.tw/~hylee/ml/2021-spring.html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3F88-B9BD-447F-AABD-E329B0AA1CE5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542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Option 2 is recommended.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3F88-B9BD-447F-AABD-E329B0AA1CE5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705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F7412-3632-4F86-9F0D-96DD7199597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3083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Translate the lecture recording in Mandarin into English  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3F88-B9BD-447F-AABD-E329B0AA1CE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977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感謝教務處支持</a:t>
            </a:r>
            <a:r>
              <a:rPr lang="en-US" altLang="zh-TW" dirty="0"/>
              <a:t>TA</a:t>
            </a:r>
            <a:r>
              <a:rPr lang="zh-TW" altLang="en-US" dirty="0"/>
              <a:t>的經費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介紹這門課你適不適合修這門課呢</a:t>
            </a:r>
            <a:r>
              <a:rPr lang="en-US" altLang="zh-TW" dirty="0"/>
              <a:t>?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3F88-B9BD-447F-AABD-E329B0AA1CE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004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 dirty="0"/>
              <a:t>We don’t really need data structure or algorithm, although they are important. </a:t>
            </a:r>
          </a:p>
          <a:p>
            <a:pPr lvl="1"/>
            <a:r>
              <a:rPr lang="en-US" altLang="zh-TW" dirty="0"/>
              <a:t>You may still get C- if you cannot program. 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電機系 有運算資源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3F88-B9BD-447F-AABD-E329B0AA1CE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537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What if I submit a empty file?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3F88-B9BD-447F-AABD-E329B0AA1CE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610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Kaggle </a:t>
            </a:r>
            <a:r>
              <a:rPr lang="zh-TW" altLang="en-US" dirty="0"/>
              <a:t>是一個龐大的資料科學社群，上面有各種資料分析的競賽。本 學期的部份作業也會使用到 </a:t>
            </a:r>
            <a:r>
              <a:rPr lang="en-US" altLang="zh-TW" dirty="0"/>
              <a:t>Kaggle </a:t>
            </a:r>
            <a:r>
              <a:rPr lang="zh-TW" altLang="en-US" dirty="0"/>
              <a:t>上的 </a:t>
            </a:r>
            <a:r>
              <a:rPr lang="en-US" altLang="zh-TW" dirty="0"/>
              <a:t>in-class competition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203F88-B9BD-447F-AABD-E329B0AA1CE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743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Lending your codes to others or allowing others to copy your work will be considered as collusion and thus receiving the same punishment as the plagiarist.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3F88-B9BD-447F-AABD-E329B0AA1CE5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67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請不要抄襲同學的作業和程式碼、 也不會把程式碼和結果借給其他同學看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我們無法分辨無法分辨抄襲和被抄襲，兩份作業都視同抄襲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同學包含這學期和過去修過課的同學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每一個作業都有規定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不能用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上述問題，第一次抓到當次作業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分，第二次犯就直接當掉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決不寬容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其他上述沒有規定的事項，由老師和助教按照公序良俗與公平性來處理</a:t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上述問題，第一次抓到當次作業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分，第二次犯就直接當掉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決不寬容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其他上述沒有規定的事項，由老師和助教按照公序良俗與公平性來處理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3F88-B9BD-447F-AABD-E329B0AA1CE5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896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Lending your codes to others or allowing others to copy your work will be considered as collusion and thus receiving the same punishment as the plagiarist.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3F88-B9BD-447F-AABD-E329B0AA1CE5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975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9846-EF3C-445C-BC52-87DBD8F5A0B7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BE8-617C-4115-BBB1-4BFACDBBD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05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9846-EF3C-445C-BC52-87DBD8F5A0B7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BE8-617C-4115-BBB1-4BFACDBBD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68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9846-EF3C-445C-BC52-87DBD8F5A0B7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BE8-617C-4115-BBB1-4BFACDBBD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63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9846-EF3C-445C-BC52-87DBD8F5A0B7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BE8-617C-4115-BBB1-4BFACDBBD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26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9846-EF3C-445C-BC52-87DBD8F5A0B7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BE8-617C-4115-BBB1-4BFACDBBD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54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9846-EF3C-445C-BC52-87DBD8F5A0B7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BE8-617C-4115-BBB1-4BFACDBBD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96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9846-EF3C-445C-BC52-87DBD8F5A0B7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BE8-617C-4115-BBB1-4BFACDBBD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22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9846-EF3C-445C-BC52-87DBD8F5A0B7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BE8-617C-4115-BBB1-4BFACDBBD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47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9846-EF3C-445C-BC52-87DBD8F5A0B7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BE8-617C-4115-BBB1-4BFACDBBD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99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9846-EF3C-445C-BC52-87DBD8F5A0B7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BE8-617C-4115-BBB1-4BFACDBBD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86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9846-EF3C-445C-BC52-87DBD8F5A0B7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CBE8-617C-4115-BBB1-4BFACDBBD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02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D9846-EF3C-445C-BC52-87DBD8F5A0B7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FCBE8-617C-4115-BBB1-4BFACDBBD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58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ntu-ml-2021spring-ta@googlegroups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543" y="450221"/>
            <a:ext cx="674827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345F202-9645-4D41-BC5C-0DF824030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501" y="1111086"/>
            <a:ext cx="5767578" cy="2623885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TW" sz="5700" dirty="0">
                <a:solidFill>
                  <a:srgbClr val="FFFFFF"/>
                </a:solidFill>
              </a:rPr>
              <a:t>Machine Learning (ML) 2021</a:t>
            </a:r>
            <a:endParaRPr lang="zh-TW" altLang="en-US" sz="57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21269"/>
            <a:ext cx="84582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01657B-60F8-4D82-8A0D-F6C5C4D5B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24" y="4843002"/>
            <a:ext cx="7509510" cy="1234345"/>
          </a:xfrm>
        </p:spPr>
        <p:txBody>
          <a:bodyPr anchor="ctr">
            <a:normAutofit/>
          </a:bodyPr>
          <a:lstStyle/>
          <a:p>
            <a:pPr algn="l"/>
            <a:r>
              <a:rPr lang="zh-TW" altLang="en-US" sz="3200" dirty="0">
                <a:solidFill>
                  <a:srgbClr val="1B1B1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李宏毅</a:t>
            </a:r>
            <a:r>
              <a:rPr lang="zh-TW" altLang="en-US" sz="3200" dirty="0">
                <a:solidFill>
                  <a:srgbClr val="1B1B1B"/>
                </a:solidFill>
              </a:rPr>
              <a:t>  </a:t>
            </a:r>
            <a:endParaRPr lang="en-US" altLang="zh-TW" sz="3200" dirty="0">
              <a:solidFill>
                <a:srgbClr val="1B1B1B"/>
              </a:solidFill>
            </a:endParaRPr>
          </a:p>
          <a:p>
            <a:pPr algn="l"/>
            <a:r>
              <a:rPr lang="en-US" altLang="zh-TW" sz="3200" dirty="0">
                <a:solidFill>
                  <a:srgbClr val="1B1B1B"/>
                </a:solidFill>
              </a:rPr>
              <a:t>Hung-yi Lee</a:t>
            </a:r>
            <a:endParaRPr lang="zh-TW" altLang="en-US" sz="3200" dirty="0">
              <a:solidFill>
                <a:srgbClr val="1B1B1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4508" y="450221"/>
            <a:ext cx="1586592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80DB5CF-2BCD-4369-A87E-07497A782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3249" y="2746712"/>
            <a:ext cx="1364575" cy="136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39B00-6502-441F-AE47-03E908DBB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Criterion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4C9EF2-5EA4-4D38-93D1-D89229216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There are </a:t>
            </a:r>
            <a:r>
              <a:rPr lang="en-US" altLang="zh-TW" dirty="0">
                <a:solidFill>
                  <a:srgbClr val="FF0000"/>
                </a:solidFill>
              </a:rPr>
              <a:t>15</a:t>
            </a:r>
            <a:r>
              <a:rPr lang="en-US" altLang="zh-TW" dirty="0"/>
              <a:t> assignments (each has </a:t>
            </a:r>
            <a:r>
              <a:rPr lang="en-US" altLang="zh-TW" dirty="0">
                <a:solidFill>
                  <a:srgbClr val="0000FF"/>
                </a:solidFill>
              </a:rPr>
              <a:t>10 points</a:t>
            </a:r>
            <a:r>
              <a:rPr lang="en-US" altLang="zh-TW" dirty="0"/>
              <a:t>, only count the 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en-US" altLang="zh-TW" dirty="0"/>
              <a:t> assignments with the highest points)</a:t>
            </a:r>
          </a:p>
          <a:p>
            <a:r>
              <a:rPr lang="en-US" altLang="zh-TW" dirty="0"/>
              <a:t>You don’t need to do all the assignments. Choose the ones you are interested in.</a:t>
            </a:r>
          </a:p>
          <a:p>
            <a:r>
              <a:rPr lang="en-US" altLang="zh-TW" dirty="0"/>
              <a:t>You are encouraged to complete all </a:t>
            </a:r>
            <a:r>
              <a:rPr lang="en-US" altLang="zh-TW" dirty="0">
                <a:solidFill>
                  <a:srgbClr val="FF0000"/>
                </a:solidFill>
              </a:rPr>
              <a:t>15</a:t>
            </a:r>
            <a:r>
              <a:rPr lang="en-US" altLang="zh-TW" dirty="0"/>
              <a:t> assignments! </a:t>
            </a:r>
            <a:endParaRPr lang="en-US" altLang="zh-TW" sz="2800" dirty="0"/>
          </a:p>
          <a:p>
            <a:pPr lvl="1"/>
            <a:endParaRPr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C8089F1-9BE5-46BD-B7EC-6A9D5FA00929}"/>
              </a:ext>
            </a:extLst>
          </p:cNvPr>
          <p:cNvSpPr txBox="1"/>
          <p:nvPr/>
        </p:nvSpPr>
        <p:spPr>
          <a:xfrm>
            <a:off x="1005114" y="5105791"/>
            <a:ext cx="7133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You decide how much you want to learn.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2594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F9D01-ADF3-4E63-A84A-85BACDA6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Criterion 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C8DA7437-FFA8-44F0-90CB-82D9E50E70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1CE47A38-2C1C-4884-BF29-2841517DC797}"/>
              </a:ext>
            </a:extLst>
          </p:cNvPr>
          <p:cNvSpPr txBox="1"/>
          <p:nvPr/>
        </p:nvSpPr>
        <p:spPr>
          <a:xfrm>
            <a:off x="1672771" y="5908099"/>
            <a:ext cx="7133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You decide how deep you want to learn.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4617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52EEE8C9-DCBF-4F98-83F1-E4932FB11C83}"/>
              </a:ext>
            </a:extLst>
          </p:cNvPr>
          <p:cNvSpPr txBox="1"/>
          <p:nvPr/>
        </p:nvSpPr>
        <p:spPr>
          <a:xfrm>
            <a:off x="1063869" y="59470"/>
            <a:ext cx="7016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/>
              <a:t>Assignment Schedule</a:t>
            </a:r>
            <a:endParaRPr lang="zh-TW" altLang="en-US" sz="3200" b="1" u="sng" dirty="0"/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014F5672-87F8-42AB-B26C-CA851AC90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500777"/>
              </p:ext>
            </p:extLst>
          </p:nvPr>
        </p:nvGraphicFramePr>
        <p:xfrm>
          <a:off x="293076" y="644245"/>
          <a:ext cx="8464063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457">
                  <a:extLst>
                    <a:ext uri="{9D8B030D-6E8A-4147-A177-3AD203B41FA5}">
                      <a16:colId xmlns:a16="http://schemas.microsoft.com/office/drawing/2014/main" val="406867543"/>
                    </a:ext>
                  </a:extLst>
                </a:gridCol>
                <a:gridCol w="1610037">
                  <a:extLst>
                    <a:ext uri="{9D8B030D-6E8A-4147-A177-3AD203B41FA5}">
                      <a16:colId xmlns:a16="http://schemas.microsoft.com/office/drawing/2014/main" val="1871312024"/>
                    </a:ext>
                  </a:extLst>
                </a:gridCol>
                <a:gridCol w="828830">
                  <a:extLst>
                    <a:ext uri="{9D8B030D-6E8A-4147-A177-3AD203B41FA5}">
                      <a16:colId xmlns:a16="http://schemas.microsoft.com/office/drawing/2014/main" val="24286994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82248148"/>
                    </a:ext>
                  </a:extLst>
                </a:gridCol>
                <a:gridCol w="1581313">
                  <a:extLst>
                    <a:ext uri="{9D8B030D-6E8A-4147-A177-3AD203B41FA5}">
                      <a16:colId xmlns:a16="http://schemas.microsoft.com/office/drawing/2014/main" val="2957034087"/>
                    </a:ext>
                  </a:extLst>
                </a:gridCol>
                <a:gridCol w="1581313">
                  <a:extLst>
                    <a:ext uri="{9D8B030D-6E8A-4147-A177-3AD203B41FA5}">
                      <a16:colId xmlns:a16="http://schemas.microsoft.com/office/drawing/2014/main" val="908723627"/>
                    </a:ext>
                  </a:extLst>
                </a:gridCol>
                <a:gridCol w="1581313">
                  <a:extLst>
                    <a:ext uri="{9D8B030D-6E8A-4147-A177-3AD203B41FA5}">
                      <a16:colId xmlns:a16="http://schemas.microsoft.com/office/drawing/2014/main" val="3560233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Start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End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Kaggle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JudgeBoi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MC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510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Regression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3/05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3/26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877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Classification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4/02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70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CNN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3/26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4/16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50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Self-attention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3/26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4/16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6958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Transformer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4/09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4/30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478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4/16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5/14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92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BERT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4/30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5/21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160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Autoencoder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4/30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5/21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388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Explainable AI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5/07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5/28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03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Attack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5/07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5/28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14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5/21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53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6/04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6/25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93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6/11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7/02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011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Life-long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6/11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7/02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033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Meta Learning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6/18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7/09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282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89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05E004-D57B-498C-BC5A-71088DEF6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Lecture Schedule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158069D-F3CC-4C7B-AF87-5F6D88C35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99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A63FA1-A7A1-4BC8-91FE-272F7FDB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Lectures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B0004E-D936-4431-9B87-23FBF6061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表格 11">
            <a:extLst>
              <a:ext uri="{FF2B5EF4-FFF2-40B4-BE49-F238E27FC236}">
                <a16:creationId xmlns:a16="http://schemas.microsoft.com/office/drawing/2014/main" id="{077EDFEC-3090-421F-9432-6B2D9B0F5E34}"/>
              </a:ext>
            </a:extLst>
          </p:cNvPr>
          <p:cNvGraphicFramePr>
            <a:graphicFrameLocks noGrp="1"/>
          </p:cNvGraphicFramePr>
          <p:nvPr/>
        </p:nvGraphicFramePr>
        <p:xfrm>
          <a:off x="417634" y="506730"/>
          <a:ext cx="8346832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082">
                  <a:extLst>
                    <a:ext uri="{9D8B030D-6E8A-4147-A177-3AD203B41FA5}">
                      <a16:colId xmlns:a16="http://schemas.microsoft.com/office/drawing/2014/main" val="406867543"/>
                    </a:ext>
                  </a:extLst>
                </a:gridCol>
                <a:gridCol w="4284784">
                  <a:extLst>
                    <a:ext uri="{9D8B030D-6E8A-4147-A177-3AD203B41FA5}">
                      <a16:colId xmlns:a16="http://schemas.microsoft.com/office/drawing/2014/main" val="1871312024"/>
                    </a:ext>
                  </a:extLst>
                </a:gridCol>
                <a:gridCol w="2858966">
                  <a:extLst>
                    <a:ext uri="{9D8B030D-6E8A-4147-A177-3AD203B41FA5}">
                      <a16:colId xmlns:a16="http://schemas.microsoft.com/office/drawing/2014/main" val="2957034087"/>
                    </a:ext>
                  </a:extLst>
                </a:gridCol>
              </a:tblGrid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Topic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HW 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510826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3/05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Introduction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Regression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877691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3/12</a:t>
                      </a:r>
                    </a:p>
                  </a:txBody>
                  <a:tcPr marL="38100" marR="38100" marT="38100" marB="381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Deep Learning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Classification 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705728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3/19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Theory of ML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(Prof.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Pei-Yuan Wu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502404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3/26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Self-attention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CNN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/ Self-attention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958629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4/02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Spring break (No class)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881387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4/09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Transformer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Transformer 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782837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4/16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Generative Model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GAN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60210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4/23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Midterm (No class)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320146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4/30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Self-supervised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BERT / Autoencoder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388141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5/07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Explainable AI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Adversarial Attack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Explainable AI / Attack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142580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5/14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Privacy </a:t>
                      </a:r>
                      <a:r>
                        <a:rPr lang="en-US" altLang="zh-TW" dirty="0" err="1"/>
                        <a:t>v.s</a:t>
                      </a:r>
                      <a:r>
                        <a:rPr lang="en-US" altLang="zh-TW" dirty="0"/>
                        <a:t>. ML (Prof.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Pei-Yuan Wu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962108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5/21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Domain Adaptation/ RL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Adaptation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939063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5/28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Quantum ML </a:t>
                      </a:r>
                      <a:r>
                        <a:rPr lang="en-US" altLang="zh-TW" dirty="0"/>
                        <a:t>(Prof. </a:t>
                      </a:r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Hao-Chung Cheng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331658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6/04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RL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RL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954216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6/11</a:t>
                      </a:r>
                    </a:p>
                  </a:txBody>
                  <a:tcPr marL="38100" marR="38100" marT="38100" marB="381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Life-long /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Compression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Life-long /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Compression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282842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6/18</a:t>
                      </a:r>
                    </a:p>
                  </a:txBody>
                  <a:tcPr marL="38100" marR="38100" marT="38100" marB="381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 Learning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Meta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Learning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081199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24CEBB0-F2C7-48FF-AD2A-6CC09AF6B24C}"/>
              </a:ext>
            </a:extLst>
          </p:cNvPr>
          <p:cNvSpPr txBox="1"/>
          <p:nvPr/>
        </p:nvSpPr>
        <p:spPr>
          <a:xfrm>
            <a:off x="1082919" y="21370"/>
            <a:ext cx="701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Lecture Schedule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93475FD-6BA9-4FDB-B374-731D42AC41DC}"/>
              </a:ext>
            </a:extLst>
          </p:cNvPr>
          <p:cNvSpPr/>
          <p:nvPr/>
        </p:nvSpPr>
        <p:spPr>
          <a:xfrm>
            <a:off x="394048" y="887614"/>
            <a:ext cx="8384932" cy="6799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1E2D1BB-3DB6-4E28-B2DA-943C8C1A3B52}"/>
              </a:ext>
            </a:extLst>
          </p:cNvPr>
          <p:cNvSpPr/>
          <p:nvPr/>
        </p:nvSpPr>
        <p:spPr>
          <a:xfrm>
            <a:off x="394048" y="1948427"/>
            <a:ext cx="8384932" cy="3883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A173143-2AB8-4CD3-9C1E-378AC7BCD638}"/>
              </a:ext>
            </a:extLst>
          </p:cNvPr>
          <p:cNvSpPr/>
          <p:nvPr/>
        </p:nvSpPr>
        <p:spPr>
          <a:xfrm>
            <a:off x="394048" y="2717684"/>
            <a:ext cx="8384932" cy="7113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65536270-6A78-4E07-8426-EC53BB648E85}"/>
              </a:ext>
            </a:extLst>
          </p:cNvPr>
          <p:cNvSpPr/>
          <p:nvPr/>
        </p:nvSpPr>
        <p:spPr>
          <a:xfrm>
            <a:off x="394048" y="3809884"/>
            <a:ext cx="8384932" cy="7113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96069DA-C20C-4492-B948-DB35C0048E6D}"/>
              </a:ext>
            </a:extLst>
          </p:cNvPr>
          <p:cNvSpPr/>
          <p:nvPr/>
        </p:nvSpPr>
        <p:spPr>
          <a:xfrm>
            <a:off x="394048" y="4920622"/>
            <a:ext cx="8384932" cy="3770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B4AB3F8E-8319-4EBC-B12D-1E3F1626FFAF}"/>
              </a:ext>
            </a:extLst>
          </p:cNvPr>
          <p:cNvSpPr/>
          <p:nvPr/>
        </p:nvSpPr>
        <p:spPr>
          <a:xfrm>
            <a:off x="394048" y="5639954"/>
            <a:ext cx="8384932" cy="10846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66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E5967E-6D22-4DA4-9FD8-661C600BD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Lecture Schedule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686F81-3A54-4652-882E-930C239CB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 the weeks I give a lecture, there will be an assignment announcement.</a:t>
            </a:r>
          </a:p>
          <a:p>
            <a:pPr lvl="1"/>
            <a:r>
              <a:rPr lang="en-US" altLang="zh-TW" sz="2800" dirty="0"/>
              <a:t>Playing recording</a:t>
            </a:r>
            <a:r>
              <a:rPr lang="en-US" altLang="zh-TW" sz="2800"/>
              <a:t>: 2:20 </a:t>
            </a:r>
            <a:r>
              <a:rPr lang="en-US" altLang="zh-TW" sz="2800" dirty="0"/>
              <a:t>p.m. – 4:30 p.m. (approx.)</a:t>
            </a:r>
          </a:p>
          <a:p>
            <a:pPr lvl="2"/>
            <a:r>
              <a:rPr lang="en-US" altLang="zh-TW" sz="2800" dirty="0"/>
              <a:t>Highly related to the assignment </a:t>
            </a:r>
          </a:p>
          <a:p>
            <a:pPr lvl="1"/>
            <a:r>
              <a:rPr lang="en-US" altLang="zh-TW" sz="2800" dirty="0"/>
              <a:t>Assignment announcement: 4:30 p.m. – 5:30 p.m. (approx.)</a:t>
            </a:r>
          </a:p>
          <a:p>
            <a:pPr lvl="1"/>
            <a:r>
              <a:rPr lang="en-US" altLang="zh-TW" sz="2800" dirty="0"/>
              <a:t>TA hour: 5:30 p.m. – 6:20 p.m. </a:t>
            </a:r>
          </a:p>
          <a:p>
            <a:pPr lvl="2"/>
            <a:r>
              <a:rPr lang="en-US" altLang="zh-TW" sz="2800" dirty="0"/>
              <a:t>You can do the assignment yourself and ask questions immediately. </a:t>
            </a:r>
          </a:p>
        </p:txBody>
      </p:sp>
    </p:spTree>
    <p:extLst>
      <p:ext uri="{BB962C8B-B14F-4D97-AF65-F5344CB8AC3E}">
        <p14:creationId xmlns:p14="http://schemas.microsoft.com/office/powerpoint/2010/main" val="55487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A63FA1-A7A1-4BC8-91FE-272F7FDB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Lectures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B0004E-D936-4431-9B87-23FBF6061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表格 11">
            <a:extLst>
              <a:ext uri="{FF2B5EF4-FFF2-40B4-BE49-F238E27FC236}">
                <a16:creationId xmlns:a16="http://schemas.microsoft.com/office/drawing/2014/main" id="{077EDFEC-3090-421F-9432-6B2D9B0F5E34}"/>
              </a:ext>
            </a:extLst>
          </p:cNvPr>
          <p:cNvGraphicFramePr>
            <a:graphicFrameLocks noGrp="1"/>
          </p:cNvGraphicFramePr>
          <p:nvPr/>
        </p:nvGraphicFramePr>
        <p:xfrm>
          <a:off x="417634" y="506730"/>
          <a:ext cx="8346832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082">
                  <a:extLst>
                    <a:ext uri="{9D8B030D-6E8A-4147-A177-3AD203B41FA5}">
                      <a16:colId xmlns:a16="http://schemas.microsoft.com/office/drawing/2014/main" val="406867543"/>
                    </a:ext>
                  </a:extLst>
                </a:gridCol>
                <a:gridCol w="4284784">
                  <a:extLst>
                    <a:ext uri="{9D8B030D-6E8A-4147-A177-3AD203B41FA5}">
                      <a16:colId xmlns:a16="http://schemas.microsoft.com/office/drawing/2014/main" val="1871312024"/>
                    </a:ext>
                  </a:extLst>
                </a:gridCol>
                <a:gridCol w="2858966">
                  <a:extLst>
                    <a:ext uri="{9D8B030D-6E8A-4147-A177-3AD203B41FA5}">
                      <a16:colId xmlns:a16="http://schemas.microsoft.com/office/drawing/2014/main" val="2957034087"/>
                    </a:ext>
                  </a:extLst>
                </a:gridCol>
              </a:tblGrid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Topic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HW 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510826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3/05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Introduction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Regression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877691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3/12</a:t>
                      </a:r>
                    </a:p>
                  </a:txBody>
                  <a:tcPr marL="38100" marR="38100" marT="38100" marB="381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Deep Learning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Classification 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705728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3/19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Theory of ML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(Prof.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Pei-Yuan Wu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502404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3/26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Self-attention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CNN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/ Self-attention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958629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4/02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Spring break (No class)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881387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4/09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Transformer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Transformer 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782837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4/16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Generative Model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GAN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60210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4/23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Midterm (No class)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320146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4/30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Self-supervised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BERT / Autoencoder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388141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5/07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Explainable AI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Adversarial Attack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Explainable AI / Attack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142580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5/14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Privacy </a:t>
                      </a:r>
                      <a:r>
                        <a:rPr lang="en-US" altLang="zh-TW" dirty="0" err="1"/>
                        <a:t>v.s</a:t>
                      </a:r>
                      <a:r>
                        <a:rPr lang="en-US" altLang="zh-TW" dirty="0"/>
                        <a:t>. ML (Prof.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Pei-Yuan Wu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962108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5/21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Domain Adaptation/ RL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Adaptation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939063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5/28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Quantum ML </a:t>
                      </a:r>
                      <a:r>
                        <a:rPr lang="en-US" altLang="zh-TW" dirty="0"/>
                        <a:t>(Prof. </a:t>
                      </a:r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Hao-Chung Cheng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331658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6/04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RL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RL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954216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6/11</a:t>
                      </a:r>
                    </a:p>
                  </a:txBody>
                  <a:tcPr marL="38100" marR="38100" marT="38100" marB="381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Life-long /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Compression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Life-long /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Compression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282842"/>
                  </a:ext>
                </a:extLst>
              </a:tr>
              <a:tr h="350373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6/18</a:t>
                      </a:r>
                    </a:p>
                  </a:txBody>
                  <a:tcPr marL="38100" marR="38100" marT="38100" marB="381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 Learning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Meta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Learning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081199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24CEBB0-F2C7-48FF-AD2A-6CC09AF6B24C}"/>
              </a:ext>
            </a:extLst>
          </p:cNvPr>
          <p:cNvSpPr txBox="1"/>
          <p:nvPr/>
        </p:nvSpPr>
        <p:spPr>
          <a:xfrm>
            <a:off x="1082919" y="21370"/>
            <a:ext cx="701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Lecture Schedule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18E7056-3A45-4E57-A6DE-0AEBA4C1535A}"/>
              </a:ext>
            </a:extLst>
          </p:cNvPr>
          <p:cNvSpPr/>
          <p:nvPr/>
        </p:nvSpPr>
        <p:spPr>
          <a:xfrm>
            <a:off x="417634" y="4572000"/>
            <a:ext cx="8384932" cy="2805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5CC78C5-7B73-4B16-AF99-DD95F3E5CAF3}"/>
              </a:ext>
            </a:extLst>
          </p:cNvPr>
          <p:cNvSpPr/>
          <p:nvPr/>
        </p:nvSpPr>
        <p:spPr>
          <a:xfrm>
            <a:off x="417634" y="5321754"/>
            <a:ext cx="8384932" cy="2805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0F09936-3A57-4CFC-B4DB-D5DFA9863FF3}"/>
              </a:ext>
            </a:extLst>
          </p:cNvPr>
          <p:cNvSpPr/>
          <p:nvPr/>
        </p:nvSpPr>
        <p:spPr>
          <a:xfrm>
            <a:off x="417634" y="1644688"/>
            <a:ext cx="8384932" cy="2805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54EC874-D729-48A9-AE48-62EDB7AEE2E1}"/>
              </a:ext>
            </a:extLst>
          </p:cNvPr>
          <p:cNvSpPr txBox="1"/>
          <p:nvPr/>
        </p:nvSpPr>
        <p:spPr>
          <a:xfrm>
            <a:off x="317673" y="5713504"/>
            <a:ext cx="8546752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 guest lectures will be in Mandarin. Don’t worry. They are not related to the assignments.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454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05E004-D57B-498C-BC5A-71088DEF6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Kaggle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158069D-F3CC-4C7B-AF87-5F6D88C35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83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A99868-BE1C-42CF-813C-FBE5D8D3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Kaggle (JudgeBoi is similar)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01335E-29A9-42C7-84A4-4F52F33B0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80" y="1922916"/>
            <a:ext cx="8128000" cy="37077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7DED9BD-D434-45E6-91F7-CF053090F01C}"/>
              </a:ext>
            </a:extLst>
          </p:cNvPr>
          <p:cNvSpPr txBox="1"/>
          <p:nvPr/>
        </p:nvSpPr>
        <p:spPr>
          <a:xfrm>
            <a:off x="369662" y="5765516"/>
            <a:ext cx="8919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Some assignments are in-class competition on Kaggle.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0CC5DB0-BE54-4D0A-BE0A-85462C7FDF40}"/>
              </a:ext>
            </a:extLst>
          </p:cNvPr>
          <p:cNvSpPr txBox="1"/>
          <p:nvPr/>
        </p:nvSpPr>
        <p:spPr>
          <a:xfrm>
            <a:off x="628650" y="1321357"/>
            <a:ext cx="2999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https://www.kaggle.com/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1AE7AA0-CE31-46D5-B166-3A46A877E50D}"/>
              </a:ext>
            </a:extLst>
          </p:cNvPr>
          <p:cNvSpPr txBox="1"/>
          <p:nvPr/>
        </p:nvSpPr>
        <p:spPr>
          <a:xfrm>
            <a:off x="369662" y="6227181"/>
            <a:ext cx="6960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Register a Kaggle account by yourself.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706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18EEFAF-FCD8-4E87-8365-FF7FA55AE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691633"/>
            <a:ext cx="8152493" cy="5474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E0FC2FB7-D25B-48E8-A254-55C263351084}"/>
              </a:ext>
            </a:extLst>
          </p:cNvPr>
          <p:cNvSpPr/>
          <p:nvPr/>
        </p:nvSpPr>
        <p:spPr>
          <a:xfrm>
            <a:off x="1359807" y="4468976"/>
            <a:ext cx="1494972" cy="3338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49E378F-4372-4272-B044-88FF2A77A5D2}"/>
              </a:ext>
            </a:extLst>
          </p:cNvPr>
          <p:cNvSpPr/>
          <p:nvPr/>
        </p:nvSpPr>
        <p:spPr>
          <a:xfrm>
            <a:off x="6251123" y="4468976"/>
            <a:ext cx="714827" cy="3338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13849E9-F426-4CFD-AF78-7A620D71FBCD}"/>
              </a:ext>
            </a:extLst>
          </p:cNvPr>
          <p:cNvSpPr/>
          <p:nvPr/>
        </p:nvSpPr>
        <p:spPr>
          <a:xfrm>
            <a:off x="6621236" y="4752005"/>
            <a:ext cx="1066800" cy="3937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score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6EDB88D1-3101-4BD6-90B6-DA90C4B0663B}"/>
              </a:ext>
            </a:extLst>
          </p:cNvPr>
          <p:cNvSpPr/>
          <p:nvPr/>
        </p:nvSpPr>
        <p:spPr>
          <a:xfrm>
            <a:off x="2714626" y="4759778"/>
            <a:ext cx="2092323" cy="3937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display name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684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6AACB9-6194-4D97-A484-EB3D2DD4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this course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7BB477-6899-4277-BE99-72B13E3BF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This course has both </a:t>
            </a:r>
            <a:r>
              <a:rPr lang="en-US" altLang="zh-TW" b="1" dirty="0"/>
              <a:t>Mandarin</a:t>
            </a:r>
            <a:r>
              <a:rPr lang="en-US" altLang="zh-TW" dirty="0"/>
              <a:t> and </a:t>
            </a:r>
            <a:r>
              <a:rPr lang="en-US" altLang="zh-TW" b="1" dirty="0"/>
              <a:t>English</a:t>
            </a:r>
            <a:r>
              <a:rPr lang="en-US" altLang="zh-TW" dirty="0"/>
              <a:t> versions.</a:t>
            </a:r>
          </a:p>
          <a:p>
            <a:r>
              <a:rPr lang="en-US" altLang="zh-TW" dirty="0"/>
              <a:t>Time slot: 2:20 p.m. – 6:20 p.m., Friday</a:t>
            </a:r>
          </a:p>
          <a:p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523B2E9-2D7B-404A-BCE3-E53D76CB6E74}"/>
              </a:ext>
            </a:extLst>
          </p:cNvPr>
          <p:cNvSpPr/>
          <p:nvPr/>
        </p:nvSpPr>
        <p:spPr>
          <a:xfrm>
            <a:off x="1431685" y="4001294"/>
            <a:ext cx="6280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How to achieve that?</a:t>
            </a:r>
            <a:endParaRPr lang="zh-TW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108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7C8E2C-390C-48E7-B7F4-AD34E407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Kaggle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87FDC2-C3CD-4541-9545-E0303B208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display name should be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Example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30FEC2F-2FDC-4223-AAC7-271B74A8CA77}"/>
              </a:ext>
            </a:extLst>
          </p:cNvPr>
          <p:cNvSpPr txBox="1"/>
          <p:nvPr/>
        </p:nvSpPr>
        <p:spPr>
          <a:xfrm>
            <a:off x="1955800" y="2273287"/>
            <a:ext cx="561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&lt;STUDENT ID&gt;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_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&lt;ANY THING&gt;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81661F6-52B6-4C4A-8150-AFF65CC27DDA}"/>
              </a:ext>
            </a:extLst>
          </p:cNvPr>
          <p:cNvCxnSpPr/>
          <p:nvPr/>
        </p:nvCxnSpPr>
        <p:spPr>
          <a:xfrm flipH="1">
            <a:off x="3403600" y="2770780"/>
            <a:ext cx="241300" cy="2680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3721CC09-8C49-4FD1-85FD-ECCF25F4D7FA}"/>
              </a:ext>
            </a:extLst>
          </p:cNvPr>
          <p:cNvSpPr txBox="1"/>
          <p:nvPr/>
        </p:nvSpPr>
        <p:spPr>
          <a:xfrm>
            <a:off x="2165350" y="3093790"/>
            <a:ext cx="165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b93901106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92AC5FD-A6A7-479E-AB9F-8852E0A9D024}"/>
              </a:ext>
            </a:extLst>
          </p:cNvPr>
          <p:cNvCxnSpPr>
            <a:cxnSpLocks/>
          </p:cNvCxnSpPr>
          <p:nvPr/>
        </p:nvCxnSpPr>
        <p:spPr>
          <a:xfrm>
            <a:off x="5841999" y="2794401"/>
            <a:ext cx="238125" cy="25951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2F2889-6F3E-499A-A98C-57437477A065}"/>
              </a:ext>
            </a:extLst>
          </p:cNvPr>
          <p:cNvSpPr txBox="1"/>
          <p:nvPr/>
        </p:nvSpPr>
        <p:spPr>
          <a:xfrm>
            <a:off x="5219702" y="3034861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truly any thing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Wingdings" panose="05000000000000000000" pitchFamily="2" charset="2"/>
              </a:rPr>
              <a:t>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FD7E13D-46C3-4497-8635-E5BB56D7D754}"/>
              </a:ext>
            </a:extLst>
          </p:cNvPr>
          <p:cNvSpPr txBox="1"/>
          <p:nvPr/>
        </p:nvSpPr>
        <p:spPr>
          <a:xfrm>
            <a:off x="3378200" y="3879809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b93901106_pui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pui</a:t>
            </a:r>
            <a:r>
              <a: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pui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pui</a:t>
            </a:r>
            <a:r>
              <a: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pui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pui</a:t>
            </a:r>
            <a:r>
              <a: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pui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pui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F9DF6AE-581A-42EB-8672-8D47301CD982}"/>
              </a:ext>
            </a:extLst>
          </p:cNvPr>
          <p:cNvSpPr txBox="1"/>
          <p:nvPr/>
        </p:nvSpPr>
        <p:spPr>
          <a:xfrm>
            <a:off x="3384550" y="4420124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b93901106_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E5F00F7-A1AE-449B-9194-313EADF45E07}"/>
              </a:ext>
            </a:extLst>
          </p:cNvPr>
          <p:cNvSpPr txBox="1"/>
          <p:nvPr/>
        </p:nvSpPr>
        <p:spPr>
          <a:xfrm>
            <a:off x="3403600" y="4955869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b93901106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puipui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乘號 16">
            <a:extLst>
              <a:ext uri="{FF2B5EF4-FFF2-40B4-BE49-F238E27FC236}">
                <a16:creationId xmlns:a16="http://schemas.microsoft.com/office/drawing/2014/main" id="{CD7BFDC1-A4CA-4D26-9FF9-F3730A7CDC3E}"/>
              </a:ext>
            </a:extLst>
          </p:cNvPr>
          <p:cNvSpPr/>
          <p:nvPr/>
        </p:nvSpPr>
        <p:spPr>
          <a:xfrm>
            <a:off x="2824939" y="4924376"/>
            <a:ext cx="526274" cy="526274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B1EF23F-A9C2-4A6E-B90C-61A01F94F3B6}"/>
              </a:ext>
            </a:extLst>
          </p:cNvPr>
          <p:cNvSpPr txBox="1"/>
          <p:nvPr/>
        </p:nvSpPr>
        <p:spPr>
          <a:xfrm>
            <a:off x="942975" y="5620556"/>
            <a:ext cx="882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We will not find your submission if your format is wrong!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圓形: 空心 20">
            <a:extLst>
              <a:ext uri="{FF2B5EF4-FFF2-40B4-BE49-F238E27FC236}">
                <a16:creationId xmlns:a16="http://schemas.microsoft.com/office/drawing/2014/main" id="{44B1FC74-5742-460B-9767-324A5F85A7A3}"/>
              </a:ext>
            </a:extLst>
          </p:cNvPr>
          <p:cNvSpPr/>
          <p:nvPr/>
        </p:nvSpPr>
        <p:spPr>
          <a:xfrm>
            <a:off x="2886022" y="3910452"/>
            <a:ext cx="358828" cy="35882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圓形: 空心 19">
            <a:extLst>
              <a:ext uri="{FF2B5EF4-FFF2-40B4-BE49-F238E27FC236}">
                <a16:creationId xmlns:a16="http://schemas.microsoft.com/office/drawing/2014/main" id="{90FEA318-1161-4B7B-A3F5-93E533F5B906}"/>
              </a:ext>
            </a:extLst>
          </p:cNvPr>
          <p:cNvSpPr/>
          <p:nvPr/>
        </p:nvSpPr>
        <p:spPr>
          <a:xfrm>
            <a:off x="2886022" y="4446807"/>
            <a:ext cx="358828" cy="35882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96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 animBg="1"/>
      <p:bldP spid="18" grpId="0"/>
      <p:bldP spid="21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23F5E3-4F91-4C13-8897-F15C2BE81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594" y="1985282"/>
            <a:ext cx="7886700" cy="4351338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19DBCA0-6E01-417C-8720-50088E4E9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87" y="851290"/>
            <a:ext cx="8152493" cy="5474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E9523D47-BB1D-4E29-9295-A80961789ADF}"/>
              </a:ext>
            </a:extLst>
          </p:cNvPr>
          <p:cNvSpPr/>
          <p:nvPr/>
        </p:nvSpPr>
        <p:spPr>
          <a:xfrm>
            <a:off x="1301751" y="4628633"/>
            <a:ext cx="1494972" cy="3338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38A26DF-1E04-48EA-98F8-82EB2C60EC91}"/>
              </a:ext>
            </a:extLst>
          </p:cNvPr>
          <p:cNvSpPr/>
          <p:nvPr/>
        </p:nvSpPr>
        <p:spPr>
          <a:xfrm>
            <a:off x="6193067" y="4628633"/>
            <a:ext cx="714827" cy="3338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6472894-D6F9-40AE-B971-A6DBD440476F}"/>
              </a:ext>
            </a:extLst>
          </p:cNvPr>
          <p:cNvSpPr/>
          <p:nvPr/>
        </p:nvSpPr>
        <p:spPr>
          <a:xfrm>
            <a:off x="6563180" y="4911662"/>
            <a:ext cx="1066800" cy="3937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score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39375AF-3944-4C83-96A1-9004BBA2FA64}"/>
              </a:ext>
            </a:extLst>
          </p:cNvPr>
          <p:cNvSpPr/>
          <p:nvPr/>
        </p:nvSpPr>
        <p:spPr>
          <a:xfrm>
            <a:off x="2656570" y="4919435"/>
            <a:ext cx="2092323" cy="3937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display name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15E1A9A-0508-4E7E-BF43-7A9BDE98D028}"/>
              </a:ext>
            </a:extLst>
          </p:cNvPr>
          <p:cNvSpPr/>
          <p:nvPr/>
        </p:nvSpPr>
        <p:spPr>
          <a:xfrm>
            <a:off x="711201" y="928915"/>
            <a:ext cx="1306286" cy="3047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33148FD9-E779-4A34-9C0A-8B788EF20D49}"/>
              </a:ext>
            </a:extLst>
          </p:cNvPr>
          <p:cNvSpPr/>
          <p:nvPr/>
        </p:nvSpPr>
        <p:spPr>
          <a:xfrm>
            <a:off x="2133601" y="928915"/>
            <a:ext cx="1306286" cy="3047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077E773-4BBC-4704-A1B1-C90AC2CE8166}"/>
              </a:ext>
            </a:extLst>
          </p:cNvPr>
          <p:cNvSpPr txBox="1"/>
          <p:nvPr/>
        </p:nvSpPr>
        <p:spPr>
          <a:xfrm>
            <a:off x="706665" y="301144"/>
            <a:ext cx="6923315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Public score: You can see it right after the submission.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2BCBB61-29DA-46C4-9F04-BA886339DD61}"/>
              </a:ext>
            </a:extLst>
          </p:cNvPr>
          <p:cNvSpPr txBox="1"/>
          <p:nvPr/>
        </p:nvSpPr>
        <p:spPr>
          <a:xfrm>
            <a:off x="2133601" y="1328546"/>
            <a:ext cx="5283199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Private score: You can only see the score after the assignment deadline.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F6329B2-10D7-4AF2-AF36-7C3CF366BEF0}"/>
              </a:ext>
            </a:extLst>
          </p:cNvPr>
          <p:cNvSpPr txBox="1"/>
          <p:nvPr/>
        </p:nvSpPr>
        <p:spPr>
          <a:xfrm>
            <a:off x="7455806" y="1897933"/>
            <a:ext cx="111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Why?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57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7C8E2C-390C-48E7-B7F4-AD34E407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Kaggle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87FDC2-C3CD-4541-9545-E0303B208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need to select two results for evaluating on the private set before the assignment deadline.   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You only have limited submission times per day. 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9781D55-5A66-41B2-B2DB-9EAD9B0AD489}"/>
              </a:ext>
            </a:extLst>
          </p:cNvPr>
          <p:cNvSpPr txBox="1"/>
          <p:nvPr/>
        </p:nvSpPr>
        <p:spPr>
          <a:xfrm>
            <a:off x="7296150" y="5788679"/>
            <a:ext cx="111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Why?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4E3BE09-1CC6-4429-B1ED-3028BF099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71" y="2794951"/>
            <a:ext cx="7426779" cy="22308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600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5F10E-2665-483A-B623-7F7AB2FF5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8460" y="1783959"/>
            <a:ext cx="306548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altLang="zh-TW" sz="5400" dirty="0"/>
              <a:t>Rules</a:t>
            </a:r>
            <a:endParaRPr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68B3C4-3A41-4487-BF86-BD8F53C63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8459" y="4750893"/>
            <a:ext cx="3065478" cy="1147863"/>
          </a:xfrm>
        </p:spPr>
        <p:txBody>
          <a:bodyPr anchor="t">
            <a:normAutofit/>
          </a:bodyPr>
          <a:lstStyle/>
          <a:p>
            <a:pPr algn="l"/>
            <a:endParaRPr lang="zh-TW" altLang="en-US" sz="17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391039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oach's whistle">
            <a:extLst>
              <a:ext uri="{FF2B5EF4-FFF2-40B4-BE49-F238E27FC236}">
                <a16:creationId xmlns:a16="http://schemas.microsoft.com/office/drawing/2014/main" id="{E3D7C3A9-EA3A-420F-B16C-2EBC24C032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30" r="4362" b="-1"/>
          <a:stretch/>
        </p:blipFill>
        <p:spPr>
          <a:xfrm>
            <a:off x="20" y="10"/>
            <a:ext cx="5271352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9252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04EB9A-A571-4C35-A051-38495A813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</a:t>
            </a:r>
            <a:r>
              <a:rPr lang="zh-TW" altLang="en-US" dirty="0"/>
              <a:t> </a:t>
            </a:r>
            <a:r>
              <a:rPr lang="en-US" altLang="zh-TW" dirty="0"/>
              <a:t>– Common Sense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25AFDA-C4C1-40DF-A938-5358A79E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Don’t p</a:t>
            </a:r>
            <a:r>
              <a:rPr lang="zh-TW" altLang="zh-TW" dirty="0"/>
              <a:t>lagiari</a:t>
            </a:r>
            <a:r>
              <a:rPr lang="en-US" altLang="zh-TW" dirty="0" err="1"/>
              <a:t>ze</a:t>
            </a:r>
            <a:r>
              <a:rPr lang="en-US" altLang="zh-TW" dirty="0"/>
              <a:t> other’s code and don’t submit other’s results to the leaderboards. </a:t>
            </a:r>
          </a:p>
          <a:p>
            <a:pPr lvl="1"/>
            <a:r>
              <a:rPr lang="en-US" altLang="zh-TW" sz="2800" dirty="0"/>
              <a:t>“</a:t>
            </a:r>
            <a:r>
              <a:rPr lang="en-US" altLang="zh-TW" b="1" i="1" dirty="0"/>
              <a:t>Other</a:t>
            </a:r>
            <a:r>
              <a:rPr lang="en-US" altLang="zh-TW" dirty="0"/>
              <a:t>” means </a:t>
            </a:r>
            <a:r>
              <a:rPr lang="en-US" altLang="zh-TW" i="1" dirty="0"/>
              <a:t>all creatures in the universe</a:t>
            </a:r>
          </a:p>
          <a:p>
            <a:pPr lvl="1"/>
            <a:r>
              <a:rPr lang="en-US" altLang="zh-TW" dirty="0"/>
              <a:t>Changing the names of variables also considered plagiarism. (Plagiarism is checked by the software!) </a:t>
            </a:r>
          </a:p>
          <a:p>
            <a:r>
              <a:rPr lang="en-US" altLang="zh-TW" dirty="0"/>
              <a:t>Protect your efforts! Don’t let others see your codes, don’t give others your results.</a:t>
            </a:r>
          </a:p>
          <a:p>
            <a:pPr lvl="1"/>
            <a:r>
              <a:rPr lang="en-US" altLang="zh-TW" dirty="0"/>
              <a:t>Lending your codes to others or allowing others to copy your work will be considered as collusion, thus receiving the same punishment as the plagiarist.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650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170DCF-12A4-4FC5-B293-94AF0BEC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 – For Kaggle and </a:t>
            </a:r>
            <a:r>
              <a:rPr lang="en-US" altLang="zh-TW" dirty="0" err="1"/>
              <a:t>JudgeBoi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6B6EC3-E82F-44EF-A673-551323424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TW" dirty="0"/>
              <a:t>There is a limited number of submissions to all the leaderboards (Kaggle and </a:t>
            </a:r>
            <a:r>
              <a:rPr lang="en-US" altLang="zh-TW" dirty="0" err="1"/>
              <a:t>JudgeBoi</a:t>
            </a:r>
            <a:r>
              <a:rPr lang="en-US" altLang="zh-TW" dirty="0"/>
              <a:t>). </a:t>
            </a:r>
          </a:p>
          <a:p>
            <a:pPr lvl="1"/>
            <a:r>
              <a:rPr lang="en-US" altLang="zh-TW" dirty="0"/>
              <a:t>Don’t try to have multiple accounts. (It also violates the rules of Kaggle.)</a:t>
            </a:r>
          </a:p>
          <a:p>
            <a:pPr lvl="1"/>
            <a:r>
              <a:rPr lang="en-US" altLang="zh-TW" dirty="0"/>
              <a:t>Don’t borrow account from others and don’t give you account to others.</a:t>
            </a:r>
          </a:p>
          <a:p>
            <a:pPr lvl="1"/>
            <a:r>
              <a:rPr lang="en-US" altLang="zh-TW" dirty="0"/>
              <a:t>Don’t submit to the leaderboards of the previous semesters. </a:t>
            </a:r>
          </a:p>
          <a:p>
            <a:pPr lvl="1"/>
            <a:r>
              <a:rPr lang="en-US" altLang="zh-TW" b="1" dirty="0"/>
              <a:t>Don’t use any approach to increase the submission numbers</a:t>
            </a:r>
          </a:p>
          <a:p>
            <a:pPr lvl="1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3196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03CF06-BB58-4130-890C-A38764FE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 – For Kaggle and </a:t>
            </a:r>
            <a:r>
              <a:rPr lang="en-US" altLang="zh-TW" dirty="0" err="1"/>
              <a:t>JudgeBoi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2266B8-2E59-468C-84F9-F45C75940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TW" dirty="0"/>
              <a:t>The results submitting to the leaderboards should </a:t>
            </a:r>
            <a:r>
              <a:rPr lang="en-US" altLang="zh-TW" b="1" dirty="0"/>
              <a:t>only come from machines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Don’t label the testing data by humans (or any other approaches)!</a:t>
            </a:r>
          </a:p>
          <a:p>
            <a:r>
              <a:rPr lang="en-US" altLang="zh-TW" dirty="0"/>
              <a:t>The data used in assignments is publicly available. </a:t>
            </a:r>
            <a:r>
              <a:rPr lang="en-US" altLang="zh-TW" b="1" dirty="0"/>
              <a:t>Don’t use the labels of testing data in any way!</a:t>
            </a:r>
          </a:p>
          <a:p>
            <a:pPr lvl="1"/>
            <a:r>
              <a:rPr lang="en-US" altLang="zh-TW" b="1" u="sng" dirty="0"/>
              <a:t>Tip</a:t>
            </a:r>
            <a:r>
              <a:rPr lang="en-US" altLang="zh-TW" dirty="0"/>
              <a:t>: </a:t>
            </a:r>
          </a:p>
          <a:p>
            <a:pPr lvl="2"/>
            <a:r>
              <a:rPr lang="en-US" altLang="zh-TW" sz="2400" dirty="0"/>
              <a:t>Don’t try to find the data used in assignments online at the very beginning. </a:t>
            </a:r>
          </a:p>
          <a:p>
            <a:pPr lvl="2"/>
            <a:r>
              <a:rPr lang="en-US" altLang="zh-TW" sz="2400" dirty="0"/>
              <a:t>Only use the data provided in each assignment.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811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AEE668-DF99-4C6A-BE3E-A620C969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 - Codes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4F5594-3B4F-491D-87BB-5B3561A28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/>
          <a:lstStyle/>
          <a:p>
            <a:r>
              <a:rPr lang="en-US" altLang="zh-TW" dirty="0"/>
              <a:t>You need to submit codes for each assignment via NTU COOL.</a:t>
            </a:r>
          </a:p>
          <a:p>
            <a:r>
              <a:rPr lang="en-US" altLang="zh-TW" dirty="0"/>
              <a:t>Your codes need to be able to generate the results you submit to the leaderboard.</a:t>
            </a:r>
          </a:p>
          <a:p>
            <a:pPr lvl="1"/>
            <a:r>
              <a:rPr lang="en-US" altLang="zh-TW" dirty="0"/>
              <a:t>If not, it would be considered </a:t>
            </a:r>
            <a:r>
              <a:rPr lang="en-US" altLang="zh-TW" b="1" i="1" dirty="0"/>
              <a:t>cheating</a:t>
            </a:r>
            <a:r>
              <a:rPr lang="en-US" altLang="zh-TW" dirty="0"/>
              <a:t> and get punishment.</a:t>
            </a:r>
          </a:p>
          <a:p>
            <a:pPr lvl="1"/>
            <a:r>
              <a:rPr lang="en-US" altLang="zh-TW" dirty="0"/>
              <a:t>TAs may not run all the codes, but TAs will check some of them.  </a:t>
            </a:r>
          </a:p>
          <a:p>
            <a:pPr lvl="1"/>
            <a:r>
              <a:rPr lang="en-US" altLang="zh-TW" dirty="0"/>
              <a:t>If you get 10 points in the assignment, your code will be open to the whole class (</a:t>
            </a:r>
            <a:r>
              <a:rPr lang="zh-TW" altLang="en-US" dirty="0"/>
              <a:t>作業觀摩</a:t>
            </a:r>
            <a:r>
              <a:rPr lang="en-US" altLang="zh-TW" dirty="0"/>
              <a:t>). </a:t>
            </a:r>
          </a:p>
          <a:p>
            <a:pPr lvl="1"/>
            <a:r>
              <a:rPr lang="en-US" altLang="zh-TW" dirty="0"/>
              <a:t>TAs and the lecturer decide cheating or not.</a:t>
            </a:r>
            <a:endParaRPr lang="zh-TW" altLang="en-US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896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990F4-A22C-4B22-831F-E3AA9475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Punishment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F48A31-7F76-48D1-9BB3-6297BBD5D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</a:t>
            </a:r>
            <a:r>
              <a:rPr lang="en-US" altLang="zh-TW" b="1" dirty="0"/>
              <a:t>first time </a:t>
            </a:r>
            <a:r>
              <a:rPr lang="en-US" altLang="zh-TW" dirty="0"/>
              <a:t>you violate the rules.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</a:rPr>
              <a:t>The final score of this semester times 0.9.</a:t>
            </a:r>
          </a:p>
          <a:p>
            <a:r>
              <a:rPr lang="en-US" altLang="zh-TW" dirty="0"/>
              <a:t>The </a:t>
            </a:r>
            <a:r>
              <a:rPr lang="en-US" altLang="zh-TW" b="1" dirty="0"/>
              <a:t>second time </a:t>
            </a:r>
            <a:r>
              <a:rPr lang="en-US" altLang="zh-TW" dirty="0"/>
              <a:t>you violate the rules.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</a:rPr>
              <a:t>Fail the course. </a:t>
            </a:r>
          </a:p>
        </p:txBody>
      </p:sp>
    </p:spTree>
    <p:extLst>
      <p:ext uri="{BB962C8B-B14F-4D97-AF65-F5344CB8AC3E}">
        <p14:creationId xmlns:p14="http://schemas.microsoft.com/office/powerpoint/2010/main" val="249930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3905F2-911F-4977-AAB2-E5602D010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8460" y="1783959"/>
            <a:ext cx="306548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altLang="zh-TW" sz="4700" dirty="0"/>
              <a:t>Information</a:t>
            </a:r>
            <a:endParaRPr lang="zh-TW" altLang="en-US" sz="47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010DD7-EF4F-4724-B170-5439BB0FC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8459" y="4750893"/>
            <a:ext cx="3065478" cy="1147863"/>
          </a:xfrm>
        </p:spPr>
        <p:txBody>
          <a:bodyPr anchor="t">
            <a:normAutofit/>
          </a:bodyPr>
          <a:lstStyle/>
          <a:p>
            <a:pPr algn="l"/>
            <a:endParaRPr lang="zh-TW" altLang="en-US" sz="17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391039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380ECF51-47B8-462F-AF1E-ECAD5EA756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19" r="19374" b="-1"/>
          <a:stretch/>
        </p:blipFill>
        <p:spPr>
          <a:xfrm>
            <a:off x="20" y="10"/>
            <a:ext cx="5271352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34384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6BED7A-EB1A-4B6C-8EAE-8D0E2B1F0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Help of Technology!</a:t>
            </a:r>
            <a:endParaRPr lang="zh-TW" altLang="en-US" dirty="0"/>
          </a:p>
        </p:txBody>
      </p:sp>
      <p:pic>
        <p:nvPicPr>
          <p:cNvPr id="1028" name="Picture 4" descr="「video」的圖片搜尋結果">
            <a:extLst>
              <a:ext uri="{FF2B5EF4-FFF2-40B4-BE49-F238E27FC236}">
                <a16:creationId xmlns:a16="http://schemas.microsoft.com/office/drawing/2014/main" id="{ED2F998E-E26C-4ACA-99AC-2E8CECC79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21" y="1165022"/>
            <a:ext cx="1690689" cy="169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「video」的圖片搜尋結果">
            <a:extLst>
              <a:ext uri="{FF2B5EF4-FFF2-40B4-BE49-F238E27FC236}">
                <a16:creationId xmlns:a16="http://schemas.microsoft.com/office/drawing/2014/main" id="{99017AA9-8367-414E-88DA-E89760CB9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21" y="3315806"/>
            <a:ext cx="1690689" cy="169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787B90B-1A99-467C-8649-5CA5D2A6DA7D}"/>
              </a:ext>
            </a:extLst>
          </p:cNvPr>
          <p:cNvSpPr txBox="1"/>
          <p:nvPr/>
        </p:nvSpPr>
        <p:spPr>
          <a:xfrm>
            <a:off x="-11940" y="1779533"/>
            <a:ext cx="1449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Mandarin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38FFC97-FE36-4788-85CA-A1AD99F666E8}"/>
              </a:ext>
            </a:extLst>
          </p:cNvPr>
          <p:cNvSpPr txBox="1"/>
          <p:nvPr/>
        </p:nvSpPr>
        <p:spPr>
          <a:xfrm>
            <a:off x="-11940" y="4053777"/>
            <a:ext cx="1449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English</a:t>
            </a:r>
            <a:endParaRPr lang="zh-TW" altLang="en-US" sz="24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CAFC6D1D-9665-4A22-85F9-13AC9BFAAF7A}"/>
              </a:ext>
            </a:extLst>
          </p:cNvPr>
          <p:cNvSpPr/>
          <p:nvPr/>
        </p:nvSpPr>
        <p:spPr>
          <a:xfrm>
            <a:off x="2938012" y="1590993"/>
            <a:ext cx="2141373" cy="9175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Speech Recognition</a:t>
            </a:r>
            <a:endParaRPr lang="zh-TW" altLang="en-US" sz="2400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E09F393A-F2C3-4D87-82F5-1B9DBEA23064}"/>
              </a:ext>
            </a:extLst>
          </p:cNvPr>
          <p:cNvSpPr/>
          <p:nvPr/>
        </p:nvSpPr>
        <p:spPr>
          <a:xfrm>
            <a:off x="2938011" y="3749767"/>
            <a:ext cx="2141374" cy="9175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Text-to-Speech</a:t>
            </a:r>
          </a:p>
          <a:p>
            <a:pPr algn="ctr"/>
            <a:r>
              <a:rPr lang="en-US" altLang="zh-TW" sz="2400" dirty="0"/>
              <a:t>Synthesis</a:t>
            </a:r>
            <a:endParaRPr lang="zh-TW" altLang="en-US" sz="2400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853253C-8C2E-4567-9530-D0B7737E6125}"/>
              </a:ext>
            </a:extLst>
          </p:cNvPr>
          <p:cNvSpPr/>
          <p:nvPr/>
        </p:nvSpPr>
        <p:spPr>
          <a:xfrm>
            <a:off x="5628475" y="2631037"/>
            <a:ext cx="2141373" cy="9175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Machine Translation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C540317-153D-4EC8-80D4-CF815074D53B}"/>
              </a:ext>
            </a:extLst>
          </p:cNvPr>
          <p:cNvSpPr txBox="1"/>
          <p:nvPr/>
        </p:nvSpPr>
        <p:spPr>
          <a:xfrm>
            <a:off x="5707061" y="1830558"/>
            <a:ext cx="19842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Text (Chinese)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B0DCC3F-2451-4987-B94B-7361D6AA92E9}"/>
              </a:ext>
            </a:extLst>
          </p:cNvPr>
          <p:cNvSpPr txBox="1"/>
          <p:nvPr/>
        </p:nvSpPr>
        <p:spPr>
          <a:xfrm>
            <a:off x="5707061" y="3986385"/>
            <a:ext cx="19842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Text (English)</a:t>
            </a:r>
            <a:endParaRPr lang="zh-TW" altLang="en-US" sz="2400" dirty="0"/>
          </a:p>
        </p:txBody>
      </p:sp>
      <p:pic>
        <p:nvPicPr>
          <p:cNvPr id="10" name="圖形 9" descr="使用者 以實心填滿">
            <a:extLst>
              <a:ext uri="{FF2B5EF4-FFF2-40B4-BE49-F238E27FC236}">
                <a16:creationId xmlns:a16="http://schemas.microsoft.com/office/drawing/2014/main" id="{ED6F613A-BA1F-43A5-9ED4-48E2D68C4E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1498" y="1637919"/>
            <a:ext cx="914400" cy="914400"/>
          </a:xfrm>
          <a:prstGeom prst="rect">
            <a:avLst/>
          </a:prstGeom>
        </p:spPr>
      </p:pic>
      <p:pic>
        <p:nvPicPr>
          <p:cNvPr id="19" name="圖形 18" descr="使用者 以實心填滿">
            <a:extLst>
              <a:ext uri="{FF2B5EF4-FFF2-40B4-BE49-F238E27FC236}">
                <a16:creationId xmlns:a16="http://schemas.microsoft.com/office/drawing/2014/main" id="{5D5F91C5-66AD-4C15-8309-FA0708993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7227" y="4297630"/>
            <a:ext cx="914400" cy="914400"/>
          </a:xfrm>
          <a:prstGeom prst="rect">
            <a:avLst/>
          </a:prstGeom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17B0C8B-DBC8-4926-88A8-47603B75850C}"/>
              </a:ext>
            </a:extLst>
          </p:cNvPr>
          <p:cNvCxnSpPr>
            <a:cxnSpLocks/>
          </p:cNvCxnSpPr>
          <p:nvPr/>
        </p:nvCxnSpPr>
        <p:spPr>
          <a:xfrm>
            <a:off x="2448613" y="2061390"/>
            <a:ext cx="4458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0B20066-40E5-473D-A84A-1CC636C36906}"/>
              </a:ext>
            </a:extLst>
          </p:cNvPr>
          <p:cNvCxnSpPr>
            <a:cxnSpLocks/>
          </p:cNvCxnSpPr>
          <p:nvPr/>
        </p:nvCxnSpPr>
        <p:spPr>
          <a:xfrm flipH="1">
            <a:off x="2427578" y="4246245"/>
            <a:ext cx="4458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97E5822-1F91-4D2B-BA97-558D7E25B77A}"/>
              </a:ext>
            </a:extLst>
          </p:cNvPr>
          <p:cNvCxnSpPr>
            <a:cxnSpLocks/>
          </p:cNvCxnSpPr>
          <p:nvPr/>
        </p:nvCxnSpPr>
        <p:spPr>
          <a:xfrm>
            <a:off x="5093899" y="2061390"/>
            <a:ext cx="6776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2C34C00-CEB6-4B85-99B2-8F3E514E6CDF}"/>
              </a:ext>
            </a:extLst>
          </p:cNvPr>
          <p:cNvCxnSpPr>
            <a:cxnSpLocks/>
          </p:cNvCxnSpPr>
          <p:nvPr/>
        </p:nvCxnSpPr>
        <p:spPr>
          <a:xfrm flipH="1">
            <a:off x="5093899" y="4208541"/>
            <a:ext cx="6776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9E8B656-C221-4D8E-891A-F23DA9790013}"/>
              </a:ext>
            </a:extLst>
          </p:cNvPr>
          <p:cNvCxnSpPr>
            <a:cxnSpLocks/>
          </p:cNvCxnSpPr>
          <p:nvPr/>
        </p:nvCxnSpPr>
        <p:spPr>
          <a:xfrm>
            <a:off x="6684647" y="2226684"/>
            <a:ext cx="0" cy="338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8569ED3-DF41-407A-A428-E3B6BA6DEBE9}"/>
              </a:ext>
            </a:extLst>
          </p:cNvPr>
          <p:cNvCxnSpPr>
            <a:cxnSpLocks/>
          </p:cNvCxnSpPr>
          <p:nvPr/>
        </p:nvCxnSpPr>
        <p:spPr>
          <a:xfrm>
            <a:off x="6684647" y="3647571"/>
            <a:ext cx="0" cy="338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5A7EC3E9-3701-4D41-BBCF-4FEC386D4D4B}"/>
              </a:ext>
            </a:extLst>
          </p:cNvPr>
          <p:cNvCxnSpPr>
            <a:cxnSpLocks/>
          </p:cNvCxnSpPr>
          <p:nvPr/>
        </p:nvCxnSpPr>
        <p:spPr>
          <a:xfrm flipH="1" flipV="1">
            <a:off x="7101834" y="4441543"/>
            <a:ext cx="929604" cy="341444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3D6C08F-8D98-4BA9-8A91-32B38872D896}"/>
              </a:ext>
            </a:extLst>
          </p:cNvPr>
          <p:cNvSpPr txBox="1"/>
          <p:nvPr/>
        </p:nvSpPr>
        <p:spPr>
          <a:xfrm>
            <a:off x="5680797" y="4637665"/>
            <a:ext cx="198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Correct</a:t>
            </a:r>
            <a:endParaRPr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95347D4-8DCB-4A02-8CC9-8DC9B53E9C37}"/>
              </a:ext>
            </a:extLst>
          </p:cNvPr>
          <p:cNvSpPr txBox="1"/>
          <p:nvPr/>
        </p:nvSpPr>
        <p:spPr>
          <a:xfrm>
            <a:off x="709594" y="5899153"/>
            <a:ext cx="7650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homework announcement and deadline of the English</a:t>
            </a:r>
            <a:r>
              <a:rPr lang="zh-TW" altLang="en-US" sz="2400" dirty="0"/>
              <a:t> </a:t>
            </a:r>
            <a:r>
              <a:rPr lang="en-US" altLang="zh-TW" sz="2400" dirty="0"/>
              <a:t>and Mandarin courses are the same. </a:t>
            </a:r>
            <a:endParaRPr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EB7149A-85B9-4D03-9F7B-88D26C10C385}"/>
              </a:ext>
            </a:extLst>
          </p:cNvPr>
          <p:cNvSpPr txBox="1"/>
          <p:nvPr/>
        </p:nvSpPr>
        <p:spPr>
          <a:xfrm>
            <a:off x="695080" y="5122473"/>
            <a:ext cx="7753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lectures of</a:t>
            </a:r>
            <a:r>
              <a:rPr lang="zh-TW" altLang="en-US" sz="2400" dirty="0"/>
              <a:t> </a:t>
            </a:r>
            <a:r>
              <a:rPr lang="en-US" altLang="zh-TW" sz="2400" dirty="0"/>
              <a:t>the English course will be one week behind the Mandarin one.  </a:t>
            </a:r>
            <a:endParaRPr lang="zh-TW" altLang="en-US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C3E7B6-A0E9-46BC-A5AC-E0A3CB363DF0}"/>
              </a:ext>
            </a:extLst>
          </p:cNvPr>
          <p:cNvSpPr txBox="1"/>
          <p:nvPr/>
        </p:nvSpPr>
        <p:spPr>
          <a:xfrm>
            <a:off x="8052906" y="4032637"/>
            <a:ext cx="637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</a:t>
            </a:r>
            <a:endParaRPr lang="zh-TW" altLang="en-US" sz="2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D3E3165A-6D80-4500-8554-121ED3654A99}"/>
              </a:ext>
            </a:extLst>
          </p:cNvPr>
          <p:cNvSpPr txBox="1"/>
          <p:nvPr/>
        </p:nvSpPr>
        <p:spPr>
          <a:xfrm>
            <a:off x="3016596" y="2496207"/>
            <a:ext cx="198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Expert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813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5" grpId="0" animBg="1"/>
      <p:bldP spid="11" grpId="0" animBg="1"/>
      <p:bldP spid="12" grpId="0" animBg="1"/>
      <p:bldP spid="13" grpId="0"/>
      <p:bldP spid="14" grpId="0"/>
      <p:bldP spid="36" grpId="0"/>
      <p:bldP spid="34" grpId="0"/>
      <p:bldP spid="31" grpId="0"/>
      <p:bldP spid="4" grpId="0"/>
      <p:bldP spid="3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17D08-7E58-4DC4-AD91-872A9C27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Webpage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DB1C849-611E-4533-9DCF-6AEA9030ABA8}"/>
              </a:ext>
            </a:extLst>
          </p:cNvPr>
          <p:cNvSpPr txBox="1"/>
          <p:nvPr/>
        </p:nvSpPr>
        <p:spPr>
          <a:xfrm>
            <a:off x="628650" y="1411422"/>
            <a:ext cx="3441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You can find slides and lecture recordings here.</a:t>
            </a:r>
            <a:endParaRPr lang="zh-TW" altLang="en-US" sz="2400" dirty="0"/>
          </a:p>
        </p:txBody>
      </p:sp>
      <p:pic>
        <p:nvPicPr>
          <p:cNvPr id="2050" name="Picture 2" descr="可能是 1 人、自行車和戶外的圖像">
            <a:extLst>
              <a:ext uri="{FF2B5EF4-FFF2-40B4-BE49-F238E27FC236}">
                <a16:creationId xmlns:a16="http://schemas.microsoft.com/office/drawing/2014/main" id="{714A43EA-7169-4F9A-934B-66544A42C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10" y="2609619"/>
            <a:ext cx="3676327" cy="275724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3F9E85C-56FB-4F8F-88AD-D7F0E749870E}"/>
              </a:ext>
            </a:extLst>
          </p:cNvPr>
          <p:cNvSpPr txBox="1"/>
          <p:nvPr/>
        </p:nvSpPr>
        <p:spPr>
          <a:xfrm>
            <a:off x="1907502" y="5241754"/>
            <a:ext cx="13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姜成翰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780D0ED-6B43-479E-977A-7FDFB749ECCA}"/>
              </a:ext>
            </a:extLst>
          </p:cNvPr>
          <p:cNvSpPr txBox="1"/>
          <p:nvPr/>
        </p:nvSpPr>
        <p:spPr>
          <a:xfrm>
            <a:off x="299576" y="571214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/>
              <a:t>who made this webpage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8594942-43C0-49FD-B8F4-B8A1EA06D9E0}"/>
              </a:ext>
            </a:extLst>
          </p:cNvPr>
          <p:cNvSpPr txBox="1"/>
          <p:nvPr/>
        </p:nvSpPr>
        <p:spPr>
          <a:xfrm>
            <a:off x="5029200" y="5250663"/>
            <a:ext cx="33673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https://speech.ee.ntu.edu.tw/~hylee/ml/2021-spring.html</a:t>
            </a:r>
            <a:endParaRPr lang="zh-TW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9DFD609-0EBA-4F5B-B2C4-D631AED9D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149" y="1589085"/>
            <a:ext cx="3777780" cy="37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27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059B6E-72F0-4EBD-B9E2-83D236C0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EFB677-8694-4BD9-8B79-D24E2C619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60925"/>
          </a:xfrm>
        </p:spPr>
        <p:txBody>
          <a:bodyPr>
            <a:normAutofit/>
          </a:bodyPr>
          <a:lstStyle/>
          <a:p>
            <a:r>
              <a:rPr lang="en-US" altLang="zh-TW" b="1" u="sng" dirty="0"/>
              <a:t>Option 1</a:t>
            </a:r>
            <a:r>
              <a:rPr lang="en-US" altLang="zh-TW" dirty="0"/>
              <a:t>: Ask at TA hour</a:t>
            </a:r>
          </a:p>
          <a:p>
            <a:r>
              <a:rPr lang="en-US" altLang="zh-TW" b="1" u="sng" dirty="0"/>
              <a:t>Option 2</a:t>
            </a:r>
            <a:r>
              <a:rPr lang="en-US" altLang="zh-TW" dirty="0"/>
              <a:t>: Post your questions on NTU COOL</a:t>
            </a:r>
          </a:p>
          <a:p>
            <a:pPr lvl="1"/>
            <a:r>
              <a:rPr lang="en-US" altLang="zh-TW" dirty="0"/>
              <a:t>Your questions are also other’s questions.</a:t>
            </a:r>
          </a:p>
          <a:p>
            <a:r>
              <a:rPr lang="en-US" altLang="zh-TW" b="1" u="sng" dirty="0"/>
              <a:t>Option 3</a:t>
            </a:r>
            <a:r>
              <a:rPr lang="en-US" altLang="zh-TW" dirty="0"/>
              <a:t>: Mail to the following address</a:t>
            </a:r>
          </a:p>
          <a:p>
            <a:pPr lvl="1"/>
            <a:r>
              <a:rPr lang="en-US" altLang="zh-TW" dirty="0"/>
              <a:t>E-mail:</a:t>
            </a:r>
            <a:r>
              <a:rPr lang="zh-TW" altLang="en-US" dirty="0"/>
              <a:t>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  <a:hlinkClick r:id="rId3"/>
              </a:rPr>
              <a:t>ntu-ml-2021spring-ta@googlegroups.com</a:t>
            </a:r>
            <a:endParaRPr lang="en-US" altLang="zh-TW" b="0" i="0" dirty="0">
              <a:solidFill>
                <a:srgbClr val="050505"/>
              </a:solidFill>
              <a:effectLst/>
              <a:latin typeface="Segoe UI Historic" panose="020B0502040204020203" pitchFamily="34" charset="0"/>
            </a:endParaRPr>
          </a:p>
          <a:p>
            <a:pPr lvl="1"/>
            <a:r>
              <a:rPr lang="en-US" altLang="zh-TW" dirty="0"/>
              <a:t>E-mail title includes “[</a:t>
            </a:r>
            <a:r>
              <a:rPr lang="en-US" altLang="zh-TW" dirty="0" err="1"/>
              <a:t>hwX</a:t>
            </a:r>
            <a:r>
              <a:rPr lang="en-US" altLang="zh-TW" dirty="0"/>
              <a:t>]” (e.g. [hw3])</a:t>
            </a:r>
          </a:p>
          <a:p>
            <a:r>
              <a:rPr lang="en-US" altLang="zh-TW" dirty="0"/>
              <a:t>Don’t direct message to </a:t>
            </a:r>
            <a:r>
              <a:rPr lang="en-US" altLang="zh-TW" dirty="0" err="1"/>
              <a:t>TAs.</a:t>
            </a:r>
            <a:r>
              <a:rPr lang="zh-TW" altLang="en-US" dirty="0"/>
              <a:t> </a:t>
            </a:r>
            <a:r>
              <a:rPr lang="en-US" altLang="zh-TW" dirty="0"/>
              <a:t>The TAs will only answer the questions by the above alternatives.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944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27230A4-83FF-4149-96F2-AF377D3DFC44}"/>
              </a:ext>
            </a:extLst>
          </p:cNvPr>
          <p:cNvSpPr/>
          <p:nvPr/>
        </p:nvSpPr>
        <p:spPr>
          <a:xfrm>
            <a:off x="339751" y="6114635"/>
            <a:ext cx="84644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TW" sz="2800" dirty="0">
                <a:solidFill>
                  <a:srgbClr val="050505"/>
                </a:solidFill>
                <a:latin typeface="Segoe UI Historic" panose="020B0502040204020203" pitchFamily="34" charset="0"/>
              </a:rPr>
              <a:t>TA email: </a:t>
            </a:r>
            <a:r>
              <a:rPr lang="en-US" altLang="zh-TW" sz="28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ntu-ml-2021spring-ta@googlegroups.com</a:t>
            </a:r>
            <a:endParaRPr lang="en-US" altLang="zh-TW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 descr="可能是 1 人和微笑的圖像">
            <a:extLst>
              <a:ext uri="{FF2B5EF4-FFF2-40B4-BE49-F238E27FC236}">
                <a16:creationId xmlns:a16="http://schemas.microsoft.com/office/drawing/2014/main" id="{8E95EF42-6E7A-4BC7-A732-B00875B1B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44" y="439141"/>
            <a:ext cx="3670376" cy="3699493"/>
          </a:xfrm>
          <a:prstGeom prst="ellipse">
            <a:avLst/>
          </a:prstGeom>
          <a:ln w="190500" cap="rnd"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可能是黃冠博和微笑的圖像">
            <a:extLst>
              <a:ext uri="{FF2B5EF4-FFF2-40B4-BE49-F238E27FC236}">
                <a16:creationId xmlns:a16="http://schemas.microsoft.com/office/drawing/2014/main" id="{0F036B12-3333-4820-9B8A-5F2BC9023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882" y="424626"/>
            <a:ext cx="3706804" cy="3699493"/>
          </a:xfrm>
          <a:prstGeom prst="ellipse">
            <a:avLst/>
          </a:prstGeom>
          <a:ln w="190500" cap="rnd"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BEAEDC5-746B-426B-8AE0-21849E85F30E}"/>
              </a:ext>
            </a:extLst>
          </p:cNvPr>
          <p:cNvSpPr txBox="1"/>
          <p:nvPr/>
        </p:nvSpPr>
        <p:spPr>
          <a:xfrm>
            <a:off x="1156646" y="4859397"/>
            <a:ext cx="2873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Mandarin Course TA</a:t>
            </a:r>
            <a:r>
              <a:rPr lang="zh-TW" altLang="en-US" sz="2800" dirty="0"/>
              <a:t> </a:t>
            </a:r>
            <a:r>
              <a:rPr lang="en-US" altLang="zh-TW" sz="2800" dirty="0"/>
              <a:t>head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1948130-88DE-4683-A0A6-40755250B34F}"/>
              </a:ext>
            </a:extLst>
          </p:cNvPr>
          <p:cNvSpPr txBox="1"/>
          <p:nvPr/>
        </p:nvSpPr>
        <p:spPr>
          <a:xfrm>
            <a:off x="5291398" y="4860681"/>
            <a:ext cx="2873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English Course </a:t>
            </a:r>
          </a:p>
          <a:p>
            <a:pPr algn="ctr"/>
            <a:r>
              <a:rPr lang="en-US" altLang="zh-TW" sz="2800" dirty="0"/>
              <a:t>TA</a:t>
            </a:r>
            <a:r>
              <a:rPr lang="zh-TW" altLang="en-US" sz="2800" dirty="0"/>
              <a:t> </a:t>
            </a:r>
            <a:r>
              <a:rPr lang="en-US" altLang="zh-TW" sz="2800" dirty="0"/>
              <a:t>head</a:t>
            </a:r>
            <a:endParaRPr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B6B7DC7-2A1A-49A8-BA8A-E86404BCEE26}"/>
              </a:ext>
            </a:extLst>
          </p:cNvPr>
          <p:cNvSpPr txBox="1"/>
          <p:nvPr/>
        </p:nvSpPr>
        <p:spPr>
          <a:xfrm>
            <a:off x="1886459" y="4325684"/>
            <a:ext cx="13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張凱為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4BB0A4D-E89E-4852-AEC5-EBEE2E39E5FE}"/>
              </a:ext>
            </a:extLst>
          </p:cNvPr>
          <p:cNvSpPr txBox="1"/>
          <p:nvPr/>
        </p:nvSpPr>
        <p:spPr>
          <a:xfrm>
            <a:off x="6050239" y="4325684"/>
            <a:ext cx="13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黃冠博</a:t>
            </a:r>
          </a:p>
        </p:txBody>
      </p:sp>
    </p:spTree>
    <p:extLst>
      <p:ext uri="{BB962C8B-B14F-4D97-AF65-F5344CB8AC3E}">
        <p14:creationId xmlns:p14="http://schemas.microsoft.com/office/powerpoint/2010/main" val="142965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DC15E-711D-4CA1-8CCF-6D991F75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Orientation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6ADEC2-6E2B-43C2-BAD8-1F82F281A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Focus on </a:t>
            </a:r>
            <a:r>
              <a:rPr lang="en-US" altLang="zh-TW" sz="2400" b="1" u="sng" dirty="0"/>
              <a:t>deep learning</a:t>
            </a:r>
            <a:r>
              <a:rPr lang="en-US" altLang="zh-TW" sz="2400" dirty="0"/>
              <a:t> </a:t>
            </a:r>
          </a:p>
          <a:p>
            <a:pPr lvl="1"/>
            <a:r>
              <a:rPr lang="en-US" altLang="zh-TW" dirty="0"/>
              <a:t>This course can be your first ML course.</a:t>
            </a:r>
          </a:p>
          <a:p>
            <a:pPr lvl="1"/>
            <a:r>
              <a:rPr lang="en-US" altLang="zh-TW" dirty="0"/>
              <a:t>Little overlap with </a:t>
            </a:r>
            <a:r>
              <a:rPr lang="en-US" altLang="zh-TW" dirty="0" err="1"/>
              <a:t>Hsuan</a:t>
            </a:r>
            <a:r>
              <a:rPr lang="en-US" altLang="zh-TW" dirty="0"/>
              <a:t>-Tien</a:t>
            </a:r>
            <a:r>
              <a:rPr lang="zh-TW" altLang="en-US" dirty="0"/>
              <a:t> </a:t>
            </a:r>
            <a:r>
              <a:rPr lang="en-US" altLang="zh-TW" dirty="0"/>
              <a:t>Lin’s (</a:t>
            </a:r>
            <a:r>
              <a:rPr lang="zh-TW" altLang="en-US" dirty="0"/>
              <a:t>林軒田</a:t>
            </a:r>
            <a:r>
              <a:rPr lang="en-US" altLang="zh-TW" dirty="0"/>
              <a:t>) </a:t>
            </a:r>
            <a:r>
              <a:rPr lang="en-US" altLang="zh-TW" i="1" dirty="0"/>
              <a:t>Machine Learning Foundations </a:t>
            </a:r>
            <a:r>
              <a:rPr lang="en-US" altLang="zh-TW" dirty="0"/>
              <a:t>and </a:t>
            </a:r>
            <a:r>
              <a:rPr lang="en-US" altLang="zh-TW" i="1" dirty="0"/>
              <a:t>Machine Learning Techniques.</a:t>
            </a:r>
          </a:p>
          <a:p>
            <a:r>
              <a:rPr lang="en-US" altLang="zh-TW" sz="2400" dirty="0"/>
              <a:t>Include </a:t>
            </a:r>
            <a:r>
              <a:rPr lang="en-US" altLang="zh-TW" sz="2400" b="1" u="sng" dirty="0"/>
              <a:t>the latest technologies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B9E0DE7F-9F57-4F18-8FDF-CEC26F248E2D}"/>
              </a:ext>
            </a:extLst>
          </p:cNvPr>
          <p:cNvSpPr/>
          <p:nvPr/>
        </p:nvSpPr>
        <p:spPr>
          <a:xfrm>
            <a:off x="3501169" y="4204033"/>
            <a:ext cx="2022232" cy="116748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This course</a:t>
            </a:r>
            <a:endParaRPr lang="zh-TW" altLang="en-US" sz="28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BF175FD-3E8E-4D3C-B931-E6F7D98928FC}"/>
              </a:ext>
            </a:extLst>
          </p:cNvPr>
          <p:cNvSpPr/>
          <p:nvPr/>
        </p:nvSpPr>
        <p:spPr>
          <a:xfrm>
            <a:off x="6315809" y="3620292"/>
            <a:ext cx="2448658" cy="5837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Computer Vision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8641633-8A65-4950-846E-DF2AF20575C9}"/>
              </a:ext>
            </a:extLst>
          </p:cNvPr>
          <p:cNvSpPr txBox="1"/>
          <p:nvPr/>
        </p:nvSpPr>
        <p:spPr>
          <a:xfrm>
            <a:off x="3233080" y="5812689"/>
            <a:ext cx="2730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your first ML course</a:t>
            </a:r>
            <a:endParaRPr lang="zh-TW" altLang="en-US" sz="2400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0C149325-3DE0-41C0-B35C-C6F620469051}"/>
              </a:ext>
            </a:extLst>
          </p:cNvPr>
          <p:cNvSpPr/>
          <p:nvPr/>
        </p:nvSpPr>
        <p:spPr>
          <a:xfrm>
            <a:off x="522514" y="4204033"/>
            <a:ext cx="2232776" cy="11674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err="1"/>
              <a:t>Hsuan</a:t>
            </a:r>
            <a:r>
              <a:rPr lang="en-US" altLang="zh-TW" sz="2800" dirty="0"/>
              <a:t>-Tien’s</a:t>
            </a:r>
          </a:p>
          <a:p>
            <a:pPr algn="ctr"/>
            <a:r>
              <a:rPr lang="en-US" altLang="zh-TW" sz="2800" dirty="0"/>
              <a:t>ML</a:t>
            </a:r>
            <a:endParaRPr lang="zh-TW" altLang="en-US" sz="28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DB45B28-B699-46B0-A67D-E44ADD523C42}"/>
              </a:ext>
            </a:extLst>
          </p:cNvPr>
          <p:cNvSpPr/>
          <p:nvPr/>
        </p:nvSpPr>
        <p:spPr>
          <a:xfrm>
            <a:off x="6315809" y="4495906"/>
            <a:ext cx="2448658" cy="5837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Human Language</a:t>
            </a:r>
            <a:endParaRPr lang="zh-TW" altLang="en-US" sz="2400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AC07446-16D3-47D5-92FC-7A0A3087A35B}"/>
              </a:ext>
            </a:extLst>
          </p:cNvPr>
          <p:cNvSpPr/>
          <p:nvPr/>
        </p:nvSpPr>
        <p:spPr>
          <a:xfrm>
            <a:off x="6315809" y="5371520"/>
            <a:ext cx="2448658" cy="5837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Finance</a:t>
            </a:r>
            <a:endParaRPr lang="zh-TW" altLang="en-US" sz="2400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A15D525-5A1A-4A0F-A1D3-E7546A2A91B5}"/>
              </a:ext>
            </a:extLst>
          </p:cNvPr>
          <p:cNvCxnSpPr>
            <a:cxnSpLocks/>
          </p:cNvCxnSpPr>
          <p:nvPr/>
        </p:nvCxnSpPr>
        <p:spPr>
          <a:xfrm flipV="1">
            <a:off x="4557486" y="5371520"/>
            <a:ext cx="0" cy="41549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BC338EB-78BA-47F8-A1FD-C5DEF01D963C}"/>
              </a:ext>
            </a:extLst>
          </p:cNvPr>
          <p:cNvCxnSpPr>
            <a:cxnSpLocks/>
          </p:cNvCxnSpPr>
          <p:nvPr/>
        </p:nvCxnSpPr>
        <p:spPr>
          <a:xfrm>
            <a:off x="2812025" y="4661554"/>
            <a:ext cx="6601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80C1980-0120-4947-983D-8F0BBF2EEE57}"/>
              </a:ext>
            </a:extLst>
          </p:cNvPr>
          <p:cNvCxnSpPr>
            <a:cxnSpLocks/>
          </p:cNvCxnSpPr>
          <p:nvPr/>
        </p:nvCxnSpPr>
        <p:spPr>
          <a:xfrm flipH="1">
            <a:off x="2755290" y="4936091"/>
            <a:ext cx="6601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1E8A446B-9046-46EA-AE94-ADB9D82C684A}"/>
              </a:ext>
            </a:extLst>
          </p:cNvPr>
          <p:cNvCxnSpPr>
            <a:cxnSpLocks/>
          </p:cNvCxnSpPr>
          <p:nvPr/>
        </p:nvCxnSpPr>
        <p:spPr>
          <a:xfrm>
            <a:off x="5523401" y="4803222"/>
            <a:ext cx="7718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CE100D7-DCD2-41AD-A909-7C235B493A16}"/>
              </a:ext>
            </a:extLst>
          </p:cNvPr>
          <p:cNvSpPr txBox="1"/>
          <p:nvPr/>
        </p:nvSpPr>
        <p:spPr>
          <a:xfrm rot="5400000">
            <a:off x="7233112" y="6156049"/>
            <a:ext cx="75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……</a:t>
            </a:r>
            <a:endParaRPr lang="zh-TW" altLang="en-US" sz="2400" b="1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8C32D2-6C2F-4ADD-80C5-4F3301C2EA66}"/>
              </a:ext>
            </a:extLst>
          </p:cNvPr>
          <p:cNvCxnSpPr>
            <a:cxnSpLocks/>
          </p:cNvCxnSpPr>
          <p:nvPr/>
        </p:nvCxnSpPr>
        <p:spPr>
          <a:xfrm>
            <a:off x="5909346" y="3912163"/>
            <a:ext cx="3859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F92051B-378F-4FC1-8957-D4ED39D01EA9}"/>
              </a:ext>
            </a:extLst>
          </p:cNvPr>
          <p:cNvCxnSpPr>
            <a:cxnSpLocks/>
          </p:cNvCxnSpPr>
          <p:nvPr/>
        </p:nvCxnSpPr>
        <p:spPr>
          <a:xfrm>
            <a:off x="5896646" y="5663954"/>
            <a:ext cx="394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36DB4FC2-725A-4227-81E1-84F7097C3250}"/>
              </a:ext>
            </a:extLst>
          </p:cNvPr>
          <p:cNvCxnSpPr>
            <a:cxnSpLocks/>
          </p:cNvCxnSpPr>
          <p:nvPr/>
        </p:nvCxnSpPr>
        <p:spPr>
          <a:xfrm>
            <a:off x="5896646" y="3912163"/>
            <a:ext cx="0" cy="178212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10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0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988202-6018-4055-87A3-74329990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Orientation 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DCAA0A-5012-4D2E-8C85-F4487E994219}"/>
              </a:ext>
            </a:extLst>
          </p:cNvPr>
          <p:cNvSpPr/>
          <p:nvPr/>
        </p:nvSpPr>
        <p:spPr>
          <a:xfrm>
            <a:off x="444954" y="3117894"/>
            <a:ext cx="851535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It’s buffet style. </a:t>
            </a:r>
            <a:endParaRPr lang="zh-TW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5403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D9A129-D5C8-4EC4-8346-7E7D6CB5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this course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D7FEB6-3016-4C39-A0C3-46EBD27EF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TW" dirty="0"/>
              <a:t>You can complete this course online. </a:t>
            </a:r>
          </a:p>
          <a:p>
            <a:pPr lvl="1"/>
            <a:r>
              <a:rPr lang="en-US" altLang="zh-TW" sz="2800" dirty="0"/>
              <a:t>Record all the lectures, submit homework online, no exam. </a:t>
            </a:r>
          </a:p>
          <a:p>
            <a:r>
              <a:rPr lang="en-US" altLang="zh-TW" dirty="0"/>
              <a:t>No prerequisite test, no upper limit for the number of students. 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sz="2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02217AB-7752-4B03-BF87-478B91A74DC0}"/>
              </a:ext>
            </a:extLst>
          </p:cNvPr>
          <p:cNvSpPr txBox="1"/>
          <p:nvPr/>
        </p:nvSpPr>
        <p:spPr>
          <a:xfrm>
            <a:off x="785080" y="5587964"/>
            <a:ext cx="3509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Special thanks to </a:t>
            </a:r>
            <a:endParaRPr lang="zh-TW" altLang="en-US" sz="3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CE07D52-95EA-4939-BCD8-AE2D46953832}"/>
              </a:ext>
            </a:extLst>
          </p:cNvPr>
          <p:cNvSpPr txBox="1"/>
          <p:nvPr/>
        </p:nvSpPr>
        <p:spPr>
          <a:xfrm>
            <a:off x="3325691" y="5216153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國立台灣大學教務處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B2D8A56-8529-453F-8037-E32F6C6D8DEA}"/>
              </a:ext>
            </a:extLst>
          </p:cNvPr>
          <p:cNvSpPr txBox="1"/>
          <p:nvPr/>
        </p:nvSpPr>
        <p:spPr>
          <a:xfrm>
            <a:off x="3459407" y="5761888"/>
            <a:ext cx="5218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National Taiwan University</a:t>
            </a:r>
          </a:p>
          <a:p>
            <a:pPr algn="ctr"/>
            <a:r>
              <a:rPr lang="en-US" altLang="zh-TW" sz="2400" dirty="0"/>
              <a:t>Office of Academic Affairs </a:t>
            </a:r>
            <a:endParaRPr lang="zh-TW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DACD94-61F7-4BC0-8C25-E9B285ACCCF3}"/>
              </a:ext>
            </a:extLst>
          </p:cNvPr>
          <p:cNvSpPr/>
          <p:nvPr/>
        </p:nvSpPr>
        <p:spPr>
          <a:xfrm>
            <a:off x="133798" y="4136877"/>
            <a:ext cx="88764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Everyone can take this course!</a:t>
            </a:r>
            <a:endParaRPr lang="zh-TW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2382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7" grpId="0"/>
      <p:bldP spid="11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05E004-D57B-498C-BC5A-71088DEF6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Assignment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158069D-F3CC-4C7B-AF87-5F6D88C35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09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FC329-EBCB-4936-8195-322409AD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Prerequisite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B2ADC5-8286-4A1C-B5A0-E93019BF2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Autofit/>
          </a:bodyPr>
          <a:lstStyle/>
          <a:p>
            <a:r>
              <a:rPr lang="en-US" altLang="zh-TW" sz="2400" b="1" u="sng" dirty="0"/>
              <a:t>Math: </a:t>
            </a:r>
            <a:r>
              <a:rPr lang="en-US" altLang="zh-TW" sz="2400" dirty="0"/>
              <a:t>Calculus (</a:t>
            </a:r>
            <a:r>
              <a:rPr lang="zh-TW" altLang="en-US" sz="2400" dirty="0"/>
              <a:t>微積分</a:t>
            </a:r>
            <a:r>
              <a:rPr lang="en-US" altLang="zh-TW" sz="2400" dirty="0"/>
              <a:t>), Linear algebra (</a:t>
            </a:r>
            <a:r>
              <a:rPr lang="zh-TW" altLang="en-US" sz="2400" dirty="0"/>
              <a:t>線性代數</a:t>
            </a:r>
            <a:r>
              <a:rPr lang="en-US" altLang="zh-TW" sz="2400" dirty="0"/>
              <a:t>) and Probability (</a:t>
            </a:r>
            <a:r>
              <a:rPr lang="zh-TW" altLang="en-US" sz="2400" dirty="0"/>
              <a:t>機率</a:t>
            </a:r>
            <a:r>
              <a:rPr lang="en-US" altLang="zh-TW" sz="2400" dirty="0"/>
              <a:t>)</a:t>
            </a:r>
          </a:p>
          <a:p>
            <a:r>
              <a:rPr lang="en-US" altLang="zh-TW" sz="2400" b="1" u="sng" dirty="0"/>
              <a:t>Programming</a:t>
            </a:r>
            <a:r>
              <a:rPr lang="en-US" altLang="zh-TW" sz="2400" dirty="0"/>
              <a:t> </a:t>
            </a:r>
          </a:p>
          <a:p>
            <a:pPr lvl="1"/>
            <a:r>
              <a:rPr lang="en-US" altLang="zh-TW" dirty="0"/>
              <a:t>All the assignments have sample codes based on </a:t>
            </a:r>
            <a:r>
              <a:rPr lang="en-US" altLang="zh-TW" b="1" dirty="0"/>
              <a:t>Python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You need to be able to read and modify the sample codes. </a:t>
            </a:r>
            <a:r>
              <a:rPr lang="en-US" altLang="zh-TW" b="1" dirty="0"/>
              <a:t>This course will not teach Python.</a:t>
            </a:r>
          </a:p>
          <a:p>
            <a:pPr lvl="1"/>
            <a:r>
              <a:rPr lang="en-US" altLang="zh-TW" dirty="0"/>
              <a:t>Only focus on ML. </a:t>
            </a:r>
            <a:r>
              <a:rPr lang="en-US" altLang="zh-TW" b="1" dirty="0"/>
              <a:t>This course will not teach any Python package, except </a:t>
            </a:r>
            <a:r>
              <a:rPr lang="en-US" altLang="zh-TW" b="1" dirty="0" err="1"/>
              <a:t>PyTorch</a:t>
            </a:r>
            <a:r>
              <a:rPr lang="en-US" altLang="zh-TW" b="1" dirty="0"/>
              <a:t>.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TAs do not have to answer the questions not related to ML or </a:t>
            </a:r>
            <a:r>
              <a:rPr lang="en-US" altLang="zh-TW" dirty="0" err="1"/>
              <a:t>PyTorch</a:t>
            </a:r>
            <a:r>
              <a:rPr lang="en-US" altLang="zh-TW" dirty="0"/>
              <a:t>.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sz="2400" b="1" u="sng" dirty="0"/>
              <a:t>Hardware</a:t>
            </a:r>
            <a:r>
              <a:rPr lang="en-US" altLang="zh-TW" sz="2400" dirty="0"/>
              <a:t> </a:t>
            </a:r>
          </a:p>
          <a:p>
            <a:pPr lvl="1"/>
            <a:r>
              <a:rPr lang="en-US" altLang="zh-TW" dirty="0"/>
              <a:t>All assignments can be done by Google </a:t>
            </a:r>
            <a:r>
              <a:rPr lang="en-US" altLang="zh-TW" dirty="0" err="1"/>
              <a:t>Colab</a:t>
            </a:r>
            <a:r>
              <a:rPr lang="en-US" altLang="zh-TW" dirty="0"/>
              <a:t>. You do not need to prepare hardware or install anything.</a:t>
            </a:r>
            <a:endParaRPr lang="zh-TW" altLang="en-US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352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A2904C-DDCE-4552-BEB5-BAE68001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9A04AF-D976-42B3-BAEB-A1899A76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Autofit/>
          </a:bodyPr>
          <a:lstStyle/>
          <a:p>
            <a:r>
              <a:rPr lang="en-US" altLang="zh-TW" dirty="0"/>
              <a:t>Each assignment includes multiple-choice questions and/or leaderboard (</a:t>
            </a:r>
            <a:r>
              <a:rPr lang="zh-TW" altLang="en-US" dirty="0"/>
              <a:t>排行榜</a:t>
            </a:r>
            <a:r>
              <a:rPr lang="en-US" altLang="zh-TW" dirty="0"/>
              <a:t>).</a:t>
            </a:r>
          </a:p>
          <a:p>
            <a:pPr lvl="1"/>
            <a:r>
              <a:rPr lang="en-US" altLang="zh-TW" sz="2800" dirty="0"/>
              <a:t>Multiple-choice questions: submitted via NTU COOL.</a:t>
            </a:r>
          </a:p>
          <a:p>
            <a:pPr lvl="1"/>
            <a:r>
              <a:rPr lang="en-US" altLang="zh-TW" sz="2800" dirty="0"/>
              <a:t>Leaderboard: Kaggle or JudgeBoi (our in-house Kaggle </a:t>
            </a:r>
            <a:r>
              <a:rPr lang="en-US" altLang="zh-TW" sz="2800" dirty="0">
                <a:sym typeface="Wingdings" panose="05000000000000000000" pitchFamily="2" charset="2"/>
              </a:rPr>
              <a:t></a:t>
            </a:r>
            <a:r>
              <a:rPr lang="en-US" altLang="zh-TW" sz="2800" dirty="0"/>
              <a:t> )</a:t>
            </a:r>
          </a:p>
          <a:p>
            <a:pPr lvl="2"/>
            <a:r>
              <a:rPr lang="en-US" altLang="zh-TW" sz="2400" dirty="0"/>
              <a:t>Explain later </a:t>
            </a:r>
          </a:p>
          <a:p>
            <a:r>
              <a:rPr lang="en-US" altLang="zh-TW" dirty="0"/>
              <a:t>You also need to submit the related codes of each assignment via NTU COOL.</a:t>
            </a:r>
          </a:p>
        </p:txBody>
      </p:sp>
    </p:spTree>
    <p:extLst>
      <p:ext uri="{BB962C8B-B14F-4D97-AF65-F5344CB8AC3E}">
        <p14:creationId xmlns:p14="http://schemas.microsoft.com/office/powerpoint/2010/main" val="69827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1856</Words>
  <Application>Microsoft Office PowerPoint</Application>
  <PresentationFormat>如螢幕大小 (4:3)</PresentationFormat>
  <Paragraphs>394</Paragraphs>
  <Slides>32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8" baseType="lpstr">
      <vt:lpstr>微軟正黑體</vt:lpstr>
      <vt:lpstr>Arial</vt:lpstr>
      <vt:lpstr>Calibri</vt:lpstr>
      <vt:lpstr>Calibri Light</vt:lpstr>
      <vt:lpstr>Segoe UI Historic</vt:lpstr>
      <vt:lpstr>Office 佈景主題</vt:lpstr>
      <vt:lpstr>Machine Learning (ML) 2021</vt:lpstr>
      <vt:lpstr>About this course </vt:lpstr>
      <vt:lpstr>Help of Technology!</vt:lpstr>
      <vt:lpstr>Orientation </vt:lpstr>
      <vt:lpstr>Orientation </vt:lpstr>
      <vt:lpstr>About this course </vt:lpstr>
      <vt:lpstr>Assignment</vt:lpstr>
      <vt:lpstr>Prerequisite </vt:lpstr>
      <vt:lpstr>Assignment </vt:lpstr>
      <vt:lpstr>Grading Criterion </vt:lpstr>
      <vt:lpstr>Grading Criterion </vt:lpstr>
      <vt:lpstr>PowerPoint 簡報</vt:lpstr>
      <vt:lpstr>Lecture Schedule</vt:lpstr>
      <vt:lpstr>Lectures </vt:lpstr>
      <vt:lpstr>Lecture Schedule </vt:lpstr>
      <vt:lpstr>Lectures </vt:lpstr>
      <vt:lpstr>Kaggle</vt:lpstr>
      <vt:lpstr>Kaggle (JudgeBoi is similar) </vt:lpstr>
      <vt:lpstr>PowerPoint 簡報</vt:lpstr>
      <vt:lpstr>Kaggle</vt:lpstr>
      <vt:lpstr>PowerPoint 簡報</vt:lpstr>
      <vt:lpstr>Kaggle</vt:lpstr>
      <vt:lpstr>Rules</vt:lpstr>
      <vt:lpstr>Rules – Common Sense</vt:lpstr>
      <vt:lpstr>Rules – For Kaggle and JudgeBoi</vt:lpstr>
      <vt:lpstr>Rules – For Kaggle and JudgeBoi</vt:lpstr>
      <vt:lpstr>Rules - Codes</vt:lpstr>
      <vt:lpstr>Punishment</vt:lpstr>
      <vt:lpstr>Information</vt:lpstr>
      <vt:lpstr>Webpage</vt:lpstr>
      <vt:lpstr>Questions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2020</dc:title>
  <dc:creator>Hung-yi Lee</dc:creator>
  <cp:lastModifiedBy>Hung-yi Lee</cp:lastModifiedBy>
  <cp:revision>177</cp:revision>
  <dcterms:created xsi:type="dcterms:W3CDTF">2020-03-04T16:00:20Z</dcterms:created>
  <dcterms:modified xsi:type="dcterms:W3CDTF">2021-02-25T17:27:56Z</dcterms:modified>
</cp:coreProperties>
</file>