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78" r:id="rId2"/>
    <p:sldId id="319" r:id="rId3"/>
    <p:sldId id="325" r:id="rId4"/>
    <p:sldId id="320" r:id="rId5"/>
    <p:sldId id="326" r:id="rId6"/>
    <p:sldId id="282" r:id="rId7"/>
    <p:sldId id="283" r:id="rId8"/>
    <p:sldId id="284" r:id="rId9"/>
    <p:sldId id="327" r:id="rId10"/>
    <p:sldId id="289" r:id="rId11"/>
    <p:sldId id="1915" r:id="rId12"/>
    <p:sldId id="288" r:id="rId13"/>
    <p:sldId id="1914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6" autoAdjust="0"/>
    <p:restoredTop sz="84015" autoAdjust="0"/>
  </p:normalViewPr>
  <p:slideViewPr>
    <p:cSldViewPr snapToGrid="0">
      <p:cViewPr>
        <p:scale>
          <a:sx n="66" d="100"/>
          <a:sy n="66" d="100"/>
        </p:scale>
        <p:origin x="48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D70331-DC0F-4BD6-83EA-B1998A2C5BBA}" type="datetimeFigureOut">
              <a:rPr lang="zh-TW" altLang="en-US" smtClean="0"/>
              <a:t>2021/3/25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6489A4-CE67-4BEB-8065-A8CA239ABC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49251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zh.wikipedia.org/wiki/%E7%BB%86%E8%8F%8C" TargetMode="External"/><Relationship Id="rId3" Type="http://schemas.openxmlformats.org/officeDocument/2006/relationships/hyperlink" Target="https://www.reddit.com/r/MachineLearning/comments/8n4eot/r_how_does_batch_normalization_help_optimization/" TargetMode="External"/><Relationship Id="rId7" Type="http://schemas.openxmlformats.org/officeDocument/2006/relationships/hyperlink" Target="https://zh.wikipedia.org/wiki/%E9%87%91%E9%BB%84%E8%89%B2%E8%91%A1%E8%90%84%E7%90%83%E8%8F%8C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zh.wikipedia.org/wiki/%E4%BA%9A%E5%8E%86%E5%B1%B1%E5%A4%A7%C2%B7%E5%BC%97%E8%8E%B1%E6%98%8E" TargetMode="External"/><Relationship Id="rId5" Type="http://schemas.openxmlformats.org/officeDocument/2006/relationships/hyperlink" Target="https://zh.wikipedia.org/wiki/%E6%84%8F%E5%A4%96%E5%8F%91%E7%8E%B0#cite_note-1" TargetMode="External"/><Relationship Id="rId4" Type="http://schemas.openxmlformats.org/officeDocument/2006/relationships/hyperlink" Target="https://zh.wikipedia.org/wiki/%E8%8B%B1%E6%96%87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6489A4-CE67-4BEB-8065-A8CA239ABCEB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62198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serenˋdipitəs</a:t>
            </a:r>
            <a:endParaRPr lang="en-US" altLang="zh-TW" b="0" i="0" dirty="0">
              <a:solidFill>
                <a:srgbClr val="4D5156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是指某人發現了他原先沒有期待發現的事物或現象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6489A4-CE67-4BEB-8065-A8CA239ABCEB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58779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0" i="0" u="none" strike="noStrike" dirty="0">
                <a:solidFill>
                  <a:srgbClr val="D00000"/>
                </a:solidFill>
                <a:effectLst/>
                <a:latin typeface="Open Sans"/>
              </a:rPr>
              <a:t>FAQ: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>
                <a:solidFill>
                  <a:srgbClr val="FF0000"/>
                </a:solidFill>
              </a:rPr>
              <a:t>Batch norm before or after activation function?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Normalization of training and testing </a:t>
            </a:r>
            <a:endParaRPr lang="zh-TW" alt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>
              <a:solidFill>
                <a:srgbClr val="FF0000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b="0" i="0" u="none" strike="noStrike" dirty="0">
              <a:solidFill>
                <a:srgbClr val="D00000"/>
              </a:solidFill>
              <a:effectLst/>
              <a:latin typeface="Open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6489A4-CE67-4BEB-8065-A8CA239ABCEB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92368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E7107D8-62AD-4DBE-91BF-C5D7B92A3036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377972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>
                <a:solidFill>
                  <a:schemeClr val="bg1"/>
                </a:solidFill>
              </a:rPr>
              <a:t>Make different features have the same scaling</a:t>
            </a:r>
            <a:endParaRPr lang="zh-TW" altLang="en-US" sz="1200" dirty="0">
              <a:solidFill>
                <a:schemeClr val="bg1"/>
              </a:solidFill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6489A4-CE67-4BEB-8065-A8CA239ABCEB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18537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>
                <a:solidFill>
                  <a:schemeClr val="bg1"/>
                </a:solidFill>
              </a:rPr>
              <a:t>Make different features have the same scaling</a:t>
            </a:r>
            <a:endParaRPr lang="zh-TW" altLang="en-US" sz="1200" dirty="0">
              <a:solidFill>
                <a:schemeClr val="bg1"/>
              </a:solidFill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6489A4-CE67-4BEB-8065-A8CA239ABCEB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37965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Normalize in another direction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=====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Can we demo this???????????????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https://standardfrancis.wordpress.com/2015/04/16/batch-normalization/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13B472-B66E-431C-811F-64FEA2AB6C54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20135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  <a:p>
            <a:r>
              <a:rPr lang="en-US" altLang="zh-TW" dirty="0"/>
              <a:t>https://ntumlds.wordpress.com/2017/03/26/r05922005_rrrr/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76B85E-76DE-4769-AC39-05214A330808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40062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altLang="zh-TW" sz="1200" dirty="0">
                <a:solidFill>
                  <a:srgbClr val="FF0000"/>
                </a:solidFill>
              </a:rPr>
              <a:t>Note: Batch normalization cannot be applied on small batch.</a:t>
            </a:r>
          </a:p>
          <a:p>
            <a:endParaRPr lang="en-US" altLang="zh-TW" dirty="0"/>
          </a:p>
          <a:p>
            <a:r>
              <a:rPr lang="en-US" altLang="zh-TW" dirty="0"/>
              <a:t>https://ntumlds.wordpress.com/2017/03/26/r05922005_rrrr/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76B85E-76DE-4769-AC39-05214A330808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5271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Batch </a:t>
            </a:r>
            <a:r>
              <a:rPr lang="zh-TW" altLang="en-US" dirty="0"/>
              <a:t>不可以太小</a:t>
            </a:r>
            <a:r>
              <a:rPr lang="en-US" altLang="zh-TW" dirty="0"/>
              <a:t>!!!!!</a:t>
            </a:r>
          </a:p>
          <a:p>
            <a:endParaRPr lang="en-US" altLang="zh-TW" dirty="0"/>
          </a:p>
          <a:p>
            <a:r>
              <a:rPr lang="en-US" altLang="zh-TW" dirty="0"/>
              <a:t>https://ntumlds.wordpress.com/2017/03/26/r05922005_rrrr/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76B85E-76DE-4769-AC39-05214A330808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46043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上學期好多人做</a:t>
            </a:r>
            <a:r>
              <a:rPr lang="en-US" altLang="zh-TW" dirty="0"/>
              <a:t>!</a:t>
            </a:r>
          </a:p>
          <a:p>
            <a:r>
              <a:rPr lang="en-US" altLang="zh-TW" dirty="0"/>
              <a:t>https://ntumlds.wordpress.com/2017/03/26/r05922005_rrrr/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76B85E-76DE-4769-AC39-05214A330808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88279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1" i="0" dirty="0">
                <a:effectLst/>
                <a:latin typeface="inherit"/>
                <a:hlinkClick r:id="rId3"/>
              </a:rPr>
              <a:t>How Does Batch Normalization Help Optimization? (No, It Is Not About Internal Covariate Shift)</a:t>
            </a:r>
          </a:p>
          <a:p>
            <a:r>
              <a:rPr lang="zh-TW" alt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意外發現</a:t>
            </a:r>
            <a:r>
              <a:rPr lang="zh-TW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（</a:t>
            </a:r>
            <a:r>
              <a:rPr lang="en-US" altLang="zh-TW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Serendipity</a:t>
            </a:r>
            <a:r>
              <a:rPr lang="zh-TW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）是指某人發現了他原先沒有期待發現的事物或現象。英文原詞是「</a:t>
            </a:r>
            <a:r>
              <a:rPr lang="en-US" altLang="zh-TW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Serendipity</a:t>
            </a:r>
            <a:r>
              <a:rPr lang="zh-TW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」，這個</a:t>
            </a:r>
            <a:r>
              <a:rPr lang="zh-TW" altLang="en-US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4" tooltip="英文"/>
              </a:rPr>
              <a:t>英文</a:t>
            </a:r>
            <a:r>
              <a:rPr lang="zh-TW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單字曾在</a:t>
            </a:r>
            <a:r>
              <a:rPr lang="en-US" altLang="zh-TW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2004</a:t>
            </a:r>
            <a:r>
              <a:rPr lang="zh-TW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年</a:t>
            </a:r>
            <a:r>
              <a:rPr lang="en-US" altLang="zh-TW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6</a:t>
            </a:r>
            <a:r>
              <a:rPr lang="zh-TW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月被一家英國翻譯公司評選為十大最難翻譯的單字</a:t>
            </a:r>
            <a:r>
              <a:rPr lang="en-US" altLang="zh-TW" b="0" i="0" u="none" strike="noStrike" baseline="30000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5"/>
              </a:rPr>
              <a:t>[</a:t>
            </a:r>
            <a:endParaRPr lang="en-US" altLang="zh-TW" b="0" i="0" u="none" strike="noStrike" baseline="30000" dirty="0">
              <a:solidFill>
                <a:srgbClr val="0645AD"/>
              </a:solidFill>
              <a:effectLst/>
              <a:latin typeface="Arial" panose="020B0604020202020204" pitchFamily="34" charset="0"/>
            </a:endParaRPr>
          </a:p>
          <a:p>
            <a:r>
              <a:rPr lang="zh-TW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科學意外發現的一個例子是</a:t>
            </a:r>
            <a:r>
              <a:rPr lang="zh-TW" altLang="en-US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6" tooltip="亞歷山大·弗萊明"/>
              </a:rPr>
              <a:t>亞歷山大</a:t>
            </a:r>
            <a:r>
              <a:rPr lang="en-US" altLang="zh-TW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6" tooltip="亞歷山大·弗萊明"/>
              </a:rPr>
              <a:t>·</a:t>
            </a:r>
            <a:r>
              <a:rPr lang="zh-TW" altLang="en-US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6" tooltip="亞歷山大·弗萊明"/>
              </a:rPr>
              <a:t>弗萊明</a:t>
            </a:r>
            <a:r>
              <a:rPr lang="zh-TW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，他不小心在細菌培養皿留下一個</a:t>
            </a:r>
            <a:r>
              <a:rPr lang="zh-TW" altLang="en-US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7" tooltip="金黃色葡萄球菌"/>
              </a:rPr>
              <a:t>金黃色葡萄球菌</a:t>
            </a:r>
            <a:r>
              <a:rPr lang="zh-TW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的孢子，後來周圍的</a:t>
            </a:r>
            <a:r>
              <a:rPr lang="zh-TW" altLang="en-US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8" tooltip="細菌"/>
              </a:rPr>
              <a:t>細菌</a:t>
            </a:r>
            <a:r>
              <a:rPr lang="zh-TW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被殺死，從而「意外發現」黴菌具有殺菌作用。</a:t>
            </a:r>
            <a:endParaRPr lang="zh-TW" alt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b="1" i="0" dirty="0">
              <a:effectLst/>
              <a:latin typeface="inherit"/>
              <a:hlinkClick r:id="rId3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6489A4-CE67-4BEB-8065-A8CA239ABCEB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96461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21616-1254-429B-BB2D-FBAE9DB1EB5D}" type="datetime1">
              <a:rPr lang="zh-TW" altLang="en-US" smtClean="0"/>
              <a:t>2021/3/26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D0A2A-D507-42C8-BDC2-E837BE766B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8963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BC4BC-7F5A-4318-A2BE-B23A90C63EE9}" type="datetime1">
              <a:rPr lang="zh-TW" altLang="en-US" smtClean="0"/>
              <a:t>2021/3/26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D0A2A-D507-42C8-BDC2-E837BE766B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7144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0256A-BF09-492E-9BF7-D101CE7F1201}" type="datetime1">
              <a:rPr lang="zh-TW" altLang="en-US" smtClean="0"/>
              <a:t>2021/3/26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D0A2A-D507-42C8-BDC2-E837BE766B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237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477F6-4154-4560-90D0-2D180BA0F9DC}" type="datetime1">
              <a:rPr lang="zh-TW" altLang="en-US" smtClean="0"/>
              <a:t>2021/3/26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D0A2A-D507-42C8-BDC2-E837BE766B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4088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4499A-98B6-4329-B7AB-6564D52C39CD}" type="datetime1">
              <a:rPr lang="zh-TW" altLang="en-US" smtClean="0"/>
              <a:t>2021/3/26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D0A2A-D507-42C8-BDC2-E837BE766B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0709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4F598-820E-4C1C-9309-638F9E979629}" type="datetime1">
              <a:rPr lang="zh-TW" altLang="en-US" smtClean="0"/>
              <a:t>2021/3/26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D0A2A-D507-42C8-BDC2-E837BE766B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6885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91FB0-B731-4A3D-BBE0-DA636FD819EB}" type="datetime1">
              <a:rPr lang="zh-TW" altLang="en-US" smtClean="0"/>
              <a:t>2021/3/26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D0A2A-D507-42C8-BDC2-E837BE766B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8228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F6EF5-6B27-475A-9C43-37190B6134E5}" type="datetime1">
              <a:rPr lang="zh-TW" altLang="en-US" smtClean="0"/>
              <a:t>2021/3/26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D0A2A-D507-42C8-BDC2-E837BE766B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8724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9440D-2554-461E-909C-AD1567444DC2}" type="datetime1">
              <a:rPr lang="zh-TW" altLang="en-US" smtClean="0"/>
              <a:t>2021/3/26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D0A2A-D507-42C8-BDC2-E837BE766B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0235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B9EA5-0AE3-47D5-8177-952C36A7D64F}" type="datetime1">
              <a:rPr lang="zh-TW" altLang="en-US" smtClean="0"/>
              <a:t>2021/3/26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D0A2A-D507-42C8-BDC2-E837BE766B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7923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0BFB4-D530-4967-A994-0BEA72CAD121}" type="datetime1">
              <a:rPr lang="zh-TW" altLang="en-US" smtClean="0"/>
              <a:t>2021/3/26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D0A2A-D507-42C8-BDC2-E837BE766B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2606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2FA0B7-A05B-435E-A6CD-936C39A28BE9}" type="datetime1">
              <a:rPr lang="zh-TW" altLang="en-US" smtClean="0"/>
              <a:t>2021/3/26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6D0A2A-D507-42C8-BDC2-E837BE766B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6290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13" Type="http://schemas.openxmlformats.org/officeDocument/2006/relationships/image" Target="../media/image73.png"/><Relationship Id="rId3" Type="http://schemas.openxmlformats.org/officeDocument/2006/relationships/image" Target="../media/image62.png"/><Relationship Id="rId7" Type="http://schemas.openxmlformats.org/officeDocument/2006/relationships/image" Target="../media/image66.png"/><Relationship Id="rId12" Type="http://schemas.openxmlformats.org/officeDocument/2006/relationships/image" Target="../media/image7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11" Type="http://schemas.openxmlformats.org/officeDocument/2006/relationships/image" Target="../media/image70.png"/><Relationship Id="rId5" Type="http://schemas.openxmlformats.org/officeDocument/2006/relationships/image" Target="../media/image64.png"/><Relationship Id="rId10" Type="http://schemas.openxmlformats.org/officeDocument/2006/relationships/image" Target="../media/image69.png"/><Relationship Id="rId4" Type="http://schemas.openxmlformats.org/officeDocument/2006/relationships/image" Target="../media/image63.png"/><Relationship Id="rId9" Type="http://schemas.openxmlformats.org/officeDocument/2006/relationships/image" Target="../media/image68.png"/><Relationship Id="rId14" Type="http://schemas.openxmlformats.org/officeDocument/2006/relationships/image" Target="../media/image7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6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image" Target="../media/image8.png"/><Relationship Id="rId18" Type="http://schemas.openxmlformats.org/officeDocument/2006/relationships/image" Target="../media/image13.png"/><Relationship Id="rId3" Type="http://schemas.openxmlformats.org/officeDocument/2006/relationships/oleObject" Target="../embeddings/oleObject1.bin"/><Relationship Id="rId21" Type="http://schemas.openxmlformats.org/officeDocument/2006/relationships/image" Target="../media/image16.png"/><Relationship Id="rId7" Type="http://schemas.openxmlformats.org/officeDocument/2006/relationships/oleObject" Target="../embeddings/oleObject3.bin"/><Relationship Id="rId12" Type="http://schemas.openxmlformats.org/officeDocument/2006/relationships/image" Target="../media/image7.png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wmf"/><Relationship Id="rId11" Type="http://schemas.openxmlformats.org/officeDocument/2006/relationships/image" Target="../media/image6.png"/><Relationship Id="rId5" Type="http://schemas.openxmlformats.org/officeDocument/2006/relationships/oleObject" Target="../embeddings/oleObject2.bin"/><Relationship Id="rId15" Type="http://schemas.openxmlformats.org/officeDocument/2006/relationships/image" Target="../media/image10.png"/><Relationship Id="rId10" Type="http://schemas.openxmlformats.org/officeDocument/2006/relationships/image" Target="../media/image5.png"/><Relationship Id="rId19" Type="http://schemas.openxmlformats.org/officeDocument/2006/relationships/image" Target="../media/image14.png"/><Relationship Id="rId4" Type="http://schemas.openxmlformats.org/officeDocument/2006/relationships/image" Target="../media/image1.wmf"/><Relationship Id="rId9" Type="http://schemas.openxmlformats.org/officeDocument/2006/relationships/image" Target="../media/image4.png"/><Relationship Id="rId1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image" Target="../media/image7.png"/><Relationship Id="rId18" Type="http://schemas.openxmlformats.org/officeDocument/2006/relationships/image" Target="../media/image12.png"/><Relationship Id="rId3" Type="http://schemas.openxmlformats.org/officeDocument/2006/relationships/oleObject" Target="../embeddings/oleObject1.bin"/><Relationship Id="rId21" Type="http://schemas.openxmlformats.org/officeDocument/2006/relationships/image" Target="../media/image19.png"/><Relationship Id="rId7" Type="http://schemas.openxmlformats.org/officeDocument/2006/relationships/oleObject" Target="../embeddings/oleObject4.bin"/><Relationship Id="rId12" Type="http://schemas.openxmlformats.org/officeDocument/2006/relationships/image" Target="../media/image6.png"/><Relationship Id="rId17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0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wmf"/><Relationship Id="rId11" Type="http://schemas.openxmlformats.org/officeDocument/2006/relationships/image" Target="../media/image5.png"/><Relationship Id="rId5" Type="http://schemas.openxmlformats.org/officeDocument/2006/relationships/oleObject" Target="../embeddings/oleObject2.bin"/><Relationship Id="rId15" Type="http://schemas.openxmlformats.org/officeDocument/2006/relationships/image" Target="../media/image9.png"/><Relationship Id="rId10" Type="http://schemas.openxmlformats.org/officeDocument/2006/relationships/image" Target="../media/image4.png"/><Relationship Id="rId19" Type="http://schemas.openxmlformats.org/officeDocument/2006/relationships/image" Target="../media/image17.png"/><Relationship Id="rId4" Type="http://schemas.openxmlformats.org/officeDocument/2006/relationships/image" Target="../media/image1.wmf"/><Relationship Id="rId9" Type="http://schemas.openxmlformats.org/officeDocument/2006/relationships/oleObject" Target="../embeddings/oleObject3.bin"/><Relationship Id="rId14" Type="http://schemas.openxmlformats.org/officeDocument/2006/relationships/image" Target="../media/image8.png"/><Relationship Id="rId22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5" Type="http://schemas.openxmlformats.org/officeDocument/2006/relationships/image" Target="../media/image3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Relationship Id="rId14" Type="http://schemas.openxmlformats.org/officeDocument/2006/relationships/image" Target="../media/image32.pn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7.png"/><Relationship Id="rId18" Type="http://schemas.openxmlformats.org/officeDocument/2006/relationships/image" Target="../media/image39.png"/><Relationship Id="rId3" Type="http://schemas.openxmlformats.org/officeDocument/2006/relationships/image" Target="../media/image34.png"/><Relationship Id="rId12" Type="http://schemas.openxmlformats.org/officeDocument/2006/relationships/image" Target="../media/image36.png"/><Relationship Id="rId17" Type="http://schemas.openxmlformats.org/officeDocument/2006/relationships/image" Target="../media/image190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80.png"/><Relationship Id="rId20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30.png"/><Relationship Id="rId5" Type="http://schemas.openxmlformats.org/officeDocument/2006/relationships/image" Target="../media/image72.png"/><Relationship Id="rId15" Type="http://schemas.openxmlformats.org/officeDocument/2006/relationships/image" Target="../media/image170.png"/><Relationship Id="rId10" Type="http://schemas.openxmlformats.org/officeDocument/2006/relationships/image" Target="../media/image121.png"/><Relationship Id="rId19" Type="http://schemas.openxmlformats.org/officeDocument/2006/relationships/image" Target="../media/image40.png"/><Relationship Id="rId4" Type="http://schemas.openxmlformats.org/officeDocument/2006/relationships/image" Target="../media/image35.png"/><Relationship Id="rId9" Type="http://schemas.openxmlformats.org/officeDocument/2006/relationships/image" Target="../media/image117.png"/><Relationship Id="rId14" Type="http://schemas.openxmlformats.org/officeDocument/2006/relationships/image" Target="../media/image3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png"/><Relationship Id="rId13" Type="http://schemas.openxmlformats.org/officeDocument/2006/relationships/image" Target="../media/image43.png"/><Relationship Id="rId18" Type="http://schemas.openxmlformats.org/officeDocument/2006/relationships/image" Target="../media/image41.png"/><Relationship Id="rId7" Type="http://schemas.openxmlformats.org/officeDocument/2006/relationships/image" Target="../media/image121.png"/><Relationship Id="rId12" Type="http://schemas.openxmlformats.org/officeDocument/2006/relationships/image" Target="../media/image42.png"/><Relationship Id="rId17" Type="http://schemas.openxmlformats.org/officeDocument/2006/relationships/image" Target="../media/image40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7.png"/><Relationship Id="rId11" Type="http://schemas.openxmlformats.org/officeDocument/2006/relationships/image" Target="../media/image38.png"/><Relationship Id="rId15" Type="http://schemas.openxmlformats.org/officeDocument/2006/relationships/image" Target="../media/image45.png"/><Relationship Id="rId10" Type="http://schemas.openxmlformats.org/officeDocument/2006/relationships/image" Target="../media/image37.png"/><Relationship Id="rId9" Type="http://schemas.openxmlformats.org/officeDocument/2006/relationships/image" Target="../media/image36.png"/><Relationship Id="rId14" Type="http://schemas.openxmlformats.org/officeDocument/2006/relationships/image" Target="../media/image4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png"/><Relationship Id="rId13" Type="http://schemas.openxmlformats.org/officeDocument/2006/relationships/image" Target="../media/image43.png"/><Relationship Id="rId18" Type="http://schemas.openxmlformats.org/officeDocument/2006/relationships/image" Target="../media/image50.png"/><Relationship Id="rId21" Type="http://schemas.openxmlformats.org/officeDocument/2006/relationships/image" Target="../media/image39.png"/><Relationship Id="rId7" Type="http://schemas.openxmlformats.org/officeDocument/2006/relationships/image" Target="../media/image121.png"/><Relationship Id="rId12" Type="http://schemas.openxmlformats.org/officeDocument/2006/relationships/image" Target="../media/image42.png"/><Relationship Id="rId17" Type="http://schemas.openxmlformats.org/officeDocument/2006/relationships/image" Target="../media/image49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48.png"/><Relationship Id="rId20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7.png"/><Relationship Id="rId11" Type="http://schemas.openxmlformats.org/officeDocument/2006/relationships/image" Target="../media/image38.png"/><Relationship Id="rId24" Type="http://schemas.openxmlformats.org/officeDocument/2006/relationships/image" Target="../media/image53.png"/><Relationship Id="rId15" Type="http://schemas.openxmlformats.org/officeDocument/2006/relationships/image" Target="../media/image47.png"/><Relationship Id="rId23" Type="http://schemas.openxmlformats.org/officeDocument/2006/relationships/image" Target="../media/image41.png"/><Relationship Id="rId10" Type="http://schemas.openxmlformats.org/officeDocument/2006/relationships/image" Target="../media/image37.png"/><Relationship Id="rId19" Type="http://schemas.openxmlformats.org/officeDocument/2006/relationships/image" Target="../media/image51.png"/><Relationship Id="rId9" Type="http://schemas.openxmlformats.org/officeDocument/2006/relationships/image" Target="../media/image36.png"/><Relationship Id="rId14" Type="http://schemas.openxmlformats.org/officeDocument/2006/relationships/image" Target="../media/image46.png"/><Relationship Id="rId22" Type="http://schemas.openxmlformats.org/officeDocument/2006/relationships/image" Target="../media/image4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png"/><Relationship Id="rId13" Type="http://schemas.openxmlformats.org/officeDocument/2006/relationships/image" Target="../media/image43.png"/><Relationship Id="rId18" Type="http://schemas.openxmlformats.org/officeDocument/2006/relationships/image" Target="../media/image50.png"/><Relationship Id="rId26" Type="http://schemas.openxmlformats.org/officeDocument/2006/relationships/image" Target="../media/image40.png"/><Relationship Id="rId21" Type="http://schemas.openxmlformats.org/officeDocument/2006/relationships/image" Target="../media/image58.png"/><Relationship Id="rId7" Type="http://schemas.openxmlformats.org/officeDocument/2006/relationships/image" Target="../media/image121.png"/><Relationship Id="rId12" Type="http://schemas.openxmlformats.org/officeDocument/2006/relationships/image" Target="../media/image42.png"/><Relationship Id="rId17" Type="http://schemas.openxmlformats.org/officeDocument/2006/relationships/image" Target="../media/image57.png"/><Relationship Id="rId25" Type="http://schemas.openxmlformats.org/officeDocument/2006/relationships/image" Target="../media/image39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56.png"/><Relationship Id="rId20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7.png"/><Relationship Id="rId11" Type="http://schemas.openxmlformats.org/officeDocument/2006/relationships/image" Target="../media/image38.png"/><Relationship Id="rId24" Type="http://schemas.openxmlformats.org/officeDocument/2006/relationships/image" Target="../media/image53.png"/><Relationship Id="rId15" Type="http://schemas.openxmlformats.org/officeDocument/2006/relationships/image" Target="../media/image55.png"/><Relationship Id="rId23" Type="http://schemas.openxmlformats.org/officeDocument/2006/relationships/image" Target="../media/image60.png"/><Relationship Id="rId10" Type="http://schemas.openxmlformats.org/officeDocument/2006/relationships/image" Target="../media/image37.png"/><Relationship Id="rId19" Type="http://schemas.openxmlformats.org/officeDocument/2006/relationships/image" Target="../media/image51.png"/><Relationship Id="rId9" Type="http://schemas.openxmlformats.org/officeDocument/2006/relationships/image" Target="../media/image36.png"/><Relationship Id="rId14" Type="http://schemas.openxmlformats.org/officeDocument/2006/relationships/image" Target="../media/image54.png"/><Relationship Id="rId22" Type="http://schemas.openxmlformats.org/officeDocument/2006/relationships/image" Target="../media/image59.png"/><Relationship Id="rId27" Type="http://schemas.openxmlformats.org/officeDocument/2006/relationships/image" Target="../media/image4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8C6B6B-FB65-41B3-9F4E-6552EC7BFE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n-US" altLang="zh-TW" dirty="0"/>
            </a:br>
            <a:r>
              <a:rPr lang="en-US" altLang="zh-TW" dirty="0"/>
              <a:t>Quick Introduction of </a:t>
            </a:r>
            <a:br>
              <a:rPr lang="en-US" altLang="zh-TW" dirty="0"/>
            </a:br>
            <a:r>
              <a:rPr lang="en-US" altLang="zh-TW" dirty="0"/>
              <a:t>Batch Normalization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BB24F70-7B78-46E9-B9E9-641EACC995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/>
              <a:t>Hung-yi Lee</a:t>
            </a:r>
            <a:r>
              <a:rPr lang="zh-TW" altLang="en-US" sz="3200" dirty="0"/>
              <a:t> 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李宏毅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5EBCBB8-B882-4CA9-8077-BEA596A7A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D0A2A-D507-42C8-BDC2-E837BE766BFD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3818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7A0FB2-899D-4B36-A051-1D638FB4F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Internal Covariate Shift?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3043C643-9C5B-4899-A207-EC4C32B01CB8}"/>
              </a:ext>
            </a:extLst>
          </p:cNvPr>
          <p:cNvSpPr txBox="1"/>
          <p:nvPr/>
        </p:nvSpPr>
        <p:spPr>
          <a:xfrm>
            <a:off x="628650" y="1276979"/>
            <a:ext cx="6858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TW" sz="2400" i="0" dirty="0">
                <a:solidFill>
                  <a:srgbClr val="000000"/>
                </a:solidFill>
                <a:effectLst/>
              </a:rPr>
              <a:t>How Does Batch Normalization Help Optimization?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D34885B-42BF-48E0-913E-F307F268D2C3}"/>
              </a:ext>
            </a:extLst>
          </p:cNvPr>
          <p:cNvSpPr txBox="1"/>
          <p:nvPr/>
        </p:nvSpPr>
        <p:spPr>
          <a:xfrm>
            <a:off x="5200650" y="1688913"/>
            <a:ext cx="35248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https://arxiv.org/abs/1805.11604</a:t>
            </a:r>
          </a:p>
        </p:txBody>
      </p:sp>
      <p:sp>
        <p:nvSpPr>
          <p:cNvPr id="8" name="投影片編號版面配置區 7">
            <a:extLst>
              <a:ext uri="{FF2B5EF4-FFF2-40B4-BE49-F238E27FC236}">
                <a16:creationId xmlns:a16="http://schemas.microsoft.com/office/drawing/2014/main" id="{BD84138A-CD63-4FB5-BC4D-7DE858441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D0A2A-D507-42C8-BDC2-E837BE766BFD}" type="slidenum">
              <a:rPr lang="zh-TW" altLang="en-US" smtClean="0"/>
              <a:t>10</a:t>
            </a:fld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13893B70-2174-4179-A2C4-23F435798FB9}"/>
                  </a:ext>
                </a:extLst>
              </p:cNvPr>
              <p:cNvSpPr/>
              <p:nvPr/>
            </p:nvSpPr>
            <p:spPr>
              <a:xfrm>
                <a:off x="4119427" y="2315890"/>
                <a:ext cx="361950" cy="9017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1" i="1" smtClean="0">
                          <a:latin typeface="Cambria Math" panose="02040503050406030204" pitchFamily="18" charset="0"/>
                        </a:rPr>
                        <m:t>𝒂</m:t>
                      </m:r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13893B70-2174-4179-A2C4-23F435798F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9427" y="2315890"/>
                <a:ext cx="361950" cy="901700"/>
              </a:xfrm>
              <a:prstGeom prst="rect">
                <a:avLst/>
              </a:prstGeom>
              <a:blipFill>
                <a:blip r:embed="rId3"/>
                <a:stretch>
                  <a:fillRect l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3E75B5AF-6636-493D-BD7F-5802E87B54CB}"/>
                  </a:ext>
                </a:extLst>
              </p:cNvPr>
              <p:cNvSpPr/>
              <p:nvPr/>
            </p:nvSpPr>
            <p:spPr>
              <a:xfrm>
                <a:off x="898525" y="2334940"/>
                <a:ext cx="361950" cy="901700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1" i="1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3E75B5AF-6636-493D-BD7F-5802E87B54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525" y="2334940"/>
                <a:ext cx="361950" cy="901700"/>
              </a:xfrm>
              <a:prstGeom prst="rect">
                <a:avLst/>
              </a:prstGeom>
              <a:blipFill>
                <a:blip r:embed="rId4"/>
                <a:stretch>
                  <a:fillRect l="-32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204904C4-7B18-4EA3-9EA7-E66A0E21ED57}"/>
                  </a:ext>
                </a:extLst>
              </p:cNvPr>
              <p:cNvSpPr/>
              <p:nvPr/>
            </p:nvSpPr>
            <p:spPr>
              <a:xfrm>
                <a:off x="2062662" y="2315890"/>
                <a:ext cx="1308100" cy="9017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204904C4-7B18-4EA3-9EA7-E66A0E21ED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2662" y="2315890"/>
                <a:ext cx="1308100" cy="9017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CB0F8F61-AE96-4B78-962E-C30202E953C1}"/>
                  </a:ext>
                </a:extLst>
              </p:cNvPr>
              <p:cNvSpPr/>
              <p:nvPr/>
            </p:nvSpPr>
            <p:spPr>
              <a:xfrm>
                <a:off x="5230042" y="2315890"/>
                <a:ext cx="1308100" cy="9017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CB0F8F61-AE96-4B78-962E-C30202E953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0042" y="2315890"/>
                <a:ext cx="1308100" cy="9017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CA1A9A3E-653F-487E-BAAF-E72522D7870A}"/>
                  </a:ext>
                </a:extLst>
              </p:cNvPr>
              <p:cNvSpPr/>
              <p:nvPr/>
            </p:nvSpPr>
            <p:spPr>
              <a:xfrm>
                <a:off x="7286807" y="2334940"/>
                <a:ext cx="361950" cy="9017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1" i="1" smtClean="0"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CA1A9A3E-653F-487E-BAAF-E72522D787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6807" y="2334940"/>
                <a:ext cx="361950" cy="901700"/>
              </a:xfrm>
              <a:prstGeom prst="rect">
                <a:avLst/>
              </a:prstGeom>
              <a:blipFill>
                <a:blip r:embed="rId7"/>
                <a:stretch>
                  <a:fillRect l="-1290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2DEFB82B-32E9-4E93-9B29-37349F43D55D}"/>
              </a:ext>
            </a:extLst>
          </p:cNvPr>
          <p:cNvCxnSpPr>
            <a:cxnSpLocks/>
          </p:cNvCxnSpPr>
          <p:nvPr/>
        </p:nvCxnSpPr>
        <p:spPr>
          <a:xfrm>
            <a:off x="3370762" y="2785790"/>
            <a:ext cx="74866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0DE6D68E-6A46-42CB-816C-38E4E43AFC44}"/>
              </a:ext>
            </a:extLst>
          </p:cNvPr>
          <p:cNvCxnSpPr>
            <a:cxnSpLocks/>
          </p:cNvCxnSpPr>
          <p:nvPr/>
        </p:nvCxnSpPr>
        <p:spPr>
          <a:xfrm>
            <a:off x="4481377" y="2792142"/>
            <a:ext cx="74866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9C1929F5-7ECD-4B66-A1BD-1A08DA8A936F}"/>
              </a:ext>
            </a:extLst>
          </p:cNvPr>
          <p:cNvCxnSpPr>
            <a:cxnSpLocks/>
          </p:cNvCxnSpPr>
          <p:nvPr/>
        </p:nvCxnSpPr>
        <p:spPr>
          <a:xfrm>
            <a:off x="6538142" y="2764930"/>
            <a:ext cx="74866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3751C8B1-2438-4842-9DE6-BEC8B130A371}"/>
              </a:ext>
            </a:extLst>
          </p:cNvPr>
          <p:cNvSpPr txBox="1"/>
          <p:nvPr/>
        </p:nvSpPr>
        <p:spPr>
          <a:xfrm>
            <a:off x="7562578" y="2445264"/>
            <a:ext cx="9527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/>
              <a:t>……</a:t>
            </a:r>
            <a:endParaRPr lang="zh-TW" altLang="en-US" sz="2800" b="1" dirty="0"/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B6E19620-E5DE-421D-8ABD-3D6F90625320}"/>
              </a:ext>
            </a:extLst>
          </p:cNvPr>
          <p:cNvCxnSpPr>
            <a:cxnSpLocks/>
          </p:cNvCxnSpPr>
          <p:nvPr/>
        </p:nvCxnSpPr>
        <p:spPr>
          <a:xfrm>
            <a:off x="1313997" y="2792142"/>
            <a:ext cx="74866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D8150E4D-0E90-4BD2-8245-896D1641F040}"/>
                  </a:ext>
                </a:extLst>
              </p:cNvPr>
              <p:cNvSpPr/>
              <p:nvPr/>
            </p:nvSpPr>
            <p:spPr>
              <a:xfrm>
                <a:off x="4119427" y="4654303"/>
                <a:ext cx="361950" cy="9017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altLang="zh-TW" sz="2400" b="1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D8150E4D-0E90-4BD2-8245-896D1641F0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9427" y="4654303"/>
                <a:ext cx="361950" cy="901700"/>
              </a:xfrm>
              <a:prstGeom prst="rect">
                <a:avLst/>
              </a:prstGeom>
              <a:blipFill>
                <a:blip r:embed="rId8"/>
                <a:stretch>
                  <a:fillRect l="-27869" r="-819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870092EE-53B1-4486-8DA8-AFE3F113A888}"/>
                  </a:ext>
                </a:extLst>
              </p:cNvPr>
              <p:cNvSpPr/>
              <p:nvPr/>
            </p:nvSpPr>
            <p:spPr>
              <a:xfrm>
                <a:off x="898525" y="4673353"/>
                <a:ext cx="361950" cy="901700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1" i="1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870092EE-53B1-4486-8DA8-AFE3F113A8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525" y="4673353"/>
                <a:ext cx="361950" cy="901700"/>
              </a:xfrm>
              <a:prstGeom prst="rect">
                <a:avLst/>
              </a:prstGeom>
              <a:blipFill>
                <a:blip r:embed="rId9"/>
                <a:stretch>
                  <a:fillRect l="-32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8C7D132C-58E5-4C71-9293-3BCCD95D5D7E}"/>
                  </a:ext>
                </a:extLst>
              </p:cNvPr>
              <p:cNvSpPr/>
              <p:nvPr/>
            </p:nvSpPr>
            <p:spPr>
              <a:xfrm>
                <a:off x="2062662" y="4654303"/>
                <a:ext cx="1308100" cy="9017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8C7D132C-58E5-4C71-9293-3BCCD95D5D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2662" y="4654303"/>
                <a:ext cx="1308100" cy="90170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2D0BAC23-B8D7-4E15-9DF4-164367763450}"/>
                  </a:ext>
                </a:extLst>
              </p:cNvPr>
              <p:cNvSpPr/>
              <p:nvPr/>
            </p:nvSpPr>
            <p:spPr>
              <a:xfrm>
                <a:off x="5230042" y="4654303"/>
                <a:ext cx="1308100" cy="9017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2D0BAC23-B8D7-4E15-9DF4-1643677634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0042" y="4654303"/>
                <a:ext cx="1308100" cy="90170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751EED09-D1F6-4992-A54C-38090D6DFBE2}"/>
                  </a:ext>
                </a:extLst>
              </p:cNvPr>
              <p:cNvSpPr/>
              <p:nvPr/>
            </p:nvSpPr>
            <p:spPr>
              <a:xfrm>
                <a:off x="7286807" y="4673353"/>
                <a:ext cx="361950" cy="9017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1" i="1" smtClean="0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altLang="zh-TW" sz="2400" b="1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751EED09-D1F6-4992-A54C-38090D6DFB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6807" y="4673353"/>
                <a:ext cx="361950" cy="901700"/>
              </a:xfrm>
              <a:prstGeom prst="rect">
                <a:avLst/>
              </a:prstGeom>
              <a:blipFill>
                <a:blip r:embed="rId12"/>
                <a:stretch>
                  <a:fillRect l="-25806" r="-645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55F011F9-7907-4248-B825-CABC97925CB2}"/>
              </a:ext>
            </a:extLst>
          </p:cNvPr>
          <p:cNvCxnSpPr>
            <a:cxnSpLocks/>
          </p:cNvCxnSpPr>
          <p:nvPr/>
        </p:nvCxnSpPr>
        <p:spPr>
          <a:xfrm>
            <a:off x="3370762" y="5124203"/>
            <a:ext cx="74866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2DBE1A74-31DA-402F-8D0C-47BE38EC0970}"/>
              </a:ext>
            </a:extLst>
          </p:cNvPr>
          <p:cNvCxnSpPr>
            <a:cxnSpLocks/>
          </p:cNvCxnSpPr>
          <p:nvPr/>
        </p:nvCxnSpPr>
        <p:spPr>
          <a:xfrm>
            <a:off x="4481377" y="5130555"/>
            <a:ext cx="74866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DD626B22-B7B1-4C34-8CB5-08CC084144F5}"/>
              </a:ext>
            </a:extLst>
          </p:cNvPr>
          <p:cNvCxnSpPr>
            <a:cxnSpLocks/>
          </p:cNvCxnSpPr>
          <p:nvPr/>
        </p:nvCxnSpPr>
        <p:spPr>
          <a:xfrm>
            <a:off x="6538142" y="5103343"/>
            <a:ext cx="74866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E906C9E7-A6A0-4198-AE63-1BFA7DA0666A}"/>
              </a:ext>
            </a:extLst>
          </p:cNvPr>
          <p:cNvSpPr txBox="1"/>
          <p:nvPr/>
        </p:nvSpPr>
        <p:spPr>
          <a:xfrm>
            <a:off x="7562578" y="4783677"/>
            <a:ext cx="9527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/>
              <a:t>……</a:t>
            </a:r>
            <a:endParaRPr lang="zh-TW" altLang="en-US" sz="2800" b="1" dirty="0"/>
          </a:p>
        </p:txBody>
      </p: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8ABE048D-8956-4242-90C3-098CF70C370E}"/>
              </a:ext>
            </a:extLst>
          </p:cNvPr>
          <p:cNvCxnSpPr>
            <a:cxnSpLocks/>
          </p:cNvCxnSpPr>
          <p:nvPr/>
        </p:nvCxnSpPr>
        <p:spPr>
          <a:xfrm>
            <a:off x="1313997" y="5130555"/>
            <a:ext cx="74866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F7989992-963E-463F-B8CA-068E27CE5872}"/>
              </a:ext>
            </a:extLst>
          </p:cNvPr>
          <p:cNvCxnSpPr/>
          <p:nvPr/>
        </p:nvCxnSpPr>
        <p:spPr>
          <a:xfrm>
            <a:off x="2714171" y="3309210"/>
            <a:ext cx="0" cy="1213840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A2336453-7059-45D9-95FE-F5902C3ACF88}"/>
              </a:ext>
            </a:extLst>
          </p:cNvPr>
          <p:cNvCxnSpPr/>
          <p:nvPr/>
        </p:nvCxnSpPr>
        <p:spPr>
          <a:xfrm>
            <a:off x="5856514" y="3309210"/>
            <a:ext cx="0" cy="1213840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B9885091-E4FF-46C1-AB83-5CBBC007E773}"/>
              </a:ext>
            </a:extLst>
          </p:cNvPr>
          <p:cNvSpPr txBox="1"/>
          <p:nvPr/>
        </p:nvSpPr>
        <p:spPr>
          <a:xfrm>
            <a:off x="2820536" y="3626639"/>
            <a:ext cx="1100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update</a:t>
            </a:r>
            <a:endParaRPr lang="zh-TW" alt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文字方塊 34">
                <a:extLst>
                  <a:ext uri="{FF2B5EF4-FFF2-40B4-BE49-F238E27FC236}">
                    <a16:creationId xmlns:a16="http://schemas.microsoft.com/office/drawing/2014/main" id="{14D57A81-C28A-4A92-B277-C3C2695C6625}"/>
                  </a:ext>
                </a:extLst>
              </p:cNvPr>
              <p:cNvSpPr txBox="1"/>
              <p:nvPr/>
            </p:nvSpPr>
            <p:spPr>
              <a:xfrm>
                <a:off x="5933350" y="3477025"/>
                <a:ext cx="218629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Good for </a:t>
                </a:r>
                <a14:m>
                  <m:oMath xmlns:m="http://schemas.openxmlformats.org/officeDocument/2006/math">
                    <m:r>
                      <a:rPr lang="en-US" altLang="zh-TW" sz="2400" b="1" i="1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TW" sz="2400" b="1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altLang="zh-TW" sz="2400" b="1" dirty="0"/>
              </a:p>
              <a:p>
                <a:r>
                  <a:rPr lang="en-US" altLang="zh-TW" sz="2400" dirty="0"/>
                  <a:t>But not for </a:t>
                </a:r>
                <a14:m>
                  <m:oMath xmlns:m="http://schemas.openxmlformats.org/officeDocument/2006/math">
                    <m:r>
                      <a:rPr lang="en-US" altLang="zh-TW" sz="2400" b="1" i="1" smtClean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US" altLang="zh-TW" sz="2400" dirty="0"/>
                  <a:t>’ </a:t>
                </a:r>
                <a:endParaRPr lang="zh-TW" altLang="en-US" sz="2400" dirty="0"/>
              </a:p>
            </p:txBody>
          </p:sp>
        </mc:Choice>
        <mc:Fallback>
          <p:sp>
            <p:nvSpPr>
              <p:cNvPr id="35" name="文字方塊 34">
                <a:extLst>
                  <a:ext uri="{FF2B5EF4-FFF2-40B4-BE49-F238E27FC236}">
                    <a16:creationId xmlns:a16="http://schemas.microsoft.com/office/drawing/2014/main" id="{14D57A81-C28A-4A92-B277-C3C2695C66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3350" y="3477025"/>
                <a:ext cx="2186298" cy="830997"/>
              </a:xfrm>
              <a:prstGeom prst="rect">
                <a:avLst/>
              </a:prstGeom>
              <a:blipFill>
                <a:blip r:embed="rId13"/>
                <a:stretch>
                  <a:fillRect l="-4178" t="-5839" b="-1532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文字方塊 36">
                <a:extLst>
                  <a:ext uri="{FF2B5EF4-FFF2-40B4-BE49-F238E27FC236}">
                    <a16:creationId xmlns:a16="http://schemas.microsoft.com/office/drawing/2014/main" id="{2336688A-7D40-41AB-B7B5-8C6BA2C4BCE6}"/>
                  </a:ext>
                </a:extLst>
              </p:cNvPr>
              <p:cNvSpPr txBox="1"/>
              <p:nvPr/>
            </p:nvSpPr>
            <p:spPr>
              <a:xfrm>
                <a:off x="789826" y="5759322"/>
                <a:ext cx="73831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Batch normalization make </a:t>
                </a:r>
                <a14:m>
                  <m:oMath xmlns:m="http://schemas.openxmlformats.org/officeDocument/2006/math">
                    <m:r>
                      <a:rPr lang="en-US" altLang="zh-TW" sz="2400" b="1" i="1" smtClean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US" altLang="zh-TW" sz="2400" dirty="0"/>
                  <a:t> and </a:t>
                </a:r>
                <a14:m>
                  <m:oMath xmlns:m="http://schemas.openxmlformats.org/officeDocument/2006/math">
                    <m:r>
                      <a:rPr lang="en-US" altLang="zh-TW" sz="2400" b="1" i="1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US" altLang="zh-TW" sz="2400" dirty="0"/>
                  <a:t>’ have similar statistics.  </a:t>
                </a:r>
                <a:endParaRPr lang="zh-TW" altLang="en-US" sz="2400" dirty="0"/>
              </a:p>
            </p:txBody>
          </p:sp>
        </mc:Choice>
        <mc:Fallback>
          <p:sp>
            <p:nvSpPr>
              <p:cNvPr id="37" name="文字方塊 36">
                <a:extLst>
                  <a:ext uri="{FF2B5EF4-FFF2-40B4-BE49-F238E27FC236}">
                    <a16:creationId xmlns:a16="http://schemas.microsoft.com/office/drawing/2014/main" id="{2336688A-7D40-41AB-B7B5-8C6BA2C4BC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826" y="5759322"/>
                <a:ext cx="7383101" cy="461665"/>
              </a:xfrm>
              <a:prstGeom prst="rect">
                <a:avLst/>
              </a:prstGeom>
              <a:blipFill>
                <a:blip r:embed="rId14"/>
                <a:stretch>
                  <a:fillRect l="-1321" t="-10526" r="-1569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文字方塊 38">
            <a:extLst>
              <a:ext uri="{FF2B5EF4-FFF2-40B4-BE49-F238E27FC236}">
                <a16:creationId xmlns:a16="http://schemas.microsoft.com/office/drawing/2014/main" id="{AF29F49C-010C-43DB-BEB2-E68A35447288}"/>
              </a:ext>
            </a:extLst>
          </p:cNvPr>
          <p:cNvSpPr txBox="1"/>
          <p:nvPr/>
        </p:nvSpPr>
        <p:spPr>
          <a:xfrm>
            <a:off x="789826" y="6184769"/>
            <a:ext cx="677275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2400" dirty="0"/>
              <a:t>Experimental results do not support the above idea.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563686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7" grpId="0"/>
      <p:bldP spid="21" grpId="0" animBg="1"/>
      <p:bldP spid="22" grpId="0" animBg="1"/>
      <p:bldP spid="23" grpId="0" animBg="1"/>
      <p:bldP spid="24" grpId="0" animBg="1"/>
      <p:bldP spid="25" grpId="0" animBg="1"/>
      <p:bldP spid="29" grpId="0"/>
      <p:bldP spid="34" grpId="0"/>
      <p:bldP spid="35" grpId="0"/>
      <p:bldP spid="37" grpId="0"/>
      <p:bldP spid="3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EC045F-F229-48D3-BD07-749D841F5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Internal Covariate Shift?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B38C9EB-0CE9-4828-8FB2-377DC416F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D0A2A-D507-42C8-BDC2-E837BE766BFD}" type="slidenum">
              <a:rPr lang="zh-TW" altLang="en-US" smtClean="0"/>
              <a:t>11</a:t>
            </a:fld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6854FE1D-9637-4027-A14A-A0B21035319A}"/>
              </a:ext>
            </a:extLst>
          </p:cNvPr>
          <p:cNvSpPr txBox="1"/>
          <p:nvPr/>
        </p:nvSpPr>
        <p:spPr>
          <a:xfrm>
            <a:off x="628650" y="1276979"/>
            <a:ext cx="6858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TW" sz="2400" i="0" dirty="0">
                <a:solidFill>
                  <a:srgbClr val="000000"/>
                </a:solidFill>
                <a:effectLst/>
              </a:rPr>
              <a:t>How Does Batch Normalization Help Optimization?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9DAFFBCB-A5E6-47A1-A4F0-BD9D6E88F43B}"/>
              </a:ext>
            </a:extLst>
          </p:cNvPr>
          <p:cNvSpPr txBox="1"/>
          <p:nvPr/>
        </p:nvSpPr>
        <p:spPr>
          <a:xfrm>
            <a:off x="5200650" y="1688913"/>
            <a:ext cx="35248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https://arxiv.org/abs/1805.11604</a:t>
            </a:r>
          </a:p>
        </p:txBody>
      </p:sp>
      <p:grpSp>
        <p:nvGrpSpPr>
          <p:cNvPr id="45" name="群組 44">
            <a:extLst>
              <a:ext uri="{FF2B5EF4-FFF2-40B4-BE49-F238E27FC236}">
                <a16:creationId xmlns:a16="http://schemas.microsoft.com/office/drawing/2014/main" id="{2D04BBC2-AE40-44A1-8115-7D35A271BA7E}"/>
              </a:ext>
            </a:extLst>
          </p:cNvPr>
          <p:cNvGrpSpPr/>
          <p:nvPr/>
        </p:nvGrpSpPr>
        <p:grpSpPr>
          <a:xfrm>
            <a:off x="170670" y="3201470"/>
            <a:ext cx="8802660" cy="731017"/>
            <a:chOff x="1059543" y="3298285"/>
            <a:chExt cx="7097486" cy="589411"/>
          </a:xfrm>
        </p:grpSpPr>
        <p:pic>
          <p:nvPicPr>
            <p:cNvPr id="37" name="圖片 36">
              <a:extLst>
                <a:ext uri="{FF2B5EF4-FFF2-40B4-BE49-F238E27FC236}">
                  <a16:creationId xmlns:a16="http://schemas.microsoft.com/office/drawing/2014/main" id="{DD69060C-314D-45F4-81E8-CAE8AF2063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59543" y="3298285"/>
              <a:ext cx="7097486" cy="589411"/>
            </a:xfrm>
            <a:prstGeom prst="rect">
              <a:avLst/>
            </a:prstGeom>
          </p:spPr>
        </p:pic>
        <p:cxnSp>
          <p:nvCxnSpPr>
            <p:cNvPr id="39" name="直線接點 38">
              <a:extLst>
                <a:ext uri="{FF2B5EF4-FFF2-40B4-BE49-F238E27FC236}">
                  <a16:creationId xmlns:a16="http://schemas.microsoft.com/office/drawing/2014/main" id="{88BB2528-ED61-4369-89A1-6C24C21916DD}"/>
                </a:ext>
              </a:extLst>
            </p:cNvPr>
            <p:cNvCxnSpPr>
              <a:cxnSpLocks/>
            </p:cNvCxnSpPr>
            <p:nvPr/>
          </p:nvCxnSpPr>
          <p:spPr>
            <a:xfrm>
              <a:off x="1891393" y="3679981"/>
              <a:ext cx="969735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群組 45">
            <a:extLst>
              <a:ext uri="{FF2B5EF4-FFF2-40B4-BE49-F238E27FC236}">
                <a16:creationId xmlns:a16="http://schemas.microsoft.com/office/drawing/2014/main" id="{F78AE766-611C-45F2-B3CB-E843626BA227}"/>
              </a:ext>
            </a:extLst>
          </p:cNvPr>
          <p:cNvGrpSpPr/>
          <p:nvPr/>
        </p:nvGrpSpPr>
        <p:grpSpPr>
          <a:xfrm>
            <a:off x="933450" y="4645867"/>
            <a:ext cx="4572000" cy="523220"/>
            <a:chOff x="1059543" y="4494746"/>
            <a:chExt cx="4572000" cy="523220"/>
          </a:xfrm>
        </p:grpSpPr>
        <p:sp>
          <p:nvSpPr>
            <p:cNvPr id="41" name="文字方塊 40">
              <a:extLst>
                <a:ext uri="{FF2B5EF4-FFF2-40B4-BE49-F238E27FC236}">
                  <a16:creationId xmlns:a16="http://schemas.microsoft.com/office/drawing/2014/main" id="{F7CBB4E5-ABE0-4991-BA2F-8CF4B8B54708}"/>
                </a:ext>
              </a:extLst>
            </p:cNvPr>
            <p:cNvSpPr txBox="1"/>
            <p:nvPr/>
          </p:nvSpPr>
          <p:spPr>
            <a:xfrm>
              <a:off x="1059543" y="4494746"/>
              <a:ext cx="457200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TW" altLang="en-US" sz="2800" dirty="0"/>
                <a:t>serendipitous</a:t>
              </a:r>
            </a:p>
          </p:txBody>
        </p:sp>
        <p:sp>
          <p:nvSpPr>
            <p:cNvPr id="42" name="文字方塊 41">
              <a:extLst>
                <a:ext uri="{FF2B5EF4-FFF2-40B4-BE49-F238E27FC236}">
                  <a16:creationId xmlns:a16="http://schemas.microsoft.com/office/drawing/2014/main" id="{6DDACB2D-B1FC-477B-9962-CA646E5EECA4}"/>
                </a:ext>
              </a:extLst>
            </p:cNvPr>
            <p:cNvSpPr txBox="1"/>
            <p:nvPr/>
          </p:nvSpPr>
          <p:spPr>
            <a:xfrm>
              <a:off x="3219449" y="4494746"/>
              <a:ext cx="1676401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28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</a:t>
              </a:r>
              <a:r>
                <a:rPr lang="zh-TW" altLang="en-US" sz="28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偶然的</a:t>
              </a:r>
              <a:r>
                <a:rPr lang="en-US" altLang="zh-TW" sz="28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)</a:t>
              </a:r>
              <a:endPara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969920F8-22E5-4FF4-9F95-80C9C03E2D65}"/>
              </a:ext>
            </a:extLst>
          </p:cNvPr>
          <p:cNvSpPr txBox="1"/>
          <p:nvPr/>
        </p:nvSpPr>
        <p:spPr>
          <a:xfrm>
            <a:off x="170670" y="2261432"/>
            <a:ext cx="809689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2400" dirty="0"/>
              <a:t>Experimental results</a:t>
            </a:r>
            <a:r>
              <a:rPr lang="zh-TW" altLang="en-US" sz="2400" dirty="0"/>
              <a:t> </a:t>
            </a:r>
            <a:r>
              <a:rPr lang="en-US" altLang="zh-TW" sz="2400" dirty="0"/>
              <a:t>(and theoretically analysis) support batch normalization change the landscape of error surface.</a:t>
            </a:r>
            <a:endParaRPr lang="zh-TW" altLang="en-US" sz="2400" dirty="0"/>
          </a:p>
        </p:txBody>
      </p:sp>
      <p:pic>
        <p:nvPicPr>
          <p:cNvPr id="1026" name="Picture 2" descr="意外發現並成功找出方法大量生產盤尼西林的弗萊明教授，盤尼西林雖並非人類首隻廣泛利用的抗生素，但盤尼西林影響深遠，知名度遠比首隻發明並使用的磺胺更要高。（網絡圖片）">
            <a:extLst>
              <a:ext uri="{FF2B5EF4-FFF2-40B4-BE49-F238E27FC236}">
                <a16:creationId xmlns:a16="http://schemas.microsoft.com/office/drawing/2014/main" id="{B452D4D4-33C1-46DC-AF66-B1BD7FB222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1523" y="4472293"/>
            <a:ext cx="2726680" cy="1724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文字方塊 48">
            <a:extLst>
              <a:ext uri="{FF2B5EF4-FFF2-40B4-BE49-F238E27FC236}">
                <a16:creationId xmlns:a16="http://schemas.microsoft.com/office/drawing/2014/main" id="{EFA0F40E-3684-4B4B-84CB-3D6AC9E133E7}"/>
              </a:ext>
            </a:extLst>
          </p:cNvPr>
          <p:cNvSpPr txBox="1"/>
          <p:nvPr/>
        </p:nvSpPr>
        <p:spPr>
          <a:xfrm>
            <a:off x="3882478" y="5690032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penicillin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834247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289480-1E1B-4118-89BD-F76CE0A66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To learn more ……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F5BB076-1365-48E0-BA2A-57FAAFD3B7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895851"/>
          </a:xfrm>
        </p:spPr>
        <p:txBody>
          <a:bodyPr>
            <a:noAutofit/>
          </a:bodyPr>
          <a:lstStyle/>
          <a:p>
            <a:r>
              <a:rPr lang="en-US" altLang="zh-TW" sz="2400" dirty="0"/>
              <a:t>Batch Renormalization</a:t>
            </a:r>
          </a:p>
          <a:p>
            <a:pPr lvl="1"/>
            <a:r>
              <a:rPr lang="en-US" altLang="zh-TW" sz="1800" dirty="0"/>
              <a:t>https://arxiv.org/abs/1702.03275</a:t>
            </a:r>
          </a:p>
          <a:p>
            <a:r>
              <a:rPr lang="en-US" altLang="zh-TW" sz="2400" dirty="0"/>
              <a:t>Layer Normalization</a:t>
            </a:r>
          </a:p>
          <a:p>
            <a:pPr lvl="1"/>
            <a:r>
              <a:rPr lang="en-US" altLang="zh-TW" sz="1800" dirty="0"/>
              <a:t>https://arxiv.org/abs/1607.06450</a:t>
            </a:r>
          </a:p>
          <a:p>
            <a:r>
              <a:rPr lang="en-US" altLang="zh-TW" sz="2400" dirty="0"/>
              <a:t>Instance Normalization</a:t>
            </a:r>
          </a:p>
          <a:p>
            <a:pPr lvl="1"/>
            <a:r>
              <a:rPr lang="en-US" altLang="zh-TW" sz="1800" dirty="0"/>
              <a:t>https://arxiv.org/abs/1607.08022</a:t>
            </a:r>
          </a:p>
          <a:p>
            <a:r>
              <a:rPr lang="en-US" altLang="zh-TW" sz="2400" dirty="0"/>
              <a:t>Group Normalization</a:t>
            </a:r>
          </a:p>
          <a:p>
            <a:pPr lvl="1"/>
            <a:r>
              <a:rPr lang="en-US" altLang="zh-TW" sz="1800" dirty="0"/>
              <a:t>https://arxiv.org/abs/1803.08494</a:t>
            </a:r>
          </a:p>
          <a:p>
            <a:r>
              <a:rPr lang="en-US" altLang="zh-TW" sz="2400" dirty="0"/>
              <a:t>Weight Normalization</a:t>
            </a:r>
          </a:p>
          <a:p>
            <a:pPr lvl="1"/>
            <a:r>
              <a:rPr lang="en-US" altLang="zh-TW" sz="1800" dirty="0"/>
              <a:t>https://arxiv.org/abs/1602.07868</a:t>
            </a:r>
          </a:p>
          <a:p>
            <a:r>
              <a:rPr lang="en-US" altLang="zh-TW" sz="2400" dirty="0"/>
              <a:t>Spectrum Normalization</a:t>
            </a:r>
          </a:p>
          <a:p>
            <a:pPr lvl="1"/>
            <a:r>
              <a:rPr lang="en-US" altLang="zh-TW" sz="1800" dirty="0"/>
              <a:t>https://arxiv.org/abs/1705.10941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3D289A2-2224-43A6-AB43-D0710E167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D0A2A-D507-42C8-BDC2-E837BE766BFD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98468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专题研讨会Q&amp;A|排污许可证制度研讨会| Nimonik Quality, Safety, Health, Environmental  Compliance">
            <a:extLst>
              <a:ext uri="{FF2B5EF4-FFF2-40B4-BE49-F238E27FC236}">
                <a16:creationId xmlns:a16="http://schemas.microsoft.com/office/drawing/2014/main" id="{428D9D10-9B7B-4C90-BD7B-7A071D4470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3176" y="2471952"/>
            <a:ext cx="5333156" cy="2420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F3DCC2A3-CF8B-4B2E-9484-9784A9FDC4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741525"/>
            <a:ext cx="9144000" cy="2052600"/>
          </a:xfrm>
        </p:spPr>
        <p:txBody>
          <a:bodyPr/>
          <a:lstStyle/>
          <a:p>
            <a:endParaRPr lang="zh-TW" altLang="en-US" sz="4400" dirty="0">
              <a:solidFill>
                <a:srgbClr val="0000FF"/>
              </a:solidFill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1A311D16-9A60-4572-B094-E5CC5DF6C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D0A2A-D507-42C8-BDC2-E837BE766BFD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65537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Changing Landscape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2810906" y="5802375"/>
            <a:ext cx="538582" cy="4677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cxnSp>
        <p:nvCxnSpPr>
          <p:cNvPr id="7" name="直線單箭頭接點 6"/>
          <p:cNvCxnSpPr>
            <a:cxnSpLocks/>
          </p:cNvCxnSpPr>
          <p:nvPr/>
        </p:nvCxnSpPr>
        <p:spPr>
          <a:xfrm flipH="1" flipV="1">
            <a:off x="3399417" y="4961347"/>
            <a:ext cx="2069439" cy="10208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>
            <a:cxnSpLocks/>
          </p:cNvCxnSpPr>
          <p:nvPr/>
        </p:nvCxnSpPr>
        <p:spPr>
          <a:xfrm flipH="1" flipV="1">
            <a:off x="2253207" y="4753110"/>
            <a:ext cx="482383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>
            <a:cxnSpLocks/>
            <a:endCxn id="20" idx="3"/>
          </p:cNvCxnSpPr>
          <p:nvPr/>
        </p:nvCxnSpPr>
        <p:spPr>
          <a:xfrm flipH="1" flipV="1">
            <a:off x="3329727" y="4743773"/>
            <a:ext cx="2139132" cy="500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群組 18"/>
          <p:cNvGrpSpPr/>
          <p:nvPr/>
        </p:nvGrpSpPr>
        <p:grpSpPr>
          <a:xfrm>
            <a:off x="2809408" y="4483613"/>
            <a:ext cx="520319" cy="520319"/>
            <a:chOff x="3342651" y="3507082"/>
            <a:chExt cx="520319" cy="520319"/>
          </a:xfrm>
        </p:grpSpPr>
        <p:sp>
          <p:nvSpPr>
            <p:cNvPr id="20" name="矩形 19"/>
            <p:cNvSpPr/>
            <p:nvPr/>
          </p:nvSpPr>
          <p:spPr>
            <a:xfrm>
              <a:off x="3342651" y="3507082"/>
              <a:ext cx="520319" cy="520319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21" name="Object 12"/>
            <p:cNvGraphicFramePr>
              <a:graphicFrameLocks noChangeAspect="1"/>
            </p:cNvGraphicFramePr>
            <p:nvPr/>
          </p:nvGraphicFramePr>
          <p:xfrm>
            <a:off x="3435128" y="3545009"/>
            <a:ext cx="385763" cy="387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方程式" r:id="rId3" imgW="139680" imgH="139680" progId="Equation.3">
                    <p:embed/>
                  </p:oleObj>
                </mc:Choice>
                <mc:Fallback>
                  <p:oleObj name="方程式" r:id="rId3" imgW="139680" imgH="139680" progId="Equation.3">
                    <p:embed/>
                    <p:pic>
                      <p:nvPicPr>
                        <p:cNvPr id="21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35128" y="3545009"/>
                          <a:ext cx="385763" cy="38735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23" name="直線單箭頭接點 22"/>
          <p:cNvCxnSpPr/>
          <p:nvPr/>
        </p:nvCxnSpPr>
        <p:spPr>
          <a:xfrm flipV="1">
            <a:off x="3084940" y="5037161"/>
            <a:ext cx="0" cy="75477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字方塊 36"/>
          <p:cNvSpPr txBox="1"/>
          <p:nvPr/>
        </p:nvSpPr>
        <p:spPr>
          <a:xfrm>
            <a:off x="6209492" y="4545904"/>
            <a:ext cx="13354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1, 2 ……</a:t>
            </a:r>
            <a:endParaRPr lang="zh-TW" altLang="en-US" sz="2400" dirty="0"/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318A4F8E-8997-4B60-B791-DB1C51CB1522}"/>
              </a:ext>
            </a:extLst>
          </p:cNvPr>
          <p:cNvGrpSpPr/>
          <p:nvPr/>
        </p:nvGrpSpPr>
        <p:grpSpPr>
          <a:xfrm>
            <a:off x="344157" y="1473432"/>
            <a:ext cx="4639132" cy="2729713"/>
            <a:chOff x="344157" y="1473432"/>
            <a:chExt cx="4639132" cy="2729713"/>
          </a:xfrm>
        </p:grpSpPr>
        <p:cxnSp>
          <p:nvCxnSpPr>
            <p:cNvPr id="40" name="直線單箭頭接點 39"/>
            <p:cNvCxnSpPr/>
            <p:nvPr/>
          </p:nvCxnSpPr>
          <p:spPr>
            <a:xfrm>
              <a:off x="787646" y="3659814"/>
              <a:ext cx="383739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43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71649017"/>
                </p:ext>
              </p:extLst>
            </p:nvPr>
          </p:nvGraphicFramePr>
          <p:xfrm>
            <a:off x="4054655" y="3607832"/>
            <a:ext cx="493713" cy="595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方程式" r:id="rId5" imgW="177480" imgH="215640" progId="Equation.3">
                    <p:embed/>
                  </p:oleObj>
                </mc:Choice>
                <mc:Fallback>
                  <p:oleObj name="方程式" r:id="rId5" imgW="177480" imgH="215640" progId="Equation.3">
                    <p:embed/>
                    <p:pic>
                      <p:nvPicPr>
                        <p:cNvPr id="43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54655" y="3607832"/>
                          <a:ext cx="493713" cy="595313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05281335"/>
                </p:ext>
              </p:extLst>
            </p:nvPr>
          </p:nvGraphicFramePr>
          <p:xfrm>
            <a:off x="830926" y="1473432"/>
            <a:ext cx="527050" cy="595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方程式" r:id="rId7" imgW="190440" imgH="215640" progId="Equation.3">
                    <p:embed/>
                  </p:oleObj>
                </mc:Choice>
                <mc:Fallback>
                  <p:oleObj name="方程式" r:id="rId7" imgW="190440" imgH="215640" progId="Equation.3">
                    <p:embed/>
                    <p:pic>
                      <p:nvPicPr>
                        <p:cNvPr id="44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0926" y="1473432"/>
                          <a:ext cx="527050" cy="595313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" name="文字方塊 45"/>
            <p:cNvSpPr txBox="1"/>
            <p:nvPr/>
          </p:nvSpPr>
          <p:spPr>
            <a:xfrm>
              <a:off x="1745100" y="1520166"/>
              <a:ext cx="194713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Loss L</a:t>
              </a:r>
              <a:endParaRPr lang="zh-TW" altLang="en-US" sz="2400" dirty="0"/>
            </a:p>
          </p:txBody>
        </p:sp>
        <p:sp>
          <p:nvSpPr>
            <p:cNvPr id="47" name="橢圓 46"/>
            <p:cNvSpPr/>
            <p:nvPr/>
          </p:nvSpPr>
          <p:spPr>
            <a:xfrm>
              <a:off x="1601595" y="2386555"/>
              <a:ext cx="2207802" cy="706239"/>
            </a:xfrm>
            <a:prstGeom prst="ellipse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8" name="橢圓 47"/>
            <p:cNvSpPr/>
            <p:nvPr/>
          </p:nvSpPr>
          <p:spPr>
            <a:xfrm>
              <a:off x="1052915" y="2250625"/>
              <a:ext cx="3298704" cy="995327"/>
            </a:xfrm>
            <a:prstGeom prst="ellipse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9" name="橢圓 48"/>
            <p:cNvSpPr/>
            <p:nvPr/>
          </p:nvSpPr>
          <p:spPr>
            <a:xfrm>
              <a:off x="682266" y="2125670"/>
              <a:ext cx="3942773" cy="1226798"/>
            </a:xfrm>
            <a:prstGeom prst="ellipse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6" name="橢圓 105"/>
            <p:cNvSpPr/>
            <p:nvPr/>
          </p:nvSpPr>
          <p:spPr>
            <a:xfrm>
              <a:off x="344157" y="2006385"/>
              <a:ext cx="4639132" cy="1451756"/>
            </a:xfrm>
            <a:prstGeom prst="ellipse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27" name="直線單箭頭接點 126"/>
            <p:cNvCxnSpPr/>
            <p:nvPr/>
          </p:nvCxnSpPr>
          <p:spPr>
            <a:xfrm flipH="1" flipV="1">
              <a:off x="3568369" y="3090565"/>
              <a:ext cx="169407" cy="42705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線單箭頭接點 130"/>
            <p:cNvCxnSpPr/>
            <p:nvPr/>
          </p:nvCxnSpPr>
          <p:spPr>
            <a:xfrm flipH="1" flipV="1">
              <a:off x="3399417" y="2776203"/>
              <a:ext cx="177181" cy="33202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線單箭頭接點 132"/>
            <p:cNvCxnSpPr/>
            <p:nvPr/>
          </p:nvCxnSpPr>
          <p:spPr>
            <a:xfrm flipH="1" flipV="1">
              <a:off x="3238239" y="2706913"/>
              <a:ext cx="206489" cy="11002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線單箭頭接點 135"/>
            <p:cNvCxnSpPr/>
            <p:nvPr/>
          </p:nvCxnSpPr>
          <p:spPr>
            <a:xfrm flipH="1">
              <a:off x="3024659" y="2727200"/>
              <a:ext cx="200272" cy="228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直線單箭頭接點 138"/>
            <p:cNvCxnSpPr/>
            <p:nvPr/>
          </p:nvCxnSpPr>
          <p:spPr>
            <a:xfrm flipH="1">
              <a:off x="2832577" y="2746007"/>
              <a:ext cx="200272" cy="228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單箭頭接點 40"/>
            <p:cNvCxnSpPr/>
            <p:nvPr/>
          </p:nvCxnSpPr>
          <p:spPr>
            <a:xfrm flipV="1">
              <a:off x="1370968" y="1548742"/>
              <a:ext cx="0" cy="248572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AC19F505-0513-4914-83C8-D023C32EABCE}"/>
                  </a:ext>
                </a:extLst>
              </p:cNvPr>
              <p:cNvSpPr txBox="1"/>
              <p:nvPr/>
            </p:nvSpPr>
            <p:spPr>
              <a:xfrm>
                <a:off x="939325" y="4544457"/>
                <a:ext cx="245708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AC19F505-0513-4914-83C8-D023C32EAB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325" y="4544457"/>
                <a:ext cx="245708" cy="369332"/>
              </a:xfrm>
              <a:prstGeom prst="rect">
                <a:avLst/>
              </a:prstGeom>
              <a:blipFill>
                <a:blip r:embed="rId9"/>
                <a:stretch>
                  <a:fillRect l="-30000" t="-16393" r="-80000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6" name="文字方塊 75">
                <a:extLst>
                  <a:ext uri="{FF2B5EF4-FFF2-40B4-BE49-F238E27FC236}">
                    <a16:creationId xmlns:a16="http://schemas.microsoft.com/office/drawing/2014/main" id="{20F5C7D6-EA98-49CB-9F76-0313723028A6}"/>
                  </a:ext>
                </a:extLst>
              </p:cNvPr>
              <p:cNvSpPr txBox="1"/>
              <p:nvPr/>
            </p:nvSpPr>
            <p:spPr>
              <a:xfrm>
                <a:off x="1984067" y="4530945"/>
                <a:ext cx="245708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76" name="文字方塊 75">
                <a:extLst>
                  <a:ext uri="{FF2B5EF4-FFF2-40B4-BE49-F238E27FC236}">
                    <a16:creationId xmlns:a16="http://schemas.microsoft.com/office/drawing/2014/main" id="{20F5C7D6-EA98-49CB-9F76-0313723028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4067" y="4530945"/>
                <a:ext cx="245708" cy="369332"/>
              </a:xfrm>
              <a:prstGeom prst="rect">
                <a:avLst/>
              </a:prstGeom>
              <a:blipFill>
                <a:blip r:embed="rId10"/>
                <a:stretch>
                  <a:fillRect l="-29268" r="-26829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群組 27">
            <a:extLst>
              <a:ext uri="{FF2B5EF4-FFF2-40B4-BE49-F238E27FC236}">
                <a16:creationId xmlns:a16="http://schemas.microsoft.com/office/drawing/2014/main" id="{FE46C385-0B15-4F66-B58C-519D8304DCCD}"/>
              </a:ext>
            </a:extLst>
          </p:cNvPr>
          <p:cNvGrpSpPr/>
          <p:nvPr/>
        </p:nvGrpSpPr>
        <p:grpSpPr>
          <a:xfrm>
            <a:off x="1324402" y="4695348"/>
            <a:ext cx="601011" cy="369332"/>
            <a:chOff x="237545" y="5931455"/>
            <a:chExt cx="601011" cy="369332"/>
          </a:xfrm>
        </p:grpSpPr>
        <p:cxnSp>
          <p:nvCxnSpPr>
            <p:cNvPr id="73" name="直線單箭頭接點 72">
              <a:extLst>
                <a:ext uri="{FF2B5EF4-FFF2-40B4-BE49-F238E27FC236}">
                  <a16:creationId xmlns:a16="http://schemas.microsoft.com/office/drawing/2014/main" id="{A52CE156-C32D-4A2D-A60F-D6A0F490D2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7545" y="5969393"/>
              <a:ext cx="601011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ot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7" name="文字方塊 76">
                  <a:extLst>
                    <a:ext uri="{FF2B5EF4-FFF2-40B4-BE49-F238E27FC236}">
                      <a16:creationId xmlns:a16="http://schemas.microsoft.com/office/drawing/2014/main" id="{02CE3497-4F32-4842-A9B4-09D875899581}"/>
                    </a:ext>
                  </a:extLst>
                </p:cNvPr>
                <p:cNvSpPr txBox="1"/>
                <p:nvPr/>
              </p:nvSpPr>
              <p:spPr>
                <a:xfrm>
                  <a:off x="427648" y="5931455"/>
                  <a:ext cx="245708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>
            <p:sp>
              <p:nvSpPr>
                <p:cNvPr id="77" name="文字方塊 76">
                  <a:extLst>
                    <a:ext uri="{FF2B5EF4-FFF2-40B4-BE49-F238E27FC236}">
                      <a16:creationId xmlns:a16="http://schemas.microsoft.com/office/drawing/2014/main" id="{02CE3497-4F32-4842-A9B4-09D8758995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7648" y="5931455"/>
                  <a:ext cx="245708" cy="369332"/>
                </a:xfrm>
                <a:prstGeom prst="rect">
                  <a:avLst/>
                </a:prstGeom>
                <a:blipFill>
                  <a:blip r:embed="rId11"/>
                  <a:stretch>
                    <a:fillRect l="-12195" r="-9756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96" name="文字方塊 95">
                <a:extLst>
                  <a:ext uri="{FF2B5EF4-FFF2-40B4-BE49-F238E27FC236}">
                    <a16:creationId xmlns:a16="http://schemas.microsoft.com/office/drawing/2014/main" id="{D10D0745-BFE8-4F97-BB7A-11B3D1B6FECB}"/>
                  </a:ext>
                </a:extLst>
              </p:cNvPr>
              <p:cNvSpPr txBox="1"/>
              <p:nvPr/>
            </p:nvSpPr>
            <p:spPr>
              <a:xfrm>
                <a:off x="3159181" y="5229880"/>
                <a:ext cx="245708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96" name="文字方塊 95">
                <a:extLst>
                  <a:ext uri="{FF2B5EF4-FFF2-40B4-BE49-F238E27FC236}">
                    <a16:creationId xmlns:a16="http://schemas.microsoft.com/office/drawing/2014/main" id="{D10D0745-BFE8-4F97-BB7A-11B3D1B6FE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9181" y="5229880"/>
                <a:ext cx="245708" cy="369332"/>
              </a:xfrm>
              <a:prstGeom prst="rect">
                <a:avLst/>
              </a:prstGeom>
              <a:blipFill>
                <a:blip r:embed="rId12"/>
                <a:stretch>
                  <a:fillRect l="-29268" r="-24390"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2" name="文字方塊 101">
                <a:extLst>
                  <a:ext uri="{FF2B5EF4-FFF2-40B4-BE49-F238E27FC236}">
                    <a16:creationId xmlns:a16="http://schemas.microsoft.com/office/drawing/2014/main" id="{2BA7AF41-4776-4086-AE59-8A1A5B254813}"/>
                  </a:ext>
                </a:extLst>
              </p:cNvPr>
              <p:cNvSpPr txBox="1"/>
              <p:nvPr/>
            </p:nvSpPr>
            <p:spPr>
              <a:xfrm>
                <a:off x="3809267" y="4316314"/>
                <a:ext cx="629624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02" name="文字方塊 101">
                <a:extLst>
                  <a:ext uri="{FF2B5EF4-FFF2-40B4-BE49-F238E27FC236}">
                    <a16:creationId xmlns:a16="http://schemas.microsoft.com/office/drawing/2014/main" id="{2BA7AF41-4776-4086-AE59-8A1A5B2548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9267" y="4316314"/>
                <a:ext cx="629624" cy="369332"/>
              </a:xfrm>
              <a:prstGeom prst="rect">
                <a:avLst/>
              </a:prstGeom>
              <a:blipFill>
                <a:blip r:embed="rId1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3" name="文字方塊 102">
                <a:extLst>
                  <a:ext uri="{FF2B5EF4-FFF2-40B4-BE49-F238E27FC236}">
                    <a16:creationId xmlns:a16="http://schemas.microsoft.com/office/drawing/2014/main" id="{45DF9094-4E99-4D85-BCDD-0DC58375D3CE}"/>
                  </a:ext>
                </a:extLst>
              </p:cNvPr>
              <p:cNvSpPr txBox="1"/>
              <p:nvPr/>
            </p:nvSpPr>
            <p:spPr>
              <a:xfrm>
                <a:off x="3949477" y="5380880"/>
                <a:ext cx="364331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03" name="文字方塊 102">
                <a:extLst>
                  <a:ext uri="{FF2B5EF4-FFF2-40B4-BE49-F238E27FC236}">
                    <a16:creationId xmlns:a16="http://schemas.microsoft.com/office/drawing/2014/main" id="{45DF9094-4E99-4D85-BCDD-0DC58375D3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9477" y="5380880"/>
                <a:ext cx="364331" cy="369332"/>
              </a:xfrm>
              <a:prstGeom prst="rect">
                <a:avLst/>
              </a:prstGeom>
              <a:blipFill>
                <a:blip r:embed="rId14"/>
                <a:stretch>
                  <a:fillRect l="-20000" r="-15000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4" name="文字方塊 103">
                <a:extLst>
                  <a:ext uri="{FF2B5EF4-FFF2-40B4-BE49-F238E27FC236}">
                    <a16:creationId xmlns:a16="http://schemas.microsoft.com/office/drawing/2014/main" id="{0B51DB79-BC95-4BF8-81F0-1C6F595CA431}"/>
                  </a:ext>
                </a:extLst>
              </p:cNvPr>
              <p:cNvSpPr txBox="1"/>
              <p:nvPr/>
            </p:nvSpPr>
            <p:spPr>
              <a:xfrm>
                <a:off x="913346" y="5381020"/>
                <a:ext cx="1257204" cy="8943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04" name="文字方塊 103">
                <a:extLst>
                  <a:ext uri="{FF2B5EF4-FFF2-40B4-BE49-F238E27FC236}">
                    <a16:creationId xmlns:a16="http://schemas.microsoft.com/office/drawing/2014/main" id="{0B51DB79-BC95-4BF8-81F0-1C6F595CA4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346" y="5381020"/>
                <a:ext cx="1257204" cy="89434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文字方塊 14">
            <a:extLst>
              <a:ext uri="{FF2B5EF4-FFF2-40B4-BE49-F238E27FC236}">
                <a16:creationId xmlns:a16="http://schemas.microsoft.com/office/drawing/2014/main" id="{0BD4FF6C-5801-42B7-95B1-51D48FCAC58B}"/>
              </a:ext>
            </a:extLst>
          </p:cNvPr>
          <p:cNvSpPr txBox="1"/>
          <p:nvPr/>
        </p:nvSpPr>
        <p:spPr>
          <a:xfrm>
            <a:off x="6240875" y="4914697"/>
            <a:ext cx="978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small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grpSp>
        <p:nvGrpSpPr>
          <p:cNvPr id="24" name="群組 23">
            <a:extLst>
              <a:ext uri="{FF2B5EF4-FFF2-40B4-BE49-F238E27FC236}">
                <a16:creationId xmlns:a16="http://schemas.microsoft.com/office/drawing/2014/main" id="{A1C15D0C-32BB-46BA-AB78-CF1A684F1F50}"/>
              </a:ext>
            </a:extLst>
          </p:cNvPr>
          <p:cNvGrpSpPr/>
          <p:nvPr/>
        </p:nvGrpSpPr>
        <p:grpSpPr>
          <a:xfrm>
            <a:off x="5468856" y="4536206"/>
            <a:ext cx="538582" cy="467726"/>
            <a:chOff x="2861033" y="4573258"/>
            <a:chExt cx="538582" cy="467726"/>
          </a:xfrm>
        </p:grpSpPr>
        <p:sp>
          <p:nvSpPr>
            <p:cNvPr id="33" name="矩形 32"/>
            <p:cNvSpPr/>
            <p:nvPr/>
          </p:nvSpPr>
          <p:spPr>
            <a:xfrm>
              <a:off x="2861033" y="4573258"/>
              <a:ext cx="538582" cy="467726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2" name="文字方塊 111">
                  <a:extLst>
                    <a:ext uri="{FF2B5EF4-FFF2-40B4-BE49-F238E27FC236}">
                      <a16:creationId xmlns:a16="http://schemas.microsoft.com/office/drawing/2014/main" id="{750D2FBB-DF14-408C-8940-4DFAF7C58624}"/>
                    </a:ext>
                  </a:extLst>
                </p:cNvPr>
                <p:cNvSpPr txBox="1"/>
                <p:nvPr/>
              </p:nvSpPr>
              <p:spPr>
                <a:xfrm>
                  <a:off x="2978340" y="4581509"/>
                  <a:ext cx="364331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>
            <p:sp>
              <p:nvSpPr>
                <p:cNvPr id="112" name="文字方塊 111">
                  <a:extLst>
                    <a:ext uri="{FF2B5EF4-FFF2-40B4-BE49-F238E27FC236}">
                      <a16:creationId xmlns:a16="http://schemas.microsoft.com/office/drawing/2014/main" id="{750D2FBB-DF14-408C-8940-4DFAF7C586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8340" y="4581509"/>
                  <a:ext cx="364331" cy="369332"/>
                </a:xfrm>
                <a:prstGeom prst="rect">
                  <a:avLst/>
                </a:prstGeom>
                <a:blipFill>
                  <a:blip r:embed="rId16"/>
                  <a:stretch>
                    <a:fillRect l="-10000" r="-8333" b="-1311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951EDC36-1A0E-4258-833C-250B65E88042}"/>
              </a:ext>
            </a:extLst>
          </p:cNvPr>
          <p:cNvGrpSpPr/>
          <p:nvPr/>
        </p:nvGrpSpPr>
        <p:grpSpPr>
          <a:xfrm>
            <a:off x="5484112" y="5757089"/>
            <a:ext cx="538582" cy="467726"/>
            <a:chOff x="2852460" y="5866704"/>
            <a:chExt cx="538582" cy="467726"/>
          </a:xfrm>
        </p:grpSpPr>
        <p:sp>
          <p:nvSpPr>
            <p:cNvPr id="34" name="矩形 33"/>
            <p:cNvSpPr/>
            <p:nvPr/>
          </p:nvSpPr>
          <p:spPr>
            <a:xfrm>
              <a:off x="2852460" y="5866704"/>
              <a:ext cx="538582" cy="467726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4" name="文字方塊 113">
                  <a:extLst>
                    <a:ext uri="{FF2B5EF4-FFF2-40B4-BE49-F238E27FC236}">
                      <a16:creationId xmlns:a16="http://schemas.microsoft.com/office/drawing/2014/main" id="{9B1EDAC8-55DA-4209-B744-3EC1576C799F}"/>
                    </a:ext>
                  </a:extLst>
                </p:cNvPr>
                <p:cNvSpPr txBox="1"/>
                <p:nvPr/>
              </p:nvSpPr>
              <p:spPr>
                <a:xfrm>
                  <a:off x="2978339" y="5883443"/>
                  <a:ext cx="364331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>
            <p:sp>
              <p:nvSpPr>
                <p:cNvPr id="114" name="文字方塊 113">
                  <a:extLst>
                    <a:ext uri="{FF2B5EF4-FFF2-40B4-BE49-F238E27FC236}">
                      <a16:creationId xmlns:a16="http://schemas.microsoft.com/office/drawing/2014/main" id="{9B1EDAC8-55DA-4209-B744-3EC1576C799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8339" y="5883443"/>
                  <a:ext cx="364331" cy="369332"/>
                </a:xfrm>
                <a:prstGeom prst="rect">
                  <a:avLst/>
                </a:prstGeom>
                <a:blipFill>
                  <a:blip r:embed="rId17"/>
                  <a:stretch>
                    <a:fillRect l="-11667" r="-8333" b="-1311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文字方塊 30">
                <a:extLst>
                  <a:ext uri="{FF2B5EF4-FFF2-40B4-BE49-F238E27FC236}">
                    <a16:creationId xmlns:a16="http://schemas.microsoft.com/office/drawing/2014/main" id="{138BAC7A-86FA-45B9-BB97-6CFB4248AB64}"/>
                  </a:ext>
                </a:extLst>
              </p:cNvPr>
              <p:cNvSpPr txBox="1"/>
              <p:nvPr/>
            </p:nvSpPr>
            <p:spPr>
              <a:xfrm>
                <a:off x="4303508" y="4339296"/>
                <a:ext cx="83381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4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31" name="文字方塊 30">
                <a:extLst>
                  <a:ext uri="{FF2B5EF4-FFF2-40B4-BE49-F238E27FC236}">
                    <a16:creationId xmlns:a16="http://schemas.microsoft.com/office/drawing/2014/main" id="{138BAC7A-86FA-45B9-BB97-6CFB4248AB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3508" y="4339296"/>
                <a:ext cx="833818" cy="369332"/>
              </a:xfrm>
              <a:prstGeom prst="rect">
                <a:avLst/>
              </a:prstGeom>
              <a:blipFill>
                <a:blip r:embed="rId18"/>
                <a:stretch>
                  <a:fillRect l="-7299" r="-2190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8" name="文字方塊 117">
                <a:extLst>
                  <a:ext uri="{FF2B5EF4-FFF2-40B4-BE49-F238E27FC236}">
                    <a16:creationId xmlns:a16="http://schemas.microsoft.com/office/drawing/2014/main" id="{EB383CFF-6AC3-4E58-A44A-C0F6B7EB0374}"/>
                  </a:ext>
                </a:extLst>
              </p:cNvPr>
              <p:cNvSpPr txBox="1"/>
              <p:nvPr/>
            </p:nvSpPr>
            <p:spPr>
              <a:xfrm>
                <a:off x="1893533" y="4186089"/>
                <a:ext cx="63639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4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m:rPr>
                          <m:sty m:val="p"/>
                        </m:rPr>
                        <a:rPr lang="en-US" altLang="zh-TW" sz="2400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y</m:t>
                      </m:r>
                    </m:oMath>
                  </m:oMathPara>
                </a14:m>
                <a:endParaRPr lang="zh-TW" alt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118" name="文字方塊 117">
                <a:extLst>
                  <a:ext uri="{FF2B5EF4-FFF2-40B4-BE49-F238E27FC236}">
                    <a16:creationId xmlns:a16="http://schemas.microsoft.com/office/drawing/2014/main" id="{EB383CFF-6AC3-4E58-A44A-C0F6B7EB03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3533" y="4186089"/>
                <a:ext cx="636392" cy="369332"/>
              </a:xfrm>
              <a:prstGeom prst="rect">
                <a:avLst/>
              </a:prstGeom>
              <a:blipFill>
                <a:blip r:embed="rId19"/>
                <a:stretch>
                  <a:fillRect l="-9615" r="-11538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2" name="文字方塊 121">
                <a:extLst>
                  <a:ext uri="{FF2B5EF4-FFF2-40B4-BE49-F238E27FC236}">
                    <a16:creationId xmlns:a16="http://schemas.microsoft.com/office/drawing/2014/main" id="{2301C2C2-857F-4E8B-86B1-AC9994AEE701}"/>
                  </a:ext>
                </a:extLst>
              </p:cNvPr>
              <p:cNvSpPr txBox="1"/>
              <p:nvPr/>
            </p:nvSpPr>
            <p:spPr>
              <a:xfrm>
                <a:off x="1741916" y="4913300"/>
                <a:ext cx="63158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4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m:rPr>
                          <m:sty m:val="p"/>
                        </m:rPr>
                        <a:rPr lang="en-US" altLang="zh-TW" sz="2400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</m:t>
                      </m:r>
                    </m:oMath>
                  </m:oMathPara>
                </a14:m>
                <a:endParaRPr lang="zh-TW" alt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122" name="文字方塊 121">
                <a:extLst>
                  <a:ext uri="{FF2B5EF4-FFF2-40B4-BE49-F238E27FC236}">
                    <a16:creationId xmlns:a16="http://schemas.microsoft.com/office/drawing/2014/main" id="{2301C2C2-857F-4E8B-86B1-AC9994AEE7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1916" y="4913300"/>
                <a:ext cx="631583" cy="369332"/>
              </a:xfrm>
              <a:prstGeom prst="rect">
                <a:avLst/>
              </a:prstGeom>
              <a:blipFill>
                <a:blip r:embed="rId20"/>
                <a:stretch>
                  <a:fillRect l="-9709" r="-5825" b="-491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3" name="文字方塊 122">
                <a:extLst>
                  <a:ext uri="{FF2B5EF4-FFF2-40B4-BE49-F238E27FC236}">
                    <a16:creationId xmlns:a16="http://schemas.microsoft.com/office/drawing/2014/main" id="{8B187265-62AD-41F0-8776-BC82DB04A65B}"/>
                  </a:ext>
                </a:extLst>
              </p:cNvPr>
              <p:cNvSpPr txBox="1"/>
              <p:nvPr/>
            </p:nvSpPr>
            <p:spPr>
              <a:xfrm>
                <a:off x="729909" y="6040149"/>
                <a:ext cx="64601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4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altLang="zh-TW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zh-TW" altLang="en-US" sz="2400" i="1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123" name="文字方塊 122">
                <a:extLst>
                  <a:ext uri="{FF2B5EF4-FFF2-40B4-BE49-F238E27FC236}">
                    <a16:creationId xmlns:a16="http://schemas.microsoft.com/office/drawing/2014/main" id="{8B187265-62AD-41F0-8776-BC82DB04A6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909" y="6040149"/>
                <a:ext cx="646011" cy="369332"/>
              </a:xfrm>
              <a:prstGeom prst="rect">
                <a:avLst/>
              </a:prstGeom>
              <a:blipFill>
                <a:blip r:embed="rId21"/>
                <a:stretch>
                  <a:fillRect l="-9434" r="-10377"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4" name="文字方塊 123">
            <a:extLst>
              <a:ext uri="{FF2B5EF4-FFF2-40B4-BE49-F238E27FC236}">
                <a16:creationId xmlns:a16="http://schemas.microsoft.com/office/drawing/2014/main" id="{71CE9476-CEB1-4A0C-95AC-D94073A91F99}"/>
              </a:ext>
            </a:extLst>
          </p:cNvPr>
          <p:cNvSpPr txBox="1"/>
          <p:nvPr/>
        </p:nvSpPr>
        <p:spPr>
          <a:xfrm>
            <a:off x="659132" y="6280933"/>
            <a:ext cx="978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small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32" name="矩形: 圓角 31">
            <a:extLst>
              <a:ext uri="{FF2B5EF4-FFF2-40B4-BE49-F238E27FC236}">
                <a16:creationId xmlns:a16="http://schemas.microsoft.com/office/drawing/2014/main" id="{63856309-26FD-4D1E-9639-CD54B97F72A6}"/>
              </a:ext>
            </a:extLst>
          </p:cNvPr>
          <p:cNvSpPr/>
          <p:nvPr/>
        </p:nvSpPr>
        <p:spPr>
          <a:xfrm>
            <a:off x="1961413" y="3445882"/>
            <a:ext cx="1514503" cy="4270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smooth</a:t>
            </a:r>
            <a:endParaRPr lang="zh-TW" altLang="en-US" sz="2400" dirty="0"/>
          </a:p>
        </p:txBody>
      </p:sp>
      <p:sp>
        <p:nvSpPr>
          <p:cNvPr id="125" name="文字方塊 124">
            <a:extLst>
              <a:ext uri="{FF2B5EF4-FFF2-40B4-BE49-F238E27FC236}">
                <a16:creationId xmlns:a16="http://schemas.microsoft.com/office/drawing/2014/main" id="{B329C95E-FBAA-40C5-BC5B-8AFDFFD0C958}"/>
              </a:ext>
            </a:extLst>
          </p:cNvPr>
          <p:cNvSpPr txBox="1"/>
          <p:nvPr/>
        </p:nvSpPr>
        <p:spPr>
          <a:xfrm>
            <a:off x="2521425" y="3996593"/>
            <a:ext cx="978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small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126" name="文字方塊 125">
            <a:extLst>
              <a:ext uri="{FF2B5EF4-FFF2-40B4-BE49-F238E27FC236}">
                <a16:creationId xmlns:a16="http://schemas.microsoft.com/office/drawing/2014/main" id="{CD4774CD-698D-40A8-B8E3-4028B918EC3B}"/>
              </a:ext>
            </a:extLst>
          </p:cNvPr>
          <p:cNvSpPr txBox="1"/>
          <p:nvPr/>
        </p:nvSpPr>
        <p:spPr>
          <a:xfrm>
            <a:off x="2069593" y="5091405"/>
            <a:ext cx="978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small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35" name="投影片編號版面配置區 34">
            <a:extLst>
              <a:ext uri="{FF2B5EF4-FFF2-40B4-BE49-F238E27FC236}">
                <a16:creationId xmlns:a16="http://schemas.microsoft.com/office/drawing/2014/main" id="{1264DFF4-CD6E-495A-8758-2F7DB591A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D0A2A-D507-42C8-BDC2-E837BE766BFD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93512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7" grpId="0"/>
      <p:bldP spid="13" grpId="0"/>
      <p:bldP spid="76" grpId="0"/>
      <p:bldP spid="96" grpId="0"/>
      <p:bldP spid="102" grpId="0"/>
      <p:bldP spid="103" grpId="0"/>
      <p:bldP spid="104" grpId="0"/>
      <p:bldP spid="15" grpId="0"/>
      <p:bldP spid="31" grpId="0"/>
      <p:bldP spid="118" grpId="0"/>
      <p:bldP spid="122" grpId="0"/>
      <p:bldP spid="123" grpId="0"/>
      <p:bldP spid="124" grpId="0"/>
      <p:bldP spid="32" grpId="0" animBg="1"/>
      <p:bldP spid="125" grpId="0"/>
      <p:bldP spid="12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Changing Landscape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2810906" y="5802375"/>
            <a:ext cx="538582" cy="4677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cxnSp>
        <p:nvCxnSpPr>
          <p:cNvPr id="7" name="直線單箭頭接點 6"/>
          <p:cNvCxnSpPr>
            <a:cxnSpLocks/>
          </p:cNvCxnSpPr>
          <p:nvPr/>
        </p:nvCxnSpPr>
        <p:spPr>
          <a:xfrm flipH="1" flipV="1">
            <a:off x="3399417" y="4961347"/>
            <a:ext cx="2069439" cy="10208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>
            <a:cxnSpLocks/>
          </p:cNvCxnSpPr>
          <p:nvPr/>
        </p:nvCxnSpPr>
        <p:spPr>
          <a:xfrm flipH="1" flipV="1">
            <a:off x="2253207" y="4753110"/>
            <a:ext cx="482383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>
            <a:cxnSpLocks/>
            <a:endCxn id="20" idx="3"/>
          </p:cNvCxnSpPr>
          <p:nvPr/>
        </p:nvCxnSpPr>
        <p:spPr>
          <a:xfrm flipH="1" flipV="1">
            <a:off x="3329727" y="4743773"/>
            <a:ext cx="2139132" cy="500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群組 18"/>
          <p:cNvGrpSpPr/>
          <p:nvPr/>
        </p:nvGrpSpPr>
        <p:grpSpPr>
          <a:xfrm>
            <a:off x="2809408" y="4483613"/>
            <a:ext cx="520319" cy="520319"/>
            <a:chOff x="3342651" y="3507082"/>
            <a:chExt cx="520319" cy="520319"/>
          </a:xfrm>
        </p:grpSpPr>
        <p:sp>
          <p:nvSpPr>
            <p:cNvPr id="20" name="矩形 19"/>
            <p:cNvSpPr/>
            <p:nvPr/>
          </p:nvSpPr>
          <p:spPr>
            <a:xfrm>
              <a:off x="3342651" y="3507082"/>
              <a:ext cx="520319" cy="520319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21" name="Object 12"/>
            <p:cNvGraphicFramePr>
              <a:graphicFrameLocks noChangeAspect="1"/>
            </p:cNvGraphicFramePr>
            <p:nvPr/>
          </p:nvGraphicFramePr>
          <p:xfrm>
            <a:off x="3435128" y="3545009"/>
            <a:ext cx="385763" cy="387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方程式" r:id="rId3" imgW="139680" imgH="139680" progId="Equation.3">
                    <p:embed/>
                  </p:oleObj>
                </mc:Choice>
                <mc:Fallback>
                  <p:oleObj name="方程式" r:id="rId3" imgW="139680" imgH="139680" progId="Equation.3">
                    <p:embed/>
                    <p:pic>
                      <p:nvPicPr>
                        <p:cNvPr id="21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35128" y="3545009"/>
                          <a:ext cx="385763" cy="38735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23" name="直線單箭頭接點 22"/>
          <p:cNvCxnSpPr/>
          <p:nvPr/>
        </p:nvCxnSpPr>
        <p:spPr>
          <a:xfrm flipV="1">
            <a:off x="3084940" y="5037161"/>
            <a:ext cx="0" cy="75477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字方塊 36"/>
          <p:cNvSpPr txBox="1"/>
          <p:nvPr/>
        </p:nvSpPr>
        <p:spPr>
          <a:xfrm>
            <a:off x="6209492" y="4545904"/>
            <a:ext cx="13354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1, 2 ……</a:t>
            </a:r>
            <a:endParaRPr lang="zh-TW" altLang="en-US" sz="2400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6147388" y="5770243"/>
            <a:ext cx="1859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100, 200 ……</a:t>
            </a:r>
            <a:endParaRPr lang="zh-TW" altLang="en-US" sz="2400" dirty="0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9B3783E8-275C-42EA-94C8-40C9FD1AB71F}"/>
              </a:ext>
            </a:extLst>
          </p:cNvPr>
          <p:cNvGrpSpPr/>
          <p:nvPr/>
        </p:nvGrpSpPr>
        <p:grpSpPr>
          <a:xfrm>
            <a:off x="5103371" y="1429422"/>
            <a:ext cx="3837393" cy="2729713"/>
            <a:chOff x="5103371" y="1429422"/>
            <a:chExt cx="3837393" cy="2729713"/>
          </a:xfrm>
        </p:grpSpPr>
        <p:cxnSp>
          <p:nvCxnSpPr>
            <p:cNvPr id="97" name="直線單箭頭接點 96"/>
            <p:cNvCxnSpPr/>
            <p:nvPr/>
          </p:nvCxnSpPr>
          <p:spPr>
            <a:xfrm>
              <a:off x="5103371" y="3615804"/>
              <a:ext cx="383739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線單箭頭接點 97"/>
            <p:cNvCxnSpPr/>
            <p:nvPr/>
          </p:nvCxnSpPr>
          <p:spPr>
            <a:xfrm flipV="1">
              <a:off x="5686693" y="1504732"/>
              <a:ext cx="0" cy="248572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99" name="Object 12"/>
            <p:cNvGraphicFramePr>
              <a:graphicFrameLocks noChangeAspect="1"/>
            </p:cNvGraphicFramePr>
            <p:nvPr/>
          </p:nvGraphicFramePr>
          <p:xfrm>
            <a:off x="8370380" y="3563822"/>
            <a:ext cx="493713" cy="595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方程式" r:id="rId5" imgW="177480" imgH="215640" progId="Equation.3">
                    <p:embed/>
                  </p:oleObj>
                </mc:Choice>
                <mc:Fallback>
                  <p:oleObj name="方程式" r:id="rId5" imgW="177480" imgH="215640" progId="Equation.3">
                    <p:embed/>
                    <p:pic>
                      <p:nvPicPr>
                        <p:cNvPr id="99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70380" y="3563822"/>
                          <a:ext cx="493713" cy="595313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0" name="Object 12"/>
            <p:cNvGraphicFramePr>
              <a:graphicFrameLocks noChangeAspect="1"/>
            </p:cNvGraphicFramePr>
            <p:nvPr/>
          </p:nvGraphicFramePr>
          <p:xfrm>
            <a:off x="5146651" y="1429422"/>
            <a:ext cx="527050" cy="595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方程式" r:id="rId7" imgW="190440" imgH="215640" progId="Equation.3">
                    <p:embed/>
                  </p:oleObj>
                </mc:Choice>
                <mc:Fallback>
                  <p:oleObj name="方程式" r:id="rId7" imgW="190440" imgH="215640" progId="Equation.3">
                    <p:embed/>
                    <p:pic>
                      <p:nvPicPr>
                        <p:cNvPr id="10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46651" y="1429422"/>
                          <a:ext cx="527050" cy="595313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1" name="文字方塊 100"/>
            <p:cNvSpPr txBox="1"/>
            <p:nvPr/>
          </p:nvSpPr>
          <p:spPr>
            <a:xfrm>
              <a:off x="6138495" y="1507916"/>
              <a:ext cx="194713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Loss L</a:t>
              </a:r>
              <a:endParaRPr lang="zh-TW" altLang="en-US" sz="2400" dirty="0"/>
            </a:p>
          </p:txBody>
        </p:sp>
        <p:sp>
          <p:nvSpPr>
            <p:cNvPr id="108" name="橢圓 107"/>
            <p:cNvSpPr/>
            <p:nvPr/>
          </p:nvSpPr>
          <p:spPr>
            <a:xfrm>
              <a:off x="6864687" y="2691479"/>
              <a:ext cx="558518" cy="558518"/>
            </a:xfrm>
            <a:prstGeom prst="ellipse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9" name="橢圓 108"/>
            <p:cNvSpPr/>
            <p:nvPr/>
          </p:nvSpPr>
          <p:spPr>
            <a:xfrm>
              <a:off x="6589929" y="2431668"/>
              <a:ext cx="1108034" cy="1041809"/>
            </a:xfrm>
            <a:prstGeom prst="ellipse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0" name="橢圓 109"/>
            <p:cNvSpPr/>
            <p:nvPr/>
          </p:nvSpPr>
          <p:spPr>
            <a:xfrm>
              <a:off x="6230110" y="2163086"/>
              <a:ext cx="1883365" cy="1619856"/>
            </a:xfrm>
            <a:prstGeom prst="ellipse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1" name="橢圓 110"/>
            <p:cNvSpPr/>
            <p:nvPr/>
          </p:nvSpPr>
          <p:spPr>
            <a:xfrm>
              <a:off x="5903692" y="1961264"/>
              <a:ext cx="2543359" cy="2057765"/>
            </a:xfrm>
            <a:prstGeom prst="ellipse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13" name="直線單箭頭接點 112"/>
            <p:cNvCxnSpPr/>
            <p:nvPr/>
          </p:nvCxnSpPr>
          <p:spPr>
            <a:xfrm flipH="1" flipV="1">
              <a:off x="7711544" y="3473217"/>
              <a:ext cx="418053" cy="447347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線單箭頭接點 114"/>
            <p:cNvCxnSpPr/>
            <p:nvPr/>
          </p:nvCxnSpPr>
          <p:spPr>
            <a:xfrm flipH="1" flipV="1">
              <a:off x="7424003" y="3201472"/>
              <a:ext cx="262309" cy="25889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線單箭頭接點 116"/>
            <p:cNvCxnSpPr/>
            <p:nvPr/>
          </p:nvCxnSpPr>
          <p:spPr>
            <a:xfrm flipH="1" flipV="1">
              <a:off x="7219775" y="3007759"/>
              <a:ext cx="203430" cy="20078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線單箭頭接點 118"/>
            <p:cNvCxnSpPr/>
            <p:nvPr/>
          </p:nvCxnSpPr>
          <p:spPr>
            <a:xfrm flipV="1">
              <a:off x="5891687" y="3266645"/>
              <a:ext cx="498810" cy="26045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線單箭頭接點 119"/>
            <p:cNvCxnSpPr/>
            <p:nvPr/>
          </p:nvCxnSpPr>
          <p:spPr>
            <a:xfrm flipV="1">
              <a:off x="6383818" y="3142916"/>
              <a:ext cx="287068" cy="139327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線單箭頭接點 120"/>
            <p:cNvCxnSpPr/>
            <p:nvPr/>
          </p:nvCxnSpPr>
          <p:spPr>
            <a:xfrm flipV="1">
              <a:off x="6676961" y="3002810"/>
              <a:ext cx="310106" cy="14464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群組 2">
            <a:extLst>
              <a:ext uri="{FF2B5EF4-FFF2-40B4-BE49-F238E27FC236}">
                <a16:creationId xmlns:a16="http://schemas.microsoft.com/office/drawing/2014/main" id="{318A4F8E-8997-4B60-B791-DB1C51CB1522}"/>
              </a:ext>
            </a:extLst>
          </p:cNvPr>
          <p:cNvGrpSpPr/>
          <p:nvPr/>
        </p:nvGrpSpPr>
        <p:grpSpPr>
          <a:xfrm>
            <a:off x="344157" y="1473432"/>
            <a:ext cx="4639132" cy="2729713"/>
            <a:chOff x="344157" y="1473432"/>
            <a:chExt cx="4639132" cy="2729713"/>
          </a:xfrm>
        </p:grpSpPr>
        <p:cxnSp>
          <p:nvCxnSpPr>
            <p:cNvPr id="40" name="直線單箭頭接點 39"/>
            <p:cNvCxnSpPr/>
            <p:nvPr/>
          </p:nvCxnSpPr>
          <p:spPr>
            <a:xfrm>
              <a:off x="787646" y="3659814"/>
              <a:ext cx="383739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43" name="Object 12"/>
            <p:cNvGraphicFramePr>
              <a:graphicFrameLocks noChangeAspect="1"/>
            </p:cNvGraphicFramePr>
            <p:nvPr/>
          </p:nvGraphicFramePr>
          <p:xfrm>
            <a:off x="4054655" y="3607832"/>
            <a:ext cx="493713" cy="595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方程式" r:id="rId5" imgW="177480" imgH="215640" progId="Equation.3">
                    <p:embed/>
                  </p:oleObj>
                </mc:Choice>
                <mc:Fallback>
                  <p:oleObj name="方程式" r:id="rId5" imgW="177480" imgH="215640" progId="Equation.3">
                    <p:embed/>
                    <p:pic>
                      <p:nvPicPr>
                        <p:cNvPr id="43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54655" y="3607832"/>
                          <a:ext cx="493713" cy="595313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" name="Object 12"/>
            <p:cNvGraphicFramePr>
              <a:graphicFrameLocks noChangeAspect="1"/>
            </p:cNvGraphicFramePr>
            <p:nvPr/>
          </p:nvGraphicFramePr>
          <p:xfrm>
            <a:off x="830926" y="1473432"/>
            <a:ext cx="527050" cy="595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方程式" r:id="rId9" imgW="190440" imgH="215640" progId="Equation.3">
                    <p:embed/>
                  </p:oleObj>
                </mc:Choice>
                <mc:Fallback>
                  <p:oleObj name="方程式" r:id="rId9" imgW="190440" imgH="215640" progId="Equation.3">
                    <p:embed/>
                    <p:pic>
                      <p:nvPicPr>
                        <p:cNvPr id="44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0926" y="1473432"/>
                          <a:ext cx="527050" cy="595313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" name="文字方塊 45"/>
            <p:cNvSpPr txBox="1"/>
            <p:nvPr/>
          </p:nvSpPr>
          <p:spPr>
            <a:xfrm>
              <a:off x="1745100" y="1520166"/>
              <a:ext cx="194713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Loss L</a:t>
              </a:r>
              <a:endParaRPr lang="zh-TW" altLang="en-US" sz="2400" dirty="0"/>
            </a:p>
          </p:txBody>
        </p:sp>
        <p:sp>
          <p:nvSpPr>
            <p:cNvPr id="47" name="橢圓 46"/>
            <p:cNvSpPr/>
            <p:nvPr/>
          </p:nvSpPr>
          <p:spPr>
            <a:xfrm>
              <a:off x="1601595" y="2386555"/>
              <a:ext cx="2207802" cy="706239"/>
            </a:xfrm>
            <a:prstGeom prst="ellipse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8" name="橢圓 47"/>
            <p:cNvSpPr/>
            <p:nvPr/>
          </p:nvSpPr>
          <p:spPr>
            <a:xfrm>
              <a:off x="1052915" y="2250625"/>
              <a:ext cx="3298704" cy="995327"/>
            </a:xfrm>
            <a:prstGeom prst="ellipse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9" name="橢圓 48"/>
            <p:cNvSpPr/>
            <p:nvPr/>
          </p:nvSpPr>
          <p:spPr>
            <a:xfrm>
              <a:off x="682266" y="2125670"/>
              <a:ext cx="3942773" cy="1226798"/>
            </a:xfrm>
            <a:prstGeom prst="ellipse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6" name="橢圓 105"/>
            <p:cNvSpPr/>
            <p:nvPr/>
          </p:nvSpPr>
          <p:spPr>
            <a:xfrm>
              <a:off x="344157" y="2006385"/>
              <a:ext cx="4639132" cy="1451756"/>
            </a:xfrm>
            <a:prstGeom prst="ellipse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27" name="直線單箭頭接點 126"/>
            <p:cNvCxnSpPr/>
            <p:nvPr/>
          </p:nvCxnSpPr>
          <p:spPr>
            <a:xfrm flipH="1" flipV="1">
              <a:off x="3568369" y="3090565"/>
              <a:ext cx="169407" cy="42705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線單箭頭接點 130"/>
            <p:cNvCxnSpPr/>
            <p:nvPr/>
          </p:nvCxnSpPr>
          <p:spPr>
            <a:xfrm flipH="1" flipV="1">
              <a:off x="3399417" y="2776203"/>
              <a:ext cx="177181" cy="33202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線單箭頭接點 132"/>
            <p:cNvCxnSpPr/>
            <p:nvPr/>
          </p:nvCxnSpPr>
          <p:spPr>
            <a:xfrm flipH="1" flipV="1">
              <a:off x="3238239" y="2706913"/>
              <a:ext cx="206489" cy="11002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線單箭頭接點 135"/>
            <p:cNvCxnSpPr/>
            <p:nvPr/>
          </p:nvCxnSpPr>
          <p:spPr>
            <a:xfrm flipH="1">
              <a:off x="3024659" y="2727200"/>
              <a:ext cx="200272" cy="228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直線單箭頭接點 138"/>
            <p:cNvCxnSpPr/>
            <p:nvPr/>
          </p:nvCxnSpPr>
          <p:spPr>
            <a:xfrm flipH="1">
              <a:off x="2832577" y="2746007"/>
              <a:ext cx="200272" cy="228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單箭頭接點 40"/>
            <p:cNvCxnSpPr/>
            <p:nvPr/>
          </p:nvCxnSpPr>
          <p:spPr>
            <a:xfrm flipV="1">
              <a:off x="1370968" y="1548742"/>
              <a:ext cx="0" cy="248572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AC19F505-0513-4914-83C8-D023C32EABCE}"/>
                  </a:ext>
                </a:extLst>
              </p:cNvPr>
              <p:cNvSpPr txBox="1"/>
              <p:nvPr/>
            </p:nvSpPr>
            <p:spPr>
              <a:xfrm>
                <a:off x="939325" y="4544457"/>
                <a:ext cx="245708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AC19F505-0513-4914-83C8-D023C32EAB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325" y="4544457"/>
                <a:ext cx="245708" cy="369332"/>
              </a:xfrm>
              <a:prstGeom prst="rect">
                <a:avLst/>
              </a:prstGeom>
              <a:blipFill>
                <a:blip r:embed="rId10"/>
                <a:stretch>
                  <a:fillRect l="-30000" t="-16393" r="-80000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6" name="文字方塊 75">
                <a:extLst>
                  <a:ext uri="{FF2B5EF4-FFF2-40B4-BE49-F238E27FC236}">
                    <a16:creationId xmlns:a16="http://schemas.microsoft.com/office/drawing/2014/main" id="{20F5C7D6-EA98-49CB-9F76-0313723028A6}"/>
                  </a:ext>
                </a:extLst>
              </p:cNvPr>
              <p:cNvSpPr txBox="1"/>
              <p:nvPr/>
            </p:nvSpPr>
            <p:spPr>
              <a:xfrm>
                <a:off x="1984067" y="4530945"/>
                <a:ext cx="245708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76" name="文字方塊 75">
                <a:extLst>
                  <a:ext uri="{FF2B5EF4-FFF2-40B4-BE49-F238E27FC236}">
                    <a16:creationId xmlns:a16="http://schemas.microsoft.com/office/drawing/2014/main" id="{20F5C7D6-EA98-49CB-9F76-0313723028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4067" y="4530945"/>
                <a:ext cx="245708" cy="369332"/>
              </a:xfrm>
              <a:prstGeom prst="rect">
                <a:avLst/>
              </a:prstGeom>
              <a:blipFill>
                <a:blip r:embed="rId11"/>
                <a:stretch>
                  <a:fillRect l="-29268" r="-26829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群組 27">
            <a:extLst>
              <a:ext uri="{FF2B5EF4-FFF2-40B4-BE49-F238E27FC236}">
                <a16:creationId xmlns:a16="http://schemas.microsoft.com/office/drawing/2014/main" id="{FE46C385-0B15-4F66-B58C-519D8304DCCD}"/>
              </a:ext>
            </a:extLst>
          </p:cNvPr>
          <p:cNvGrpSpPr/>
          <p:nvPr/>
        </p:nvGrpSpPr>
        <p:grpSpPr>
          <a:xfrm>
            <a:off x="1324402" y="4695348"/>
            <a:ext cx="601011" cy="369332"/>
            <a:chOff x="237545" y="5931455"/>
            <a:chExt cx="601011" cy="369332"/>
          </a:xfrm>
        </p:grpSpPr>
        <p:cxnSp>
          <p:nvCxnSpPr>
            <p:cNvPr id="73" name="直線單箭頭接點 72">
              <a:extLst>
                <a:ext uri="{FF2B5EF4-FFF2-40B4-BE49-F238E27FC236}">
                  <a16:creationId xmlns:a16="http://schemas.microsoft.com/office/drawing/2014/main" id="{A52CE156-C32D-4A2D-A60F-D6A0F490D2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7545" y="5969393"/>
              <a:ext cx="601011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ot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7" name="文字方塊 76">
                  <a:extLst>
                    <a:ext uri="{FF2B5EF4-FFF2-40B4-BE49-F238E27FC236}">
                      <a16:creationId xmlns:a16="http://schemas.microsoft.com/office/drawing/2014/main" id="{02CE3497-4F32-4842-A9B4-09D875899581}"/>
                    </a:ext>
                  </a:extLst>
                </p:cNvPr>
                <p:cNvSpPr txBox="1"/>
                <p:nvPr/>
              </p:nvSpPr>
              <p:spPr>
                <a:xfrm>
                  <a:off x="427648" y="5931455"/>
                  <a:ext cx="245708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>
            <p:sp>
              <p:nvSpPr>
                <p:cNvPr id="77" name="文字方塊 76">
                  <a:extLst>
                    <a:ext uri="{FF2B5EF4-FFF2-40B4-BE49-F238E27FC236}">
                      <a16:creationId xmlns:a16="http://schemas.microsoft.com/office/drawing/2014/main" id="{02CE3497-4F32-4842-A9B4-09D8758995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7648" y="5931455"/>
                  <a:ext cx="245708" cy="369332"/>
                </a:xfrm>
                <a:prstGeom prst="rect">
                  <a:avLst/>
                </a:prstGeom>
                <a:blipFill>
                  <a:blip r:embed="rId12"/>
                  <a:stretch>
                    <a:fillRect l="-12195" r="-9756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96" name="文字方塊 95">
                <a:extLst>
                  <a:ext uri="{FF2B5EF4-FFF2-40B4-BE49-F238E27FC236}">
                    <a16:creationId xmlns:a16="http://schemas.microsoft.com/office/drawing/2014/main" id="{D10D0745-BFE8-4F97-BB7A-11B3D1B6FECB}"/>
                  </a:ext>
                </a:extLst>
              </p:cNvPr>
              <p:cNvSpPr txBox="1"/>
              <p:nvPr/>
            </p:nvSpPr>
            <p:spPr>
              <a:xfrm>
                <a:off x="3159181" y="5229880"/>
                <a:ext cx="245708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96" name="文字方塊 95">
                <a:extLst>
                  <a:ext uri="{FF2B5EF4-FFF2-40B4-BE49-F238E27FC236}">
                    <a16:creationId xmlns:a16="http://schemas.microsoft.com/office/drawing/2014/main" id="{D10D0745-BFE8-4F97-BB7A-11B3D1B6FE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9181" y="5229880"/>
                <a:ext cx="245708" cy="369332"/>
              </a:xfrm>
              <a:prstGeom prst="rect">
                <a:avLst/>
              </a:prstGeom>
              <a:blipFill>
                <a:blip r:embed="rId13"/>
                <a:stretch>
                  <a:fillRect l="-29268" r="-24390"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2" name="文字方塊 101">
                <a:extLst>
                  <a:ext uri="{FF2B5EF4-FFF2-40B4-BE49-F238E27FC236}">
                    <a16:creationId xmlns:a16="http://schemas.microsoft.com/office/drawing/2014/main" id="{2BA7AF41-4776-4086-AE59-8A1A5B254813}"/>
                  </a:ext>
                </a:extLst>
              </p:cNvPr>
              <p:cNvSpPr txBox="1"/>
              <p:nvPr/>
            </p:nvSpPr>
            <p:spPr>
              <a:xfrm>
                <a:off x="3809267" y="4316314"/>
                <a:ext cx="629624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02" name="文字方塊 101">
                <a:extLst>
                  <a:ext uri="{FF2B5EF4-FFF2-40B4-BE49-F238E27FC236}">
                    <a16:creationId xmlns:a16="http://schemas.microsoft.com/office/drawing/2014/main" id="{2BA7AF41-4776-4086-AE59-8A1A5B2548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9267" y="4316314"/>
                <a:ext cx="629624" cy="369332"/>
              </a:xfrm>
              <a:prstGeom prst="rect">
                <a:avLst/>
              </a:prstGeom>
              <a:blipFill>
                <a:blip r:embed="rId1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3" name="文字方塊 102">
                <a:extLst>
                  <a:ext uri="{FF2B5EF4-FFF2-40B4-BE49-F238E27FC236}">
                    <a16:creationId xmlns:a16="http://schemas.microsoft.com/office/drawing/2014/main" id="{45DF9094-4E99-4D85-BCDD-0DC58375D3CE}"/>
                  </a:ext>
                </a:extLst>
              </p:cNvPr>
              <p:cNvSpPr txBox="1"/>
              <p:nvPr/>
            </p:nvSpPr>
            <p:spPr>
              <a:xfrm>
                <a:off x="3949477" y="5380880"/>
                <a:ext cx="364331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03" name="文字方塊 102">
                <a:extLst>
                  <a:ext uri="{FF2B5EF4-FFF2-40B4-BE49-F238E27FC236}">
                    <a16:creationId xmlns:a16="http://schemas.microsoft.com/office/drawing/2014/main" id="{45DF9094-4E99-4D85-BCDD-0DC58375D3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9477" y="5380880"/>
                <a:ext cx="364331" cy="369332"/>
              </a:xfrm>
              <a:prstGeom prst="rect">
                <a:avLst/>
              </a:prstGeom>
              <a:blipFill>
                <a:blip r:embed="rId15"/>
                <a:stretch>
                  <a:fillRect l="-20000" r="-15000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4" name="文字方塊 103">
                <a:extLst>
                  <a:ext uri="{FF2B5EF4-FFF2-40B4-BE49-F238E27FC236}">
                    <a16:creationId xmlns:a16="http://schemas.microsoft.com/office/drawing/2014/main" id="{0B51DB79-BC95-4BF8-81F0-1C6F595CA431}"/>
                  </a:ext>
                </a:extLst>
              </p:cNvPr>
              <p:cNvSpPr txBox="1"/>
              <p:nvPr/>
            </p:nvSpPr>
            <p:spPr>
              <a:xfrm>
                <a:off x="913346" y="5381020"/>
                <a:ext cx="1257204" cy="8943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04" name="文字方塊 103">
                <a:extLst>
                  <a:ext uri="{FF2B5EF4-FFF2-40B4-BE49-F238E27FC236}">
                    <a16:creationId xmlns:a16="http://schemas.microsoft.com/office/drawing/2014/main" id="{0B51DB79-BC95-4BF8-81F0-1C6F595CA4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346" y="5381020"/>
                <a:ext cx="1257204" cy="89434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文字方塊 14">
            <a:extLst>
              <a:ext uri="{FF2B5EF4-FFF2-40B4-BE49-F238E27FC236}">
                <a16:creationId xmlns:a16="http://schemas.microsoft.com/office/drawing/2014/main" id="{0BD4FF6C-5801-42B7-95B1-51D48FCAC58B}"/>
              </a:ext>
            </a:extLst>
          </p:cNvPr>
          <p:cNvSpPr txBox="1"/>
          <p:nvPr/>
        </p:nvSpPr>
        <p:spPr>
          <a:xfrm>
            <a:off x="6240875" y="4914697"/>
            <a:ext cx="978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small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107" name="文字方塊 106">
            <a:extLst>
              <a:ext uri="{FF2B5EF4-FFF2-40B4-BE49-F238E27FC236}">
                <a16:creationId xmlns:a16="http://schemas.microsoft.com/office/drawing/2014/main" id="{4E8D42C9-B3A2-4704-89BA-05D2EC538E98}"/>
              </a:ext>
            </a:extLst>
          </p:cNvPr>
          <p:cNvSpPr txBox="1"/>
          <p:nvPr/>
        </p:nvSpPr>
        <p:spPr>
          <a:xfrm>
            <a:off x="6206008" y="6139036"/>
            <a:ext cx="14072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large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grpSp>
        <p:nvGrpSpPr>
          <p:cNvPr id="24" name="群組 23">
            <a:extLst>
              <a:ext uri="{FF2B5EF4-FFF2-40B4-BE49-F238E27FC236}">
                <a16:creationId xmlns:a16="http://schemas.microsoft.com/office/drawing/2014/main" id="{A1C15D0C-32BB-46BA-AB78-CF1A684F1F50}"/>
              </a:ext>
            </a:extLst>
          </p:cNvPr>
          <p:cNvGrpSpPr/>
          <p:nvPr/>
        </p:nvGrpSpPr>
        <p:grpSpPr>
          <a:xfrm>
            <a:off x="5468856" y="4536206"/>
            <a:ext cx="538582" cy="467726"/>
            <a:chOff x="2861033" y="4573258"/>
            <a:chExt cx="538582" cy="467726"/>
          </a:xfrm>
        </p:grpSpPr>
        <p:sp>
          <p:nvSpPr>
            <p:cNvPr id="33" name="矩形 32"/>
            <p:cNvSpPr/>
            <p:nvPr/>
          </p:nvSpPr>
          <p:spPr>
            <a:xfrm>
              <a:off x="2861033" y="4573258"/>
              <a:ext cx="538582" cy="467726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2" name="文字方塊 111">
                  <a:extLst>
                    <a:ext uri="{FF2B5EF4-FFF2-40B4-BE49-F238E27FC236}">
                      <a16:creationId xmlns:a16="http://schemas.microsoft.com/office/drawing/2014/main" id="{750D2FBB-DF14-408C-8940-4DFAF7C58624}"/>
                    </a:ext>
                  </a:extLst>
                </p:cNvPr>
                <p:cNvSpPr txBox="1"/>
                <p:nvPr/>
              </p:nvSpPr>
              <p:spPr>
                <a:xfrm>
                  <a:off x="2978340" y="4581509"/>
                  <a:ext cx="364331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>
            <p:sp>
              <p:nvSpPr>
                <p:cNvPr id="112" name="文字方塊 111">
                  <a:extLst>
                    <a:ext uri="{FF2B5EF4-FFF2-40B4-BE49-F238E27FC236}">
                      <a16:creationId xmlns:a16="http://schemas.microsoft.com/office/drawing/2014/main" id="{750D2FBB-DF14-408C-8940-4DFAF7C586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8340" y="4581509"/>
                  <a:ext cx="364331" cy="369332"/>
                </a:xfrm>
                <a:prstGeom prst="rect">
                  <a:avLst/>
                </a:prstGeom>
                <a:blipFill>
                  <a:blip r:embed="rId17"/>
                  <a:stretch>
                    <a:fillRect l="-10000" r="-8333" b="-1311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951EDC36-1A0E-4258-833C-250B65E88042}"/>
              </a:ext>
            </a:extLst>
          </p:cNvPr>
          <p:cNvGrpSpPr/>
          <p:nvPr/>
        </p:nvGrpSpPr>
        <p:grpSpPr>
          <a:xfrm>
            <a:off x="5484112" y="5757089"/>
            <a:ext cx="538582" cy="467726"/>
            <a:chOff x="2852460" y="5866704"/>
            <a:chExt cx="538582" cy="467726"/>
          </a:xfrm>
        </p:grpSpPr>
        <p:sp>
          <p:nvSpPr>
            <p:cNvPr id="34" name="矩形 33"/>
            <p:cNvSpPr/>
            <p:nvPr/>
          </p:nvSpPr>
          <p:spPr>
            <a:xfrm>
              <a:off x="2852460" y="5866704"/>
              <a:ext cx="538582" cy="467726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4" name="文字方塊 113">
                  <a:extLst>
                    <a:ext uri="{FF2B5EF4-FFF2-40B4-BE49-F238E27FC236}">
                      <a16:creationId xmlns:a16="http://schemas.microsoft.com/office/drawing/2014/main" id="{9B1EDAC8-55DA-4209-B744-3EC1576C799F}"/>
                    </a:ext>
                  </a:extLst>
                </p:cNvPr>
                <p:cNvSpPr txBox="1"/>
                <p:nvPr/>
              </p:nvSpPr>
              <p:spPr>
                <a:xfrm>
                  <a:off x="2978339" y="5883443"/>
                  <a:ext cx="364331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>
            <p:sp>
              <p:nvSpPr>
                <p:cNvPr id="114" name="文字方塊 113">
                  <a:extLst>
                    <a:ext uri="{FF2B5EF4-FFF2-40B4-BE49-F238E27FC236}">
                      <a16:creationId xmlns:a16="http://schemas.microsoft.com/office/drawing/2014/main" id="{9B1EDAC8-55DA-4209-B744-3EC1576C799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8339" y="5883443"/>
                  <a:ext cx="364331" cy="369332"/>
                </a:xfrm>
                <a:prstGeom prst="rect">
                  <a:avLst/>
                </a:prstGeom>
                <a:blipFill>
                  <a:blip r:embed="rId18"/>
                  <a:stretch>
                    <a:fillRect l="-11667" r="-8333" b="-1311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文字方塊 30">
                <a:extLst>
                  <a:ext uri="{FF2B5EF4-FFF2-40B4-BE49-F238E27FC236}">
                    <a16:creationId xmlns:a16="http://schemas.microsoft.com/office/drawing/2014/main" id="{138BAC7A-86FA-45B9-BB97-6CFB4248AB64}"/>
                  </a:ext>
                </a:extLst>
              </p:cNvPr>
              <p:cNvSpPr txBox="1"/>
              <p:nvPr/>
            </p:nvSpPr>
            <p:spPr>
              <a:xfrm>
                <a:off x="4117601" y="5692079"/>
                <a:ext cx="84093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1" name="文字方塊 30">
                <a:extLst>
                  <a:ext uri="{FF2B5EF4-FFF2-40B4-BE49-F238E27FC236}">
                    <a16:creationId xmlns:a16="http://schemas.microsoft.com/office/drawing/2014/main" id="{138BAC7A-86FA-45B9-BB97-6CFB4248AB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7601" y="5692079"/>
                <a:ext cx="840936" cy="369332"/>
              </a:xfrm>
              <a:prstGeom prst="rect">
                <a:avLst/>
              </a:prstGeom>
              <a:blipFill>
                <a:blip r:embed="rId19"/>
                <a:stretch>
                  <a:fillRect l="-7246" r="-2174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8" name="文字方塊 117">
                <a:extLst>
                  <a:ext uri="{FF2B5EF4-FFF2-40B4-BE49-F238E27FC236}">
                    <a16:creationId xmlns:a16="http://schemas.microsoft.com/office/drawing/2014/main" id="{EB383CFF-6AC3-4E58-A44A-C0F6B7EB0374}"/>
                  </a:ext>
                </a:extLst>
              </p:cNvPr>
              <p:cNvSpPr txBox="1"/>
              <p:nvPr/>
            </p:nvSpPr>
            <p:spPr>
              <a:xfrm>
                <a:off x="1893533" y="4186089"/>
                <a:ext cx="63639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m:rPr>
                          <m:sty m:val="p"/>
                        </m:rPr>
                        <a:rPr lang="en-US" altLang="zh-TW" sz="24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y</m:t>
                      </m:r>
                    </m:oMath>
                  </m:oMathPara>
                </a14:m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18" name="文字方塊 117">
                <a:extLst>
                  <a:ext uri="{FF2B5EF4-FFF2-40B4-BE49-F238E27FC236}">
                    <a16:creationId xmlns:a16="http://schemas.microsoft.com/office/drawing/2014/main" id="{EB383CFF-6AC3-4E58-A44A-C0F6B7EB03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3533" y="4186089"/>
                <a:ext cx="636392" cy="369332"/>
              </a:xfrm>
              <a:prstGeom prst="rect">
                <a:avLst/>
              </a:prstGeom>
              <a:blipFill>
                <a:blip r:embed="rId20"/>
                <a:stretch>
                  <a:fillRect l="-9615" r="-11538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2" name="文字方塊 121">
                <a:extLst>
                  <a:ext uri="{FF2B5EF4-FFF2-40B4-BE49-F238E27FC236}">
                    <a16:creationId xmlns:a16="http://schemas.microsoft.com/office/drawing/2014/main" id="{2301C2C2-857F-4E8B-86B1-AC9994AEE701}"/>
                  </a:ext>
                </a:extLst>
              </p:cNvPr>
              <p:cNvSpPr txBox="1"/>
              <p:nvPr/>
            </p:nvSpPr>
            <p:spPr>
              <a:xfrm>
                <a:off x="1741916" y="4913300"/>
                <a:ext cx="63158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m:rPr>
                          <m:sty m:val="p"/>
                        </m:rPr>
                        <a:rPr lang="en-US" altLang="zh-TW" sz="24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</m:t>
                      </m:r>
                    </m:oMath>
                  </m:oMathPara>
                </a14:m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22" name="文字方塊 121">
                <a:extLst>
                  <a:ext uri="{FF2B5EF4-FFF2-40B4-BE49-F238E27FC236}">
                    <a16:creationId xmlns:a16="http://schemas.microsoft.com/office/drawing/2014/main" id="{2301C2C2-857F-4E8B-86B1-AC9994AEE7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1916" y="4913300"/>
                <a:ext cx="631583" cy="369332"/>
              </a:xfrm>
              <a:prstGeom prst="rect">
                <a:avLst/>
              </a:prstGeom>
              <a:blipFill>
                <a:blip r:embed="rId21"/>
                <a:stretch>
                  <a:fillRect l="-9709" r="-5825" b="-491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3" name="文字方塊 122">
                <a:extLst>
                  <a:ext uri="{FF2B5EF4-FFF2-40B4-BE49-F238E27FC236}">
                    <a16:creationId xmlns:a16="http://schemas.microsoft.com/office/drawing/2014/main" id="{8B187265-62AD-41F0-8776-BC82DB04A65B}"/>
                  </a:ext>
                </a:extLst>
              </p:cNvPr>
              <p:cNvSpPr txBox="1"/>
              <p:nvPr/>
            </p:nvSpPr>
            <p:spPr>
              <a:xfrm>
                <a:off x="729909" y="6000536"/>
                <a:ext cx="64601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altLang="zh-TW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zh-TW" altLang="en-US" sz="2400" i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23" name="文字方塊 122">
                <a:extLst>
                  <a:ext uri="{FF2B5EF4-FFF2-40B4-BE49-F238E27FC236}">
                    <a16:creationId xmlns:a16="http://schemas.microsoft.com/office/drawing/2014/main" id="{8B187265-62AD-41F0-8776-BC82DB04A6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909" y="6000536"/>
                <a:ext cx="646011" cy="369332"/>
              </a:xfrm>
              <a:prstGeom prst="rect">
                <a:avLst/>
              </a:prstGeom>
              <a:blipFill>
                <a:blip r:embed="rId22"/>
                <a:stretch>
                  <a:fillRect l="-9434" r="-10377"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4" name="文字方塊 123">
            <a:extLst>
              <a:ext uri="{FF2B5EF4-FFF2-40B4-BE49-F238E27FC236}">
                <a16:creationId xmlns:a16="http://schemas.microsoft.com/office/drawing/2014/main" id="{71CE9476-CEB1-4A0C-95AC-D94073A91F99}"/>
              </a:ext>
            </a:extLst>
          </p:cNvPr>
          <p:cNvSpPr txBox="1"/>
          <p:nvPr/>
        </p:nvSpPr>
        <p:spPr>
          <a:xfrm>
            <a:off x="659132" y="6280933"/>
            <a:ext cx="978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large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32" name="矩形: 圓角 31">
            <a:extLst>
              <a:ext uri="{FF2B5EF4-FFF2-40B4-BE49-F238E27FC236}">
                <a16:creationId xmlns:a16="http://schemas.microsoft.com/office/drawing/2014/main" id="{63856309-26FD-4D1E-9639-CD54B97F72A6}"/>
              </a:ext>
            </a:extLst>
          </p:cNvPr>
          <p:cNvSpPr/>
          <p:nvPr/>
        </p:nvSpPr>
        <p:spPr>
          <a:xfrm>
            <a:off x="1961413" y="3445882"/>
            <a:ext cx="1514503" cy="4270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smooth</a:t>
            </a:r>
            <a:endParaRPr lang="zh-TW" altLang="en-US" sz="2400" dirty="0"/>
          </a:p>
        </p:txBody>
      </p:sp>
      <p:sp>
        <p:nvSpPr>
          <p:cNvPr id="67" name="矩形: 圓角 66">
            <a:extLst>
              <a:ext uri="{FF2B5EF4-FFF2-40B4-BE49-F238E27FC236}">
                <a16:creationId xmlns:a16="http://schemas.microsoft.com/office/drawing/2014/main" id="{33AA3540-47A5-4FD4-9EE3-0FA8BCDC4ACA}"/>
              </a:ext>
            </a:extLst>
          </p:cNvPr>
          <p:cNvSpPr/>
          <p:nvPr/>
        </p:nvSpPr>
        <p:spPr>
          <a:xfrm rot="16200000">
            <a:off x="702417" y="2652534"/>
            <a:ext cx="1286058" cy="4270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steep</a:t>
            </a:r>
            <a:endParaRPr lang="zh-TW" altLang="en-US" sz="2400" dirty="0"/>
          </a:p>
        </p:txBody>
      </p:sp>
      <p:sp>
        <p:nvSpPr>
          <p:cNvPr id="8" name="右大括弧 7">
            <a:extLst>
              <a:ext uri="{FF2B5EF4-FFF2-40B4-BE49-F238E27FC236}">
                <a16:creationId xmlns:a16="http://schemas.microsoft.com/office/drawing/2014/main" id="{766E6FE8-64E5-49D3-A7E0-2D3CFA8C825A}"/>
              </a:ext>
            </a:extLst>
          </p:cNvPr>
          <p:cNvSpPr/>
          <p:nvPr/>
        </p:nvSpPr>
        <p:spPr>
          <a:xfrm>
            <a:off x="7467082" y="4564193"/>
            <a:ext cx="580444" cy="1693752"/>
          </a:xfrm>
          <a:prstGeom prst="rightBrace">
            <a:avLst>
              <a:gd name="adj1" fmla="val 28025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文字方塊 68">
            <a:extLst>
              <a:ext uri="{FF2B5EF4-FFF2-40B4-BE49-F238E27FC236}">
                <a16:creationId xmlns:a16="http://schemas.microsoft.com/office/drawing/2014/main" id="{CAD86598-CA0D-4D69-9F30-1D4577E1D613}"/>
              </a:ext>
            </a:extLst>
          </p:cNvPr>
          <p:cNvSpPr txBox="1"/>
          <p:nvPr/>
        </p:nvSpPr>
        <p:spPr>
          <a:xfrm>
            <a:off x="7994851" y="4957783"/>
            <a:ext cx="994512" cy="83099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2400" dirty="0"/>
              <a:t>same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2400" dirty="0"/>
              <a:t>range</a:t>
            </a:r>
            <a:endParaRPr lang="zh-TW" altLang="en-US" sz="2400" dirty="0"/>
          </a:p>
        </p:txBody>
      </p:sp>
      <p:sp>
        <p:nvSpPr>
          <p:cNvPr id="9" name="箭號: 向下 8">
            <a:extLst>
              <a:ext uri="{FF2B5EF4-FFF2-40B4-BE49-F238E27FC236}">
                <a16:creationId xmlns:a16="http://schemas.microsoft.com/office/drawing/2014/main" id="{64203726-C1A0-40BE-AE3F-98266D4BABD0}"/>
              </a:ext>
            </a:extLst>
          </p:cNvPr>
          <p:cNvSpPr/>
          <p:nvPr/>
        </p:nvSpPr>
        <p:spPr>
          <a:xfrm flipV="1">
            <a:off x="8292616" y="4104923"/>
            <a:ext cx="387476" cy="76593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文字方塊 71">
            <a:extLst>
              <a:ext uri="{FF2B5EF4-FFF2-40B4-BE49-F238E27FC236}">
                <a16:creationId xmlns:a16="http://schemas.microsoft.com/office/drawing/2014/main" id="{F1F10D33-4354-4B38-836A-88376EFA1F8E}"/>
              </a:ext>
            </a:extLst>
          </p:cNvPr>
          <p:cNvSpPr txBox="1"/>
          <p:nvPr/>
        </p:nvSpPr>
        <p:spPr>
          <a:xfrm>
            <a:off x="2503963" y="3989929"/>
            <a:ext cx="14072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large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74" name="文字方塊 73">
            <a:extLst>
              <a:ext uri="{FF2B5EF4-FFF2-40B4-BE49-F238E27FC236}">
                <a16:creationId xmlns:a16="http://schemas.microsoft.com/office/drawing/2014/main" id="{F1ADEFF2-5EE9-4233-AA14-5DA2B17F2A82}"/>
              </a:ext>
            </a:extLst>
          </p:cNvPr>
          <p:cNvSpPr txBox="1"/>
          <p:nvPr/>
        </p:nvSpPr>
        <p:spPr>
          <a:xfrm>
            <a:off x="2119750" y="5169050"/>
            <a:ext cx="14072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large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08B956F6-60AB-49CC-A5C2-0D538B91D767}"/>
              </a:ext>
            </a:extLst>
          </p:cNvPr>
          <p:cNvSpPr/>
          <p:nvPr/>
        </p:nvSpPr>
        <p:spPr>
          <a:xfrm>
            <a:off x="7994851" y="4913292"/>
            <a:ext cx="994512" cy="900383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投影片編號版面配置區 10">
            <a:extLst>
              <a:ext uri="{FF2B5EF4-FFF2-40B4-BE49-F238E27FC236}">
                <a16:creationId xmlns:a16="http://schemas.microsoft.com/office/drawing/2014/main" id="{95298146-D101-41EA-A802-C1E9F54DC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D0A2A-D507-42C8-BDC2-E837BE766BFD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99641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107" grpId="0"/>
      <p:bldP spid="31" grpId="0"/>
      <p:bldP spid="118" grpId="0"/>
      <p:bldP spid="122" grpId="0"/>
      <p:bldP spid="123" grpId="0"/>
      <p:bldP spid="124" grpId="0"/>
      <p:bldP spid="8" grpId="0" animBg="1"/>
      <p:bldP spid="69" grpId="0" animBg="1"/>
      <p:bldP spid="9" grpId="0" animBg="1"/>
      <p:bldP spid="72" grpId="0"/>
      <p:bldP spid="74" grpId="0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Feature Normalization </a:t>
            </a:r>
            <a:endParaRPr lang="zh-TW" altLang="en-US" dirty="0"/>
          </a:p>
        </p:txBody>
      </p:sp>
      <p:grpSp>
        <p:nvGrpSpPr>
          <p:cNvPr id="10" name="群組 9"/>
          <p:cNvGrpSpPr/>
          <p:nvPr/>
        </p:nvGrpSpPr>
        <p:grpSpPr>
          <a:xfrm>
            <a:off x="702221" y="1948110"/>
            <a:ext cx="600796" cy="2380593"/>
            <a:chOff x="1387366" y="2569780"/>
            <a:chExt cx="600796" cy="2380593"/>
          </a:xfrm>
        </p:grpSpPr>
        <p:sp>
          <p:nvSpPr>
            <p:cNvPr id="4" name="矩形 3"/>
            <p:cNvSpPr/>
            <p:nvPr/>
          </p:nvSpPr>
          <p:spPr>
            <a:xfrm>
              <a:off x="1387366" y="2569780"/>
              <a:ext cx="441435" cy="2380593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橢圓 4"/>
            <p:cNvSpPr/>
            <p:nvPr/>
          </p:nvSpPr>
          <p:spPr>
            <a:xfrm>
              <a:off x="1450428" y="2695904"/>
              <a:ext cx="315310" cy="31531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橢圓 5"/>
            <p:cNvSpPr/>
            <p:nvPr/>
          </p:nvSpPr>
          <p:spPr>
            <a:xfrm>
              <a:off x="1450428" y="3137338"/>
              <a:ext cx="315310" cy="31531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橢圓 6"/>
            <p:cNvSpPr/>
            <p:nvPr/>
          </p:nvSpPr>
          <p:spPr>
            <a:xfrm>
              <a:off x="1450428" y="3578772"/>
              <a:ext cx="315310" cy="31531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文字方塊 7"/>
            <p:cNvSpPr txBox="1"/>
            <p:nvPr/>
          </p:nvSpPr>
          <p:spPr>
            <a:xfrm rot="5400000">
              <a:off x="1370952" y="3984295"/>
              <a:ext cx="711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……</a:t>
              </a:r>
              <a:endParaRPr lang="zh-TW" altLang="en-US" sz="2800" dirty="0"/>
            </a:p>
          </p:txBody>
        </p:sp>
        <p:sp>
          <p:nvSpPr>
            <p:cNvPr id="9" name="橢圓 8"/>
            <p:cNvSpPr/>
            <p:nvPr/>
          </p:nvSpPr>
          <p:spPr>
            <a:xfrm>
              <a:off x="1469948" y="4540470"/>
              <a:ext cx="315310" cy="31531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1" name="群組 10"/>
          <p:cNvGrpSpPr/>
          <p:nvPr/>
        </p:nvGrpSpPr>
        <p:grpSpPr>
          <a:xfrm>
            <a:off x="1652908" y="1948110"/>
            <a:ext cx="600796" cy="2380593"/>
            <a:chOff x="1387366" y="2569780"/>
            <a:chExt cx="600796" cy="2380593"/>
          </a:xfrm>
        </p:grpSpPr>
        <p:sp>
          <p:nvSpPr>
            <p:cNvPr id="12" name="矩形 11"/>
            <p:cNvSpPr/>
            <p:nvPr/>
          </p:nvSpPr>
          <p:spPr>
            <a:xfrm>
              <a:off x="1387366" y="2569780"/>
              <a:ext cx="441435" cy="2380593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橢圓 12"/>
            <p:cNvSpPr/>
            <p:nvPr/>
          </p:nvSpPr>
          <p:spPr>
            <a:xfrm>
              <a:off x="1450428" y="2695904"/>
              <a:ext cx="315310" cy="31531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橢圓 13"/>
            <p:cNvSpPr/>
            <p:nvPr/>
          </p:nvSpPr>
          <p:spPr>
            <a:xfrm>
              <a:off x="1450428" y="3137338"/>
              <a:ext cx="315310" cy="31531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橢圓 14"/>
            <p:cNvSpPr/>
            <p:nvPr/>
          </p:nvSpPr>
          <p:spPr>
            <a:xfrm>
              <a:off x="1450428" y="3578772"/>
              <a:ext cx="315310" cy="31531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文字方塊 15"/>
            <p:cNvSpPr txBox="1"/>
            <p:nvPr/>
          </p:nvSpPr>
          <p:spPr>
            <a:xfrm rot="5400000">
              <a:off x="1370952" y="3984295"/>
              <a:ext cx="711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……</a:t>
              </a:r>
              <a:endParaRPr lang="zh-TW" altLang="en-US" sz="2800" dirty="0"/>
            </a:p>
          </p:txBody>
        </p:sp>
        <p:sp>
          <p:nvSpPr>
            <p:cNvPr id="17" name="橢圓 16"/>
            <p:cNvSpPr/>
            <p:nvPr/>
          </p:nvSpPr>
          <p:spPr>
            <a:xfrm>
              <a:off x="1469948" y="4540470"/>
              <a:ext cx="315310" cy="31531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8" name="群組 17"/>
          <p:cNvGrpSpPr/>
          <p:nvPr/>
        </p:nvGrpSpPr>
        <p:grpSpPr>
          <a:xfrm>
            <a:off x="2597885" y="1948110"/>
            <a:ext cx="600796" cy="2380593"/>
            <a:chOff x="1387366" y="2569780"/>
            <a:chExt cx="600796" cy="2380593"/>
          </a:xfrm>
        </p:grpSpPr>
        <p:sp>
          <p:nvSpPr>
            <p:cNvPr id="19" name="矩形 18"/>
            <p:cNvSpPr/>
            <p:nvPr/>
          </p:nvSpPr>
          <p:spPr>
            <a:xfrm>
              <a:off x="1387366" y="2569780"/>
              <a:ext cx="441435" cy="2380593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橢圓 19"/>
            <p:cNvSpPr/>
            <p:nvPr/>
          </p:nvSpPr>
          <p:spPr>
            <a:xfrm>
              <a:off x="1450428" y="2695904"/>
              <a:ext cx="315310" cy="31531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橢圓 20"/>
            <p:cNvSpPr/>
            <p:nvPr/>
          </p:nvSpPr>
          <p:spPr>
            <a:xfrm>
              <a:off x="1450428" y="3137338"/>
              <a:ext cx="315310" cy="31531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橢圓 21"/>
            <p:cNvSpPr/>
            <p:nvPr/>
          </p:nvSpPr>
          <p:spPr>
            <a:xfrm>
              <a:off x="1450428" y="3578772"/>
              <a:ext cx="315310" cy="31531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文字方塊 22"/>
            <p:cNvSpPr txBox="1"/>
            <p:nvPr/>
          </p:nvSpPr>
          <p:spPr>
            <a:xfrm rot="5400000">
              <a:off x="1370952" y="3984295"/>
              <a:ext cx="711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……</a:t>
              </a:r>
              <a:endParaRPr lang="zh-TW" altLang="en-US" sz="2800" dirty="0"/>
            </a:p>
          </p:txBody>
        </p:sp>
        <p:sp>
          <p:nvSpPr>
            <p:cNvPr id="24" name="橢圓 23"/>
            <p:cNvSpPr/>
            <p:nvPr/>
          </p:nvSpPr>
          <p:spPr>
            <a:xfrm>
              <a:off x="1469948" y="4540470"/>
              <a:ext cx="315310" cy="31531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5" name="群組 24"/>
          <p:cNvGrpSpPr/>
          <p:nvPr/>
        </p:nvGrpSpPr>
        <p:grpSpPr>
          <a:xfrm>
            <a:off x="5686331" y="1948110"/>
            <a:ext cx="600796" cy="2380593"/>
            <a:chOff x="1387366" y="2569780"/>
            <a:chExt cx="600796" cy="2380593"/>
          </a:xfrm>
        </p:grpSpPr>
        <p:sp>
          <p:nvSpPr>
            <p:cNvPr id="26" name="矩形 25"/>
            <p:cNvSpPr/>
            <p:nvPr/>
          </p:nvSpPr>
          <p:spPr>
            <a:xfrm>
              <a:off x="1387366" y="2569780"/>
              <a:ext cx="441435" cy="2380593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橢圓 26"/>
            <p:cNvSpPr/>
            <p:nvPr/>
          </p:nvSpPr>
          <p:spPr>
            <a:xfrm>
              <a:off x="1450428" y="2695904"/>
              <a:ext cx="315310" cy="31531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橢圓 27"/>
            <p:cNvSpPr/>
            <p:nvPr/>
          </p:nvSpPr>
          <p:spPr>
            <a:xfrm>
              <a:off x="1450428" y="3137338"/>
              <a:ext cx="315310" cy="31531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橢圓 28"/>
            <p:cNvSpPr/>
            <p:nvPr/>
          </p:nvSpPr>
          <p:spPr>
            <a:xfrm>
              <a:off x="1450428" y="3578772"/>
              <a:ext cx="315310" cy="31531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文字方塊 29"/>
            <p:cNvSpPr txBox="1"/>
            <p:nvPr/>
          </p:nvSpPr>
          <p:spPr>
            <a:xfrm rot="5400000">
              <a:off x="1370952" y="3984295"/>
              <a:ext cx="711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……</a:t>
              </a:r>
              <a:endParaRPr lang="zh-TW" altLang="en-US" sz="2800" dirty="0"/>
            </a:p>
          </p:txBody>
        </p:sp>
        <p:sp>
          <p:nvSpPr>
            <p:cNvPr id="31" name="橢圓 30"/>
            <p:cNvSpPr/>
            <p:nvPr/>
          </p:nvSpPr>
          <p:spPr>
            <a:xfrm>
              <a:off x="1469948" y="4540470"/>
              <a:ext cx="315310" cy="31531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2" name="群組 31"/>
          <p:cNvGrpSpPr/>
          <p:nvPr/>
        </p:nvGrpSpPr>
        <p:grpSpPr>
          <a:xfrm>
            <a:off x="4142108" y="1948110"/>
            <a:ext cx="600796" cy="2380593"/>
            <a:chOff x="1387366" y="2569780"/>
            <a:chExt cx="600796" cy="2380593"/>
          </a:xfrm>
        </p:grpSpPr>
        <p:sp>
          <p:nvSpPr>
            <p:cNvPr id="33" name="矩形 32"/>
            <p:cNvSpPr/>
            <p:nvPr/>
          </p:nvSpPr>
          <p:spPr>
            <a:xfrm>
              <a:off x="1387366" y="2569780"/>
              <a:ext cx="441435" cy="2380593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橢圓 33"/>
            <p:cNvSpPr/>
            <p:nvPr/>
          </p:nvSpPr>
          <p:spPr>
            <a:xfrm>
              <a:off x="1450428" y="2695904"/>
              <a:ext cx="315310" cy="31531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" name="橢圓 34"/>
            <p:cNvSpPr/>
            <p:nvPr/>
          </p:nvSpPr>
          <p:spPr>
            <a:xfrm>
              <a:off x="1450428" y="3137338"/>
              <a:ext cx="315310" cy="31531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" name="橢圓 35"/>
            <p:cNvSpPr/>
            <p:nvPr/>
          </p:nvSpPr>
          <p:spPr>
            <a:xfrm>
              <a:off x="1450428" y="3578772"/>
              <a:ext cx="315310" cy="31531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" name="文字方塊 36"/>
            <p:cNvSpPr txBox="1"/>
            <p:nvPr/>
          </p:nvSpPr>
          <p:spPr>
            <a:xfrm rot="5400000">
              <a:off x="1370952" y="3984295"/>
              <a:ext cx="711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……</a:t>
              </a:r>
              <a:endParaRPr lang="zh-TW" altLang="en-US" sz="2800" dirty="0"/>
            </a:p>
          </p:txBody>
        </p:sp>
        <p:sp>
          <p:nvSpPr>
            <p:cNvPr id="38" name="橢圓 37"/>
            <p:cNvSpPr/>
            <p:nvPr/>
          </p:nvSpPr>
          <p:spPr>
            <a:xfrm>
              <a:off x="1469948" y="4540470"/>
              <a:ext cx="315310" cy="31531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9" name="文字方塊 38"/>
          <p:cNvSpPr txBox="1"/>
          <p:nvPr/>
        </p:nvSpPr>
        <p:spPr>
          <a:xfrm>
            <a:off x="3177606" y="2735286"/>
            <a:ext cx="834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……</a:t>
            </a:r>
            <a:endParaRPr lang="zh-TW" altLang="en-US" sz="3600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4760143" y="2735285"/>
            <a:ext cx="834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……</a:t>
            </a:r>
            <a:endParaRPr lang="zh-TW" altLang="en-US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文字方塊 40"/>
              <p:cNvSpPr txBox="1"/>
              <p:nvPr/>
            </p:nvSpPr>
            <p:spPr>
              <a:xfrm>
                <a:off x="770993" y="1536408"/>
                <a:ext cx="460511" cy="4406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zh-TW" altLang="en-US" sz="2800" b="1" dirty="0"/>
              </a:p>
            </p:txBody>
          </p:sp>
        </mc:Choice>
        <mc:Fallback>
          <p:sp>
            <p:nvSpPr>
              <p:cNvPr id="41" name="文字方塊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993" y="1536408"/>
                <a:ext cx="460511" cy="44063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文字方塊 41"/>
              <p:cNvSpPr txBox="1"/>
              <p:nvPr/>
            </p:nvSpPr>
            <p:spPr>
              <a:xfrm>
                <a:off x="1708055" y="1527993"/>
                <a:ext cx="460511" cy="4406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zh-TW" altLang="en-US" sz="2800" b="1" dirty="0"/>
              </a:p>
            </p:txBody>
          </p:sp>
        </mc:Choice>
        <mc:Fallback>
          <p:sp>
            <p:nvSpPr>
              <p:cNvPr id="42" name="文字方塊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8055" y="1527993"/>
                <a:ext cx="460511" cy="44063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文字方塊 42"/>
              <p:cNvSpPr txBox="1"/>
              <p:nvPr/>
            </p:nvSpPr>
            <p:spPr>
              <a:xfrm>
                <a:off x="2645117" y="1534515"/>
                <a:ext cx="460511" cy="4406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zh-TW" altLang="en-US" sz="2800" b="1" dirty="0"/>
              </a:p>
            </p:txBody>
          </p:sp>
        </mc:Choice>
        <mc:Fallback>
          <p:sp>
            <p:nvSpPr>
              <p:cNvPr id="43" name="文字方塊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5117" y="1534515"/>
                <a:ext cx="460511" cy="44063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文字方塊 43"/>
              <p:cNvSpPr txBox="1"/>
              <p:nvPr/>
            </p:nvSpPr>
            <p:spPr>
              <a:xfrm>
                <a:off x="4197255" y="1527993"/>
                <a:ext cx="45480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sup>
                      </m:sSup>
                    </m:oMath>
                  </m:oMathPara>
                </a14:m>
                <a:endParaRPr lang="zh-TW" altLang="en-US" sz="2800" b="1" dirty="0"/>
              </a:p>
            </p:txBody>
          </p:sp>
        </mc:Choice>
        <mc:Fallback>
          <p:sp>
            <p:nvSpPr>
              <p:cNvPr id="44" name="文字方塊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7255" y="1527993"/>
                <a:ext cx="454803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文字方塊 44"/>
              <p:cNvSpPr txBox="1"/>
              <p:nvPr/>
            </p:nvSpPr>
            <p:spPr>
              <a:xfrm>
                <a:off x="5749393" y="1534515"/>
                <a:ext cx="486159" cy="4385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</a:rPr>
                            <m:t>𝑹</m:t>
                          </m:r>
                        </m:sup>
                      </m:sSup>
                    </m:oMath>
                  </m:oMathPara>
                </a14:m>
                <a:endParaRPr lang="zh-TW" altLang="en-US" sz="2800" b="1" dirty="0"/>
              </a:p>
            </p:txBody>
          </p:sp>
        </mc:Choice>
        <mc:Fallback>
          <p:sp>
            <p:nvSpPr>
              <p:cNvPr id="45" name="文字方塊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9393" y="1534515"/>
                <a:ext cx="486159" cy="43858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文字方塊 45"/>
              <p:cNvSpPr txBox="1"/>
              <p:nvPr/>
            </p:nvSpPr>
            <p:spPr>
              <a:xfrm>
                <a:off x="6588359" y="2871058"/>
                <a:ext cx="173630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800" dirty="0"/>
                  <a:t>mean: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46" name="文字方塊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8359" y="2871058"/>
                <a:ext cx="1736303" cy="523220"/>
              </a:xfrm>
              <a:prstGeom prst="rect">
                <a:avLst/>
              </a:prstGeom>
              <a:blipFill>
                <a:blip r:embed="rId8"/>
                <a:stretch>
                  <a:fillRect l="-7368" t="-11628" b="-325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文字方塊 46"/>
              <p:cNvSpPr txBox="1"/>
              <p:nvPr/>
            </p:nvSpPr>
            <p:spPr>
              <a:xfrm>
                <a:off x="6588359" y="3450105"/>
                <a:ext cx="2283392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800" dirty="0"/>
                  <a:t>standard deviation: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80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47" name="文字方塊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8359" y="3450105"/>
                <a:ext cx="2283392" cy="954107"/>
              </a:xfrm>
              <a:prstGeom prst="rect">
                <a:avLst/>
              </a:prstGeom>
              <a:blipFill>
                <a:blip r:embed="rId9"/>
                <a:stretch>
                  <a:fillRect l="-5615" t="-6410" b="-1794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文字方塊 47"/>
              <p:cNvSpPr txBox="1"/>
              <p:nvPr/>
            </p:nvSpPr>
            <p:spPr>
              <a:xfrm>
                <a:off x="1477774" y="4767716"/>
                <a:ext cx="2155525" cy="9149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̃"/>
                              <m:ctrlPr>
                                <a:rPr lang="en-US" altLang="zh-TW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8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acc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sup>
                      </m:sSubSup>
                      <m:r>
                        <a:rPr lang="en-US" altLang="zh-TW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f>
                        <m:f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8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TW" sz="2800" b="1" i="1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sup>
                          </m:sSub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48" name="文字方塊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7774" y="4767716"/>
                <a:ext cx="2155525" cy="91499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文字方塊 48"/>
          <p:cNvSpPr txBox="1"/>
          <p:nvPr/>
        </p:nvSpPr>
        <p:spPr>
          <a:xfrm>
            <a:off x="3867999" y="4730270"/>
            <a:ext cx="4735105" cy="95410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2800" dirty="0"/>
              <a:t>The means of all values are 0, and the variances are all 1 </a:t>
            </a:r>
            <a:endParaRPr lang="zh-TW" altLang="en-US" sz="2800" dirty="0"/>
          </a:p>
        </p:txBody>
      </p:sp>
      <p:sp>
        <p:nvSpPr>
          <p:cNvPr id="50" name="矩形 49"/>
          <p:cNvSpPr/>
          <p:nvPr/>
        </p:nvSpPr>
        <p:spPr>
          <a:xfrm>
            <a:off x="581999" y="2904900"/>
            <a:ext cx="5749443" cy="434431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文字方塊 50"/>
              <p:cNvSpPr txBox="1"/>
              <p:nvPr/>
            </p:nvSpPr>
            <p:spPr>
              <a:xfrm>
                <a:off x="6588359" y="1857907"/>
                <a:ext cx="2283393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800" dirty="0"/>
                  <a:t>For each dimension </a:t>
                </a:r>
                <a14:m>
                  <m:oMath xmlns:m="http://schemas.openxmlformats.org/officeDocument/2006/math"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TW" sz="2800" dirty="0"/>
                  <a:t>:</a:t>
                </a:r>
                <a:endParaRPr lang="zh-TW" altLang="en-US" sz="2800" dirty="0"/>
              </a:p>
            </p:txBody>
          </p:sp>
        </mc:Choice>
        <mc:Fallback>
          <p:sp>
            <p:nvSpPr>
              <p:cNvPr id="51" name="文字方塊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8359" y="1857907"/>
                <a:ext cx="2283393" cy="954107"/>
              </a:xfrm>
              <a:prstGeom prst="rect">
                <a:avLst/>
              </a:prstGeom>
              <a:blipFill>
                <a:blip r:embed="rId11"/>
                <a:stretch>
                  <a:fillRect l="-5615" t="-6410" b="-1794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矩形 2"/>
          <p:cNvSpPr/>
          <p:nvPr/>
        </p:nvSpPr>
        <p:spPr>
          <a:xfrm>
            <a:off x="4104428" y="2904900"/>
            <a:ext cx="521748" cy="419917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手繪多邊形 51"/>
          <p:cNvSpPr/>
          <p:nvPr/>
        </p:nvSpPr>
        <p:spPr>
          <a:xfrm>
            <a:off x="3053833" y="3081158"/>
            <a:ext cx="1056439" cy="1720513"/>
          </a:xfrm>
          <a:custGeom>
            <a:avLst/>
            <a:gdLst>
              <a:gd name="connsiteX0" fmla="*/ 2836190 w 2836190"/>
              <a:gd name="connsiteY0" fmla="*/ 0 h 2262753"/>
              <a:gd name="connsiteX1" fmla="*/ 1549831 w 2836190"/>
              <a:gd name="connsiteY1" fmla="*/ 464949 h 2262753"/>
              <a:gd name="connsiteX2" fmla="*/ 0 w 2836190"/>
              <a:gd name="connsiteY2" fmla="*/ 2262753 h 2262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36190" h="2262753">
                <a:moveTo>
                  <a:pt x="2836190" y="0"/>
                </a:moveTo>
                <a:cubicBezTo>
                  <a:pt x="2429359" y="43912"/>
                  <a:pt x="2022529" y="87824"/>
                  <a:pt x="1549831" y="464949"/>
                </a:cubicBezTo>
                <a:cubicBezTo>
                  <a:pt x="1077133" y="842074"/>
                  <a:pt x="538566" y="1552413"/>
                  <a:pt x="0" y="2262753"/>
                </a:cubicBezTo>
              </a:path>
            </a:pathLst>
          </a:custGeom>
          <a:noFill/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文字方塊 52"/>
              <p:cNvSpPr txBox="1"/>
              <p:nvPr/>
            </p:nvSpPr>
            <p:spPr>
              <a:xfrm>
                <a:off x="774509" y="2009408"/>
                <a:ext cx="394275" cy="3830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53" name="文字方塊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509" y="2009408"/>
                <a:ext cx="394275" cy="383054"/>
              </a:xfrm>
              <a:prstGeom prst="rect">
                <a:avLst/>
              </a:prstGeom>
              <a:blipFill>
                <a:blip r:embed="rId12"/>
                <a:stretch>
                  <a:fillRect l="-10769" t="-3226" r="-7692" b="-1612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文字方塊 53"/>
              <p:cNvSpPr txBox="1"/>
              <p:nvPr/>
            </p:nvSpPr>
            <p:spPr>
              <a:xfrm>
                <a:off x="793279" y="2450245"/>
                <a:ext cx="394275" cy="3837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54" name="文字方塊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279" y="2450245"/>
                <a:ext cx="394275" cy="383759"/>
              </a:xfrm>
              <a:prstGeom prst="rect">
                <a:avLst/>
              </a:prstGeom>
              <a:blipFill>
                <a:blip r:embed="rId13"/>
                <a:stretch>
                  <a:fillRect l="-10769" t="-1587" r="-7692" b="-1587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文字方塊 54"/>
              <p:cNvSpPr txBox="1"/>
              <p:nvPr/>
            </p:nvSpPr>
            <p:spPr>
              <a:xfrm>
                <a:off x="1681298" y="2017908"/>
                <a:ext cx="394275" cy="3830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55" name="文字方塊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1298" y="2017908"/>
                <a:ext cx="394275" cy="383054"/>
              </a:xfrm>
              <a:prstGeom prst="rect">
                <a:avLst/>
              </a:prstGeom>
              <a:blipFill>
                <a:blip r:embed="rId14"/>
                <a:stretch>
                  <a:fillRect l="-10938" t="-3175" r="-9375" b="-1428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文字方塊 55"/>
              <p:cNvSpPr txBox="1"/>
              <p:nvPr/>
            </p:nvSpPr>
            <p:spPr>
              <a:xfrm>
                <a:off x="1700068" y="2458745"/>
                <a:ext cx="394275" cy="3837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56" name="文字方塊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0068" y="2458745"/>
                <a:ext cx="394275" cy="383759"/>
              </a:xfrm>
              <a:prstGeom prst="rect">
                <a:avLst/>
              </a:prstGeom>
              <a:blipFill>
                <a:blip r:embed="rId15"/>
                <a:stretch>
                  <a:fillRect l="-10769" r="-7692" b="-1587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矩形 56">
            <a:extLst>
              <a:ext uri="{FF2B5EF4-FFF2-40B4-BE49-F238E27FC236}">
                <a16:creationId xmlns:a16="http://schemas.microsoft.com/office/drawing/2014/main" id="{A9320CA9-DC84-45FC-A3EB-4A57F07750C3}"/>
              </a:ext>
            </a:extLst>
          </p:cNvPr>
          <p:cNvSpPr/>
          <p:nvPr/>
        </p:nvSpPr>
        <p:spPr>
          <a:xfrm>
            <a:off x="515428" y="5752865"/>
            <a:ext cx="848942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/>
              <a:t>In general, feature normalization makes gradient descent converge faster.</a:t>
            </a:r>
          </a:p>
        </p:txBody>
      </p:sp>
      <p:sp>
        <p:nvSpPr>
          <p:cNvPr id="58" name="投影片編號版面配置區 57">
            <a:extLst>
              <a:ext uri="{FF2B5EF4-FFF2-40B4-BE49-F238E27FC236}">
                <a16:creationId xmlns:a16="http://schemas.microsoft.com/office/drawing/2014/main" id="{02706279-CD27-4B25-A2DB-E88BD1DC7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D0A2A-D507-42C8-BDC2-E837BE766BFD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43002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 animBg="1"/>
      <p:bldP spid="50" grpId="0" animBg="1"/>
      <p:bldP spid="51" grpId="0"/>
      <p:bldP spid="3" grpId="0" animBg="1"/>
      <p:bldP spid="52" grpId="0" animBg="1"/>
      <p:bldP spid="53" grpId="0"/>
      <p:bldP spid="54" grpId="0"/>
      <p:bldP spid="55" grpId="0"/>
      <p:bldP spid="56" grpId="0"/>
      <p:bldP spid="5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50B5691A-E01D-45B0-A994-85DEA5DC55D9}"/>
              </a:ext>
            </a:extLst>
          </p:cNvPr>
          <p:cNvCxnSpPr/>
          <p:nvPr/>
        </p:nvCxnSpPr>
        <p:spPr>
          <a:xfrm>
            <a:off x="952500" y="2273302"/>
            <a:ext cx="431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E819FD5F-1B10-41A3-A1DD-C86EF09C5C94}"/>
              </a:ext>
            </a:extLst>
          </p:cNvPr>
          <p:cNvCxnSpPr/>
          <p:nvPr/>
        </p:nvCxnSpPr>
        <p:spPr>
          <a:xfrm>
            <a:off x="952500" y="3556002"/>
            <a:ext cx="431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3808DA06-172D-4181-8E16-E63D4C22FE84}"/>
              </a:ext>
            </a:extLst>
          </p:cNvPr>
          <p:cNvCxnSpPr/>
          <p:nvPr/>
        </p:nvCxnSpPr>
        <p:spPr>
          <a:xfrm>
            <a:off x="939800" y="4826002"/>
            <a:ext cx="431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97B9E411-F873-44AC-9893-130610459E69}"/>
              </a:ext>
            </a:extLst>
          </p:cNvPr>
          <p:cNvCxnSpPr/>
          <p:nvPr/>
        </p:nvCxnSpPr>
        <p:spPr>
          <a:xfrm>
            <a:off x="3942715" y="4800602"/>
            <a:ext cx="431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81FA2064-55F1-4C50-8117-A866625F98B5}"/>
                  </a:ext>
                </a:extLst>
              </p:cNvPr>
              <p:cNvSpPr/>
              <p:nvPr/>
            </p:nvSpPr>
            <p:spPr>
              <a:xfrm>
                <a:off x="4387215" y="4352924"/>
                <a:ext cx="361950" cy="9017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81FA2064-55F1-4C50-8117-A866625F98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7215" y="4352924"/>
                <a:ext cx="361950" cy="901700"/>
              </a:xfrm>
              <a:prstGeom prst="rect">
                <a:avLst/>
              </a:prstGeom>
              <a:blipFill>
                <a:blip r:embed="rId3"/>
                <a:stretch>
                  <a:fillRect l="-26230" r="-327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id="{7E9936E0-CEAB-4DF5-8890-F07D8CC4914D}"/>
              </a:ext>
            </a:extLst>
          </p:cNvPr>
          <p:cNvCxnSpPr/>
          <p:nvPr/>
        </p:nvCxnSpPr>
        <p:spPr>
          <a:xfrm>
            <a:off x="3233420" y="4811713"/>
            <a:ext cx="431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F1973331-74B1-4A39-B669-34A310BEFA6F}"/>
              </a:ext>
            </a:extLst>
          </p:cNvPr>
          <p:cNvCxnSpPr/>
          <p:nvPr/>
        </p:nvCxnSpPr>
        <p:spPr>
          <a:xfrm>
            <a:off x="3942715" y="3548063"/>
            <a:ext cx="431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26D5B7C7-F5A2-41BF-9200-E9094AB9704B}"/>
                  </a:ext>
                </a:extLst>
              </p:cNvPr>
              <p:cNvSpPr/>
              <p:nvPr/>
            </p:nvSpPr>
            <p:spPr>
              <a:xfrm>
                <a:off x="4387215" y="3100385"/>
                <a:ext cx="361950" cy="9017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26D5B7C7-F5A2-41BF-9200-E9094AB970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7215" y="3100385"/>
                <a:ext cx="361950" cy="901700"/>
              </a:xfrm>
              <a:prstGeom prst="rect">
                <a:avLst/>
              </a:prstGeom>
              <a:blipFill>
                <a:blip r:embed="rId4"/>
                <a:stretch>
                  <a:fillRect l="-26230" r="-327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DD4FFBEB-BC73-4046-A39C-1A5D539A52C9}"/>
              </a:ext>
            </a:extLst>
          </p:cNvPr>
          <p:cNvCxnSpPr/>
          <p:nvPr/>
        </p:nvCxnSpPr>
        <p:spPr>
          <a:xfrm>
            <a:off x="3233420" y="3559174"/>
            <a:ext cx="431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D67D089A-FCD2-4894-B61F-5A3940826058}"/>
              </a:ext>
            </a:extLst>
          </p:cNvPr>
          <p:cNvCxnSpPr/>
          <p:nvPr/>
        </p:nvCxnSpPr>
        <p:spPr>
          <a:xfrm>
            <a:off x="3945255" y="2281241"/>
            <a:ext cx="431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A909D00E-7F43-467B-AD0E-4F62ADF51844}"/>
                  </a:ext>
                </a:extLst>
              </p:cNvPr>
              <p:cNvSpPr/>
              <p:nvPr/>
            </p:nvSpPr>
            <p:spPr>
              <a:xfrm>
                <a:off x="4389755" y="1833563"/>
                <a:ext cx="361950" cy="9017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A909D00E-7F43-467B-AD0E-4F62ADF518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9755" y="1833563"/>
                <a:ext cx="361950" cy="901700"/>
              </a:xfrm>
              <a:prstGeom prst="rect">
                <a:avLst/>
              </a:prstGeom>
              <a:blipFill>
                <a:blip r:embed="rId5"/>
                <a:stretch>
                  <a:fillRect l="-2131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3680D474-8DCC-4157-94B6-F101A3FEF7E4}"/>
              </a:ext>
            </a:extLst>
          </p:cNvPr>
          <p:cNvCxnSpPr/>
          <p:nvPr/>
        </p:nvCxnSpPr>
        <p:spPr>
          <a:xfrm>
            <a:off x="3235960" y="2292352"/>
            <a:ext cx="431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BCC9801D-522E-4F87-A8E0-9E29A5341C02}"/>
              </a:ext>
            </a:extLst>
          </p:cNvPr>
          <p:cNvCxnSpPr/>
          <p:nvPr/>
        </p:nvCxnSpPr>
        <p:spPr>
          <a:xfrm>
            <a:off x="2527300" y="2289180"/>
            <a:ext cx="431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13999CBE-6CD5-4A62-A94F-E3DB39988AD5}"/>
              </a:ext>
            </a:extLst>
          </p:cNvPr>
          <p:cNvCxnSpPr/>
          <p:nvPr/>
        </p:nvCxnSpPr>
        <p:spPr>
          <a:xfrm>
            <a:off x="2527300" y="3571880"/>
            <a:ext cx="431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7885A16A-D1F7-42C8-BD42-65B0D57F092E}"/>
              </a:ext>
            </a:extLst>
          </p:cNvPr>
          <p:cNvCxnSpPr/>
          <p:nvPr/>
        </p:nvCxnSpPr>
        <p:spPr>
          <a:xfrm>
            <a:off x="2514600" y="4905380"/>
            <a:ext cx="431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>
            <a:extLst>
              <a:ext uri="{FF2B5EF4-FFF2-40B4-BE49-F238E27FC236}">
                <a16:creationId xmlns:a16="http://schemas.microsoft.com/office/drawing/2014/main" id="{F590627A-A6EC-40FA-8F9D-A0EB48DC48E6}"/>
              </a:ext>
            </a:extLst>
          </p:cNvPr>
          <p:cNvSpPr/>
          <p:nvPr/>
        </p:nvSpPr>
        <p:spPr>
          <a:xfrm>
            <a:off x="768350" y="1841502"/>
            <a:ext cx="361950" cy="9017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b="1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F1FADBD-C262-446E-809E-D526261D1F0A}"/>
              </a:ext>
            </a:extLst>
          </p:cNvPr>
          <p:cNvSpPr/>
          <p:nvPr/>
        </p:nvSpPr>
        <p:spPr>
          <a:xfrm>
            <a:off x="755650" y="3097213"/>
            <a:ext cx="361950" cy="9017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b="1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B5B5492-5B04-4340-A9EE-B3B83FEFF96A}"/>
              </a:ext>
            </a:extLst>
          </p:cNvPr>
          <p:cNvSpPr/>
          <p:nvPr/>
        </p:nvSpPr>
        <p:spPr>
          <a:xfrm>
            <a:off x="768350" y="4352924"/>
            <a:ext cx="361950" cy="9017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B5880E48-CFF2-4886-A346-117037B426A5}"/>
                  </a:ext>
                </a:extLst>
              </p:cNvPr>
              <p:cNvSpPr/>
              <p:nvPr/>
            </p:nvSpPr>
            <p:spPr>
              <a:xfrm>
                <a:off x="1384300" y="1841502"/>
                <a:ext cx="1308100" cy="9017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B5880E48-CFF2-4886-A346-117037B426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4300" y="1841502"/>
                <a:ext cx="1308100" cy="90170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59BF45DF-A9B5-40B2-9154-CF6BC9D548C2}"/>
                  </a:ext>
                </a:extLst>
              </p:cNvPr>
              <p:cNvSpPr/>
              <p:nvPr/>
            </p:nvSpPr>
            <p:spPr>
              <a:xfrm>
                <a:off x="1384300" y="3097213"/>
                <a:ext cx="1308100" cy="9017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59BF45DF-A9B5-40B2-9154-CF6BC9D548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4300" y="3097213"/>
                <a:ext cx="1308100" cy="90170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FB9C516D-D2F6-4FBE-B5C1-E3C416927E0B}"/>
                  </a:ext>
                </a:extLst>
              </p:cNvPr>
              <p:cNvSpPr/>
              <p:nvPr/>
            </p:nvSpPr>
            <p:spPr>
              <a:xfrm>
                <a:off x="1384300" y="4352924"/>
                <a:ext cx="1308100" cy="9017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FB9C516D-D2F6-4FBE-B5C1-E3C416927E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4300" y="4352924"/>
                <a:ext cx="1308100" cy="90170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33E981C1-7A8E-4393-8634-9E389C41ECF6}"/>
                  </a:ext>
                </a:extLst>
              </p:cNvPr>
              <p:cNvSpPr/>
              <p:nvPr/>
            </p:nvSpPr>
            <p:spPr>
              <a:xfrm>
                <a:off x="2971800" y="1841502"/>
                <a:ext cx="361950" cy="9017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33E981C1-7A8E-4393-8634-9E389C41EC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800" y="1841502"/>
                <a:ext cx="361950" cy="901700"/>
              </a:xfrm>
              <a:prstGeom prst="rect">
                <a:avLst/>
              </a:prstGeom>
              <a:blipFill>
                <a:blip r:embed="rId12"/>
                <a:stretch>
                  <a:fillRect l="-2131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7D5A2E72-1F7A-4284-ACF2-72EBAF8B1A28}"/>
                  </a:ext>
                </a:extLst>
              </p:cNvPr>
              <p:cNvSpPr/>
              <p:nvPr/>
            </p:nvSpPr>
            <p:spPr>
              <a:xfrm>
                <a:off x="2959100" y="3097213"/>
                <a:ext cx="361950" cy="9017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7D5A2E72-1F7A-4284-ACF2-72EBAF8B1A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9100" y="3097213"/>
                <a:ext cx="361950" cy="901700"/>
              </a:xfrm>
              <a:prstGeom prst="rect">
                <a:avLst/>
              </a:prstGeom>
              <a:blipFill>
                <a:blip r:embed="rId13"/>
                <a:stretch>
                  <a:fillRect l="-1935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E62DC66E-889D-4069-B1BD-227A3F440A74}"/>
                  </a:ext>
                </a:extLst>
              </p:cNvPr>
              <p:cNvSpPr/>
              <p:nvPr/>
            </p:nvSpPr>
            <p:spPr>
              <a:xfrm>
                <a:off x="2971800" y="4352924"/>
                <a:ext cx="361950" cy="9017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E62DC66E-889D-4069-B1BD-227A3F440A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800" y="4352924"/>
                <a:ext cx="361950" cy="901700"/>
              </a:xfrm>
              <a:prstGeom prst="rect">
                <a:avLst/>
              </a:prstGeom>
              <a:blipFill>
                <a:blip r:embed="rId14"/>
                <a:stretch>
                  <a:fillRect l="-2131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733095D3-45FE-4D38-A331-12C87852EE0A}"/>
                  </a:ext>
                </a:extLst>
              </p:cNvPr>
              <p:cNvSpPr/>
              <p:nvPr/>
            </p:nvSpPr>
            <p:spPr>
              <a:xfrm>
                <a:off x="5734685" y="1825624"/>
                <a:ext cx="1308100" cy="9017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733095D3-45FE-4D38-A331-12C87852EE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4685" y="1825624"/>
                <a:ext cx="1308100" cy="90170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9332F16E-09FB-4AA9-AF22-207F09FAB432}"/>
                  </a:ext>
                </a:extLst>
              </p:cNvPr>
              <p:cNvSpPr/>
              <p:nvPr/>
            </p:nvSpPr>
            <p:spPr>
              <a:xfrm>
                <a:off x="5734685" y="3081335"/>
                <a:ext cx="1308100" cy="9017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9332F16E-09FB-4AA9-AF22-207F09FAB4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4685" y="3081335"/>
                <a:ext cx="1308100" cy="90170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0B86A144-E82B-4589-9889-281180F1B0AF}"/>
                  </a:ext>
                </a:extLst>
              </p:cNvPr>
              <p:cNvSpPr/>
              <p:nvPr/>
            </p:nvSpPr>
            <p:spPr>
              <a:xfrm>
                <a:off x="5734685" y="4337046"/>
                <a:ext cx="1308100" cy="9017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0B86A144-E82B-4589-9889-281180F1B0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4685" y="4337046"/>
                <a:ext cx="1308100" cy="90170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矩形 2">
            <a:extLst>
              <a:ext uri="{FF2B5EF4-FFF2-40B4-BE49-F238E27FC236}">
                <a16:creationId xmlns:a16="http://schemas.microsoft.com/office/drawing/2014/main" id="{200C4EA9-0376-4E31-BD6B-FA96D7945C67}"/>
              </a:ext>
            </a:extLst>
          </p:cNvPr>
          <p:cNvSpPr/>
          <p:nvPr/>
        </p:nvSpPr>
        <p:spPr>
          <a:xfrm>
            <a:off x="3686810" y="1814513"/>
            <a:ext cx="355600" cy="91757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altLang="zh-TW" sz="2000" dirty="0"/>
              <a:t>Sigmoid</a:t>
            </a:r>
          </a:p>
        </p:txBody>
      </p:sp>
      <p:cxnSp>
        <p:nvCxnSpPr>
          <p:cNvPr id="44" name="直線單箭頭接點 43">
            <a:extLst>
              <a:ext uri="{FF2B5EF4-FFF2-40B4-BE49-F238E27FC236}">
                <a16:creationId xmlns:a16="http://schemas.microsoft.com/office/drawing/2014/main" id="{8D895597-566F-4EC1-970C-0F1119953CE9}"/>
              </a:ext>
            </a:extLst>
          </p:cNvPr>
          <p:cNvCxnSpPr>
            <a:cxnSpLocks/>
          </p:cNvCxnSpPr>
          <p:nvPr/>
        </p:nvCxnSpPr>
        <p:spPr>
          <a:xfrm>
            <a:off x="4749165" y="2289180"/>
            <a:ext cx="98552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>
            <a:extLst>
              <a:ext uri="{FF2B5EF4-FFF2-40B4-BE49-F238E27FC236}">
                <a16:creationId xmlns:a16="http://schemas.microsoft.com/office/drawing/2014/main" id="{4186D7A7-BF5F-475C-9085-0822D1F3ACDB}"/>
              </a:ext>
            </a:extLst>
          </p:cNvPr>
          <p:cNvCxnSpPr>
            <a:cxnSpLocks/>
          </p:cNvCxnSpPr>
          <p:nvPr/>
        </p:nvCxnSpPr>
        <p:spPr>
          <a:xfrm>
            <a:off x="4749165" y="3571880"/>
            <a:ext cx="98552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>
            <a:extLst>
              <a:ext uri="{FF2B5EF4-FFF2-40B4-BE49-F238E27FC236}">
                <a16:creationId xmlns:a16="http://schemas.microsoft.com/office/drawing/2014/main" id="{FE2DCD39-80AE-4A0F-9015-54069C682563}"/>
              </a:ext>
            </a:extLst>
          </p:cNvPr>
          <p:cNvCxnSpPr>
            <a:cxnSpLocks/>
          </p:cNvCxnSpPr>
          <p:nvPr/>
        </p:nvCxnSpPr>
        <p:spPr>
          <a:xfrm>
            <a:off x="4749165" y="4800602"/>
            <a:ext cx="98552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933DD8C9-9CB0-4423-91D1-3A5A8D062CEA}"/>
              </a:ext>
            </a:extLst>
          </p:cNvPr>
          <p:cNvSpPr txBox="1"/>
          <p:nvPr/>
        </p:nvSpPr>
        <p:spPr>
          <a:xfrm>
            <a:off x="7080250" y="1930402"/>
            <a:ext cx="736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17EF16BF-726B-41EE-9C3E-EB79D038E4D6}"/>
              </a:ext>
            </a:extLst>
          </p:cNvPr>
          <p:cNvSpPr txBox="1"/>
          <p:nvPr/>
        </p:nvSpPr>
        <p:spPr>
          <a:xfrm>
            <a:off x="7080250" y="3245175"/>
            <a:ext cx="736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F29289BD-12AA-41DA-B339-99DB0C906730}"/>
              </a:ext>
            </a:extLst>
          </p:cNvPr>
          <p:cNvSpPr txBox="1"/>
          <p:nvPr/>
        </p:nvSpPr>
        <p:spPr>
          <a:xfrm>
            <a:off x="7073900" y="4475486"/>
            <a:ext cx="736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3156D71E-2A64-4132-BD72-87BF5EA498AB}"/>
              </a:ext>
            </a:extLst>
          </p:cNvPr>
          <p:cNvSpPr/>
          <p:nvPr/>
        </p:nvSpPr>
        <p:spPr>
          <a:xfrm>
            <a:off x="3680143" y="3113091"/>
            <a:ext cx="355600" cy="91757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altLang="zh-TW" sz="2000" dirty="0"/>
              <a:t>Sigmoid</a:t>
            </a: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1FDFD1D1-D334-48D9-AA97-6CA9BF8409F5}"/>
              </a:ext>
            </a:extLst>
          </p:cNvPr>
          <p:cNvSpPr/>
          <p:nvPr/>
        </p:nvSpPr>
        <p:spPr>
          <a:xfrm>
            <a:off x="3700145" y="4353620"/>
            <a:ext cx="355600" cy="91757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altLang="zh-TW" sz="2000" dirty="0"/>
              <a:t>Sigmoid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3C7F86B5-6920-4037-9E09-F5E6EED3ADE4}"/>
              </a:ext>
            </a:extLst>
          </p:cNvPr>
          <p:cNvSpPr txBox="1"/>
          <p:nvPr/>
        </p:nvSpPr>
        <p:spPr>
          <a:xfrm>
            <a:off x="648023" y="5823381"/>
            <a:ext cx="22948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Feature Normalization</a:t>
            </a:r>
            <a:endParaRPr lang="zh-TW" alt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4" name="文字方塊 63">
                <a:extLst>
                  <a:ext uri="{FF2B5EF4-FFF2-40B4-BE49-F238E27FC236}">
                    <a16:creationId xmlns:a16="http://schemas.microsoft.com/office/drawing/2014/main" id="{8FF4053B-06B7-4C66-AF82-A8D3ECA4BBF3}"/>
                  </a:ext>
                </a:extLst>
              </p:cNvPr>
              <p:cNvSpPr txBox="1"/>
              <p:nvPr/>
            </p:nvSpPr>
            <p:spPr>
              <a:xfrm>
                <a:off x="736600" y="2064075"/>
                <a:ext cx="495300" cy="47000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en-US" altLang="zh-TW" sz="2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acc>
                        </m:e>
                        <m:sup>
                          <m:r>
                            <a:rPr lang="en-US" altLang="zh-TW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zh-TW" alt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64" name="文字方塊 63">
                <a:extLst>
                  <a:ext uri="{FF2B5EF4-FFF2-40B4-BE49-F238E27FC236}">
                    <a16:creationId xmlns:a16="http://schemas.microsoft.com/office/drawing/2014/main" id="{8FF4053B-06B7-4C66-AF82-A8D3ECA4BB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600" y="2064075"/>
                <a:ext cx="495300" cy="47000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文字方塊 64">
                <a:extLst>
                  <a:ext uri="{FF2B5EF4-FFF2-40B4-BE49-F238E27FC236}">
                    <a16:creationId xmlns:a16="http://schemas.microsoft.com/office/drawing/2014/main" id="{9EC0FF86-EF25-45DA-9567-7A1F70DCDB43}"/>
                  </a:ext>
                </a:extLst>
              </p:cNvPr>
              <p:cNvSpPr txBox="1"/>
              <p:nvPr/>
            </p:nvSpPr>
            <p:spPr>
              <a:xfrm>
                <a:off x="723900" y="3336880"/>
                <a:ext cx="495300" cy="47000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en-US" altLang="zh-TW" sz="2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acc>
                        </m:e>
                        <m:sup>
                          <m:r>
                            <a:rPr lang="en-US" altLang="zh-TW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zh-TW" alt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65" name="文字方塊 64">
                <a:extLst>
                  <a:ext uri="{FF2B5EF4-FFF2-40B4-BE49-F238E27FC236}">
                    <a16:creationId xmlns:a16="http://schemas.microsoft.com/office/drawing/2014/main" id="{9EC0FF86-EF25-45DA-9567-7A1F70DCDB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900" y="3336880"/>
                <a:ext cx="495300" cy="47000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6" name="文字方塊 65">
                <a:extLst>
                  <a:ext uri="{FF2B5EF4-FFF2-40B4-BE49-F238E27FC236}">
                    <a16:creationId xmlns:a16="http://schemas.microsoft.com/office/drawing/2014/main" id="{D3AC8CBC-1EF5-428C-A75E-628C5D5EC7CD}"/>
                  </a:ext>
                </a:extLst>
              </p:cNvPr>
              <p:cNvSpPr txBox="1"/>
              <p:nvPr/>
            </p:nvSpPr>
            <p:spPr>
              <a:xfrm>
                <a:off x="723900" y="4593807"/>
                <a:ext cx="495300" cy="47000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en-US" altLang="zh-TW" sz="2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acc>
                        </m:e>
                        <m:sup>
                          <m:r>
                            <a:rPr lang="en-US" altLang="zh-TW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zh-TW" alt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66" name="文字方塊 65">
                <a:extLst>
                  <a:ext uri="{FF2B5EF4-FFF2-40B4-BE49-F238E27FC236}">
                    <a16:creationId xmlns:a16="http://schemas.microsoft.com/office/drawing/2014/main" id="{D3AC8CBC-1EF5-428C-A75E-628C5D5EC7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900" y="4593807"/>
                <a:ext cx="495300" cy="47000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箭號: 向下 66">
            <a:extLst>
              <a:ext uri="{FF2B5EF4-FFF2-40B4-BE49-F238E27FC236}">
                <a16:creationId xmlns:a16="http://schemas.microsoft.com/office/drawing/2014/main" id="{4FE9AF7D-6D9A-418B-A358-AD9F382B0245}"/>
              </a:ext>
            </a:extLst>
          </p:cNvPr>
          <p:cNvSpPr/>
          <p:nvPr/>
        </p:nvSpPr>
        <p:spPr>
          <a:xfrm flipV="1">
            <a:off x="775973" y="5347024"/>
            <a:ext cx="357125" cy="523219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: 圓角 17">
            <a:extLst>
              <a:ext uri="{FF2B5EF4-FFF2-40B4-BE49-F238E27FC236}">
                <a16:creationId xmlns:a16="http://schemas.microsoft.com/office/drawing/2014/main" id="{9E1DFF7F-8261-4067-A751-72D8EBB128B2}"/>
              </a:ext>
            </a:extLst>
          </p:cNvPr>
          <p:cNvSpPr/>
          <p:nvPr/>
        </p:nvSpPr>
        <p:spPr>
          <a:xfrm>
            <a:off x="663521" y="1706187"/>
            <a:ext cx="583877" cy="365633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矩形: 圓角 67">
            <a:extLst>
              <a:ext uri="{FF2B5EF4-FFF2-40B4-BE49-F238E27FC236}">
                <a16:creationId xmlns:a16="http://schemas.microsoft.com/office/drawing/2014/main" id="{3A9EF739-DBB5-48D5-AF96-3F036F6EB604}"/>
              </a:ext>
            </a:extLst>
          </p:cNvPr>
          <p:cNvSpPr/>
          <p:nvPr/>
        </p:nvSpPr>
        <p:spPr>
          <a:xfrm>
            <a:off x="2861472" y="1727834"/>
            <a:ext cx="583877" cy="365633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0BC4AF7D-8CBF-40D8-8D9D-6D175FD4D256}"/>
              </a:ext>
            </a:extLst>
          </p:cNvPr>
          <p:cNvSpPr txBox="1"/>
          <p:nvPr/>
        </p:nvSpPr>
        <p:spPr>
          <a:xfrm>
            <a:off x="2730500" y="5835871"/>
            <a:ext cx="20424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Also need normalization</a:t>
            </a:r>
            <a:endParaRPr lang="zh-TW" altLang="en-US" sz="2400" dirty="0"/>
          </a:p>
        </p:txBody>
      </p:sp>
      <p:sp>
        <p:nvSpPr>
          <p:cNvPr id="69" name="箭號: 向下 68">
            <a:extLst>
              <a:ext uri="{FF2B5EF4-FFF2-40B4-BE49-F238E27FC236}">
                <a16:creationId xmlns:a16="http://schemas.microsoft.com/office/drawing/2014/main" id="{21C785F8-BFFA-4A50-B76D-C033B4375286}"/>
              </a:ext>
            </a:extLst>
          </p:cNvPr>
          <p:cNvSpPr/>
          <p:nvPr/>
        </p:nvSpPr>
        <p:spPr>
          <a:xfrm>
            <a:off x="2968082" y="5386925"/>
            <a:ext cx="357125" cy="523219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文字方塊 71">
            <a:extLst>
              <a:ext uri="{FF2B5EF4-FFF2-40B4-BE49-F238E27FC236}">
                <a16:creationId xmlns:a16="http://schemas.microsoft.com/office/drawing/2014/main" id="{EC65C5C8-B106-4032-B7AB-082B004F51D0}"/>
              </a:ext>
            </a:extLst>
          </p:cNvPr>
          <p:cNvSpPr txBox="1"/>
          <p:nvPr/>
        </p:nvSpPr>
        <p:spPr>
          <a:xfrm>
            <a:off x="3700145" y="1018352"/>
            <a:ext cx="47751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Different dims have different ranges.</a:t>
            </a:r>
            <a:endParaRPr lang="zh-TW" altLang="en-US" sz="2400" dirty="0"/>
          </a:p>
        </p:txBody>
      </p:sp>
      <p:sp>
        <p:nvSpPr>
          <p:cNvPr id="73" name="文字方塊 72">
            <a:extLst>
              <a:ext uri="{FF2B5EF4-FFF2-40B4-BE49-F238E27FC236}">
                <a16:creationId xmlns:a16="http://schemas.microsoft.com/office/drawing/2014/main" id="{2B353065-22AF-46C2-94EA-9FD09547FD33}"/>
              </a:ext>
            </a:extLst>
          </p:cNvPr>
          <p:cNvSpPr txBox="1"/>
          <p:nvPr/>
        </p:nvSpPr>
        <p:spPr>
          <a:xfrm>
            <a:off x="5677902" y="5519075"/>
            <a:ext cx="3466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Also difficult to optimize </a:t>
            </a:r>
            <a:endParaRPr lang="zh-TW" altLang="en-US" sz="2400" dirty="0"/>
          </a:p>
        </p:txBody>
      </p:sp>
      <p:cxnSp>
        <p:nvCxnSpPr>
          <p:cNvPr id="74" name="直線單箭頭接點 73">
            <a:extLst>
              <a:ext uri="{FF2B5EF4-FFF2-40B4-BE49-F238E27FC236}">
                <a16:creationId xmlns:a16="http://schemas.microsoft.com/office/drawing/2014/main" id="{AE64F48A-BD13-4F18-AFDF-78841397D99E}"/>
              </a:ext>
            </a:extLst>
          </p:cNvPr>
          <p:cNvCxnSpPr>
            <a:cxnSpLocks/>
          </p:cNvCxnSpPr>
          <p:nvPr/>
        </p:nvCxnSpPr>
        <p:spPr>
          <a:xfrm flipV="1">
            <a:off x="3217862" y="1434103"/>
            <a:ext cx="482283" cy="475073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單箭頭接點 74">
            <a:extLst>
              <a:ext uri="{FF2B5EF4-FFF2-40B4-BE49-F238E27FC236}">
                <a16:creationId xmlns:a16="http://schemas.microsoft.com/office/drawing/2014/main" id="{8F6C6A3F-5354-4BE5-B0DB-7D242B454597}"/>
              </a:ext>
            </a:extLst>
          </p:cNvPr>
          <p:cNvCxnSpPr>
            <a:cxnSpLocks/>
          </p:cNvCxnSpPr>
          <p:nvPr/>
        </p:nvCxnSpPr>
        <p:spPr>
          <a:xfrm>
            <a:off x="6531177" y="5086333"/>
            <a:ext cx="542723" cy="432742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字方塊 75">
            <a:extLst>
              <a:ext uri="{FF2B5EF4-FFF2-40B4-BE49-F238E27FC236}">
                <a16:creationId xmlns:a16="http://schemas.microsoft.com/office/drawing/2014/main" id="{9D19455A-60B2-4CE9-A81B-A113E77170FF}"/>
              </a:ext>
            </a:extLst>
          </p:cNvPr>
          <p:cNvSpPr txBox="1"/>
          <p:nvPr/>
        </p:nvSpPr>
        <p:spPr>
          <a:xfrm>
            <a:off x="648022" y="226005"/>
            <a:ext cx="643222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200" b="1" i="1" u="sng" dirty="0"/>
              <a:t>Considering Deep Learning</a:t>
            </a:r>
            <a:endParaRPr lang="zh-TW" altLang="en-US" sz="3200" b="1" i="1" u="sng" dirty="0"/>
          </a:p>
        </p:txBody>
      </p:sp>
      <p:sp>
        <p:nvSpPr>
          <p:cNvPr id="39" name="投影片編號版面配置區 38">
            <a:extLst>
              <a:ext uri="{FF2B5EF4-FFF2-40B4-BE49-F238E27FC236}">
                <a16:creationId xmlns:a16="http://schemas.microsoft.com/office/drawing/2014/main" id="{C09C9B3A-B591-42D9-B5B7-EC9F04C3F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D0A2A-D507-42C8-BDC2-E837BE766BFD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51374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37" grpId="0" animBg="1"/>
      <p:bldP spid="35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3" grpId="0" animBg="1"/>
      <p:bldP spid="49" grpId="0"/>
      <p:bldP spid="50" grpId="0"/>
      <p:bldP spid="51" grpId="0"/>
      <p:bldP spid="62" grpId="0" animBg="1"/>
      <p:bldP spid="63" grpId="0" animBg="1"/>
      <p:bldP spid="16" grpId="0"/>
      <p:bldP spid="64" grpId="0"/>
      <p:bldP spid="65" grpId="0"/>
      <p:bldP spid="67" grpId="0" animBg="1"/>
      <p:bldP spid="18" grpId="0" animBg="1"/>
      <p:bldP spid="68" grpId="0" animBg="1"/>
      <p:bldP spid="19" grpId="0"/>
      <p:bldP spid="69" grpId="0" animBg="1"/>
      <p:bldP spid="72" grpId="0"/>
      <p:bldP spid="7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id="{7E9936E0-CEAB-4DF5-8890-F07D8CC4914D}"/>
              </a:ext>
            </a:extLst>
          </p:cNvPr>
          <p:cNvCxnSpPr>
            <a:cxnSpLocks/>
            <a:stCxn id="12" idx="3"/>
            <a:endCxn id="62" idx="1"/>
          </p:cNvCxnSpPr>
          <p:nvPr/>
        </p:nvCxnSpPr>
        <p:spPr>
          <a:xfrm>
            <a:off x="3333750" y="4803774"/>
            <a:ext cx="1073513" cy="123031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DD4FFBEB-BC73-4046-A39C-1A5D539A52C9}"/>
              </a:ext>
            </a:extLst>
          </p:cNvPr>
          <p:cNvCxnSpPr>
            <a:cxnSpLocks/>
            <a:stCxn id="11" idx="3"/>
            <a:endCxn id="62" idx="1"/>
          </p:cNvCxnSpPr>
          <p:nvPr/>
        </p:nvCxnSpPr>
        <p:spPr>
          <a:xfrm>
            <a:off x="3321050" y="3548063"/>
            <a:ext cx="1086213" cy="24860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3680D474-8DCC-4157-94B6-F101A3FEF7E4}"/>
              </a:ext>
            </a:extLst>
          </p:cNvPr>
          <p:cNvCxnSpPr>
            <a:cxnSpLocks/>
            <a:endCxn id="62" idx="1"/>
          </p:cNvCxnSpPr>
          <p:nvPr/>
        </p:nvCxnSpPr>
        <p:spPr>
          <a:xfrm>
            <a:off x="3249749" y="2273302"/>
            <a:ext cx="1157514" cy="37607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BCC9801D-522E-4F87-A8E0-9E29A5341C02}"/>
              </a:ext>
            </a:extLst>
          </p:cNvPr>
          <p:cNvCxnSpPr/>
          <p:nvPr/>
        </p:nvCxnSpPr>
        <p:spPr>
          <a:xfrm>
            <a:off x="2527300" y="2289180"/>
            <a:ext cx="431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13999CBE-6CD5-4A62-A94F-E3DB39988AD5}"/>
              </a:ext>
            </a:extLst>
          </p:cNvPr>
          <p:cNvCxnSpPr/>
          <p:nvPr/>
        </p:nvCxnSpPr>
        <p:spPr>
          <a:xfrm>
            <a:off x="2527300" y="3571880"/>
            <a:ext cx="431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7885A16A-D1F7-42C8-BD42-65B0D57F092E}"/>
              </a:ext>
            </a:extLst>
          </p:cNvPr>
          <p:cNvCxnSpPr/>
          <p:nvPr/>
        </p:nvCxnSpPr>
        <p:spPr>
          <a:xfrm>
            <a:off x="2514600" y="4905380"/>
            <a:ext cx="431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B5880E48-CFF2-4886-A346-117037B426A5}"/>
                  </a:ext>
                </a:extLst>
              </p:cNvPr>
              <p:cNvSpPr/>
              <p:nvPr/>
            </p:nvSpPr>
            <p:spPr>
              <a:xfrm>
                <a:off x="1384300" y="1841502"/>
                <a:ext cx="1308100" cy="9017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B5880E48-CFF2-4886-A346-117037B426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4300" y="1841502"/>
                <a:ext cx="1308100" cy="9017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59BF45DF-A9B5-40B2-9154-CF6BC9D548C2}"/>
                  </a:ext>
                </a:extLst>
              </p:cNvPr>
              <p:cNvSpPr/>
              <p:nvPr/>
            </p:nvSpPr>
            <p:spPr>
              <a:xfrm>
                <a:off x="1384300" y="3097213"/>
                <a:ext cx="1308100" cy="9017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59BF45DF-A9B5-40B2-9154-CF6BC9D548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4300" y="3097213"/>
                <a:ext cx="1308100" cy="9017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FB9C516D-D2F6-4FBE-B5C1-E3C416927E0B}"/>
                  </a:ext>
                </a:extLst>
              </p:cNvPr>
              <p:cNvSpPr/>
              <p:nvPr/>
            </p:nvSpPr>
            <p:spPr>
              <a:xfrm>
                <a:off x="1384300" y="4352924"/>
                <a:ext cx="1308100" cy="9017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FB9C516D-D2F6-4FBE-B5C1-E3C416927E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4300" y="4352924"/>
                <a:ext cx="1308100" cy="9017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33E981C1-7A8E-4393-8634-9E389C41ECF6}"/>
                  </a:ext>
                </a:extLst>
              </p:cNvPr>
              <p:cNvSpPr/>
              <p:nvPr/>
            </p:nvSpPr>
            <p:spPr>
              <a:xfrm>
                <a:off x="2971800" y="1841502"/>
                <a:ext cx="361950" cy="9017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33E981C1-7A8E-4393-8634-9E389C41EC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800" y="1841502"/>
                <a:ext cx="361950" cy="901700"/>
              </a:xfrm>
              <a:prstGeom prst="rect">
                <a:avLst/>
              </a:prstGeom>
              <a:blipFill>
                <a:blip r:embed="rId9"/>
                <a:stretch>
                  <a:fillRect l="-2131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7D5A2E72-1F7A-4284-ACF2-72EBAF8B1A28}"/>
                  </a:ext>
                </a:extLst>
              </p:cNvPr>
              <p:cNvSpPr/>
              <p:nvPr/>
            </p:nvSpPr>
            <p:spPr>
              <a:xfrm>
                <a:off x="2959100" y="3097213"/>
                <a:ext cx="361950" cy="9017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7D5A2E72-1F7A-4284-ACF2-72EBAF8B1A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9100" y="3097213"/>
                <a:ext cx="361950" cy="901700"/>
              </a:xfrm>
              <a:prstGeom prst="rect">
                <a:avLst/>
              </a:prstGeom>
              <a:blipFill>
                <a:blip r:embed="rId10"/>
                <a:stretch>
                  <a:fillRect l="-1935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E62DC66E-889D-4069-B1BD-227A3F440A74}"/>
                  </a:ext>
                </a:extLst>
              </p:cNvPr>
              <p:cNvSpPr/>
              <p:nvPr/>
            </p:nvSpPr>
            <p:spPr>
              <a:xfrm>
                <a:off x="2971800" y="4352924"/>
                <a:ext cx="361950" cy="9017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E62DC66E-889D-4069-B1BD-227A3F440A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800" y="4352924"/>
                <a:ext cx="361950" cy="901700"/>
              </a:xfrm>
              <a:prstGeom prst="rect">
                <a:avLst/>
              </a:prstGeom>
              <a:blipFill>
                <a:blip r:embed="rId11"/>
                <a:stretch>
                  <a:fillRect l="-2131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45C0FDC5-555B-4DCB-A467-30F2AD50B1E8}"/>
                  </a:ext>
                </a:extLst>
              </p:cNvPr>
              <p:cNvSpPr/>
              <p:nvPr/>
            </p:nvSpPr>
            <p:spPr>
              <a:xfrm>
                <a:off x="4407263" y="5575296"/>
                <a:ext cx="355600" cy="917578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b="1" i="1" smtClean="0">
                          <a:latin typeface="Cambria Math" panose="02040503050406030204" pitchFamily="18" charset="0"/>
                        </a:rPr>
                        <m:t>𝝁</m:t>
                      </m:r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45C0FDC5-555B-4DCB-A467-30F2AD50B1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7263" y="5575296"/>
                <a:ext cx="355600" cy="917578"/>
              </a:xfrm>
              <a:prstGeom prst="rect">
                <a:avLst/>
              </a:prstGeom>
              <a:blipFill>
                <a:blip r:embed="rId12"/>
                <a:stretch>
                  <a:fillRect l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" name="矩形 62">
                <a:extLst>
                  <a:ext uri="{FF2B5EF4-FFF2-40B4-BE49-F238E27FC236}">
                    <a16:creationId xmlns:a16="http://schemas.microsoft.com/office/drawing/2014/main" id="{009C73E6-203D-409A-9A73-C5BC4CD46D18}"/>
                  </a:ext>
                </a:extLst>
              </p:cNvPr>
              <p:cNvSpPr/>
              <p:nvPr/>
            </p:nvSpPr>
            <p:spPr>
              <a:xfrm>
                <a:off x="5758906" y="5575296"/>
                <a:ext cx="355600" cy="917578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b="1" i="1" smtClean="0">
                          <a:latin typeface="Cambria Math" panose="02040503050406030204" pitchFamily="18" charset="0"/>
                        </a:rPr>
                        <m:t>𝝈</m:t>
                      </m:r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>
          <p:sp>
            <p:nvSpPr>
              <p:cNvPr id="63" name="矩形 62">
                <a:extLst>
                  <a:ext uri="{FF2B5EF4-FFF2-40B4-BE49-F238E27FC236}">
                    <a16:creationId xmlns:a16="http://schemas.microsoft.com/office/drawing/2014/main" id="{009C73E6-203D-409A-9A73-C5BC4CD46D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8906" y="5575296"/>
                <a:ext cx="355600" cy="917578"/>
              </a:xfrm>
              <a:prstGeom prst="rect">
                <a:avLst/>
              </a:prstGeom>
              <a:blipFill>
                <a:blip r:embed="rId13"/>
                <a:stretch>
                  <a:fillRect l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直線單箭頭接點 63">
            <a:extLst>
              <a:ext uri="{FF2B5EF4-FFF2-40B4-BE49-F238E27FC236}">
                <a16:creationId xmlns:a16="http://schemas.microsoft.com/office/drawing/2014/main" id="{B1BA1A23-40BF-43EB-BDB7-C2338420249F}"/>
              </a:ext>
            </a:extLst>
          </p:cNvPr>
          <p:cNvCxnSpPr>
            <a:cxnSpLocks/>
            <a:stCxn id="10" idx="3"/>
            <a:endCxn id="63" idx="1"/>
          </p:cNvCxnSpPr>
          <p:nvPr/>
        </p:nvCxnSpPr>
        <p:spPr>
          <a:xfrm>
            <a:off x="3333750" y="2292352"/>
            <a:ext cx="2425156" cy="374173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單箭頭接點 64">
            <a:extLst>
              <a:ext uri="{FF2B5EF4-FFF2-40B4-BE49-F238E27FC236}">
                <a16:creationId xmlns:a16="http://schemas.microsoft.com/office/drawing/2014/main" id="{2A46C938-A472-477F-85B9-96945E87D18B}"/>
              </a:ext>
            </a:extLst>
          </p:cNvPr>
          <p:cNvCxnSpPr>
            <a:cxnSpLocks/>
            <a:stCxn id="11" idx="3"/>
            <a:endCxn id="63" idx="1"/>
          </p:cNvCxnSpPr>
          <p:nvPr/>
        </p:nvCxnSpPr>
        <p:spPr>
          <a:xfrm>
            <a:off x="3321050" y="3548063"/>
            <a:ext cx="2437856" cy="24860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單箭頭接點 65">
            <a:extLst>
              <a:ext uri="{FF2B5EF4-FFF2-40B4-BE49-F238E27FC236}">
                <a16:creationId xmlns:a16="http://schemas.microsoft.com/office/drawing/2014/main" id="{5037F6F3-2704-48AD-95CC-B37F7FDCC427}"/>
              </a:ext>
            </a:extLst>
          </p:cNvPr>
          <p:cNvCxnSpPr>
            <a:cxnSpLocks/>
            <a:stCxn id="12" idx="3"/>
            <a:endCxn id="63" idx="1"/>
          </p:cNvCxnSpPr>
          <p:nvPr/>
        </p:nvCxnSpPr>
        <p:spPr>
          <a:xfrm>
            <a:off x="3333750" y="4803774"/>
            <a:ext cx="2425156" cy="123031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單箭頭接點 67">
            <a:extLst>
              <a:ext uri="{FF2B5EF4-FFF2-40B4-BE49-F238E27FC236}">
                <a16:creationId xmlns:a16="http://schemas.microsoft.com/office/drawing/2014/main" id="{BE693145-D009-4402-AA39-F7C658868EB7}"/>
              </a:ext>
            </a:extLst>
          </p:cNvPr>
          <p:cNvCxnSpPr>
            <a:cxnSpLocks/>
          </p:cNvCxnSpPr>
          <p:nvPr/>
        </p:nvCxnSpPr>
        <p:spPr>
          <a:xfrm flipV="1">
            <a:off x="4774384" y="6048599"/>
            <a:ext cx="98452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0" name="文字方塊 69">
                <a:extLst>
                  <a:ext uri="{FF2B5EF4-FFF2-40B4-BE49-F238E27FC236}">
                    <a16:creationId xmlns:a16="http://schemas.microsoft.com/office/drawing/2014/main" id="{0651EED1-671B-4609-BED3-2D5D139364DB}"/>
                  </a:ext>
                </a:extLst>
              </p:cNvPr>
              <p:cNvSpPr txBox="1"/>
              <p:nvPr/>
            </p:nvSpPr>
            <p:spPr>
              <a:xfrm>
                <a:off x="4817428" y="1439447"/>
                <a:ext cx="1589281" cy="10382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b="1" i="1" smtClean="0">
                          <a:latin typeface="Cambria Math" panose="02040503050406030204" pitchFamily="18" charset="0"/>
                        </a:rPr>
                        <m:t>𝝁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TW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1" i="1" smtClean="0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p>
                              <m:r>
                                <a:rPr lang="en-US" altLang="zh-TW" sz="24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70" name="文字方塊 69">
                <a:extLst>
                  <a:ext uri="{FF2B5EF4-FFF2-40B4-BE49-F238E27FC236}">
                    <a16:creationId xmlns:a16="http://schemas.microsoft.com/office/drawing/2014/main" id="{0651EED1-671B-4609-BED3-2D5D139364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7428" y="1439447"/>
                <a:ext cx="1589281" cy="1038298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1" name="文字方塊 70">
                <a:extLst>
                  <a:ext uri="{FF2B5EF4-FFF2-40B4-BE49-F238E27FC236}">
                    <a16:creationId xmlns:a16="http://schemas.microsoft.com/office/drawing/2014/main" id="{781F3542-A782-48B3-ACC8-A4FA7630119C}"/>
                  </a:ext>
                </a:extLst>
              </p:cNvPr>
              <p:cNvSpPr txBox="1"/>
              <p:nvPr/>
            </p:nvSpPr>
            <p:spPr>
              <a:xfrm>
                <a:off x="4817428" y="2682349"/>
                <a:ext cx="2725361" cy="14368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zh-TW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TW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TW" sz="24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TW" sz="2400" b="1" i="1">
                                              <a:latin typeface="Cambria Math" panose="02040503050406030204" pitchFamily="18" charset="0"/>
                                            </a:rPr>
                                            <m:t>𝒛</m:t>
                                          </m:r>
                                        </m:e>
                                        <m:sup>
                                          <m:r>
                                            <a:rPr lang="en-US" altLang="zh-TW" sz="2400" b="1" i="1">
                                              <a:latin typeface="Cambria Math" panose="02040503050406030204" pitchFamily="18" charset="0"/>
                                            </a:rPr>
                                            <m:t>𝒊</m:t>
                                          </m:r>
                                        </m:sup>
                                      </m:sSup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zh-TW" altLang="en-US" sz="2400" b="1" i="1">
                                          <a:latin typeface="Cambria Math" panose="02040503050406030204" pitchFamily="18" charset="0"/>
                                        </a:rPr>
                                        <m:t>𝝁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71" name="文字方塊 70">
                <a:extLst>
                  <a:ext uri="{FF2B5EF4-FFF2-40B4-BE49-F238E27FC236}">
                    <a16:creationId xmlns:a16="http://schemas.microsoft.com/office/drawing/2014/main" id="{781F3542-A782-48B3-ACC8-A4FA763011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7428" y="2682349"/>
                <a:ext cx="2725361" cy="143686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DBA85543-AF85-44F6-91E2-0DBC690E109F}"/>
              </a:ext>
            </a:extLst>
          </p:cNvPr>
          <p:cNvCxnSpPr/>
          <p:nvPr/>
        </p:nvCxnSpPr>
        <p:spPr>
          <a:xfrm>
            <a:off x="952500" y="2273302"/>
            <a:ext cx="431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9E8E1C50-503E-4080-A91A-AD9E2B4E0A86}"/>
              </a:ext>
            </a:extLst>
          </p:cNvPr>
          <p:cNvCxnSpPr/>
          <p:nvPr/>
        </p:nvCxnSpPr>
        <p:spPr>
          <a:xfrm>
            <a:off x="952500" y="3556002"/>
            <a:ext cx="431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id="{EE9879FA-68C4-4DFF-877B-83ED6199F700}"/>
              </a:ext>
            </a:extLst>
          </p:cNvPr>
          <p:cNvCxnSpPr/>
          <p:nvPr/>
        </p:nvCxnSpPr>
        <p:spPr>
          <a:xfrm>
            <a:off x="939800" y="4826002"/>
            <a:ext cx="431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>
            <a:extLst>
              <a:ext uri="{FF2B5EF4-FFF2-40B4-BE49-F238E27FC236}">
                <a16:creationId xmlns:a16="http://schemas.microsoft.com/office/drawing/2014/main" id="{FD5F74AF-5F5B-421D-B968-8F10DC14D031}"/>
              </a:ext>
            </a:extLst>
          </p:cNvPr>
          <p:cNvSpPr/>
          <p:nvPr/>
        </p:nvSpPr>
        <p:spPr>
          <a:xfrm>
            <a:off x="768350" y="1841502"/>
            <a:ext cx="361950" cy="9017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b="1" dirty="0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DC7F0143-F3EC-4070-AB8D-CDE3B88D013F}"/>
              </a:ext>
            </a:extLst>
          </p:cNvPr>
          <p:cNvSpPr/>
          <p:nvPr/>
        </p:nvSpPr>
        <p:spPr>
          <a:xfrm>
            <a:off x="755650" y="3097213"/>
            <a:ext cx="361950" cy="9017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b="1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4B6A5628-A2F6-466D-99F5-3F8569BE8AE3}"/>
              </a:ext>
            </a:extLst>
          </p:cNvPr>
          <p:cNvSpPr/>
          <p:nvPr/>
        </p:nvSpPr>
        <p:spPr>
          <a:xfrm>
            <a:off x="768350" y="4352924"/>
            <a:ext cx="361950" cy="9017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文字方塊 46">
                <a:extLst>
                  <a:ext uri="{FF2B5EF4-FFF2-40B4-BE49-F238E27FC236}">
                    <a16:creationId xmlns:a16="http://schemas.microsoft.com/office/drawing/2014/main" id="{57539F09-4D79-4F6A-98F7-32F1CBF46F3A}"/>
                  </a:ext>
                </a:extLst>
              </p:cNvPr>
              <p:cNvSpPr txBox="1"/>
              <p:nvPr/>
            </p:nvSpPr>
            <p:spPr>
              <a:xfrm>
                <a:off x="736600" y="2064075"/>
                <a:ext cx="495300" cy="47000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en-US" altLang="zh-TW" sz="2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acc>
                        </m:e>
                        <m:sup>
                          <m:r>
                            <a:rPr lang="en-US" altLang="zh-TW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zh-TW" alt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47" name="文字方塊 46">
                <a:extLst>
                  <a:ext uri="{FF2B5EF4-FFF2-40B4-BE49-F238E27FC236}">
                    <a16:creationId xmlns:a16="http://schemas.microsoft.com/office/drawing/2014/main" id="{57539F09-4D79-4F6A-98F7-32F1CBF46F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600" y="2064075"/>
                <a:ext cx="495300" cy="47000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文字方塊 47">
                <a:extLst>
                  <a:ext uri="{FF2B5EF4-FFF2-40B4-BE49-F238E27FC236}">
                    <a16:creationId xmlns:a16="http://schemas.microsoft.com/office/drawing/2014/main" id="{6C99BA53-14EF-4CD9-9C14-C85B2614F5D3}"/>
                  </a:ext>
                </a:extLst>
              </p:cNvPr>
              <p:cNvSpPr txBox="1"/>
              <p:nvPr/>
            </p:nvSpPr>
            <p:spPr>
              <a:xfrm>
                <a:off x="723900" y="3336880"/>
                <a:ext cx="495300" cy="47000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en-US" altLang="zh-TW" sz="2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acc>
                        </m:e>
                        <m:sup>
                          <m:r>
                            <a:rPr lang="en-US" altLang="zh-TW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zh-TW" alt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48" name="文字方塊 47">
                <a:extLst>
                  <a:ext uri="{FF2B5EF4-FFF2-40B4-BE49-F238E27FC236}">
                    <a16:creationId xmlns:a16="http://schemas.microsoft.com/office/drawing/2014/main" id="{6C99BA53-14EF-4CD9-9C14-C85B2614F5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900" y="3336880"/>
                <a:ext cx="495300" cy="47000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文字方塊 48">
                <a:extLst>
                  <a:ext uri="{FF2B5EF4-FFF2-40B4-BE49-F238E27FC236}">
                    <a16:creationId xmlns:a16="http://schemas.microsoft.com/office/drawing/2014/main" id="{6CB7A527-D480-46A9-A424-C573B02D9EC7}"/>
                  </a:ext>
                </a:extLst>
              </p:cNvPr>
              <p:cNvSpPr txBox="1"/>
              <p:nvPr/>
            </p:nvSpPr>
            <p:spPr>
              <a:xfrm>
                <a:off x="723900" y="4593807"/>
                <a:ext cx="495300" cy="47000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en-US" altLang="zh-TW" sz="2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acc>
                        </m:e>
                        <m:sup>
                          <m:r>
                            <a:rPr lang="en-US" altLang="zh-TW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zh-TW" alt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49" name="文字方塊 48">
                <a:extLst>
                  <a:ext uri="{FF2B5EF4-FFF2-40B4-BE49-F238E27FC236}">
                    <a16:creationId xmlns:a16="http://schemas.microsoft.com/office/drawing/2014/main" id="{6CB7A527-D480-46A9-A424-C573B02D9E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900" y="4593807"/>
                <a:ext cx="495300" cy="47000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文字方塊 50">
            <a:extLst>
              <a:ext uri="{FF2B5EF4-FFF2-40B4-BE49-F238E27FC236}">
                <a16:creationId xmlns:a16="http://schemas.microsoft.com/office/drawing/2014/main" id="{74AF0EEF-8DCC-4780-9146-0E94A9877D7D}"/>
              </a:ext>
            </a:extLst>
          </p:cNvPr>
          <p:cNvSpPr txBox="1"/>
          <p:nvPr/>
        </p:nvSpPr>
        <p:spPr>
          <a:xfrm>
            <a:off x="648022" y="226005"/>
            <a:ext cx="643222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200" b="1" i="1" u="sng" dirty="0"/>
              <a:t>Considering Deep Learning</a:t>
            </a:r>
            <a:endParaRPr lang="zh-TW" altLang="en-US" sz="3200" b="1" i="1" u="sng" dirty="0"/>
          </a:p>
        </p:txBody>
      </p:sp>
      <p:sp>
        <p:nvSpPr>
          <p:cNvPr id="14" name="投影片編號版面配置區 13">
            <a:extLst>
              <a:ext uri="{FF2B5EF4-FFF2-40B4-BE49-F238E27FC236}">
                <a16:creationId xmlns:a16="http://schemas.microsoft.com/office/drawing/2014/main" id="{8F268D47-C7A1-426F-9CEE-3A5B84A0C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D0A2A-D507-42C8-BDC2-E837BE766BFD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82485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63" grpId="0" animBg="1"/>
      <p:bldP spid="70" grpId="0"/>
      <p:bldP spid="7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矩形 75">
            <a:extLst>
              <a:ext uri="{FF2B5EF4-FFF2-40B4-BE49-F238E27FC236}">
                <a16:creationId xmlns:a16="http://schemas.microsoft.com/office/drawing/2014/main" id="{EA7AA007-2D4F-46F7-9178-673A143BF94D}"/>
              </a:ext>
            </a:extLst>
          </p:cNvPr>
          <p:cNvSpPr/>
          <p:nvPr/>
        </p:nvSpPr>
        <p:spPr>
          <a:xfrm>
            <a:off x="2872082" y="1688963"/>
            <a:ext cx="546780" cy="371222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BCC9801D-522E-4F87-A8E0-9E29A5341C02}"/>
              </a:ext>
            </a:extLst>
          </p:cNvPr>
          <p:cNvCxnSpPr/>
          <p:nvPr/>
        </p:nvCxnSpPr>
        <p:spPr>
          <a:xfrm>
            <a:off x="2527300" y="2289180"/>
            <a:ext cx="431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13999CBE-6CD5-4A62-A94F-E3DB39988AD5}"/>
              </a:ext>
            </a:extLst>
          </p:cNvPr>
          <p:cNvCxnSpPr/>
          <p:nvPr/>
        </p:nvCxnSpPr>
        <p:spPr>
          <a:xfrm>
            <a:off x="2527300" y="3571880"/>
            <a:ext cx="431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7885A16A-D1F7-42C8-BD42-65B0D57F092E}"/>
              </a:ext>
            </a:extLst>
          </p:cNvPr>
          <p:cNvCxnSpPr/>
          <p:nvPr/>
        </p:nvCxnSpPr>
        <p:spPr>
          <a:xfrm>
            <a:off x="2514600" y="4803780"/>
            <a:ext cx="431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B5880E48-CFF2-4886-A346-117037B426A5}"/>
                  </a:ext>
                </a:extLst>
              </p:cNvPr>
              <p:cNvSpPr/>
              <p:nvPr/>
            </p:nvSpPr>
            <p:spPr>
              <a:xfrm>
                <a:off x="1384300" y="1841502"/>
                <a:ext cx="1308100" cy="9017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B5880E48-CFF2-4886-A346-117037B426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4300" y="1841502"/>
                <a:ext cx="1308100" cy="9017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59BF45DF-A9B5-40B2-9154-CF6BC9D548C2}"/>
                  </a:ext>
                </a:extLst>
              </p:cNvPr>
              <p:cNvSpPr/>
              <p:nvPr/>
            </p:nvSpPr>
            <p:spPr>
              <a:xfrm>
                <a:off x="1384300" y="3097213"/>
                <a:ext cx="1308100" cy="9017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59BF45DF-A9B5-40B2-9154-CF6BC9D548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4300" y="3097213"/>
                <a:ext cx="1308100" cy="9017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FB9C516D-D2F6-4FBE-B5C1-E3C416927E0B}"/>
                  </a:ext>
                </a:extLst>
              </p:cNvPr>
              <p:cNvSpPr/>
              <p:nvPr/>
            </p:nvSpPr>
            <p:spPr>
              <a:xfrm>
                <a:off x="1384300" y="4352924"/>
                <a:ext cx="1308100" cy="9017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FB9C516D-D2F6-4FBE-B5C1-E3C416927E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4300" y="4352924"/>
                <a:ext cx="1308100" cy="9017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33E981C1-7A8E-4393-8634-9E389C41ECF6}"/>
                  </a:ext>
                </a:extLst>
              </p:cNvPr>
              <p:cNvSpPr/>
              <p:nvPr/>
            </p:nvSpPr>
            <p:spPr>
              <a:xfrm>
                <a:off x="2971800" y="1841502"/>
                <a:ext cx="361950" cy="9017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33E981C1-7A8E-4393-8634-9E389C41EC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800" y="1841502"/>
                <a:ext cx="361950" cy="901700"/>
              </a:xfrm>
              <a:prstGeom prst="rect">
                <a:avLst/>
              </a:prstGeom>
              <a:blipFill>
                <a:blip r:embed="rId9"/>
                <a:stretch>
                  <a:fillRect l="-2131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7D5A2E72-1F7A-4284-ACF2-72EBAF8B1A28}"/>
                  </a:ext>
                </a:extLst>
              </p:cNvPr>
              <p:cNvSpPr/>
              <p:nvPr/>
            </p:nvSpPr>
            <p:spPr>
              <a:xfrm>
                <a:off x="2959100" y="3097213"/>
                <a:ext cx="361950" cy="9017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7D5A2E72-1F7A-4284-ACF2-72EBAF8B1A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9100" y="3097213"/>
                <a:ext cx="361950" cy="901700"/>
              </a:xfrm>
              <a:prstGeom prst="rect">
                <a:avLst/>
              </a:prstGeom>
              <a:blipFill>
                <a:blip r:embed="rId10"/>
                <a:stretch>
                  <a:fillRect l="-1935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E62DC66E-889D-4069-B1BD-227A3F440A74}"/>
                  </a:ext>
                </a:extLst>
              </p:cNvPr>
              <p:cNvSpPr/>
              <p:nvPr/>
            </p:nvSpPr>
            <p:spPr>
              <a:xfrm>
                <a:off x="2971800" y="4352924"/>
                <a:ext cx="361950" cy="9017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E62DC66E-889D-4069-B1BD-227A3F440A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800" y="4352924"/>
                <a:ext cx="361950" cy="901700"/>
              </a:xfrm>
              <a:prstGeom prst="rect">
                <a:avLst/>
              </a:prstGeom>
              <a:blipFill>
                <a:blip r:embed="rId11"/>
                <a:stretch>
                  <a:fillRect l="-2131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45C0FDC5-555B-4DCB-A467-30F2AD50B1E8}"/>
                  </a:ext>
                </a:extLst>
              </p:cNvPr>
              <p:cNvSpPr/>
              <p:nvPr/>
            </p:nvSpPr>
            <p:spPr>
              <a:xfrm>
                <a:off x="4407263" y="5575296"/>
                <a:ext cx="355600" cy="917578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b="1" i="1" smtClean="0">
                          <a:latin typeface="Cambria Math" panose="02040503050406030204" pitchFamily="18" charset="0"/>
                        </a:rPr>
                        <m:t>𝝁</m:t>
                      </m:r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45C0FDC5-555B-4DCB-A467-30F2AD50B1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7263" y="5575296"/>
                <a:ext cx="355600" cy="917578"/>
              </a:xfrm>
              <a:prstGeom prst="rect">
                <a:avLst/>
              </a:prstGeom>
              <a:blipFill>
                <a:blip r:embed="rId12"/>
                <a:stretch>
                  <a:fillRect l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" name="矩形 62">
                <a:extLst>
                  <a:ext uri="{FF2B5EF4-FFF2-40B4-BE49-F238E27FC236}">
                    <a16:creationId xmlns:a16="http://schemas.microsoft.com/office/drawing/2014/main" id="{009C73E6-203D-409A-9A73-C5BC4CD46D18}"/>
                  </a:ext>
                </a:extLst>
              </p:cNvPr>
              <p:cNvSpPr/>
              <p:nvPr/>
            </p:nvSpPr>
            <p:spPr>
              <a:xfrm>
                <a:off x="5758906" y="5575296"/>
                <a:ext cx="355600" cy="917578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b="1" i="1" smtClean="0">
                          <a:latin typeface="Cambria Math" panose="02040503050406030204" pitchFamily="18" charset="0"/>
                        </a:rPr>
                        <m:t>𝝈</m:t>
                      </m:r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>
          <p:sp>
            <p:nvSpPr>
              <p:cNvPr id="63" name="矩形 62">
                <a:extLst>
                  <a:ext uri="{FF2B5EF4-FFF2-40B4-BE49-F238E27FC236}">
                    <a16:creationId xmlns:a16="http://schemas.microsoft.com/office/drawing/2014/main" id="{009C73E6-203D-409A-9A73-C5BC4CD46D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8906" y="5575296"/>
                <a:ext cx="355600" cy="917578"/>
              </a:xfrm>
              <a:prstGeom prst="rect">
                <a:avLst/>
              </a:prstGeom>
              <a:blipFill>
                <a:blip r:embed="rId13"/>
                <a:stretch>
                  <a:fillRect l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直線單箭頭接點 67">
            <a:extLst>
              <a:ext uri="{FF2B5EF4-FFF2-40B4-BE49-F238E27FC236}">
                <a16:creationId xmlns:a16="http://schemas.microsoft.com/office/drawing/2014/main" id="{BE693145-D009-4402-AA39-F7C658868EB7}"/>
              </a:ext>
            </a:extLst>
          </p:cNvPr>
          <p:cNvCxnSpPr>
            <a:cxnSpLocks/>
          </p:cNvCxnSpPr>
          <p:nvPr/>
        </p:nvCxnSpPr>
        <p:spPr>
          <a:xfrm flipV="1">
            <a:off x="4774384" y="6048599"/>
            <a:ext cx="98452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1" name="文字方塊 70">
                <a:extLst>
                  <a:ext uri="{FF2B5EF4-FFF2-40B4-BE49-F238E27FC236}">
                    <a16:creationId xmlns:a16="http://schemas.microsoft.com/office/drawing/2014/main" id="{781F3542-A782-48B3-ACC8-A4FA7630119C}"/>
                  </a:ext>
                </a:extLst>
              </p:cNvPr>
              <p:cNvSpPr txBox="1"/>
              <p:nvPr/>
            </p:nvSpPr>
            <p:spPr>
              <a:xfrm>
                <a:off x="6352328" y="478914"/>
                <a:ext cx="1794722" cy="8797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en-US" altLang="zh-TW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800" b="1" i="1" smtClean="0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</m:acc>
                        </m:e>
                        <m:sup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TW" sz="28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1" i="1" smtClean="0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p>
                              <m:r>
                                <a:rPr lang="en-US" altLang="zh-TW" sz="2800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p>
                          </m:s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TW" altLang="en-US" sz="2800" b="1" i="1" smtClean="0">
                              <a:latin typeface="Cambria Math" panose="02040503050406030204" pitchFamily="18" charset="0"/>
                            </a:rPr>
                            <m:t>𝝁</m:t>
                          </m:r>
                        </m:num>
                        <m:den>
                          <m:r>
                            <a:rPr lang="zh-TW" altLang="en-US" sz="2800" b="1" i="1">
                              <a:latin typeface="Cambria Math" panose="02040503050406030204" pitchFamily="18" charset="0"/>
                            </a:rPr>
                            <m:t>𝝈</m:t>
                          </m:r>
                        </m:den>
                      </m:f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71" name="文字方塊 70">
                <a:extLst>
                  <a:ext uri="{FF2B5EF4-FFF2-40B4-BE49-F238E27FC236}">
                    <a16:creationId xmlns:a16="http://schemas.microsoft.com/office/drawing/2014/main" id="{781F3542-A782-48B3-ACC8-A4FA763011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2328" y="478914"/>
                <a:ext cx="1794722" cy="879793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F2460236-A8E3-4C27-A99A-F4CCB83573CA}"/>
              </a:ext>
            </a:extLst>
          </p:cNvPr>
          <p:cNvCxnSpPr/>
          <p:nvPr/>
        </p:nvCxnSpPr>
        <p:spPr>
          <a:xfrm>
            <a:off x="7931150" y="4797612"/>
            <a:ext cx="431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3DCB729F-4A67-42B0-8C97-81DF247A1301}"/>
                  </a:ext>
                </a:extLst>
              </p:cNvPr>
              <p:cNvSpPr/>
              <p:nvPr/>
            </p:nvSpPr>
            <p:spPr>
              <a:xfrm>
                <a:off x="8375650" y="4349934"/>
                <a:ext cx="361950" cy="9017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3DCB729F-4A67-42B0-8C97-81DF247A13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5650" y="4349934"/>
                <a:ext cx="361950" cy="901700"/>
              </a:xfrm>
              <a:prstGeom prst="rect">
                <a:avLst/>
              </a:prstGeom>
              <a:blipFill>
                <a:blip r:embed="rId15"/>
                <a:stretch>
                  <a:fillRect l="-24590" r="-491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C413781B-C1F5-47D2-9A8F-B9260CBDC0FD}"/>
              </a:ext>
            </a:extLst>
          </p:cNvPr>
          <p:cNvCxnSpPr/>
          <p:nvPr/>
        </p:nvCxnSpPr>
        <p:spPr>
          <a:xfrm>
            <a:off x="7931150" y="3545073"/>
            <a:ext cx="431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2874FF75-6302-41B5-B140-DB05BF16A050}"/>
                  </a:ext>
                </a:extLst>
              </p:cNvPr>
              <p:cNvSpPr/>
              <p:nvPr/>
            </p:nvSpPr>
            <p:spPr>
              <a:xfrm>
                <a:off x="8375650" y="3097395"/>
                <a:ext cx="361950" cy="9017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2874FF75-6302-41B5-B140-DB05BF16A0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5650" y="3097395"/>
                <a:ext cx="361950" cy="901700"/>
              </a:xfrm>
              <a:prstGeom prst="rect">
                <a:avLst/>
              </a:prstGeom>
              <a:blipFill>
                <a:blip r:embed="rId16"/>
                <a:stretch>
                  <a:fillRect l="-24590" r="-491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2426FD0F-75FD-46C9-B3F6-0926F96FDA0C}"/>
              </a:ext>
            </a:extLst>
          </p:cNvPr>
          <p:cNvCxnSpPr/>
          <p:nvPr/>
        </p:nvCxnSpPr>
        <p:spPr>
          <a:xfrm>
            <a:off x="7933690" y="2278251"/>
            <a:ext cx="431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DAC14052-2003-49C2-A087-FE77796B9F1B}"/>
                  </a:ext>
                </a:extLst>
              </p:cNvPr>
              <p:cNvSpPr/>
              <p:nvPr/>
            </p:nvSpPr>
            <p:spPr>
              <a:xfrm>
                <a:off x="8378190" y="1830573"/>
                <a:ext cx="361950" cy="9017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DAC14052-2003-49C2-A087-FE77796B9F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8190" y="1830573"/>
                <a:ext cx="361950" cy="901700"/>
              </a:xfrm>
              <a:prstGeom prst="rect">
                <a:avLst/>
              </a:prstGeom>
              <a:blipFill>
                <a:blip r:embed="rId17"/>
                <a:stretch>
                  <a:fillRect l="-24194" r="-32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矩形 36">
            <a:extLst>
              <a:ext uri="{FF2B5EF4-FFF2-40B4-BE49-F238E27FC236}">
                <a16:creationId xmlns:a16="http://schemas.microsoft.com/office/drawing/2014/main" id="{5364DB7F-8267-4392-B4E1-FF4005E7A7B3}"/>
              </a:ext>
            </a:extLst>
          </p:cNvPr>
          <p:cNvSpPr/>
          <p:nvPr/>
        </p:nvSpPr>
        <p:spPr>
          <a:xfrm>
            <a:off x="7573645" y="1811523"/>
            <a:ext cx="355600" cy="91757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altLang="zh-TW" sz="2000" dirty="0"/>
              <a:t>Sigmoid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F8856DBA-F217-481E-94C8-9CA0CB9C7E5E}"/>
              </a:ext>
            </a:extLst>
          </p:cNvPr>
          <p:cNvSpPr/>
          <p:nvPr/>
        </p:nvSpPr>
        <p:spPr>
          <a:xfrm>
            <a:off x="7566978" y="3110101"/>
            <a:ext cx="355600" cy="91757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altLang="zh-TW" sz="2000" dirty="0"/>
              <a:t>Sigmoid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B8A93E1F-9C40-49EF-977C-5DA0EFE0EEF0}"/>
              </a:ext>
            </a:extLst>
          </p:cNvPr>
          <p:cNvSpPr/>
          <p:nvPr/>
        </p:nvSpPr>
        <p:spPr>
          <a:xfrm>
            <a:off x="7586980" y="4350630"/>
            <a:ext cx="355600" cy="91757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altLang="zh-TW" sz="2000" dirty="0"/>
              <a:t>Sigmoid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3EB93B72-516D-408C-91F5-D8C7BCFB005D}"/>
                  </a:ext>
                </a:extLst>
              </p:cNvPr>
              <p:cNvSpPr/>
              <p:nvPr/>
            </p:nvSpPr>
            <p:spPr>
              <a:xfrm>
                <a:off x="6737486" y="1855524"/>
                <a:ext cx="361950" cy="9017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en-US" altLang="zh-TW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b="1" i="1" smtClean="0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</m:acc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3EB93B72-516D-408C-91F5-D8C7BCFB00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7486" y="1855524"/>
                <a:ext cx="361950" cy="901700"/>
              </a:xfrm>
              <a:prstGeom prst="rect">
                <a:avLst/>
              </a:prstGeom>
              <a:blipFill>
                <a:blip r:embed="rId18"/>
                <a:stretch>
                  <a:fillRect l="-2096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DCC567CF-A32A-4B57-BB42-F0D0432DAEB7}"/>
                  </a:ext>
                </a:extLst>
              </p:cNvPr>
              <p:cNvSpPr/>
              <p:nvPr/>
            </p:nvSpPr>
            <p:spPr>
              <a:xfrm>
                <a:off x="6724786" y="3111235"/>
                <a:ext cx="361950" cy="9017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en-US" altLang="zh-TW" sz="24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</m:acc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DCC567CF-A32A-4B57-BB42-F0D0432DAE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4786" y="3111235"/>
                <a:ext cx="361950" cy="901700"/>
              </a:xfrm>
              <a:prstGeom prst="rect">
                <a:avLst/>
              </a:prstGeom>
              <a:blipFill>
                <a:blip r:embed="rId19"/>
                <a:stretch>
                  <a:fillRect l="-2096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044C1CBF-634C-49D8-B989-15AB9F0C8C80}"/>
                  </a:ext>
                </a:extLst>
              </p:cNvPr>
              <p:cNvSpPr/>
              <p:nvPr/>
            </p:nvSpPr>
            <p:spPr>
              <a:xfrm>
                <a:off x="6737486" y="4366946"/>
                <a:ext cx="361950" cy="9017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en-US" altLang="zh-TW" sz="24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</m:acc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044C1CBF-634C-49D8-B989-15AB9F0C8C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7486" y="4366946"/>
                <a:ext cx="361950" cy="901700"/>
              </a:xfrm>
              <a:prstGeom prst="rect">
                <a:avLst/>
              </a:prstGeom>
              <a:blipFill>
                <a:blip r:embed="rId20"/>
                <a:stretch>
                  <a:fillRect l="-2096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直線單箭頭接點 44">
            <a:extLst>
              <a:ext uri="{FF2B5EF4-FFF2-40B4-BE49-F238E27FC236}">
                <a16:creationId xmlns:a16="http://schemas.microsoft.com/office/drawing/2014/main" id="{F3CECF99-FDE8-49F3-B3AB-96FCDA744ACE}"/>
              </a:ext>
            </a:extLst>
          </p:cNvPr>
          <p:cNvCxnSpPr/>
          <p:nvPr/>
        </p:nvCxnSpPr>
        <p:spPr>
          <a:xfrm>
            <a:off x="7099436" y="4797612"/>
            <a:ext cx="431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>
            <a:extLst>
              <a:ext uri="{FF2B5EF4-FFF2-40B4-BE49-F238E27FC236}">
                <a16:creationId xmlns:a16="http://schemas.microsoft.com/office/drawing/2014/main" id="{45A9E7A1-97DB-48E0-834F-D096AD090FDE}"/>
              </a:ext>
            </a:extLst>
          </p:cNvPr>
          <p:cNvCxnSpPr/>
          <p:nvPr/>
        </p:nvCxnSpPr>
        <p:spPr>
          <a:xfrm>
            <a:off x="7099436" y="3545073"/>
            <a:ext cx="431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>
            <a:extLst>
              <a:ext uri="{FF2B5EF4-FFF2-40B4-BE49-F238E27FC236}">
                <a16:creationId xmlns:a16="http://schemas.microsoft.com/office/drawing/2014/main" id="{EBE9C97A-A331-4C9B-A4A9-FDCA63DCA7C7}"/>
              </a:ext>
            </a:extLst>
          </p:cNvPr>
          <p:cNvCxnSpPr/>
          <p:nvPr/>
        </p:nvCxnSpPr>
        <p:spPr>
          <a:xfrm>
            <a:off x="7101976" y="2278251"/>
            <a:ext cx="431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>
            <a:extLst>
              <a:ext uri="{FF2B5EF4-FFF2-40B4-BE49-F238E27FC236}">
                <a16:creationId xmlns:a16="http://schemas.microsoft.com/office/drawing/2014/main" id="{42B692D4-C828-4AE6-B22D-4BE9145F59C7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3333750" y="2281422"/>
            <a:ext cx="340373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>
            <a:extLst>
              <a:ext uri="{FF2B5EF4-FFF2-40B4-BE49-F238E27FC236}">
                <a16:creationId xmlns:a16="http://schemas.microsoft.com/office/drawing/2014/main" id="{E8C006A6-1C34-4573-895E-4CEE36AAB148}"/>
              </a:ext>
            </a:extLst>
          </p:cNvPr>
          <p:cNvCxnSpPr>
            <a:cxnSpLocks/>
          </p:cNvCxnSpPr>
          <p:nvPr/>
        </p:nvCxnSpPr>
        <p:spPr>
          <a:xfrm>
            <a:off x="3333750" y="3545073"/>
            <a:ext cx="340373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單箭頭接點 52">
            <a:extLst>
              <a:ext uri="{FF2B5EF4-FFF2-40B4-BE49-F238E27FC236}">
                <a16:creationId xmlns:a16="http://schemas.microsoft.com/office/drawing/2014/main" id="{81A12FB3-AE97-4B92-9586-1874826A6AB3}"/>
              </a:ext>
            </a:extLst>
          </p:cNvPr>
          <p:cNvCxnSpPr>
            <a:cxnSpLocks/>
          </p:cNvCxnSpPr>
          <p:nvPr/>
        </p:nvCxnSpPr>
        <p:spPr>
          <a:xfrm>
            <a:off x="3333750" y="4797612"/>
            <a:ext cx="340373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單箭頭接點 53">
            <a:extLst>
              <a:ext uri="{FF2B5EF4-FFF2-40B4-BE49-F238E27FC236}">
                <a16:creationId xmlns:a16="http://schemas.microsoft.com/office/drawing/2014/main" id="{F7A4736D-E92B-4664-B0DF-F6E745A55A36}"/>
              </a:ext>
            </a:extLst>
          </p:cNvPr>
          <p:cNvCxnSpPr>
            <a:cxnSpLocks/>
            <a:stCxn id="62" idx="0"/>
            <a:endCxn id="41" idx="1"/>
          </p:cNvCxnSpPr>
          <p:nvPr/>
        </p:nvCxnSpPr>
        <p:spPr>
          <a:xfrm flipV="1">
            <a:off x="4585063" y="2306374"/>
            <a:ext cx="2152423" cy="32689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單箭頭接點 56">
            <a:extLst>
              <a:ext uri="{FF2B5EF4-FFF2-40B4-BE49-F238E27FC236}">
                <a16:creationId xmlns:a16="http://schemas.microsoft.com/office/drawing/2014/main" id="{4BD5E4A6-2367-43E3-86D4-C3B9BE4AA01B}"/>
              </a:ext>
            </a:extLst>
          </p:cNvPr>
          <p:cNvCxnSpPr>
            <a:cxnSpLocks/>
            <a:stCxn id="62" idx="0"/>
            <a:endCxn id="43" idx="1"/>
          </p:cNvCxnSpPr>
          <p:nvPr/>
        </p:nvCxnSpPr>
        <p:spPr>
          <a:xfrm flipV="1">
            <a:off x="4585063" y="3562085"/>
            <a:ext cx="2139723" cy="201321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單箭頭接點 59">
            <a:extLst>
              <a:ext uri="{FF2B5EF4-FFF2-40B4-BE49-F238E27FC236}">
                <a16:creationId xmlns:a16="http://schemas.microsoft.com/office/drawing/2014/main" id="{7088A57D-EDF6-411E-B9C6-06D0B225E8B1}"/>
              </a:ext>
            </a:extLst>
          </p:cNvPr>
          <p:cNvCxnSpPr>
            <a:cxnSpLocks/>
            <a:stCxn id="62" idx="0"/>
            <a:endCxn id="44" idx="1"/>
          </p:cNvCxnSpPr>
          <p:nvPr/>
        </p:nvCxnSpPr>
        <p:spPr>
          <a:xfrm flipV="1">
            <a:off x="4585063" y="4817796"/>
            <a:ext cx="2152423" cy="7575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單箭頭接點 66">
            <a:extLst>
              <a:ext uri="{FF2B5EF4-FFF2-40B4-BE49-F238E27FC236}">
                <a16:creationId xmlns:a16="http://schemas.microsoft.com/office/drawing/2014/main" id="{C9D83508-B0A2-477D-84FB-D3316FA22F76}"/>
              </a:ext>
            </a:extLst>
          </p:cNvPr>
          <p:cNvCxnSpPr>
            <a:cxnSpLocks/>
            <a:stCxn id="63" idx="0"/>
            <a:endCxn id="41" idx="1"/>
          </p:cNvCxnSpPr>
          <p:nvPr/>
        </p:nvCxnSpPr>
        <p:spPr>
          <a:xfrm flipV="1">
            <a:off x="5936706" y="2306374"/>
            <a:ext cx="800780" cy="32689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單箭頭接點 72">
            <a:extLst>
              <a:ext uri="{FF2B5EF4-FFF2-40B4-BE49-F238E27FC236}">
                <a16:creationId xmlns:a16="http://schemas.microsoft.com/office/drawing/2014/main" id="{CDDDDD2E-74AD-4553-B6E6-E9E8F4C3C7BB}"/>
              </a:ext>
            </a:extLst>
          </p:cNvPr>
          <p:cNvCxnSpPr>
            <a:cxnSpLocks/>
            <a:stCxn id="63" idx="0"/>
            <a:endCxn id="43" idx="1"/>
          </p:cNvCxnSpPr>
          <p:nvPr/>
        </p:nvCxnSpPr>
        <p:spPr>
          <a:xfrm flipV="1">
            <a:off x="5936706" y="3562085"/>
            <a:ext cx="788080" cy="201321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>
            <a:extLst>
              <a:ext uri="{FF2B5EF4-FFF2-40B4-BE49-F238E27FC236}">
                <a16:creationId xmlns:a16="http://schemas.microsoft.com/office/drawing/2014/main" id="{60907606-F6A2-457F-B964-FEEE7D5462DF}"/>
              </a:ext>
            </a:extLst>
          </p:cNvPr>
          <p:cNvCxnSpPr>
            <a:cxnSpLocks/>
            <a:stCxn id="63" idx="0"/>
            <a:endCxn id="44" idx="1"/>
          </p:cNvCxnSpPr>
          <p:nvPr/>
        </p:nvCxnSpPr>
        <p:spPr>
          <a:xfrm flipV="1">
            <a:off x="5936706" y="4817796"/>
            <a:ext cx="800780" cy="7575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箭號: 彎曲 76">
            <a:extLst>
              <a:ext uri="{FF2B5EF4-FFF2-40B4-BE49-F238E27FC236}">
                <a16:creationId xmlns:a16="http://schemas.microsoft.com/office/drawing/2014/main" id="{A1207C65-BEF1-4877-BEC2-25FBCD0650D7}"/>
              </a:ext>
            </a:extLst>
          </p:cNvPr>
          <p:cNvSpPr/>
          <p:nvPr/>
        </p:nvSpPr>
        <p:spPr>
          <a:xfrm flipV="1">
            <a:off x="3029721" y="5462509"/>
            <a:ext cx="1326742" cy="842923"/>
          </a:xfrm>
          <a:prstGeom prst="ben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78" name="文字方塊 77">
            <a:extLst>
              <a:ext uri="{FF2B5EF4-FFF2-40B4-BE49-F238E27FC236}">
                <a16:creationId xmlns:a16="http://schemas.microsoft.com/office/drawing/2014/main" id="{2922385D-C276-4AE5-BF2F-2CA0DBC6701E}"/>
              </a:ext>
            </a:extLst>
          </p:cNvPr>
          <p:cNvSpPr txBox="1"/>
          <p:nvPr/>
        </p:nvSpPr>
        <p:spPr>
          <a:xfrm>
            <a:off x="1445078" y="1004605"/>
            <a:ext cx="43138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This is a large network!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cxnSp>
        <p:nvCxnSpPr>
          <p:cNvPr id="51" name="直線單箭頭接點 50">
            <a:extLst>
              <a:ext uri="{FF2B5EF4-FFF2-40B4-BE49-F238E27FC236}">
                <a16:creationId xmlns:a16="http://schemas.microsoft.com/office/drawing/2014/main" id="{504334D4-FBCF-4830-BAC2-42AE2D0B8BFD}"/>
              </a:ext>
            </a:extLst>
          </p:cNvPr>
          <p:cNvCxnSpPr/>
          <p:nvPr/>
        </p:nvCxnSpPr>
        <p:spPr>
          <a:xfrm>
            <a:off x="952500" y="2273302"/>
            <a:ext cx="431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>
            <a:extLst>
              <a:ext uri="{FF2B5EF4-FFF2-40B4-BE49-F238E27FC236}">
                <a16:creationId xmlns:a16="http://schemas.microsoft.com/office/drawing/2014/main" id="{E7BAA4B7-3923-4D40-B4D2-69A9E3229B0A}"/>
              </a:ext>
            </a:extLst>
          </p:cNvPr>
          <p:cNvCxnSpPr/>
          <p:nvPr/>
        </p:nvCxnSpPr>
        <p:spPr>
          <a:xfrm>
            <a:off x="952500" y="3556002"/>
            <a:ext cx="431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>
            <a:extLst>
              <a:ext uri="{FF2B5EF4-FFF2-40B4-BE49-F238E27FC236}">
                <a16:creationId xmlns:a16="http://schemas.microsoft.com/office/drawing/2014/main" id="{901157AA-FCDC-4846-B432-307267F53962}"/>
              </a:ext>
            </a:extLst>
          </p:cNvPr>
          <p:cNvCxnSpPr/>
          <p:nvPr/>
        </p:nvCxnSpPr>
        <p:spPr>
          <a:xfrm>
            <a:off x="939800" y="4826002"/>
            <a:ext cx="431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>
            <a:extLst>
              <a:ext uri="{FF2B5EF4-FFF2-40B4-BE49-F238E27FC236}">
                <a16:creationId xmlns:a16="http://schemas.microsoft.com/office/drawing/2014/main" id="{0A04F04F-DDA1-4669-9E58-1EE09AB2D0ED}"/>
              </a:ext>
            </a:extLst>
          </p:cNvPr>
          <p:cNvSpPr/>
          <p:nvPr/>
        </p:nvSpPr>
        <p:spPr>
          <a:xfrm>
            <a:off x="768350" y="1841502"/>
            <a:ext cx="361950" cy="9017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b="1" dirty="0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B57D25E3-6B25-408E-83EA-6EB10B812201}"/>
              </a:ext>
            </a:extLst>
          </p:cNvPr>
          <p:cNvSpPr/>
          <p:nvPr/>
        </p:nvSpPr>
        <p:spPr>
          <a:xfrm>
            <a:off x="755650" y="3097213"/>
            <a:ext cx="361950" cy="9017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b="1" dirty="0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5DD45CD8-9013-4242-985A-83E89BF4E8F4}"/>
              </a:ext>
            </a:extLst>
          </p:cNvPr>
          <p:cNvSpPr/>
          <p:nvPr/>
        </p:nvSpPr>
        <p:spPr>
          <a:xfrm>
            <a:off x="768350" y="4352924"/>
            <a:ext cx="361950" cy="9017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4" name="文字方塊 63">
                <a:extLst>
                  <a:ext uri="{FF2B5EF4-FFF2-40B4-BE49-F238E27FC236}">
                    <a16:creationId xmlns:a16="http://schemas.microsoft.com/office/drawing/2014/main" id="{BEA5E502-3E2E-434B-A039-1C8057630BD8}"/>
                  </a:ext>
                </a:extLst>
              </p:cNvPr>
              <p:cNvSpPr txBox="1"/>
              <p:nvPr/>
            </p:nvSpPr>
            <p:spPr>
              <a:xfrm>
                <a:off x="736600" y="2064075"/>
                <a:ext cx="495300" cy="47000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en-US" altLang="zh-TW" sz="2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acc>
                        </m:e>
                        <m:sup>
                          <m:r>
                            <a:rPr lang="en-US" altLang="zh-TW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zh-TW" alt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64" name="文字方塊 63">
                <a:extLst>
                  <a:ext uri="{FF2B5EF4-FFF2-40B4-BE49-F238E27FC236}">
                    <a16:creationId xmlns:a16="http://schemas.microsoft.com/office/drawing/2014/main" id="{BEA5E502-3E2E-434B-A039-1C8057630B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600" y="2064075"/>
                <a:ext cx="495300" cy="470000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文字方塊 64">
                <a:extLst>
                  <a:ext uri="{FF2B5EF4-FFF2-40B4-BE49-F238E27FC236}">
                    <a16:creationId xmlns:a16="http://schemas.microsoft.com/office/drawing/2014/main" id="{2B9B7DE7-C038-4CB2-85BA-22586B1A43A6}"/>
                  </a:ext>
                </a:extLst>
              </p:cNvPr>
              <p:cNvSpPr txBox="1"/>
              <p:nvPr/>
            </p:nvSpPr>
            <p:spPr>
              <a:xfrm>
                <a:off x="723900" y="3336880"/>
                <a:ext cx="495300" cy="47000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en-US" altLang="zh-TW" sz="2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acc>
                        </m:e>
                        <m:sup>
                          <m:r>
                            <a:rPr lang="en-US" altLang="zh-TW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zh-TW" alt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65" name="文字方塊 64">
                <a:extLst>
                  <a:ext uri="{FF2B5EF4-FFF2-40B4-BE49-F238E27FC236}">
                    <a16:creationId xmlns:a16="http://schemas.microsoft.com/office/drawing/2014/main" id="{2B9B7DE7-C038-4CB2-85BA-22586B1A43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900" y="3336880"/>
                <a:ext cx="495300" cy="470000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6" name="文字方塊 65">
                <a:extLst>
                  <a:ext uri="{FF2B5EF4-FFF2-40B4-BE49-F238E27FC236}">
                    <a16:creationId xmlns:a16="http://schemas.microsoft.com/office/drawing/2014/main" id="{5C628DFD-BAFA-4209-8946-EF9063958965}"/>
                  </a:ext>
                </a:extLst>
              </p:cNvPr>
              <p:cNvSpPr txBox="1"/>
              <p:nvPr/>
            </p:nvSpPr>
            <p:spPr>
              <a:xfrm>
                <a:off x="723900" y="4593807"/>
                <a:ext cx="495300" cy="47000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en-US" altLang="zh-TW" sz="2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acc>
                        </m:e>
                        <m:sup>
                          <m:r>
                            <a:rPr lang="en-US" altLang="zh-TW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zh-TW" alt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66" name="文字方塊 65">
                <a:extLst>
                  <a:ext uri="{FF2B5EF4-FFF2-40B4-BE49-F238E27FC236}">
                    <a16:creationId xmlns:a16="http://schemas.microsoft.com/office/drawing/2014/main" id="{5C628DFD-BAFA-4209-8946-EF90639589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900" y="4593807"/>
                <a:ext cx="495300" cy="470000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9" name="文字方塊 68">
                <a:extLst>
                  <a:ext uri="{FF2B5EF4-FFF2-40B4-BE49-F238E27FC236}">
                    <a16:creationId xmlns:a16="http://schemas.microsoft.com/office/drawing/2014/main" id="{D376E066-0DC0-4B33-997C-DD639137E06B}"/>
                  </a:ext>
                </a:extLst>
              </p:cNvPr>
              <p:cNvSpPr txBox="1"/>
              <p:nvPr/>
            </p:nvSpPr>
            <p:spPr>
              <a:xfrm>
                <a:off x="723900" y="5636358"/>
                <a:ext cx="2153557" cy="8429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TW" altLang="en-US" sz="2400" b="1" i="1" smtClean="0">
                        <a:latin typeface="Cambria Math" panose="02040503050406030204" pitchFamily="18" charset="0"/>
                      </a:rPr>
                      <m:t>𝝁</m:t>
                    </m:r>
                  </m:oMath>
                </a14:m>
                <a:r>
                  <a:rPr lang="zh-TW" altLang="en-US" sz="2400" b="1" dirty="0"/>
                  <a:t> </a:t>
                </a:r>
                <a:r>
                  <a:rPr lang="en-US" altLang="zh-TW" sz="2400" dirty="0"/>
                  <a:t>and </a:t>
                </a:r>
                <a14:m>
                  <m:oMath xmlns:m="http://schemas.openxmlformats.org/officeDocument/2006/math">
                    <m:r>
                      <a:rPr lang="zh-TW" altLang="en-US" sz="2400" b="1" i="1" smtClean="0">
                        <a:latin typeface="Cambria Math" panose="02040503050406030204" pitchFamily="18" charset="0"/>
                      </a:rPr>
                      <m:t>𝝈</m:t>
                    </m:r>
                  </m:oMath>
                </a14:m>
                <a:r>
                  <a:rPr lang="zh-TW" altLang="en-US" sz="2400" b="1" dirty="0"/>
                  <a:t> </a:t>
                </a:r>
                <a:r>
                  <a:rPr lang="en-US" altLang="zh-TW" sz="2400" dirty="0"/>
                  <a:t>depends 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altLang="zh-TW" sz="24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p>
                    </m:sSup>
                  </m:oMath>
                </a14:m>
                <a:endParaRPr lang="zh-TW" altLang="en-US" sz="2400" b="1" dirty="0"/>
              </a:p>
            </p:txBody>
          </p:sp>
        </mc:Choice>
        <mc:Fallback>
          <p:sp>
            <p:nvSpPr>
              <p:cNvPr id="69" name="文字方塊 68">
                <a:extLst>
                  <a:ext uri="{FF2B5EF4-FFF2-40B4-BE49-F238E27FC236}">
                    <a16:creationId xmlns:a16="http://schemas.microsoft.com/office/drawing/2014/main" id="{D376E066-0DC0-4B33-997C-DD639137E0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900" y="5636358"/>
                <a:ext cx="2153557" cy="842923"/>
              </a:xfrm>
              <a:prstGeom prst="rect">
                <a:avLst/>
              </a:prstGeom>
              <a:blipFill>
                <a:blip r:embed="rId24"/>
                <a:stretch>
                  <a:fillRect l="-4533" t="-5797" b="-1594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文字方塊 69">
            <a:extLst>
              <a:ext uri="{FF2B5EF4-FFF2-40B4-BE49-F238E27FC236}">
                <a16:creationId xmlns:a16="http://schemas.microsoft.com/office/drawing/2014/main" id="{8E08770A-8963-4194-B06B-6A38BDBFE2EB}"/>
              </a:ext>
            </a:extLst>
          </p:cNvPr>
          <p:cNvSpPr txBox="1"/>
          <p:nvPr/>
        </p:nvSpPr>
        <p:spPr>
          <a:xfrm>
            <a:off x="648022" y="226005"/>
            <a:ext cx="643222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200" b="1" i="1" u="sng" dirty="0"/>
              <a:t>Considering Deep Learning</a:t>
            </a:r>
            <a:endParaRPr lang="zh-TW" altLang="en-US" sz="3200" b="1" i="1" u="sng" dirty="0"/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A1A93F34-FB33-4F18-B695-EA25CD7DB5D9}"/>
              </a:ext>
            </a:extLst>
          </p:cNvPr>
          <p:cNvSpPr/>
          <p:nvPr/>
        </p:nvSpPr>
        <p:spPr>
          <a:xfrm>
            <a:off x="294468" y="1506949"/>
            <a:ext cx="8725546" cy="512504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5" name="文字方塊 74">
            <a:extLst>
              <a:ext uri="{FF2B5EF4-FFF2-40B4-BE49-F238E27FC236}">
                <a16:creationId xmlns:a16="http://schemas.microsoft.com/office/drawing/2014/main" id="{37763FA4-908F-4E72-9194-79662BA99681}"/>
              </a:ext>
            </a:extLst>
          </p:cNvPr>
          <p:cNvSpPr txBox="1"/>
          <p:nvPr/>
        </p:nvSpPr>
        <p:spPr>
          <a:xfrm>
            <a:off x="6301649" y="5385142"/>
            <a:ext cx="23931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Consider a batch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79" name="文字方塊 78">
            <a:extLst>
              <a:ext uri="{FF2B5EF4-FFF2-40B4-BE49-F238E27FC236}">
                <a16:creationId xmlns:a16="http://schemas.microsoft.com/office/drawing/2014/main" id="{E7F7DFE3-9A7F-4701-A5DA-C284F1662C88}"/>
              </a:ext>
            </a:extLst>
          </p:cNvPr>
          <p:cNvSpPr txBox="1"/>
          <p:nvPr/>
        </p:nvSpPr>
        <p:spPr>
          <a:xfrm>
            <a:off x="6129772" y="5755399"/>
            <a:ext cx="28132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i="1" u="sng" dirty="0">
                <a:solidFill>
                  <a:srgbClr val="FF0000"/>
                </a:solidFill>
              </a:rPr>
              <a:t>Batch Normalization</a:t>
            </a:r>
            <a:endParaRPr lang="zh-TW" altLang="en-US" sz="2400" b="1" i="1" u="sng" dirty="0">
              <a:solidFill>
                <a:srgbClr val="FF0000"/>
              </a:solidFill>
            </a:endParaRPr>
          </a:p>
        </p:txBody>
      </p:sp>
      <p:sp>
        <p:nvSpPr>
          <p:cNvPr id="15" name="投影片編號版面配置區 14">
            <a:extLst>
              <a:ext uri="{FF2B5EF4-FFF2-40B4-BE49-F238E27FC236}">
                <a16:creationId xmlns:a16="http://schemas.microsoft.com/office/drawing/2014/main" id="{8CF013CF-52C9-45C4-9F3D-F444ACAC9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D0A2A-D507-42C8-BDC2-E837BE766BFD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15583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  <p:bldP spid="32" grpId="0" animBg="1"/>
      <p:bldP spid="34" grpId="0" animBg="1"/>
      <p:bldP spid="36" grpId="0" animBg="1"/>
      <p:bldP spid="37" grpId="0" animBg="1"/>
      <p:bldP spid="39" grpId="0" animBg="1"/>
      <p:bldP spid="40" grpId="0" animBg="1"/>
      <p:bldP spid="41" grpId="0" animBg="1"/>
      <p:bldP spid="43" grpId="0" animBg="1"/>
      <p:bldP spid="44" grpId="0" animBg="1"/>
      <p:bldP spid="78" grpId="0"/>
      <p:bldP spid="69" grpId="0"/>
      <p:bldP spid="14" grpId="0" animBg="1"/>
      <p:bldP spid="75" grpId="0"/>
      <p:bldP spid="7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矩形 75">
            <a:extLst>
              <a:ext uri="{FF2B5EF4-FFF2-40B4-BE49-F238E27FC236}">
                <a16:creationId xmlns:a16="http://schemas.microsoft.com/office/drawing/2014/main" id="{EA7AA007-2D4F-46F7-9178-673A143BF94D}"/>
              </a:ext>
            </a:extLst>
          </p:cNvPr>
          <p:cNvSpPr/>
          <p:nvPr/>
        </p:nvSpPr>
        <p:spPr>
          <a:xfrm>
            <a:off x="2872082" y="1688963"/>
            <a:ext cx="546780" cy="371222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BCC9801D-522E-4F87-A8E0-9E29A5341C02}"/>
              </a:ext>
            </a:extLst>
          </p:cNvPr>
          <p:cNvCxnSpPr/>
          <p:nvPr/>
        </p:nvCxnSpPr>
        <p:spPr>
          <a:xfrm>
            <a:off x="2527300" y="2289180"/>
            <a:ext cx="431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13999CBE-6CD5-4A62-A94F-E3DB39988AD5}"/>
              </a:ext>
            </a:extLst>
          </p:cNvPr>
          <p:cNvCxnSpPr/>
          <p:nvPr/>
        </p:nvCxnSpPr>
        <p:spPr>
          <a:xfrm>
            <a:off x="2527300" y="3571880"/>
            <a:ext cx="431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7885A16A-D1F7-42C8-BD42-65B0D57F092E}"/>
              </a:ext>
            </a:extLst>
          </p:cNvPr>
          <p:cNvCxnSpPr/>
          <p:nvPr/>
        </p:nvCxnSpPr>
        <p:spPr>
          <a:xfrm>
            <a:off x="2514600" y="4803780"/>
            <a:ext cx="431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>
            <a:extLst>
              <a:ext uri="{FF2B5EF4-FFF2-40B4-BE49-F238E27FC236}">
                <a16:creationId xmlns:a16="http://schemas.microsoft.com/office/drawing/2014/main" id="{79CFC0DE-2994-4AB6-B374-259823048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Batch normalization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B5880E48-CFF2-4886-A346-117037B426A5}"/>
                  </a:ext>
                </a:extLst>
              </p:cNvPr>
              <p:cNvSpPr/>
              <p:nvPr/>
            </p:nvSpPr>
            <p:spPr>
              <a:xfrm>
                <a:off x="1384300" y="1841502"/>
                <a:ext cx="1308100" cy="9017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B5880E48-CFF2-4886-A346-117037B426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4300" y="1841502"/>
                <a:ext cx="1308100" cy="9017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59BF45DF-A9B5-40B2-9154-CF6BC9D548C2}"/>
                  </a:ext>
                </a:extLst>
              </p:cNvPr>
              <p:cNvSpPr/>
              <p:nvPr/>
            </p:nvSpPr>
            <p:spPr>
              <a:xfrm>
                <a:off x="1384300" y="3097213"/>
                <a:ext cx="1308100" cy="9017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59BF45DF-A9B5-40B2-9154-CF6BC9D548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4300" y="3097213"/>
                <a:ext cx="1308100" cy="9017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FB9C516D-D2F6-4FBE-B5C1-E3C416927E0B}"/>
                  </a:ext>
                </a:extLst>
              </p:cNvPr>
              <p:cNvSpPr/>
              <p:nvPr/>
            </p:nvSpPr>
            <p:spPr>
              <a:xfrm>
                <a:off x="1384300" y="4352924"/>
                <a:ext cx="1308100" cy="9017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FB9C516D-D2F6-4FBE-B5C1-E3C416927E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4300" y="4352924"/>
                <a:ext cx="1308100" cy="9017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33E981C1-7A8E-4393-8634-9E389C41ECF6}"/>
                  </a:ext>
                </a:extLst>
              </p:cNvPr>
              <p:cNvSpPr/>
              <p:nvPr/>
            </p:nvSpPr>
            <p:spPr>
              <a:xfrm>
                <a:off x="2971800" y="1841502"/>
                <a:ext cx="361950" cy="9017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33E981C1-7A8E-4393-8634-9E389C41EC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800" y="1841502"/>
                <a:ext cx="361950" cy="901700"/>
              </a:xfrm>
              <a:prstGeom prst="rect">
                <a:avLst/>
              </a:prstGeom>
              <a:blipFill>
                <a:blip r:embed="rId9"/>
                <a:stretch>
                  <a:fillRect l="-2131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7D5A2E72-1F7A-4284-ACF2-72EBAF8B1A28}"/>
                  </a:ext>
                </a:extLst>
              </p:cNvPr>
              <p:cNvSpPr/>
              <p:nvPr/>
            </p:nvSpPr>
            <p:spPr>
              <a:xfrm>
                <a:off x="2959100" y="3097213"/>
                <a:ext cx="361950" cy="9017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7D5A2E72-1F7A-4284-ACF2-72EBAF8B1A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9100" y="3097213"/>
                <a:ext cx="361950" cy="901700"/>
              </a:xfrm>
              <a:prstGeom prst="rect">
                <a:avLst/>
              </a:prstGeom>
              <a:blipFill>
                <a:blip r:embed="rId10"/>
                <a:stretch>
                  <a:fillRect l="-1935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E62DC66E-889D-4069-B1BD-227A3F440A74}"/>
                  </a:ext>
                </a:extLst>
              </p:cNvPr>
              <p:cNvSpPr/>
              <p:nvPr/>
            </p:nvSpPr>
            <p:spPr>
              <a:xfrm>
                <a:off x="2971800" y="4352924"/>
                <a:ext cx="361950" cy="9017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E62DC66E-889D-4069-B1BD-227A3F440A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800" y="4352924"/>
                <a:ext cx="361950" cy="901700"/>
              </a:xfrm>
              <a:prstGeom prst="rect">
                <a:avLst/>
              </a:prstGeom>
              <a:blipFill>
                <a:blip r:embed="rId11"/>
                <a:stretch>
                  <a:fillRect l="-2131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45C0FDC5-555B-4DCB-A467-30F2AD50B1E8}"/>
                  </a:ext>
                </a:extLst>
              </p:cNvPr>
              <p:cNvSpPr/>
              <p:nvPr/>
            </p:nvSpPr>
            <p:spPr>
              <a:xfrm>
                <a:off x="4407263" y="5575296"/>
                <a:ext cx="355600" cy="917578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b="1" i="1" smtClean="0">
                          <a:latin typeface="Cambria Math" panose="02040503050406030204" pitchFamily="18" charset="0"/>
                        </a:rPr>
                        <m:t>𝝁</m:t>
                      </m:r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45C0FDC5-555B-4DCB-A467-30F2AD50B1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7263" y="5575296"/>
                <a:ext cx="355600" cy="917578"/>
              </a:xfrm>
              <a:prstGeom prst="rect">
                <a:avLst/>
              </a:prstGeom>
              <a:blipFill>
                <a:blip r:embed="rId12"/>
                <a:stretch>
                  <a:fillRect l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" name="矩形 62">
                <a:extLst>
                  <a:ext uri="{FF2B5EF4-FFF2-40B4-BE49-F238E27FC236}">
                    <a16:creationId xmlns:a16="http://schemas.microsoft.com/office/drawing/2014/main" id="{009C73E6-203D-409A-9A73-C5BC4CD46D18}"/>
                  </a:ext>
                </a:extLst>
              </p:cNvPr>
              <p:cNvSpPr/>
              <p:nvPr/>
            </p:nvSpPr>
            <p:spPr>
              <a:xfrm>
                <a:off x="5758906" y="5575296"/>
                <a:ext cx="355600" cy="917578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b="1" i="1" smtClean="0">
                          <a:latin typeface="Cambria Math" panose="02040503050406030204" pitchFamily="18" charset="0"/>
                        </a:rPr>
                        <m:t>𝝈</m:t>
                      </m:r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>
          <p:sp>
            <p:nvSpPr>
              <p:cNvPr id="63" name="矩形 62">
                <a:extLst>
                  <a:ext uri="{FF2B5EF4-FFF2-40B4-BE49-F238E27FC236}">
                    <a16:creationId xmlns:a16="http://schemas.microsoft.com/office/drawing/2014/main" id="{009C73E6-203D-409A-9A73-C5BC4CD46D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8906" y="5575296"/>
                <a:ext cx="355600" cy="917578"/>
              </a:xfrm>
              <a:prstGeom prst="rect">
                <a:avLst/>
              </a:prstGeom>
              <a:blipFill>
                <a:blip r:embed="rId13"/>
                <a:stretch>
                  <a:fillRect l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直線單箭頭接點 67">
            <a:extLst>
              <a:ext uri="{FF2B5EF4-FFF2-40B4-BE49-F238E27FC236}">
                <a16:creationId xmlns:a16="http://schemas.microsoft.com/office/drawing/2014/main" id="{BE693145-D009-4402-AA39-F7C658868EB7}"/>
              </a:ext>
            </a:extLst>
          </p:cNvPr>
          <p:cNvCxnSpPr>
            <a:cxnSpLocks/>
          </p:cNvCxnSpPr>
          <p:nvPr/>
        </p:nvCxnSpPr>
        <p:spPr>
          <a:xfrm flipV="1">
            <a:off x="4774384" y="6048599"/>
            <a:ext cx="98452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1" name="文字方塊 70">
                <a:extLst>
                  <a:ext uri="{FF2B5EF4-FFF2-40B4-BE49-F238E27FC236}">
                    <a16:creationId xmlns:a16="http://schemas.microsoft.com/office/drawing/2014/main" id="{781F3542-A782-48B3-ACC8-A4FA7630119C}"/>
                  </a:ext>
                </a:extLst>
              </p:cNvPr>
              <p:cNvSpPr txBox="1"/>
              <p:nvPr/>
            </p:nvSpPr>
            <p:spPr>
              <a:xfrm>
                <a:off x="5744641" y="1178230"/>
                <a:ext cx="2893660" cy="44480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zh-TW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800" b="1" i="1" smtClean="0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</m:acc>
                        </m:e>
                        <m:sup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sz="2800" b="1" i="1" smtClean="0">
                          <a:latin typeface="Cambria Math" panose="02040503050406030204" pitchFamily="18" charset="0"/>
                        </a:rPr>
                        <m:t>𝜸</m:t>
                      </m:r>
                      <m:r>
                        <a:rPr lang="zh-TW" altLang="en-US" sz="2800" b="0" i="1" smtClean="0">
                          <a:latin typeface="Cambria Math" panose="02040503050406030204" pitchFamily="18" charset="0"/>
                        </a:rPr>
                        <m:t>⨀</m:t>
                      </m:r>
                      <m:sSup>
                        <m:sSupPr>
                          <m:ctrlPr>
                            <a:rPr lang="en-US" altLang="zh-TW" sz="28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en-US" altLang="zh-TW" sz="28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800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</m:acc>
                        </m:e>
                        <m:sup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TW" altLang="en-US" sz="2800" b="1" i="1" smtClean="0">
                          <a:latin typeface="Cambria Math" panose="02040503050406030204" pitchFamily="18" charset="0"/>
                        </a:rPr>
                        <m:t>𝜷</m:t>
                      </m:r>
                    </m:oMath>
                  </m:oMathPara>
                </a14:m>
                <a:endParaRPr lang="zh-TW" altLang="en-US" sz="2800" b="1" dirty="0"/>
              </a:p>
            </p:txBody>
          </p:sp>
        </mc:Choice>
        <mc:Fallback>
          <p:sp>
            <p:nvSpPr>
              <p:cNvPr id="71" name="文字方塊 70">
                <a:extLst>
                  <a:ext uri="{FF2B5EF4-FFF2-40B4-BE49-F238E27FC236}">
                    <a16:creationId xmlns:a16="http://schemas.microsoft.com/office/drawing/2014/main" id="{781F3542-A782-48B3-ACC8-A4FA763011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4641" y="1178230"/>
                <a:ext cx="2893660" cy="44480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F2460236-A8E3-4C27-A99A-F4CCB83573CA}"/>
              </a:ext>
            </a:extLst>
          </p:cNvPr>
          <p:cNvCxnSpPr>
            <a:cxnSpLocks/>
            <a:stCxn id="44" idx="3"/>
          </p:cNvCxnSpPr>
          <p:nvPr/>
        </p:nvCxnSpPr>
        <p:spPr>
          <a:xfrm flipV="1">
            <a:off x="7099436" y="4800602"/>
            <a:ext cx="159679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3DCB729F-4A67-42B0-8C97-81DF247A1301}"/>
                  </a:ext>
                </a:extLst>
              </p:cNvPr>
              <p:cNvSpPr/>
              <p:nvPr/>
            </p:nvSpPr>
            <p:spPr>
              <a:xfrm>
                <a:off x="8708934" y="4352924"/>
                <a:ext cx="361950" cy="9017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zh-TW" sz="24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</m:acc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3DCB729F-4A67-42B0-8C97-81DF247A13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8934" y="4352924"/>
                <a:ext cx="361950" cy="901700"/>
              </a:xfrm>
              <a:prstGeom prst="rect">
                <a:avLst/>
              </a:prstGeom>
              <a:blipFill>
                <a:blip r:embed="rId15"/>
                <a:stretch>
                  <a:fillRect l="-2623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2874FF75-6302-41B5-B140-DB05BF16A050}"/>
                  </a:ext>
                </a:extLst>
              </p:cNvPr>
              <p:cNvSpPr/>
              <p:nvPr/>
            </p:nvSpPr>
            <p:spPr>
              <a:xfrm>
                <a:off x="8708934" y="3100385"/>
                <a:ext cx="361950" cy="9017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zh-TW" sz="24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</m:acc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2874FF75-6302-41B5-B140-DB05BF16A0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8934" y="3100385"/>
                <a:ext cx="361950" cy="901700"/>
              </a:xfrm>
              <a:prstGeom prst="rect">
                <a:avLst/>
              </a:prstGeom>
              <a:blipFill>
                <a:blip r:embed="rId16"/>
                <a:stretch>
                  <a:fillRect l="-2623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DAC14052-2003-49C2-A087-FE77796B9F1B}"/>
                  </a:ext>
                </a:extLst>
              </p:cNvPr>
              <p:cNvSpPr/>
              <p:nvPr/>
            </p:nvSpPr>
            <p:spPr>
              <a:xfrm>
                <a:off x="8711474" y="1833563"/>
                <a:ext cx="361950" cy="9017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zh-TW" sz="24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</m:acc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DAC14052-2003-49C2-A087-FE77796B9F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1474" y="1833563"/>
                <a:ext cx="361950" cy="901700"/>
              </a:xfrm>
              <a:prstGeom prst="rect">
                <a:avLst/>
              </a:prstGeom>
              <a:blipFill>
                <a:blip r:embed="rId17"/>
                <a:stretch>
                  <a:fillRect l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3EB93B72-516D-408C-91F5-D8C7BCFB005D}"/>
                  </a:ext>
                </a:extLst>
              </p:cNvPr>
              <p:cNvSpPr/>
              <p:nvPr/>
            </p:nvSpPr>
            <p:spPr>
              <a:xfrm>
                <a:off x="6737486" y="1855524"/>
                <a:ext cx="361950" cy="9017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en-US" altLang="zh-TW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b="1" i="1" smtClean="0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</m:acc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3EB93B72-516D-408C-91F5-D8C7BCFB00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7486" y="1855524"/>
                <a:ext cx="361950" cy="901700"/>
              </a:xfrm>
              <a:prstGeom prst="rect">
                <a:avLst/>
              </a:prstGeom>
              <a:blipFill>
                <a:blip r:embed="rId18"/>
                <a:stretch>
                  <a:fillRect l="-2096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DCC567CF-A32A-4B57-BB42-F0D0432DAEB7}"/>
                  </a:ext>
                </a:extLst>
              </p:cNvPr>
              <p:cNvSpPr/>
              <p:nvPr/>
            </p:nvSpPr>
            <p:spPr>
              <a:xfrm>
                <a:off x="6724786" y="3111235"/>
                <a:ext cx="361950" cy="9017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en-US" altLang="zh-TW" sz="24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</m:acc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DCC567CF-A32A-4B57-BB42-F0D0432DAE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4786" y="3111235"/>
                <a:ext cx="361950" cy="901700"/>
              </a:xfrm>
              <a:prstGeom prst="rect">
                <a:avLst/>
              </a:prstGeom>
              <a:blipFill>
                <a:blip r:embed="rId19"/>
                <a:stretch>
                  <a:fillRect l="-2096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044C1CBF-634C-49D8-B989-15AB9F0C8C80}"/>
                  </a:ext>
                </a:extLst>
              </p:cNvPr>
              <p:cNvSpPr/>
              <p:nvPr/>
            </p:nvSpPr>
            <p:spPr>
              <a:xfrm>
                <a:off x="6737486" y="4366946"/>
                <a:ext cx="361950" cy="9017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en-US" altLang="zh-TW" sz="24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</m:acc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044C1CBF-634C-49D8-B989-15AB9F0C8C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7486" y="4366946"/>
                <a:ext cx="361950" cy="901700"/>
              </a:xfrm>
              <a:prstGeom prst="rect">
                <a:avLst/>
              </a:prstGeom>
              <a:blipFill>
                <a:blip r:embed="rId20"/>
                <a:stretch>
                  <a:fillRect l="-2096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直線單箭頭接點 49">
            <a:extLst>
              <a:ext uri="{FF2B5EF4-FFF2-40B4-BE49-F238E27FC236}">
                <a16:creationId xmlns:a16="http://schemas.microsoft.com/office/drawing/2014/main" id="{42B692D4-C828-4AE6-B22D-4BE9145F59C7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3333750" y="2281422"/>
            <a:ext cx="340373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>
            <a:extLst>
              <a:ext uri="{FF2B5EF4-FFF2-40B4-BE49-F238E27FC236}">
                <a16:creationId xmlns:a16="http://schemas.microsoft.com/office/drawing/2014/main" id="{E8C006A6-1C34-4573-895E-4CEE36AAB148}"/>
              </a:ext>
            </a:extLst>
          </p:cNvPr>
          <p:cNvCxnSpPr>
            <a:cxnSpLocks/>
          </p:cNvCxnSpPr>
          <p:nvPr/>
        </p:nvCxnSpPr>
        <p:spPr>
          <a:xfrm>
            <a:off x="3333750" y="3545073"/>
            <a:ext cx="340373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單箭頭接點 52">
            <a:extLst>
              <a:ext uri="{FF2B5EF4-FFF2-40B4-BE49-F238E27FC236}">
                <a16:creationId xmlns:a16="http://schemas.microsoft.com/office/drawing/2014/main" id="{81A12FB3-AE97-4B92-9586-1874826A6AB3}"/>
              </a:ext>
            </a:extLst>
          </p:cNvPr>
          <p:cNvCxnSpPr>
            <a:cxnSpLocks/>
          </p:cNvCxnSpPr>
          <p:nvPr/>
        </p:nvCxnSpPr>
        <p:spPr>
          <a:xfrm>
            <a:off x="3333750" y="4797612"/>
            <a:ext cx="340373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單箭頭接點 53">
            <a:extLst>
              <a:ext uri="{FF2B5EF4-FFF2-40B4-BE49-F238E27FC236}">
                <a16:creationId xmlns:a16="http://schemas.microsoft.com/office/drawing/2014/main" id="{F7A4736D-E92B-4664-B0DF-F6E745A55A36}"/>
              </a:ext>
            </a:extLst>
          </p:cNvPr>
          <p:cNvCxnSpPr>
            <a:cxnSpLocks/>
            <a:stCxn id="62" idx="0"/>
            <a:endCxn id="41" idx="1"/>
          </p:cNvCxnSpPr>
          <p:nvPr/>
        </p:nvCxnSpPr>
        <p:spPr>
          <a:xfrm flipV="1">
            <a:off x="4585063" y="2306374"/>
            <a:ext cx="2152423" cy="32689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單箭頭接點 56">
            <a:extLst>
              <a:ext uri="{FF2B5EF4-FFF2-40B4-BE49-F238E27FC236}">
                <a16:creationId xmlns:a16="http://schemas.microsoft.com/office/drawing/2014/main" id="{4BD5E4A6-2367-43E3-86D4-C3B9BE4AA01B}"/>
              </a:ext>
            </a:extLst>
          </p:cNvPr>
          <p:cNvCxnSpPr>
            <a:cxnSpLocks/>
            <a:stCxn id="62" idx="0"/>
            <a:endCxn id="43" idx="1"/>
          </p:cNvCxnSpPr>
          <p:nvPr/>
        </p:nvCxnSpPr>
        <p:spPr>
          <a:xfrm flipV="1">
            <a:off x="4585063" y="3562085"/>
            <a:ext cx="2139723" cy="201321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單箭頭接點 59">
            <a:extLst>
              <a:ext uri="{FF2B5EF4-FFF2-40B4-BE49-F238E27FC236}">
                <a16:creationId xmlns:a16="http://schemas.microsoft.com/office/drawing/2014/main" id="{7088A57D-EDF6-411E-B9C6-06D0B225E8B1}"/>
              </a:ext>
            </a:extLst>
          </p:cNvPr>
          <p:cNvCxnSpPr>
            <a:cxnSpLocks/>
            <a:stCxn id="62" idx="0"/>
            <a:endCxn id="44" idx="1"/>
          </p:cNvCxnSpPr>
          <p:nvPr/>
        </p:nvCxnSpPr>
        <p:spPr>
          <a:xfrm flipV="1">
            <a:off x="4585063" y="4817796"/>
            <a:ext cx="2152423" cy="7575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單箭頭接點 66">
            <a:extLst>
              <a:ext uri="{FF2B5EF4-FFF2-40B4-BE49-F238E27FC236}">
                <a16:creationId xmlns:a16="http://schemas.microsoft.com/office/drawing/2014/main" id="{C9D83508-B0A2-477D-84FB-D3316FA22F76}"/>
              </a:ext>
            </a:extLst>
          </p:cNvPr>
          <p:cNvCxnSpPr>
            <a:cxnSpLocks/>
            <a:stCxn id="63" idx="0"/>
            <a:endCxn id="41" idx="1"/>
          </p:cNvCxnSpPr>
          <p:nvPr/>
        </p:nvCxnSpPr>
        <p:spPr>
          <a:xfrm flipV="1">
            <a:off x="5936706" y="2306374"/>
            <a:ext cx="800780" cy="32689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單箭頭接點 72">
            <a:extLst>
              <a:ext uri="{FF2B5EF4-FFF2-40B4-BE49-F238E27FC236}">
                <a16:creationId xmlns:a16="http://schemas.microsoft.com/office/drawing/2014/main" id="{CDDDDD2E-74AD-4553-B6E6-E9E8F4C3C7BB}"/>
              </a:ext>
            </a:extLst>
          </p:cNvPr>
          <p:cNvCxnSpPr>
            <a:cxnSpLocks/>
            <a:stCxn id="63" idx="0"/>
            <a:endCxn id="43" idx="1"/>
          </p:cNvCxnSpPr>
          <p:nvPr/>
        </p:nvCxnSpPr>
        <p:spPr>
          <a:xfrm flipV="1">
            <a:off x="5936706" y="3562085"/>
            <a:ext cx="788080" cy="201321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>
            <a:extLst>
              <a:ext uri="{FF2B5EF4-FFF2-40B4-BE49-F238E27FC236}">
                <a16:creationId xmlns:a16="http://schemas.microsoft.com/office/drawing/2014/main" id="{60907606-F6A2-457F-B964-FEEE7D5462DF}"/>
              </a:ext>
            </a:extLst>
          </p:cNvPr>
          <p:cNvCxnSpPr>
            <a:cxnSpLocks/>
            <a:stCxn id="63" idx="0"/>
            <a:endCxn id="44" idx="1"/>
          </p:cNvCxnSpPr>
          <p:nvPr/>
        </p:nvCxnSpPr>
        <p:spPr>
          <a:xfrm flipV="1">
            <a:off x="5936706" y="4817796"/>
            <a:ext cx="800780" cy="7575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箭號: 彎曲 76">
            <a:extLst>
              <a:ext uri="{FF2B5EF4-FFF2-40B4-BE49-F238E27FC236}">
                <a16:creationId xmlns:a16="http://schemas.microsoft.com/office/drawing/2014/main" id="{A1207C65-BEF1-4877-BEC2-25FBCD0650D7}"/>
              </a:ext>
            </a:extLst>
          </p:cNvPr>
          <p:cNvSpPr/>
          <p:nvPr/>
        </p:nvSpPr>
        <p:spPr>
          <a:xfrm flipV="1">
            <a:off x="3029721" y="5462509"/>
            <a:ext cx="1326742" cy="842923"/>
          </a:xfrm>
          <a:prstGeom prst="ben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C89A973A-DBB1-42D1-AB99-487A73AAC690}"/>
                  </a:ext>
                </a:extLst>
              </p:cNvPr>
              <p:cNvSpPr/>
              <p:nvPr/>
            </p:nvSpPr>
            <p:spPr>
              <a:xfrm>
                <a:off x="7086108" y="5575296"/>
                <a:ext cx="355600" cy="917578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b="1" i="1" smtClean="0">
                          <a:latin typeface="Cambria Math" panose="02040503050406030204" pitchFamily="18" charset="0"/>
                        </a:rPr>
                        <m:t>𝜷</m:t>
                      </m:r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C89A973A-DBB1-42D1-AB99-487A73AAC6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6108" y="5575296"/>
                <a:ext cx="355600" cy="917578"/>
              </a:xfrm>
              <a:prstGeom prst="rect">
                <a:avLst/>
              </a:prstGeom>
              <a:blipFill>
                <a:blip r:embed="rId21"/>
                <a:stretch>
                  <a:fillRect l="-24590" r="-819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6D8C7D59-A252-4459-9E82-5CBF82E17F9B}"/>
                  </a:ext>
                </a:extLst>
              </p:cNvPr>
              <p:cNvSpPr/>
              <p:nvPr/>
            </p:nvSpPr>
            <p:spPr>
              <a:xfrm>
                <a:off x="7709088" y="5575296"/>
                <a:ext cx="355600" cy="917578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b="1" i="1" smtClean="0">
                          <a:latin typeface="Cambria Math" panose="02040503050406030204" pitchFamily="18" charset="0"/>
                        </a:rPr>
                        <m:t>𝜸</m:t>
                      </m:r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6D8C7D59-A252-4459-9E82-5CBF82E17F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9088" y="5575296"/>
                <a:ext cx="355600" cy="917578"/>
              </a:xfrm>
              <a:prstGeom prst="rect">
                <a:avLst/>
              </a:prstGeom>
              <a:blipFill>
                <a:blip r:embed="rId22"/>
                <a:stretch>
                  <a:fillRect l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直線單箭頭接點 57">
            <a:extLst>
              <a:ext uri="{FF2B5EF4-FFF2-40B4-BE49-F238E27FC236}">
                <a16:creationId xmlns:a16="http://schemas.microsoft.com/office/drawing/2014/main" id="{B080ADF8-A8E2-43E2-8CA6-277F916D172C}"/>
              </a:ext>
            </a:extLst>
          </p:cNvPr>
          <p:cNvCxnSpPr>
            <a:cxnSpLocks/>
          </p:cNvCxnSpPr>
          <p:nvPr/>
        </p:nvCxnSpPr>
        <p:spPr>
          <a:xfrm flipV="1">
            <a:off x="7112136" y="3545073"/>
            <a:ext cx="159679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58">
            <a:extLst>
              <a:ext uri="{FF2B5EF4-FFF2-40B4-BE49-F238E27FC236}">
                <a16:creationId xmlns:a16="http://schemas.microsoft.com/office/drawing/2014/main" id="{9081E563-B2FB-47E9-953F-40081B7D4F23}"/>
              </a:ext>
            </a:extLst>
          </p:cNvPr>
          <p:cNvCxnSpPr>
            <a:cxnSpLocks/>
          </p:cNvCxnSpPr>
          <p:nvPr/>
        </p:nvCxnSpPr>
        <p:spPr>
          <a:xfrm flipV="1">
            <a:off x="7068923" y="2273302"/>
            <a:ext cx="159679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>
            <a:extLst>
              <a:ext uri="{FF2B5EF4-FFF2-40B4-BE49-F238E27FC236}">
                <a16:creationId xmlns:a16="http://schemas.microsoft.com/office/drawing/2014/main" id="{62457771-EE66-4B7F-AFDB-0A21A52E9ECC}"/>
              </a:ext>
            </a:extLst>
          </p:cNvPr>
          <p:cNvCxnSpPr>
            <a:cxnSpLocks/>
            <a:stCxn id="51" idx="0"/>
          </p:cNvCxnSpPr>
          <p:nvPr/>
        </p:nvCxnSpPr>
        <p:spPr>
          <a:xfrm flipV="1">
            <a:off x="7263908" y="2306374"/>
            <a:ext cx="1401813" cy="32689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單箭頭接點 63">
            <a:extLst>
              <a:ext uri="{FF2B5EF4-FFF2-40B4-BE49-F238E27FC236}">
                <a16:creationId xmlns:a16="http://schemas.microsoft.com/office/drawing/2014/main" id="{A1768F9B-7B62-42E1-BE6D-2ABD0BD35B12}"/>
              </a:ext>
            </a:extLst>
          </p:cNvPr>
          <p:cNvCxnSpPr>
            <a:cxnSpLocks/>
            <a:stCxn id="51" idx="0"/>
            <a:endCxn id="34" idx="1"/>
          </p:cNvCxnSpPr>
          <p:nvPr/>
        </p:nvCxnSpPr>
        <p:spPr>
          <a:xfrm flipV="1">
            <a:off x="7263908" y="3551235"/>
            <a:ext cx="1445026" cy="202406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單箭頭接點 64">
            <a:extLst>
              <a:ext uri="{FF2B5EF4-FFF2-40B4-BE49-F238E27FC236}">
                <a16:creationId xmlns:a16="http://schemas.microsoft.com/office/drawing/2014/main" id="{CE6F9DFC-3D74-4B60-A13E-D3F3B24A1FE4}"/>
              </a:ext>
            </a:extLst>
          </p:cNvPr>
          <p:cNvCxnSpPr>
            <a:cxnSpLocks/>
            <a:stCxn id="51" idx="0"/>
            <a:endCxn id="32" idx="1"/>
          </p:cNvCxnSpPr>
          <p:nvPr/>
        </p:nvCxnSpPr>
        <p:spPr>
          <a:xfrm flipV="1">
            <a:off x="7263908" y="4803774"/>
            <a:ext cx="1445026" cy="7715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單箭頭接點 65">
            <a:extLst>
              <a:ext uri="{FF2B5EF4-FFF2-40B4-BE49-F238E27FC236}">
                <a16:creationId xmlns:a16="http://schemas.microsoft.com/office/drawing/2014/main" id="{1EAFFD9E-F580-42D9-9223-55AFEA24967B}"/>
              </a:ext>
            </a:extLst>
          </p:cNvPr>
          <p:cNvCxnSpPr>
            <a:cxnSpLocks/>
            <a:stCxn id="55" idx="0"/>
            <a:endCxn id="36" idx="1"/>
          </p:cNvCxnSpPr>
          <p:nvPr/>
        </p:nvCxnSpPr>
        <p:spPr>
          <a:xfrm flipV="1">
            <a:off x="7886888" y="2284413"/>
            <a:ext cx="824586" cy="32908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單箭頭接點 74">
            <a:extLst>
              <a:ext uri="{FF2B5EF4-FFF2-40B4-BE49-F238E27FC236}">
                <a16:creationId xmlns:a16="http://schemas.microsoft.com/office/drawing/2014/main" id="{B9093812-96FB-4775-A06B-B4877257A553}"/>
              </a:ext>
            </a:extLst>
          </p:cNvPr>
          <p:cNvCxnSpPr>
            <a:cxnSpLocks/>
            <a:stCxn id="55" idx="0"/>
            <a:endCxn id="34" idx="1"/>
          </p:cNvCxnSpPr>
          <p:nvPr/>
        </p:nvCxnSpPr>
        <p:spPr>
          <a:xfrm flipV="1">
            <a:off x="7886888" y="3551235"/>
            <a:ext cx="822046" cy="202406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單箭頭接點 78">
            <a:extLst>
              <a:ext uri="{FF2B5EF4-FFF2-40B4-BE49-F238E27FC236}">
                <a16:creationId xmlns:a16="http://schemas.microsoft.com/office/drawing/2014/main" id="{4523C6BA-D5CE-4BAA-B6C3-A8A0223137F7}"/>
              </a:ext>
            </a:extLst>
          </p:cNvPr>
          <p:cNvCxnSpPr>
            <a:cxnSpLocks/>
            <a:stCxn id="55" idx="0"/>
            <a:endCxn id="32" idx="1"/>
          </p:cNvCxnSpPr>
          <p:nvPr/>
        </p:nvCxnSpPr>
        <p:spPr>
          <a:xfrm flipV="1">
            <a:off x="7886888" y="4803774"/>
            <a:ext cx="822046" cy="7715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文字方塊 55">
                <a:extLst>
                  <a:ext uri="{FF2B5EF4-FFF2-40B4-BE49-F238E27FC236}">
                    <a16:creationId xmlns:a16="http://schemas.microsoft.com/office/drawing/2014/main" id="{37474E5F-F48F-46C2-AA40-0132F6C00564}"/>
                  </a:ext>
                </a:extLst>
              </p:cNvPr>
              <p:cNvSpPr txBox="1"/>
              <p:nvPr/>
            </p:nvSpPr>
            <p:spPr>
              <a:xfrm>
                <a:off x="6008400" y="134600"/>
                <a:ext cx="1794722" cy="8797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en-US" altLang="zh-TW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800" b="1" i="1" smtClean="0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</m:acc>
                        </m:e>
                        <m:sup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TW" sz="28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1" i="1" smtClean="0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p>
                              <m:r>
                                <a:rPr lang="en-US" altLang="zh-TW" sz="2800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p>
                          </m:s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TW" altLang="en-US" sz="2800" b="1" i="1" smtClean="0">
                              <a:latin typeface="Cambria Math" panose="02040503050406030204" pitchFamily="18" charset="0"/>
                            </a:rPr>
                            <m:t>𝝁</m:t>
                          </m:r>
                        </m:num>
                        <m:den>
                          <m:r>
                            <a:rPr lang="zh-TW" altLang="en-US" sz="2800" b="1" i="1">
                              <a:latin typeface="Cambria Math" panose="02040503050406030204" pitchFamily="18" charset="0"/>
                            </a:rPr>
                            <m:t>𝝈</m:t>
                          </m:r>
                        </m:den>
                      </m:f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56" name="文字方塊 55">
                <a:extLst>
                  <a:ext uri="{FF2B5EF4-FFF2-40B4-BE49-F238E27FC236}">
                    <a16:creationId xmlns:a16="http://schemas.microsoft.com/office/drawing/2014/main" id="{37474E5F-F48F-46C2-AA40-0132F6C005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8400" y="134600"/>
                <a:ext cx="1794722" cy="879793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9" name="文字方塊 68">
                <a:extLst>
                  <a:ext uri="{FF2B5EF4-FFF2-40B4-BE49-F238E27FC236}">
                    <a16:creationId xmlns:a16="http://schemas.microsoft.com/office/drawing/2014/main" id="{9D5F8325-7BF4-4486-93F6-942C881F15EB}"/>
                  </a:ext>
                </a:extLst>
              </p:cNvPr>
              <p:cNvSpPr txBox="1"/>
              <p:nvPr/>
            </p:nvSpPr>
            <p:spPr>
              <a:xfrm>
                <a:off x="723900" y="5636358"/>
                <a:ext cx="2153557" cy="8429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TW" altLang="en-US" sz="2400" b="1" i="1" smtClean="0">
                        <a:latin typeface="Cambria Math" panose="02040503050406030204" pitchFamily="18" charset="0"/>
                      </a:rPr>
                      <m:t>𝝁</m:t>
                    </m:r>
                  </m:oMath>
                </a14:m>
                <a:r>
                  <a:rPr lang="zh-TW" altLang="en-US" sz="2400" b="1" dirty="0"/>
                  <a:t> </a:t>
                </a:r>
                <a:r>
                  <a:rPr lang="en-US" altLang="zh-TW" sz="2400" dirty="0"/>
                  <a:t>and </a:t>
                </a:r>
                <a14:m>
                  <m:oMath xmlns:m="http://schemas.openxmlformats.org/officeDocument/2006/math">
                    <m:r>
                      <a:rPr lang="zh-TW" altLang="en-US" sz="2400" b="1" i="1" smtClean="0">
                        <a:latin typeface="Cambria Math" panose="02040503050406030204" pitchFamily="18" charset="0"/>
                      </a:rPr>
                      <m:t>𝝈</m:t>
                    </m:r>
                  </m:oMath>
                </a14:m>
                <a:r>
                  <a:rPr lang="zh-TW" altLang="en-US" sz="2400" b="1" dirty="0"/>
                  <a:t> </a:t>
                </a:r>
                <a:r>
                  <a:rPr lang="en-US" altLang="zh-TW" sz="2400" dirty="0"/>
                  <a:t>depends 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altLang="zh-TW" sz="24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p>
                    </m:sSup>
                  </m:oMath>
                </a14:m>
                <a:endParaRPr lang="zh-TW" altLang="en-US" sz="2400" b="1" dirty="0"/>
              </a:p>
            </p:txBody>
          </p:sp>
        </mc:Choice>
        <mc:Fallback>
          <p:sp>
            <p:nvSpPr>
              <p:cNvPr id="69" name="文字方塊 68">
                <a:extLst>
                  <a:ext uri="{FF2B5EF4-FFF2-40B4-BE49-F238E27FC236}">
                    <a16:creationId xmlns:a16="http://schemas.microsoft.com/office/drawing/2014/main" id="{9D5F8325-7BF4-4486-93F6-942C881F15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900" y="5636358"/>
                <a:ext cx="2153557" cy="842923"/>
              </a:xfrm>
              <a:prstGeom prst="rect">
                <a:avLst/>
              </a:prstGeom>
              <a:blipFill>
                <a:blip r:embed="rId24"/>
                <a:stretch>
                  <a:fillRect l="-4533" t="-5797" b="-1594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直線單箭頭接點 69">
            <a:extLst>
              <a:ext uri="{FF2B5EF4-FFF2-40B4-BE49-F238E27FC236}">
                <a16:creationId xmlns:a16="http://schemas.microsoft.com/office/drawing/2014/main" id="{43DF8A9A-5055-463C-8BF2-0E9DC4674AC4}"/>
              </a:ext>
            </a:extLst>
          </p:cNvPr>
          <p:cNvCxnSpPr/>
          <p:nvPr/>
        </p:nvCxnSpPr>
        <p:spPr>
          <a:xfrm>
            <a:off x="952500" y="2273302"/>
            <a:ext cx="431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單箭頭接點 77">
            <a:extLst>
              <a:ext uri="{FF2B5EF4-FFF2-40B4-BE49-F238E27FC236}">
                <a16:creationId xmlns:a16="http://schemas.microsoft.com/office/drawing/2014/main" id="{CBCBEBC0-98C6-40C0-9929-EEFFFA35D72E}"/>
              </a:ext>
            </a:extLst>
          </p:cNvPr>
          <p:cNvCxnSpPr/>
          <p:nvPr/>
        </p:nvCxnSpPr>
        <p:spPr>
          <a:xfrm>
            <a:off x="952500" y="3556002"/>
            <a:ext cx="431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單箭頭接點 79">
            <a:extLst>
              <a:ext uri="{FF2B5EF4-FFF2-40B4-BE49-F238E27FC236}">
                <a16:creationId xmlns:a16="http://schemas.microsoft.com/office/drawing/2014/main" id="{D0141ABE-5D96-46C2-83B4-E0823369434E}"/>
              </a:ext>
            </a:extLst>
          </p:cNvPr>
          <p:cNvCxnSpPr/>
          <p:nvPr/>
        </p:nvCxnSpPr>
        <p:spPr>
          <a:xfrm>
            <a:off x="939800" y="4826002"/>
            <a:ext cx="431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矩形 80">
            <a:extLst>
              <a:ext uri="{FF2B5EF4-FFF2-40B4-BE49-F238E27FC236}">
                <a16:creationId xmlns:a16="http://schemas.microsoft.com/office/drawing/2014/main" id="{7A7BF364-9B84-4AA8-934E-7EF4CDB6F1D5}"/>
              </a:ext>
            </a:extLst>
          </p:cNvPr>
          <p:cNvSpPr/>
          <p:nvPr/>
        </p:nvSpPr>
        <p:spPr>
          <a:xfrm>
            <a:off x="768350" y="1841502"/>
            <a:ext cx="361950" cy="9017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b="1" dirty="0"/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15C7A8A6-CC08-4B35-B545-9FBB7DCEE533}"/>
              </a:ext>
            </a:extLst>
          </p:cNvPr>
          <p:cNvSpPr/>
          <p:nvPr/>
        </p:nvSpPr>
        <p:spPr>
          <a:xfrm>
            <a:off x="755650" y="3097213"/>
            <a:ext cx="361950" cy="9017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b="1" dirty="0"/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FF564D79-0CC9-4899-A62B-50B30F6307BF}"/>
              </a:ext>
            </a:extLst>
          </p:cNvPr>
          <p:cNvSpPr/>
          <p:nvPr/>
        </p:nvSpPr>
        <p:spPr>
          <a:xfrm>
            <a:off x="768350" y="4352924"/>
            <a:ext cx="361950" cy="9017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4" name="文字方塊 83">
                <a:extLst>
                  <a:ext uri="{FF2B5EF4-FFF2-40B4-BE49-F238E27FC236}">
                    <a16:creationId xmlns:a16="http://schemas.microsoft.com/office/drawing/2014/main" id="{922D6CE1-0903-4D2F-A312-90986F38EF49}"/>
                  </a:ext>
                </a:extLst>
              </p:cNvPr>
              <p:cNvSpPr txBox="1"/>
              <p:nvPr/>
            </p:nvSpPr>
            <p:spPr>
              <a:xfrm>
                <a:off x="736600" y="2064075"/>
                <a:ext cx="495300" cy="47000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en-US" altLang="zh-TW" sz="2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acc>
                        </m:e>
                        <m:sup>
                          <m:r>
                            <a:rPr lang="en-US" altLang="zh-TW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zh-TW" alt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84" name="文字方塊 83">
                <a:extLst>
                  <a:ext uri="{FF2B5EF4-FFF2-40B4-BE49-F238E27FC236}">
                    <a16:creationId xmlns:a16="http://schemas.microsoft.com/office/drawing/2014/main" id="{922D6CE1-0903-4D2F-A312-90986F38EF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600" y="2064075"/>
                <a:ext cx="495300" cy="470000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5" name="文字方塊 84">
                <a:extLst>
                  <a:ext uri="{FF2B5EF4-FFF2-40B4-BE49-F238E27FC236}">
                    <a16:creationId xmlns:a16="http://schemas.microsoft.com/office/drawing/2014/main" id="{2F24E00C-1057-41C5-BCC6-29F9689D2FF4}"/>
                  </a:ext>
                </a:extLst>
              </p:cNvPr>
              <p:cNvSpPr txBox="1"/>
              <p:nvPr/>
            </p:nvSpPr>
            <p:spPr>
              <a:xfrm>
                <a:off x="723900" y="3336880"/>
                <a:ext cx="495300" cy="47000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en-US" altLang="zh-TW" sz="2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acc>
                        </m:e>
                        <m:sup>
                          <m:r>
                            <a:rPr lang="en-US" altLang="zh-TW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zh-TW" alt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85" name="文字方塊 84">
                <a:extLst>
                  <a:ext uri="{FF2B5EF4-FFF2-40B4-BE49-F238E27FC236}">
                    <a16:creationId xmlns:a16="http://schemas.microsoft.com/office/drawing/2014/main" id="{2F24E00C-1057-41C5-BCC6-29F9689D2F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900" y="3336880"/>
                <a:ext cx="495300" cy="470000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6" name="文字方塊 85">
                <a:extLst>
                  <a:ext uri="{FF2B5EF4-FFF2-40B4-BE49-F238E27FC236}">
                    <a16:creationId xmlns:a16="http://schemas.microsoft.com/office/drawing/2014/main" id="{B1DEA46D-9392-4C77-B9E5-57E2175DAE20}"/>
                  </a:ext>
                </a:extLst>
              </p:cNvPr>
              <p:cNvSpPr txBox="1"/>
              <p:nvPr/>
            </p:nvSpPr>
            <p:spPr>
              <a:xfrm>
                <a:off x="723900" y="4593807"/>
                <a:ext cx="495300" cy="47000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en-US" altLang="zh-TW" sz="2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acc>
                        </m:e>
                        <m:sup>
                          <m:r>
                            <a:rPr lang="en-US" altLang="zh-TW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zh-TW" alt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86" name="文字方塊 85">
                <a:extLst>
                  <a:ext uri="{FF2B5EF4-FFF2-40B4-BE49-F238E27FC236}">
                    <a16:creationId xmlns:a16="http://schemas.microsoft.com/office/drawing/2014/main" id="{B1DEA46D-9392-4C77-B9E5-57E2175DAE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900" y="4593807"/>
                <a:ext cx="495300" cy="470000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B2E683A4-75A6-407C-89BD-E4C046771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D0A2A-D507-42C8-BDC2-E837BE766BFD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41337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  <p:bldP spid="32" grpId="0" animBg="1"/>
      <p:bldP spid="34" grpId="0" animBg="1"/>
      <p:bldP spid="36" grpId="0" animBg="1"/>
      <p:bldP spid="51" grpId="0" animBg="1"/>
      <p:bldP spid="5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218A83-8A65-45C9-9044-79CFD67CA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Batch normalization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9A86984-F052-4C2D-BDA1-DE3FFD0171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655" y="1410843"/>
            <a:ext cx="7849695" cy="4439270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7BBAD893-D4AD-45FB-88E4-AE5252FCF527}"/>
              </a:ext>
            </a:extLst>
          </p:cNvPr>
          <p:cNvSpPr txBox="1"/>
          <p:nvPr/>
        </p:nvSpPr>
        <p:spPr>
          <a:xfrm>
            <a:off x="1635555" y="6107128"/>
            <a:ext cx="58728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dirty="0"/>
              <a:t>Original paper: </a:t>
            </a:r>
            <a:r>
              <a:rPr lang="zh-TW" altLang="en-US" dirty="0"/>
              <a:t>https://arxiv.org/abs/1502.03167</a:t>
            </a:r>
          </a:p>
        </p:txBody>
      </p:sp>
      <p:sp>
        <p:nvSpPr>
          <p:cNvPr id="8" name="投影片編號版面配置區 7">
            <a:extLst>
              <a:ext uri="{FF2B5EF4-FFF2-40B4-BE49-F238E27FC236}">
                <a16:creationId xmlns:a16="http://schemas.microsoft.com/office/drawing/2014/main" id="{92D0ED80-499A-4EBF-BFBC-415D8F0AB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D0A2A-D507-42C8-BDC2-E837BE766BFD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2891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1469</TotalTime>
  <Words>807</Words>
  <Application>Microsoft Office PowerPoint</Application>
  <PresentationFormat>如螢幕大小 (4:3)</PresentationFormat>
  <Paragraphs>257</Paragraphs>
  <Slides>13</Slides>
  <Notes>12</Notes>
  <HiddenSlides>0</HiddenSlides>
  <MMClips>0</MMClips>
  <ScaleCrop>false</ScaleCrop>
  <HeadingPairs>
    <vt:vector size="8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23" baseType="lpstr">
      <vt:lpstr>inherit</vt:lpstr>
      <vt:lpstr>Open Sans</vt:lpstr>
      <vt:lpstr>微軟正黑體</vt:lpstr>
      <vt:lpstr>Arial</vt:lpstr>
      <vt:lpstr>Arial</vt:lpstr>
      <vt:lpstr>Calibri</vt:lpstr>
      <vt:lpstr>Calibri Light</vt:lpstr>
      <vt:lpstr>Cambria Math</vt:lpstr>
      <vt:lpstr>Office 佈景主題</vt:lpstr>
      <vt:lpstr>方程式</vt:lpstr>
      <vt:lpstr> Quick Introduction of  Batch Normalization</vt:lpstr>
      <vt:lpstr>Changing Landscape</vt:lpstr>
      <vt:lpstr>Changing Landscape</vt:lpstr>
      <vt:lpstr>Feature Normalization </vt:lpstr>
      <vt:lpstr>PowerPoint 簡報</vt:lpstr>
      <vt:lpstr>PowerPoint 簡報</vt:lpstr>
      <vt:lpstr>PowerPoint 簡報</vt:lpstr>
      <vt:lpstr>Batch normalization</vt:lpstr>
      <vt:lpstr>Batch normalization</vt:lpstr>
      <vt:lpstr>Internal Covariate Shift?</vt:lpstr>
      <vt:lpstr>Internal Covariate Shift?</vt:lpstr>
      <vt:lpstr>To learn more ……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Batch Normalization</dc:title>
  <dc:creator>Hung-yi Lee</dc:creator>
  <cp:lastModifiedBy>Hung-yi Lee</cp:lastModifiedBy>
  <cp:revision>47</cp:revision>
  <dcterms:created xsi:type="dcterms:W3CDTF">2021-01-10T09:21:59Z</dcterms:created>
  <dcterms:modified xsi:type="dcterms:W3CDTF">2021-03-25T18:03:52Z</dcterms:modified>
</cp:coreProperties>
</file>