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sldIdLst>
    <p:sldId id="257" r:id="rId2"/>
    <p:sldId id="339" r:id="rId3"/>
    <p:sldId id="336" r:id="rId4"/>
    <p:sldId id="1222" r:id="rId5"/>
    <p:sldId id="2032" r:id="rId6"/>
    <p:sldId id="2048" r:id="rId7"/>
    <p:sldId id="2045" r:id="rId8"/>
    <p:sldId id="2037" r:id="rId9"/>
    <p:sldId id="2036" r:id="rId10"/>
    <p:sldId id="2039" r:id="rId11"/>
    <p:sldId id="2042" r:id="rId12"/>
    <p:sldId id="2040" r:id="rId13"/>
    <p:sldId id="275" r:id="rId14"/>
    <p:sldId id="302" r:id="rId15"/>
    <p:sldId id="303" r:id="rId16"/>
    <p:sldId id="306" r:id="rId17"/>
    <p:sldId id="304" r:id="rId18"/>
    <p:sldId id="312" r:id="rId19"/>
    <p:sldId id="2047" r:id="rId20"/>
    <p:sldId id="2046" r:id="rId21"/>
    <p:sldId id="2044" r:id="rId22"/>
    <p:sldId id="345" r:id="rId23"/>
    <p:sldId id="34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CD0D"/>
    <a:srgbClr val="DFDFDF"/>
    <a:srgbClr val="535860"/>
    <a:srgbClr val="F3B1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517"/>
    <p:restoredTop sz="68733" autoAdjust="0"/>
  </p:normalViewPr>
  <p:slideViewPr>
    <p:cSldViewPr snapToGrid="0">
      <p:cViewPr varScale="1">
        <p:scale>
          <a:sx n="83" d="100"/>
          <a:sy n="83" d="100"/>
        </p:scale>
        <p:origin x="288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90D3DE-9EBB-4A3E-A86F-9925DD5A07BB}" type="datetimeFigureOut">
              <a:rPr lang="en-US" smtClean="0"/>
              <a:t>6/21/23</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B56ADC-D7ED-4F35-8CFA-FF8C2071341E}" type="slidenum">
              <a:rPr lang="en-US" smtClean="0"/>
              <a:t>‹#›</a:t>
            </a:fld>
            <a:endParaRPr lang="en-US"/>
          </a:p>
        </p:txBody>
      </p:sp>
    </p:spTree>
    <p:extLst>
      <p:ext uri="{BB962C8B-B14F-4D97-AF65-F5344CB8AC3E}">
        <p14:creationId xmlns:p14="http://schemas.microsoft.com/office/powerpoint/2010/main" val="275118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mathor.com/index.php/archives/1438/"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so.csdn.net/so/search?q=Transformer&amp;spm=1001.2101.3001.7020"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effectLst/>
                <a:latin typeface="Times New Roman" panose="02020603050405020304" pitchFamily="18" charset="0"/>
                <a:ea typeface="宋体" panose="02010600030101010101" pitchFamily="2" charset="-122"/>
                <a:cs typeface="宋体" panose="02010600030101010101" pitchFamily="2" charset="-122"/>
              </a:rPr>
              <a:t>BERT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预训练阶段实际上是将上述两个任务结合起来同时进行，然后将两个任务的</a:t>
            </a:r>
            <a:r>
              <a:rPr lang="en-US" altLang="zh-CN" sz="1800" dirty="0">
                <a:effectLst/>
                <a:latin typeface="Times New Roman" panose="02020603050405020304" pitchFamily="18" charset="0"/>
                <a:ea typeface="宋体" panose="02010600030101010101" pitchFamily="2" charset="-122"/>
                <a:cs typeface="宋体" panose="02010600030101010101" pitchFamily="2" charset="-122"/>
              </a:rPr>
              <a:t>Loss</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相加，示例：</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endParaRPr lang="en-US" altLang="zh-CN" dirty="0"/>
          </a:p>
          <a:p>
            <a:endParaRPr lang="en-US" altLang="zh-CN" dirty="0"/>
          </a:p>
          <a:p>
            <a:r>
              <a:rPr lang="zh-CN" altLang="en-US" dirty="0"/>
              <a:t>句子</a:t>
            </a:r>
            <a:r>
              <a:rPr lang="en-US" altLang="zh-CN" dirty="0" err="1"/>
              <a:t>A:Datawhale</a:t>
            </a:r>
            <a:r>
              <a:rPr lang="zh-CN" altLang="en-US" dirty="0"/>
              <a:t>是一个专注于</a:t>
            </a:r>
            <a:r>
              <a:rPr lang="en-US" altLang="zh-CN" dirty="0"/>
              <a:t>Al</a:t>
            </a:r>
            <a:r>
              <a:rPr lang="zh-CN" altLang="en-US" dirty="0"/>
              <a:t>领域的开源组织</a:t>
            </a:r>
            <a:endParaRPr lang="en-US" altLang="zh-CN" dirty="0"/>
          </a:p>
          <a:p>
            <a:r>
              <a:rPr lang="zh-CN" altLang="en-US" dirty="0"/>
              <a:t>句子</a:t>
            </a:r>
            <a:r>
              <a:rPr lang="en-US" altLang="zh-CN" dirty="0"/>
              <a:t>B:</a:t>
            </a:r>
            <a:r>
              <a:rPr lang="zh-CN" altLang="en-US" dirty="0"/>
              <a:t>它的愿景是</a:t>
            </a:r>
            <a:r>
              <a:rPr lang="en-US" altLang="zh-CN" dirty="0"/>
              <a:t>for the learner</a:t>
            </a:r>
            <a:r>
              <a:rPr lang="zh-CN" altLang="en-US" dirty="0"/>
              <a:t>和学习者一起成长</a:t>
            </a:r>
            <a:r>
              <a:rPr lang="en-US" altLang="zh-CN" dirty="0"/>
              <a:t>MASK</a:t>
            </a:r>
            <a:r>
              <a:rPr lang="zh-CN" altLang="en-US" dirty="0"/>
              <a:t>之后拼接的输入</a:t>
            </a:r>
            <a:r>
              <a:rPr lang="en-US" altLang="zh-CN" dirty="0"/>
              <a:t>,23</a:t>
            </a:r>
            <a:r>
              <a:rPr lang="zh-CN" altLang="en-US" dirty="0"/>
              <a:t>个</a:t>
            </a:r>
            <a:r>
              <a:rPr lang="en-US" altLang="zh-CN" dirty="0"/>
              <a:t>token:</a:t>
            </a:r>
          </a:p>
          <a:p>
            <a:r>
              <a:rPr lang="en-US" altLang="zh-CN" dirty="0"/>
              <a:t>[CLS]</a:t>
            </a:r>
            <a:r>
              <a:rPr lang="en-US" altLang="zh-CN" dirty="0" err="1"/>
              <a:t>Datawhale</a:t>
            </a:r>
            <a:r>
              <a:rPr lang="zh-CN" altLang="en-US" dirty="0"/>
              <a:t>是一个专注于</a:t>
            </a:r>
            <a:r>
              <a:rPr lang="en-US" altLang="zh-CN" dirty="0"/>
              <a:t>[MASK</a:t>
            </a:r>
            <a:r>
              <a:rPr lang="zh-CN" altLang="en-US" dirty="0"/>
              <a:t>领域的</a:t>
            </a:r>
            <a:r>
              <a:rPr lang="en-US" altLang="zh-CN" dirty="0"/>
              <a:t>[MASK]</a:t>
            </a:r>
            <a:r>
              <a:rPr lang="zh-CN" altLang="en-US" dirty="0"/>
              <a:t>组织</a:t>
            </a:r>
            <a:r>
              <a:rPr lang="en-US" altLang="zh-CN" dirty="0"/>
              <a:t>[SEP]</a:t>
            </a:r>
            <a:r>
              <a:rPr lang="zh-CN" altLang="en-US" dirty="0"/>
              <a:t>它的</a:t>
            </a:r>
            <a:r>
              <a:rPr lang="en-US" altLang="zh-CN" dirty="0"/>
              <a:t>[MASK</a:t>
            </a:r>
            <a:r>
              <a:rPr lang="zh-CN" altLang="en-US" dirty="0"/>
              <a:t>是</a:t>
            </a:r>
            <a:r>
              <a:rPr lang="en-US" altLang="zh-CN" dirty="0"/>
              <a:t>for the learner</a:t>
            </a:r>
            <a:r>
              <a:rPr lang="zh-CN" altLang="en-US" dirty="0"/>
              <a:t>和</a:t>
            </a:r>
            <a:r>
              <a:rPr lang="en-US" altLang="zh-CN" dirty="0"/>
              <a:t>[MASK]</a:t>
            </a:r>
            <a:r>
              <a:rPr lang="zh-CN" altLang="en-US" dirty="0"/>
              <a:t>一起</a:t>
            </a:r>
            <a:r>
              <a:rPr lang="en-US" altLang="zh-CN" dirty="0"/>
              <a:t>[MASK</a:t>
            </a:r>
          </a:p>
          <a:p>
            <a:r>
              <a:rPr lang="en-US" altLang="zh-CN" dirty="0"/>
              <a:t>[SEP]</a:t>
            </a:r>
          </a:p>
          <a:p>
            <a:r>
              <a:rPr lang="zh-CN" altLang="en-US" dirty="0"/>
              <a:t>表征之后</a:t>
            </a:r>
            <a:r>
              <a:rPr lang="en-US" altLang="zh-CN" dirty="0"/>
              <a:t>:23*H</a:t>
            </a:r>
            <a:r>
              <a:rPr lang="zh-CN" altLang="en-US" dirty="0"/>
              <a:t>的向量</a:t>
            </a:r>
            <a:r>
              <a:rPr lang="en-US" altLang="zh-CN" dirty="0"/>
              <a:t>,H</a:t>
            </a:r>
            <a:r>
              <a:rPr lang="zh-CN" altLang="en-US" dirty="0"/>
              <a:t>是隐藏层向量维度</a:t>
            </a:r>
            <a:endParaRPr lang="en-US" altLang="zh-CN" dirty="0"/>
          </a:p>
          <a:p>
            <a:endParaRPr lang="en-US" altLang="zh-CN" dirty="0"/>
          </a:p>
          <a:p>
            <a:r>
              <a:rPr lang="en-US" altLang="zh-CN" dirty="0"/>
              <a:t>MASK</a:t>
            </a:r>
            <a:r>
              <a:rPr lang="zh-CN" altLang="en-US" dirty="0"/>
              <a:t>位置表征向量做分类</a:t>
            </a:r>
            <a:r>
              <a:rPr lang="en-US" altLang="zh-CN" dirty="0"/>
              <a:t>,[CLS]</a:t>
            </a:r>
            <a:r>
              <a:rPr lang="zh-CN" altLang="en-US" dirty="0"/>
              <a:t>的表征向量做下一句预测</a:t>
            </a:r>
            <a:r>
              <a:rPr lang="en-US" altLang="zh-CN" dirty="0"/>
              <a:t>(</a:t>
            </a:r>
            <a:r>
              <a:rPr lang="zh-CN" altLang="en-US" dirty="0"/>
              <a:t>二分类</a:t>
            </a:r>
            <a:r>
              <a:rPr lang="en-US" altLang="zh-CN" dirty="0"/>
              <a:t>),</a:t>
            </a:r>
            <a:r>
              <a:rPr lang="zh-CN" altLang="en-US" dirty="0"/>
              <a:t>合并</a:t>
            </a:r>
            <a:r>
              <a:rPr lang="en-US" altLang="zh-CN" dirty="0"/>
              <a:t>LOSS</a:t>
            </a:r>
            <a:r>
              <a:rPr lang="zh-CN" altLang="en-US" dirty="0"/>
              <a:t>去进行预训练</a:t>
            </a:r>
            <a:endParaRPr lang="en-US" altLang="zh-CN" sz="1200" spc="0" dirty="0">
              <a:latin typeface="+mn-lt"/>
              <a:cs typeface="+mn-cs"/>
            </a:endParaRPr>
          </a:p>
          <a:p>
            <a:endParaRPr lang="en-US" altLang="zh-CN" sz="1200" spc="0" dirty="0">
              <a:latin typeface="+mn-lt"/>
              <a:cs typeface="+mn-cs"/>
            </a:endParaRPr>
          </a:p>
          <a:p>
            <a:r>
              <a:rPr lang="en-US" altLang="zh-CN" sz="1200" spc="-5" dirty="0">
                <a:latin typeface="微软雅黑"/>
                <a:cs typeface="微软雅黑"/>
              </a:rPr>
              <a:t>[</a:t>
            </a:r>
            <a:r>
              <a:rPr lang="en" altLang="zh-CN" sz="1200" spc="-5" dirty="0">
                <a:latin typeface="微软雅黑"/>
                <a:cs typeface="微软雅黑"/>
              </a:rPr>
              <a:t>seq]</a:t>
            </a:r>
            <a:r>
              <a:rPr lang="zh-CN" altLang="en" sz="1200" spc="-5" dirty="0">
                <a:latin typeface="微软雅黑"/>
                <a:cs typeface="微软雅黑"/>
              </a:rPr>
              <a:t>：</a:t>
            </a:r>
            <a:r>
              <a:rPr lang="zh-CN" altLang="en-US" sz="1200" dirty="0">
                <a:latin typeface="微软雅黑"/>
                <a:cs typeface="微软雅黑"/>
              </a:rPr>
              <a:t>两个句子之前的</a:t>
            </a:r>
            <a:r>
              <a:rPr lang="zh-CN" altLang="en-US" sz="1200" b="1" dirty="0">
                <a:latin typeface="微软雅黑"/>
                <a:cs typeface="微软雅黑"/>
              </a:rPr>
              <a:t>连接符</a:t>
            </a:r>
            <a:r>
              <a:rPr lang="zh-CN" altLang="en-US" sz="1200" spc="-5" dirty="0">
                <a:latin typeface="微软雅黑"/>
                <a:cs typeface="微软雅黑"/>
              </a:rPr>
              <a:t>，</a:t>
            </a:r>
            <a:r>
              <a:rPr lang="en-US" altLang="zh-CN" sz="1200" spc="-5" dirty="0">
                <a:latin typeface="微软雅黑"/>
                <a:cs typeface="微软雅黑"/>
              </a:rPr>
              <a:t>[</a:t>
            </a:r>
            <a:r>
              <a:rPr lang="en" altLang="zh-CN" sz="1200" spc="-5" dirty="0" err="1">
                <a:latin typeface="微软雅黑"/>
                <a:cs typeface="微软雅黑"/>
              </a:rPr>
              <a:t>cls</a:t>
            </a:r>
            <a:r>
              <a:rPr lang="en" altLang="zh-CN" sz="1200" spc="-5" dirty="0">
                <a:latin typeface="微软雅黑"/>
                <a:cs typeface="微软雅黑"/>
              </a:rPr>
              <a:t>]</a:t>
            </a:r>
            <a:r>
              <a:rPr lang="zh-CN" altLang="en" sz="1200" spc="-5" dirty="0">
                <a:latin typeface="微软雅黑"/>
                <a:cs typeface="微软雅黑"/>
              </a:rPr>
              <a:t>：</a:t>
            </a:r>
            <a:r>
              <a:rPr lang="zh-CN" altLang="en-US" sz="1200" dirty="0">
                <a:latin typeface="微软雅黑"/>
                <a:cs typeface="微软雅黑"/>
              </a:rPr>
              <a:t>表示要做</a:t>
            </a:r>
            <a:r>
              <a:rPr lang="zh-CN" altLang="en-US" sz="1200" b="1" dirty="0">
                <a:latin typeface="微软雅黑"/>
                <a:cs typeface="微软雅黑"/>
              </a:rPr>
              <a:t>分类</a:t>
            </a:r>
            <a:r>
              <a:rPr lang="zh-CN" altLang="en-US" sz="1200" dirty="0">
                <a:latin typeface="微软雅黑"/>
                <a:cs typeface="微软雅黑"/>
              </a:rPr>
              <a:t>的向量</a:t>
            </a:r>
          </a:p>
          <a:p>
            <a:endParaRPr lang="en-US" altLang="zh-CN" dirty="0"/>
          </a:p>
        </p:txBody>
      </p:sp>
    </p:spTree>
    <p:extLst>
      <p:ext uri="{BB962C8B-B14F-4D97-AF65-F5344CB8AC3E}">
        <p14:creationId xmlns:p14="http://schemas.microsoft.com/office/powerpoint/2010/main" val="15458765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l"/>
            <a:r>
              <a:rPr lang="en" altLang="zh-CN" sz="2800" b="0" i="0" dirty="0" err="1">
                <a:solidFill>
                  <a:srgbClr val="121212"/>
                </a:solidFill>
                <a:effectLst/>
                <a:latin typeface="-apple-system"/>
              </a:rPr>
              <a:t>BertModel</a:t>
            </a:r>
            <a:r>
              <a:rPr lang="en" altLang="zh-CN" sz="2800" b="0" i="0" dirty="0">
                <a:solidFill>
                  <a:srgbClr val="121212"/>
                </a:solidFill>
                <a:effectLst/>
                <a:latin typeface="-apple-system"/>
              </a:rPr>
              <a:t> </a:t>
            </a:r>
            <a:r>
              <a:rPr lang="zh-CN" altLang="en-US" sz="2800" b="0" i="0" dirty="0">
                <a:solidFill>
                  <a:srgbClr val="121212"/>
                </a:solidFill>
                <a:effectLst/>
                <a:latin typeface="-apple-system"/>
              </a:rPr>
              <a:t>计算，主要执行以下处理过程：</a:t>
            </a:r>
          </a:p>
          <a:p>
            <a:pPr algn="l"/>
            <a:r>
              <a:rPr lang="en-US" altLang="zh-CN" sz="2800" b="0" i="0" dirty="0">
                <a:solidFill>
                  <a:srgbClr val="121212"/>
                </a:solidFill>
                <a:effectLst/>
                <a:latin typeface="-apple-system"/>
              </a:rPr>
              <a:t>1</a:t>
            </a:r>
            <a:r>
              <a:rPr lang="zh-CN" altLang="en-US" sz="2800" b="0" i="0" dirty="0">
                <a:solidFill>
                  <a:srgbClr val="121212"/>
                </a:solidFill>
                <a:effectLst/>
                <a:latin typeface="-apple-system"/>
              </a:rPr>
              <a:t>）生成词表向量库，对应的 </a:t>
            </a:r>
            <a:r>
              <a:rPr lang="en" altLang="zh-CN" sz="2800" b="0" i="0" dirty="0">
                <a:solidFill>
                  <a:srgbClr val="121212"/>
                </a:solidFill>
                <a:effectLst/>
                <a:latin typeface="-apple-system"/>
              </a:rPr>
              <a:t>size </a:t>
            </a:r>
            <a:r>
              <a:rPr lang="zh-CN" altLang="en-US" sz="2800" b="0" i="0" dirty="0">
                <a:solidFill>
                  <a:srgbClr val="121212"/>
                </a:solidFill>
                <a:effectLst/>
                <a:latin typeface="-apple-system"/>
              </a:rPr>
              <a:t>为 </a:t>
            </a:r>
            <a:r>
              <a:rPr lang="en-US" altLang="zh-CN" sz="2800" b="0" i="0" dirty="0">
                <a:solidFill>
                  <a:srgbClr val="121212"/>
                </a:solidFill>
                <a:effectLst/>
                <a:latin typeface="-apple-system"/>
              </a:rPr>
              <a:t>[21128, 768]</a:t>
            </a:r>
            <a:r>
              <a:rPr lang="zh-CN" altLang="en-US" sz="2800" b="0" i="0" dirty="0">
                <a:solidFill>
                  <a:srgbClr val="121212"/>
                </a:solidFill>
                <a:effectLst/>
                <a:latin typeface="-apple-system"/>
              </a:rPr>
              <a:t>，即一共 </a:t>
            </a:r>
            <a:r>
              <a:rPr lang="en-US" altLang="zh-CN" sz="2800" b="0" i="0" dirty="0">
                <a:solidFill>
                  <a:srgbClr val="121212"/>
                </a:solidFill>
                <a:effectLst/>
                <a:latin typeface="-apple-system"/>
              </a:rPr>
              <a:t>21128 </a:t>
            </a:r>
            <a:r>
              <a:rPr lang="zh-CN" altLang="en-US" sz="2800" b="0" i="0" dirty="0">
                <a:solidFill>
                  <a:srgbClr val="121212"/>
                </a:solidFill>
                <a:effectLst/>
                <a:latin typeface="-apple-system"/>
              </a:rPr>
              <a:t>个词，每个词向量的维度是 </a:t>
            </a:r>
            <a:r>
              <a:rPr lang="en-US" altLang="zh-CN" sz="2800" b="0" i="0" dirty="0">
                <a:solidFill>
                  <a:srgbClr val="121212"/>
                </a:solidFill>
                <a:effectLst/>
                <a:latin typeface="-apple-system"/>
              </a:rPr>
              <a:t>768</a:t>
            </a:r>
            <a:r>
              <a:rPr lang="zh-CN" altLang="en-US" sz="2800" b="0" i="0" dirty="0">
                <a:solidFill>
                  <a:srgbClr val="121212"/>
                </a:solidFill>
                <a:effectLst/>
                <a:latin typeface="-apple-system"/>
              </a:rPr>
              <a:t>。将词索引</a:t>
            </a:r>
            <a:r>
              <a:rPr lang="en" altLang="zh-CN" sz="2800" b="0" i="0" dirty="0" err="1">
                <a:solidFill>
                  <a:srgbClr val="121212"/>
                </a:solidFill>
                <a:effectLst/>
                <a:latin typeface="-apple-system"/>
              </a:rPr>
              <a:t>Input_ids</a:t>
            </a:r>
            <a:r>
              <a:rPr lang="en" altLang="zh-CN" sz="2800" b="0" i="0" dirty="0">
                <a:solidFill>
                  <a:srgbClr val="121212"/>
                </a:solidFill>
                <a:effectLst/>
                <a:latin typeface="-apple-system"/>
              </a:rPr>
              <a:t> </a:t>
            </a:r>
            <a:r>
              <a:rPr lang="zh-CN" altLang="en-US" sz="2800" b="0" i="0" dirty="0">
                <a:solidFill>
                  <a:srgbClr val="121212"/>
                </a:solidFill>
                <a:effectLst/>
                <a:latin typeface="-apple-system"/>
              </a:rPr>
              <a:t>转化为词向量 </a:t>
            </a:r>
            <a:r>
              <a:rPr lang="en" altLang="zh-CN" sz="2800" b="0" i="0" dirty="0" err="1">
                <a:solidFill>
                  <a:srgbClr val="121212"/>
                </a:solidFill>
                <a:effectLst/>
                <a:latin typeface="-apple-system"/>
              </a:rPr>
              <a:t>Word_Embeddings</a:t>
            </a:r>
            <a:r>
              <a:rPr lang="zh-CN" altLang="en" sz="2800" b="0" i="0" dirty="0">
                <a:solidFill>
                  <a:srgbClr val="121212"/>
                </a:solidFill>
                <a:effectLst/>
                <a:latin typeface="-apple-system"/>
              </a:rPr>
              <a:t>。</a:t>
            </a:r>
          </a:p>
          <a:p>
            <a:pPr algn="l"/>
            <a:r>
              <a:rPr lang="en" altLang="zh-CN" sz="2800" b="0" i="0" dirty="0">
                <a:solidFill>
                  <a:srgbClr val="121212"/>
                </a:solidFill>
                <a:effectLst/>
                <a:latin typeface="-apple-system"/>
              </a:rPr>
              <a:t>2</a:t>
            </a:r>
            <a:r>
              <a:rPr lang="zh-CN" altLang="en" sz="2800" b="0" i="0" dirty="0">
                <a:solidFill>
                  <a:srgbClr val="121212"/>
                </a:solidFill>
                <a:effectLst/>
                <a:latin typeface="-apple-system"/>
              </a:rPr>
              <a:t>）</a:t>
            </a:r>
            <a:r>
              <a:rPr lang="zh-CN" altLang="en-US" sz="2800" b="0" i="0" dirty="0">
                <a:solidFill>
                  <a:srgbClr val="121212"/>
                </a:solidFill>
                <a:effectLst/>
                <a:latin typeface="-apple-system"/>
              </a:rPr>
              <a:t>生成 </a:t>
            </a:r>
            <a:r>
              <a:rPr lang="en" altLang="zh-CN" sz="2800" b="0" i="0" dirty="0">
                <a:solidFill>
                  <a:srgbClr val="121212"/>
                </a:solidFill>
                <a:effectLst/>
                <a:latin typeface="-apple-system"/>
              </a:rPr>
              <a:t>NSP </a:t>
            </a:r>
            <a:r>
              <a:rPr lang="zh-CN" altLang="en-US" sz="2800" b="0" i="0" dirty="0">
                <a:solidFill>
                  <a:srgbClr val="121212"/>
                </a:solidFill>
                <a:effectLst/>
                <a:latin typeface="-apple-system"/>
              </a:rPr>
              <a:t>向量库，对应的 </a:t>
            </a:r>
            <a:r>
              <a:rPr lang="en" altLang="zh-CN" sz="2800" b="0" i="0" dirty="0">
                <a:solidFill>
                  <a:srgbClr val="121212"/>
                </a:solidFill>
                <a:effectLst/>
                <a:latin typeface="-apple-system"/>
              </a:rPr>
              <a:t>size </a:t>
            </a:r>
            <a:r>
              <a:rPr lang="zh-CN" altLang="en-US" sz="2800" b="0" i="0" dirty="0">
                <a:solidFill>
                  <a:srgbClr val="121212"/>
                </a:solidFill>
                <a:effectLst/>
                <a:latin typeface="-apple-system"/>
              </a:rPr>
              <a:t>为 </a:t>
            </a:r>
            <a:r>
              <a:rPr lang="en-US" altLang="zh-CN" sz="2800" b="0" i="0" dirty="0">
                <a:solidFill>
                  <a:srgbClr val="121212"/>
                </a:solidFill>
                <a:effectLst/>
                <a:latin typeface="-apple-system"/>
              </a:rPr>
              <a:t>[2, 768]</a:t>
            </a:r>
            <a:r>
              <a:rPr lang="zh-CN" altLang="en-US" sz="2800" b="0" i="0" dirty="0">
                <a:solidFill>
                  <a:srgbClr val="121212"/>
                </a:solidFill>
                <a:effectLst/>
                <a:latin typeface="-apple-system"/>
              </a:rPr>
              <a:t>，即只表示 </a:t>
            </a:r>
            <a:r>
              <a:rPr lang="en-US" altLang="zh-CN" sz="2800" b="0" i="0" dirty="0">
                <a:solidFill>
                  <a:srgbClr val="121212"/>
                </a:solidFill>
                <a:effectLst/>
                <a:latin typeface="-apple-system"/>
              </a:rPr>
              <a:t>0</a:t>
            </a:r>
            <a:r>
              <a:rPr lang="zh-CN" altLang="en-US" sz="2800" b="0" i="0" dirty="0">
                <a:solidFill>
                  <a:srgbClr val="121212"/>
                </a:solidFill>
                <a:effectLst/>
                <a:latin typeface="-apple-system"/>
              </a:rPr>
              <a:t>、</a:t>
            </a:r>
            <a:r>
              <a:rPr lang="en-US" altLang="zh-CN" sz="2800" b="0" i="0" dirty="0">
                <a:solidFill>
                  <a:srgbClr val="121212"/>
                </a:solidFill>
                <a:effectLst/>
                <a:latin typeface="-apple-system"/>
              </a:rPr>
              <a:t>1 </a:t>
            </a:r>
            <a:r>
              <a:rPr lang="zh-CN" altLang="en-US" sz="2800" b="0" i="0" dirty="0">
                <a:solidFill>
                  <a:srgbClr val="121212"/>
                </a:solidFill>
                <a:effectLst/>
                <a:latin typeface="-apple-system"/>
              </a:rPr>
              <a:t>两种标注，每个词向量的维度是 </a:t>
            </a:r>
            <a:r>
              <a:rPr lang="en-US" altLang="zh-CN" sz="2800" b="0" i="0" dirty="0">
                <a:solidFill>
                  <a:srgbClr val="121212"/>
                </a:solidFill>
                <a:effectLst/>
                <a:latin typeface="-apple-system"/>
              </a:rPr>
              <a:t>768</a:t>
            </a:r>
            <a:r>
              <a:rPr lang="zh-CN" altLang="en-US" sz="2800" b="0" i="0" dirty="0">
                <a:solidFill>
                  <a:srgbClr val="121212"/>
                </a:solidFill>
                <a:effectLst/>
                <a:latin typeface="-apple-system"/>
              </a:rPr>
              <a:t>。将上下文关系索引 </a:t>
            </a:r>
            <a:r>
              <a:rPr lang="en" altLang="zh-CN" sz="2800" b="0" i="0" dirty="0" err="1">
                <a:solidFill>
                  <a:srgbClr val="121212"/>
                </a:solidFill>
                <a:effectLst/>
                <a:latin typeface="-apple-system"/>
              </a:rPr>
              <a:t>Token_Type_ids</a:t>
            </a:r>
            <a:r>
              <a:rPr lang="en" altLang="zh-CN" sz="2800" b="0" i="0" dirty="0">
                <a:solidFill>
                  <a:srgbClr val="121212"/>
                </a:solidFill>
                <a:effectLst/>
                <a:latin typeface="-apple-system"/>
              </a:rPr>
              <a:t> </a:t>
            </a:r>
            <a:r>
              <a:rPr lang="zh-CN" altLang="en-US" sz="2800" b="0" i="0" dirty="0">
                <a:solidFill>
                  <a:srgbClr val="121212"/>
                </a:solidFill>
                <a:effectLst/>
                <a:latin typeface="-apple-system"/>
              </a:rPr>
              <a:t>转化为上下文关系向量 </a:t>
            </a:r>
            <a:r>
              <a:rPr lang="en" altLang="zh-CN" sz="2800" b="0" i="0" dirty="0" err="1">
                <a:solidFill>
                  <a:srgbClr val="121212"/>
                </a:solidFill>
                <a:effectLst/>
                <a:latin typeface="-apple-system"/>
              </a:rPr>
              <a:t>Token_Type_Embeddings</a:t>
            </a:r>
            <a:r>
              <a:rPr lang="zh-CN" altLang="en" sz="2800" b="0" i="0" dirty="0">
                <a:solidFill>
                  <a:srgbClr val="121212"/>
                </a:solidFill>
                <a:effectLst/>
                <a:latin typeface="-apple-system"/>
              </a:rPr>
              <a:t>。</a:t>
            </a:r>
          </a:p>
          <a:p>
            <a:pPr algn="l"/>
            <a:r>
              <a:rPr lang="en" altLang="zh-CN" sz="2800" b="0" i="0" dirty="0">
                <a:solidFill>
                  <a:srgbClr val="121212"/>
                </a:solidFill>
                <a:effectLst/>
                <a:latin typeface="-apple-system"/>
              </a:rPr>
              <a:t>3</a:t>
            </a:r>
            <a:r>
              <a:rPr lang="zh-CN" altLang="en" sz="2800" b="0" i="0" dirty="0">
                <a:solidFill>
                  <a:srgbClr val="121212"/>
                </a:solidFill>
                <a:effectLst/>
                <a:latin typeface="-apple-system"/>
              </a:rPr>
              <a:t>）</a:t>
            </a:r>
            <a:r>
              <a:rPr lang="zh-CN" altLang="en-US" sz="2800" b="0" i="0" dirty="0">
                <a:solidFill>
                  <a:srgbClr val="121212"/>
                </a:solidFill>
                <a:effectLst/>
                <a:latin typeface="-apple-system"/>
              </a:rPr>
              <a:t>按顺序生成位置索引 </a:t>
            </a:r>
            <a:r>
              <a:rPr lang="en" altLang="zh-CN" sz="2800" b="0" i="0" dirty="0" err="1">
                <a:solidFill>
                  <a:srgbClr val="121212"/>
                </a:solidFill>
                <a:effectLst/>
                <a:latin typeface="-apple-system"/>
              </a:rPr>
              <a:t>Position_ids</a:t>
            </a:r>
            <a:r>
              <a:rPr lang="zh-CN" altLang="en" sz="2800" b="0" i="0" dirty="0">
                <a:solidFill>
                  <a:srgbClr val="121212"/>
                </a:solidFill>
                <a:effectLst/>
                <a:latin typeface="-apple-system"/>
              </a:rPr>
              <a:t>，</a:t>
            </a:r>
            <a:r>
              <a:rPr lang="zh-CN" altLang="en-US" sz="2800" b="0" i="0" dirty="0">
                <a:solidFill>
                  <a:srgbClr val="121212"/>
                </a:solidFill>
                <a:effectLst/>
                <a:latin typeface="-apple-system"/>
              </a:rPr>
              <a:t>索引为 </a:t>
            </a:r>
            <a:r>
              <a:rPr lang="en-US" altLang="zh-CN" sz="2800" b="0" i="0" dirty="0">
                <a:solidFill>
                  <a:srgbClr val="121212"/>
                </a:solidFill>
                <a:effectLst/>
                <a:latin typeface="-apple-system"/>
              </a:rPr>
              <a:t>0</a:t>
            </a:r>
            <a:r>
              <a:rPr lang="zh-CN" altLang="en-US" sz="2800" b="0" i="0" dirty="0">
                <a:solidFill>
                  <a:srgbClr val="121212"/>
                </a:solidFill>
                <a:effectLst/>
                <a:latin typeface="-apple-system"/>
              </a:rPr>
              <a:t>～</a:t>
            </a:r>
            <a:r>
              <a:rPr lang="en-US" altLang="zh-CN" sz="2800" b="0" i="0" dirty="0">
                <a:solidFill>
                  <a:srgbClr val="121212"/>
                </a:solidFill>
                <a:effectLst/>
                <a:latin typeface="-apple-system"/>
              </a:rPr>
              <a:t>17</a:t>
            </a:r>
            <a:r>
              <a:rPr lang="zh-CN" altLang="en-US" sz="2800" b="0" i="0" dirty="0">
                <a:solidFill>
                  <a:srgbClr val="121212"/>
                </a:solidFill>
                <a:effectLst/>
                <a:latin typeface="-apple-system"/>
              </a:rPr>
              <a:t>。生成 </a:t>
            </a:r>
            <a:r>
              <a:rPr lang="en" altLang="zh-CN" sz="2800" b="0" i="0" dirty="0">
                <a:solidFill>
                  <a:srgbClr val="121212"/>
                </a:solidFill>
                <a:effectLst/>
                <a:latin typeface="-apple-system"/>
              </a:rPr>
              <a:t>Position </a:t>
            </a:r>
            <a:r>
              <a:rPr lang="zh-CN" altLang="en-US" sz="2800" b="0" i="0" dirty="0">
                <a:solidFill>
                  <a:srgbClr val="121212"/>
                </a:solidFill>
                <a:effectLst/>
                <a:latin typeface="-apple-system"/>
              </a:rPr>
              <a:t>向量库，对应的 </a:t>
            </a:r>
            <a:r>
              <a:rPr lang="en" altLang="zh-CN" sz="2800" b="0" i="0" dirty="0">
                <a:solidFill>
                  <a:srgbClr val="121212"/>
                </a:solidFill>
                <a:effectLst/>
                <a:latin typeface="-apple-system"/>
              </a:rPr>
              <a:t>size </a:t>
            </a:r>
            <a:r>
              <a:rPr lang="zh-CN" altLang="en-US" sz="2800" b="0" i="0" dirty="0">
                <a:solidFill>
                  <a:srgbClr val="121212"/>
                </a:solidFill>
                <a:effectLst/>
                <a:latin typeface="-apple-system"/>
              </a:rPr>
              <a:t>为 </a:t>
            </a:r>
            <a:r>
              <a:rPr lang="en-US" altLang="zh-CN" sz="2800" b="0" i="0" dirty="0">
                <a:solidFill>
                  <a:srgbClr val="121212"/>
                </a:solidFill>
                <a:effectLst/>
                <a:latin typeface="-apple-system"/>
              </a:rPr>
              <a:t>[18, 768]</a:t>
            </a:r>
            <a:r>
              <a:rPr lang="zh-CN" altLang="en-US" sz="2800" b="0" i="0" dirty="0">
                <a:solidFill>
                  <a:srgbClr val="121212"/>
                </a:solidFill>
                <a:effectLst/>
                <a:latin typeface="-apple-system"/>
              </a:rPr>
              <a:t>，即长度为 </a:t>
            </a:r>
            <a:r>
              <a:rPr lang="en-US" altLang="zh-CN" sz="2800" b="0" i="0" dirty="0">
                <a:solidFill>
                  <a:srgbClr val="121212"/>
                </a:solidFill>
                <a:effectLst/>
                <a:latin typeface="-apple-system"/>
              </a:rPr>
              <a:t>18</a:t>
            </a:r>
            <a:r>
              <a:rPr lang="zh-CN" altLang="en-US" sz="2800" b="0" i="0" dirty="0">
                <a:solidFill>
                  <a:srgbClr val="121212"/>
                </a:solidFill>
                <a:effectLst/>
                <a:latin typeface="-apple-system"/>
              </a:rPr>
              <a:t>，每个词向量的维度是 </a:t>
            </a:r>
            <a:r>
              <a:rPr lang="en-US" altLang="zh-CN" sz="2800" b="0" i="0" dirty="0">
                <a:solidFill>
                  <a:srgbClr val="121212"/>
                </a:solidFill>
                <a:effectLst/>
                <a:latin typeface="-apple-system"/>
              </a:rPr>
              <a:t>768</a:t>
            </a:r>
            <a:r>
              <a:rPr lang="zh-CN" altLang="en-US" sz="2800" b="0" i="0" dirty="0">
                <a:solidFill>
                  <a:srgbClr val="121212"/>
                </a:solidFill>
                <a:effectLst/>
                <a:latin typeface="-apple-system"/>
              </a:rPr>
              <a:t>。将位置索引 </a:t>
            </a:r>
            <a:r>
              <a:rPr lang="en" altLang="zh-CN" sz="2800" b="0" i="0" dirty="0" err="1">
                <a:solidFill>
                  <a:srgbClr val="121212"/>
                </a:solidFill>
                <a:effectLst/>
                <a:latin typeface="-apple-system"/>
              </a:rPr>
              <a:t>Position_ids</a:t>
            </a:r>
            <a:r>
              <a:rPr lang="en" altLang="zh-CN" sz="2800" b="0" i="0" dirty="0">
                <a:solidFill>
                  <a:srgbClr val="121212"/>
                </a:solidFill>
                <a:effectLst/>
                <a:latin typeface="-apple-system"/>
              </a:rPr>
              <a:t> </a:t>
            </a:r>
            <a:r>
              <a:rPr lang="zh-CN" altLang="en-US" sz="2800" b="0" i="0" dirty="0">
                <a:solidFill>
                  <a:srgbClr val="121212"/>
                </a:solidFill>
                <a:effectLst/>
                <a:latin typeface="-apple-system"/>
              </a:rPr>
              <a:t>转化为位置向量 </a:t>
            </a:r>
            <a:r>
              <a:rPr lang="en" altLang="zh-CN" sz="2800" b="0" i="0" dirty="0" err="1">
                <a:solidFill>
                  <a:srgbClr val="121212"/>
                </a:solidFill>
                <a:effectLst/>
                <a:latin typeface="-apple-system"/>
              </a:rPr>
              <a:t>Position_Embeddings</a:t>
            </a:r>
            <a:r>
              <a:rPr lang="zh-CN" altLang="en" sz="2800" b="0" i="0" dirty="0">
                <a:solidFill>
                  <a:srgbClr val="121212"/>
                </a:solidFill>
                <a:effectLst/>
                <a:latin typeface="-apple-system"/>
              </a:rPr>
              <a:t>。</a:t>
            </a:r>
          </a:p>
          <a:p>
            <a:pPr algn="l"/>
            <a:r>
              <a:rPr lang="en" altLang="zh-CN" sz="2800" b="0" i="0" dirty="0">
                <a:solidFill>
                  <a:srgbClr val="121212"/>
                </a:solidFill>
                <a:effectLst/>
                <a:latin typeface="-apple-system"/>
              </a:rPr>
              <a:t>4</a:t>
            </a:r>
            <a:r>
              <a:rPr lang="zh-CN" altLang="en" sz="2800" b="0" i="0" dirty="0">
                <a:solidFill>
                  <a:srgbClr val="121212"/>
                </a:solidFill>
                <a:effectLst/>
                <a:latin typeface="-apple-system"/>
              </a:rPr>
              <a:t>）</a:t>
            </a:r>
            <a:r>
              <a:rPr lang="zh-CN" altLang="en-US" sz="2800" b="0" i="0" dirty="0">
                <a:solidFill>
                  <a:srgbClr val="121212"/>
                </a:solidFill>
                <a:effectLst/>
                <a:latin typeface="-apple-system"/>
              </a:rPr>
              <a:t>神经网络的输入就是将 </a:t>
            </a:r>
            <a:r>
              <a:rPr lang="en" altLang="zh-CN" sz="2800" b="0" i="0" dirty="0" err="1">
                <a:solidFill>
                  <a:srgbClr val="121212"/>
                </a:solidFill>
                <a:effectLst/>
                <a:latin typeface="-apple-system"/>
              </a:rPr>
              <a:t>Word_Embeddings</a:t>
            </a:r>
            <a:r>
              <a:rPr lang="zh-CN" altLang="en" sz="2800" b="0" i="0" dirty="0">
                <a:solidFill>
                  <a:srgbClr val="121212"/>
                </a:solidFill>
                <a:effectLst/>
                <a:latin typeface="-apple-system"/>
              </a:rPr>
              <a:t>、</a:t>
            </a:r>
            <a:r>
              <a:rPr lang="en" altLang="zh-CN" sz="2800" b="0" i="0" dirty="0" err="1">
                <a:solidFill>
                  <a:srgbClr val="121212"/>
                </a:solidFill>
                <a:effectLst/>
                <a:latin typeface="-apple-system"/>
              </a:rPr>
              <a:t>Token_Type_Embeddings</a:t>
            </a:r>
            <a:r>
              <a:rPr lang="zh-CN" altLang="en" sz="2800" b="0" i="0" dirty="0">
                <a:solidFill>
                  <a:srgbClr val="121212"/>
                </a:solidFill>
                <a:effectLst/>
                <a:latin typeface="-apple-system"/>
              </a:rPr>
              <a:t>、</a:t>
            </a:r>
            <a:r>
              <a:rPr lang="en" altLang="zh-CN" sz="2800" b="0" i="0" dirty="0" err="1">
                <a:solidFill>
                  <a:srgbClr val="121212"/>
                </a:solidFill>
                <a:effectLst/>
                <a:latin typeface="-apple-system"/>
              </a:rPr>
              <a:t>Position_Embeddings</a:t>
            </a:r>
            <a:r>
              <a:rPr lang="en" altLang="zh-CN" sz="2800" b="0" i="0" dirty="0">
                <a:solidFill>
                  <a:srgbClr val="121212"/>
                </a:solidFill>
                <a:effectLst/>
                <a:latin typeface="-apple-system"/>
              </a:rPr>
              <a:t> </a:t>
            </a:r>
            <a:r>
              <a:rPr lang="zh-CN" altLang="en-US" sz="2800" b="0" i="0" dirty="0">
                <a:solidFill>
                  <a:srgbClr val="121212"/>
                </a:solidFill>
                <a:effectLst/>
                <a:latin typeface="-apple-system"/>
              </a:rPr>
              <a:t>直接相加，即输入 </a:t>
            </a:r>
            <a:r>
              <a:rPr lang="en" altLang="zh-CN" sz="2800" b="0" i="0" dirty="0">
                <a:solidFill>
                  <a:srgbClr val="121212"/>
                </a:solidFill>
                <a:effectLst/>
                <a:latin typeface="-apple-system"/>
              </a:rPr>
              <a:t>Embeddings = </a:t>
            </a:r>
            <a:r>
              <a:rPr lang="en" altLang="zh-CN" sz="2800" b="0" i="0" dirty="0" err="1">
                <a:solidFill>
                  <a:srgbClr val="121212"/>
                </a:solidFill>
                <a:effectLst/>
                <a:latin typeface="-apple-system"/>
              </a:rPr>
              <a:t>Word_Embeddings</a:t>
            </a:r>
            <a:r>
              <a:rPr lang="en" altLang="zh-CN" sz="2800" b="0" i="0" dirty="0">
                <a:solidFill>
                  <a:srgbClr val="121212"/>
                </a:solidFill>
                <a:effectLst/>
                <a:latin typeface="-apple-system"/>
              </a:rPr>
              <a:t> + </a:t>
            </a:r>
            <a:r>
              <a:rPr lang="en" altLang="zh-CN" sz="2800" b="0" i="0" dirty="0" err="1">
                <a:solidFill>
                  <a:srgbClr val="121212"/>
                </a:solidFill>
                <a:effectLst/>
                <a:latin typeface="-apple-system"/>
              </a:rPr>
              <a:t>Token_Type_Embeddings</a:t>
            </a:r>
            <a:r>
              <a:rPr lang="en" altLang="zh-CN" sz="2800" b="0" i="0" dirty="0">
                <a:solidFill>
                  <a:srgbClr val="121212"/>
                </a:solidFill>
                <a:effectLst/>
                <a:latin typeface="-apple-system"/>
              </a:rPr>
              <a:t> + </a:t>
            </a:r>
            <a:r>
              <a:rPr lang="en" altLang="zh-CN" sz="2800" b="0" i="0" dirty="0" err="1">
                <a:solidFill>
                  <a:srgbClr val="121212"/>
                </a:solidFill>
                <a:effectLst/>
                <a:latin typeface="-apple-system"/>
              </a:rPr>
              <a:t>Position_Embeddings</a:t>
            </a:r>
            <a:r>
              <a:rPr lang="zh-CN" altLang="en" sz="2800" b="0" i="0" dirty="0">
                <a:solidFill>
                  <a:srgbClr val="121212"/>
                </a:solidFill>
                <a:effectLst/>
                <a:latin typeface="-apple-system"/>
              </a:rPr>
              <a:t>。</a:t>
            </a:r>
          </a:p>
          <a:p>
            <a:pPr algn="l"/>
            <a:r>
              <a:rPr lang="en" altLang="zh-CN" sz="2800" b="0" i="0" dirty="0">
                <a:solidFill>
                  <a:srgbClr val="121212"/>
                </a:solidFill>
                <a:effectLst/>
                <a:latin typeface="-apple-system"/>
              </a:rPr>
              <a:t>5</a:t>
            </a:r>
            <a:r>
              <a:rPr lang="zh-CN" altLang="en" sz="2800" b="0" i="0" dirty="0">
                <a:solidFill>
                  <a:srgbClr val="121212"/>
                </a:solidFill>
                <a:effectLst/>
                <a:latin typeface="-apple-system"/>
              </a:rPr>
              <a:t>）</a:t>
            </a:r>
            <a:r>
              <a:rPr lang="zh-CN" altLang="en-US" sz="2800" b="0" i="0" dirty="0">
                <a:solidFill>
                  <a:srgbClr val="121212"/>
                </a:solidFill>
                <a:effectLst/>
                <a:latin typeface="-apple-system"/>
              </a:rPr>
              <a:t>输入 </a:t>
            </a:r>
            <a:r>
              <a:rPr lang="en" altLang="zh-CN" sz="2800" b="0" i="0" dirty="0">
                <a:solidFill>
                  <a:srgbClr val="121212"/>
                </a:solidFill>
                <a:effectLst/>
                <a:latin typeface="-apple-system"/>
              </a:rPr>
              <a:t>Embeddings </a:t>
            </a:r>
            <a:r>
              <a:rPr lang="zh-CN" altLang="en-US" sz="2800" b="0" i="0" dirty="0">
                <a:solidFill>
                  <a:srgbClr val="121212"/>
                </a:solidFill>
                <a:effectLst/>
                <a:latin typeface="-apple-system"/>
              </a:rPr>
              <a:t>经过 </a:t>
            </a:r>
            <a:r>
              <a:rPr lang="en-US" altLang="zh-CN" sz="2800" b="0" i="0" dirty="0">
                <a:solidFill>
                  <a:srgbClr val="121212"/>
                </a:solidFill>
                <a:effectLst/>
                <a:latin typeface="-apple-system"/>
              </a:rPr>
              <a:t>12 </a:t>
            </a:r>
            <a:r>
              <a:rPr lang="zh-CN" altLang="en-US" sz="2800" b="0" i="0" dirty="0">
                <a:solidFill>
                  <a:srgbClr val="121212"/>
                </a:solidFill>
                <a:effectLst/>
                <a:latin typeface="-apple-system"/>
              </a:rPr>
              <a:t>层 </a:t>
            </a:r>
            <a:r>
              <a:rPr lang="en" altLang="zh-CN" sz="2800" b="0" i="0" dirty="0">
                <a:solidFill>
                  <a:srgbClr val="121212"/>
                </a:solidFill>
                <a:effectLst/>
                <a:latin typeface="-apple-system"/>
              </a:rPr>
              <a:t>Encoder </a:t>
            </a:r>
            <a:r>
              <a:rPr lang="zh-CN" altLang="en-US" sz="2800" b="0" i="0" dirty="0">
                <a:solidFill>
                  <a:srgbClr val="121212"/>
                </a:solidFill>
                <a:effectLst/>
                <a:latin typeface="-apple-system"/>
              </a:rPr>
              <a:t>计算模型输出。图中给出了一层 </a:t>
            </a:r>
            <a:r>
              <a:rPr lang="en" altLang="zh-CN" sz="2800" b="0" i="0" dirty="0">
                <a:solidFill>
                  <a:srgbClr val="121212"/>
                </a:solidFill>
                <a:effectLst/>
                <a:latin typeface="-apple-system"/>
              </a:rPr>
              <a:t>Encoder </a:t>
            </a:r>
            <a:r>
              <a:rPr lang="zh-CN" altLang="en-US" sz="2800" b="0" i="0" dirty="0">
                <a:solidFill>
                  <a:srgbClr val="121212"/>
                </a:solidFill>
                <a:effectLst/>
                <a:latin typeface="-apple-system"/>
              </a:rPr>
              <a:t>结构，其中 </a:t>
            </a:r>
            <a:r>
              <a:rPr lang="en" altLang="zh-CN" sz="2800" b="0" i="0" dirty="0">
                <a:solidFill>
                  <a:srgbClr val="121212"/>
                </a:solidFill>
                <a:effectLst/>
                <a:latin typeface="-apple-system"/>
              </a:rPr>
              <a:t>Multi-Head Self-Attention </a:t>
            </a:r>
            <a:r>
              <a:rPr lang="zh-CN" altLang="en-US" sz="2800" b="0" i="0" dirty="0">
                <a:solidFill>
                  <a:srgbClr val="121212"/>
                </a:solidFill>
                <a:effectLst/>
                <a:latin typeface="-apple-system"/>
              </a:rPr>
              <a:t>采用 </a:t>
            </a:r>
            <a:r>
              <a:rPr lang="en-US" altLang="zh-CN" sz="2800" b="0" i="0" dirty="0">
                <a:solidFill>
                  <a:srgbClr val="121212"/>
                </a:solidFill>
                <a:effectLst/>
                <a:latin typeface="-apple-system"/>
              </a:rPr>
              <a:t>12 </a:t>
            </a:r>
            <a:r>
              <a:rPr lang="zh-CN" altLang="en-US" sz="2800" b="0" i="0" dirty="0">
                <a:solidFill>
                  <a:srgbClr val="121212"/>
                </a:solidFill>
                <a:effectLst/>
                <a:latin typeface="-apple-system"/>
              </a:rPr>
              <a:t>个注意力头，输入与输出的词向量维度都是 </a:t>
            </a:r>
            <a:r>
              <a:rPr lang="en-US" altLang="zh-CN" sz="2800" b="0" i="0" dirty="0">
                <a:solidFill>
                  <a:srgbClr val="121212"/>
                </a:solidFill>
                <a:effectLst/>
                <a:latin typeface="-apple-system"/>
              </a:rPr>
              <a:t>768</a:t>
            </a:r>
            <a:r>
              <a:rPr lang="zh-CN" altLang="en-US" sz="2800" b="0" i="0" dirty="0">
                <a:solidFill>
                  <a:srgbClr val="121212"/>
                </a:solidFill>
                <a:effectLst/>
                <a:latin typeface="-apple-system"/>
              </a:rPr>
              <a:t>；</a:t>
            </a:r>
            <a:r>
              <a:rPr lang="en" altLang="zh-CN" sz="2800" b="0" i="0" dirty="0">
                <a:solidFill>
                  <a:srgbClr val="121212"/>
                </a:solidFill>
                <a:effectLst/>
                <a:latin typeface="-apple-system"/>
              </a:rPr>
              <a:t>Feed Forward </a:t>
            </a:r>
            <a:r>
              <a:rPr lang="zh-CN" altLang="en-US" sz="2800" b="0" i="0" dirty="0">
                <a:solidFill>
                  <a:srgbClr val="121212"/>
                </a:solidFill>
                <a:effectLst/>
                <a:latin typeface="-apple-system"/>
              </a:rPr>
              <a:t>第一层输出词向量维度 </a:t>
            </a:r>
            <a:r>
              <a:rPr lang="en-US" altLang="zh-CN" sz="2800" b="0" i="0" dirty="0">
                <a:solidFill>
                  <a:srgbClr val="121212"/>
                </a:solidFill>
                <a:effectLst/>
                <a:latin typeface="-apple-system"/>
              </a:rPr>
              <a:t>3072</a:t>
            </a:r>
            <a:r>
              <a:rPr lang="zh-CN" altLang="en-US" sz="2800" b="0" i="0" dirty="0">
                <a:solidFill>
                  <a:srgbClr val="121212"/>
                </a:solidFill>
                <a:effectLst/>
                <a:latin typeface="-apple-system"/>
              </a:rPr>
              <a:t>（采用 </a:t>
            </a:r>
            <a:r>
              <a:rPr lang="en" altLang="zh-CN" sz="2800" b="0" i="0" dirty="0">
                <a:solidFill>
                  <a:srgbClr val="121212"/>
                </a:solidFill>
                <a:effectLst/>
                <a:latin typeface="-apple-system"/>
              </a:rPr>
              <a:t>GELU </a:t>
            </a:r>
            <a:r>
              <a:rPr lang="zh-CN" altLang="en-US" sz="2800" b="0" i="0" dirty="0">
                <a:solidFill>
                  <a:srgbClr val="121212"/>
                </a:solidFill>
                <a:effectLst/>
                <a:latin typeface="-apple-system"/>
              </a:rPr>
              <a:t>激活函数），第二层输出词向量维度 </a:t>
            </a:r>
            <a:r>
              <a:rPr lang="en-US" altLang="zh-CN" sz="2800" b="0" i="0" dirty="0">
                <a:solidFill>
                  <a:srgbClr val="121212"/>
                </a:solidFill>
                <a:effectLst/>
                <a:latin typeface="-apple-system"/>
              </a:rPr>
              <a:t>768 </a:t>
            </a:r>
            <a:r>
              <a:rPr lang="zh-CN" altLang="en-US" sz="2800" b="0" i="0" dirty="0">
                <a:solidFill>
                  <a:srgbClr val="121212"/>
                </a:solidFill>
                <a:effectLst/>
                <a:latin typeface="-apple-system"/>
              </a:rPr>
              <a:t>（作为线性层）。整个 </a:t>
            </a:r>
            <a:r>
              <a:rPr lang="en" altLang="zh-CN" sz="2800" b="0" i="0" dirty="0">
                <a:solidFill>
                  <a:srgbClr val="121212"/>
                </a:solidFill>
                <a:effectLst/>
                <a:latin typeface="-apple-system"/>
              </a:rPr>
              <a:t>Encoder </a:t>
            </a:r>
            <a:r>
              <a:rPr lang="zh-CN" altLang="en-US" sz="2800" b="0" i="0" dirty="0">
                <a:solidFill>
                  <a:srgbClr val="121212"/>
                </a:solidFill>
                <a:effectLst/>
                <a:latin typeface="-apple-system"/>
              </a:rPr>
              <a:t>的输入到输出词向量的维度都是 </a:t>
            </a:r>
            <a:r>
              <a:rPr lang="en-US" altLang="zh-CN" sz="2800" b="0" i="0" dirty="0">
                <a:solidFill>
                  <a:srgbClr val="121212"/>
                </a:solidFill>
                <a:effectLst/>
                <a:latin typeface="-apple-system"/>
              </a:rPr>
              <a:t>768</a:t>
            </a:r>
            <a:r>
              <a:rPr lang="zh-CN" altLang="en-US" sz="2800" b="0" i="0" dirty="0">
                <a:solidFill>
                  <a:srgbClr val="121212"/>
                </a:solidFill>
                <a:effectLst/>
                <a:latin typeface="-apple-system"/>
              </a:rPr>
              <a:t>，一直到第 </a:t>
            </a:r>
            <a:r>
              <a:rPr lang="en-US" altLang="zh-CN" sz="2800" b="0" i="0" dirty="0">
                <a:solidFill>
                  <a:srgbClr val="121212"/>
                </a:solidFill>
                <a:effectLst/>
                <a:latin typeface="-apple-system"/>
              </a:rPr>
              <a:t>12 </a:t>
            </a:r>
            <a:r>
              <a:rPr lang="zh-CN" altLang="en-US" sz="2800" b="0" i="0" dirty="0">
                <a:solidFill>
                  <a:srgbClr val="121212"/>
                </a:solidFill>
                <a:effectLst/>
                <a:latin typeface="-apple-system"/>
              </a:rPr>
              <a:t>层 </a:t>
            </a:r>
            <a:r>
              <a:rPr lang="en" altLang="zh-CN" sz="2800" b="0" i="0" dirty="0">
                <a:solidFill>
                  <a:srgbClr val="121212"/>
                </a:solidFill>
                <a:effectLst/>
                <a:latin typeface="-apple-system"/>
              </a:rPr>
              <a:t>Encoder </a:t>
            </a:r>
            <a:r>
              <a:rPr lang="zh-CN" altLang="en-US" sz="2800" b="0" i="0" dirty="0">
                <a:solidFill>
                  <a:srgbClr val="121212"/>
                </a:solidFill>
                <a:effectLst/>
                <a:latin typeface="-apple-system"/>
              </a:rPr>
              <a:t>的输出 </a:t>
            </a:r>
            <a:r>
              <a:rPr lang="en" altLang="zh-CN" sz="2800" b="0" i="0" dirty="0" err="1">
                <a:solidFill>
                  <a:srgbClr val="121212"/>
                </a:solidFill>
                <a:effectLst/>
                <a:latin typeface="-apple-system"/>
              </a:rPr>
              <a:t>HiddenState</a:t>
            </a:r>
            <a:r>
              <a:rPr lang="zh-CN" altLang="en" sz="2800" b="0" i="0" dirty="0">
                <a:solidFill>
                  <a:srgbClr val="121212"/>
                </a:solidFill>
                <a:effectLst/>
                <a:latin typeface="-apple-system"/>
              </a:rPr>
              <a:t>（</a:t>
            </a:r>
            <a:r>
              <a:rPr lang="en" altLang="zh-CN" sz="2800" b="0" i="0" dirty="0">
                <a:solidFill>
                  <a:srgbClr val="121212"/>
                </a:solidFill>
                <a:effectLst/>
                <a:latin typeface="-apple-system"/>
              </a:rPr>
              <a:t>size = [18, 768]</a:t>
            </a:r>
            <a:r>
              <a:rPr lang="zh-CN" altLang="en" sz="2800" b="0" i="0" dirty="0">
                <a:solidFill>
                  <a:srgbClr val="121212"/>
                </a:solidFill>
                <a:effectLst/>
                <a:latin typeface="-apple-system"/>
              </a:rPr>
              <a:t>），</a:t>
            </a:r>
            <a:r>
              <a:rPr lang="zh-CN" altLang="en-US" sz="2800" b="0" i="0" dirty="0">
                <a:solidFill>
                  <a:srgbClr val="121212"/>
                </a:solidFill>
                <a:effectLst/>
                <a:latin typeface="-apple-system"/>
              </a:rPr>
              <a:t>作为整个模型的输出。</a:t>
            </a:r>
          </a:p>
          <a:p>
            <a:pPr algn="l"/>
            <a:r>
              <a:rPr lang="en-US" altLang="zh-CN" sz="2800" b="0" i="0" dirty="0">
                <a:solidFill>
                  <a:srgbClr val="121212"/>
                </a:solidFill>
                <a:effectLst/>
                <a:latin typeface="-apple-system"/>
              </a:rPr>
              <a:t>6</a:t>
            </a:r>
            <a:r>
              <a:rPr lang="zh-CN" altLang="en-US" sz="2800" b="0" i="0" dirty="0">
                <a:solidFill>
                  <a:srgbClr val="121212"/>
                </a:solidFill>
                <a:effectLst/>
                <a:latin typeface="-apple-system"/>
              </a:rPr>
              <a:t>）通常 </a:t>
            </a:r>
            <a:r>
              <a:rPr lang="en" altLang="zh-CN" sz="2800" b="0" i="0" dirty="0" err="1">
                <a:solidFill>
                  <a:srgbClr val="121212"/>
                </a:solidFill>
                <a:effectLst/>
                <a:latin typeface="-apple-system"/>
              </a:rPr>
              <a:t>BertModel</a:t>
            </a:r>
            <a:r>
              <a:rPr lang="en" altLang="zh-CN" sz="2800" b="0" i="0" dirty="0">
                <a:solidFill>
                  <a:srgbClr val="121212"/>
                </a:solidFill>
                <a:effectLst/>
                <a:latin typeface="-apple-system"/>
              </a:rPr>
              <a:t> </a:t>
            </a:r>
            <a:r>
              <a:rPr lang="zh-CN" altLang="en-US" sz="2800" b="0" i="0" dirty="0">
                <a:solidFill>
                  <a:srgbClr val="121212"/>
                </a:solidFill>
                <a:effectLst/>
                <a:latin typeface="-apple-system"/>
              </a:rPr>
              <a:t>还有一个输出 </a:t>
            </a:r>
            <a:r>
              <a:rPr lang="en" altLang="zh-CN" sz="2800" b="0" i="0" dirty="0" err="1">
                <a:solidFill>
                  <a:srgbClr val="121212"/>
                </a:solidFill>
                <a:effectLst/>
                <a:latin typeface="-apple-system"/>
              </a:rPr>
              <a:t>PoolOut</a:t>
            </a:r>
            <a:r>
              <a:rPr lang="zh-CN" altLang="en" sz="2800" b="0" i="0" dirty="0">
                <a:solidFill>
                  <a:srgbClr val="121212"/>
                </a:solidFill>
                <a:effectLst/>
                <a:latin typeface="-apple-system"/>
              </a:rPr>
              <a:t>，</a:t>
            </a:r>
            <a:r>
              <a:rPr lang="zh-CN" altLang="en-US" sz="2800" b="0" i="0" dirty="0">
                <a:solidFill>
                  <a:srgbClr val="121212"/>
                </a:solidFill>
                <a:effectLst/>
                <a:latin typeface="-apple-system"/>
              </a:rPr>
              <a:t>它是把 </a:t>
            </a:r>
            <a:r>
              <a:rPr lang="en" altLang="zh-CN" sz="2800" b="0" i="0" dirty="0" err="1">
                <a:solidFill>
                  <a:srgbClr val="121212"/>
                </a:solidFill>
                <a:effectLst/>
                <a:latin typeface="-apple-system"/>
              </a:rPr>
              <a:t>HiddenState</a:t>
            </a:r>
            <a:r>
              <a:rPr lang="en" altLang="zh-CN" sz="2800" b="0" i="0" dirty="0">
                <a:solidFill>
                  <a:srgbClr val="121212"/>
                </a:solidFill>
                <a:effectLst/>
                <a:latin typeface="-apple-system"/>
              </a:rPr>
              <a:t> </a:t>
            </a:r>
            <a:r>
              <a:rPr lang="zh-CN" altLang="en-US" sz="2800" b="0" i="0" dirty="0">
                <a:solidFill>
                  <a:srgbClr val="121212"/>
                </a:solidFill>
                <a:effectLst/>
                <a:latin typeface="-apple-system"/>
              </a:rPr>
              <a:t>第 </a:t>
            </a:r>
            <a:r>
              <a:rPr lang="en-US" altLang="zh-CN" sz="2800" b="0" i="0" dirty="0">
                <a:solidFill>
                  <a:srgbClr val="121212"/>
                </a:solidFill>
                <a:effectLst/>
                <a:latin typeface="-apple-system"/>
              </a:rPr>
              <a:t>0 </a:t>
            </a:r>
            <a:r>
              <a:rPr lang="zh-CN" altLang="en-US" sz="2800" b="0" i="0" dirty="0">
                <a:solidFill>
                  <a:srgbClr val="121212"/>
                </a:solidFill>
                <a:effectLst/>
                <a:latin typeface="-apple-system"/>
              </a:rPr>
              <a:t>个位置，即 </a:t>
            </a:r>
            <a:r>
              <a:rPr lang="en-US" altLang="zh-CN" sz="2800" b="0" i="0" dirty="0">
                <a:solidFill>
                  <a:srgbClr val="121212"/>
                </a:solidFill>
                <a:effectLst/>
                <a:latin typeface="-apple-system"/>
              </a:rPr>
              <a:t>[</a:t>
            </a:r>
            <a:r>
              <a:rPr lang="en" altLang="zh-CN" sz="2800" b="0" i="0" dirty="0">
                <a:solidFill>
                  <a:srgbClr val="121212"/>
                </a:solidFill>
                <a:effectLst/>
                <a:latin typeface="-apple-system"/>
              </a:rPr>
              <a:t>CLS] </a:t>
            </a:r>
            <a:r>
              <a:rPr lang="zh-CN" altLang="en-US" sz="2800" b="0" i="0" dirty="0">
                <a:solidFill>
                  <a:srgbClr val="121212"/>
                </a:solidFill>
                <a:effectLst/>
                <a:latin typeface="-apple-system"/>
              </a:rPr>
              <a:t>对应的输出，经过一层全连接层（输出词向量维度 </a:t>
            </a:r>
            <a:r>
              <a:rPr lang="en-US" altLang="zh-CN" sz="2800" b="0" i="0" dirty="0">
                <a:solidFill>
                  <a:srgbClr val="121212"/>
                </a:solidFill>
                <a:effectLst/>
                <a:latin typeface="-apple-system"/>
              </a:rPr>
              <a:t>768</a:t>
            </a:r>
            <a:r>
              <a:rPr lang="zh-CN" altLang="en-US" sz="2800" b="0" i="0" dirty="0">
                <a:solidFill>
                  <a:srgbClr val="121212"/>
                </a:solidFill>
                <a:effectLst/>
                <a:latin typeface="-apple-system"/>
              </a:rPr>
              <a:t>，采用 </a:t>
            </a:r>
            <a:r>
              <a:rPr lang="en" altLang="zh-CN" sz="2800" b="0" i="0" dirty="0">
                <a:solidFill>
                  <a:srgbClr val="121212"/>
                </a:solidFill>
                <a:effectLst/>
                <a:latin typeface="-apple-system"/>
              </a:rPr>
              <a:t>Tanh </a:t>
            </a:r>
            <a:r>
              <a:rPr lang="zh-CN" altLang="en-US" sz="2800" b="0" i="0" dirty="0">
                <a:solidFill>
                  <a:srgbClr val="121212"/>
                </a:solidFill>
                <a:effectLst/>
                <a:latin typeface="-apple-system"/>
              </a:rPr>
              <a:t>作为激活函数），得到 </a:t>
            </a:r>
            <a:r>
              <a:rPr lang="en" altLang="zh-CN" sz="2800" b="0" i="0" dirty="0" err="1">
                <a:solidFill>
                  <a:srgbClr val="121212"/>
                </a:solidFill>
                <a:effectLst/>
                <a:latin typeface="-apple-system"/>
              </a:rPr>
              <a:t>PoolOut</a:t>
            </a:r>
            <a:r>
              <a:rPr lang="en" altLang="zh-CN" sz="2800" b="0" i="0" dirty="0">
                <a:solidFill>
                  <a:srgbClr val="121212"/>
                </a:solidFill>
                <a:effectLst/>
                <a:latin typeface="-apple-system"/>
              </a:rPr>
              <a:t> </a:t>
            </a:r>
            <a:r>
              <a:rPr lang="zh-CN" altLang="en-US" sz="2800" b="0" i="0" dirty="0">
                <a:solidFill>
                  <a:srgbClr val="121212"/>
                </a:solidFill>
                <a:effectLst/>
                <a:latin typeface="-apple-system"/>
              </a:rPr>
              <a:t>的输出结果。通常我们在</a:t>
            </a:r>
            <a:r>
              <a:rPr lang="en" altLang="zh-CN" sz="2800" b="0" i="0" dirty="0" err="1">
                <a:solidFill>
                  <a:srgbClr val="121212"/>
                </a:solidFill>
                <a:effectLst/>
                <a:latin typeface="-apple-system"/>
              </a:rPr>
              <a:t>BertModel</a:t>
            </a:r>
            <a:r>
              <a:rPr lang="en" altLang="zh-CN" sz="2800" b="0" i="0" dirty="0">
                <a:solidFill>
                  <a:srgbClr val="121212"/>
                </a:solidFill>
                <a:effectLst/>
                <a:latin typeface="-apple-system"/>
              </a:rPr>
              <a:t> </a:t>
            </a:r>
            <a:r>
              <a:rPr lang="zh-CN" altLang="en-US" sz="2800" b="0" i="0" dirty="0">
                <a:solidFill>
                  <a:srgbClr val="121212"/>
                </a:solidFill>
                <a:effectLst/>
                <a:latin typeface="-apple-system"/>
              </a:rPr>
              <a:t>的输出里会看到 </a:t>
            </a:r>
            <a:r>
              <a:rPr lang="en" altLang="zh-CN" sz="2800" b="0" i="0" dirty="0" err="1">
                <a:solidFill>
                  <a:srgbClr val="121212"/>
                </a:solidFill>
                <a:effectLst/>
                <a:latin typeface="-apple-system"/>
              </a:rPr>
              <a:t>HiddenState</a:t>
            </a:r>
            <a:r>
              <a:rPr lang="zh-CN" altLang="en" sz="2800" b="0" i="0" dirty="0">
                <a:solidFill>
                  <a:srgbClr val="121212"/>
                </a:solidFill>
                <a:effectLst/>
                <a:latin typeface="-apple-system"/>
              </a:rPr>
              <a:t>、</a:t>
            </a:r>
            <a:r>
              <a:rPr lang="en" altLang="zh-CN" sz="2800" b="0" i="0" dirty="0" err="1">
                <a:solidFill>
                  <a:srgbClr val="121212"/>
                </a:solidFill>
                <a:effectLst/>
                <a:latin typeface="-apple-system"/>
              </a:rPr>
              <a:t>PoolOut</a:t>
            </a:r>
            <a:r>
              <a:rPr lang="en" altLang="zh-CN" sz="2800" b="0" i="0" dirty="0">
                <a:solidFill>
                  <a:srgbClr val="121212"/>
                </a:solidFill>
                <a:effectLst/>
                <a:latin typeface="-apple-system"/>
              </a:rPr>
              <a:t> </a:t>
            </a:r>
            <a:r>
              <a:rPr lang="zh-CN" altLang="en-US" sz="2800" b="0" i="0" dirty="0">
                <a:solidFill>
                  <a:srgbClr val="121212"/>
                </a:solidFill>
                <a:effectLst/>
                <a:latin typeface="-apple-system"/>
              </a:rPr>
              <a:t>两个结果。</a:t>
            </a:r>
          </a:p>
          <a:p>
            <a:pPr algn="l"/>
            <a:r>
              <a:rPr lang="en-US" altLang="zh-CN" sz="2800" b="0" i="0" dirty="0">
                <a:solidFill>
                  <a:srgbClr val="121212"/>
                </a:solidFill>
                <a:effectLst/>
                <a:latin typeface="-apple-system"/>
              </a:rPr>
              <a:t>7</a:t>
            </a:r>
            <a:r>
              <a:rPr lang="zh-CN" altLang="en-US" sz="2800" b="0" i="0" dirty="0">
                <a:solidFill>
                  <a:srgbClr val="121212"/>
                </a:solidFill>
                <a:effectLst/>
                <a:latin typeface="-apple-system"/>
              </a:rPr>
              <a:t>）</a:t>
            </a:r>
            <a:r>
              <a:rPr lang="en" altLang="zh-CN" sz="2800" b="0" i="0" dirty="0" err="1">
                <a:solidFill>
                  <a:srgbClr val="121212"/>
                </a:solidFill>
                <a:effectLst/>
                <a:latin typeface="-apple-system"/>
              </a:rPr>
              <a:t>BertModel</a:t>
            </a:r>
            <a:r>
              <a:rPr lang="en" altLang="zh-CN" sz="2800" b="0" i="0" dirty="0">
                <a:solidFill>
                  <a:srgbClr val="121212"/>
                </a:solidFill>
                <a:effectLst/>
                <a:latin typeface="-apple-system"/>
              </a:rPr>
              <a:t> </a:t>
            </a:r>
            <a:r>
              <a:rPr lang="zh-CN" altLang="en-US" sz="2800" b="0" i="0" dirty="0">
                <a:solidFill>
                  <a:srgbClr val="121212"/>
                </a:solidFill>
                <a:effectLst/>
                <a:latin typeface="-apple-system"/>
              </a:rPr>
              <a:t>的损失函数分为 </a:t>
            </a:r>
            <a:r>
              <a:rPr lang="en" altLang="zh-CN" sz="2800" b="0" i="0" dirty="0">
                <a:solidFill>
                  <a:srgbClr val="121212"/>
                </a:solidFill>
                <a:effectLst/>
                <a:latin typeface="-apple-system"/>
              </a:rPr>
              <a:t>NSP Loss </a:t>
            </a:r>
            <a:r>
              <a:rPr lang="zh-CN" altLang="en-US" sz="2800" b="0" i="0" dirty="0">
                <a:solidFill>
                  <a:srgbClr val="121212"/>
                </a:solidFill>
                <a:effectLst/>
                <a:latin typeface="-apple-system"/>
              </a:rPr>
              <a:t>与 </a:t>
            </a:r>
            <a:r>
              <a:rPr lang="en" altLang="zh-CN" sz="2800" b="0" i="0" dirty="0">
                <a:solidFill>
                  <a:srgbClr val="121212"/>
                </a:solidFill>
                <a:effectLst/>
                <a:latin typeface="-apple-system"/>
              </a:rPr>
              <a:t>MASK Loss</a:t>
            </a:r>
            <a:r>
              <a:rPr lang="zh-CN" altLang="en" sz="2800" b="0" i="0" dirty="0">
                <a:solidFill>
                  <a:srgbClr val="121212"/>
                </a:solidFill>
                <a:effectLst/>
                <a:latin typeface="-apple-system"/>
              </a:rPr>
              <a:t>。</a:t>
            </a:r>
            <a:r>
              <a:rPr lang="en" altLang="zh-CN" sz="2800" b="0" i="0" dirty="0">
                <a:solidFill>
                  <a:srgbClr val="121212"/>
                </a:solidFill>
                <a:effectLst/>
                <a:latin typeface="-apple-system"/>
              </a:rPr>
              <a:t>NSP Loss </a:t>
            </a:r>
            <a:r>
              <a:rPr lang="zh-CN" altLang="en-US" sz="2800" b="0" i="0" dirty="0">
                <a:solidFill>
                  <a:srgbClr val="121212"/>
                </a:solidFill>
                <a:effectLst/>
                <a:latin typeface="-apple-system"/>
              </a:rPr>
              <a:t>评价输入的两个句子是否为上下文关系，因此直接把 </a:t>
            </a:r>
            <a:r>
              <a:rPr lang="en" altLang="zh-CN" sz="2800" b="0" i="0" dirty="0" err="1">
                <a:solidFill>
                  <a:srgbClr val="121212"/>
                </a:solidFill>
                <a:effectLst/>
                <a:latin typeface="-apple-system"/>
              </a:rPr>
              <a:t>HiddenState</a:t>
            </a:r>
            <a:r>
              <a:rPr lang="en" altLang="zh-CN" sz="2800" b="0" i="0" dirty="0">
                <a:solidFill>
                  <a:srgbClr val="121212"/>
                </a:solidFill>
                <a:effectLst/>
                <a:latin typeface="-apple-system"/>
              </a:rPr>
              <a:t> </a:t>
            </a:r>
            <a:r>
              <a:rPr lang="zh-CN" altLang="en-US" sz="2800" b="0" i="0" dirty="0">
                <a:solidFill>
                  <a:srgbClr val="121212"/>
                </a:solidFill>
                <a:effectLst/>
                <a:latin typeface="-apple-system"/>
              </a:rPr>
              <a:t>第 </a:t>
            </a:r>
            <a:r>
              <a:rPr lang="en-US" altLang="zh-CN" sz="2800" b="0" i="0" dirty="0">
                <a:solidFill>
                  <a:srgbClr val="121212"/>
                </a:solidFill>
                <a:effectLst/>
                <a:latin typeface="-apple-system"/>
              </a:rPr>
              <a:t>0 </a:t>
            </a:r>
            <a:r>
              <a:rPr lang="zh-CN" altLang="en-US" sz="2800" b="0" i="0" dirty="0">
                <a:solidFill>
                  <a:srgbClr val="121212"/>
                </a:solidFill>
                <a:effectLst/>
                <a:latin typeface="-apple-system"/>
              </a:rPr>
              <a:t>个位置的输出接一个二分类器；</a:t>
            </a:r>
            <a:r>
              <a:rPr lang="en" altLang="zh-CN" sz="2800" b="0" i="0" dirty="0">
                <a:solidFill>
                  <a:srgbClr val="121212"/>
                </a:solidFill>
                <a:effectLst/>
                <a:latin typeface="-apple-system"/>
              </a:rPr>
              <a:t>MASK Loss </a:t>
            </a:r>
            <a:r>
              <a:rPr lang="zh-CN" altLang="en-US" sz="2800" b="0" i="0" dirty="0">
                <a:solidFill>
                  <a:srgbClr val="121212"/>
                </a:solidFill>
                <a:effectLst/>
                <a:latin typeface="-apple-system"/>
              </a:rPr>
              <a:t>预测被 </a:t>
            </a:r>
            <a:r>
              <a:rPr lang="en" altLang="zh-CN" sz="2800" b="0" i="0" dirty="0">
                <a:solidFill>
                  <a:srgbClr val="121212"/>
                </a:solidFill>
                <a:effectLst/>
                <a:latin typeface="-apple-system"/>
              </a:rPr>
              <a:t>MASK </a:t>
            </a:r>
            <a:r>
              <a:rPr lang="zh-CN" altLang="en-US" sz="2800" b="0" i="0" dirty="0">
                <a:solidFill>
                  <a:srgbClr val="121212"/>
                </a:solidFill>
                <a:effectLst/>
                <a:latin typeface="-apple-system"/>
              </a:rPr>
              <a:t>的词，所以这里需要用到 </a:t>
            </a:r>
            <a:r>
              <a:rPr lang="en" altLang="zh-CN" sz="2800" b="0" i="0" dirty="0" err="1">
                <a:solidFill>
                  <a:srgbClr val="121212"/>
                </a:solidFill>
                <a:effectLst/>
                <a:latin typeface="-apple-system"/>
              </a:rPr>
              <a:t>Attention_Mask</a:t>
            </a:r>
            <a:r>
              <a:rPr lang="en" altLang="zh-CN" sz="2800" b="0" i="0" dirty="0">
                <a:solidFill>
                  <a:srgbClr val="121212"/>
                </a:solidFill>
                <a:effectLst/>
                <a:latin typeface="-apple-system"/>
              </a:rPr>
              <a:t> </a:t>
            </a:r>
            <a:r>
              <a:rPr lang="zh-CN" altLang="en-US" sz="2800" b="0" i="0" dirty="0">
                <a:solidFill>
                  <a:srgbClr val="121212"/>
                </a:solidFill>
                <a:effectLst/>
                <a:latin typeface="-apple-system"/>
              </a:rPr>
              <a:t>序列来告诉模型哪些位置被 </a:t>
            </a:r>
            <a:r>
              <a:rPr lang="en" altLang="zh-CN" sz="2800" b="0" i="0" dirty="0">
                <a:solidFill>
                  <a:srgbClr val="121212"/>
                </a:solidFill>
                <a:effectLst/>
                <a:latin typeface="-apple-system"/>
              </a:rPr>
              <a:t>MASK </a:t>
            </a:r>
            <a:r>
              <a:rPr lang="zh-CN" altLang="en-US" sz="2800" b="0" i="0" dirty="0">
                <a:solidFill>
                  <a:srgbClr val="121212"/>
                </a:solidFill>
                <a:effectLst/>
                <a:latin typeface="-apple-system"/>
              </a:rPr>
              <a:t>了，只选取被 </a:t>
            </a:r>
            <a:r>
              <a:rPr lang="en" altLang="zh-CN" sz="2800" b="0" i="0" dirty="0">
                <a:solidFill>
                  <a:srgbClr val="121212"/>
                </a:solidFill>
                <a:effectLst/>
                <a:latin typeface="-apple-system"/>
              </a:rPr>
              <a:t>MASK </a:t>
            </a:r>
            <a:r>
              <a:rPr lang="zh-CN" altLang="en-US" sz="2800" b="0" i="0" dirty="0">
                <a:solidFill>
                  <a:srgbClr val="121212"/>
                </a:solidFill>
                <a:effectLst/>
                <a:latin typeface="-apple-system"/>
              </a:rPr>
              <a:t>位置的输出参与损失函数计算，这里选取序号 </a:t>
            </a:r>
            <a:r>
              <a:rPr lang="en-US" altLang="zh-CN" sz="2800" b="0" i="0" dirty="0">
                <a:solidFill>
                  <a:srgbClr val="121212"/>
                </a:solidFill>
                <a:effectLst/>
                <a:latin typeface="-apple-system"/>
              </a:rPr>
              <a:t>7</a:t>
            </a:r>
            <a:r>
              <a:rPr lang="zh-CN" altLang="en-US" sz="2800" b="0" i="0" dirty="0">
                <a:solidFill>
                  <a:srgbClr val="121212"/>
                </a:solidFill>
                <a:effectLst/>
                <a:latin typeface="-apple-system"/>
              </a:rPr>
              <a:t>、</a:t>
            </a:r>
            <a:r>
              <a:rPr lang="en-US" altLang="zh-CN" sz="2800" b="0" i="0" dirty="0">
                <a:solidFill>
                  <a:srgbClr val="121212"/>
                </a:solidFill>
                <a:effectLst/>
                <a:latin typeface="-apple-system"/>
              </a:rPr>
              <a:t>10</a:t>
            </a:r>
            <a:r>
              <a:rPr lang="zh-CN" altLang="en-US" sz="2800" b="0" i="0" dirty="0">
                <a:solidFill>
                  <a:srgbClr val="121212"/>
                </a:solidFill>
                <a:effectLst/>
                <a:latin typeface="-apple-system"/>
              </a:rPr>
              <a:t>、</a:t>
            </a:r>
            <a:r>
              <a:rPr lang="en-US" altLang="zh-CN" sz="2800" b="0" i="0" dirty="0">
                <a:solidFill>
                  <a:srgbClr val="121212"/>
                </a:solidFill>
                <a:effectLst/>
                <a:latin typeface="-apple-system"/>
              </a:rPr>
              <a:t>11 </a:t>
            </a:r>
            <a:r>
              <a:rPr lang="zh-CN" altLang="en-US" sz="2800" b="0" i="0" dirty="0">
                <a:solidFill>
                  <a:srgbClr val="121212"/>
                </a:solidFill>
                <a:effectLst/>
                <a:latin typeface="-apple-system"/>
              </a:rPr>
              <a:t>位置的输出，先经过一层全连接层（输出词向量维度 </a:t>
            </a:r>
            <a:r>
              <a:rPr lang="en-US" altLang="zh-CN" sz="2800" b="0" i="0" dirty="0">
                <a:solidFill>
                  <a:srgbClr val="121212"/>
                </a:solidFill>
                <a:effectLst/>
                <a:latin typeface="-apple-system"/>
              </a:rPr>
              <a:t>768</a:t>
            </a:r>
            <a:r>
              <a:rPr lang="zh-CN" altLang="en-US" sz="2800" b="0" i="0" dirty="0">
                <a:solidFill>
                  <a:srgbClr val="121212"/>
                </a:solidFill>
                <a:effectLst/>
                <a:latin typeface="-apple-system"/>
              </a:rPr>
              <a:t>，采用 </a:t>
            </a:r>
            <a:r>
              <a:rPr lang="en" altLang="zh-CN" sz="2800" b="0" i="0" dirty="0">
                <a:solidFill>
                  <a:srgbClr val="121212"/>
                </a:solidFill>
                <a:effectLst/>
                <a:latin typeface="-apple-system"/>
              </a:rPr>
              <a:t>GELU </a:t>
            </a:r>
            <a:r>
              <a:rPr lang="zh-CN" altLang="en-US" sz="2800" b="0" i="0" dirty="0">
                <a:solidFill>
                  <a:srgbClr val="121212"/>
                </a:solidFill>
                <a:effectLst/>
                <a:latin typeface="-apple-system"/>
              </a:rPr>
              <a:t>作为激活函数），再经过一层全连接层映射到 </a:t>
            </a:r>
            <a:r>
              <a:rPr lang="en-US" altLang="zh-CN" sz="2800" b="0" i="0" dirty="0">
                <a:solidFill>
                  <a:srgbClr val="121212"/>
                </a:solidFill>
                <a:effectLst/>
                <a:latin typeface="-apple-system"/>
              </a:rPr>
              <a:t>21128 </a:t>
            </a:r>
            <a:r>
              <a:rPr lang="zh-CN" altLang="en-US" sz="2800" b="0" i="0" dirty="0">
                <a:solidFill>
                  <a:srgbClr val="121212"/>
                </a:solidFill>
                <a:effectLst/>
                <a:latin typeface="-apple-system"/>
              </a:rPr>
              <a:t>维度的向量（词表的大小）。总的损失函数 </a:t>
            </a:r>
            <a:r>
              <a:rPr lang="en" altLang="zh-CN" sz="2800" b="0" i="0" dirty="0">
                <a:solidFill>
                  <a:srgbClr val="121212"/>
                </a:solidFill>
                <a:effectLst/>
                <a:latin typeface="-apple-system"/>
              </a:rPr>
              <a:t>Loss = NSP Loss + MASK Loss</a:t>
            </a:r>
            <a:r>
              <a:rPr lang="zh-CN" altLang="en" sz="2800" b="0" i="0" dirty="0">
                <a:solidFill>
                  <a:srgbClr val="121212"/>
                </a:solidFill>
                <a:effectLst/>
                <a:latin typeface="-apple-system"/>
              </a:rPr>
              <a:t>。</a:t>
            </a:r>
          </a:p>
          <a:p>
            <a:pPr algn="l"/>
            <a:r>
              <a:rPr lang="zh-CN" altLang="en-US" sz="2800" b="0" i="0" dirty="0">
                <a:solidFill>
                  <a:srgbClr val="121212"/>
                </a:solidFill>
                <a:effectLst/>
                <a:latin typeface="-apple-system"/>
              </a:rPr>
              <a:t>注：</a:t>
            </a:r>
            <a:r>
              <a:rPr lang="en-US" altLang="zh-CN" sz="2800" b="0" i="0" dirty="0">
                <a:solidFill>
                  <a:srgbClr val="121212"/>
                </a:solidFill>
                <a:effectLst/>
                <a:latin typeface="-apple-system"/>
              </a:rPr>
              <a:t>1</a:t>
            </a:r>
            <a:r>
              <a:rPr lang="zh-CN" altLang="en-US" sz="2800" b="0" i="0" dirty="0">
                <a:solidFill>
                  <a:srgbClr val="121212"/>
                </a:solidFill>
                <a:effectLst/>
                <a:latin typeface="-apple-system"/>
              </a:rPr>
              <a:t>）</a:t>
            </a:r>
            <a:r>
              <a:rPr lang="en" altLang="zh-CN" sz="2800" b="0" i="0" dirty="0" err="1">
                <a:solidFill>
                  <a:srgbClr val="121212"/>
                </a:solidFill>
                <a:effectLst/>
                <a:latin typeface="-apple-system"/>
              </a:rPr>
              <a:t>Word_Embeddings</a:t>
            </a:r>
            <a:r>
              <a:rPr lang="en" altLang="zh-CN" sz="2800" b="0" i="0" dirty="0">
                <a:solidFill>
                  <a:srgbClr val="121212"/>
                </a:solidFill>
                <a:effectLst/>
                <a:latin typeface="-apple-system"/>
              </a:rPr>
              <a:t> </a:t>
            </a:r>
            <a:r>
              <a:rPr lang="zh-CN" altLang="en" sz="2800" b="0" i="0" dirty="0">
                <a:solidFill>
                  <a:srgbClr val="121212"/>
                </a:solidFill>
                <a:effectLst/>
                <a:latin typeface="-apple-system"/>
              </a:rPr>
              <a:t>、</a:t>
            </a:r>
            <a:r>
              <a:rPr lang="en" altLang="zh-CN" sz="2800" b="0" i="0" dirty="0" err="1">
                <a:solidFill>
                  <a:srgbClr val="121212"/>
                </a:solidFill>
                <a:effectLst/>
                <a:latin typeface="-apple-system"/>
              </a:rPr>
              <a:t>Token_Type_Embeddings</a:t>
            </a:r>
            <a:r>
              <a:rPr lang="zh-CN" altLang="en" sz="2800" b="0" i="0" dirty="0">
                <a:solidFill>
                  <a:srgbClr val="121212"/>
                </a:solidFill>
                <a:effectLst/>
                <a:latin typeface="-apple-system"/>
              </a:rPr>
              <a:t>、</a:t>
            </a:r>
            <a:r>
              <a:rPr lang="en" altLang="zh-CN" sz="2800" b="0" i="0" dirty="0" err="1">
                <a:solidFill>
                  <a:srgbClr val="121212"/>
                </a:solidFill>
                <a:effectLst/>
                <a:latin typeface="-apple-system"/>
              </a:rPr>
              <a:t>Position_Embeddings</a:t>
            </a:r>
            <a:r>
              <a:rPr lang="en" altLang="zh-CN" sz="2800" b="0" i="0" dirty="0">
                <a:solidFill>
                  <a:srgbClr val="121212"/>
                </a:solidFill>
                <a:effectLst/>
                <a:latin typeface="-apple-system"/>
              </a:rPr>
              <a:t> </a:t>
            </a:r>
            <a:r>
              <a:rPr lang="zh-CN" altLang="en-US" sz="2800" b="0" i="0" dirty="0">
                <a:solidFill>
                  <a:srgbClr val="121212"/>
                </a:solidFill>
                <a:effectLst/>
                <a:latin typeface="-apple-system"/>
              </a:rPr>
              <a:t>都参与了训练过程，参数是动态调节的，这一点与 </a:t>
            </a:r>
            <a:r>
              <a:rPr lang="en" altLang="zh-CN" sz="2800" b="0" i="0" dirty="0">
                <a:solidFill>
                  <a:srgbClr val="121212"/>
                </a:solidFill>
                <a:effectLst/>
                <a:latin typeface="-apple-system"/>
              </a:rPr>
              <a:t>Transformer </a:t>
            </a:r>
            <a:r>
              <a:rPr lang="zh-CN" altLang="en-US" sz="2800" b="0" i="0" dirty="0">
                <a:solidFill>
                  <a:srgbClr val="121212"/>
                </a:solidFill>
                <a:effectLst/>
                <a:latin typeface="-apple-system"/>
              </a:rPr>
              <a:t>有所不同（</a:t>
            </a:r>
            <a:r>
              <a:rPr lang="en" altLang="zh-CN" sz="2800" b="0" i="0" dirty="0">
                <a:solidFill>
                  <a:srgbClr val="121212"/>
                </a:solidFill>
                <a:effectLst/>
                <a:latin typeface="-apple-system"/>
              </a:rPr>
              <a:t>Transformer </a:t>
            </a:r>
            <a:r>
              <a:rPr lang="zh-CN" altLang="en-US" sz="2800" b="0" i="0" dirty="0">
                <a:solidFill>
                  <a:srgbClr val="121212"/>
                </a:solidFill>
                <a:effectLst/>
                <a:latin typeface="-apple-system"/>
              </a:rPr>
              <a:t>中的 </a:t>
            </a:r>
            <a:r>
              <a:rPr lang="en" altLang="zh-CN" sz="2800" b="0" i="0" dirty="0" err="1">
                <a:solidFill>
                  <a:srgbClr val="121212"/>
                </a:solidFill>
                <a:effectLst/>
                <a:latin typeface="-apple-system"/>
              </a:rPr>
              <a:t>Position_Embeddings</a:t>
            </a:r>
            <a:r>
              <a:rPr lang="en" altLang="zh-CN" sz="2800" b="0" i="0" dirty="0">
                <a:solidFill>
                  <a:srgbClr val="121212"/>
                </a:solidFill>
                <a:effectLst/>
                <a:latin typeface="-apple-system"/>
              </a:rPr>
              <a:t> </a:t>
            </a:r>
            <a:r>
              <a:rPr lang="zh-CN" altLang="en-US" sz="2800" b="0" i="0" dirty="0">
                <a:solidFill>
                  <a:srgbClr val="121212"/>
                </a:solidFill>
                <a:effectLst/>
                <a:latin typeface="-apple-system"/>
              </a:rPr>
              <a:t>是固定的正余弦函数）。 </a:t>
            </a:r>
            <a:r>
              <a:rPr lang="en-US" altLang="zh-CN" sz="2800" b="0" i="0" dirty="0">
                <a:solidFill>
                  <a:srgbClr val="121212"/>
                </a:solidFill>
                <a:effectLst/>
                <a:latin typeface="-apple-system"/>
              </a:rPr>
              <a:t>2</a:t>
            </a:r>
            <a:r>
              <a:rPr lang="zh-CN" altLang="en-US" sz="2800" b="0" i="0" dirty="0">
                <a:solidFill>
                  <a:srgbClr val="121212"/>
                </a:solidFill>
                <a:effectLst/>
                <a:latin typeface="-apple-system"/>
              </a:rPr>
              <a:t>）</a:t>
            </a:r>
            <a:r>
              <a:rPr lang="en-US" altLang="zh-CN" sz="2800" b="0" i="0" dirty="0">
                <a:solidFill>
                  <a:srgbClr val="121212"/>
                </a:solidFill>
                <a:effectLst/>
                <a:latin typeface="-apple-system"/>
              </a:rPr>
              <a:t>[</a:t>
            </a:r>
            <a:r>
              <a:rPr lang="en" altLang="zh-CN" sz="2800" b="0" i="0" dirty="0">
                <a:solidFill>
                  <a:srgbClr val="121212"/>
                </a:solidFill>
                <a:effectLst/>
                <a:latin typeface="-apple-system"/>
              </a:rPr>
              <a:t>PAD] </a:t>
            </a:r>
            <a:r>
              <a:rPr lang="zh-CN" altLang="en-US" sz="2800" b="0" i="0" dirty="0">
                <a:solidFill>
                  <a:srgbClr val="121212"/>
                </a:solidFill>
                <a:effectLst/>
                <a:latin typeface="-apple-system"/>
              </a:rPr>
              <a:t>位置是不参与训练的，代码中自动屏蔽了 </a:t>
            </a:r>
            <a:r>
              <a:rPr lang="en-US" altLang="zh-CN" sz="2800" b="0" i="0" dirty="0">
                <a:solidFill>
                  <a:srgbClr val="121212"/>
                </a:solidFill>
                <a:effectLst/>
                <a:latin typeface="-apple-system"/>
              </a:rPr>
              <a:t>[</a:t>
            </a:r>
            <a:r>
              <a:rPr lang="en" altLang="zh-CN" sz="2800" b="0" i="0" dirty="0">
                <a:solidFill>
                  <a:srgbClr val="121212"/>
                </a:solidFill>
                <a:effectLst/>
                <a:latin typeface="-apple-system"/>
              </a:rPr>
              <a:t>PAD] </a:t>
            </a:r>
            <a:r>
              <a:rPr lang="zh-CN" altLang="en-US" sz="2800" b="0" i="0" dirty="0">
                <a:solidFill>
                  <a:srgbClr val="121212"/>
                </a:solidFill>
                <a:effectLst/>
                <a:latin typeface="-apple-system"/>
              </a:rPr>
              <a:t>位置的梯度。</a:t>
            </a:r>
          </a:p>
          <a:p>
            <a:pPr algn="l"/>
            <a:r>
              <a:rPr lang="zh-CN" altLang="en-US" sz="2800" b="0" i="0" dirty="0">
                <a:solidFill>
                  <a:srgbClr val="121212"/>
                </a:solidFill>
                <a:effectLst/>
                <a:latin typeface="-apple-system"/>
              </a:rPr>
              <a:t>以上就是 </a:t>
            </a:r>
            <a:r>
              <a:rPr lang="en" altLang="zh-CN" sz="2800" b="0" i="0" dirty="0">
                <a:solidFill>
                  <a:srgbClr val="121212"/>
                </a:solidFill>
                <a:effectLst/>
                <a:latin typeface="-apple-system"/>
              </a:rPr>
              <a:t>BERT </a:t>
            </a:r>
            <a:r>
              <a:rPr lang="zh-CN" altLang="en-US" sz="2800" b="0" i="0" dirty="0">
                <a:solidFill>
                  <a:srgbClr val="121212"/>
                </a:solidFill>
                <a:effectLst/>
                <a:latin typeface="-apple-system"/>
              </a:rPr>
              <a:t>的计算过程，模型训练需要大量的语料，一般都是直接使用训练好的 </a:t>
            </a:r>
            <a:r>
              <a:rPr lang="en" altLang="zh-CN" sz="2800" b="0" i="0" dirty="0">
                <a:solidFill>
                  <a:srgbClr val="121212"/>
                </a:solidFill>
                <a:effectLst/>
                <a:latin typeface="-apple-system"/>
              </a:rPr>
              <a:t>BERT </a:t>
            </a:r>
            <a:r>
              <a:rPr lang="zh-CN" altLang="en-US" sz="2800" b="0" i="0" dirty="0">
                <a:solidFill>
                  <a:srgbClr val="121212"/>
                </a:solidFill>
                <a:effectLst/>
                <a:latin typeface="-apple-system"/>
              </a:rPr>
              <a:t>模型。加载预训练的 </a:t>
            </a:r>
            <a:r>
              <a:rPr lang="en" altLang="zh-CN" sz="2800" b="0" i="0" dirty="0">
                <a:solidFill>
                  <a:srgbClr val="121212"/>
                </a:solidFill>
                <a:effectLst/>
                <a:latin typeface="-apple-system"/>
              </a:rPr>
              <a:t>BERT </a:t>
            </a:r>
            <a:r>
              <a:rPr lang="zh-CN" altLang="en-US" sz="2800" b="0" i="0" dirty="0">
                <a:solidFill>
                  <a:srgbClr val="121212"/>
                </a:solidFill>
                <a:effectLst/>
                <a:latin typeface="-apple-system"/>
              </a:rPr>
              <a:t>模型，只需要传入 </a:t>
            </a:r>
            <a:r>
              <a:rPr lang="en" altLang="zh-CN" sz="2800" b="0" i="0" dirty="0" err="1">
                <a:solidFill>
                  <a:srgbClr val="121212"/>
                </a:solidFill>
                <a:effectLst/>
                <a:latin typeface="-apple-system"/>
              </a:rPr>
              <a:t>Input_ids</a:t>
            </a:r>
            <a:r>
              <a:rPr lang="zh-CN" altLang="en" sz="2800" b="0" i="0" dirty="0">
                <a:solidFill>
                  <a:srgbClr val="121212"/>
                </a:solidFill>
                <a:effectLst/>
                <a:latin typeface="-apple-system"/>
              </a:rPr>
              <a:t>、</a:t>
            </a:r>
            <a:r>
              <a:rPr lang="en" altLang="zh-CN" sz="2800" b="0" i="0" dirty="0" err="1">
                <a:solidFill>
                  <a:srgbClr val="121212"/>
                </a:solidFill>
                <a:effectLst/>
                <a:latin typeface="-apple-system"/>
              </a:rPr>
              <a:t>Token_Type_Ids</a:t>
            </a:r>
            <a:r>
              <a:rPr lang="zh-CN" altLang="en" sz="2800" b="0" i="0" dirty="0">
                <a:solidFill>
                  <a:srgbClr val="121212"/>
                </a:solidFill>
                <a:effectLst/>
                <a:latin typeface="-apple-system"/>
              </a:rPr>
              <a:t>、</a:t>
            </a:r>
            <a:r>
              <a:rPr lang="en" altLang="zh-CN" sz="2800" b="0" i="0" dirty="0" err="1">
                <a:solidFill>
                  <a:srgbClr val="121212"/>
                </a:solidFill>
                <a:effectLst/>
                <a:latin typeface="-apple-system"/>
              </a:rPr>
              <a:t>Attention_Mask</a:t>
            </a:r>
            <a:r>
              <a:rPr lang="zh-CN" altLang="en" sz="2800" b="0" i="0" dirty="0">
                <a:solidFill>
                  <a:srgbClr val="121212"/>
                </a:solidFill>
                <a:effectLst/>
                <a:latin typeface="-apple-system"/>
              </a:rPr>
              <a:t>，</a:t>
            </a:r>
            <a:r>
              <a:rPr lang="zh-CN" altLang="en-US" sz="2800" b="0" i="0" dirty="0">
                <a:solidFill>
                  <a:srgbClr val="121212"/>
                </a:solidFill>
                <a:effectLst/>
                <a:latin typeface="-apple-system"/>
              </a:rPr>
              <a:t>模型自动完成 </a:t>
            </a:r>
            <a:r>
              <a:rPr lang="en" altLang="zh-CN" sz="2800" b="0" i="0" dirty="0">
                <a:solidFill>
                  <a:srgbClr val="121212"/>
                </a:solidFill>
                <a:effectLst/>
                <a:latin typeface="-apple-system"/>
              </a:rPr>
              <a:t>Embedding</a:t>
            </a:r>
            <a:r>
              <a:rPr lang="zh-CN" altLang="en" sz="2800" b="0" i="0" dirty="0">
                <a:solidFill>
                  <a:srgbClr val="121212"/>
                </a:solidFill>
                <a:effectLst/>
                <a:latin typeface="-apple-system"/>
              </a:rPr>
              <a:t>，</a:t>
            </a:r>
            <a:r>
              <a:rPr lang="zh-CN" altLang="en-US" sz="2800" b="0" i="0" dirty="0">
                <a:solidFill>
                  <a:srgbClr val="121212"/>
                </a:solidFill>
                <a:effectLst/>
                <a:latin typeface="-apple-system"/>
              </a:rPr>
              <a:t>输出可以取 </a:t>
            </a:r>
            <a:r>
              <a:rPr lang="en" altLang="zh-CN" sz="2800" b="0" i="0" dirty="0" err="1">
                <a:solidFill>
                  <a:srgbClr val="121212"/>
                </a:solidFill>
                <a:effectLst/>
                <a:latin typeface="-apple-system"/>
              </a:rPr>
              <a:t>HiddenState</a:t>
            </a:r>
            <a:r>
              <a:rPr lang="zh-CN" altLang="en" sz="2800" b="0" i="0" dirty="0">
                <a:solidFill>
                  <a:srgbClr val="121212"/>
                </a:solidFill>
                <a:effectLst/>
                <a:latin typeface="-apple-system"/>
              </a:rPr>
              <a:t>、</a:t>
            </a:r>
            <a:r>
              <a:rPr lang="en" altLang="zh-CN" sz="2800" b="0" i="0" dirty="0" err="1">
                <a:solidFill>
                  <a:srgbClr val="121212"/>
                </a:solidFill>
                <a:effectLst/>
                <a:latin typeface="-apple-system"/>
              </a:rPr>
              <a:t>PoolOut</a:t>
            </a:r>
            <a:r>
              <a:rPr lang="zh-CN" altLang="en" sz="2800" b="0" i="0" dirty="0">
                <a:solidFill>
                  <a:srgbClr val="121212"/>
                </a:solidFill>
                <a:effectLst/>
                <a:latin typeface="-apple-system"/>
              </a:rPr>
              <a:t>。</a:t>
            </a:r>
          </a:p>
        </p:txBody>
      </p:sp>
    </p:spTree>
    <p:extLst>
      <p:ext uri="{BB962C8B-B14F-4D97-AF65-F5344CB8AC3E}">
        <p14:creationId xmlns:p14="http://schemas.microsoft.com/office/powerpoint/2010/main" val="37798418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完成 </a:t>
            </a:r>
            <a:r>
              <a:rPr lang="en-US" altLang="zh-CN" dirty="0"/>
              <a:t>Bert</a:t>
            </a:r>
            <a:r>
              <a:rPr lang="zh-CN" altLang="en-US" dirty="0"/>
              <a:t> 的预训练之后，我们就可以利用它强大的表征能力开展对应的下游任务。</a:t>
            </a:r>
            <a:endParaRPr lang="en-US" altLang="zh-CN" dirty="0"/>
          </a:p>
          <a:p>
            <a:endParaRPr lang="en-US" altLang="zh-CN" dirty="0"/>
          </a:p>
          <a:p>
            <a:endParaRPr lang="en-US" altLang="zh-CN" dirty="0"/>
          </a:p>
          <a:p>
            <a:pPr algn="l"/>
            <a:r>
              <a:rPr lang="en" altLang="zh-CN" b="0" i="0" dirty="0">
                <a:solidFill>
                  <a:srgbClr val="121212"/>
                </a:solidFill>
                <a:effectLst/>
                <a:latin typeface="-apple-system"/>
              </a:rPr>
              <a:t>Bert</a:t>
            </a:r>
            <a:r>
              <a:rPr lang="zh-CN" altLang="en-US" b="0" i="0" dirty="0">
                <a:solidFill>
                  <a:srgbClr val="121212"/>
                </a:solidFill>
                <a:effectLst/>
                <a:latin typeface="-apple-system"/>
              </a:rPr>
              <a:t>的下游任务可以大体上分为四类：单句分类、句对分类、序列标注、问答任务</a:t>
            </a:r>
            <a:r>
              <a:rPr lang="en-US" altLang="zh-CN" b="0" i="0" dirty="0">
                <a:solidFill>
                  <a:srgbClr val="121212"/>
                </a:solidFill>
                <a:effectLst/>
                <a:latin typeface="-apple-system"/>
              </a:rPr>
              <a:t>~</a:t>
            </a:r>
          </a:p>
          <a:p>
            <a:pPr algn="l"/>
            <a:r>
              <a:rPr lang="zh-CN" altLang="en-US" b="1" i="0" dirty="0">
                <a:solidFill>
                  <a:srgbClr val="121212"/>
                </a:solidFill>
                <a:effectLst/>
                <a:latin typeface="-apple-system"/>
              </a:rPr>
              <a:t>单句分类</a:t>
            </a:r>
            <a:r>
              <a:rPr lang="zh-CN" altLang="en-US" b="0" i="0" dirty="0">
                <a:solidFill>
                  <a:srgbClr val="121212"/>
                </a:solidFill>
                <a:effectLst/>
                <a:latin typeface="-apple-system"/>
              </a:rPr>
              <a:t>：直接对输入句子采用</a:t>
            </a:r>
            <a:r>
              <a:rPr lang="en" altLang="zh-CN" b="0" i="0" dirty="0">
                <a:solidFill>
                  <a:srgbClr val="121212"/>
                </a:solidFill>
                <a:effectLst/>
                <a:latin typeface="-apple-system"/>
              </a:rPr>
              <a:t>Bert</a:t>
            </a:r>
            <a:r>
              <a:rPr lang="zh-CN" altLang="en-US" b="0" i="0" dirty="0">
                <a:solidFill>
                  <a:srgbClr val="121212"/>
                </a:solidFill>
                <a:effectLst/>
                <a:latin typeface="-apple-system"/>
              </a:rPr>
              <a:t>训练模型，得到第一个标记</a:t>
            </a:r>
            <a:r>
              <a:rPr lang="en-US" altLang="zh-CN" b="0" i="0" dirty="0">
                <a:solidFill>
                  <a:srgbClr val="121212"/>
                </a:solidFill>
                <a:effectLst/>
                <a:latin typeface="-apple-system"/>
              </a:rPr>
              <a:t>[</a:t>
            </a:r>
            <a:r>
              <a:rPr lang="en" altLang="zh-CN" b="0" i="0" dirty="0">
                <a:solidFill>
                  <a:srgbClr val="121212"/>
                </a:solidFill>
                <a:effectLst/>
                <a:latin typeface="-apple-system"/>
              </a:rPr>
              <a:t>CLS]</a:t>
            </a:r>
            <a:r>
              <a:rPr lang="zh-CN" altLang="en-US" b="0" i="0" dirty="0">
                <a:solidFill>
                  <a:srgbClr val="121212"/>
                </a:solidFill>
                <a:effectLst/>
                <a:latin typeface="-apple-system"/>
              </a:rPr>
              <a:t>对应的向量作为下游分类任务的输入。</a:t>
            </a:r>
          </a:p>
          <a:p>
            <a:pPr algn="l"/>
            <a:r>
              <a:rPr lang="zh-CN" altLang="en-US" b="1" i="0" dirty="0">
                <a:solidFill>
                  <a:srgbClr val="121212"/>
                </a:solidFill>
                <a:effectLst/>
                <a:latin typeface="-apple-system"/>
              </a:rPr>
              <a:t>句对分类</a:t>
            </a:r>
            <a:r>
              <a:rPr lang="zh-CN" altLang="en-US" b="0" i="0" dirty="0">
                <a:solidFill>
                  <a:srgbClr val="121212"/>
                </a:solidFill>
                <a:effectLst/>
                <a:latin typeface="-apple-system"/>
              </a:rPr>
              <a:t>：将句对用“</a:t>
            </a:r>
            <a:r>
              <a:rPr lang="en-US" altLang="zh-CN" b="0" i="0" dirty="0">
                <a:solidFill>
                  <a:srgbClr val="121212"/>
                </a:solidFill>
                <a:effectLst/>
                <a:latin typeface="-apple-system"/>
              </a:rPr>
              <a:t>[</a:t>
            </a:r>
            <a:r>
              <a:rPr lang="en" altLang="zh-CN" b="0" i="0" dirty="0">
                <a:solidFill>
                  <a:srgbClr val="121212"/>
                </a:solidFill>
                <a:effectLst/>
                <a:latin typeface="-apple-system"/>
              </a:rPr>
              <a:t>SEP]”</a:t>
            </a:r>
            <a:r>
              <a:rPr lang="zh-CN" altLang="en-US" b="0" i="0" dirty="0">
                <a:solidFill>
                  <a:srgbClr val="121212"/>
                </a:solidFill>
                <a:effectLst/>
                <a:latin typeface="-apple-system"/>
              </a:rPr>
              <a:t>进行分隔，然后当成一个句子，就可以当做单句分类一样进行后续操作。</a:t>
            </a:r>
          </a:p>
          <a:p>
            <a:pPr algn="l"/>
            <a:r>
              <a:rPr lang="zh-CN" altLang="en-US" b="1" i="0" dirty="0">
                <a:solidFill>
                  <a:srgbClr val="121212"/>
                </a:solidFill>
                <a:effectLst/>
                <a:latin typeface="-apple-system"/>
              </a:rPr>
              <a:t>序列标注</a:t>
            </a:r>
            <a:r>
              <a:rPr lang="zh-CN" altLang="en-US" b="0" i="0" dirty="0">
                <a:solidFill>
                  <a:srgbClr val="121212"/>
                </a:solidFill>
                <a:effectLst/>
                <a:latin typeface="-apple-system"/>
              </a:rPr>
              <a:t>：将输入句子进行</a:t>
            </a:r>
            <a:r>
              <a:rPr lang="en" altLang="zh-CN" b="0" i="0" dirty="0">
                <a:solidFill>
                  <a:srgbClr val="121212"/>
                </a:solidFill>
                <a:effectLst/>
                <a:latin typeface="-apple-system"/>
              </a:rPr>
              <a:t>Bert</a:t>
            </a:r>
            <a:r>
              <a:rPr lang="zh-CN" altLang="en-US" b="0" i="0" dirty="0">
                <a:solidFill>
                  <a:srgbClr val="121212"/>
                </a:solidFill>
                <a:effectLst/>
                <a:latin typeface="-apple-system"/>
              </a:rPr>
              <a:t>训练模型进行处理后，将第一个标记</a:t>
            </a:r>
            <a:r>
              <a:rPr lang="en-US" altLang="zh-CN" b="0" i="0" dirty="0">
                <a:solidFill>
                  <a:srgbClr val="121212"/>
                </a:solidFill>
                <a:effectLst/>
                <a:latin typeface="-apple-system"/>
              </a:rPr>
              <a:t>[</a:t>
            </a:r>
            <a:r>
              <a:rPr lang="en" altLang="zh-CN" b="0" i="0" dirty="0">
                <a:solidFill>
                  <a:srgbClr val="121212"/>
                </a:solidFill>
                <a:effectLst/>
                <a:latin typeface="-apple-system"/>
              </a:rPr>
              <a:t>CLS]</a:t>
            </a:r>
            <a:r>
              <a:rPr lang="zh-CN" altLang="en-US" b="0" i="0" dirty="0">
                <a:solidFill>
                  <a:srgbClr val="121212"/>
                </a:solidFill>
                <a:effectLst/>
                <a:latin typeface="-apple-system"/>
              </a:rPr>
              <a:t>以后的所有位置对应的输出向量作为下游任务的输入。</a:t>
            </a:r>
          </a:p>
          <a:p>
            <a:pPr algn="l"/>
            <a:r>
              <a:rPr lang="zh-CN" altLang="en-US" b="1" i="0" dirty="0">
                <a:solidFill>
                  <a:srgbClr val="121212"/>
                </a:solidFill>
                <a:effectLst/>
                <a:latin typeface="-apple-system"/>
              </a:rPr>
              <a:t>问答任务</a:t>
            </a:r>
            <a:r>
              <a:rPr lang="zh-CN" altLang="en-US" b="0" i="0" dirty="0">
                <a:solidFill>
                  <a:srgbClr val="121212"/>
                </a:solidFill>
                <a:effectLst/>
                <a:latin typeface="-apple-system"/>
              </a:rPr>
              <a:t>：将问题与多个答案进行拼接，可以得到多个句子对，这些句子对的第一个句子都是该问题。将这些句子对通过</a:t>
            </a:r>
            <a:r>
              <a:rPr lang="en" altLang="zh-CN" b="0" i="0" dirty="0">
                <a:solidFill>
                  <a:srgbClr val="121212"/>
                </a:solidFill>
                <a:effectLst/>
                <a:latin typeface="-apple-system"/>
              </a:rPr>
              <a:t>Bert</a:t>
            </a:r>
            <a:r>
              <a:rPr lang="zh-CN" altLang="en-US" b="0" i="0" dirty="0">
                <a:solidFill>
                  <a:srgbClr val="121212"/>
                </a:solidFill>
                <a:effectLst/>
                <a:latin typeface="-apple-system"/>
              </a:rPr>
              <a:t>训练模型进行处理后，将第二个句子对应的输出向量作为下游二分类任务的输入。</a:t>
            </a:r>
            <a:r>
              <a:rPr lang="en-US" altLang="zh-CN" b="0" i="0" dirty="0">
                <a:solidFill>
                  <a:srgbClr val="121212"/>
                </a:solidFill>
                <a:effectLst/>
                <a:latin typeface="-apple-system"/>
              </a:rPr>
              <a:t>【</a:t>
            </a:r>
            <a:r>
              <a:rPr lang="zh-CN" altLang="en-US" b="0" i="0" dirty="0">
                <a:solidFill>
                  <a:srgbClr val="121212"/>
                </a:solidFill>
                <a:effectLst/>
                <a:latin typeface="-apple-system"/>
              </a:rPr>
              <a:t>二分类任务：是否可以作为第一个句子的回答</a:t>
            </a:r>
            <a:r>
              <a:rPr lang="en-US" altLang="zh-CN" b="0" i="0" dirty="0">
                <a:solidFill>
                  <a:srgbClr val="121212"/>
                </a:solidFill>
                <a:effectLst/>
                <a:latin typeface="-apple-system"/>
              </a:rPr>
              <a:t>~】</a:t>
            </a:r>
            <a:endParaRPr lang="en-US" altLang="zh-CN" dirty="0"/>
          </a:p>
          <a:p>
            <a:endParaRPr lang="en-US" altLang="zh-CN" dirty="0"/>
          </a:p>
          <a:p>
            <a:endParaRPr lang="en-US" altLang="zh-CN" dirty="0"/>
          </a:p>
          <a:p>
            <a:r>
              <a:rPr lang="en-US" altLang="zh-CN" dirty="0"/>
              <a:t>BERT</a:t>
            </a:r>
            <a:r>
              <a:rPr lang="zh-CN" altLang="en-US" dirty="0"/>
              <a:t>最终输出的就是句子中每个</a:t>
            </a:r>
            <a:r>
              <a:rPr lang="en-US" altLang="zh-CN" dirty="0"/>
              <a:t>token</a:t>
            </a:r>
            <a:r>
              <a:rPr lang="zh-CN" altLang="en-US" dirty="0"/>
              <a:t>的</a:t>
            </a:r>
            <a:r>
              <a:rPr lang="en-US" altLang="zh-CN" dirty="0"/>
              <a:t>768</a:t>
            </a:r>
            <a:r>
              <a:rPr lang="zh-CN" altLang="en-US" dirty="0"/>
              <a:t>维的向量，第一个位置是</a:t>
            </a:r>
            <a:r>
              <a:rPr lang="en-US" altLang="zh-CN" dirty="0"/>
              <a:t>[CLS]</a:t>
            </a:r>
            <a:r>
              <a:rPr lang="zh-CN" altLang="en-US" dirty="0"/>
              <a:t>，它的向量表示蕴含了这个句子整体的信息，用于做文本分类等句子级任务；对于序列标注等</a:t>
            </a:r>
            <a:r>
              <a:rPr lang="en-US" altLang="zh-CN" dirty="0"/>
              <a:t>token</a:t>
            </a:r>
            <a:r>
              <a:rPr lang="zh-CN" altLang="en-US" dirty="0"/>
              <a:t>级任务，就需要使用到每一个</a:t>
            </a:r>
            <a:r>
              <a:rPr lang="en-US" altLang="zh-CN" dirty="0"/>
              <a:t>token</a:t>
            </a:r>
            <a:r>
              <a:rPr lang="zh-CN" altLang="en-US" dirty="0"/>
              <a:t>的向量表示。只要将</a:t>
            </a:r>
            <a:r>
              <a:rPr lang="en-US" altLang="zh-CN" dirty="0"/>
              <a:t>768</a:t>
            </a:r>
            <a:r>
              <a:rPr lang="zh-CN" altLang="en-US" dirty="0"/>
              <a:t>维向量通过一个线性层映射到最终的分类空间中即可。</a:t>
            </a:r>
            <a:endParaRPr lang="en-US" altLang="zh-CN" dirty="0"/>
          </a:p>
          <a:p>
            <a:pPr>
              <a:lnSpc>
                <a:spcPct val="150000"/>
              </a:lnSpc>
            </a:pPr>
            <a:endParaRPr lang="zh-CN" altLang="en-US" dirty="0"/>
          </a:p>
          <a:p>
            <a:endParaRPr lang="en-US" altLang="zh-CN" dirty="0"/>
          </a:p>
        </p:txBody>
      </p:sp>
    </p:spTree>
    <p:extLst>
      <p:ext uri="{BB962C8B-B14F-4D97-AF65-F5344CB8AC3E}">
        <p14:creationId xmlns:p14="http://schemas.microsoft.com/office/powerpoint/2010/main" val="38441713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如果现在的任务是</a:t>
            </a:r>
            <a:r>
              <a:rPr lang="en" altLang="zh-TW" dirty="0"/>
              <a:t>classification</a:t>
            </a:r>
            <a:r>
              <a:rPr lang="zh-TW" altLang="en" dirty="0"/>
              <a:t>，</a:t>
            </a:r>
            <a:r>
              <a:rPr lang="zh-TW" altLang="en-US" dirty="0"/>
              <a:t>首先在输入句子的开头加一个代表分类的符号</a:t>
            </a:r>
            <a:r>
              <a:rPr lang="en-US" altLang="zh-TW" dirty="0"/>
              <a:t>[</a:t>
            </a:r>
            <a:r>
              <a:rPr lang="en" altLang="zh-TW" dirty="0"/>
              <a:t>CLS]</a:t>
            </a:r>
            <a:r>
              <a:rPr lang="zh-TW" altLang="en" dirty="0"/>
              <a:t>，</a:t>
            </a:r>
            <a:r>
              <a:rPr lang="zh-TW" altLang="en-US" dirty="0"/>
              <a:t>然后将该位置的</a:t>
            </a:r>
            <a:r>
              <a:rPr lang="en" altLang="zh-TW" dirty="0"/>
              <a:t>output</a:t>
            </a:r>
            <a:r>
              <a:rPr lang="zh-TW" altLang="en" dirty="0"/>
              <a:t>，</a:t>
            </a:r>
            <a:r>
              <a:rPr lang="zh-TW" altLang="en-US" dirty="0"/>
              <a:t>丢给</a:t>
            </a:r>
            <a:r>
              <a:rPr lang="en" altLang="zh-TW" dirty="0"/>
              <a:t>Linear Classifier</a:t>
            </a:r>
            <a:r>
              <a:rPr lang="zh-TW" altLang="en" dirty="0"/>
              <a:t>，</a:t>
            </a:r>
            <a:r>
              <a:rPr lang="zh-TW" altLang="en-US" dirty="0"/>
              <a:t>让其</a:t>
            </a:r>
            <a:r>
              <a:rPr lang="en" altLang="zh-TW" dirty="0"/>
              <a:t>predict</a:t>
            </a:r>
            <a:r>
              <a:rPr lang="zh-TW" altLang="en-US" dirty="0"/>
              <a:t>一个</a:t>
            </a:r>
            <a:r>
              <a:rPr lang="en" altLang="zh-TW" dirty="0"/>
              <a:t>class</a:t>
            </a:r>
            <a:r>
              <a:rPr lang="zh-TW" altLang="en-US" dirty="0"/>
              <a:t>即可。整个过程中</a:t>
            </a:r>
            <a:r>
              <a:rPr lang="en" altLang="zh-TW" dirty="0"/>
              <a:t>Linear Classifier</a:t>
            </a:r>
            <a:r>
              <a:rPr lang="zh-TW" altLang="en-US" dirty="0"/>
              <a:t>的参数是需要从头开始学习的，而</a:t>
            </a:r>
            <a:r>
              <a:rPr lang="en" altLang="zh-TW" dirty="0"/>
              <a:t>BERT</a:t>
            </a:r>
            <a:r>
              <a:rPr lang="zh-TW" altLang="en-US" dirty="0"/>
              <a:t>中的参数微调就可以了</a:t>
            </a:r>
          </a:p>
          <a:p>
            <a:endParaRPr lang="zh-TW" altLang="en-US" dirty="0"/>
          </a:p>
          <a:p>
            <a:r>
              <a:rPr lang="zh-TW" altLang="en-US" dirty="0"/>
              <a:t>这里李宏毅老师有一点没讲到，就是为什么要用第一个位置，即</a:t>
            </a:r>
            <a:r>
              <a:rPr lang="en-US" altLang="zh-TW" dirty="0"/>
              <a:t>[</a:t>
            </a:r>
            <a:r>
              <a:rPr lang="en" altLang="zh-TW" dirty="0"/>
              <a:t>CLS]</a:t>
            </a:r>
            <a:r>
              <a:rPr lang="zh-TW" altLang="en-US" dirty="0"/>
              <a:t>位置的</a:t>
            </a:r>
            <a:r>
              <a:rPr lang="en" altLang="zh-TW" dirty="0"/>
              <a:t>output</a:t>
            </a:r>
            <a:r>
              <a:rPr lang="zh-TW" altLang="en" dirty="0"/>
              <a:t>。</a:t>
            </a:r>
            <a:r>
              <a:rPr lang="zh-TW" altLang="en-US" dirty="0"/>
              <a:t>这里我看了网上的一些博客，结合自己的理解解释一下。因为</a:t>
            </a:r>
            <a:r>
              <a:rPr lang="en" altLang="zh-TW" dirty="0"/>
              <a:t>BERT</a:t>
            </a:r>
            <a:r>
              <a:rPr lang="zh-TW" altLang="en-US" dirty="0"/>
              <a:t>内部是</a:t>
            </a:r>
            <a:r>
              <a:rPr lang="en" altLang="zh-TW" dirty="0"/>
              <a:t>Transformer</a:t>
            </a:r>
            <a:r>
              <a:rPr lang="zh-TW" altLang="en" dirty="0"/>
              <a:t>，</a:t>
            </a:r>
            <a:r>
              <a:rPr lang="zh-TW" altLang="en-US" dirty="0"/>
              <a:t>而</a:t>
            </a:r>
            <a:r>
              <a:rPr lang="en" altLang="zh-TW" dirty="0"/>
              <a:t>Transformer</a:t>
            </a:r>
            <a:r>
              <a:rPr lang="zh-TW" altLang="en-US" dirty="0"/>
              <a:t>内部又是</a:t>
            </a:r>
            <a:r>
              <a:rPr lang="en" altLang="zh-TW" dirty="0"/>
              <a:t>Self-Attention</a:t>
            </a:r>
            <a:r>
              <a:rPr lang="zh-TW" altLang="en" dirty="0"/>
              <a:t>，</a:t>
            </a:r>
            <a:r>
              <a:rPr lang="zh-TW" altLang="en-US" dirty="0"/>
              <a:t>所以</a:t>
            </a:r>
            <a:r>
              <a:rPr lang="en-US" altLang="zh-TW" dirty="0"/>
              <a:t>[</a:t>
            </a:r>
            <a:r>
              <a:rPr lang="en" altLang="zh-TW" dirty="0"/>
              <a:t>CLS]</a:t>
            </a:r>
            <a:r>
              <a:rPr lang="zh-TW" altLang="en-US" dirty="0"/>
              <a:t>的</a:t>
            </a:r>
            <a:r>
              <a:rPr lang="en" altLang="zh-TW" dirty="0"/>
              <a:t>output</a:t>
            </a:r>
            <a:r>
              <a:rPr lang="zh-TW" altLang="en-US" dirty="0"/>
              <a:t>里面肯定含有整句话的完整信息，这是毋庸置疑的。但是</a:t>
            </a:r>
            <a:r>
              <a:rPr lang="en" altLang="zh-TW" dirty="0"/>
              <a:t>Self-Attention</a:t>
            </a:r>
            <a:r>
              <a:rPr lang="zh-TW" altLang="en-US" dirty="0"/>
              <a:t>向量中，自己和自己的值其实是占大头的，现在假设使用</a:t>
            </a:r>
            <a:r>
              <a:rPr lang="zh-CN" altLang="en-US" dirty="0"/>
              <a:t> </a:t>
            </a:r>
            <a:r>
              <a:rPr lang="en" altLang="zh-TW" dirty="0"/>
              <a:t>w1</a:t>
            </a:r>
            <a:r>
              <a:rPr lang="zh-CN" altLang="en-US" dirty="0"/>
              <a:t> </a:t>
            </a:r>
            <a:r>
              <a:rPr lang="zh-TW" altLang="en-US" dirty="0"/>
              <a:t>的</a:t>
            </a:r>
            <a:r>
              <a:rPr lang="en" altLang="zh-TW" dirty="0"/>
              <a:t>output</a:t>
            </a:r>
            <a:r>
              <a:rPr lang="zh-TW" altLang="en-US" dirty="0"/>
              <a:t>做分类，那么这个</a:t>
            </a:r>
            <a:r>
              <a:rPr lang="en" altLang="zh-TW" dirty="0"/>
              <a:t>output</a:t>
            </a:r>
            <a:r>
              <a:rPr lang="zh-TW" altLang="en-US" dirty="0"/>
              <a:t>中实际上会更加看重</a:t>
            </a:r>
            <a:r>
              <a:rPr lang="zh-CN" altLang="en-US" dirty="0"/>
              <a:t> </a:t>
            </a:r>
            <a:r>
              <a:rPr lang="en" altLang="zh-TW" dirty="0"/>
              <a:t>w1</a:t>
            </a:r>
            <a:r>
              <a:rPr lang="zh-TW" altLang="en" dirty="0"/>
              <a:t>，</a:t>
            </a:r>
            <a:r>
              <a:rPr lang="zh-TW" altLang="en-US" dirty="0"/>
              <a:t>而</a:t>
            </a:r>
            <a:r>
              <a:rPr lang="en" altLang="zh-TW" dirty="0"/>
              <a:t>w1</a:t>
            </a:r>
            <a:r>
              <a:rPr lang="zh-CN" altLang="en-US" dirty="0"/>
              <a:t> </a:t>
            </a:r>
            <a:r>
              <a:rPr lang="zh-TW" altLang="en-US" dirty="0"/>
              <a:t>又是一个有实际意义的字或词，这样难免会影响到最终的结果。但是</a:t>
            </a:r>
            <a:r>
              <a:rPr lang="en-US" altLang="zh-TW" dirty="0"/>
              <a:t>[</a:t>
            </a:r>
            <a:r>
              <a:rPr lang="en" altLang="zh-TW" dirty="0"/>
              <a:t>CLS]</a:t>
            </a:r>
            <a:r>
              <a:rPr lang="zh-TW" altLang="en-US" dirty="0"/>
              <a:t>是没有任何实际意义的，只是一个占位符而已，所以就算</a:t>
            </a:r>
            <a:r>
              <a:rPr lang="en-US" altLang="zh-TW" dirty="0"/>
              <a:t>[</a:t>
            </a:r>
            <a:r>
              <a:rPr lang="en" altLang="zh-TW" dirty="0"/>
              <a:t>CLS]</a:t>
            </a:r>
            <a:r>
              <a:rPr lang="zh-TW" altLang="en-US" dirty="0"/>
              <a:t>的</a:t>
            </a:r>
            <a:r>
              <a:rPr lang="en" altLang="zh-TW" dirty="0"/>
              <a:t>output</a:t>
            </a:r>
            <a:r>
              <a:rPr lang="zh-TW" altLang="en-US" dirty="0"/>
              <a:t>中自己的值占大头也无所谓。当然你也可以将所有词的</a:t>
            </a:r>
            <a:r>
              <a:rPr lang="en" altLang="zh-TW" dirty="0"/>
              <a:t>output</a:t>
            </a:r>
            <a:r>
              <a:rPr lang="zh-TW" altLang="en-US" dirty="0"/>
              <a:t>进行</a:t>
            </a:r>
            <a:r>
              <a:rPr lang="en" altLang="zh-TW" dirty="0" err="1"/>
              <a:t>concat</a:t>
            </a:r>
            <a:r>
              <a:rPr lang="zh-TW" altLang="en" dirty="0"/>
              <a:t>，</a:t>
            </a:r>
            <a:r>
              <a:rPr lang="zh-TW" altLang="en-US" dirty="0"/>
              <a:t>作为最终的</a:t>
            </a:r>
            <a:r>
              <a:rPr lang="en" altLang="zh-TW" dirty="0"/>
              <a:t>output</a:t>
            </a:r>
          </a:p>
        </p:txBody>
      </p:sp>
      <p:sp>
        <p:nvSpPr>
          <p:cNvPr id="4" name="投影片編號版面配置區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A21633A-A357-4647-96F8-3609E572E7C5}"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41561591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4D4D4D"/>
                </a:solidFill>
                <a:effectLst/>
                <a:latin typeface="-apple-system"/>
              </a:rPr>
              <a:t>将句子中各个字对应位置的</a:t>
            </a:r>
            <a:r>
              <a:rPr lang="en" altLang="zh-CN" b="0" i="0" dirty="0">
                <a:solidFill>
                  <a:srgbClr val="4D4D4D"/>
                </a:solidFill>
                <a:effectLst/>
                <a:latin typeface="-apple-system"/>
              </a:rPr>
              <a:t>output</a:t>
            </a:r>
            <a:r>
              <a:rPr lang="zh-CN" altLang="en-US" b="0" i="0" dirty="0">
                <a:solidFill>
                  <a:srgbClr val="4D4D4D"/>
                </a:solidFill>
                <a:effectLst/>
                <a:latin typeface="-apple-system"/>
              </a:rPr>
              <a:t>分别送入不同的</a:t>
            </a:r>
            <a:r>
              <a:rPr lang="en" altLang="zh-CN" b="0" i="0" dirty="0">
                <a:solidFill>
                  <a:srgbClr val="4D4D4D"/>
                </a:solidFill>
                <a:effectLst/>
                <a:latin typeface="-apple-system"/>
              </a:rPr>
              <a:t>Linear</a:t>
            </a:r>
            <a:r>
              <a:rPr lang="zh-CN" altLang="en" b="0" i="0" dirty="0">
                <a:solidFill>
                  <a:srgbClr val="4D4D4D"/>
                </a:solidFill>
                <a:effectLst/>
                <a:latin typeface="-apple-system"/>
              </a:rPr>
              <a:t>，</a:t>
            </a:r>
            <a:r>
              <a:rPr lang="zh-CN" altLang="en-US" b="0" i="0" dirty="0">
                <a:solidFill>
                  <a:srgbClr val="4D4D4D"/>
                </a:solidFill>
                <a:effectLst/>
                <a:latin typeface="-apple-system"/>
              </a:rPr>
              <a:t>预测出该字的标签。其实这本质上还是个分类问题，只不过是对每个字都要预测一个类别</a:t>
            </a:r>
            <a:endParaRPr lang="zh-TW" altLang="en-US" dirty="0"/>
          </a:p>
        </p:txBody>
      </p:sp>
      <p:sp>
        <p:nvSpPr>
          <p:cNvPr id="4" name="投影片編號版面配置區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A21633A-A357-4647-96F8-3609E572E7C5}"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22146168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4D4D4D"/>
                </a:solidFill>
                <a:effectLst/>
                <a:latin typeface="-apple-system"/>
              </a:rPr>
              <a:t>如果现在的任务是</a:t>
            </a:r>
            <a:r>
              <a:rPr lang="en" altLang="zh-CN" b="1" i="0" dirty="0">
                <a:solidFill>
                  <a:srgbClr val="4D4D4D"/>
                </a:solidFill>
                <a:effectLst/>
                <a:latin typeface="-apple-system"/>
              </a:rPr>
              <a:t>NLI</a:t>
            </a:r>
            <a:r>
              <a:rPr lang="zh-CN" altLang="en" b="1" i="0" dirty="0">
                <a:solidFill>
                  <a:srgbClr val="4D4D4D"/>
                </a:solidFill>
                <a:effectLst/>
                <a:latin typeface="-apple-system"/>
              </a:rPr>
              <a:t>（</a:t>
            </a:r>
            <a:r>
              <a:rPr lang="zh-CN" altLang="en-US" b="1" i="0" dirty="0">
                <a:solidFill>
                  <a:srgbClr val="4D4D4D"/>
                </a:solidFill>
                <a:effectLst/>
                <a:latin typeface="-apple-system"/>
              </a:rPr>
              <a:t>自然语言推理）</a:t>
            </a:r>
            <a:r>
              <a:rPr lang="zh-CN" altLang="en-US" b="0" i="0" dirty="0">
                <a:solidFill>
                  <a:srgbClr val="4D4D4D"/>
                </a:solidFill>
                <a:effectLst/>
                <a:latin typeface="-apple-system"/>
              </a:rPr>
              <a:t>。即给定一个前提，然后给出一个假设，模型要判断出这个假设是 正确、错误还是不知道。这本质上是一个三分类的问题，和</a:t>
            </a:r>
            <a:r>
              <a:rPr lang="en" altLang="zh-CN" b="0" i="0" dirty="0">
                <a:solidFill>
                  <a:srgbClr val="4D4D4D"/>
                </a:solidFill>
                <a:effectLst/>
                <a:latin typeface="-apple-system"/>
              </a:rPr>
              <a:t>Case 1</a:t>
            </a:r>
            <a:r>
              <a:rPr lang="zh-CN" altLang="en-US" b="0" i="0" dirty="0">
                <a:solidFill>
                  <a:srgbClr val="4D4D4D"/>
                </a:solidFill>
                <a:effectLst/>
                <a:latin typeface="-apple-system"/>
              </a:rPr>
              <a:t>差不多，对</a:t>
            </a:r>
            <a:r>
              <a:rPr lang="en-US" altLang="zh-CN" dirty="0"/>
              <a:t>[</a:t>
            </a:r>
            <a:r>
              <a:rPr lang="en" altLang="zh-CN" dirty="0"/>
              <a:t>CLS]</a:t>
            </a:r>
            <a:r>
              <a:rPr lang="zh-CN" altLang="en-US" b="0" i="0" dirty="0">
                <a:solidFill>
                  <a:srgbClr val="4D4D4D"/>
                </a:solidFill>
                <a:effectLst/>
                <a:latin typeface="-apple-system"/>
              </a:rPr>
              <a:t>的</a:t>
            </a:r>
            <a:r>
              <a:rPr lang="en" altLang="zh-CN" b="0" i="0" dirty="0">
                <a:solidFill>
                  <a:srgbClr val="4D4D4D"/>
                </a:solidFill>
                <a:effectLst/>
                <a:latin typeface="-apple-system"/>
              </a:rPr>
              <a:t>output</a:t>
            </a:r>
            <a:r>
              <a:rPr lang="zh-CN" altLang="en-US" b="0" i="0" dirty="0">
                <a:solidFill>
                  <a:srgbClr val="4D4D4D"/>
                </a:solidFill>
                <a:effectLst/>
                <a:latin typeface="-apple-system"/>
              </a:rPr>
              <a:t>进行预测即可</a:t>
            </a:r>
            <a:endParaRPr lang="zh-TW" altLang="en-US" dirty="0"/>
          </a:p>
        </p:txBody>
      </p:sp>
      <p:sp>
        <p:nvSpPr>
          <p:cNvPr id="4" name="投影片編號版面配置區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A21633A-A357-4647-96F8-3609E572E7C5}"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16155083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73737"/>
                </a:solidFill>
                <a:latin typeface="Myriad Pro"/>
              </a:rPr>
              <a:t>对于从一段文本中抽取短语的情况，我们只需要确定起止符。</a:t>
            </a:r>
            <a:endParaRPr lang="en-US" altLang="zh-CN" sz="1200" dirty="0">
              <a:latin typeface="微软雅黑"/>
              <a:cs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微软雅黑"/>
              <a:cs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a:cs typeface="微软雅黑"/>
              </a:rPr>
              <a:t>阅读理解题，输入是文章和问题， 输出是理解的答案位置。</a:t>
            </a:r>
          </a:p>
          <a:p>
            <a:endParaRPr lang="en-US" altLang="zh-TW" dirty="0"/>
          </a:p>
          <a:p>
            <a:r>
              <a:rPr lang="zh-CN" altLang="en-US" b="0" i="0" dirty="0">
                <a:solidFill>
                  <a:srgbClr val="4D4D4D"/>
                </a:solidFill>
                <a:effectLst/>
                <a:latin typeface="-apple-system"/>
              </a:rPr>
              <a:t>举例来说，如上图，将一篇文章，和一个问题（这里的例子比较简单，答案一定会出现在文章中）送入模型中，模型会输出两个数</a:t>
            </a:r>
            <a:r>
              <a:rPr lang="en" altLang="zh-CN" b="0" i="0" dirty="0" err="1">
                <a:solidFill>
                  <a:srgbClr val="4D4D4D"/>
                </a:solidFill>
                <a:effectLst/>
                <a:latin typeface="-apple-system"/>
              </a:rPr>
              <a:t>s,e</a:t>
            </a:r>
            <a:r>
              <a:rPr lang="zh-CN" altLang="en" b="0" i="0" dirty="0">
                <a:solidFill>
                  <a:srgbClr val="4D4D4D"/>
                </a:solidFill>
                <a:effectLst/>
                <a:latin typeface="-apple-system"/>
              </a:rPr>
              <a:t>，</a:t>
            </a:r>
            <a:r>
              <a:rPr lang="zh-CN" altLang="en-US" b="0" i="0" dirty="0">
                <a:solidFill>
                  <a:srgbClr val="4D4D4D"/>
                </a:solidFill>
                <a:effectLst/>
                <a:latin typeface="-apple-system"/>
              </a:rPr>
              <a:t>这两个数表示，这个问题的答案，落在文章的第</a:t>
            </a:r>
            <a:r>
              <a:rPr lang="en" altLang="zh-CN" b="0" i="0" dirty="0">
                <a:solidFill>
                  <a:srgbClr val="4D4D4D"/>
                </a:solidFill>
                <a:effectLst/>
                <a:latin typeface="-apple-system"/>
              </a:rPr>
              <a:t>s</a:t>
            </a:r>
            <a:r>
              <a:rPr lang="zh-CN" altLang="en-US" b="0" i="0" dirty="0">
                <a:solidFill>
                  <a:srgbClr val="4D4D4D"/>
                </a:solidFill>
                <a:effectLst/>
                <a:latin typeface="-apple-system"/>
              </a:rPr>
              <a:t>个词到第</a:t>
            </a:r>
            <a:r>
              <a:rPr lang="en" altLang="zh-CN" b="0" i="0" dirty="0">
                <a:solidFill>
                  <a:srgbClr val="4D4D4D"/>
                </a:solidFill>
                <a:effectLst/>
                <a:latin typeface="-apple-system"/>
              </a:rPr>
              <a:t>e</a:t>
            </a:r>
            <a:r>
              <a:rPr lang="zh-CN" altLang="en-US" b="0" i="0" dirty="0">
                <a:solidFill>
                  <a:srgbClr val="4D4D4D"/>
                </a:solidFill>
                <a:effectLst/>
                <a:latin typeface="-apple-system"/>
              </a:rPr>
              <a:t>个词。具体流程我们可以看下面这幅图</a:t>
            </a:r>
            <a:endParaRPr lang="en-US" altLang="zh-CN" b="0" i="0" dirty="0">
              <a:solidFill>
                <a:srgbClr val="4D4D4D"/>
              </a:solidFill>
              <a:effectLst/>
              <a:latin typeface="-apple-system"/>
            </a:endParaRPr>
          </a:p>
          <a:p>
            <a:endParaRPr lang="en-US" altLang="zh-TW" b="0" i="0" dirty="0">
              <a:solidFill>
                <a:srgbClr val="4D4D4D"/>
              </a:solidFill>
              <a:effectLst/>
              <a:latin typeface="-apple-system"/>
            </a:endParaRPr>
          </a:p>
          <a:p>
            <a:endParaRPr lang="zh-TW" altLang="en-US" dirty="0"/>
          </a:p>
        </p:txBody>
      </p:sp>
      <p:sp>
        <p:nvSpPr>
          <p:cNvPr id="4" name="投影片編號版面配置區 3"/>
          <p:cNvSpPr>
            <a:spLocks noGrp="1"/>
          </p:cNvSpPr>
          <p:nvPr>
            <p:ph type="sldNum" sz="quarter" idx="5"/>
          </p:nvPr>
        </p:nvSpPr>
        <p:spPr/>
        <p:txBody>
          <a:bodyPr/>
          <a:lstStyle/>
          <a:p>
            <a:fld id="{35DEAE66-936D-4470-80B1-DDFD50749D99}" type="slidenum">
              <a:rPr lang="zh-TW" altLang="en-US" smtClean="0"/>
              <a:t>16</a:t>
            </a:fld>
            <a:endParaRPr lang="zh-TW" altLang="en-US"/>
          </a:p>
        </p:txBody>
      </p:sp>
    </p:spTree>
    <p:extLst>
      <p:ext uri="{BB962C8B-B14F-4D97-AF65-F5344CB8AC3E}">
        <p14:creationId xmlns:p14="http://schemas.microsoft.com/office/powerpoint/2010/main" val="35762268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73737"/>
                </a:solidFill>
                <a:latin typeface="Myriad Pro"/>
              </a:rPr>
              <a:t>首先将问题和文章通过</a:t>
            </a:r>
            <a:r>
              <a:rPr lang="en-US" altLang="zh-CN" dirty="0">
                <a:solidFill>
                  <a:srgbClr val="373737"/>
                </a:solidFill>
                <a:latin typeface="Myriad Pro"/>
              </a:rPr>
              <a:t>[</a:t>
            </a:r>
            <a:r>
              <a:rPr lang="en-US" altLang="zh-TW" dirty="0">
                <a:solidFill>
                  <a:srgbClr val="373737"/>
                </a:solidFill>
                <a:latin typeface="Myriad Pro"/>
              </a:rPr>
              <a:t>SEP]</a:t>
            </a:r>
            <a:r>
              <a:rPr lang="zh-CN" altLang="en-US" dirty="0">
                <a:solidFill>
                  <a:srgbClr val="373737"/>
                </a:solidFill>
                <a:latin typeface="Myriad Pro"/>
              </a:rPr>
              <a:t>分隔，送入</a:t>
            </a:r>
            <a:r>
              <a:rPr lang="en-US" altLang="zh-TW" dirty="0">
                <a:solidFill>
                  <a:srgbClr val="373737"/>
                </a:solidFill>
                <a:latin typeface="Myriad Pro"/>
              </a:rPr>
              <a:t>BERT</a:t>
            </a:r>
            <a:r>
              <a:rPr lang="zh-CN" altLang="en-US" dirty="0">
                <a:solidFill>
                  <a:srgbClr val="373737"/>
                </a:solidFill>
                <a:latin typeface="Myriad Pro"/>
              </a:rPr>
              <a:t>之后，得到上图中黄色的输出。此时我们还要训练两个</a:t>
            </a:r>
            <a:r>
              <a:rPr lang="en-US" altLang="zh-TW" dirty="0">
                <a:solidFill>
                  <a:srgbClr val="373737"/>
                </a:solidFill>
                <a:latin typeface="Myriad Pro"/>
              </a:rPr>
              <a:t>vector</a:t>
            </a:r>
            <a:r>
              <a:rPr lang="zh-TW" altLang="en-US" dirty="0">
                <a:solidFill>
                  <a:srgbClr val="373737"/>
                </a:solidFill>
                <a:latin typeface="Myriad Pro"/>
              </a:rPr>
              <a:t>，</a:t>
            </a:r>
            <a:r>
              <a:rPr lang="zh-CN" altLang="en-US" dirty="0">
                <a:solidFill>
                  <a:srgbClr val="373737"/>
                </a:solidFill>
                <a:latin typeface="Myriad Pro"/>
              </a:rPr>
              <a:t>即上图中橙色和黄色的向量。首先将橙色和所有的黄色向量进行</a:t>
            </a:r>
            <a:r>
              <a:rPr lang="en-US" altLang="zh-TW" dirty="0">
                <a:solidFill>
                  <a:srgbClr val="373737"/>
                </a:solidFill>
                <a:latin typeface="Myriad Pro"/>
              </a:rPr>
              <a:t>dot product</a:t>
            </a:r>
            <a:r>
              <a:rPr lang="zh-TW" altLang="en-US" dirty="0">
                <a:solidFill>
                  <a:srgbClr val="373737"/>
                </a:solidFill>
                <a:latin typeface="Myriad Pro"/>
              </a:rPr>
              <a:t>，</a:t>
            </a:r>
            <a:r>
              <a:rPr lang="zh-CN" altLang="en-US" dirty="0">
                <a:solidFill>
                  <a:srgbClr val="373737"/>
                </a:solidFill>
                <a:latin typeface="Myriad Pro"/>
              </a:rPr>
              <a:t>然后通过</a:t>
            </a:r>
            <a:r>
              <a:rPr lang="en-US" altLang="zh-TW" dirty="0" err="1">
                <a:solidFill>
                  <a:srgbClr val="373737"/>
                </a:solidFill>
                <a:latin typeface="Myriad Pro"/>
              </a:rPr>
              <a:t>softmax</a:t>
            </a:r>
            <a:r>
              <a:rPr lang="zh-TW" altLang="en-US" dirty="0">
                <a:solidFill>
                  <a:srgbClr val="373737"/>
                </a:solidFill>
                <a:latin typeface="Myriad Pro"/>
              </a:rPr>
              <a:t>，</a:t>
            </a:r>
            <a:r>
              <a:rPr lang="zh-CN" altLang="en-US" dirty="0">
                <a:solidFill>
                  <a:srgbClr val="373737"/>
                </a:solidFill>
                <a:latin typeface="Myriad Pro"/>
              </a:rPr>
              <a:t>看哪一个输出的值最大，例如上图中</a:t>
            </a:r>
            <a:r>
              <a:rPr lang="en-US" altLang="zh-TW" dirty="0">
                <a:solidFill>
                  <a:srgbClr val="373737"/>
                </a:solidFill>
                <a:latin typeface="Myriad Pro"/>
              </a:rPr>
              <a:t>d2</a:t>
            </a:r>
            <a:r>
              <a:rPr lang="zh-CN" altLang="en-US" dirty="0">
                <a:solidFill>
                  <a:srgbClr val="373737"/>
                </a:solidFill>
                <a:latin typeface="Myriad Pro"/>
              </a:rPr>
              <a:t>对应的输出概率最大，那我们就认为</a:t>
            </a:r>
            <a:r>
              <a:rPr lang="en-US" altLang="zh-TW" dirty="0">
                <a:solidFill>
                  <a:srgbClr val="373737"/>
                </a:solidFill>
                <a:latin typeface="Myriad Pro"/>
              </a:rPr>
              <a:t>s=2</a:t>
            </a:r>
          </a:p>
        </p:txBody>
      </p:sp>
      <p:sp>
        <p:nvSpPr>
          <p:cNvPr id="4" name="投影片編號版面配置區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A21633A-A357-4647-96F8-3609E572E7C5}"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6471921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73737"/>
                </a:solidFill>
                <a:latin typeface="Myriad Pro"/>
              </a:rPr>
              <a:t>我们用蓝色的向量和所有黄色向量进行</a:t>
            </a:r>
            <a:r>
              <a:rPr lang="en-US" altLang="zh-TW" dirty="0">
                <a:solidFill>
                  <a:srgbClr val="373737"/>
                </a:solidFill>
                <a:latin typeface="Myriad Pro"/>
              </a:rPr>
              <a:t>dot product</a:t>
            </a:r>
            <a:r>
              <a:rPr lang="zh-TW" altLang="en-US" dirty="0">
                <a:solidFill>
                  <a:srgbClr val="373737"/>
                </a:solidFill>
                <a:latin typeface="Myriad Pro"/>
              </a:rPr>
              <a:t>，</a:t>
            </a:r>
            <a:r>
              <a:rPr lang="zh-CN" altLang="en-US" dirty="0">
                <a:solidFill>
                  <a:srgbClr val="373737"/>
                </a:solidFill>
                <a:latin typeface="Myriad Pro"/>
              </a:rPr>
              <a:t>最终预测得</a:t>
            </a:r>
            <a:r>
              <a:rPr lang="en-US" altLang="zh-TW" dirty="0">
                <a:solidFill>
                  <a:srgbClr val="373737"/>
                </a:solidFill>
                <a:latin typeface="Myriad Pro"/>
              </a:rPr>
              <a:t>d</a:t>
            </a:r>
            <a:r>
              <a:rPr lang="en-US" altLang="zh-CN" dirty="0">
                <a:solidFill>
                  <a:srgbClr val="373737"/>
                </a:solidFill>
                <a:latin typeface="Myriad Pro"/>
              </a:rPr>
              <a:t>3</a:t>
            </a:r>
            <a:r>
              <a:rPr lang="zh-CN" altLang="en-US" dirty="0">
                <a:solidFill>
                  <a:srgbClr val="373737"/>
                </a:solidFill>
                <a:latin typeface="Myriad Pro"/>
              </a:rPr>
              <a:t>的概率最大，因此</a:t>
            </a:r>
            <a:r>
              <a:rPr lang="en-US" altLang="zh-TW" dirty="0">
                <a:solidFill>
                  <a:srgbClr val="373737"/>
                </a:solidFill>
                <a:latin typeface="Myriad Pro"/>
              </a:rPr>
              <a:t>e=3</a:t>
            </a:r>
            <a:r>
              <a:rPr lang="zh-TW" altLang="en-US" dirty="0">
                <a:solidFill>
                  <a:srgbClr val="373737"/>
                </a:solidFill>
                <a:latin typeface="Myriad Pro"/>
              </a:rPr>
              <a:t>。</a:t>
            </a:r>
            <a:r>
              <a:rPr lang="zh-CN" altLang="en-US" dirty="0">
                <a:solidFill>
                  <a:srgbClr val="373737"/>
                </a:solidFill>
                <a:latin typeface="Myriad Pro"/>
              </a:rPr>
              <a:t>最终，答案就是</a:t>
            </a:r>
            <a:r>
              <a:rPr lang="en-US" altLang="zh-TW" dirty="0">
                <a:solidFill>
                  <a:srgbClr val="373737"/>
                </a:solidFill>
                <a:latin typeface="Myriad Pro"/>
              </a:rPr>
              <a:t>s=2,e=3</a:t>
            </a:r>
            <a:endParaRPr lang="zh-TW" altLang="en-US" dirty="0"/>
          </a:p>
        </p:txBody>
      </p:sp>
      <p:sp>
        <p:nvSpPr>
          <p:cNvPr id="4" name="投影片編號版面配置區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A21633A-A357-4647-96F8-3609E572E7C5}"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4757007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73737"/>
                </a:solidFill>
                <a:latin typeface="Myriad Pro"/>
              </a:rPr>
              <a:t>对于从一段文本中抽取多句回答的情况，我们可以分别判断问答句的关系。</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判断两个句子是否是问答关系（将较长的文本切分成片段，取最可能的多个回答片段，对其进行分类判断。</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可以通过文本匹配算法等对句对进行排序，选择 top-N 个候选句子进行后续分类</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A21633A-A357-4647-96F8-3609E572E7C5}"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3213636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b="0" i="0" dirty="0">
                <a:solidFill>
                  <a:srgbClr val="4D4D4D"/>
                </a:solidFill>
                <a:effectLst/>
                <a:latin typeface="-apple-system"/>
              </a:rPr>
              <a:t>以往为了解决不同的</a:t>
            </a:r>
            <a:r>
              <a:rPr lang="en" altLang="zh-CN" b="0" i="0" dirty="0">
                <a:solidFill>
                  <a:srgbClr val="4D4D4D"/>
                </a:solidFill>
                <a:effectLst/>
                <a:latin typeface="-apple-system"/>
              </a:rPr>
              <a:t>NLP</a:t>
            </a:r>
            <a:r>
              <a:rPr lang="zh-CN" altLang="en-US" b="0" i="0" dirty="0">
                <a:solidFill>
                  <a:srgbClr val="4D4D4D"/>
                </a:solidFill>
                <a:effectLst/>
                <a:latin typeface="-apple-system"/>
              </a:rPr>
              <a:t>任务，我们会为该任务设计一个最合适的神经网络架构并做训练，以下是一些简单的例子</a:t>
            </a:r>
            <a:endParaRPr lang="en-US" altLang="zh-CN" b="0" i="0" dirty="0">
              <a:solidFill>
                <a:srgbClr val="4D4D4D"/>
              </a:solidFill>
              <a:effectLst/>
              <a:latin typeface="-apple-system"/>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lang="en-US" altLang="zh-CN" b="0" i="0" dirty="0">
              <a:solidFill>
                <a:srgbClr val="4D4D4D"/>
              </a:solidFill>
              <a:effectLst/>
              <a:latin typeface="-apple-system"/>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b="0" i="0" dirty="0">
                <a:solidFill>
                  <a:srgbClr val="4D4D4D"/>
                </a:solidFill>
                <a:effectLst/>
                <a:latin typeface="-apple-system"/>
              </a:rPr>
              <a:t>不同的</a:t>
            </a:r>
            <a:r>
              <a:rPr lang="en" altLang="zh-CN" b="0" i="0" dirty="0">
                <a:solidFill>
                  <a:srgbClr val="4D4D4D"/>
                </a:solidFill>
                <a:effectLst/>
                <a:latin typeface="-apple-system"/>
              </a:rPr>
              <a:t>NLP</a:t>
            </a:r>
            <a:r>
              <a:rPr lang="zh-CN" altLang="en-US" b="0" i="0" dirty="0">
                <a:solidFill>
                  <a:srgbClr val="4D4D4D"/>
                </a:solidFill>
                <a:effectLst/>
                <a:latin typeface="-apple-system"/>
              </a:rPr>
              <a:t>任务通常需要不同的模型，而设计这些模型并测试其</a:t>
            </a:r>
            <a:r>
              <a:rPr lang="en" altLang="zh-CN" b="0" i="0" dirty="0">
                <a:solidFill>
                  <a:srgbClr val="4D4D4D"/>
                </a:solidFill>
                <a:effectLst/>
                <a:latin typeface="-apple-system"/>
              </a:rPr>
              <a:t>performance</a:t>
            </a:r>
            <a:r>
              <a:rPr lang="zh-CN" altLang="en-US" b="0" i="0" dirty="0">
                <a:solidFill>
                  <a:srgbClr val="4D4D4D"/>
                </a:solidFill>
                <a:effectLst/>
                <a:latin typeface="-apple-system"/>
              </a:rPr>
              <a:t>是非常耗成本的（人力，时间，计算资源）。</a:t>
            </a:r>
            <a:r>
              <a:rPr lang="zh-CN" altLang="en-US" b="1" i="0" dirty="0">
                <a:solidFill>
                  <a:srgbClr val="4D4D4D"/>
                </a:solidFill>
                <a:effectLst/>
                <a:latin typeface="-apple-system"/>
              </a:rPr>
              <a:t>如果有一个能直接处理各式</a:t>
            </a:r>
            <a:r>
              <a:rPr lang="en" altLang="zh-CN" b="1" i="0" dirty="0">
                <a:solidFill>
                  <a:srgbClr val="4D4D4D"/>
                </a:solidFill>
                <a:effectLst/>
                <a:latin typeface="-apple-system"/>
              </a:rPr>
              <a:t>NLP</a:t>
            </a:r>
            <a:r>
              <a:rPr lang="zh-CN" altLang="en-US" b="1" i="0" dirty="0">
                <a:solidFill>
                  <a:srgbClr val="4D4D4D"/>
                </a:solidFill>
                <a:effectLst/>
                <a:latin typeface="-apple-system"/>
              </a:rPr>
              <a:t>任务的通用架构该有多好？</a:t>
            </a:r>
            <a:endParaRPr lang="en-US" altLang="zh-CN" b="0" i="0" dirty="0">
              <a:solidFill>
                <a:srgbClr val="4D4D4D"/>
              </a:solidFill>
              <a:effectLst/>
              <a:latin typeface="-apple-system"/>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lang="en-US" altLang="zh-CN" dirty="0"/>
          </a:p>
          <a:p>
            <a:pPr algn="l"/>
            <a:r>
              <a:rPr lang="zh-CN" altLang="en-US" b="0" i="0" dirty="0">
                <a:solidFill>
                  <a:srgbClr val="4D4D4D"/>
                </a:solidFill>
                <a:effectLst/>
                <a:latin typeface="-apple-system"/>
              </a:rPr>
              <a:t>随着时代演进，不少人很自然地有了这样子的想法，而</a:t>
            </a:r>
            <a:r>
              <a:rPr lang="en" altLang="zh-CN" b="0" i="0" dirty="0">
                <a:solidFill>
                  <a:srgbClr val="4D4D4D"/>
                </a:solidFill>
                <a:effectLst/>
                <a:latin typeface="-apple-system"/>
              </a:rPr>
              <a:t>BERT</a:t>
            </a:r>
            <a:r>
              <a:rPr lang="zh-CN" altLang="en-US" b="0" i="0" dirty="0">
                <a:solidFill>
                  <a:srgbClr val="4D4D4D"/>
                </a:solidFill>
                <a:effectLst/>
                <a:latin typeface="-apple-system"/>
              </a:rPr>
              <a:t>就是其中一个将此概念付诸实践的例子。</a:t>
            </a:r>
            <a:endParaRPr lang="en-US" altLang="zh-CN" b="0" i="0" dirty="0">
              <a:solidFill>
                <a:srgbClr val="4D4D4D"/>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r>
              <a:rPr kumimoji="1" lang="en-US" altLang="zh-CN" dirty="0"/>
              <a:t>Bert</a:t>
            </a:r>
            <a:r>
              <a:rPr kumimoji="1" lang="zh-CN" altLang="en-US" dirty="0"/>
              <a:t> 采用预训练</a:t>
            </a:r>
            <a:r>
              <a:rPr kumimoji="1" lang="en-US" altLang="zh-CN" dirty="0"/>
              <a:t>+</a:t>
            </a:r>
            <a:r>
              <a:rPr kumimoji="1" lang="zh-CN" altLang="en-US" dirty="0"/>
              <a:t>微调 的范式，首先采用自监督的方式，使用</a:t>
            </a:r>
            <a:r>
              <a:rPr kumimoji="1" lang="en-US" altLang="zh-CN" dirty="0"/>
              <a:t>Transformer</a:t>
            </a:r>
            <a:r>
              <a:rPr kumimoji="1" lang="zh-CN" altLang="en-US" dirty="0"/>
              <a:t> </a:t>
            </a:r>
            <a:r>
              <a:rPr kumimoji="1" lang="en-US" altLang="zh-CN" dirty="0" err="1"/>
              <a:t>Encdoer</a:t>
            </a:r>
            <a:r>
              <a:rPr kumimoji="1" lang="zh-CN" altLang="en-US" dirty="0"/>
              <a:t>，大量文本给予两个预训练目标，事先训练好一个可以套用到多个</a:t>
            </a:r>
            <a:r>
              <a:rPr kumimoji="1" lang="en-US" altLang="zh-CN" dirty="0"/>
              <a:t>NLP</a:t>
            </a:r>
            <a:r>
              <a:rPr kumimoji="1" lang="zh-CN" altLang="en-US" dirty="0"/>
              <a:t>任务上的</a:t>
            </a:r>
            <a:r>
              <a:rPr kumimoji="1" lang="en-US" altLang="zh-CN" dirty="0"/>
              <a:t>Bert</a:t>
            </a:r>
            <a:r>
              <a:rPr kumimoji="1" lang="zh-CN" altLang="en-US" dirty="0"/>
              <a:t>模型，然后再下游任务上微调，实现一个</a:t>
            </a:r>
            <a:r>
              <a:rPr kumimoji="1" lang="en-US" altLang="zh-CN" dirty="0"/>
              <a:t>NLP</a:t>
            </a:r>
            <a:r>
              <a:rPr kumimoji="1" lang="zh-CN" altLang="en-US" dirty="0"/>
              <a:t>任务的通用框架。</a:t>
            </a:r>
            <a:r>
              <a:rPr lang="zh-CN" altLang="en-US" b="0" i="0" dirty="0">
                <a:solidFill>
                  <a:srgbClr val="121212"/>
                </a:solidFill>
                <a:effectLst/>
                <a:latin typeface="-apple-system"/>
              </a:rPr>
              <a:t>其预训练过程就是逐渐调整模型参数，使得模型的输出的文本表示能够刻画语言的本质，便于后续的调优工作。</a:t>
            </a:r>
            <a:endParaRPr lang="en-US" altLang="zh-CN" b="0" i="0" dirty="0">
              <a:solidFill>
                <a:srgbClr val="121212"/>
              </a:solidFill>
              <a:effectLst/>
              <a:latin typeface="-apple-system"/>
            </a:endParaRPr>
          </a:p>
          <a:p>
            <a:endParaRPr lang="en-US" altLang="zh-CN" dirty="0"/>
          </a:p>
          <a:p>
            <a:pPr algn="l"/>
            <a:r>
              <a:rPr lang="zh-CN" altLang="en-US" b="0" i="0" dirty="0">
                <a:solidFill>
                  <a:srgbClr val="4D4D4D"/>
                </a:solidFill>
                <a:effectLst/>
                <a:latin typeface="-apple-system"/>
              </a:rPr>
              <a:t>這就是近來 </a:t>
            </a:r>
            <a:r>
              <a:rPr lang="en" altLang="zh-CN" b="0" i="0" dirty="0">
                <a:solidFill>
                  <a:srgbClr val="4D4D4D"/>
                </a:solidFill>
                <a:effectLst/>
                <a:latin typeface="-apple-system"/>
              </a:rPr>
              <a:t>NLP </a:t>
            </a:r>
            <a:r>
              <a:rPr lang="zh-CN" altLang="en-US" b="0" i="0" dirty="0">
                <a:solidFill>
                  <a:srgbClr val="4D4D4D"/>
                </a:solidFill>
                <a:effectLst/>
                <a:latin typeface="-apple-system"/>
              </a:rPr>
              <a:t>領域非常流行的</a:t>
            </a:r>
            <a:r>
              <a:rPr lang="zh-CN" altLang="en-US" b="1" i="0" dirty="0">
                <a:solidFill>
                  <a:srgbClr val="4D4D4D"/>
                </a:solidFill>
                <a:effectLst/>
                <a:latin typeface="-apple-system"/>
              </a:rPr>
              <a:t>兩階段</a:t>
            </a:r>
            <a:r>
              <a:rPr lang="zh-CN" altLang="en-US" b="0" i="0" dirty="0">
                <a:solidFill>
                  <a:srgbClr val="4D4D4D"/>
                </a:solidFill>
                <a:effectLst/>
                <a:latin typeface="-apple-system"/>
              </a:rPr>
              <a:t>遷移學習：</a:t>
            </a:r>
            <a:endParaRPr lang="en-US" altLang="zh-CN" b="0" i="0" dirty="0">
              <a:solidFill>
                <a:srgbClr val="4D4D4D"/>
              </a:solidFill>
              <a:effectLst/>
              <a:latin typeface="-apple-system"/>
            </a:endParaRPr>
          </a:p>
          <a:p>
            <a:pPr algn="l"/>
            <a:endParaRPr lang="zh-CN" altLang="en-US" b="0" i="0" dirty="0">
              <a:solidFill>
                <a:srgbClr val="4D4D4D"/>
              </a:solidFill>
              <a:effectLst/>
              <a:latin typeface="-apple-system"/>
            </a:endParaRPr>
          </a:p>
          <a:p>
            <a:pPr algn="l">
              <a:buFont typeface="Arial" panose="020B0604020202020204" pitchFamily="34" charset="0"/>
              <a:buChar char="•"/>
            </a:pPr>
            <a:r>
              <a:rPr lang="zh-CN" altLang="en-US" b="0" i="0" dirty="0">
                <a:effectLst/>
                <a:latin typeface="-apple-system"/>
              </a:rPr>
              <a:t>先以 </a:t>
            </a:r>
            <a:r>
              <a:rPr lang="en" altLang="zh-CN" b="0" i="0" dirty="0">
                <a:effectLst/>
                <a:latin typeface="-apple-system"/>
              </a:rPr>
              <a:t>LM Pretraining </a:t>
            </a:r>
            <a:r>
              <a:rPr lang="zh-CN" altLang="en-US" b="0" i="0" dirty="0">
                <a:effectLst/>
                <a:latin typeface="-apple-system"/>
              </a:rPr>
              <a:t>的方式預先訓練出一個對自然語言有一定「理解」的通用模型</a:t>
            </a:r>
          </a:p>
          <a:p>
            <a:pPr algn="l">
              <a:buFont typeface="Arial" panose="020B0604020202020204" pitchFamily="34" charset="0"/>
              <a:buChar char="•"/>
            </a:pPr>
            <a:r>
              <a:rPr lang="zh-CN" altLang="en-US" b="0" i="0" dirty="0">
                <a:effectLst/>
                <a:latin typeface="-apple-system"/>
              </a:rPr>
              <a:t>再將該模型拿來做特徵擷取或是 </a:t>
            </a:r>
            <a:r>
              <a:rPr lang="en" altLang="zh-CN" b="0" i="0" dirty="0">
                <a:effectLst/>
                <a:latin typeface="-apple-system"/>
              </a:rPr>
              <a:t>fine tune </a:t>
            </a:r>
            <a:r>
              <a:rPr lang="zh-CN" altLang="en-US" b="0" i="0" dirty="0">
                <a:effectLst/>
                <a:latin typeface="-apple-system"/>
              </a:rPr>
              <a:t>下游的（監督式）任務</a:t>
            </a:r>
          </a:p>
          <a:p>
            <a:endParaRPr lang="en-US" altLang="zh-CN" dirty="0"/>
          </a:p>
          <a:p>
            <a:endParaRPr lang="en-US" altLang="zh-CN" b="0" i="0" dirty="0">
              <a:solidFill>
                <a:srgbClr val="121212"/>
              </a:solidFill>
              <a:effectLst/>
              <a:latin typeface="-apple-system"/>
            </a:endParaRPr>
          </a:p>
        </p:txBody>
      </p:sp>
    </p:spTree>
    <p:extLst>
      <p:ext uri="{BB962C8B-B14F-4D97-AF65-F5344CB8AC3E}">
        <p14:creationId xmlns:p14="http://schemas.microsoft.com/office/powerpoint/2010/main" val="24554529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02B56ADC-D7ED-4F35-8CFA-FF8C2071341E}" type="slidenum">
              <a:rPr lang="en-US" smtClean="0"/>
              <a:t>20</a:t>
            </a:fld>
            <a:endParaRPr lang="en-US"/>
          </a:p>
        </p:txBody>
      </p:sp>
    </p:spTree>
    <p:extLst>
      <p:ext uri="{BB962C8B-B14F-4D97-AF65-F5344CB8AC3E}">
        <p14:creationId xmlns:p14="http://schemas.microsoft.com/office/powerpoint/2010/main" val="12818369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 altLang="zh-CN" b="0" i="0" dirty="0">
                <a:solidFill>
                  <a:srgbClr val="121212"/>
                </a:solidFill>
                <a:effectLst/>
                <a:latin typeface="-apple-system"/>
              </a:rPr>
              <a:t>BERT</a:t>
            </a:r>
            <a:r>
              <a:rPr lang="zh-CN" altLang="en-US" b="0" i="0" dirty="0">
                <a:solidFill>
                  <a:srgbClr val="121212"/>
                </a:solidFill>
                <a:effectLst/>
                <a:latin typeface="-apple-system"/>
              </a:rPr>
              <a:t>使用了</a:t>
            </a:r>
            <a:r>
              <a:rPr lang="en" altLang="zh-CN" b="0" i="0" dirty="0">
                <a:solidFill>
                  <a:srgbClr val="121212"/>
                </a:solidFill>
                <a:effectLst/>
                <a:latin typeface="-apple-system"/>
              </a:rPr>
              <a:t>transformer</a:t>
            </a:r>
            <a:r>
              <a:rPr lang="zh-CN" altLang="en-US" b="0" i="0" dirty="0">
                <a:solidFill>
                  <a:srgbClr val="121212"/>
                </a:solidFill>
                <a:effectLst/>
                <a:latin typeface="-apple-system"/>
              </a:rPr>
              <a:t>编码器，由于</a:t>
            </a:r>
            <a:r>
              <a:rPr lang="en" altLang="zh-CN" b="0" i="0" dirty="0">
                <a:solidFill>
                  <a:srgbClr val="121212"/>
                </a:solidFill>
                <a:effectLst/>
                <a:latin typeface="-apple-system"/>
              </a:rPr>
              <a:t>self-attention</a:t>
            </a:r>
            <a:r>
              <a:rPr lang="zh-CN" altLang="en-US" b="0" i="0" dirty="0">
                <a:solidFill>
                  <a:srgbClr val="121212"/>
                </a:solidFill>
                <a:effectLst/>
                <a:latin typeface="-apple-system"/>
              </a:rPr>
              <a:t>机制，所以模型上下层直接全部是互相连接的。而</a:t>
            </a:r>
            <a:r>
              <a:rPr lang="en" altLang="zh-CN" b="0" i="0" dirty="0">
                <a:solidFill>
                  <a:srgbClr val="121212"/>
                </a:solidFill>
                <a:effectLst/>
                <a:latin typeface="-apple-system"/>
              </a:rPr>
              <a:t>ELMO</a:t>
            </a:r>
            <a:r>
              <a:rPr lang="zh-CN" altLang="en-US" b="0" i="0" dirty="0">
                <a:solidFill>
                  <a:srgbClr val="121212"/>
                </a:solidFill>
                <a:effectLst/>
                <a:latin typeface="-apple-system"/>
              </a:rPr>
              <a:t>使用的是双向</a:t>
            </a:r>
            <a:r>
              <a:rPr lang="en" altLang="zh-CN" b="0" i="0" dirty="0">
                <a:solidFill>
                  <a:srgbClr val="121212"/>
                </a:solidFill>
                <a:effectLst/>
                <a:latin typeface="-apple-system"/>
              </a:rPr>
              <a:t>LSTM</a:t>
            </a:r>
            <a:r>
              <a:rPr lang="zh-CN" altLang="en" b="0" i="0" dirty="0">
                <a:solidFill>
                  <a:srgbClr val="121212"/>
                </a:solidFill>
                <a:effectLst/>
                <a:latin typeface="-apple-system"/>
              </a:rPr>
              <a:t>，</a:t>
            </a:r>
            <a:r>
              <a:rPr lang="zh-CN" altLang="en-US" b="0" i="0" dirty="0">
                <a:solidFill>
                  <a:srgbClr val="121212"/>
                </a:solidFill>
                <a:effectLst/>
                <a:latin typeface="-apple-system"/>
              </a:rPr>
              <a:t>虽然是双向的，但是也只是在两个单向的</a:t>
            </a:r>
            <a:r>
              <a:rPr lang="en" altLang="zh-CN" b="0" i="0" dirty="0">
                <a:solidFill>
                  <a:srgbClr val="121212"/>
                </a:solidFill>
                <a:effectLst/>
                <a:latin typeface="-apple-system"/>
              </a:rPr>
              <a:t>LSTM</a:t>
            </a:r>
            <a:r>
              <a:rPr lang="zh-CN" altLang="en-US" b="0" i="0" dirty="0">
                <a:solidFill>
                  <a:srgbClr val="121212"/>
                </a:solidFill>
                <a:effectLst/>
                <a:latin typeface="-apple-system"/>
              </a:rPr>
              <a:t>的最高层进行简单的拼接，在上述几个模型中，只有</a:t>
            </a:r>
            <a:r>
              <a:rPr lang="en" altLang="zh-CN" b="0" i="0" dirty="0">
                <a:solidFill>
                  <a:srgbClr val="121212"/>
                </a:solidFill>
                <a:effectLst/>
                <a:latin typeface="-apple-system"/>
              </a:rPr>
              <a:t>BERT</a:t>
            </a:r>
            <a:r>
              <a:rPr lang="zh-CN" altLang="en-US" b="0" i="0" dirty="0">
                <a:solidFill>
                  <a:srgbClr val="121212"/>
                </a:solidFill>
                <a:effectLst/>
                <a:latin typeface="-apple-system"/>
              </a:rPr>
              <a:t>是真正在模型所有层中是双向的。从模型或者方法角度看，</a:t>
            </a:r>
            <a:r>
              <a:rPr lang="en" altLang="zh-CN" b="0" i="0" dirty="0">
                <a:solidFill>
                  <a:srgbClr val="121212"/>
                </a:solidFill>
                <a:effectLst/>
                <a:latin typeface="-apple-system"/>
              </a:rPr>
              <a:t>Bert</a:t>
            </a:r>
            <a:r>
              <a:rPr lang="zh-CN" altLang="en-US" b="0" i="0" dirty="0">
                <a:solidFill>
                  <a:srgbClr val="121212"/>
                </a:solidFill>
                <a:effectLst/>
                <a:latin typeface="-apple-system"/>
              </a:rPr>
              <a:t>借鉴了</a:t>
            </a:r>
            <a:r>
              <a:rPr lang="en" altLang="zh-CN" b="0" i="0" dirty="0">
                <a:solidFill>
                  <a:srgbClr val="121212"/>
                </a:solidFill>
                <a:effectLst/>
                <a:latin typeface="-apple-system"/>
              </a:rPr>
              <a:t>ELMO</a:t>
            </a:r>
            <a:r>
              <a:rPr lang="zh-CN" altLang="en" b="0" i="0" dirty="0">
                <a:solidFill>
                  <a:srgbClr val="121212"/>
                </a:solidFill>
                <a:effectLst/>
                <a:latin typeface="-apple-system"/>
              </a:rPr>
              <a:t>，</a:t>
            </a:r>
            <a:r>
              <a:rPr lang="en" altLang="zh-CN" b="0" i="0" dirty="0">
                <a:solidFill>
                  <a:srgbClr val="121212"/>
                </a:solidFill>
                <a:effectLst/>
                <a:latin typeface="-apple-system"/>
              </a:rPr>
              <a:t>GPT</a:t>
            </a:r>
            <a:r>
              <a:rPr lang="zh-CN" altLang="en-US" b="0" i="0" dirty="0">
                <a:solidFill>
                  <a:srgbClr val="121212"/>
                </a:solidFill>
                <a:effectLst/>
                <a:latin typeface="-apple-system"/>
              </a:rPr>
              <a:t>及</a:t>
            </a:r>
            <a:r>
              <a:rPr lang="en" altLang="zh-CN" b="0" i="0" dirty="0">
                <a:solidFill>
                  <a:srgbClr val="121212"/>
                </a:solidFill>
                <a:effectLst/>
                <a:latin typeface="-apple-system"/>
              </a:rPr>
              <a:t>CBOW</a:t>
            </a:r>
            <a:r>
              <a:rPr lang="zh-CN" altLang="en" b="0" i="0" dirty="0">
                <a:solidFill>
                  <a:srgbClr val="121212"/>
                </a:solidFill>
                <a:effectLst/>
                <a:latin typeface="-apple-system"/>
              </a:rPr>
              <a:t>，</a:t>
            </a:r>
            <a:r>
              <a:rPr lang="zh-CN" altLang="en-US" b="0" i="0" dirty="0">
                <a:solidFill>
                  <a:srgbClr val="121212"/>
                </a:solidFill>
                <a:effectLst/>
                <a:latin typeface="-apple-system"/>
              </a:rPr>
              <a:t>主要提出了</a:t>
            </a:r>
            <a:r>
              <a:rPr lang="en" altLang="zh-CN" b="0" i="0" dirty="0">
                <a:solidFill>
                  <a:srgbClr val="121212"/>
                </a:solidFill>
                <a:effectLst/>
                <a:latin typeface="-apple-system"/>
              </a:rPr>
              <a:t>Masked </a:t>
            </a:r>
            <a:r>
              <a:rPr lang="zh-CN" altLang="en-US" b="0" i="0" dirty="0">
                <a:solidFill>
                  <a:srgbClr val="121212"/>
                </a:solidFill>
                <a:effectLst/>
                <a:latin typeface="-apple-system"/>
              </a:rPr>
              <a:t>语言模型 及</a:t>
            </a:r>
            <a:r>
              <a:rPr lang="en" altLang="zh-CN" b="0" i="0" dirty="0">
                <a:solidFill>
                  <a:srgbClr val="121212"/>
                </a:solidFill>
                <a:effectLst/>
                <a:latin typeface="-apple-system"/>
              </a:rPr>
              <a:t>Next Sentence Prediction</a:t>
            </a:r>
            <a:r>
              <a:rPr lang="zh-CN" altLang="en" b="0" i="0" dirty="0">
                <a:solidFill>
                  <a:srgbClr val="121212"/>
                </a:solidFill>
                <a:effectLst/>
                <a:latin typeface="-apple-system"/>
              </a:rPr>
              <a:t>，</a:t>
            </a:r>
            <a:r>
              <a:rPr lang="zh-CN" altLang="en-US" b="0" i="0" dirty="0">
                <a:solidFill>
                  <a:srgbClr val="121212"/>
                </a:solidFill>
                <a:effectLst/>
                <a:latin typeface="-apple-system"/>
              </a:rPr>
              <a:t>但是这里</a:t>
            </a:r>
            <a:r>
              <a:rPr lang="en" altLang="zh-CN" b="0" i="0" dirty="0">
                <a:solidFill>
                  <a:srgbClr val="121212"/>
                </a:solidFill>
                <a:effectLst/>
                <a:latin typeface="-apple-system"/>
              </a:rPr>
              <a:t>Next Sentence Prediction</a:t>
            </a:r>
            <a:r>
              <a:rPr lang="zh-CN" altLang="en-US" b="0" i="0" dirty="0">
                <a:solidFill>
                  <a:srgbClr val="121212"/>
                </a:solidFill>
                <a:effectLst/>
                <a:latin typeface="-apple-system"/>
              </a:rPr>
              <a:t>基本不影响大局，而</a:t>
            </a:r>
            <a:r>
              <a:rPr lang="en" altLang="zh-CN" b="0" i="0" dirty="0">
                <a:solidFill>
                  <a:srgbClr val="121212"/>
                </a:solidFill>
                <a:effectLst/>
                <a:latin typeface="-apple-system"/>
              </a:rPr>
              <a:t>Masked LM</a:t>
            </a:r>
            <a:r>
              <a:rPr lang="zh-CN" altLang="en-US" b="0" i="0" dirty="0">
                <a:solidFill>
                  <a:srgbClr val="121212"/>
                </a:solidFill>
                <a:effectLst/>
                <a:latin typeface="-apple-system"/>
              </a:rPr>
              <a:t>明显借鉴了</a:t>
            </a:r>
            <a:r>
              <a:rPr lang="en" altLang="zh-CN" b="0" i="0" dirty="0">
                <a:solidFill>
                  <a:srgbClr val="121212"/>
                </a:solidFill>
                <a:effectLst/>
                <a:latin typeface="-apple-system"/>
              </a:rPr>
              <a:t>CBOW</a:t>
            </a:r>
            <a:r>
              <a:rPr lang="zh-CN" altLang="en-US" b="0" i="0" dirty="0">
                <a:solidFill>
                  <a:srgbClr val="121212"/>
                </a:solidFill>
                <a:effectLst/>
                <a:latin typeface="-apple-system"/>
              </a:rPr>
              <a:t>的思想。所以说</a:t>
            </a:r>
            <a:r>
              <a:rPr lang="en" altLang="zh-CN" b="0" i="0" dirty="0">
                <a:solidFill>
                  <a:srgbClr val="121212"/>
                </a:solidFill>
                <a:effectLst/>
                <a:latin typeface="-apple-system"/>
              </a:rPr>
              <a:t>Bert</a:t>
            </a:r>
            <a:r>
              <a:rPr lang="zh-CN" altLang="en-US" b="0" i="0" dirty="0">
                <a:solidFill>
                  <a:srgbClr val="121212"/>
                </a:solidFill>
                <a:effectLst/>
                <a:latin typeface="-apple-system"/>
              </a:rPr>
              <a:t>的模型没什么。大的创新，更像最近几年</a:t>
            </a:r>
            <a:r>
              <a:rPr lang="en" altLang="zh-CN" b="0" i="0" dirty="0">
                <a:solidFill>
                  <a:srgbClr val="121212"/>
                </a:solidFill>
                <a:effectLst/>
                <a:latin typeface="-apple-system"/>
              </a:rPr>
              <a:t>NLP</a:t>
            </a:r>
            <a:r>
              <a:rPr lang="zh-CN" altLang="en-US" b="0" i="0" dirty="0">
                <a:solidFill>
                  <a:srgbClr val="121212"/>
                </a:solidFill>
                <a:effectLst/>
                <a:latin typeface="-apple-system"/>
              </a:rPr>
              <a:t>重要进展的集大成者。</a:t>
            </a:r>
            <a:endParaRPr lang="en-US" altLang="zh-CN" b="0" i="0" dirty="0">
              <a:solidFill>
                <a:srgbClr val="121212"/>
              </a:solidFill>
              <a:effectLst/>
              <a:latin typeface="-apple-system"/>
            </a:endParaRPr>
          </a:p>
          <a:p>
            <a:endParaRPr lang="en-US" altLang="zh-CN" b="0" i="0" dirty="0">
              <a:solidFill>
                <a:srgbClr val="121212"/>
              </a:solidFill>
              <a:effectLst/>
              <a:latin typeface="-apple-system"/>
            </a:endParaRPr>
          </a:p>
          <a:p>
            <a:r>
              <a:rPr lang="zh-CN" altLang="en-US" b="0" i="0" dirty="0">
                <a:solidFill>
                  <a:srgbClr val="121212"/>
                </a:solidFill>
                <a:effectLst/>
                <a:latin typeface="-apple-system"/>
              </a:rPr>
              <a:t>如果归纳一下这些进展就是：首先是两阶段模型，第一阶段双向语言模型预训练，这里注意要用双向而不是单向，第二阶段采用具体任务</a:t>
            </a:r>
            <a:r>
              <a:rPr lang="en" altLang="zh-CN" b="0" i="0" dirty="0">
                <a:solidFill>
                  <a:srgbClr val="121212"/>
                </a:solidFill>
                <a:effectLst/>
                <a:latin typeface="-apple-system"/>
              </a:rPr>
              <a:t>Fine-tuning</a:t>
            </a:r>
            <a:r>
              <a:rPr lang="zh-CN" altLang="en-US" b="0" i="0" dirty="0">
                <a:solidFill>
                  <a:srgbClr val="121212"/>
                </a:solidFill>
                <a:effectLst/>
                <a:latin typeface="-apple-system"/>
              </a:rPr>
              <a:t>或者做特征集成；第二是特征抽取要用</a:t>
            </a:r>
            <a:r>
              <a:rPr lang="en" altLang="zh-CN" b="0" i="0" dirty="0">
                <a:solidFill>
                  <a:srgbClr val="121212"/>
                </a:solidFill>
                <a:effectLst/>
                <a:latin typeface="-apple-system"/>
              </a:rPr>
              <a:t>Transformer</a:t>
            </a:r>
            <a:r>
              <a:rPr lang="zh-CN" altLang="en-US" b="0" i="0" dirty="0">
                <a:solidFill>
                  <a:srgbClr val="121212"/>
                </a:solidFill>
                <a:effectLst/>
                <a:latin typeface="-apple-system"/>
              </a:rPr>
              <a:t>作为特征提取器而不是</a:t>
            </a:r>
            <a:r>
              <a:rPr lang="en" altLang="zh-CN" b="0" i="0" dirty="0">
                <a:solidFill>
                  <a:srgbClr val="121212"/>
                </a:solidFill>
                <a:effectLst/>
                <a:latin typeface="-apple-system"/>
              </a:rPr>
              <a:t>RNN</a:t>
            </a:r>
            <a:r>
              <a:rPr lang="zh-CN" altLang="en-US" b="0" i="0" dirty="0">
                <a:solidFill>
                  <a:srgbClr val="121212"/>
                </a:solidFill>
                <a:effectLst/>
                <a:latin typeface="-apple-system"/>
              </a:rPr>
              <a:t>或者</a:t>
            </a:r>
            <a:r>
              <a:rPr lang="en" altLang="zh-CN" b="0" i="0" dirty="0">
                <a:solidFill>
                  <a:srgbClr val="121212"/>
                </a:solidFill>
                <a:effectLst/>
                <a:latin typeface="-apple-system"/>
              </a:rPr>
              <a:t>CNN</a:t>
            </a:r>
            <a:r>
              <a:rPr lang="zh-CN" altLang="en" b="0" i="0" dirty="0">
                <a:solidFill>
                  <a:srgbClr val="121212"/>
                </a:solidFill>
                <a:effectLst/>
                <a:latin typeface="-apple-system"/>
              </a:rPr>
              <a:t>；</a:t>
            </a:r>
            <a:r>
              <a:rPr lang="zh-CN" altLang="en-US" b="0" i="0" dirty="0">
                <a:solidFill>
                  <a:srgbClr val="121212"/>
                </a:solidFill>
                <a:effectLst/>
                <a:latin typeface="-apple-system"/>
              </a:rPr>
              <a:t>第三，双向语言模型可以采取</a:t>
            </a:r>
            <a:r>
              <a:rPr lang="en" altLang="zh-CN" b="0" i="0" dirty="0">
                <a:solidFill>
                  <a:srgbClr val="121212"/>
                </a:solidFill>
                <a:effectLst/>
                <a:latin typeface="-apple-system"/>
              </a:rPr>
              <a:t>CBOW</a:t>
            </a:r>
            <a:r>
              <a:rPr lang="zh-CN" altLang="en-US" b="0" i="0" dirty="0">
                <a:solidFill>
                  <a:srgbClr val="121212"/>
                </a:solidFill>
                <a:effectLst/>
                <a:latin typeface="-apple-system"/>
              </a:rPr>
              <a:t>的方法去做（当然我觉得这个是个细节问题，不算太关键，前两个因素比较关键）。</a:t>
            </a:r>
            <a:r>
              <a:rPr lang="en" altLang="zh-CN" b="0" i="0" dirty="0">
                <a:solidFill>
                  <a:srgbClr val="121212"/>
                </a:solidFill>
                <a:effectLst/>
                <a:latin typeface="-apple-system"/>
              </a:rPr>
              <a:t>Bert</a:t>
            </a:r>
            <a:r>
              <a:rPr lang="zh-CN" altLang="en-US" b="0" i="0" dirty="0">
                <a:solidFill>
                  <a:srgbClr val="121212"/>
                </a:solidFill>
                <a:effectLst/>
                <a:latin typeface="-apple-system"/>
              </a:rPr>
              <a:t>最大的亮点在于效果好及普适性强，几乎所有</a:t>
            </a:r>
            <a:r>
              <a:rPr lang="en" altLang="zh-CN" b="0" i="0" dirty="0">
                <a:solidFill>
                  <a:srgbClr val="121212"/>
                </a:solidFill>
                <a:effectLst/>
                <a:latin typeface="-apple-system"/>
              </a:rPr>
              <a:t>NLP</a:t>
            </a:r>
            <a:r>
              <a:rPr lang="zh-CN" altLang="en-US" b="0" i="0" dirty="0">
                <a:solidFill>
                  <a:srgbClr val="121212"/>
                </a:solidFill>
                <a:effectLst/>
                <a:latin typeface="-apple-system"/>
              </a:rPr>
              <a:t>任务都可以套用</a:t>
            </a:r>
            <a:r>
              <a:rPr lang="en" altLang="zh-CN" b="0" i="0" dirty="0">
                <a:solidFill>
                  <a:srgbClr val="121212"/>
                </a:solidFill>
                <a:effectLst/>
                <a:latin typeface="-apple-system"/>
              </a:rPr>
              <a:t>Bert</a:t>
            </a:r>
            <a:r>
              <a:rPr lang="zh-CN" altLang="en-US" b="0" i="0" dirty="0">
                <a:solidFill>
                  <a:srgbClr val="121212"/>
                </a:solidFill>
                <a:effectLst/>
                <a:latin typeface="-apple-system"/>
              </a:rPr>
              <a:t>这种两阶段解决思路，而且效果应该会有明显提升。可以预见的是，未来一段时间在</a:t>
            </a:r>
            <a:r>
              <a:rPr lang="en" altLang="zh-CN" b="0" i="0" dirty="0">
                <a:solidFill>
                  <a:srgbClr val="121212"/>
                </a:solidFill>
                <a:effectLst/>
                <a:latin typeface="-apple-system"/>
              </a:rPr>
              <a:t>NLP</a:t>
            </a:r>
            <a:r>
              <a:rPr lang="zh-CN" altLang="en-US" b="0" i="0" dirty="0">
                <a:solidFill>
                  <a:srgbClr val="121212"/>
                </a:solidFill>
                <a:effectLst/>
                <a:latin typeface="-apple-system"/>
              </a:rPr>
              <a:t>应用领域。</a:t>
            </a:r>
            <a:r>
              <a:rPr lang="en" altLang="zh-CN" b="0" i="0" dirty="0">
                <a:solidFill>
                  <a:srgbClr val="121212"/>
                </a:solidFill>
                <a:effectLst/>
                <a:latin typeface="-apple-system"/>
              </a:rPr>
              <a:t>Transformer</a:t>
            </a:r>
            <a:r>
              <a:rPr lang="zh-CN" altLang="en-US" b="0" i="0" dirty="0">
                <a:solidFill>
                  <a:srgbClr val="121212"/>
                </a:solidFill>
                <a:effectLst/>
                <a:latin typeface="-apple-system"/>
              </a:rPr>
              <a:t>将占据主导地位，而且这种两阶段预训练方法也会主导各种应用。</a:t>
            </a:r>
            <a:endParaRPr lang="zh-TW" altLang="en-US" dirty="0"/>
          </a:p>
        </p:txBody>
      </p:sp>
      <p:sp>
        <p:nvSpPr>
          <p:cNvPr id="4" name="投影片編號版面配置區 3"/>
          <p:cNvSpPr>
            <a:spLocks noGrp="1"/>
          </p:cNvSpPr>
          <p:nvPr>
            <p:ph type="sldNum" sz="quarter" idx="5"/>
          </p:nvPr>
        </p:nvSpPr>
        <p:spPr/>
        <p:txBody>
          <a:bodyPr/>
          <a:lstStyle/>
          <a:p>
            <a:fld id="{35DEAE66-936D-4470-80B1-DDFD50749D99}" type="slidenum">
              <a:rPr lang="zh-TW" altLang="en-US" smtClean="0"/>
              <a:t>21</a:t>
            </a:fld>
            <a:endParaRPr lang="zh-TW" altLang="en-US"/>
          </a:p>
        </p:txBody>
      </p:sp>
    </p:spTree>
    <p:extLst>
      <p:ext uri="{BB962C8B-B14F-4D97-AF65-F5344CB8AC3E}">
        <p14:creationId xmlns:p14="http://schemas.microsoft.com/office/powerpoint/2010/main" val="11741567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nSpc>
                <a:spcPct val="150000"/>
              </a:lnSpc>
            </a:pPr>
            <a:endParaRPr lang="zh-CN" altLang="en-US" dirty="0"/>
          </a:p>
        </p:txBody>
      </p:sp>
    </p:spTree>
    <p:extLst>
      <p:ext uri="{BB962C8B-B14F-4D97-AF65-F5344CB8AC3E}">
        <p14:creationId xmlns:p14="http://schemas.microsoft.com/office/powerpoint/2010/main" val="2330526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Bert</a:t>
            </a:r>
            <a:r>
              <a:rPr lang="zh-CN" altLang="en-US" dirty="0"/>
              <a:t> 是</a:t>
            </a:r>
            <a:r>
              <a:rPr lang="en-US" altLang="zh-CN" dirty="0"/>
              <a:t>Google</a:t>
            </a:r>
            <a:r>
              <a:rPr lang="zh-CN" altLang="en-US" dirty="0"/>
              <a:t>在</a:t>
            </a:r>
            <a:r>
              <a:rPr lang="en-US" altLang="zh-CN" dirty="0"/>
              <a:t>2018</a:t>
            </a:r>
            <a:r>
              <a:rPr lang="zh-CN" altLang="en-US" dirty="0"/>
              <a:t>年提出的模型，它是以无监督的方式利用大量无标注文本「炼成」的预训练语言模型，其架构为</a:t>
            </a:r>
            <a:r>
              <a:rPr lang="en-US" altLang="zh-CN" dirty="0"/>
              <a:t>Transformer</a:t>
            </a:r>
            <a:r>
              <a:rPr lang="zh-CN" altLang="en-US" dirty="0"/>
              <a:t>中的</a:t>
            </a:r>
            <a:r>
              <a:rPr lang="en-US" altLang="zh-CN" dirty="0"/>
              <a:t>Encoder</a:t>
            </a:r>
            <a:r>
              <a:rPr lang="zh-CN" altLang="en-US" dirty="0"/>
              <a:t>（</a:t>
            </a:r>
            <a:r>
              <a:rPr lang="en-US" altLang="zh-CN" dirty="0"/>
              <a:t>BERT=Encoder of Transformer</a:t>
            </a:r>
            <a:r>
              <a:rPr lang="zh-CN" altLang="en-US" dirty="0"/>
              <a:t>）</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在</a:t>
            </a:r>
            <a:r>
              <a:rPr lang="en-US" altLang="zh-CN" sz="1800" dirty="0">
                <a:effectLst/>
                <a:latin typeface="Times New Roman" panose="02020603050405020304" pitchFamily="18" charset="0"/>
                <a:ea typeface="宋体" panose="02010600030101010101" pitchFamily="2" charset="-122"/>
                <a:cs typeface="宋体" panose="02010600030101010101" pitchFamily="2" charset="-122"/>
              </a:rPr>
              <a:t>BERT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之前，为解决不同的</a:t>
            </a:r>
            <a:r>
              <a:rPr lang="en-US" altLang="zh-CN" sz="1800" dirty="0">
                <a:effectLst/>
                <a:latin typeface="Times New Roman" panose="02020603050405020304" pitchFamily="18" charset="0"/>
                <a:ea typeface="宋体" panose="02010600030101010101" pitchFamily="2" charset="-122"/>
                <a:cs typeface="宋体" panose="02010600030101010101" pitchFamily="2" charset="-122"/>
              </a:rPr>
              <a:t>NLP</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任务，往往需要对模型架构进行“定制化”，而</a:t>
            </a:r>
            <a:r>
              <a:rPr lang="en-US" altLang="zh-CN" sz="1800" dirty="0">
                <a:effectLst/>
                <a:latin typeface="Times New Roman" panose="02020603050405020304" pitchFamily="18" charset="0"/>
                <a:ea typeface="宋体" panose="02010600030101010101" pitchFamily="2" charset="-122"/>
                <a:cs typeface="宋体" panose="02010600030101010101" pitchFamily="2" charset="-122"/>
              </a:rPr>
              <a:t>BERT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的不同之处就在于它是一个能够直接处理各式</a:t>
            </a:r>
            <a:r>
              <a:rPr lang="en-US" altLang="zh-CN" sz="1800" dirty="0">
                <a:effectLst/>
                <a:latin typeface="Times New Roman" panose="02020603050405020304" pitchFamily="18" charset="0"/>
                <a:ea typeface="宋体" panose="02010600030101010101" pitchFamily="2" charset="-122"/>
                <a:cs typeface="宋体" panose="02010600030101010101" pitchFamily="2" charset="-122"/>
              </a:rPr>
              <a:t>NLP</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任务的通用架构。</a:t>
            </a:r>
            <a:r>
              <a:rPr lang="en-US" altLang="zh-CN" sz="1800" b="0" i="0" dirty="0">
                <a:solidFill>
                  <a:srgbClr val="333333"/>
                </a:solidFill>
                <a:effectLst/>
                <a:latin typeface="-apple-system"/>
              </a:rPr>
              <a:t>BERT</a:t>
            </a:r>
            <a:r>
              <a:rPr lang="zh-CN" altLang="en-US" sz="1800" b="0" i="0" dirty="0">
                <a:solidFill>
                  <a:srgbClr val="333333"/>
                </a:solidFill>
                <a:effectLst/>
                <a:latin typeface="-apple-system"/>
              </a:rPr>
              <a:t>的出现打破了大量的自然语言处理任务的记录。在</a:t>
            </a:r>
            <a:r>
              <a:rPr lang="en-US" altLang="zh-CN" sz="1800" b="0" i="0" dirty="0">
                <a:solidFill>
                  <a:srgbClr val="333333"/>
                </a:solidFill>
                <a:effectLst/>
                <a:latin typeface="-apple-system"/>
              </a:rPr>
              <a:t>BERT</a:t>
            </a:r>
            <a:r>
              <a:rPr lang="zh-CN" altLang="en-US" sz="1800" b="0" i="0" dirty="0">
                <a:solidFill>
                  <a:srgbClr val="333333"/>
                </a:solidFill>
                <a:effectLst/>
                <a:latin typeface="-apple-system"/>
              </a:rPr>
              <a:t>的论文发布不久后，</a:t>
            </a:r>
            <a:r>
              <a:rPr lang="en-US" altLang="zh-CN" sz="1800" b="0" i="0" dirty="0">
                <a:solidFill>
                  <a:srgbClr val="333333"/>
                </a:solidFill>
                <a:effectLst/>
                <a:latin typeface="-apple-system"/>
              </a:rPr>
              <a:t>Google</a:t>
            </a:r>
            <a:r>
              <a:rPr lang="zh-CN" altLang="en-US" sz="1800" b="0" i="0" dirty="0">
                <a:solidFill>
                  <a:srgbClr val="333333"/>
                </a:solidFill>
                <a:effectLst/>
                <a:latin typeface="-apple-system"/>
              </a:rPr>
              <a:t>的研发团队还开放了该模型的代码，并提供了一些在大量数据集上预训练好的算法模型下载方式，这使得所有人都可以通过它来构建一个涉及</a:t>
            </a:r>
            <a:r>
              <a:rPr lang="en-US" altLang="zh-CN" sz="1800" b="0" i="0" dirty="0">
                <a:solidFill>
                  <a:srgbClr val="333333"/>
                </a:solidFill>
                <a:effectLst/>
                <a:latin typeface="-apple-system"/>
              </a:rPr>
              <a:t>NLP</a:t>
            </a:r>
            <a:r>
              <a:rPr lang="zh-CN" altLang="en-US" sz="1800" b="0" i="0" dirty="0">
                <a:solidFill>
                  <a:srgbClr val="333333"/>
                </a:solidFill>
                <a:effectLst/>
                <a:latin typeface="-apple-system"/>
              </a:rPr>
              <a:t>的算法模型，节约了大量训练语言模型所需的时间，精力，知识和资源。</a:t>
            </a:r>
            <a:r>
              <a:rPr lang="en-US" altLang="zh-CN" sz="1800" b="0" i="0" dirty="0">
                <a:solidFill>
                  <a:srgbClr val="333333"/>
                </a:solidFill>
                <a:effectLst/>
                <a:latin typeface="-apple-system"/>
              </a:rPr>
              <a:t>Bert</a:t>
            </a:r>
            <a:r>
              <a:rPr lang="zh-CN" altLang="en-US" sz="1800" b="0" i="0" dirty="0">
                <a:solidFill>
                  <a:srgbClr val="333333"/>
                </a:solidFill>
                <a:effectLst/>
                <a:latin typeface="-apple-system"/>
              </a:rPr>
              <a:t>的训练方式为自监督，</a:t>
            </a:r>
            <a:r>
              <a:rPr lang="zh-CN" altLang="en-US" sz="1800" dirty="0">
                <a:latin typeface="微软雅黑"/>
                <a:cs typeface="微软雅黑"/>
              </a:rPr>
              <a:t>并不需要标签，有语料就能训练。自</a:t>
            </a:r>
            <a:r>
              <a:rPr lang="en-US" altLang="zh-CN" sz="1800" dirty="0">
                <a:latin typeface="微软雅黑"/>
                <a:cs typeface="微软雅黑"/>
              </a:rPr>
              <a:t>2018</a:t>
            </a:r>
            <a:r>
              <a:rPr lang="zh-CN" altLang="en-US" sz="1800" dirty="0">
                <a:latin typeface="微软雅黑"/>
                <a:cs typeface="微软雅黑"/>
              </a:rPr>
              <a:t>年被提出以后，</a:t>
            </a:r>
            <a:r>
              <a:rPr lang="en-US" altLang="zh-CN" sz="1800" dirty="0">
                <a:latin typeface="微软雅黑"/>
                <a:cs typeface="微软雅黑"/>
              </a:rPr>
              <a:t>Bert</a:t>
            </a:r>
            <a:r>
              <a:rPr lang="zh-CN" altLang="en-US" sz="1800" dirty="0">
                <a:latin typeface="微软雅黑"/>
                <a:cs typeface="微软雅黑"/>
              </a:rPr>
              <a:t>在</a:t>
            </a:r>
            <a:r>
              <a:rPr lang="en-US" altLang="zh-CN" sz="1800" dirty="0">
                <a:latin typeface="微软雅黑"/>
                <a:cs typeface="微软雅黑"/>
              </a:rPr>
              <a:t>NLP</a:t>
            </a:r>
            <a:r>
              <a:rPr lang="zh-CN" altLang="en-US" sz="1800" dirty="0">
                <a:latin typeface="微软雅黑"/>
                <a:cs typeface="微软雅黑"/>
              </a:rPr>
              <a:t>领域的</a:t>
            </a:r>
            <a:r>
              <a:rPr lang="en-US" altLang="zh-CN" sz="1800" dirty="0">
                <a:latin typeface="微软雅黑"/>
                <a:cs typeface="微软雅黑"/>
              </a:rPr>
              <a:t>11</a:t>
            </a:r>
            <a:r>
              <a:rPr lang="zh-CN" altLang="en-US" sz="1800" dirty="0">
                <a:latin typeface="微软雅黑"/>
                <a:cs typeface="微软雅黑"/>
              </a:rPr>
              <a:t>个方向大幅刷新了精度，可以说是近年来自</a:t>
            </a:r>
            <a:r>
              <a:rPr lang="en-US" altLang="zh-CN" sz="1800" dirty="0" err="1">
                <a:latin typeface="微软雅黑"/>
                <a:cs typeface="微软雅黑"/>
              </a:rPr>
              <a:t>ResNet</a:t>
            </a:r>
            <a:r>
              <a:rPr lang="zh-CN" altLang="en-US" sz="1800" dirty="0">
                <a:latin typeface="微软雅黑"/>
                <a:cs typeface="微软雅黑"/>
              </a:rPr>
              <a:t>之后具有较大突破性的一项技术。</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作为一种预训练模型，在特定场景使用时不需要用大量的语料来进行训练，节约时间效率高效，泛化能力较强。</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2.Bert</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是一种端到端（</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end-to-end</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）的模型，不需要我们调整网络结构，只需要在最后加上特定于下游任务的输出层。</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3.</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基于</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Transformer</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，可以实现快速并行，也可以增加到非常深的深度，充分发掘</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DNN</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模型的特性，提升模型准确率。</a:t>
            </a:r>
          </a:p>
          <a:p>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4.</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ELMO,GPT</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等</a:t>
            </a:r>
            <a:r>
              <a:rPr lang="zh-CN" altLang="en-US" sz="1800" dirty="0"/>
              <a:t>以往的单向预训练语言模型</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相比，</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BERT</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是一种双向的语言模型，</a:t>
            </a:r>
            <a:r>
              <a:rPr lang="zh-CN" altLang="en-US" sz="1800" b="0" i="0" dirty="0">
                <a:solidFill>
                  <a:srgbClr val="121212"/>
                </a:solidFill>
                <a:effectLst/>
                <a:latin typeface="-apple-system"/>
              </a:rPr>
              <a:t>因为</a:t>
            </a:r>
            <a:r>
              <a:rPr lang="en" altLang="zh-CN" sz="1800" b="0" i="0" dirty="0">
                <a:solidFill>
                  <a:srgbClr val="121212"/>
                </a:solidFill>
                <a:effectLst/>
                <a:latin typeface="-apple-system"/>
              </a:rPr>
              <a:t>Bert</a:t>
            </a:r>
            <a:r>
              <a:rPr lang="zh-CN" altLang="en-US" sz="1800" b="0" i="0" dirty="0">
                <a:solidFill>
                  <a:srgbClr val="121212"/>
                </a:solidFill>
                <a:effectLst/>
                <a:latin typeface="-apple-system"/>
              </a:rPr>
              <a:t>采用</a:t>
            </a:r>
            <a:r>
              <a:rPr lang="en" altLang="zh-CN" sz="1800" b="0" i="0" dirty="0">
                <a:solidFill>
                  <a:srgbClr val="121212"/>
                </a:solidFill>
                <a:effectLst/>
                <a:latin typeface="-apple-system"/>
              </a:rPr>
              <a:t>transformer encoder</a:t>
            </a:r>
            <a:r>
              <a:rPr lang="zh-CN" altLang="en-US" sz="1800" b="0" i="0" dirty="0">
                <a:solidFill>
                  <a:srgbClr val="121212"/>
                </a:solidFill>
                <a:effectLst/>
                <a:latin typeface="-apple-system"/>
              </a:rPr>
              <a:t>层，而</a:t>
            </a:r>
            <a:r>
              <a:rPr lang="en" altLang="zh-CN" sz="1800" b="0" i="0" dirty="0">
                <a:solidFill>
                  <a:srgbClr val="121212"/>
                </a:solidFill>
                <a:effectLst/>
                <a:latin typeface="-apple-system"/>
              </a:rPr>
              <a:t>encoder</a:t>
            </a:r>
            <a:r>
              <a:rPr lang="zh-CN" altLang="en-US" sz="1800" b="0" i="0" dirty="0">
                <a:solidFill>
                  <a:srgbClr val="121212"/>
                </a:solidFill>
                <a:effectLst/>
                <a:latin typeface="-apple-system"/>
              </a:rPr>
              <a:t>层是前后词都会考虑进去，来预测当前的词，这样前后文的信息就都不会丢失</a:t>
            </a:r>
            <a:r>
              <a:rPr lang="zh-CN" altLang="en-US" sz="1800" b="0" i="0" dirty="0">
                <a:solidFill>
                  <a:srgbClr val="121212"/>
                </a:solidFill>
                <a:effectLst/>
                <a:latin typeface="-apple-system"/>
                <a:ea typeface="+mn-ea"/>
                <a:cs typeface="+mn-cs"/>
              </a:rPr>
              <a:t>。</a:t>
            </a:r>
            <a:r>
              <a:rPr lang="en-US" altLang="zh-CN" sz="1800" b="0" i="0" dirty="0">
                <a:solidFill>
                  <a:srgbClr val="121212"/>
                </a:solidFill>
                <a:effectLst/>
                <a:latin typeface="-apple-system"/>
                <a:ea typeface="+mn-ea"/>
                <a:cs typeface="+mn-cs"/>
              </a:rPr>
              <a:t>Bert</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结合上下文来进行训练，大大增强了模型的表征能力。</a:t>
            </a:r>
            <a:endParaRPr lang="en-US" altLang="zh-CN" sz="1800" dirty="0"/>
          </a:p>
          <a:p>
            <a:endParaRPr lang="en-US" altLang="zh-CN" sz="1800" dirty="0"/>
          </a:p>
          <a:p>
            <a:r>
              <a:rPr lang="en" altLang="zh-CN" sz="1800" b="0" i="0" dirty="0">
                <a:solidFill>
                  <a:srgbClr val="121212"/>
                </a:solidFill>
                <a:effectLst/>
                <a:latin typeface="-apple-system"/>
              </a:rPr>
              <a:t>Bert</a:t>
            </a:r>
            <a:r>
              <a:rPr lang="zh-CN" altLang="en-US" sz="1800" b="0" i="0" dirty="0">
                <a:solidFill>
                  <a:srgbClr val="121212"/>
                </a:solidFill>
                <a:effectLst/>
                <a:latin typeface="-apple-system"/>
              </a:rPr>
              <a:t>采用的是双向语言模型，就是相对而言，</a:t>
            </a:r>
            <a:r>
              <a:rPr lang="en" altLang="zh-CN" sz="1800" b="0" i="0" dirty="0">
                <a:solidFill>
                  <a:srgbClr val="121212"/>
                </a:solidFill>
                <a:effectLst/>
                <a:latin typeface="-apple-system"/>
              </a:rPr>
              <a:t>GPT/GPT-2</a:t>
            </a:r>
            <a:r>
              <a:rPr lang="zh-CN" altLang="en-US" sz="1800" b="0" i="0" dirty="0">
                <a:solidFill>
                  <a:srgbClr val="121212"/>
                </a:solidFill>
                <a:effectLst/>
                <a:latin typeface="-apple-system"/>
              </a:rPr>
              <a:t>采用类似与</a:t>
            </a:r>
            <a:r>
              <a:rPr lang="en" altLang="zh-CN" sz="1800" b="0" i="0" dirty="0">
                <a:solidFill>
                  <a:srgbClr val="121212"/>
                </a:solidFill>
                <a:effectLst/>
                <a:latin typeface="-apple-system"/>
              </a:rPr>
              <a:t>decoder</a:t>
            </a:r>
            <a:r>
              <a:rPr lang="zh-CN" altLang="en-US" sz="1800" b="0" i="0" dirty="0">
                <a:solidFill>
                  <a:srgbClr val="121212"/>
                </a:solidFill>
                <a:effectLst/>
                <a:latin typeface="-apple-system"/>
              </a:rPr>
              <a:t>层，是只考虑前面出现的词，通过前文预测下一个词，但是我们却忽略了该词</a:t>
            </a:r>
            <a:r>
              <a:rPr lang="zh-CN" altLang="en-US" sz="1800" b="1" i="0" dirty="0">
                <a:solidFill>
                  <a:srgbClr val="121212"/>
                </a:solidFill>
                <a:effectLst/>
                <a:latin typeface="-apple-system"/>
              </a:rPr>
              <a:t>后面的内容</a:t>
            </a:r>
            <a:r>
              <a:rPr lang="zh-CN" altLang="en-US" sz="1800" b="0" i="0" dirty="0">
                <a:solidFill>
                  <a:srgbClr val="121212"/>
                </a:solidFill>
                <a:effectLst/>
                <a:latin typeface="-apple-system"/>
              </a:rPr>
              <a:t>也对该词起决定性作用，因此</a:t>
            </a:r>
            <a:r>
              <a:rPr lang="en" altLang="zh-CN" sz="1800" b="0" i="0" dirty="0">
                <a:solidFill>
                  <a:srgbClr val="121212"/>
                </a:solidFill>
                <a:effectLst/>
                <a:latin typeface="-apple-system"/>
              </a:rPr>
              <a:t>GPT/GPT-2</a:t>
            </a:r>
            <a:r>
              <a:rPr lang="zh-CN" altLang="en-US" sz="1800" b="0" i="0" dirty="0">
                <a:solidFill>
                  <a:srgbClr val="121212"/>
                </a:solidFill>
                <a:effectLst/>
                <a:latin typeface="-apple-system"/>
              </a:rPr>
              <a:t>采用的是单向语言模型</a:t>
            </a:r>
            <a:r>
              <a:rPr lang="en-US" altLang="zh-CN" sz="1800" b="0" i="0" dirty="0">
                <a:solidFill>
                  <a:srgbClr val="121212"/>
                </a:solidFill>
                <a:effectLst/>
                <a:latin typeface="-apple-system"/>
              </a:rPr>
              <a:t>~</a:t>
            </a:r>
            <a:endPar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 以上主要是对</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BERT</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有一个感性认识，下面我们开始具体介绍</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BERT</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的原理和结构。</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dirty="0">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effectLst/>
                <a:latin typeface="宋体" panose="02010600030101010101" pitchFamily="2" charset="-122"/>
                <a:ea typeface="宋体" panose="02010600030101010101" pitchFamily="2" charset="-122"/>
                <a:cs typeface="宋体" panose="02010600030101010101" pitchFamily="2" charset="-122"/>
              </a:rPr>
              <a:t>通过题目我们可以知道，</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Bert</a:t>
            </a:r>
            <a:r>
              <a:rPr lang="zh-CN" altLang="en-US" sz="1800" dirty="0">
                <a:effectLst/>
                <a:latin typeface="宋体" panose="02010600030101010101" pitchFamily="2" charset="-122"/>
                <a:ea typeface="宋体" panose="02010600030101010101" pitchFamily="2" charset="-122"/>
                <a:cs typeface="宋体" panose="02010600030101010101" pitchFamily="2" charset="-122"/>
              </a:rPr>
              <a:t> 是一个预训练语言模型，使用 双向 </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Transformer</a:t>
            </a:r>
            <a:r>
              <a:rPr lang="zh-CN" altLang="en-US" sz="1800" dirty="0">
                <a:effectLst/>
                <a:latin typeface="宋体" panose="02010600030101010101" pitchFamily="2" charset="-122"/>
                <a:ea typeface="宋体" panose="02010600030101010101" pitchFamily="2" charset="-122"/>
                <a:cs typeface="宋体" panose="02010600030101010101" pitchFamily="2" charset="-122"/>
              </a:rPr>
              <a:t> 结构 完成 语言理解的任务。那我们首先来看一下 什么是语言模型，什么是预训练语言模型。</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1550619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zh-CN" sz="1200" b="1" dirty="0"/>
              <a:t>NLP </a:t>
            </a:r>
            <a:r>
              <a:rPr kumimoji="1" lang="zh-CN" altLang="en-US" sz="1200" b="1" dirty="0"/>
              <a:t>预训练模型的发展大致经过以下两个阶段。</a:t>
            </a:r>
            <a:r>
              <a:rPr lang="zh-CN" altLang="en-US" dirty="0"/>
              <a:t>说明一下以往的词向量没有利用语境信息，引出 </a:t>
            </a:r>
            <a:r>
              <a:rPr lang="en-US" altLang="zh-CN" dirty="0"/>
              <a:t>Bert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Q1</a:t>
            </a:r>
            <a:r>
              <a:rPr lang="zh-CN" altLang="en-US" dirty="0"/>
              <a:t>：什么是语言模型？什么又是预训练语言模型？</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语言模型是这样一个模型：对于任意的词序列，它能够计算出这个序列是一句话的概率。比如词序列</a:t>
            </a:r>
            <a:r>
              <a:rPr lang="en-US" altLang="zh-CN" dirty="0"/>
              <a:t>A</a:t>
            </a:r>
            <a:r>
              <a:rPr lang="zh-CN" altLang="en-US" dirty="0"/>
              <a:t>：“知乎</a:t>
            </a:r>
            <a:r>
              <a:rPr lang="en-US" altLang="zh-CN" dirty="0"/>
              <a:t>|</a:t>
            </a:r>
            <a:r>
              <a:rPr lang="zh-CN" altLang="en-US" dirty="0"/>
              <a:t>的</a:t>
            </a:r>
            <a:r>
              <a:rPr lang="en-US" altLang="zh-CN" dirty="0"/>
              <a:t>|</a:t>
            </a:r>
            <a:r>
              <a:rPr lang="zh-CN" altLang="en-US" dirty="0"/>
              <a:t>文章</a:t>
            </a:r>
            <a:r>
              <a:rPr lang="en-US" altLang="zh-CN" dirty="0"/>
              <a:t>|</a:t>
            </a:r>
            <a:r>
              <a:rPr lang="zh-CN" altLang="en-US" dirty="0"/>
              <a:t>真</a:t>
            </a:r>
            <a:r>
              <a:rPr lang="en-US" altLang="zh-CN" dirty="0"/>
              <a:t>|</a:t>
            </a:r>
            <a:r>
              <a:rPr lang="zh-CN" altLang="en-US" dirty="0"/>
              <a:t>水</a:t>
            </a:r>
            <a:r>
              <a:rPr lang="en-US" altLang="zh-CN" dirty="0"/>
              <a:t>|</a:t>
            </a:r>
            <a:r>
              <a:rPr lang="zh-CN" altLang="en-US" dirty="0"/>
              <a:t>啊”，这个明显是一句话，一个好的语言模型也会给出很高的概率，再看词序列</a:t>
            </a:r>
            <a:r>
              <a:rPr lang="en-US" altLang="zh-CN" dirty="0"/>
              <a:t>B</a:t>
            </a:r>
            <a:r>
              <a:rPr lang="zh-CN" altLang="en-US" dirty="0"/>
              <a:t>：“知乎</a:t>
            </a:r>
            <a:r>
              <a:rPr lang="en-US" altLang="zh-CN" dirty="0"/>
              <a:t>|</a:t>
            </a:r>
            <a:r>
              <a:rPr lang="zh-CN" altLang="en-US" dirty="0"/>
              <a:t>的</a:t>
            </a:r>
            <a:r>
              <a:rPr lang="en-US" altLang="zh-CN" dirty="0"/>
              <a:t>|</a:t>
            </a:r>
            <a:r>
              <a:rPr lang="zh-CN" altLang="en-US" dirty="0"/>
              <a:t>睡觉</a:t>
            </a:r>
            <a:r>
              <a:rPr lang="en-US" altLang="zh-CN" dirty="0"/>
              <a:t>|</a:t>
            </a:r>
            <a:r>
              <a:rPr lang="zh-CN" altLang="en-US" dirty="0"/>
              <a:t>苹果</a:t>
            </a:r>
            <a:r>
              <a:rPr lang="en-US" altLang="zh-CN" dirty="0"/>
              <a:t>|</a:t>
            </a:r>
            <a:r>
              <a:rPr lang="zh-CN" altLang="en-US" dirty="0"/>
              <a:t>好快”，这明显不是一句话，如果语言模型训练的好，那么序列</a:t>
            </a:r>
            <a:r>
              <a:rPr lang="en-US" altLang="zh-CN" dirty="0"/>
              <a:t>B</a:t>
            </a:r>
            <a:r>
              <a:rPr lang="zh-CN" altLang="en-US" dirty="0"/>
              <a:t>的概率就很小很小。</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下面给出较为正式的定义。假设我们要为中文创建一个语言模型</a:t>
            </a:r>
            <a:r>
              <a:rPr lang="en-US" altLang="zh-CN" dirty="0"/>
              <a:t>,</a:t>
            </a:r>
            <a:r>
              <a:rPr lang="zh-CN" altLang="en-US" dirty="0"/>
              <a:t>词典为 </a:t>
            </a:r>
            <a:r>
              <a:rPr lang="en-US" altLang="zh-CN" dirty="0"/>
              <a:t>V</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预训练：预训练是一种迁移学习的概念。所谓预训练模型，举个例子，假设我们有大量的维基百科数据，那么我们可以用这部分巨大的数据来训练一个泛化能力很强的模型，当我们需要在特定场景使用时，例如做医学命名实体识别，那么，只需要简单的修改一些输出层，再用我们自己的数据进行一个增量训练，对权重进行一个轻微的调整即可。预训练语言模型有很多，典型的如</a:t>
            </a:r>
            <a:r>
              <a:rPr lang="en-US" altLang="zh-CN" dirty="0"/>
              <a:t>ELMO</a:t>
            </a:r>
            <a:r>
              <a:rPr lang="zh-CN" altLang="en-US" dirty="0"/>
              <a:t>、</a:t>
            </a:r>
            <a:r>
              <a:rPr lang="en-US" altLang="zh-CN" dirty="0"/>
              <a:t>GPT</a:t>
            </a:r>
            <a:r>
              <a:rPr lang="zh-CN" altLang="en-US" dirty="0"/>
              <a:t>、</a:t>
            </a:r>
            <a:r>
              <a:rPr lang="en-US" altLang="zh-CN" dirty="0"/>
              <a:t>BERT</a:t>
            </a:r>
            <a:r>
              <a:rPr lang="zh-CN" altLang="en-US" dirty="0"/>
              <a:t>等。</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Bert</a:t>
            </a:r>
            <a:r>
              <a:rPr kumimoji="1" lang="zh-CN" altLang="en-US" dirty="0"/>
              <a:t> 和 词袋模型有相似之处。</a:t>
            </a:r>
            <a:r>
              <a:rPr lang="zh-CN" altLang="en-US" b="1" i="0" dirty="0">
                <a:solidFill>
                  <a:srgbClr val="646464"/>
                </a:solidFill>
                <a:effectLst/>
                <a:latin typeface="-apple-system"/>
              </a:rPr>
              <a:t>其</a:t>
            </a:r>
            <a:r>
              <a:rPr lang="en" altLang="zh-CN" b="1" i="0" dirty="0">
                <a:solidFill>
                  <a:srgbClr val="646464"/>
                </a:solidFill>
                <a:effectLst/>
                <a:latin typeface="-apple-system"/>
              </a:rPr>
              <a:t>mask</a:t>
            </a:r>
            <a:r>
              <a:rPr lang="zh-CN" altLang="en-US" b="1" i="0" dirty="0">
                <a:solidFill>
                  <a:srgbClr val="646464"/>
                </a:solidFill>
                <a:effectLst/>
                <a:latin typeface="-apple-system"/>
              </a:rPr>
              <a:t>相对于</a:t>
            </a:r>
            <a:r>
              <a:rPr lang="en" altLang="zh-CN" b="1" i="0" dirty="0">
                <a:solidFill>
                  <a:srgbClr val="646464"/>
                </a:solidFill>
                <a:effectLst/>
                <a:latin typeface="-apple-system"/>
              </a:rPr>
              <a:t>CBOW</a:t>
            </a:r>
            <a:r>
              <a:rPr lang="zh-CN" altLang="en-US" b="1" i="0" dirty="0">
                <a:solidFill>
                  <a:srgbClr val="646464"/>
                </a:solidFill>
                <a:effectLst/>
                <a:latin typeface="-apple-system"/>
              </a:rPr>
              <a:t>有什么异同点？</a:t>
            </a:r>
            <a:endParaRPr lang="en-US" altLang="zh-CN" b="1" i="0" dirty="0">
              <a:solidFill>
                <a:srgbClr val="646464"/>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br>
              <a:rPr lang="zh-CN" altLang="en-US" dirty="0"/>
            </a:br>
            <a:r>
              <a:rPr lang="zh-CN" altLang="en-US" b="1" i="0" dirty="0">
                <a:solidFill>
                  <a:srgbClr val="646464"/>
                </a:solidFill>
                <a:effectLst/>
                <a:latin typeface="-apple-system"/>
              </a:rPr>
              <a:t>相同点：</a:t>
            </a:r>
            <a:r>
              <a:rPr lang="en" altLang="zh-CN" b="0" i="0" dirty="0">
                <a:solidFill>
                  <a:srgbClr val="646464"/>
                </a:solidFill>
                <a:effectLst/>
                <a:latin typeface="-apple-system"/>
              </a:rPr>
              <a:t>CBOW</a:t>
            </a:r>
            <a:r>
              <a:rPr lang="zh-CN" altLang="en-US" b="0" i="0" dirty="0">
                <a:solidFill>
                  <a:srgbClr val="646464"/>
                </a:solidFill>
                <a:effectLst/>
                <a:latin typeface="-apple-system"/>
              </a:rPr>
              <a:t>的核心思想是：给定上下文，根据它的上文 </a:t>
            </a:r>
            <a:r>
              <a:rPr lang="en" altLang="zh-CN" b="0" i="0" dirty="0">
                <a:solidFill>
                  <a:srgbClr val="646464"/>
                </a:solidFill>
                <a:effectLst/>
                <a:latin typeface="-apple-system"/>
              </a:rPr>
              <a:t>Context-Before </a:t>
            </a:r>
            <a:r>
              <a:rPr lang="zh-CN" altLang="en-US" b="0" i="0" dirty="0">
                <a:solidFill>
                  <a:srgbClr val="646464"/>
                </a:solidFill>
                <a:effectLst/>
                <a:latin typeface="-apple-system"/>
              </a:rPr>
              <a:t>和下文 </a:t>
            </a:r>
            <a:r>
              <a:rPr lang="en" altLang="zh-CN" b="0" i="0" dirty="0">
                <a:solidFill>
                  <a:srgbClr val="646464"/>
                </a:solidFill>
                <a:effectLst/>
                <a:latin typeface="-apple-system"/>
              </a:rPr>
              <a:t>Context-after </a:t>
            </a:r>
            <a:r>
              <a:rPr lang="zh-CN" altLang="en-US" b="0" i="0" dirty="0">
                <a:solidFill>
                  <a:srgbClr val="646464"/>
                </a:solidFill>
                <a:effectLst/>
                <a:latin typeface="-apple-system"/>
              </a:rPr>
              <a:t>去预测</a:t>
            </a:r>
            <a:r>
              <a:rPr lang="en" altLang="zh-CN" b="0" i="0" dirty="0">
                <a:solidFill>
                  <a:srgbClr val="646464"/>
                </a:solidFill>
                <a:effectLst/>
                <a:latin typeface="-apple-system"/>
              </a:rPr>
              <a:t>input word</a:t>
            </a:r>
            <a:r>
              <a:rPr lang="zh-CN" altLang="en" b="0" i="0" dirty="0">
                <a:solidFill>
                  <a:srgbClr val="646464"/>
                </a:solidFill>
                <a:effectLst/>
                <a:latin typeface="-apple-system"/>
              </a:rPr>
              <a:t>。</a:t>
            </a:r>
            <a:r>
              <a:rPr lang="zh-CN" altLang="en-US" b="0" i="0" dirty="0">
                <a:solidFill>
                  <a:srgbClr val="121212"/>
                </a:solidFill>
                <a:effectLst/>
                <a:latin typeface="-apple-system"/>
              </a:rPr>
              <a:t>给定两边的单词预测中间的，得到固定的</a:t>
            </a:r>
            <a:r>
              <a:rPr lang="en" altLang="zh-CN" b="0" i="0" dirty="0">
                <a:solidFill>
                  <a:srgbClr val="121212"/>
                </a:solidFill>
                <a:effectLst/>
                <a:latin typeface="-apple-system"/>
              </a:rPr>
              <a:t>embedding</a:t>
            </a:r>
            <a:r>
              <a:rPr lang="zh-CN" altLang="en-US" b="0" i="0" dirty="0">
                <a:solidFill>
                  <a:srgbClr val="121212"/>
                </a:solidFill>
                <a:effectLst/>
                <a:latin typeface="-apple-system"/>
              </a:rPr>
              <a:t>矩阵。无法区分多义词。</a:t>
            </a:r>
            <a:r>
              <a:rPr lang="zh-CN" altLang="en-US" b="0" i="0" dirty="0">
                <a:solidFill>
                  <a:srgbClr val="646464"/>
                </a:solidFill>
                <a:effectLst/>
                <a:latin typeface="-apple-system"/>
              </a:rPr>
              <a:t>而</a:t>
            </a:r>
            <a:r>
              <a:rPr lang="en" altLang="zh-CN" b="0" i="0" dirty="0">
                <a:solidFill>
                  <a:srgbClr val="646464"/>
                </a:solidFill>
                <a:effectLst/>
                <a:latin typeface="-apple-system"/>
              </a:rPr>
              <a:t>BERT</a:t>
            </a:r>
            <a:r>
              <a:rPr lang="zh-CN" altLang="en-US" b="0" i="0" dirty="0">
                <a:solidFill>
                  <a:srgbClr val="646464"/>
                </a:solidFill>
                <a:effectLst/>
                <a:latin typeface="-apple-system"/>
              </a:rPr>
              <a:t>本质上也是这么做的，但是</a:t>
            </a:r>
            <a:r>
              <a:rPr lang="en" altLang="zh-CN" b="0" i="0" dirty="0">
                <a:solidFill>
                  <a:srgbClr val="646464"/>
                </a:solidFill>
                <a:effectLst/>
                <a:latin typeface="-apple-system"/>
              </a:rPr>
              <a:t>BERT</a:t>
            </a:r>
            <a:r>
              <a:rPr lang="zh-CN" altLang="en-US" b="0" i="0" dirty="0">
                <a:solidFill>
                  <a:srgbClr val="646464"/>
                </a:solidFill>
                <a:effectLst/>
                <a:latin typeface="-apple-system"/>
              </a:rPr>
              <a:t>的做法是给定一个句子，会随机</a:t>
            </a:r>
            <a:r>
              <a:rPr lang="en" altLang="zh-CN" b="0" i="0" dirty="0">
                <a:solidFill>
                  <a:srgbClr val="646464"/>
                </a:solidFill>
                <a:effectLst/>
                <a:latin typeface="-apple-system"/>
              </a:rPr>
              <a:t>Mask 15%</a:t>
            </a:r>
            <a:r>
              <a:rPr lang="zh-CN" altLang="en-US" b="0" i="0" dirty="0">
                <a:solidFill>
                  <a:srgbClr val="646464"/>
                </a:solidFill>
                <a:effectLst/>
                <a:latin typeface="-apple-system"/>
              </a:rPr>
              <a:t>的词，然后让</a:t>
            </a:r>
            <a:r>
              <a:rPr lang="en" altLang="zh-CN" b="0" i="0" dirty="0">
                <a:solidFill>
                  <a:srgbClr val="646464"/>
                </a:solidFill>
                <a:effectLst/>
                <a:latin typeface="-apple-system"/>
              </a:rPr>
              <a:t>BERT</a:t>
            </a:r>
            <a:r>
              <a:rPr lang="zh-CN" altLang="en-US" b="0" i="0" dirty="0">
                <a:solidFill>
                  <a:srgbClr val="646464"/>
                </a:solidFill>
                <a:effectLst/>
                <a:latin typeface="-apple-system"/>
              </a:rPr>
              <a:t>来预测这些</a:t>
            </a:r>
            <a:r>
              <a:rPr lang="en" altLang="zh-CN" b="0" i="0" dirty="0">
                <a:solidFill>
                  <a:srgbClr val="646464"/>
                </a:solidFill>
                <a:effectLst/>
                <a:latin typeface="-apple-system"/>
              </a:rPr>
              <a:t>Mask</a:t>
            </a:r>
            <a:r>
              <a:rPr lang="zh-CN" altLang="en-US" b="0" i="0" dirty="0">
                <a:solidFill>
                  <a:srgbClr val="646464"/>
                </a:solidFill>
                <a:effectLst/>
                <a:latin typeface="-apple-system"/>
              </a:rPr>
              <a:t>的词。</a:t>
            </a:r>
            <a:br>
              <a:rPr lang="zh-CN" altLang="en-US" dirty="0"/>
            </a:br>
            <a:r>
              <a:rPr lang="zh-CN" altLang="en-US" b="1" i="0" dirty="0">
                <a:solidFill>
                  <a:srgbClr val="646464"/>
                </a:solidFill>
                <a:effectLst/>
                <a:latin typeface="-apple-system"/>
              </a:rPr>
              <a:t>不同点：</a:t>
            </a:r>
            <a:r>
              <a:rPr lang="zh-CN" altLang="en-US" b="0" i="0" dirty="0">
                <a:solidFill>
                  <a:srgbClr val="646464"/>
                </a:solidFill>
                <a:effectLst/>
                <a:latin typeface="-apple-system"/>
              </a:rPr>
              <a:t>首先，在</a:t>
            </a:r>
            <a:r>
              <a:rPr lang="en" altLang="zh-CN" b="0" i="0" dirty="0">
                <a:solidFill>
                  <a:srgbClr val="646464"/>
                </a:solidFill>
                <a:effectLst/>
                <a:latin typeface="-apple-system"/>
              </a:rPr>
              <a:t>CBOW</a:t>
            </a:r>
            <a:r>
              <a:rPr lang="zh-CN" altLang="en-US" b="0" i="0" dirty="0">
                <a:solidFill>
                  <a:srgbClr val="646464"/>
                </a:solidFill>
                <a:effectLst/>
                <a:latin typeface="-apple-system"/>
              </a:rPr>
              <a:t>中，每个单词都会成为</a:t>
            </a:r>
            <a:r>
              <a:rPr lang="en" altLang="zh-CN" b="0" i="0" dirty="0">
                <a:solidFill>
                  <a:srgbClr val="646464"/>
                </a:solidFill>
                <a:effectLst/>
                <a:latin typeface="-apple-system"/>
              </a:rPr>
              <a:t>input word</a:t>
            </a:r>
            <a:r>
              <a:rPr lang="zh-CN" altLang="en" b="0" i="0" dirty="0">
                <a:solidFill>
                  <a:srgbClr val="646464"/>
                </a:solidFill>
                <a:effectLst/>
                <a:latin typeface="-apple-system"/>
              </a:rPr>
              <a:t>，</a:t>
            </a:r>
            <a:r>
              <a:rPr lang="zh-CN" altLang="en-US" b="0" i="0" dirty="0">
                <a:solidFill>
                  <a:srgbClr val="646464"/>
                </a:solidFill>
                <a:effectLst/>
                <a:latin typeface="-apple-system"/>
              </a:rPr>
              <a:t>而</a:t>
            </a:r>
            <a:r>
              <a:rPr lang="en" altLang="zh-CN" b="0" i="0" dirty="0">
                <a:solidFill>
                  <a:srgbClr val="646464"/>
                </a:solidFill>
                <a:effectLst/>
                <a:latin typeface="-apple-system"/>
              </a:rPr>
              <a:t>BERT</a:t>
            </a:r>
            <a:r>
              <a:rPr lang="zh-CN" altLang="en-US" b="0" i="0" dirty="0">
                <a:solidFill>
                  <a:srgbClr val="646464"/>
                </a:solidFill>
                <a:effectLst/>
                <a:latin typeface="-apple-system"/>
              </a:rPr>
              <a:t>不是这么做的，原因是这样做的话，训练数据就太大了，而且训练时间也会非常长。</a:t>
            </a:r>
            <a:br>
              <a:rPr lang="zh-CN" altLang="en-US" dirty="0"/>
            </a:br>
            <a:r>
              <a:rPr lang="zh-CN" altLang="en-US" b="0" i="0" dirty="0">
                <a:solidFill>
                  <a:srgbClr val="646464"/>
                </a:solidFill>
                <a:effectLst/>
                <a:latin typeface="-apple-system"/>
              </a:rPr>
              <a:t>其次，对于输入数据部分，</a:t>
            </a:r>
            <a:r>
              <a:rPr lang="en" altLang="zh-CN" b="0" i="0" dirty="0">
                <a:solidFill>
                  <a:srgbClr val="646464"/>
                </a:solidFill>
                <a:effectLst/>
                <a:latin typeface="-apple-system"/>
              </a:rPr>
              <a:t>CBOW</a:t>
            </a:r>
            <a:r>
              <a:rPr lang="zh-CN" altLang="en-US" b="0" i="0" dirty="0">
                <a:solidFill>
                  <a:srgbClr val="646464"/>
                </a:solidFill>
                <a:effectLst/>
                <a:latin typeface="-apple-system"/>
              </a:rPr>
              <a:t>中的输入数据只有待预测单词的上下文，而</a:t>
            </a:r>
            <a:r>
              <a:rPr lang="en" altLang="zh-CN" b="0" i="0" dirty="0">
                <a:solidFill>
                  <a:srgbClr val="646464"/>
                </a:solidFill>
                <a:effectLst/>
                <a:latin typeface="-apple-system"/>
              </a:rPr>
              <a:t>BERT</a:t>
            </a:r>
            <a:r>
              <a:rPr lang="zh-CN" altLang="en-US" b="0" i="0" dirty="0">
                <a:solidFill>
                  <a:srgbClr val="646464"/>
                </a:solidFill>
                <a:effectLst/>
                <a:latin typeface="-apple-system"/>
              </a:rPr>
              <a:t>的输入是带有</a:t>
            </a:r>
            <a:r>
              <a:rPr lang="en-US" altLang="zh-CN" b="0" i="0" dirty="0">
                <a:solidFill>
                  <a:srgbClr val="646464"/>
                </a:solidFill>
                <a:effectLst/>
                <a:latin typeface="-apple-system"/>
              </a:rPr>
              <a:t>[</a:t>
            </a:r>
            <a:r>
              <a:rPr lang="en" altLang="zh-CN" b="0" i="0" dirty="0">
                <a:solidFill>
                  <a:srgbClr val="646464"/>
                </a:solidFill>
                <a:effectLst/>
                <a:latin typeface="-apple-system"/>
              </a:rPr>
              <a:t>MASK] token</a:t>
            </a:r>
            <a:r>
              <a:rPr lang="zh-CN" altLang="en-US" b="0" i="0" dirty="0">
                <a:solidFill>
                  <a:srgbClr val="646464"/>
                </a:solidFill>
                <a:effectLst/>
                <a:latin typeface="-apple-system"/>
              </a:rPr>
              <a:t>的“完整”句子，也就是说</a:t>
            </a:r>
            <a:r>
              <a:rPr lang="en" altLang="zh-CN" b="0" i="0" dirty="0">
                <a:solidFill>
                  <a:srgbClr val="646464"/>
                </a:solidFill>
                <a:effectLst/>
                <a:latin typeface="-apple-system"/>
              </a:rPr>
              <a:t>BERT</a:t>
            </a:r>
            <a:r>
              <a:rPr lang="zh-CN" altLang="en-US" b="0" i="0" dirty="0">
                <a:solidFill>
                  <a:srgbClr val="646464"/>
                </a:solidFill>
                <a:effectLst/>
                <a:latin typeface="-apple-system"/>
              </a:rPr>
              <a:t>在输入端将待预测的</a:t>
            </a:r>
            <a:r>
              <a:rPr lang="en" altLang="zh-CN" b="0" i="0" dirty="0">
                <a:solidFill>
                  <a:srgbClr val="646464"/>
                </a:solidFill>
                <a:effectLst/>
                <a:latin typeface="-apple-system"/>
              </a:rPr>
              <a:t>input word</a:t>
            </a:r>
            <a:r>
              <a:rPr lang="zh-CN" altLang="en-US" b="0" i="0" dirty="0">
                <a:solidFill>
                  <a:srgbClr val="646464"/>
                </a:solidFill>
                <a:effectLst/>
                <a:latin typeface="-apple-system"/>
              </a:rPr>
              <a:t>用</a:t>
            </a:r>
            <a:r>
              <a:rPr lang="en-US" altLang="zh-CN" b="0" i="0" dirty="0">
                <a:solidFill>
                  <a:srgbClr val="646464"/>
                </a:solidFill>
                <a:effectLst/>
                <a:latin typeface="-apple-system"/>
              </a:rPr>
              <a:t>[</a:t>
            </a:r>
            <a:r>
              <a:rPr lang="en" altLang="zh-CN" b="0" i="0" dirty="0">
                <a:solidFill>
                  <a:srgbClr val="646464"/>
                </a:solidFill>
                <a:effectLst/>
                <a:latin typeface="-apple-system"/>
              </a:rPr>
              <a:t>MASK] token</a:t>
            </a:r>
            <a:r>
              <a:rPr lang="zh-CN" altLang="en-US" b="0" i="0" dirty="0">
                <a:solidFill>
                  <a:srgbClr val="646464"/>
                </a:solidFill>
                <a:effectLst/>
                <a:latin typeface="-apple-system"/>
              </a:rPr>
              <a:t>代替了。</a:t>
            </a:r>
            <a:br>
              <a:rPr lang="zh-CN" altLang="en-US" dirty="0"/>
            </a:br>
            <a:r>
              <a:rPr lang="zh-CN" altLang="en-US" b="0" i="0" dirty="0">
                <a:solidFill>
                  <a:srgbClr val="646464"/>
                </a:solidFill>
                <a:effectLst/>
                <a:latin typeface="-apple-system"/>
              </a:rPr>
              <a:t>另外，通过</a:t>
            </a:r>
            <a:r>
              <a:rPr lang="en" altLang="zh-CN" b="0" i="0" dirty="0">
                <a:solidFill>
                  <a:srgbClr val="646464"/>
                </a:solidFill>
                <a:effectLst/>
                <a:latin typeface="-apple-system"/>
              </a:rPr>
              <a:t>CBOW</a:t>
            </a:r>
            <a:r>
              <a:rPr lang="zh-CN" altLang="en-US" b="0" i="0" dirty="0">
                <a:solidFill>
                  <a:srgbClr val="646464"/>
                </a:solidFill>
                <a:effectLst/>
                <a:latin typeface="-apple-system"/>
              </a:rPr>
              <a:t>模型训练后，每个单词的</a:t>
            </a:r>
            <a:r>
              <a:rPr lang="en" altLang="zh-CN" b="0" i="0" dirty="0">
                <a:solidFill>
                  <a:srgbClr val="646464"/>
                </a:solidFill>
                <a:effectLst/>
                <a:latin typeface="-apple-system"/>
              </a:rPr>
              <a:t>word embedding</a:t>
            </a:r>
            <a:r>
              <a:rPr lang="zh-CN" altLang="en-US" b="0" i="0" dirty="0">
                <a:solidFill>
                  <a:srgbClr val="646464"/>
                </a:solidFill>
                <a:effectLst/>
                <a:latin typeface="-apple-system"/>
              </a:rPr>
              <a:t>是唯一的，因此并不能很好的处理一词多义的问题，而</a:t>
            </a:r>
            <a:r>
              <a:rPr lang="en" altLang="zh-CN" b="0" i="0" dirty="0">
                <a:solidFill>
                  <a:srgbClr val="646464"/>
                </a:solidFill>
                <a:effectLst/>
                <a:latin typeface="-apple-system"/>
              </a:rPr>
              <a:t>BERT</a:t>
            </a:r>
            <a:r>
              <a:rPr lang="zh-CN" altLang="en-US" b="0" i="0" dirty="0">
                <a:solidFill>
                  <a:srgbClr val="646464"/>
                </a:solidFill>
                <a:effectLst/>
                <a:latin typeface="-apple-system"/>
              </a:rPr>
              <a:t>模型得到的</a:t>
            </a:r>
            <a:r>
              <a:rPr lang="en" altLang="zh-CN" b="0" i="0" dirty="0">
                <a:solidFill>
                  <a:srgbClr val="646464"/>
                </a:solidFill>
                <a:effectLst/>
                <a:latin typeface="-apple-system"/>
              </a:rPr>
              <a:t>word embedding(token embedding)</a:t>
            </a:r>
            <a:r>
              <a:rPr lang="zh-CN" altLang="en-US" b="0" i="0" dirty="0">
                <a:solidFill>
                  <a:srgbClr val="646464"/>
                </a:solidFill>
                <a:effectLst/>
                <a:latin typeface="-apple-system"/>
              </a:rPr>
              <a:t>融合了上下文的信息，就算是同一个单词，在不同的上下文环境下，得到的</a:t>
            </a:r>
            <a:r>
              <a:rPr lang="en" altLang="zh-CN" b="0" i="0" dirty="0">
                <a:solidFill>
                  <a:srgbClr val="646464"/>
                </a:solidFill>
                <a:effectLst/>
                <a:latin typeface="-apple-system"/>
              </a:rPr>
              <a:t>word embedding</a:t>
            </a:r>
            <a:r>
              <a:rPr lang="zh-CN" altLang="en-US" b="0" i="0" dirty="0">
                <a:solidFill>
                  <a:srgbClr val="646464"/>
                </a:solidFill>
                <a:effectLst/>
                <a:latin typeface="-apple-system"/>
              </a:rPr>
              <a:t>是不一样的。</a:t>
            </a:r>
            <a:endParaRPr kumimoji="1" lang="en-US" altLang="zh-CN" dirty="0"/>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4</a:t>
            </a:fld>
            <a:endParaRPr lang="en-US" altLang="zh-CN" dirty="0"/>
          </a:p>
        </p:txBody>
      </p:sp>
    </p:spTree>
    <p:extLst>
      <p:ext uri="{BB962C8B-B14F-4D97-AF65-F5344CB8AC3E}">
        <p14:creationId xmlns:p14="http://schemas.microsoft.com/office/powerpoint/2010/main" val="770777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b="0" i="0" dirty="0">
                <a:solidFill>
                  <a:schemeClr val="tx1"/>
                </a:solidFill>
                <a:effectLst/>
                <a:latin typeface="+mn-lt"/>
              </a:rPr>
              <a:t>Bert </a:t>
            </a:r>
            <a:r>
              <a:rPr lang="zh-CN" altLang="en-US" b="0" i="0" dirty="0">
                <a:solidFill>
                  <a:schemeClr val="tx1"/>
                </a:solidFill>
                <a:effectLst/>
                <a:latin typeface="+mn-lt"/>
              </a:rPr>
              <a:t>的全称是 </a:t>
            </a:r>
            <a:r>
              <a:rPr lang="en-US" altLang="zh-CN" b="0" i="0" dirty="0">
                <a:solidFill>
                  <a:schemeClr val="tx1"/>
                </a:solidFill>
                <a:effectLst/>
                <a:latin typeface="+mn-lt"/>
              </a:rPr>
              <a:t>xxx</a:t>
            </a:r>
            <a:r>
              <a:rPr lang="zh-CN" altLang="en-US" b="0" i="0" dirty="0">
                <a:solidFill>
                  <a:schemeClr val="tx1"/>
                </a:solidFill>
                <a:effectLst/>
                <a:latin typeface="+mn-lt"/>
              </a:rPr>
              <a:t>，它是一种预训练语言的表示方法，它的主要思想是：一个词在不同的上下文中可能有不同的意思。</a:t>
            </a:r>
            <a:endParaRPr lang="en-US" altLang="zh-CN" b="0" i="0" dirty="0">
              <a:solidFill>
                <a:schemeClr val="tx1"/>
              </a:solidFill>
              <a:effectLst/>
              <a:latin typeface="+mn-lt"/>
            </a:endParaRPr>
          </a:p>
          <a:p>
            <a:endParaRPr lang="en-US" altLang="zh-CN" b="0" i="0" dirty="0">
              <a:solidFill>
                <a:schemeClr val="tx1"/>
              </a:solidFill>
              <a:effectLst/>
              <a:latin typeface="+mn-lt"/>
            </a:endParaRPr>
          </a:p>
          <a:p>
            <a:r>
              <a:rPr lang="zh-CN" altLang="en-US" b="0" i="0" dirty="0">
                <a:solidFill>
                  <a:schemeClr val="tx1"/>
                </a:solidFill>
                <a:effectLst/>
                <a:latin typeface="+mn-lt"/>
              </a:rPr>
              <a:t>我们</a:t>
            </a:r>
            <a:r>
              <a:rPr lang="zh-CN" altLang="en-US" b="0" i="0" dirty="0">
                <a:solidFill>
                  <a:srgbClr val="4D4D4D"/>
                </a:solidFill>
                <a:effectLst/>
                <a:latin typeface="-apple-system"/>
              </a:rPr>
              <a:t>在</a:t>
            </a:r>
            <a:r>
              <a:rPr lang="en" altLang="zh-CN" b="0" i="0" u="none" strike="noStrike" dirty="0">
                <a:solidFill>
                  <a:srgbClr val="4EA1DB"/>
                </a:solidFill>
                <a:effectLst/>
                <a:latin typeface="-apple-system"/>
                <a:hlinkClick r:id="rId3"/>
              </a:rPr>
              <a:t>Transformer</a:t>
            </a:r>
            <a:r>
              <a:rPr lang="zh-CN" altLang="en-US" b="0" i="0" u="none" strike="noStrike" dirty="0">
                <a:solidFill>
                  <a:srgbClr val="4EA1DB"/>
                </a:solidFill>
                <a:effectLst/>
                <a:latin typeface="-apple-system"/>
                <a:hlinkClick r:id="rId3"/>
              </a:rPr>
              <a:t>详解</a:t>
            </a:r>
            <a:r>
              <a:rPr lang="zh-CN" altLang="en-US" b="0" i="0" dirty="0">
                <a:solidFill>
                  <a:srgbClr val="4D4D4D"/>
                </a:solidFill>
                <a:effectLst/>
                <a:latin typeface="-apple-system"/>
              </a:rPr>
              <a:t>中已经了解了所有</a:t>
            </a:r>
            <a:r>
              <a:rPr lang="en" altLang="zh-CN" b="0" i="0" u="none" strike="noStrike" dirty="0">
                <a:solidFill>
                  <a:srgbClr val="FC5531"/>
                </a:solidFill>
                <a:effectLst/>
                <a:latin typeface="-apple-system"/>
                <a:hlinkClick r:id="rId4"/>
              </a:rPr>
              <a:t>Transformer</a:t>
            </a:r>
            <a:r>
              <a:rPr lang="zh-CN" altLang="en-US" b="0" i="0" dirty="0">
                <a:solidFill>
                  <a:srgbClr val="4D4D4D"/>
                </a:solidFill>
                <a:effectLst/>
                <a:latin typeface="-apple-system"/>
              </a:rPr>
              <a:t>的相关概念，这里就不再赘述。</a:t>
            </a:r>
            <a:endParaRPr lang="en-US" altLang="zh-CN" dirty="0"/>
          </a:p>
          <a:p>
            <a:endParaRPr lang="en-US" altLang="zh-CN" dirty="0"/>
          </a:p>
          <a:p>
            <a:r>
              <a:rPr lang="zh-CN" altLang="en-US" b="0" i="0" dirty="0">
                <a:solidFill>
                  <a:srgbClr val="000000"/>
                </a:solidFill>
                <a:effectLst/>
                <a:latin typeface="Optima-Regular"/>
              </a:rPr>
              <a:t>为了使大家更好地理解</a:t>
            </a:r>
            <a:r>
              <a:rPr lang="en-US" altLang="zh-CN" b="0" i="0" dirty="0">
                <a:solidFill>
                  <a:srgbClr val="000000"/>
                </a:solidFill>
                <a:effectLst/>
                <a:latin typeface="Optima-Regular"/>
              </a:rPr>
              <a:t>Bert</a:t>
            </a:r>
            <a:r>
              <a:rPr lang="zh-CN" altLang="en-US" b="0" i="0" dirty="0">
                <a:solidFill>
                  <a:srgbClr val="000000"/>
                </a:solidFill>
                <a:effectLst/>
                <a:latin typeface="Optima-Regular"/>
              </a:rPr>
              <a:t>架构，我们还是先从宏观的视角开始，首先将这个模型看成是一个黑箱操作。</a:t>
            </a:r>
            <a:endParaRPr lang="en-US" altLang="zh-CN" b="0" i="0" dirty="0">
              <a:solidFill>
                <a:srgbClr val="000000"/>
              </a:solidFill>
              <a:effectLst/>
              <a:latin typeface="Optima-Regular"/>
            </a:endParaRPr>
          </a:p>
          <a:p>
            <a:endParaRPr lang="en-US" altLang="zh-CN" b="0" i="0" dirty="0">
              <a:solidFill>
                <a:srgbClr val="000000"/>
              </a:solidFill>
              <a:effectLst/>
              <a:latin typeface="Optima-Regular"/>
            </a:endParaRPr>
          </a:p>
          <a:p>
            <a:r>
              <a:rPr lang="en-US" altLang="zh-CN" b="0" i="0" dirty="0">
                <a:solidFill>
                  <a:srgbClr val="000000"/>
                </a:solidFill>
                <a:effectLst/>
                <a:latin typeface="Optima-Regular"/>
              </a:rPr>
              <a:t>Google</a:t>
            </a:r>
            <a:r>
              <a:rPr lang="zh-CN" altLang="en-US" b="0" i="0" dirty="0">
                <a:solidFill>
                  <a:srgbClr val="000000"/>
                </a:solidFill>
                <a:effectLst/>
                <a:latin typeface="Optima-Regular"/>
              </a:rPr>
              <a:t> 官方提供了简单和复杂两个模型，对应的超参数如下：</a:t>
            </a:r>
            <a:endParaRPr lang="en-US" altLang="zh-CN" b="0" i="0" dirty="0">
              <a:solidFill>
                <a:srgbClr val="000000"/>
              </a:solidFill>
              <a:effectLst/>
              <a:latin typeface="Optima-Regular"/>
            </a:endParaRPr>
          </a:p>
          <a:p>
            <a:endParaRPr lang="en-US" altLang="zh-CN" b="0" i="0" dirty="0">
              <a:solidFill>
                <a:srgbClr val="000000"/>
              </a:solidFill>
              <a:effectLst/>
              <a:latin typeface="Optima-Regula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dirty="0">
                <a:solidFill>
                  <a:srgbClr val="222222"/>
                </a:solidFill>
                <a:effectLst/>
                <a:latin typeface="-apple-system"/>
              </a:rPr>
              <a:t>2</a:t>
            </a:r>
            <a:r>
              <a:rPr lang="zh-CN" altLang="en-US" sz="1200" b="0" i="0" dirty="0">
                <a:solidFill>
                  <a:srgbClr val="222222"/>
                </a:solidFill>
                <a:effectLst/>
                <a:latin typeface="-apple-system"/>
              </a:rPr>
              <a:t>个</a:t>
            </a:r>
            <a:r>
              <a:rPr lang="en-US" altLang="zh-CN" sz="1200" b="0" i="0" dirty="0">
                <a:solidFill>
                  <a:srgbClr val="222222"/>
                </a:solidFill>
                <a:effectLst/>
                <a:latin typeface="-apple-system"/>
              </a:rPr>
              <a:t>BERT</a:t>
            </a:r>
            <a:r>
              <a:rPr lang="zh-CN" altLang="en-US" sz="1200" b="0" i="0" dirty="0">
                <a:solidFill>
                  <a:srgbClr val="222222"/>
                </a:solidFill>
                <a:effectLst/>
                <a:latin typeface="-apple-system"/>
              </a:rPr>
              <a:t>的模型都有一个很大的编码器层数，（论文里面将此称为</a:t>
            </a:r>
            <a:r>
              <a:rPr lang="en-US" altLang="zh-CN" sz="1200" b="0" i="0" dirty="0">
                <a:solidFill>
                  <a:srgbClr val="222222"/>
                </a:solidFill>
                <a:effectLst/>
                <a:latin typeface="-apple-system"/>
              </a:rPr>
              <a:t>Transformer Blocks</a:t>
            </a:r>
            <a:r>
              <a:rPr lang="zh-CN" altLang="en-US" sz="1200" b="0" i="0" dirty="0">
                <a:solidFill>
                  <a:srgbClr val="222222"/>
                </a:solidFill>
                <a:effectLst/>
                <a:latin typeface="-apple-system"/>
              </a:rPr>
              <a:t>） </a:t>
            </a:r>
            <a:r>
              <a:rPr lang="en-US" altLang="zh-CN" sz="1200" b="0" i="0" dirty="0">
                <a:solidFill>
                  <a:srgbClr val="222222"/>
                </a:solidFill>
                <a:effectLst/>
                <a:latin typeface="-apple-system"/>
              </a:rPr>
              <a:t>- </a:t>
            </a:r>
            <a:r>
              <a:rPr lang="zh-CN" altLang="en-US" sz="1200" b="0" i="0" dirty="0">
                <a:solidFill>
                  <a:srgbClr val="222222"/>
                </a:solidFill>
                <a:effectLst/>
                <a:latin typeface="-apple-system"/>
              </a:rPr>
              <a:t>基础版本就有</a:t>
            </a:r>
            <a:r>
              <a:rPr lang="en-US" altLang="zh-CN" sz="1200" b="0" i="0" dirty="0">
                <a:solidFill>
                  <a:srgbClr val="222222"/>
                </a:solidFill>
                <a:effectLst/>
                <a:latin typeface="-apple-system"/>
              </a:rPr>
              <a:t>12</a:t>
            </a:r>
            <a:r>
              <a:rPr lang="zh-CN" altLang="en-US" sz="1200" b="0" i="0" dirty="0">
                <a:solidFill>
                  <a:srgbClr val="222222"/>
                </a:solidFill>
                <a:effectLst/>
                <a:latin typeface="-apple-system"/>
              </a:rPr>
              <a:t>层，进阶版本有</a:t>
            </a:r>
            <a:r>
              <a:rPr lang="en-US" altLang="zh-CN" sz="1200" b="0" i="0" dirty="0">
                <a:solidFill>
                  <a:srgbClr val="222222"/>
                </a:solidFill>
                <a:effectLst/>
                <a:latin typeface="-apple-system"/>
              </a:rPr>
              <a:t>24</a:t>
            </a:r>
            <a:r>
              <a:rPr lang="zh-CN" altLang="en-US" sz="1200" b="0" i="0" dirty="0">
                <a:solidFill>
                  <a:srgbClr val="222222"/>
                </a:solidFill>
                <a:effectLst/>
                <a:latin typeface="-apple-system"/>
              </a:rPr>
              <a:t>层。同时它也有很大的前馈神经网络（ </a:t>
            </a:r>
            <a:r>
              <a:rPr lang="en-US" altLang="zh-CN" sz="1200" b="0" i="0" dirty="0">
                <a:solidFill>
                  <a:srgbClr val="222222"/>
                </a:solidFill>
                <a:effectLst/>
                <a:latin typeface="-apple-system"/>
              </a:rPr>
              <a:t>768</a:t>
            </a:r>
            <a:r>
              <a:rPr lang="zh-CN" altLang="en-US" sz="1200" b="0" i="0" dirty="0">
                <a:solidFill>
                  <a:srgbClr val="222222"/>
                </a:solidFill>
                <a:effectLst/>
                <a:latin typeface="-apple-system"/>
              </a:rPr>
              <a:t>和</a:t>
            </a:r>
            <a:r>
              <a:rPr lang="en-US" altLang="zh-CN" sz="1200" b="0" i="0" dirty="0">
                <a:solidFill>
                  <a:srgbClr val="222222"/>
                </a:solidFill>
                <a:effectLst/>
                <a:latin typeface="-apple-system"/>
              </a:rPr>
              <a:t>1024</a:t>
            </a:r>
            <a:r>
              <a:rPr lang="zh-CN" altLang="en-US" sz="1200" b="0" i="0" dirty="0">
                <a:solidFill>
                  <a:srgbClr val="222222"/>
                </a:solidFill>
                <a:effectLst/>
                <a:latin typeface="-apple-system"/>
              </a:rPr>
              <a:t>个隐藏层神经元），还有很多</a:t>
            </a:r>
            <a:r>
              <a:rPr lang="en-US" altLang="zh-CN" sz="1200" b="0" i="0" dirty="0">
                <a:solidFill>
                  <a:srgbClr val="222222"/>
                </a:solidFill>
                <a:effectLst/>
                <a:latin typeface="-apple-system"/>
              </a:rPr>
              <a:t>attention heads</a:t>
            </a:r>
            <a:r>
              <a:rPr lang="zh-CN" altLang="en-US" sz="1200" b="0" i="0" dirty="0">
                <a:solidFill>
                  <a:srgbClr val="222222"/>
                </a:solidFill>
                <a:effectLst/>
                <a:latin typeface="-apple-system"/>
              </a:rPr>
              <a:t>（</a:t>
            </a:r>
            <a:r>
              <a:rPr lang="en-US" altLang="zh-CN" sz="1200" b="0" i="0" dirty="0">
                <a:solidFill>
                  <a:srgbClr val="222222"/>
                </a:solidFill>
                <a:effectLst/>
                <a:latin typeface="-apple-system"/>
              </a:rPr>
              <a:t>12-16</a:t>
            </a:r>
            <a:r>
              <a:rPr lang="zh-CN" altLang="en-US" sz="1200" b="0" i="0" dirty="0">
                <a:solidFill>
                  <a:srgbClr val="222222"/>
                </a:solidFill>
                <a:effectLst/>
                <a:latin typeface="-apple-system"/>
              </a:rPr>
              <a:t>个）。这超过了</a:t>
            </a:r>
            <a:r>
              <a:rPr lang="en-US" altLang="zh-CN" sz="1200" b="0" i="0" dirty="0">
                <a:solidFill>
                  <a:srgbClr val="222222"/>
                </a:solidFill>
                <a:effectLst/>
                <a:latin typeface="-apple-system"/>
              </a:rPr>
              <a:t>Transformer</a:t>
            </a:r>
            <a:r>
              <a:rPr lang="zh-CN" altLang="en-US" sz="1200" b="0" i="0" dirty="0">
                <a:solidFill>
                  <a:srgbClr val="222222"/>
                </a:solidFill>
                <a:effectLst/>
                <a:latin typeface="-apple-system"/>
              </a:rPr>
              <a:t>论文中的参考配置参数（</a:t>
            </a:r>
            <a:r>
              <a:rPr lang="en-US" altLang="zh-CN" sz="1200" b="0" i="0" dirty="0">
                <a:solidFill>
                  <a:srgbClr val="222222"/>
                </a:solidFill>
                <a:effectLst/>
                <a:latin typeface="-apple-system"/>
              </a:rPr>
              <a:t>6</a:t>
            </a:r>
            <a:r>
              <a:rPr lang="zh-CN" altLang="en-US" sz="1200" b="0" i="0" dirty="0">
                <a:solidFill>
                  <a:srgbClr val="222222"/>
                </a:solidFill>
                <a:effectLst/>
                <a:latin typeface="-apple-system"/>
              </a:rPr>
              <a:t>个编码器层，</a:t>
            </a:r>
            <a:r>
              <a:rPr lang="en-US" altLang="zh-CN" sz="1200" b="0" i="0" dirty="0">
                <a:solidFill>
                  <a:srgbClr val="222222"/>
                </a:solidFill>
                <a:effectLst/>
                <a:latin typeface="-apple-system"/>
              </a:rPr>
              <a:t>512</a:t>
            </a:r>
            <a:r>
              <a:rPr lang="zh-CN" altLang="en-US" sz="1200" b="0" i="0" dirty="0">
                <a:solidFill>
                  <a:srgbClr val="222222"/>
                </a:solidFill>
                <a:effectLst/>
                <a:latin typeface="-apple-system"/>
              </a:rPr>
              <a:t>个隐藏层单元，和</a:t>
            </a:r>
            <a:r>
              <a:rPr lang="en-US" altLang="zh-CN" sz="1200" b="0" i="0" dirty="0">
                <a:solidFill>
                  <a:srgbClr val="222222"/>
                </a:solidFill>
                <a:effectLst/>
                <a:latin typeface="-apple-system"/>
              </a:rPr>
              <a:t>8</a:t>
            </a:r>
            <a:r>
              <a:rPr lang="zh-CN" altLang="en-US" sz="1200" b="0" i="0" dirty="0">
                <a:solidFill>
                  <a:srgbClr val="222222"/>
                </a:solidFill>
                <a:effectLst/>
                <a:latin typeface="-apple-system"/>
              </a:rPr>
              <a:t>个注意头）。</a:t>
            </a:r>
            <a:endParaRPr lang="en-US" altLang="zh-CN" sz="1200" b="0" i="0" dirty="0">
              <a:solidFill>
                <a:srgbClr val="222222"/>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dirty="0">
              <a:solidFill>
                <a:srgbClr val="222222"/>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dirty="0"/>
          </a:p>
          <a:p>
            <a:endParaRPr lang="en-US" altLang="zh-CN" dirty="0"/>
          </a:p>
        </p:txBody>
      </p:sp>
    </p:spTree>
    <p:extLst>
      <p:ext uri="{BB962C8B-B14F-4D97-AF65-F5344CB8AC3E}">
        <p14:creationId xmlns:p14="http://schemas.microsoft.com/office/powerpoint/2010/main" val="2690674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首先我们来明确一下</a:t>
            </a:r>
            <a:r>
              <a:rPr kumimoji="1" lang="en-US" altLang="zh-CN" dirty="0"/>
              <a:t>Bert</a:t>
            </a:r>
            <a:r>
              <a:rPr kumimoji="1" lang="zh-CN" altLang="en-US" dirty="0"/>
              <a:t>的训练方式。</a:t>
            </a:r>
            <a:endParaRPr kumimoji="1" lang="en-US" altLang="zh-CN" dirty="0"/>
          </a:p>
          <a:p>
            <a:endParaRPr kumimoji="1" lang="en-US" altLang="zh-CN" dirty="0"/>
          </a:p>
          <a:p>
            <a:r>
              <a:rPr kumimoji="1" lang="zh-CN" altLang="en-US" dirty="0"/>
              <a:t>传统的监督学习方法与自监督学习方法的对比</a:t>
            </a:r>
            <a:endParaRPr kumimoji="1" lang="en-US" altLang="zh-CN" dirty="0"/>
          </a:p>
          <a:p>
            <a:endParaRPr kumimoji="1" lang="en-US" altLang="zh-CN" dirty="0"/>
          </a:p>
          <a:p>
            <a:r>
              <a:rPr kumimoji="1" lang="zh-CN" altLang="en-US" dirty="0"/>
              <a:t>经典的 监督学习中，输入与标签是相互独立，互斥的；而在自监督学习中，模型的输入和输出有着相同的来源，通过一部分去预测另一部分。</a:t>
            </a:r>
            <a:endParaRPr kumimoji="1" lang="en-US" altLang="zh-CN" dirty="0"/>
          </a:p>
          <a:p>
            <a:endParaRPr kumimoji="1" lang="en-US" altLang="zh-CN" dirty="0"/>
          </a:p>
          <a:p>
            <a:r>
              <a:rPr kumimoji="1" lang="zh-CN" altLang="en-US" dirty="0"/>
              <a:t>一开始，有学者将</a:t>
            </a:r>
            <a:r>
              <a:rPr kumimoji="1" lang="en-US" altLang="zh-CN" dirty="0"/>
              <a:t>Bert</a:t>
            </a:r>
            <a:r>
              <a:rPr kumimoji="1" lang="zh-CN" altLang="en-US" dirty="0"/>
              <a:t>的训练方式定义为无监督学习，之后，</a:t>
            </a:r>
            <a:r>
              <a:rPr kumimoji="1" lang="en-US" altLang="zh-CN" dirty="0"/>
              <a:t>Yann</a:t>
            </a:r>
            <a:r>
              <a:rPr kumimoji="1" lang="zh-CN" altLang="en-US" dirty="0"/>
              <a:t> </a:t>
            </a:r>
            <a:r>
              <a:rPr kumimoji="1" lang="en-US" altLang="zh-CN" dirty="0" err="1"/>
              <a:t>LeCun</a:t>
            </a:r>
            <a:r>
              <a:rPr kumimoji="1" lang="zh-CN" altLang="en-US" dirty="0"/>
              <a:t> 将其纠正为 自监督学习，只不过它的标签就在原始的输入文本中。</a:t>
            </a:r>
          </a:p>
        </p:txBody>
      </p:sp>
      <p:sp>
        <p:nvSpPr>
          <p:cNvPr id="4" name="灯片编号占位符 3"/>
          <p:cNvSpPr>
            <a:spLocks noGrp="1"/>
          </p:cNvSpPr>
          <p:nvPr>
            <p:ph type="sldNum" sz="quarter" idx="5"/>
          </p:nvPr>
        </p:nvSpPr>
        <p:spPr/>
        <p:txBody>
          <a:bodyPr/>
          <a:lstStyle/>
          <a:p>
            <a:fld id="{02B56ADC-D7ED-4F35-8CFA-FF8C2071341E}" type="slidenum">
              <a:rPr lang="en-US" smtClean="0"/>
              <a:t>6</a:t>
            </a:fld>
            <a:endParaRPr lang="en-US"/>
          </a:p>
        </p:txBody>
      </p:sp>
    </p:spTree>
    <p:extLst>
      <p:ext uri="{BB962C8B-B14F-4D97-AF65-F5344CB8AC3E}">
        <p14:creationId xmlns:p14="http://schemas.microsoft.com/office/powerpoint/2010/main" val="21466466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50000"/>
              </a:lnSpc>
              <a:buNone/>
            </a:pPr>
            <a:r>
              <a:rPr lang="zh-CN" altLang="en-US" b="0" i="0" dirty="0">
                <a:solidFill>
                  <a:srgbClr val="121212"/>
                </a:solidFill>
                <a:effectLst/>
                <a:latin typeface="-apple-system"/>
              </a:rPr>
              <a:t>由于 </a:t>
            </a:r>
            <a:r>
              <a:rPr lang="en-US" altLang="zh-CN" b="0" i="0" dirty="0">
                <a:solidFill>
                  <a:srgbClr val="121212"/>
                </a:solidFill>
                <a:effectLst/>
                <a:latin typeface="-apple-system"/>
              </a:rPr>
              <a:t>Bert</a:t>
            </a:r>
            <a:r>
              <a:rPr lang="zh-CN" altLang="en-US" b="0" i="0" dirty="0">
                <a:solidFill>
                  <a:srgbClr val="121212"/>
                </a:solidFill>
                <a:effectLst/>
                <a:latin typeface="-apple-system"/>
              </a:rPr>
              <a:t> 使用的就是 </a:t>
            </a:r>
            <a:r>
              <a:rPr lang="en-US" altLang="zh-CN" b="0" i="0" dirty="0">
                <a:solidFill>
                  <a:srgbClr val="121212"/>
                </a:solidFill>
                <a:effectLst/>
                <a:latin typeface="-apple-system"/>
              </a:rPr>
              <a:t>Transformer</a:t>
            </a:r>
            <a:r>
              <a:rPr lang="zh-CN" altLang="en-US" b="0" i="0" dirty="0">
                <a:solidFill>
                  <a:srgbClr val="121212"/>
                </a:solidFill>
                <a:effectLst/>
                <a:latin typeface="-apple-system"/>
              </a:rPr>
              <a:t> 的 </a:t>
            </a:r>
            <a:r>
              <a:rPr lang="en-US" altLang="zh-CN" b="0" i="0" dirty="0">
                <a:solidFill>
                  <a:srgbClr val="121212"/>
                </a:solidFill>
                <a:effectLst/>
                <a:latin typeface="-apple-system"/>
              </a:rPr>
              <a:t>Encoder</a:t>
            </a:r>
            <a:r>
              <a:rPr lang="zh-CN" altLang="en-US" b="0" i="0" dirty="0">
                <a:solidFill>
                  <a:srgbClr val="121212"/>
                </a:solidFill>
                <a:effectLst/>
                <a:latin typeface="-apple-system"/>
              </a:rPr>
              <a:t>，我们接下来只关注 </a:t>
            </a:r>
            <a:r>
              <a:rPr lang="en-US" altLang="zh-CN" b="0" i="0" dirty="0">
                <a:solidFill>
                  <a:srgbClr val="121212"/>
                </a:solidFill>
                <a:effectLst/>
                <a:latin typeface="-apple-system"/>
              </a:rPr>
              <a:t>Bert</a:t>
            </a:r>
            <a:r>
              <a:rPr lang="zh-CN" altLang="en-US" b="0" i="0" dirty="0">
                <a:solidFill>
                  <a:srgbClr val="121212"/>
                </a:solidFill>
                <a:effectLst/>
                <a:latin typeface="-apple-system"/>
              </a:rPr>
              <a:t> 不同于 </a:t>
            </a:r>
            <a:r>
              <a:rPr lang="en-US" altLang="zh-CN" b="0" i="0" dirty="0">
                <a:solidFill>
                  <a:srgbClr val="121212"/>
                </a:solidFill>
                <a:effectLst/>
                <a:latin typeface="-apple-system"/>
              </a:rPr>
              <a:t>Transformer</a:t>
            </a:r>
            <a:r>
              <a:rPr lang="zh-CN" altLang="en-US" b="0" i="0" dirty="0">
                <a:solidFill>
                  <a:srgbClr val="121212"/>
                </a:solidFill>
                <a:effectLst/>
                <a:latin typeface="-apple-system"/>
              </a:rPr>
              <a:t> 的部分。</a:t>
            </a:r>
            <a:endParaRPr lang="en-US" altLang="zh-CN" b="0" i="0" dirty="0">
              <a:solidFill>
                <a:srgbClr val="121212"/>
              </a:solidFill>
              <a:effectLst/>
              <a:latin typeface="-apple-system"/>
            </a:endParaRPr>
          </a:p>
          <a:p>
            <a:pPr marL="0" indent="0">
              <a:lnSpc>
                <a:spcPct val="150000"/>
              </a:lnSpc>
              <a:buNone/>
            </a:pPr>
            <a:endParaRPr lang="en-US" altLang="zh-CN" b="0" i="0" dirty="0">
              <a:solidFill>
                <a:srgbClr val="121212"/>
              </a:solidFill>
              <a:effectLst/>
              <a:latin typeface="-apple-system"/>
            </a:endParaRPr>
          </a:p>
          <a:p>
            <a:pPr marL="0" indent="0">
              <a:lnSpc>
                <a:spcPct val="150000"/>
              </a:lnSpc>
              <a:buNone/>
            </a:pPr>
            <a:r>
              <a:rPr lang="zh-CN" altLang="en-US" b="0" i="0" dirty="0">
                <a:solidFill>
                  <a:srgbClr val="121212"/>
                </a:solidFill>
                <a:effectLst/>
                <a:latin typeface="-apple-system"/>
              </a:rPr>
              <a:t>首先，我们来说一下</a:t>
            </a:r>
            <a:r>
              <a:rPr lang="en" altLang="zh-CN" b="0" i="0" dirty="0">
                <a:solidFill>
                  <a:srgbClr val="121212"/>
                </a:solidFill>
                <a:effectLst/>
                <a:latin typeface="-apple-system"/>
              </a:rPr>
              <a:t>Bert</a:t>
            </a:r>
            <a:r>
              <a:rPr lang="zh-CN" altLang="en-US" b="0" i="0" dirty="0">
                <a:solidFill>
                  <a:srgbClr val="121212"/>
                </a:solidFill>
                <a:effectLst/>
                <a:latin typeface="-apple-system"/>
              </a:rPr>
              <a:t>的输入向量，在</a:t>
            </a:r>
            <a:r>
              <a:rPr lang="en" altLang="zh-CN" b="0" i="0" dirty="0">
                <a:solidFill>
                  <a:srgbClr val="121212"/>
                </a:solidFill>
                <a:effectLst/>
                <a:latin typeface="-apple-system"/>
              </a:rPr>
              <a:t>transformer</a:t>
            </a:r>
            <a:r>
              <a:rPr lang="zh-CN" altLang="en-US" b="0" i="0" dirty="0">
                <a:solidFill>
                  <a:srgbClr val="121212"/>
                </a:solidFill>
                <a:effectLst/>
                <a:latin typeface="-apple-system"/>
              </a:rPr>
              <a:t>中我们可以知道它的输入向量是</a:t>
            </a:r>
            <a:r>
              <a:rPr lang="en" altLang="zh-CN" b="0" i="0" dirty="0">
                <a:solidFill>
                  <a:srgbClr val="121212"/>
                </a:solidFill>
                <a:effectLst/>
                <a:latin typeface="-apple-system"/>
              </a:rPr>
              <a:t>token embedding + position encoding</a:t>
            </a:r>
            <a:r>
              <a:rPr lang="zh-CN" altLang="en" b="0" i="0" dirty="0">
                <a:solidFill>
                  <a:srgbClr val="121212"/>
                </a:solidFill>
                <a:effectLst/>
                <a:latin typeface="-apple-system"/>
              </a:rPr>
              <a:t>。</a:t>
            </a:r>
            <a:r>
              <a:rPr lang="zh-CN" altLang="en-US" b="0" i="0" dirty="0">
                <a:solidFill>
                  <a:srgbClr val="121212"/>
                </a:solidFill>
                <a:effectLst/>
                <a:latin typeface="-apple-system"/>
              </a:rPr>
              <a:t>而对于</a:t>
            </a:r>
            <a:r>
              <a:rPr lang="en" altLang="zh-CN" b="0" i="0" dirty="0">
                <a:solidFill>
                  <a:srgbClr val="121212"/>
                </a:solidFill>
                <a:effectLst/>
                <a:latin typeface="-apple-system"/>
              </a:rPr>
              <a:t>Bert</a:t>
            </a:r>
            <a:r>
              <a:rPr lang="zh-CN" altLang="en-US" b="0" i="0" dirty="0">
                <a:solidFill>
                  <a:srgbClr val="121212"/>
                </a:solidFill>
                <a:effectLst/>
                <a:latin typeface="-apple-system"/>
              </a:rPr>
              <a:t>来说，它的输入向量在此基础上又增加了一个句子向量（</a:t>
            </a:r>
            <a:r>
              <a:rPr lang="en" altLang="zh-CN" b="0" i="0" dirty="0">
                <a:solidFill>
                  <a:srgbClr val="121212"/>
                </a:solidFill>
                <a:effectLst/>
                <a:latin typeface="-apple-system"/>
              </a:rPr>
              <a:t>segment embedding</a:t>
            </a:r>
            <a:r>
              <a:rPr lang="zh-CN" altLang="en" b="0" i="0" dirty="0">
                <a:solidFill>
                  <a:srgbClr val="121212"/>
                </a:solidFill>
                <a:effectLst/>
                <a:latin typeface="-apple-system"/>
              </a:rPr>
              <a:t>）</a:t>
            </a:r>
            <a:r>
              <a:rPr lang="zh-CN" altLang="en-US" b="0" i="0" dirty="0">
                <a:solidFill>
                  <a:srgbClr val="121212"/>
                </a:solidFill>
                <a:effectLst/>
                <a:latin typeface="-apple-system"/>
              </a:rPr>
              <a:t>。</a:t>
            </a:r>
            <a:endParaRPr lang="en-US" altLang="zh-CN" b="0" i="0" dirty="0">
              <a:solidFill>
                <a:srgbClr val="121212"/>
              </a:solidFill>
              <a:effectLst/>
              <a:latin typeface="-apple-system"/>
            </a:endParaRPr>
          </a:p>
          <a:p>
            <a:pPr marL="0" indent="0">
              <a:lnSpc>
                <a:spcPct val="150000"/>
              </a:lnSpc>
              <a:buNone/>
            </a:pPr>
            <a:endParaRPr lang="en-US" altLang="zh-CN" b="0" i="0" dirty="0">
              <a:solidFill>
                <a:srgbClr val="121212"/>
              </a:solidFill>
              <a:effectLst/>
              <a:latin typeface="-apple-system"/>
            </a:endParaRPr>
          </a:p>
          <a:p>
            <a:pPr algn="l"/>
            <a:r>
              <a:rPr lang="zh-CN" altLang="en-US" b="1" i="0" dirty="0">
                <a:solidFill>
                  <a:srgbClr val="121212"/>
                </a:solidFill>
                <a:effectLst/>
                <a:latin typeface="-apple-system"/>
              </a:rPr>
              <a:t>问题：为什么要加入句子向量（</a:t>
            </a:r>
            <a:r>
              <a:rPr lang="en" altLang="zh-CN" b="1" i="0" dirty="0">
                <a:solidFill>
                  <a:srgbClr val="121212"/>
                </a:solidFill>
                <a:effectLst/>
                <a:latin typeface="-apple-system"/>
              </a:rPr>
              <a:t>segment embedding</a:t>
            </a:r>
            <a:r>
              <a:rPr lang="zh-CN" altLang="en" b="1" i="0" dirty="0">
                <a:solidFill>
                  <a:srgbClr val="121212"/>
                </a:solidFill>
                <a:effectLst/>
                <a:latin typeface="-apple-system"/>
              </a:rPr>
              <a:t>）？</a:t>
            </a:r>
            <a:endParaRPr lang="en" altLang="zh-CN" b="0" i="0" dirty="0">
              <a:solidFill>
                <a:srgbClr val="121212"/>
              </a:solidFill>
              <a:effectLst/>
              <a:latin typeface="-apple-system"/>
            </a:endParaRPr>
          </a:p>
          <a:p>
            <a:pPr algn="l"/>
            <a:r>
              <a:rPr lang="zh-CN" altLang="en-US" b="0" i="0" dirty="0">
                <a:solidFill>
                  <a:srgbClr val="121212"/>
                </a:solidFill>
                <a:effectLst/>
                <a:latin typeface="-apple-system"/>
              </a:rPr>
              <a:t>答：因为</a:t>
            </a:r>
            <a:r>
              <a:rPr lang="en" altLang="zh-CN" b="0" i="0" dirty="0">
                <a:solidFill>
                  <a:srgbClr val="121212"/>
                </a:solidFill>
                <a:effectLst/>
                <a:latin typeface="-apple-system"/>
              </a:rPr>
              <a:t>Bert</a:t>
            </a:r>
            <a:r>
              <a:rPr lang="zh-CN" altLang="en-US" b="0" i="0" dirty="0">
                <a:solidFill>
                  <a:srgbClr val="121212"/>
                </a:solidFill>
                <a:effectLst/>
                <a:latin typeface="-apple-system"/>
              </a:rPr>
              <a:t>会处理句对分类、问答等任务，这里会出现句对关系，而两个句子是有先后顺序关系的，如果不考虑，就会出现词袋子之类的问题（如：武松打虎 和 虎打武松 是一个意思了</a:t>
            </a:r>
            <a:r>
              <a:rPr lang="en-US" altLang="zh-CN" b="0" i="0" dirty="0">
                <a:solidFill>
                  <a:srgbClr val="121212"/>
                </a:solidFill>
                <a:effectLst/>
                <a:latin typeface="-apple-system"/>
              </a:rPr>
              <a:t>~</a:t>
            </a:r>
            <a:r>
              <a:rPr lang="zh-CN" altLang="en-US" b="0" i="0" dirty="0">
                <a:solidFill>
                  <a:srgbClr val="121212"/>
                </a:solidFill>
                <a:effectLst/>
                <a:latin typeface="-apple-system"/>
              </a:rPr>
              <a:t>），因此</a:t>
            </a:r>
            <a:r>
              <a:rPr lang="en" altLang="zh-CN" b="0" i="0" dirty="0">
                <a:solidFill>
                  <a:srgbClr val="121212"/>
                </a:solidFill>
                <a:effectLst/>
                <a:latin typeface="-apple-system"/>
              </a:rPr>
              <a:t>Bert</a:t>
            </a:r>
            <a:r>
              <a:rPr lang="zh-CN" altLang="en-US" b="0" i="0" dirty="0">
                <a:solidFill>
                  <a:srgbClr val="121212"/>
                </a:solidFill>
                <a:effectLst/>
                <a:latin typeface="-apple-system"/>
              </a:rPr>
              <a:t>加入了句子向量。</a:t>
            </a:r>
            <a:endParaRPr lang="en-US" altLang="zh-CN" b="0" i="0" dirty="0">
              <a:solidFill>
                <a:srgbClr val="121212"/>
              </a:solidFill>
              <a:effectLst/>
              <a:latin typeface="-apple-system"/>
            </a:endParaRPr>
          </a:p>
          <a:p>
            <a:pPr marL="0" indent="0">
              <a:lnSpc>
                <a:spcPct val="150000"/>
              </a:lnSpc>
              <a:buNone/>
            </a:pPr>
            <a:endParaRPr lang="en-US" altLang="zh-CN" b="0" i="0" baseline="0" dirty="0">
              <a:solidFill>
                <a:srgbClr val="121212"/>
              </a:solidFill>
              <a:effectLst/>
              <a:latin typeface="-apple-system"/>
            </a:endParaRPr>
          </a:p>
          <a:p>
            <a:pPr marL="0" indent="0">
              <a:lnSpc>
                <a:spcPct val="150000"/>
              </a:lnSpc>
              <a:buNone/>
            </a:pPr>
            <a:r>
              <a:rPr lang="en-US" altLang="zh-CN" baseline="0" dirty="0"/>
              <a:t>Bert</a:t>
            </a:r>
            <a:r>
              <a:rPr lang="zh-CN" altLang="en-US" baseline="0" dirty="0"/>
              <a:t> 的输入向量由三部分相加而成，，</a:t>
            </a:r>
            <a:endParaRPr lang="en-US" altLang="zh-CN" baseline="0" dirty="0"/>
          </a:p>
          <a:p>
            <a:pPr marL="0" indent="0">
              <a:lnSpc>
                <a:spcPct val="150000"/>
              </a:lnSpc>
              <a:buNone/>
            </a:pPr>
            <a:endParaRPr lang="en-US" altLang="zh-CN" baseline="0" dirty="0"/>
          </a:p>
          <a:p>
            <a:pPr marL="0" indent="0">
              <a:lnSpc>
                <a:spcPct val="150000"/>
              </a:lnSpc>
              <a:buNone/>
            </a:pPr>
            <a:r>
              <a:rPr lang="zh-CN" altLang="en-US" baseline="0" dirty="0"/>
              <a:t>第一个向量是 </a:t>
            </a:r>
            <a:r>
              <a:rPr lang="en-US" altLang="zh-CN" baseline="0" dirty="0"/>
              <a:t>Token</a:t>
            </a:r>
            <a:r>
              <a:rPr lang="zh-CN" altLang="en-US" baseline="0" dirty="0"/>
              <a:t> </a:t>
            </a:r>
            <a:r>
              <a:rPr lang="en-US" altLang="zh-CN" baseline="0" dirty="0"/>
              <a:t>Embedding</a:t>
            </a:r>
            <a:r>
              <a:rPr lang="zh-CN" altLang="en-US" baseline="0" dirty="0"/>
              <a:t>，就是我们熟知的词向量。</a:t>
            </a:r>
            <a:r>
              <a:rPr lang="en-US" altLang="zh-CN" baseline="0" dirty="0"/>
              <a:t>token embedding </a:t>
            </a:r>
            <a:r>
              <a:rPr lang="zh-CN" altLang="en-US" baseline="0" dirty="0"/>
              <a:t>将各个词转换成固定维度的向量。在</a:t>
            </a:r>
            <a:r>
              <a:rPr lang="en-US" altLang="zh-CN" baseline="0" dirty="0"/>
              <a:t>BERT</a:t>
            </a:r>
            <a:r>
              <a:rPr lang="zh-CN" altLang="en-US" baseline="0" dirty="0"/>
              <a:t>中，每个词会被转换成</a:t>
            </a:r>
            <a:r>
              <a:rPr lang="en-US" altLang="zh-CN" baseline="0" dirty="0"/>
              <a:t>768</a:t>
            </a:r>
            <a:r>
              <a:rPr lang="zh-CN" altLang="en-US" baseline="0" dirty="0"/>
              <a:t>维的向量表示。在实际代码实现中，输入文本在送入</a:t>
            </a:r>
            <a:r>
              <a:rPr lang="en-US" altLang="zh-CN" baseline="0" dirty="0"/>
              <a:t>token embeddings </a:t>
            </a:r>
            <a:r>
              <a:rPr lang="zh-CN" altLang="en-US" baseline="0" dirty="0"/>
              <a:t>层之前要先进行</a:t>
            </a:r>
            <a:r>
              <a:rPr lang="en-US" altLang="zh-CN" baseline="0" dirty="0"/>
              <a:t>tokenization</a:t>
            </a:r>
            <a:r>
              <a:rPr lang="zh-CN" altLang="en-US" baseline="0" dirty="0"/>
              <a:t>处理。此外，两个特殊的</a:t>
            </a:r>
            <a:r>
              <a:rPr lang="en-US" altLang="zh-CN" baseline="0" dirty="0"/>
              <a:t>token</a:t>
            </a:r>
            <a:r>
              <a:rPr lang="zh-CN" altLang="en-US" baseline="0" dirty="0"/>
              <a:t>会被插入到</a:t>
            </a:r>
            <a:r>
              <a:rPr lang="en-US" altLang="zh-CN" baseline="0" dirty="0"/>
              <a:t>tokenization</a:t>
            </a:r>
            <a:r>
              <a:rPr lang="zh-CN" altLang="en-US" baseline="0" dirty="0"/>
              <a:t>的结果的开头 </a:t>
            </a:r>
            <a:r>
              <a:rPr lang="en-US" altLang="zh-CN" baseline="0" dirty="0"/>
              <a:t>([CLS])</a:t>
            </a:r>
            <a:r>
              <a:rPr lang="zh-CN" altLang="en-US" baseline="0" dirty="0"/>
              <a:t>和结尾 </a:t>
            </a:r>
            <a:r>
              <a:rPr lang="en-US" altLang="zh-CN" baseline="0" dirty="0"/>
              <a:t>([SEP])</a:t>
            </a:r>
          </a:p>
          <a:p>
            <a:pPr marL="0" indent="0">
              <a:lnSpc>
                <a:spcPct val="150000"/>
              </a:lnSpc>
              <a:buNone/>
            </a:pPr>
            <a:endParaRPr lang="en-US" altLang="zh-CN" baseline="0" dirty="0"/>
          </a:p>
          <a:p>
            <a:pPr marL="0" indent="0">
              <a:lnSpc>
                <a:spcPct val="150000"/>
              </a:lnSpc>
              <a:buNone/>
            </a:pPr>
            <a:r>
              <a:rPr lang="zh-CN" altLang="en-US" baseline="0" dirty="0"/>
              <a:t>第二个向量是 </a:t>
            </a:r>
            <a:r>
              <a:rPr lang="en-US" altLang="zh-CN" baseline="0" dirty="0"/>
              <a:t>Segment</a:t>
            </a:r>
            <a:r>
              <a:rPr lang="zh-CN" altLang="en-US" baseline="0" dirty="0"/>
              <a:t> </a:t>
            </a:r>
            <a:r>
              <a:rPr lang="en-US" altLang="zh-CN" baseline="0" dirty="0"/>
              <a:t>Embedding</a:t>
            </a:r>
            <a:r>
              <a:rPr lang="zh-CN" altLang="en-US" baseline="0" dirty="0"/>
              <a:t>，用来区分句子对的上下句，后面我们会看到 </a:t>
            </a:r>
            <a:r>
              <a:rPr lang="en-US" altLang="zh-CN" baseline="0" dirty="0"/>
              <a:t>Bert</a:t>
            </a:r>
            <a:r>
              <a:rPr lang="zh-CN" altLang="en-US" baseline="0" dirty="0"/>
              <a:t> 在预训练阶段完成的其中一个任务就是使用句子对儿作为训练语料。</a:t>
            </a:r>
            <a:r>
              <a:rPr lang="en-US" altLang="zh-CN" baseline="0" dirty="0"/>
              <a:t>segment embedding</a:t>
            </a:r>
            <a:r>
              <a:rPr lang="zh-CN" altLang="en-US" baseline="0" dirty="0"/>
              <a:t> 用于区分一个</a:t>
            </a:r>
            <a:r>
              <a:rPr lang="en-US" altLang="zh-CN" baseline="0" dirty="0"/>
              <a:t>token</a:t>
            </a:r>
            <a:r>
              <a:rPr lang="zh-CN" altLang="en-US" baseline="0" dirty="0"/>
              <a:t>属于句子对中的哪个句子。</a:t>
            </a:r>
            <a:r>
              <a:rPr lang="en-US" altLang="zh-CN" baseline="0" dirty="0"/>
              <a:t>Segment Embeddings </a:t>
            </a:r>
            <a:r>
              <a:rPr lang="zh-CN" altLang="en-US" baseline="0" dirty="0"/>
              <a:t>层只有两种向量表示。前一个向量是把</a:t>
            </a:r>
            <a:r>
              <a:rPr lang="en-US" altLang="zh-CN" baseline="0" dirty="0"/>
              <a:t>0</a:t>
            </a:r>
            <a:r>
              <a:rPr lang="zh-CN" altLang="en-US" baseline="0" dirty="0"/>
              <a:t>赋给第一个句子中的各个</a:t>
            </a:r>
            <a:r>
              <a:rPr lang="en-US" altLang="zh-CN" baseline="0" dirty="0"/>
              <a:t>token, </a:t>
            </a:r>
            <a:r>
              <a:rPr lang="zh-CN" altLang="en-US" baseline="0" dirty="0"/>
              <a:t>后一个向量是把</a:t>
            </a:r>
            <a:r>
              <a:rPr lang="en-US" altLang="zh-CN" baseline="0" dirty="0"/>
              <a:t>1</a:t>
            </a:r>
            <a:r>
              <a:rPr lang="zh-CN" altLang="en-US" baseline="0" dirty="0"/>
              <a:t>赋给第二个句子中的各个</a:t>
            </a:r>
            <a:r>
              <a:rPr lang="en-US" altLang="zh-CN" baseline="0" dirty="0"/>
              <a:t>token</a:t>
            </a:r>
            <a:r>
              <a:rPr lang="zh-CN" altLang="en-US" baseline="0" dirty="0"/>
              <a:t>。如果输入仅仅只有一个句子，那么它的</a:t>
            </a:r>
            <a:r>
              <a:rPr lang="en-US" altLang="zh-CN" baseline="0" dirty="0"/>
              <a:t>segment embedding</a:t>
            </a:r>
            <a:r>
              <a:rPr lang="zh-CN" altLang="en-US" baseline="0" dirty="0"/>
              <a:t>就是全</a:t>
            </a:r>
            <a:r>
              <a:rPr lang="en-US" altLang="zh-CN" baseline="0" dirty="0"/>
              <a:t>0 </a:t>
            </a:r>
            <a:r>
              <a:rPr lang="zh-CN" altLang="en-US" baseline="0" dirty="0"/>
              <a:t>。</a:t>
            </a:r>
          </a:p>
          <a:p>
            <a:pPr marL="0" indent="0">
              <a:lnSpc>
                <a:spcPct val="150000"/>
              </a:lnSpc>
              <a:buNone/>
            </a:pPr>
            <a:endParaRPr lang="en-US" altLang="zh-CN" baseline="0" dirty="0"/>
          </a:p>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baseline="0" dirty="0"/>
              <a:t>第三个向量是 </a:t>
            </a:r>
            <a:r>
              <a:rPr lang="en-US" altLang="zh-CN" baseline="0" dirty="0"/>
              <a:t>Position</a:t>
            </a:r>
            <a:r>
              <a:rPr lang="zh-CN" altLang="en-US" baseline="0" dirty="0"/>
              <a:t> </a:t>
            </a:r>
            <a:r>
              <a:rPr lang="en-US" altLang="zh-CN" baseline="0" dirty="0"/>
              <a:t>Embedding</a:t>
            </a:r>
            <a:r>
              <a:rPr lang="zh-CN" altLang="en-US" baseline="0" dirty="0"/>
              <a:t>，用来标记句中每个词的位置，注意，这里的 </a:t>
            </a:r>
            <a:r>
              <a:rPr lang="en-US" altLang="zh-CN" baseline="0" dirty="0"/>
              <a:t>Position</a:t>
            </a:r>
            <a:r>
              <a:rPr lang="zh-CN" altLang="en-US" baseline="0" dirty="0"/>
              <a:t> </a:t>
            </a:r>
            <a:r>
              <a:rPr lang="en-US" altLang="zh-CN" baseline="0" dirty="0"/>
              <a:t>Embedding</a:t>
            </a:r>
            <a:r>
              <a:rPr lang="zh-CN" altLang="en-US" baseline="0" dirty="0"/>
              <a:t> 与</a:t>
            </a:r>
            <a:r>
              <a:rPr lang="en-US" altLang="zh-CN" baseline="0" dirty="0"/>
              <a:t>Transformer</a:t>
            </a:r>
            <a:r>
              <a:rPr lang="zh-CN" altLang="en-US" baseline="0" dirty="0"/>
              <a:t>中使用的三角函数位置编码有所不同，这里</a:t>
            </a:r>
            <a:r>
              <a:rPr lang="en-US" altLang="zh-CN" baseline="0" dirty="0"/>
              <a:t>Bert</a:t>
            </a:r>
            <a:r>
              <a:rPr lang="zh-CN" altLang="en-US" baseline="0" dirty="0"/>
              <a:t>使用的</a:t>
            </a:r>
            <a:r>
              <a:rPr lang="en-US" altLang="zh-CN" baseline="0" dirty="0"/>
              <a:t>Position</a:t>
            </a:r>
            <a:r>
              <a:rPr lang="zh-CN" altLang="en-US" baseline="0" dirty="0"/>
              <a:t> </a:t>
            </a:r>
            <a:r>
              <a:rPr lang="en-US" altLang="zh-CN" baseline="0" dirty="0"/>
              <a:t>Encoding</a:t>
            </a:r>
            <a:r>
              <a:rPr lang="zh-CN" altLang="en-US" baseline="0" dirty="0"/>
              <a:t> 是可学习的。</a:t>
            </a:r>
            <a:endParaRPr lang="en-US" altLang="zh-CN" baseline="0" dirty="0"/>
          </a:p>
          <a:p>
            <a:pPr marL="0" indent="0">
              <a:lnSpc>
                <a:spcPct val="150000"/>
              </a:lnSpc>
              <a:buNone/>
            </a:pPr>
            <a:r>
              <a:rPr lang="zh-CN" altLang="en-US" baseline="0" dirty="0"/>
              <a:t>我们已经知道，由于 </a:t>
            </a:r>
            <a:r>
              <a:rPr lang="en-US" altLang="zh-CN" baseline="0" dirty="0"/>
              <a:t>Transformers</a:t>
            </a:r>
            <a:r>
              <a:rPr lang="zh-CN" altLang="en-US" baseline="0" dirty="0"/>
              <a:t> 无法编码输入的序列的顺序性，所以要在各个位置上学习一个向量表示来将序列顺序的信息编码进来。加入</a:t>
            </a:r>
            <a:r>
              <a:rPr lang="en-US" altLang="zh-CN" baseline="0" dirty="0"/>
              <a:t>position embeddings</a:t>
            </a:r>
            <a:r>
              <a:rPr lang="zh-CN" altLang="en-US" baseline="0" dirty="0"/>
              <a:t>会让</a:t>
            </a:r>
            <a:r>
              <a:rPr lang="en-US" altLang="zh-CN" baseline="0" dirty="0"/>
              <a:t>BERT</a:t>
            </a:r>
            <a:r>
              <a:rPr lang="zh-CN" altLang="en-US" baseline="0" dirty="0"/>
              <a:t>理解下面下面这种情况，“ </a:t>
            </a:r>
            <a:r>
              <a:rPr lang="en-US" altLang="zh-CN" baseline="0" dirty="0"/>
              <a:t>I think, therefore I am ”</a:t>
            </a:r>
            <a:r>
              <a:rPr lang="zh-CN" altLang="en-US" baseline="0" dirty="0"/>
              <a:t>，第一个 “</a:t>
            </a:r>
            <a:r>
              <a:rPr lang="en-US" altLang="zh-CN" baseline="0" dirty="0"/>
              <a:t>I” </a:t>
            </a:r>
            <a:r>
              <a:rPr lang="zh-CN" altLang="en-US" baseline="0" dirty="0"/>
              <a:t>和第二个 “</a:t>
            </a:r>
            <a:r>
              <a:rPr lang="en-US" altLang="zh-CN" baseline="0" dirty="0"/>
              <a:t>I”</a:t>
            </a:r>
            <a:r>
              <a:rPr lang="zh-CN" altLang="en-US" baseline="0" dirty="0"/>
              <a:t>应该有着不同的向量表示。</a:t>
            </a:r>
          </a:p>
          <a:p>
            <a:pPr marL="0" indent="0">
              <a:lnSpc>
                <a:spcPct val="150000"/>
              </a:lnSpc>
              <a:buNone/>
            </a:pPr>
            <a:endParaRPr lang="zh-CN" altLang="en-US" baseline="0" dirty="0"/>
          </a:p>
          <a:p>
            <a:pPr marL="0" indent="0">
              <a:lnSpc>
                <a:spcPct val="150000"/>
              </a:lnSpc>
              <a:buNone/>
            </a:pPr>
            <a:r>
              <a:rPr lang="zh-CN" altLang="en-US" baseline="0" dirty="0"/>
              <a:t>这</a:t>
            </a:r>
            <a:r>
              <a:rPr lang="en-US" altLang="zh-CN" baseline="0" dirty="0"/>
              <a:t>3</a:t>
            </a:r>
            <a:r>
              <a:rPr lang="zh-CN" altLang="en-US" baseline="0" dirty="0"/>
              <a:t>种</a:t>
            </a:r>
            <a:r>
              <a:rPr lang="en-US" altLang="zh-CN" baseline="0" dirty="0"/>
              <a:t>embedding</a:t>
            </a:r>
            <a:r>
              <a:rPr lang="zh-CN" altLang="en-US" baseline="0" dirty="0"/>
              <a:t>都是</a:t>
            </a:r>
            <a:r>
              <a:rPr lang="en-US" altLang="zh-CN" baseline="0" dirty="0"/>
              <a:t>768</a:t>
            </a:r>
            <a:r>
              <a:rPr lang="zh-CN" altLang="en-US" baseline="0" dirty="0"/>
              <a:t>维的，最后要将其按元素相加，得到每一个</a:t>
            </a:r>
            <a:r>
              <a:rPr lang="en-US" altLang="zh-CN" baseline="0" dirty="0"/>
              <a:t>token</a:t>
            </a:r>
            <a:r>
              <a:rPr lang="zh-CN" altLang="en-US" baseline="0" dirty="0"/>
              <a:t>最终的</a:t>
            </a:r>
            <a:r>
              <a:rPr lang="en-US" altLang="zh-CN" baseline="0" dirty="0"/>
              <a:t>768</a:t>
            </a:r>
            <a:r>
              <a:rPr lang="zh-CN" altLang="en-US" baseline="0" dirty="0"/>
              <a:t>维的向量表示。</a:t>
            </a:r>
            <a:endParaRPr lang="en-US" altLang="zh-CN" baseline="0" dirty="0"/>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7</a:t>
            </a:fld>
            <a:endParaRPr lang="en-US" altLang="zh-CN" dirty="0"/>
          </a:p>
        </p:txBody>
      </p:sp>
    </p:spTree>
    <p:extLst>
      <p:ext uri="{BB962C8B-B14F-4D97-AF65-F5344CB8AC3E}">
        <p14:creationId xmlns:p14="http://schemas.microsoft.com/office/powerpoint/2010/main" val="1535786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前面我们看到，</a:t>
            </a:r>
            <a:r>
              <a:rPr kumimoji="1" lang="en-US" altLang="zh-CN" dirty="0"/>
              <a:t>Bert</a:t>
            </a:r>
            <a:r>
              <a:rPr kumimoji="1" lang="zh-CN" altLang="en-US" dirty="0"/>
              <a:t>是采用自监督的方式，通过两个任务完成的预训练。</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Bert</a:t>
            </a:r>
            <a:r>
              <a:rPr kumimoji="1" lang="zh-CN" altLang="en-US" dirty="0"/>
              <a:t>的创新就体现在预训练过程中使用的两个任务上。</a:t>
            </a:r>
            <a:r>
              <a:rPr lang="en" altLang="zh-CN" b="0" i="0" dirty="0">
                <a:solidFill>
                  <a:srgbClr val="4D4D4D"/>
                </a:solidFill>
                <a:effectLst/>
                <a:latin typeface="-apple-system"/>
              </a:rPr>
              <a:t>Google</a:t>
            </a:r>
            <a:r>
              <a:rPr lang="zh-CN" altLang="en-US" b="0" i="0" dirty="0">
                <a:solidFill>
                  <a:srgbClr val="4D4D4D"/>
                </a:solidFill>
                <a:effectLst/>
                <a:latin typeface="-apple-system"/>
              </a:rPr>
              <a:t>在预训练</a:t>
            </a:r>
            <a:r>
              <a:rPr lang="en" altLang="zh-CN" b="0" i="0" dirty="0">
                <a:solidFill>
                  <a:srgbClr val="4D4D4D"/>
                </a:solidFill>
                <a:effectLst/>
                <a:latin typeface="-apple-system"/>
              </a:rPr>
              <a:t>BERT</a:t>
            </a:r>
            <a:r>
              <a:rPr lang="zh-CN" altLang="en-US" b="0" i="0" dirty="0">
                <a:solidFill>
                  <a:srgbClr val="4D4D4D"/>
                </a:solidFill>
                <a:effectLst/>
                <a:latin typeface="-apple-system"/>
              </a:rPr>
              <a:t>时让它同时进行两个任务</a:t>
            </a:r>
            <a:r>
              <a:rPr lang="zh-CN"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200" b="1" kern="0" dirty="0">
                <a:effectLst/>
                <a:latin typeface="Times New Roman" panose="02020603050405020304" pitchFamily="18" charset="0"/>
                <a:ea typeface="宋体" panose="02010600030101010101" pitchFamily="2" charset="-122"/>
                <a:cs typeface="Times New Roman" panose="02020603050405020304" pitchFamily="18" charset="0"/>
              </a:rPr>
              <a:t>完形填空</a:t>
            </a:r>
            <a:r>
              <a:rPr lang="zh-CN"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」与「</a:t>
            </a:r>
            <a:r>
              <a:rPr lang="zh-CN" altLang="zh-CN" sz="1200" b="1" kern="0" dirty="0">
                <a:effectLst/>
                <a:latin typeface="Times New Roman" panose="02020603050405020304" pitchFamily="18" charset="0"/>
                <a:ea typeface="宋体" panose="02010600030101010101" pitchFamily="2" charset="-122"/>
                <a:cs typeface="Times New Roman" panose="02020603050405020304" pitchFamily="18" charset="0"/>
              </a:rPr>
              <a:t>下文句子预测</a:t>
            </a:r>
            <a:r>
              <a:rPr lang="zh-CN"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」，下面分别对这两个任务的设计方式进行简要介绍。</a:t>
            </a:r>
            <a:r>
              <a:rPr lang="zh-CN" altLang="zh-CN" dirty="0">
                <a:effectLst/>
              </a:rPr>
              <a:t> </a:t>
            </a:r>
            <a:endParaRPr lang="en-US" altLang="zh-CN"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传统的</a:t>
            </a:r>
            <a:r>
              <a:rPr lang="en-US" altLang="zh-CN" dirty="0"/>
              <a:t>LM</a:t>
            </a:r>
            <a:r>
              <a:rPr lang="zh-CN" altLang="en-US" dirty="0"/>
              <a:t>要学习语言特征，都是以前文预测下一个词为训练目标，所以不能拿两个方向的 </a:t>
            </a:r>
            <a:r>
              <a:rPr lang="en-US" altLang="zh-CN" dirty="0"/>
              <a:t>encoder</a:t>
            </a:r>
            <a:r>
              <a:rPr lang="zh-CN" altLang="en-US" dirty="0"/>
              <a:t> 来训练。</a:t>
            </a:r>
            <a:endParaRPr lang="en-US" altLang="zh-CN" dirty="0"/>
          </a:p>
          <a:p>
            <a:pPr algn="l"/>
            <a:r>
              <a:rPr lang="zh-CN" altLang="en-US" b="0" i="0" dirty="0">
                <a:solidFill>
                  <a:srgbClr val="4D4D4D"/>
                </a:solidFill>
                <a:effectLst/>
                <a:latin typeface="-apple-system"/>
              </a:rPr>
              <a:t>之前的预训练语言模型如</a:t>
            </a:r>
            <a:r>
              <a:rPr lang="en" altLang="zh-CN" b="0" i="0" dirty="0">
                <a:solidFill>
                  <a:srgbClr val="4D4D4D"/>
                </a:solidFill>
                <a:effectLst/>
                <a:latin typeface="-apple-system"/>
              </a:rPr>
              <a:t>ELMO</a:t>
            </a:r>
            <a:r>
              <a:rPr lang="zh-CN" altLang="en-US" b="0" i="0" dirty="0">
                <a:solidFill>
                  <a:srgbClr val="4D4D4D"/>
                </a:solidFill>
                <a:effectLst/>
                <a:latin typeface="-apple-system"/>
              </a:rPr>
              <a:t>和</a:t>
            </a:r>
            <a:r>
              <a:rPr lang="en" altLang="zh-CN" b="0" i="0" dirty="0">
                <a:solidFill>
                  <a:srgbClr val="4D4D4D"/>
                </a:solidFill>
                <a:effectLst/>
                <a:latin typeface="-apple-system"/>
              </a:rPr>
              <a:t>GPT</a:t>
            </a:r>
            <a:r>
              <a:rPr lang="zh-CN" altLang="en-US" b="0" i="0" dirty="0">
                <a:solidFill>
                  <a:srgbClr val="4D4D4D"/>
                </a:solidFill>
                <a:effectLst/>
                <a:latin typeface="-apple-system"/>
              </a:rPr>
              <a:t>都是单向的（</a:t>
            </a:r>
            <a:r>
              <a:rPr lang="en" altLang="zh-CN" b="0" i="0" dirty="0">
                <a:solidFill>
                  <a:srgbClr val="4D4D4D"/>
                </a:solidFill>
                <a:effectLst/>
                <a:latin typeface="-apple-system"/>
              </a:rPr>
              <a:t>ELMO</a:t>
            </a:r>
            <a:r>
              <a:rPr lang="zh-CN" altLang="en-US" b="0" i="0" dirty="0">
                <a:solidFill>
                  <a:srgbClr val="4D4D4D"/>
                </a:solidFill>
                <a:effectLst/>
                <a:latin typeface="-apple-system"/>
              </a:rPr>
              <a:t>可以说是双向的，但其实是两个方向相反的单向</a:t>
            </a:r>
            <a:r>
              <a:rPr lang="en-US" altLang="zh-CN" b="0" i="0" dirty="0">
                <a:solidFill>
                  <a:srgbClr val="4D4D4D"/>
                </a:solidFill>
                <a:effectLst/>
                <a:latin typeface="-apple-system"/>
              </a:rPr>
              <a:t>RNN</a:t>
            </a:r>
            <a:r>
              <a:rPr lang="zh-CN" altLang="en-US" b="0" i="0" dirty="0">
                <a:solidFill>
                  <a:srgbClr val="4D4D4D"/>
                </a:solidFill>
                <a:effectLst/>
                <a:latin typeface="-apple-system"/>
              </a:rPr>
              <a:t>语言模型的拼接）。</a:t>
            </a:r>
            <a:endParaRPr lang="en-US" altLang="zh-CN" b="0" i="0" dirty="0">
              <a:solidFill>
                <a:srgbClr val="4D4D4D"/>
              </a:solidFill>
              <a:effectLst/>
              <a:latin typeface="-apple-system"/>
            </a:endParaRPr>
          </a:p>
          <a:p>
            <a:pPr algn="l"/>
            <a:endParaRPr lang="en-US" altLang="zh-CN" b="0" i="0" dirty="0">
              <a:solidFill>
                <a:srgbClr val="4D4D4D"/>
              </a:solidFill>
              <a:effectLst/>
              <a:latin typeface="-apple-system"/>
            </a:endParaRPr>
          </a:p>
          <a:p>
            <a:r>
              <a:rPr lang="en" altLang="zh-CN" b="0" i="0" dirty="0">
                <a:solidFill>
                  <a:srgbClr val="4D4D4D"/>
                </a:solidFill>
                <a:effectLst/>
                <a:latin typeface="-apple-system"/>
              </a:rPr>
              <a:t>BERT</a:t>
            </a:r>
            <a:r>
              <a:rPr lang="zh-CN" altLang="en" b="0" i="0" dirty="0">
                <a:solidFill>
                  <a:srgbClr val="4D4D4D"/>
                </a:solidFill>
                <a:effectLst/>
                <a:latin typeface="-apple-system"/>
              </a:rPr>
              <a:t>的</a:t>
            </a:r>
            <a:r>
              <a:rPr lang="zh-CN" altLang="en-US" b="0" i="0" dirty="0">
                <a:solidFill>
                  <a:srgbClr val="4D4D4D"/>
                </a:solidFill>
                <a:effectLst/>
                <a:latin typeface="-apple-system"/>
              </a:rPr>
              <a:t>特点在于 </a:t>
            </a:r>
            <a:r>
              <a:rPr lang="en-US" altLang="zh-CN" b="0" i="0" dirty="0">
                <a:solidFill>
                  <a:srgbClr val="4D4D4D"/>
                </a:solidFill>
                <a:effectLst/>
                <a:latin typeface="-apple-system"/>
              </a:rPr>
              <a:t>bidirectional</a:t>
            </a:r>
            <a:r>
              <a:rPr lang="zh-CN" altLang="en-US" b="0" i="0" dirty="0">
                <a:solidFill>
                  <a:srgbClr val="4D4D4D"/>
                </a:solidFill>
                <a:effectLst/>
                <a:latin typeface="-apple-system"/>
              </a:rPr>
              <a:t>，</a:t>
            </a:r>
            <a:r>
              <a:rPr lang="zh-CN" altLang="en-US" dirty="0"/>
              <a:t>为了充分利用</a:t>
            </a:r>
            <a:r>
              <a:rPr lang="zh-CN" altLang="en-US" b="0" i="0" dirty="0">
                <a:solidFill>
                  <a:srgbClr val="4D4D4D"/>
                </a:solidFill>
                <a:effectLst/>
                <a:latin typeface="-apple-system"/>
              </a:rPr>
              <a:t>上下文的信息，</a:t>
            </a:r>
            <a:r>
              <a:rPr lang="en-US" altLang="zh-CN" dirty="0"/>
              <a:t>BERT</a:t>
            </a:r>
            <a:r>
              <a:rPr lang="zh-CN" altLang="en-US" dirty="0"/>
              <a:t>提出了</a:t>
            </a:r>
            <a:r>
              <a:rPr lang="en-US" altLang="zh-CN" dirty="0"/>
              <a:t>Masked Language Model</a:t>
            </a:r>
            <a:r>
              <a:rPr lang="zh-CN" altLang="en-US" dirty="0"/>
              <a:t>，</a:t>
            </a:r>
            <a:r>
              <a:rPr lang="en-US" altLang="zh-CN" dirty="0"/>
              <a:t>MLM</a:t>
            </a:r>
            <a:r>
              <a:rPr lang="zh-CN" altLang="en-US" dirty="0"/>
              <a:t> 是指在训练的时候随机 </a:t>
            </a:r>
            <a:r>
              <a:rPr lang="en-US" altLang="zh-CN" dirty="0"/>
              <a:t>mask</a:t>
            </a:r>
            <a:r>
              <a:rPr lang="zh-CN" altLang="zh-CN" sz="1200" b="1" dirty="0">
                <a:effectLst/>
                <a:latin typeface="Times New Roman" panose="02020603050405020304" pitchFamily="18" charset="0"/>
                <a:ea typeface="宋体" panose="02010600030101010101" pitchFamily="2" charset="-122"/>
                <a:cs typeface="Times New Roman" panose="02020603050405020304" pitchFamily="18" charset="0"/>
              </a:rPr>
              <a:t>遮盖</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或</a:t>
            </a:r>
            <a:r>
              <a:rPr lang="zh-CN" altLang="zh-CN" sz="1200" b="1" dirty="0">
                <a:effectLst/>
                <a:latin typeface="Times New Roman" panose="02020603050405020304" pitchFamily="18" charset="0"/>
                <a:ea typeface="宋体" panose="02010600030101010101" pitchFamily="2" charset="-122"/>
                <a:cs typeface="Times New Roman" panose="02020603050405020304" pitchFamily="18" charset="0"/>
              </a:rPr>
              <a:t>替换</a:t>
            </a:r>
            <a:r>
              <a:rPr lang="zh-CN" altLang="en-US" dirty="0"/>
              <a:t>掉输入语料的一些</a:t>
            </a:r>
            <a:r>
              <a:rPr lang="en-US" altLang="zh-CN" dirty="0"/>
              <a:t>token</a:t>
            </a:r>
            <a:r>
              <a:rPr lang="zh-CN" altLang="en-US" dirty="0"/>
              <a:t>，然后让模型通过上下文预测这些被</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遮盖或替换的</a:t>
            </a:r>
            <a:r>
              <a:rPr lang="en-US" altLang="zh-CN" sz="1200" dirty="0">
                <a:effectLst/>
                <a:latin typeface="Times New Roman" panose="02020603050405020304" pitchFamily="18" charset="0"/>
                <a:ea typeface="宋体" panose="02010600030101010101" pitchFamily="2" charset="-122"/>
                <a:cs typeface="宋体" panose="02010600030101010101" pitchFamily="2" charset="-122"/>
              </a:rPr>
              <a:t>token</a:t>
            </a:r>
            <a:r>
              <a:rPr lang="zh-CN" altLang="en-US" dirty="0"/>
              <a:t>。</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这样实际上已经不是传统的神经网络语言模型了，而是单纯作为分类问题，根据这个时刻的</a:t>
            </a:r>
            <a:r>
              <a:rPr lang="en-US" altLang="zh-CN" dirty="0"/>
              <a:t>hidden state</a:t>
            </a:r>
            <a:r>
              <a:rPr lang="zh-CN" altLang="en-US" dirty="0"/>
              <a:t>来预测这个时刻的</a:t>
            </a:r>
            <a:r>
              <a:rPr lang="en-US" altLang="zh-CN" dirty="0"/>
              <a:t>token</a:t>
            </a:r>
            <a:r>
              <a:rPr lang="zh-CN" altLang="en-US" dirty="0"/>
              <a:t>应该是什么，而不是预测下一个时刻的词的概率分布。</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这个任务非常像我们在高中时期经常做的英语的完形填空问题。正如传统的语言模型算法和</a:t>
            </a:r>
            <a:r>
              <a:rPr lang="en-US" altLang="zh-CN" dirty="0"/>
              <a:t>RNN</a:t>
            </a:r>
            <a:r>
              <a:rPr lang="zh-CN" altLang="en-US" dirty="0"/>
              <a:t>匹配那样，</a:t>
            </a:r>
            <a:r>
              <a:rPr lang="en-US" altLang="zh-CN" dirty="0"/>
              <a:t>MLM</a:t>
            </a:r>
            <a:r>
              <a:rPr lang="zh-CN" altLang="en-US" dirty="0"/>
              <a:t>这个性质和 </a:t>
            </a:r>
            <a:r>
              <a:rPr lang="en-US" altLang="zh-CN" dirty="0"/>
              <a:t>Transformer</a:t>
            </a:r>
            <a:r>
              <a:rPr lang="zh-CN" altLang="en-US" dirty="0"/>
              <a:t> 结构也是非常匹配的。</a:t>
            </a:r>
            <a:endParaRPr lang="en-US" altLang="zh-CN" dirty="0"/>
          </a:p>
          <a:p>
            <a:endParaRPr lang="en-US" altLang="zh-CN" dirty="0"/>
          </a:p>
          <a:p>
            <a:r>
              <a:rPr lang="zh-CN" altLang="en-US" dirty="0"/>
              <a:t>这里的操作是随机</a:t>
            </a:r>
            <a:r>
              <a:rPr lang="en-US" altLang="zh-CN" dirty="0"/>
              <a:t>mask</a:t>
            </a:r>
            <a:r>
              <a:rPr lang="zh-CN" altLang="en-US" dirty="0"/>
              <a:t>语料中</a:t>
            </a:r>
            <a:r>
              <a:rPr lang="en-US" altLang="zh-CN" dirty="0"/>
              <a:t>15%</a:t>
            </a:r>
            <a:r>
              <a:rPr lang="zh-CN" altLang="en-US" dirty="0"/>
              <a:t>的</a:t>
            </a:r>
            <a:r>
              <a:rPr lang="en-US" altLang="zh-CN" dirty="0"/>
              <a:t>token</a:t>
            </a:r>
            <a:r>
              <a:rPr lang="zh-CN" altLang="en-US" dirty="0"/>
              <a:t>，然后预测</a:t>
            </a:r>
            <a:r>
              <a:rPr lang="en-US" altLang="zh-CN" dirty="0"/>
              <a:t>masked token</a:t>
            </a:r>
            <a:r>
              <a:rPr lang="zh-CN" altLang="en-US" dirty="0"/>
              <a:t>，那么</a:t>
            </a:r>
            <a:r>
              <a:rPr lang="en-US" altLang="zh-CN" dirty="0"/>
              <a:t>masked token </a:t>
            </a:r>
            <a:r>
              <a:rPr lang="zh-CN" altLang="en-US" dirty="0"/>
              <a:t>位置输出的</a:t>
            </a:r>
            <a:r>
              <a:rPr lang="en-US" altLang="zh-CN" dirty="0"/>
              <a:t>final hidden vectors</a:t>
            </a:r>
            <a:r>
              <a:rPr lang="zh-CN" altLang="en-US" dirty="0"/>
              <a:t>送入</a:t>
            </a:r>
            <a:r>
              <a:rPr lang="en-US" altLang="zh-CN" dirty="0" err="1"/>
              <a:t>softmax</a:t>
            </a:r>
            <a:r>
              <a:rPr lang="zh-CN" altLang="en-US" dirty="0"/>
              <a:t>即可得到</a:t>
            </a:r>
            <a:r>
              <a:rPr lang="en-US" altLang="zh-CN" dirty="0"/>
              <a:t>masked token</a:t>
            </a:r>
            <a:r>
              <a:rPr lang="zh-CN" altLang="en-US" dirty="0"/>
              <a:t>的预测结果。</a:t>
            </a:r>
          </a:p>
          <a:p>
            <a:r>
              <a:rPr lang="zh-CN" altLang="en-US" dirty="0"/>
              <a:t>这样操作存在一个问题，大多数情况下，</a:t>
            </a:r>
            <a:r>
              <a:rPr lang="en-US" altLang="zh-CN" dirty="0"/>
              <a:t>fine-tuning</a:t>
            </a:r>
            <a:r>
              <a:rPr lang="zh-CN" altLang="en-US" dirty="0"/>
              <a:t>的时候词表中并没有</a:t>
            </a:r>
            <a:r>
              <a:rPr lang="en-US" altLang="zh-CN" dirty="0"/>
              <a:t>[MASK]</a:t>
            </a:r>
            <a:r>
              <a:rPr lang="zh-CN" altLang="en-US" dirty="0"/>
              <a:t>这个</a:t>
            </a:r>
            <a:r>
              <a:rPr lang="en-US" altLang="zh-CN" dirty="0"/>
              <a:t>token</a:t>
            </a:r>
            <a:r>
              <a:rPr lang="zh-CN" altLang="en-US" dirty="0"/>
              <a:t>，因此存在</a:t>
            </a:r>
            <a:r>
              <a:rPr lang="en-US" altLang="zh-CN" dirty="0"/>
              <a:t>pre-training</a:t>
            </a:r>
            <a:r>
              <a:rPr lang="zh-CN" altLang="en-US" dirty="0"/>
              <a:t>和</a:t>
            </a:r>
            <a:r>
              <a:rPr lang="en-US" altLang="zh-CN" dirty="0"/>
              <a:t>fine-tuning</a:t>
            </a:r>
            <a:r>
              <a:rPr lang="zh-CN" altLang="en-US" dirty="0"/>
              <a:t>之间的不匹配，为了解决这个问题，采用了下面的策略：</a:t>
            </a:r>
            <a:endParaRPr lang="en-US" altLang="zh-CN" dirty="0"/>
          </a:p>
          <a:p>
            <a:endParaRPr lang="en-US" altLang="zh-CN" sz="1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100" dirty="0">
                <a:effectLst/>
                <a:latin typeface="Times New Roman" panose="02020603050405020304" pitchFamily="18" charset="0"/>
                <a:ea typeface="宋体" panose="02010600030101010101" pitchFamily="2" charset="-122"/>
                <a:cs typeface="Times New Roman" panose="02020603050405020304" pitchFamily="18" charset="0"/>
              </a:rPr>
              <a:t>举例来说，有这样一个未标注句子 </a:t>
            </a:r>
            <a:r>
              <a:rPr lang="en-US" altLang="zh-CN" sz="1100" dirty="0">
                <a:effectLst/>
                <a:latin typeface="Times New Roman" panose="02020603050405020304" pitchFamily="18" charset="0"/>
                <a:ea typeface="宋体" panose="02010600030101010101" pitchFamily="2" charset="-122"/>
                <a:cs typeface="Times New Roman" panose="02020603050405020304" pitchFamily="18" charset="0"/>
              </a:rPr>
              <a:t>my dog is hairy </a:t>
            </a:r>
            <a:r>
              <a:rPr lang="zh-CN" altLang="en-US" sz="1100" dirty="0">
                <a:effectLst/>
                <a:latin typeface="Times New Roman" panose="02020603050405020304" pitchFamily="18" charset="0"/>
                <a:ea typeface="宋体" panose="02010600030101010101" pitchFamily="2" charset="-122"/>
                <a:cs typeface="Times New Roman" panose="02020603050405020304" pitchFamily="18" charset="0"/>
              </a:rPr>
              <a:t>，我们可能随机选择了</a:t>
            </a:r>
            <a:r>
              <a:rPr lang="en-US" altLang="zh-CN" sz="1100" dirty="0">
                <a:effectLst/>
                <a:latin typeface="Times New Roman" panose="02020603050405020304" pitchFamily="18" charset="0"/>
                <a:ea typeface="宋体" panose="02010600030101010101" pitchFamily="2" charset="-122"/>
                <a:cs typeface="Times New Roman" panose="02020603050405020304" pitchFamily="18" charset="0"/>
              </a:rPr>
              <a:t>hairy</a:t>
            </a:r>
            <a:r>
              <a:rPr lang="zh-CN" altLang="en-US" sz="1100" dirty="0">
                <a:effectLst/>
                <a:latin typeface="Times New Roman" panose="02020603050405020304" pitchFamily="18" charset="0"/>
                <a:ea typeface="宋体" panose="02010600030101010101" pitchFamily="2" charset="-122"/>
                <a:cs typeface="Times New Roman" panose="02020603050405020304" pitchFamily="18" charset="0"/>
              </a:rPr>
              <a:t>进行遮掩，就变成 </a:t>
            </a:r>
            <a:r>
              <a:rPr lang="en-US" altLang="zh-CN" sz="1100" dirty="0">
                <a:effectLst/>
                <a:latin typeface="Times New Roman" panose="02020603050405020304" pitchFamily="18" charset="0"/>
                <a:ea typeface="宋体" panose="02010600030101010101" pitchFamily="2" charset="-122"/>
                <a:cs typeface="Times New Roman" panose="02020603050405020304" pitchFamily="18" charset="0"/>
              </a:rPr>
              <a:t>my dog is [mask] </a:t>
            </a:r>
            <a:r>
              <a:rPr lang="zh-CN" altLang="en-US" sz="1100" dirty="0">
                <a:effectLst/>
                <a:latin typeface="Times New Roman" panose="02020603050405020304" pitchFamily="18" charset="0"/>
                <a:ea typeface="宋体" panose="02010600030101010101" pitchFamily="2" charset="-122"/>
                <a:cs typeface="Times New Roman" panose="02020603050405020304" pitchFamily="18" charset="0"/>
              </a:rPr>
              <a:t>，训练模型去预测 </a:t>
            </a:r>
            <a:r>
              <a:rPr lang="en-US" altLang="zh-CN" sz="1100" dirty="0">
                <a:effectLst/>
                <a:latin typeface="Times New Roman" panose="02020603050405020304" pitchFamily="18" charset="0"/>
                <a:ea typeface="宋体" panose="02010600030101010101" pitchFamily="2" charset="-122"/>
                <a:cs typeface="Times New Roman" panose="02020603050405020304" pitchFamily="18" charset="0"/>
              </a:rPr>
              <a:t>[mask] </a:t>
            </a:r>
            <a:r>
              <a:rPr lang="zh-CN" altLang="en-US" sz="1100" dirty="0">
                <a:effectLst/>
                <a:latin typeface="Times New Roman" panose="02020603050405020304" pitchFamily="18" charset="0"/>
                <a:ea typeface="宋体" panose="02010600030101010101" pitchFamily="2" charset="-122"/>
                <a:cs typeface="Times New Roman" panose="02020603050405020304" pitchFamily="18" charset="0"/>
              </a:rPr>
              <a:t>位置的词，使预测出 </a:t>
            </a:r>
            <a:r>
              <a:rPr lang="en-US" altLang="zh-CN" sz="1100" dirty="0">
                <a:effectLst/>
                <a:latin typeface="Times New Roman" panose="02020603050405020304" pitchFamily="18" charset="0"/>
                <a:ea typeface="宋体" panose="02010600030101010101" pitchFamily="2" charset="-122"/>
                <a:cs typeface="Times New Roman" panose="02020603050405020304" pitchFamily="18" charset="0"/>
              </a:rPr>
              <a:t>hairy</a:t>
            </a:r>
            <a:r>
              <a:rPr lang="zh-CN" altLang="en-US" sz="1100" dirty="0">
                <a:effectLst/>
                <a:latin typeface="Times New Roman" panose="02020603050405020304" pitchFamily="18" charset="0"/>
                <a:ea typeface="宋体" panose="02010600030101010101" pitchFamily="2" charset="-122"/>
                <a:cs typeface="Times New Roman" panose="02020603050405020304" pitchFamily="18" charset="0"/>
              </a:rPr>
              <a:t>的可能性最大，在这个过程中就将上下文的语义信息学习并体现到模型参数中去了。</a:t>
            </a:r>
          </a:p>
          <a:p>
            <a:endParaRPr lang="zh-CN" altLang="en-US" sz="1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100" dirty="0">
                <a:effectLst/>
                <a:latin typeface="Times New Roman" panose="02020603050405020304" pitchFamily="18" charset="0"/>
                <a:ea typeface="宋体" panose="02010600030101010101" pitchFamily="2" charset="-122"/>
                <a:cs typeface="Times New Roman" panose="02020603050405020304" pitchFamily="18" charset="0"/>
              </a:rPr>
              <a:t>这里需要说明，</a:t>
            </a:r>
            <a:r>
              <a:rPr lang="en-US" altLang="zh-CN" sz="1100" dirty="0">
                <a:effectLst/>
                <a:latin typeface="Times New Roman" panose="02020603050405020304" pitchFamily="18" charset="0"/>
                <a:ea typeface="宋体" panose="02010600030101010101" pitchFamily="2" charset="-122"/>
                <a:cs typeface="Times New Roman" panose="02020603050405020304" pitchFamily="18" charset="0"/>
              </a:rPr>
              <a:t>GPT</a:t>
            </a:r>
            <a:r>
              <a:rPr lang="zh-CN" altLang="en-US" sz="1100" dirty="0">
                <a:effectLst/>
                <a:latin typeface="Times New Roman" panose="02020603050405020304" pitchFamily="18" charset="0"/>
                <a:ea typeface="宋体" panose="02010600030101010101" pitchFamily="2" charset="-122"/>
                <a:cs typeface="Times New Roman" panose="02020603050405020304" pitchFamily="18" charset="0"/>
              </a:rPr>
              <a:t>使用统计语言模型，这限制了它只能是单向的，而</a:t>
            </a:r>
            <a:r>
              <a:rPr lang="en-US" altLang="zh-CN" sz="1100" dirty="0">
                <a:effectLst/>
                <a:latin typeface="Times New Roman" panose="02020603050405020304" pitchFamily="18" charset="0"/>
                <a:ea typeface="宋体" panose="02010600030101010101" pitchFamily="2" charset="-122"/>
                <a:cs typeface="Times New Roman" panose="02020603050405020304" pitchFamily="18" charset="0"/>
              </a:rPr>
              <a:t>BERT</a:t>
            </a:r>
            <a:r>
              <a:rPr lang="zh-CN" altLang="en-US" sz="1100" dirty="0">
                <a:effectLst/>
                <a:latin typeface="Times New Roman" panose="02020603050405020304" pitchFamily="18" charset="0"/>
                <a:ea typeface="宋体" panose="02010600030101010101" pitchFamily="2" charset="-122"/>
                <a:cs typeface="Times New Roman" panose="02020603050405020304" pitchFamily="18" charset="0"/>
              </a:rPr>
              <a:t>通过</a:t>
            </a:r>
            <a:r>
              <a:rPr lang="en-US" altLang="zh-CN" sz="1100" dirty="0">
                <a:effectLst/>
                <a:latin typeface="Times New Roman" panose="02020603050405020304" pitchFamily="18" charset="0"/>
                <a:ea typeface="宋体" panose="02010600030101010101" pitchFamily="2" charset="-122"/>
                <a:cs typeface="Times New Roman" panose="02020603050405020304" pitchFamily="18" charset="0"/>
              </a:rPr>
              <a:t>Masked LM</a:t>
            </a:r>
            <a:r>
              <a:rPr lang="zh-CN" altLang="en-US" sz="1100" dirty="0">
                <a:effectLst/>
                <a:latin typeface="Times New Roman" panose="02020603050405020304" pitchFamily="18" charset="0"/>
                <a:ea typeface="宋体" panose="02010600030101010101" pitchFamily="2" charset="-122"/>
                <a:cs typeface="Times New Roman" panose="02020603050405020304" pitchFamily="18" charset="0"/>
              </a:rPr>
              <a:t>能够提取上下文信息。更一般地：</a:t>
            </a:r>
            <a:endParaRPr lang="en-US" altLang="zh-CN" sz="11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sz="1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100" dirty="0">
                <a:effectLst/>
                <a:latin typeface="Times New Roman" panose="02020603050405020304" pitchFamily="18" charset="0"/>
                <a:ea typeface="宋体" panose="02010600030101010101" pitchFamily="2" charset="-122"/>
                <a:cs typeface="Times New Roman" panose="02020603050405020304" pitchFamily="18" charset="0"/>
              </a:rPr>
              <a:t>AR</a:t>
            </a:r>
            <a:r>
              <a:rPr lang="zh-CN" altLang="en-US" sz="1100" dirty="0">
                <a:effectLst/>
                <a:latin typeface="Times New Roman" panose="02020603050405020304" pitchFamily="18" charset="0"/>
                <a:ea typeface="宋体" panose="02010600030101010101" pitchFamily="2" charset="-122"/>
                <a:cs typeface="Times New Roman" panose="02020603050405020304" pitchFamily="18" charset="0"/>
              </a:rPr>
              <a:t>模型，</a:t>
            </a:r>
            <a:r>
              <a:rPr lang="en-US" altLang="zh-CN" sz="1100" dirty="0">
                <a:effectLst/>
                <a:latin typeface="Times New Roman" panose="02020603050405020304" pitchFamily="18" charset="0"/>
                <a:ea typeface="宋体" panose="02010600030101010101" pitchFamily="2" charset="-122"/>
                <a:cs typeface="Times New Roman" panose="02020603050405020304" pitchFamily="18" charset="0"/>
              </a:rPr>
              <a:t>auto regressive</a:t>
            </a:r>
            <a:r>
              <a:rPr lang="zh-CN" altLang="en-US" sz="1100" dirty="0">
                <a:effectLst/>
                <a:latin typeface="Times New Roman" panose="02020603050405020304" pitchFamily="18" charset="0"/>
                <a:ea typeface="宋体" panose="02010600030101010101" pitchFamily="2" charset="-122"/>
                <a:cs typeface="Times New Roman" panose="02020603050405020304" pitchFamily="18" charset="0"/>
              </a:rPr>
              <a:t>，自回归模型。 自回归模型可以类比为早期的统计语言模型（</a:t>
            </a:r>
            <a:r>
              <a:rPr lang="en-US" altLang="zh-CN" sz="1100" dirty="0">
                <a:effectLst/>
                <a:latin typeface="Times New Roman" panose="02020603050405020304" pitchFamily="18" charset="0"/>
                <a:ea typeface="宋体" panose="02010600030101010101" pitchFamily="2" charset="-122"/>
                <a:cs typeface="Times New Roman" panose="02020603050405020304" pitchFamily="18" charset="0"/>
              </a:rPr>
              <a:t>Statistical Language Model</a:t>
            </a:r>
            <a:r>
              <a:rPr lang="zh-CN" altLang="en-US" sz="1100" dirty="0">
                <a:effectLst/>
                <a:latin typeface="Times New Roman" panose="02020603050405020304" pitchFamily="18" charset="0"/>
                <a:ea typeface="宋体" panose="02010600030101010101" pitchFamily="2" charset="-122"/>
                <a:cs typeface="Times New Roman" panose="02020603050405020304" pitchFamily="18" charset="0"/>
              </a:rPr>
              <a:t>），也就是根据上文预测下一个单词，或者根据下文预测前面的单词，只能考虑单侧信息，典型的如</a:t>
            </a:r>
            <a:r>
              <a:rPr lang="en-US" altLang="zh-CN" sz="1100" dirty="0">
                <a:effectLst/>
                <a:latin typeface="Times New Roman" panose="02020603050405020304" pitchFamily="18" charset="0"/>
                <a:ea typeface="宋体" panose="02010600030101010101" pitchFamily="2" charset="-122"/>
                <a:cs typeface="Times New Roman" panose="02020603050405020304" pitchFamily="18" charset="0"/>
              </a:rPr>
              <a:t>GPT</a:t>
            </a:r>
            <a:r>
              <a:rPr lang="zh-CN" altLang="en-US" sz="1100" dirty="0">
                <a:effectLst/>
                <a:latin typeface="Times New Roman" panose="02020603050405020304" pitchFamily="18" charset="0"/>
                <a:ea typeface="宋体" panose="02010600030101010101" pitchFamily="2" charset="-122"/>
                <a:cs typeface="Times New Roman" panose="02020603050405020304" pitchFamily="18" charset="0"/>
              </a:rPr>
              <a:t>，而</a:t>
            </a:r>
            <a:r>
              <a:rPr lang="en-US" altLang="zh-CN" sz="1100" dirty="0" err="1">
                <a:effectLst/>
                <a:latin typeface="Times New Roman" panose="02020603050405020304" pitchFamily="18" charset="0"/>
                <a:ea typeface="宋体" panose="02010600030101010101" pitchFamily="2" charset="-122"/>
                <a:cs typeface="Times New Roman" panose="02020603050405020304" pitchFamily="18" charset="0"/>
              </a:rPr>
              <a:t>ELMo</a:t>
            </a:r>
            <a:r>
              <a:rPr lang="en-US" altLang="zh-CN" sz="1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1100" dirty="0">
                <a:effectLst/>
                <a:latin typeface="Times New Roman" panose="02020603050405020304" pitchFamily="18" charset="0"/>
                <a:ea typeface="宋体" panose="02010600030101010101" pitchFamily="2" charset="-122"/>
                <a:cs typeface="Times New Roman" panose="02020603050405020304" pitchFamily="18" charset="0"/>
              </a:rPr>
              <a:t>是将两个方向（从左至右和从右至左）的自回归模型进行了拼接，实现了双向语言模型，但本质上仍然属于自回归模型</a:t>
            </a:r>
          </a:p>
          <a:p>
            <a:r>
              <a:rPr lang="en-US" altLang="zh-CN" sz="1100" dirty="0">
                <a:effectLst/>
                <a:latin typeface="Times New Roman" panose="02020603050405020304" pitchFamily="18" charset="0"/>
                <a:ea typeface="宋体" panose="02010600030101010101" pitchFamily="2" charset="-122"/>
                <a:cs typeface="Times New Roman" panose="02020603050405020304" pitchFamily="18" charset="0"/>
              </a:rPr>
              <a:t>AE</a:t>
            </a:r>
            <a:r>
              <a:rPr lang="zh-CN" altLang="en-US" sz="1100" dirty="0">
                <a:effectLst/>
                <a:latin typeface="Times New Roman" panose="02020603050405020304" pitchFamily="18" charset="0"/>
                <a:ea typeface="宋体" panose="02010600030101010101" pitchFamily="2" charset="-122"/>
                <a:cs typeface="Times New Roman" panose="02020603050405020304" pitchFamily="18" charset="0"/>
              </a:rPr>
              <a:t>模型，</a:t>
            </a:r>
            <a:r>
              <a:rPr lang="en-US" altLang="zh-CN" sz="1100" dirty="0">
                <a:effectLst/>
                <a:latin typeface="Times New Roman" panose="02020603050405020304" pitchFamily="18" charset="0"/>
                <a:ea typeface="宋体" panose="02010600030101010101" pitchFamily="2" charset="-122"/>
                <a:cs typeface="Times New Roman" panose="02020603050405020304" pitchFamily="18" charset="0"/>
              </a:rPr>
              <a:t>auto encoding</a:t>
            </a:r>
            <a:r>
              <a:rPr lang="zh-CN" altLang="en-US" sz="1100" dirty="0">
                <a:effectLst/>
                <a:latin typeface="Times New Roman" panose="02020603050405020304" pitchFamily="18" charset="0"/>
                <a:ea typeface="宋体" panose="02010600030101010101" pitchFamily="2" charset="-122"/>
                <a:cs typeface="Times New Roman" panose="02020603050405020304" pitchFamily="18" charset="0"/>
              </a:rPr>
              <a:t>，自编码模型。 从损坏的输入数据（相当于加入噪声）中预测重建原始数据，可以使用上下文的信息。</a:t>
            </a:r>
            <a:r>
              <a:rPr lang="en-US" altLang="zh-CN" sz="1100" dirty="0">
                <a:effectLst/>
                <a:latin typeface="Times New Roman" panose="02020603050405020304" pitchFamily="18" charset="0"/>
                <a:ea typeface="宋体" panose="02010600030101010101" pitchFamily="2" charset="-122"/>
                <a:cs typeface="Times New Roman" panose="02020603050405020304" pitchFamily="18" charset="0"/>
              </a:rPr>
              <a:t>BERT</a:t>
            </a:r>
            <a:r>
              <a:rPr lang="zh-CN" altLang="en-US" sz="1100" dirty="0">
                <a:effectLst/>
                <a:latin typeface="Times New Roman" panose="02020603050405020304" pitchFamily="18" charset="0"/>
                <a:ea typeface="宋体" panose="02010600030101010101" pitchFamily="2" charset="-122"/>
                <a:cs typeface="Times New Roman" panose="02020603050405020304" pitchFamily="18" charset="0"/>
              </a:rPr>
              <a:t>使用的就是</a:t>
            </a:r>
            <a:r>
              <a:rPr lang="en-US" altLang="zh-CN" sz="1100" dirty="0">
                <a:effectLst/>
                <a:latin typeface="Times New Roman" panose="02020603050405020304" pitchFamily="18" charset="0"/>
                <a:ea typeface="宋体" panose="02010600030101010101" pitchFamily="2" charset="-122"/>
                <a:cs typeface="Times New Roman" panose="02020603050405020304" pitchFamily="18" charset="0"/>
              </a:rPr>
              <a:t>AE</a:t>
            </a:r>
            <a:r>
              <a:rPr lang="zh-CN" altLang="en-US" sz="1100" dirty="0">
                <a:effectLst/>
                <a:latin typeface="Times New Roman" panose="02020603050405020304" pitchFamily="18" charset="0"/>
                <a:ea typeface="宋体" panose="02010600030101010101" pitchFamily="2" charset="-122"/>
                <a:cs typeface="Times New Roman" panose="02020603050405020304" pitchFamily="18" charset="0"/>
              </a:rPr>
              <a:t>。劣势是在下游的微调阶段不会出现掩码词，因此</a:t>
            </a:r>
            <a:r>
              <a:rPr lang="en-US" altLang="zh-CN" sz="1100" dirty="0">
                <a:effectLst/>
                <a:latin typeface="Times New Roman" panose="02020603050405020304" pitchFamily="18" charset="0"/>
                <a:ea typeface="宋体" panose="02010600030101010101" pitchFamily="2" charset="-122"/>
                <a:cs typeface="Times New Roman" panose="02020603050405020304" pitchFamily="18" charset="0"/>
              </a:rPr>
              <a:t>[MASK] </a:t>
            </a:r>
            <a:r>
              <a:rPr lang="zh-CN" altLang="en-US" sz="1100" dirty="0">
                <a:effectLst/>
                <a:latin typeface="Times New Roman" panose="02020603050405020304" pitchFamily="18" charset="0"/>
                <a:ea typeface="宋体" panose="02010600030101010101" pitchFamily="2" charset="-122"/>
                <a:cs typeface="Times New Roman" panose="02020603050405020304" pitchFamily="18" charset="0"/>
              </a:rPr>
              <a:t>标记会导致预训练和微调阶段不一致的问题。</a:t>
            </a:r>
          </a:p>
          <a:p>
            <a:r>
              <a:rPr lang="zh-CN" altLang="en-US" sz="1100" dirty="0">
                <a:effectLst/>
                <a:latin typeface="Times New Roman" panose="02020603050405020304" pitchFamily="18" charset="0"/>
                <a:ea typeface="宋体" panose="02010600030101010101" pitchFamily="2" charset="-122"/>
                <a:cs typeface="Times New Roman" panose="02020603050405020304" pitchFamily="18" charset="0"/>
              </a:rPr>
              <a:t>所以该方法有一个问题，因为是</a:t>
            </a:r>
            <a:r>
              <a:rPr lang="en-US" altLang="zh-CN" sz="1100" dirty="0">
                <a:effectLst/>
                <a:latin typeface="Times New Roman" panose="02020603050405020304" pitchFamily="18" charset="0"/>
                <a:ea typeface="宋体" panose="02010600030101010101" pitchFamily="2" charset="-122"/>
                <a:cs typeface="Times New Roman" panose="02020603050405020304" pitchFamily="18" charset="0"/>
              </a:rPr>
              <a:t>mask15%</a:t>
            </a:r>
            <a:r>
              <a:rPr lang="zh-CN" altLang="en-US" sz="1100" dirty="0">
                <a:effectLst/>
                <a:latin typeface="Times New Roman" panose="02020603050405020304" pitchFamily="18" charset="0"/>
                <a:ea typeface="宋体" panose="02010600030101010101" pitchFamily="2" charset="-122"/>
                <a:cs typeface="Times New Roman" panose="02020603050405020304" pitchFamily="18" charset="0"/>
              </a:rPr>
              <a:t>的词，其数量已经很高了，这样就会导致某些词在</a:t>
            </a:r>
            <a:r>
              <a:rPr lang="en-US" altLang="zh-CN" sz="1100" dirty="0">
                <a:effectLst/>
                <a:latin typeface="Times New Roman" panose="02020603050405020304" pitchFamily="18" charset="0"/>
                <a:ea typeface="宋体" panose="02010600030101010101" pitchFamily="2" charset="-122"/>
                <a:cs typeface="Times New Roman" panose="02020603050405020304" pitchFamily="18" charset="0"/>
              </a:rPr>
              <a:t>fine-tuning</a:t>
            </a:r>
            <a:r>
              <a:rPr lang="zh-CN" altLang="en-US" sz="1100" dirty="0">
                <a:effectLst/>
                <a:latin typeface="Times New Roman" panose="02020603050405020304" pitchFamily="18" charset="0"/>
                <a:ea typeface="宋体" panose="02010600030101010101" pitchFamily="2" charset="-122"/>
                <a:cs typeface="Times New Roman" panose="02020603050405020304" pitchFamily="18" charset="0"/>
              </a:rPr>
              <a:t>阶段从未见过，为了解决这个问题，作者做了如下的处理：</a:t>
            </a:r>
            <a:endParaRPr lang="en-US" altLang="zh-CN" sz="1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lvl="0" indent="0" algn="just">
              <a:lnSpc>
                <a:spcPct val="115000"/>
              </a:lnSpc>
              <a:buFont typeface="+mj-lt"/>
              <a:buNone/>
            </a:pPr>
            <a:endParaRPr lang="en-US" altLang="zh-CN" sz="1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lvl="0" indent="0" algn="just">
              <a:lnSpc>
                <a:spcPct val="115000"/>
              </a:lnSpc>
              <a:buFont typeface="+mj-lt"/>
              <a:buNone/>
            </a:pPr>
            <a:endParaRPr lang="en-US" altLang="zh-CN" sz="1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lvl="0" indent="0" algn="just">
              <a:lnSpc>
                <a:spcPct val="115000"/>
              </a:lnSpc>
              <a:buFont typeface="+mj-lt"/>
              <a:buNone/>
            </a:pPr>
            <a:r>
              <a:rPr lang="zh-CN" altLang="zh-CN" sz="1100" dirty="0">
                <a:effectLst/>
                <a:latin typeface="Times New Roman" panose="02020603050405020304" pitchFamily="18" charset="0"/>
                <a:ea typeface="宋体" panose="02010600030101010101" pitchFamily="2" charset="-122"/>
                <a:cs typeface="Times New Roman" panose="02020603050405020304" pitchFamily="18" charset="0"/>
              </a:rPr>
              <a:t>对于语句“</a:t>
            </a:r>
            <a:r>
              <a:rPr lang="en-US" altLang="zh-CN" sz="1100" dirty="0">
                <a:effectLst/>
                <a:latin typeface="Times New Roman" panose="02020603050405020304" pitchFamily="18" charset="0"/>
                <a:ea typeface="宋体" panose="02010600030101010101" pitchFamily="2" charset="-122"/>
                <a:cs typeface="宋体" panose="02010600030101010101" pitchFamily="2" charset="-122"/>
              </a:rPr>
              <a:t>my dog is hairy</a:t>
            </a:r>
            <a:r>
              <a:rPr lang="zh-CN" altLang="zh-CN" sz="1100" dirty="0">
                <a:effectLst/>
                <a:latin typeface="Times New Roman" panose="02020603050405020304" pitchFamily="18" charset="0"/>
                <a:ea typeface="宋体" panose="02010600030101010101" pitchFamily="2" charset="-122"/>
                <a:cs typeface="Times New Roman" panose="02020603050405020304" pitchFamily="18" charset="0"/>
              </a:rPr>
              <a:t>”，随机把句中</a:t>
            </a:r>
            <a:r>
              <a:rPr lang="en-US" altLang="zh-CN" sz="1100" dirty="0">
                <a:effectLst/>
                <a:latin typeface="Times New Roman" panose="02020603050405020304" pitchFamily="18" charset="0"/>
                <a:ea typeface="宋体" panose="02010600030101010101" pitchFamily="2" charset="-122"/>
                <a:cs typeface="宋体" panose="02010600030101010101" pitchFamily="2" charset="-122"/>
              </a:rPr>
              <a:t>15%</a:t>
            </a:r>
            <a:r>
              <a:rPr lang="zh-CN" altLang="zh-CN" sz="1100" dirty="0">
                <a:effectLst/>
                <a:latin typeface="Times New Roman" panose="02020603050405020304" pitchFamily="18" charset="0"/>
                <a:ea typeface="宋体" panose="02010600030101010101" pitchFamily="2" charset="-122"/>
                <a:cs typeface="Times New Roman" panose="02020603050405020304" pitchFamily="18" charset="0"/>
              </a:rPr>
              <a:t>的</a:t>
            </a:r>
            <a:r>
              <a:rPr lang="en-US" altLang="zh-CN" sz="1100" dirty="0">
                <a:effectLst/>
                <a:latin typeface="Times New Roman" panose="02020603050405020304" pitchFamily="18" charset="0"/>
                <a:ea typeface="宋体" panose="02010600030101010101" pitchFamily="2" charset="-122"/>
                <a:cs typeface="宋体" panose="02010600030101010101" pitchFamily="2" charset="-122"/>
              </a:rPr>
              <a:t>token</a:t>
            </a:r>
            <a:r>
              <a:rPr lang="zh-CN" altLang="zh-CN" sz="1100" dirty="0">
                <a:effectLst/>
                <a:latin typeface="Times New Roman" panose="02020603050405020304" pitchFamily="18" charset="0"/>
                <a:ea typeface="宋体" panose="02010600030101010101" pitchFamily="2" charset="-122"/>
                <a:cs typeface="Times New Roman" panose="02020603050405020304" pitchFamily="18" charset="0"/>
              </a:rPr>
              <a:t>替换为以下内容：</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marL="457200" lvl="1" indent="0" algn="just">
              <a:lnSpc>
                <a:spcPct val="115000"/>
              </a:lnSpc>
              <a:buFont typeface="+mj-lt"/>
              <a:buNone/>
            </a:pPr>
            <a:r>
              <a:rPr lang="en-US" altLang="zh-CN" sz="1100" dirty="0">
                <a:effectLst/>
                <a:latin typeface="Times New Roman" panose="02020603050405020304" pitchFamily="18" charset="0"/>
                <a:ea typeface="宋体" panose="02010600030101010101" pitchFamily="2" charset="-122"/>
                <a:cs typeface="宋体" panose="02010600030101010101" pitchFamily="2" charset="-122"/>
              </a:rPr>
              <a:t>80%</a:t>
            </a:r>
            <a:r>
              <a:rPr lang="zh-CN" altLang="zh-CN" sz="1100" dirty="0">
                <a:effectLst/>
                <a:latin typeface="Times New Roman" panose="02020603050405020304" pitchFamily="18" charset="0"/>
                <a:ea typeface="宋体" panose="02010600030101010101" pitchFamily="2" charset="-122"/>
                <a:cs typeface="Times New Roman" panose="02020603050405020304" pitchFamily="18" charset="0"/>
              </a:rPr>
              <a:t>的几率被替换成</a:t>
            </a:r>
            <a:r>
              <a:rPr lang="en-US" altLang="zh-CN" sz="1100" dirty="0">
                <a:effectLst/>
                <a:latin typeface="Times New Roman" panose="02020603050405020304" pitchFamily="18" charset="0"/>
                <a:ea typeface="宋体" panose="02010600030101010101" pitchFamily="2" charset="-122"/>
                <a:cs typeface="宋体" panose="02010600030101010101" pitchFamily="2" charset="-122"/>
              </a:rPr>
              <a:t>[MASK]</a:t>
            </a:r>
            <a:r>
              <a:rPr lang="zh-CN" altLang="zh-CN" sz="1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100" dirty="0">
                <a:effectLst/>
                <a:latin typeface="Times New Roman" panose="02020603050405020304" pitchFamily="18" charset="0"/>
                <a:ea typeface="宋体" panose="02010600030101010101" pitchFamily="2" charset="-122"/>
                <a:cs typeface="宋体" panose="02010600030101010101" pitchFamily="2" charset="-122"/>
              </a:rPr>
              <a:t>“my dog is hairy”→ “my dog is [MASK]”</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marL="457200" lvl="1" indent="0" algn="just">
              <a:lnSpc>
                <a:spcPct val="115000"/>
              </a:lnSpc>
              <a:buFont typeface="+mj-lt"/>
              <a:buNone/>
            </a:pPr>
            <a:r>
              <a:rPr lang="en-US" altLang="zh-CN" sz="1100" dirty="0">
                <a:effectLst/>
                <a:latin typeface="Times New Roman" panose="02020603050405020304" pitchFamily="18" charset="0"/>
                <a:ea typeface="宋体" panose="02010600030101010101" pitchFamily="2" charset="-122"/>
                <a:cs typeface="宋体" panose="02010600030101010101" pitchFamily="2" charset="-122"/>
              </a:rPr>
              <a:t>10%</a:t>
            </a:r>
            <a:r>
              <a:rPr lang="zh-CN" altLang="zh-CN" sz="1100" dirty="0">
                <a:effectLst/>
                <a:latin typeface="Times New Roman" panose="02020603050405020304" pitchFamily="18" charset="0"/>
                <a:ea typeface="宋体" panose="02010600030101010101" pitchFamily="2" charset="-122"/>
                <a:cs typeface="Times New Roman" panose="02020603050405020304" pitchFamily="18" charset="0"/>
              </a:rPr>
              <a:t>的几率被替换成其他</a:t>
            </a:r>
            <a:r>
              <a:rPr lang="en-US" altLang="zh-CN" sz="1100" dirty="0">
                <a:effectLst/>
                <a:latin typeface="Times New Roman" panose="02020603050405020304" pitchFamily="18" charset="0"/>
                <a:ea typeface="宋体" panose="02010600030101010101" pitchFamily="2" charset="-122"/>
                <a:cs typeface="宋体" panose="02010600030101010101" pitchFamily="2" charset="-122"/>
              </a:rPr>
              <a:t>token</a:t>
            </a:r>
            <a:r>
              <a:rPr lang="zh-CN" altLang="zh-CN" sz="1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100" dirty="0">
                <a:effectLst/>
                <a:latin typeface="Times New Roman" panose="02020603050405020304" pitchFamily="18" charset="0"/>
                <a:ea typeface="宋体" panose="02010600030101010101" pitchFamily="2" charset="-122"/>
                <a:cs typeface="宋体" panose="02010600030101010101" pitchFamily="2" charset="-122"/>
              </a:rPr>
              <a:t>“my dog is hairy”→ “my dog is apple”</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marL="457200" lvl="1" indent="0" algn="just">
              <a:lnSpc>
                <a:spcPct val="115000"/>
              </a:lnSpc>
              <a:buFont typeface="+mj-lt"/>
              <a:buNone/>
            </a:pPr>
            <a:r>
              <a:rPr lang="en-US" altLang="zh-CN" sz="1100" dirty="0">
                <a:effectLst/>
                <a:latin typeface="Times New Roman" panose="02020603050405020304" pitchFamily="18" charset="0"/>
                <a:ea typeface="宋体" panose="02010600030101010101" pitchFamily="2" charset="-122"/>
                <a:cs typeface="宋体" panose="02010600030101010101" pitchFamily="2" charset="-122"/>
              </a:rPr>
              <a:t>10%</a:t>
            </a:r>
            <a:r>
              <a:rPr lang="zh-CN" altLang="zh-CN" sz="1100" dirty="0">
                <a:effectLst/>
                <a:latin typeface="Times New Roman" panose="02020603050405020304" pitchFamily="18" charset="0"/>
                <a:ea typeface="宋体" panose="02010600030101010101" pitchFamily="2" charset="-122"/>
                <a:cs typeface="Times New Roman" panose="02020603050405020304" pitchFamily="18" charset="0"/>
              </a:rPr>
              <a:t>的几率原封不动：</a:t>
            </a:r>
            <a:r>
              <a:rPr lang="en-US" altLang="zh-CN" sz="1100" dirty="0">
                <a:effectLst/>
                <a:latin typeface="Times New Roman" panose="02020603050405020304" pitchFamily="18" charset="0"/>
                <a:ea typeface="宋体" panose="02010600030101010101" pitchFamily="2" charset="-122"/>
                <a:cs typeface="宋体" panose="02010600030101010101" pitchFamily="2" charset="-122"/>
              </a:rPr>
              <a:t>“my dog is hairy”→ “my dog is hairy”</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marL="0" lvl="0" indent="0" algn="just">
              <a:lnSpc>
                <a:spcPct val="115000"/>
              </a:lnSpc>
              <a:buFont typeface="+mj-lt"/>
              <a:buNone/>
            </a:pPr>
            <a:endParaRPr lang="en-US" altLang="zh-CN" sz="1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lvl="0" indent="0" algn="just">
              <a:lnSpc>
                <a:spcPct val="115000"/>
              </a:lnSpc>
              <a:buFont typeface="+mj-lt"/>
              <a:buNone/>
            </a:pPr>
            <a:r>
              <a:rPr lang="zh-CN" altLang="zh-CN" sz="1100" dirty="0">
                <a:effectLst/>
                <a:latin typeface="Times New Roman" panose="02020603050405020304" pitchFamily="18" charset="0"/>
                <a:ea typeface="宋体" panose="02010600030101010101" pitchFamily="2" charset="-122"/>
                <a:cs typeface="Times New Roman" panose="02020603050405020304" pitchFamily="18" charset="0"/>
              </a:rPr>
              <a:t>计算损失时，只计算在上一步中被随机遮盖或替换的部分。这样一来，</a:t>
            </a:r>
            <a:r>
              <a:rPr lang="en-US" altLang="zh-CN" sz="1100" dirty="0">
                <a:effectLst/>
                <a:latin typeface="Times New Roman" panose="02020603050405020304" pitchFamily="18" charset="0"/>
                <a:ea typeface="宋体" panose="02010600030101010101" pitchFamily="2" charset="-122"/>
                <a:cs typeface="宋体" panose="02010600030101010101" pitchFamily="2" charset="-122"/>
              </a:rPr>
              <a:t>BERT</a:t>
            </a:r>
            <a:r>
              <a:rPr lang="zh-CN" altLang="zh-CN" sz="1100" dirty="0">
                <a:effectLst/>
                <a:latin typeface="Times New Roman" panose="02020603050405020304" pitchFamily="18" charset="0"/>
                <a:ea typeface="宋体" panose="02010600030101010101" pitchFamily="2" charset="-122"/>
                <a:cs typeface="Times New Roman" panose="02020603050405020304" pitchFamily="18" charset="0"/>
              </a:rPr>
              <a:t>并不知道被</a:t>
            </a:r>
            <a:r>
              <a:rPr lang="en-US" altLang="zh-CN" sz="1100" dirty="0">
                <a:effectLst/>
                <a:latin typeface="Times New Roman" panose="02020603050405020304" pitchFamily="18" charset="0"/>
                <a:ea typeface="宋体" panose="02010600030101010101" pitchFamily="2" charset="-122"/>
                <a:cs typeface="宋体" panose="02010600030101010101" pitchFamily="2" charset="-122"/>
              </a:rPr>
              <a:t>[MASK]</a:t>
            </a:r>
            <a:r>
              <a:rPr lang="zh-CN" altLang="zh-CN" sz="1100" dirty="0">
                <a:effectLst/>
                <a:latin typeface="Times New Roman" panose="02020603050405020304" pitchFamily="18" charset="0"/>
                <a:ea typeface="宋体" panose="02010600030101010101" pitchFamily="2" charset="-122"/>
                <a:cs typeface="Times New Roman" panose="02020603050405020304" pitchFamily="18" charset="0"/>
              </a:rPr>
              <a:t>或替换的是哪个</a:t>
            </a:r>
            <a:r>
              <a:rPr lang="en-US" altLang="zh-CN" sz="1100" dirty="0">
                <a:effectLst/>
                <a:latin typeface="Times New Roman" panose="02020603050405020304" pitchFamily="18" charset="0"/>
                <a:ea typeface="宋体" panose="02010600030101010101" pitchFamily="2" charset="-122"/>
                <a:cs typeface="宋体" panose="02010600030101010101" pitchFamily="2" charset="-122"/>
              </a:rPr>
              <a:t>token</a:t>
            </a:r>
            <a:r>
              <a:rPr lang="zh-CN" altLang="zh-CN" sz="1100" dirty="0">
                <a:effectLst/>
                <a:latin typeface="Times New Roman" panose="02020603050405020304" pitchFamily="18" charset="0"/>
                <a:ea typeface="宋体" panose="02010600030101010101" pitchFamily="2" charset="-122"/>
                <a:cs typeface="Times New Roman" panose="02020603050405020304" pitchFamily="18" charset="0"/>
              </a:rPr>
              <a:t>，这就强迫模型在编码当前时刻</a:t>
            </a:r>
            <a:r>
              <a:rPr lang="en-US" altLang="zh-CN" sz="1100" dirty="0">
                <a:effectLst/>
                <a:latin typeface="Times New Roman" panose="02020603050405020304" pitchFamily="18" charset="0"/>
                <a:ea typeface="宋体" panose="02010600030101010101" pitchFamily="2" charset="-122"/>
                <a:cs typeface="宋体" panose="02010600030101010101" pitchFamily="2" charset="-122"/>
              </a:rPr>
              <a:t>token</a:t>
            </a:r>
            <a:r>
              <a:rPr lang="zh-CN" altLang="zh-CN" sz="1100" dirty="0">
                <a:effectLst/>
                <a:latin typeface="Times New Roman" panose="02020603050405020304" pitchFamily="18" charset="0"/>
                <a:ea typeface="宋体" panose="02010600030101010101" pitchFamily="2" charset="-122"/>
                <a:cs typeface="Times New Roman" panose="02020603050405020304" pitchFamily="18" charset="0"/>
              </a:rPr>
              <a:t>时不能过于依赖当前的词，而要考虑它的上下文，甚至根据上下文对当前的</a:t>
            </a:r>
            <a:r>
              <a:rPr lang="en-US" altLang="zh-CN" sz="1100" dirty="0">
                <a:effectLst/>
                <a:latin typeface="Times New Roman" panose="02020603050405020304" pitchFamily="18" charset="0"/>
                <a:ea typeface="宋体" panose="02010600030101010101" pitchFamily="2" charset="-122"/>
                <a:cs typeface="宋体" panose="02010600030101010101" pitchFamily="2" charset="-122"/>
              </a:rPr>
              <a:t>token</a:t>
            </a:r>
            <a:r>
              <a:rPr lang="zh-CN" altLang="zh-CN" sz="1100" dirty="0">
                <a:effectLst/>
                <a:latin typeface="Times New Roman" panose="02020603050405020304" pitchFamily="18" charset="0"/>
                <a:ea typeface="宋体" panose="02010600030101010101" pitchFamily="2" charset="-122"/>
                <a:cs typeface="Times New Roman" panose="02020603050405020304" pitchFamily="18" charset="0"/>
              </a:rPr>
              <a:t>进行“纠错”。比如，上面第二个例子中，模型在编码“</a:t>
            </a:r>
            <a:r>
              <a:rPr lang="en-US" altLang="zh-CN" sz="1100" dirty="0">
                <a:effectLst/>
                <a:latin typeface="Times New Roman" panose="02020603050405020304" pitchFamily="18" charset="0"/>
                <a:ea typeface="宋体" panose="02010600030101010101" pitchFamily="2" charset="-122"/>
                <a:cs typeface="宋体" panose="02010600030101010101" pitchFamily="2" charset="-122"/>
              </a:rPr>
              <a:t>apple</a:t>
            </a:r>
            <a:r>
              <a:rPr lang="zh-CN" altLang="zh-CN" sz="1100" dirty="0">
                <a:effectLst/>
                <a:latin typeface="Times New Roman" panose="02020603050405020304" pitchFamily="18" charset="0"/>
                <a:ea typeface="宋体" panose="02010600030101010101" pitchFamily="2" charset="-122"/>
                <a:cs typeface="Times New Roman" panose="02020603050405020304" pitchFamily="18" charset="0"/>
              </a:rPr>
              <a:t>”时，考虑到上下文的语义，应该把“</a:t>
            </a:r>
            <a:r>
              <a:rPr lang="en-US" altLang="zh-CN" sz="1100" dirty="0">
                <a:effectLst/>
                <a:latin typeface="Times New Roman" panose="02020603050405020304" pitchFamily="18" charset="0"/>
                <a:ea typeface="宋体" panose="02010600030101010101" pitchFamily="2" charset="-122"/>
                <a:cs typeface="宋体" panose="02010600030101010101" pitchFamily="2" charset="-122"/>
              </a:rPr>
              <a:t>apple</a:t>
            </a:r>
            <a:r>
              <a:rPr lang="zh-CN" altLang="zh-CN" sz="1100" dirty="0">
                <a:effectLst/>
                <a:latin typeface="Times New Roman" panose="02020603050405020304" pitchFamily="18" charset="0"/>
                <a:ea typeface="宋体" panose="02010600030101010101" pitchFamily="2" charset="-122"/>
                <a:cs typeface="Times New Roman" panose="02020603050405020304" pitchFamily="18" charset="0"/>
              </a:rPr>
              <a:t>”编码成“</a:t>
            </a:r>
            <a:r>
              <a:rPr lang="en-US" altLang="zh-CN" sz="1100" dirty="0">
                <a:effectLst/>
                <a:latin typeface="Times New Roman" panose="02020603050405020304" pitchFamily="18" charset="0"/>
                <a:ea typeface="宋体" panose="02010600030101010101" pitchFamily="2" charset="-122"/>
                <a:cs typeface="宋体" panose="02010600030101010101" pitchFamily="2" charset="-122"/>
              </a:rPr>
              <a:t>hairy</a:t>
            </a:r>
            <a:r>
              <a:rPr lang="zh-CN" altLang="zh-CN" sz="1100" dirty="0">
                <a:effectLst/>
                <a:latin typeface="Times New Roman" panose="02020603050405020304" pitchFamily="18" charset="0"/>
                <a:ea typeface="宋体" panose="02010600030101010101" pitchFamily="2" charset="-122"/>
                <a:cs typeface="Times New Roman" panose="02020603050405020304" pitchFamily="18" charset="0"/>
              </a:rPr>
              <a:t>”的语义比较合适。</a:t>
            </a:r>
            <a:endParaRPr lang="en-US" altLang="zh-CN" sz="1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lgn="just">
              <a:lnSpc>
                <a:spcPct val="115000"/>
              </a:lnSpc>
              <a:buFont typeface="Arial" panose="020B0604020202020204" pitchFamily="34" charset="0"/>
              <a:buNone/>
            </a:pPr>
            <a:endParaRPr lang="en-US" altLang="zh-CN" sz="1100" dirty="0">
              <a:effectLst/>
              <a:latin typeface="Times New Roman" panose="02020603050405020304" pitchFamily="18" charset="0"/>
              <a:ea typeface="宋体" panose="02010600030101010101" pitchFamily="2" charset="-122"/>
              <a:cs typeface="Times New Roman" panose="02020603050405020304" pitchFamily="18" charset="0"/>
            </a:endParaRPr>
          </a:p>
          <a:p>
            <a:pPr algn="l"/>
            <a:r>
              <a:rPr lang="zh-CN" altLang="en-US" sz="1600" b="1" i="0" dirty="0">
                <a:solidFill>
                  <a:srgbClr val="121212"/>
                </a:solidFill>
                <a:effectLst/>
                <a:latin typeface="-apple-system"/>
              </a:rPr>
              <a:t>为什么要这么复杂的做掩码模型呢，直接</a:t>
            </a:r>
            <a:r>
              <a:rPr lang="en-US" altLang="zh-CN" sz="1600" b="1" i="0" dirty="0">
                <a:solidFill>
                  <a:srgbClr val="121212"/>
                </a:solidFill>
                <a:effectLst/>
                <a:latin typeface="-apple-system"/>
              </a:rPr>
              <a:t>100%</a:t>
            </a:r>
            <a:r>
              <a:rPr lang="zh-CN" altLang="en-US" sz="1600" b="1" i="0" dirty="0">
                <a:solidFill>
                  <a:srgbClr val="121212"/>
                </a:solidFill>
                <a:effectLst/>
                <a:latin typeface="-apple-system"/>
              </a:rPr>
              <a:t>替换不就得了？</a:t>
            </a:r>
            <a:endParaRPr lang="en-US" altLang="zh-CN" sz="1600" b="1" i="0" dirty="0">
              <a:solidFill>
                <a:srgbClr val="121212"/>
              </a:solidFill>
              <a:effectLst/>
              <a:latin typeface="-apple-system"/>
            </a:endParaRPr>
          </a:p>
          <a:p>
            <a:pPr algn="l"/>
            <a:endParaRPr lang="zh-CN" altLang="en-US" sz="1600" b="0" i="0" dirty="0">
              <a:solidFill>
                <a:srgbClr val="121212"/>
              </a:solidFill>
              <a:effectLst/>
              <a:latin typeface="-apple-system"/>
            </a:endParaRPr>
          </a:p>
          <a:p>
            <a:pPr algn="l"/>
            <a:r>
              <a:rPr lang="zh-CN" altLang="en-US" sz="1600" b="0" i="0" dirty="0">
                <a:solidFill>
                  <a:srgbClr val="121212"/>
                </a:solidFill>
                <a:effectLst/>
                <a:latin typeface="-apple-system"/>
              </a:rPr>
              <a:t>答：比如我们在训练时需要将</a:t>
            </a:r>
            <a:r>
              <a:rPr lang="en-US" altLang="zh-CN" sz="1600" b="0" i="0" dirty="0">
                <a:solidFill>
                  <a:srgbClr val="121212"/>
                </a:solidFill>
                <a:effectLst/>
                <a:latin typeface="-apple-system"/>
              </a:rPr>
              <a:t>100</a:t>
            </a:r>
            <a:r>
              <a:rPr lang="zh-CN" altLang="en-US" sz="1600" b="0" i="0" dirty="0">
                <a:solidFill>
                  <a:srgbClr val="121212"/>
                </a:solidFill>
                <a:effectLst/>
                <a:latin typeface="-apple-system"/>
              </a:rPr>
              <a:t>个词进行掩码替换，也就是用“</a:t>
            </a:r>
            <a:r>
              <a:rPr lang="en-US" altLang="zh-CN" sz="1600" b="0" i="0" dirty="0">
                <a:solidFill>
                  <a:srgbClr val="121212"/>
                </a:solidFill>
                <a:effectLst/>
                <a:latin typeface="-apple-system"/>
              </a:rPr>
              <a:t>[</a:t>
            </a:r>
            <a:r>
              <a:rPr lang="en" altLang="zh-CN" sz="1600" b="0" i="0" dirty="0">
                <a:solidFill>
                  <a:srgbClr val="121212"/>
                </a:solidFill>
                <a:effectLst/>
                <a:latin typeface="-apple-system"/>
              </a:rPr>
              <a:t>mask]”</a:t>
            </a:r>
            <a:r>
              <a:rPr lang="zh-CN" altLang="en-US" sz="1600" b="0" i="0" dirty="0">
                <a:solidFill>
                  <a:srgbClr val="121212"/>
                </a:solidFill>
                <a:effectLst/>
                <a:latin typeface="-apple-system"/>
              </a:rPr>
              <a:t>来替换</a:t>
            </a:r>
            <a:r>
              <a:rPr lang="en-US" altLang="zh-CN" sz="1600" b="0" i="0" dirty="0">
                <a:solidFill>
                  <a:srgbClr val="121212"/>
                </a:solidFill>
                <a:effectLst/>
                <a:latin typeface="-apple-system"/>
              </a:rPr>
              <a:t>~</a:t>
            </a:r>
            <a:r>
              <a:rPr lang="zh-CN" altLang="en-US" sz="1600" b="0" i="0" dirty="0">
                <a:solidFill>
                  <a:srgbClr val="121212"/>
                </a:solidFill>
                <a:effectLst/>
                <a:latin typeface="-apple-system"/>
              </a:rPr>
              <a:t>但是如果</a:t>
            </a:r>
            <a:r>
              <a:rPr lang="en-US" altLang="zh-CN" sz="1600" b="0" i="0" dirty="0">
                <a:solidFill>
                  <a:srgbClr val="121212"/>
                </a:solidFill>
                <a:effectLst/>
                <a:latin typeface="-apple-system"/>
              </a:rPr>
              <a:t>100</a:t>
            </a:r>
            <a:r>
              <a:rPr lang="zh-CN" altLang="en-US" sz="1600" b="0" i="0" dirty="0">
                <a:solidFill>
                  <a:srgbClr val="121212"/>
                </a:solidFill>
                <a:effectLst/>
                <a:latin typeface="-apple-system"/>
              </a:rPr>
              <a:t>个词都用“</a:t>
            </a:r>
            <a:r>
              <a:rPr lang="en-US" altLang="zh-CN" sz="1600" b="0" i="0" dirty="0">
                <a:solidFill>
                  <a:srgbClr val="121212"/>
                </a:solidFill>
                <a:effectLst/>
                <a:latin typeface="-apple-system"/>
              </a:rPr>
              <a:t>[</a:t>
            </a:r>
            <a:r>
              <a:rPr lang="en" altLang="zh-CN" sz="1600" b="0" i="0" dirty="0">
                <a:solidFill>
                  <a:srgbClr val="121212"/>
                </a:solidFill>
                <a:effectLst/>
                <a:latin typeface="-apple-system"/>
              </a:rPr>
              <a:t>mask]”</a:t>
            </a:r>
            <a:r>
              <a:rPr lang="zh-CN" altLang="en-US" sz="1600" b="0" i="0" dirty="0">
                <a:solidFill>
                  <a:srgbClr val="121212"/>
                </a:solidFill>
                <a:effectLst/>
                <a:latin typeface="-apple-system"/>
              </a:rPr>
              <a:t>来替换啦，那是不是相当于告诉计算机，只要碰到“</a:t>
            </a:r>
            <a:r>
              <a:rPr lang="en-US" altLang="zh-CN" sz="1600" b="0" i="0" dirty="0">
                <a:solidFill>
                  <a:srgbClr val="121212"/>
                </a:solidFill>
                <a:effectLst/>
                <a:latin typeface="-apple-system"/>
              </a:rPr>
              <a:t>[</a:t>
            </a:r>
            <a:r>
              <a:rPr lang="en" altLang="zh-CN" sz="1600" b="0" i="0" dirty="0">
                <a:solidFill>
                  <a:srgbClr val="121212"/>
                </a:solidFill>
                <a:effectLst/>
                <a:latin typeface="-apple-system"/>
              </a:rPr>
              <a:t>mask]”</a:t>
            </a:r>
            <a:r>
              <a:rPr lang="zh-CN" altLang="en-US" sz="1600" b="0" i="0" dirty="0">
                <a:solidFill>
                  <a:srgbClr val="121212"/>
                </a:solidFill>
                <a:effectLst/>
                <a:latin typeface="-apple-system"/>
              </a:rPr>
              <a:t>就是我需要预测的词，如果不是“</a:t>
            </a:r>
            <a:r>
              <a:rPr lang="en-US" altLang="zh-CN" sz="1600" b="0" i="0" dirty="0">
                <a:solidFill>
                  <a:srgbClr val="121212"/>
                </a:solidFill>
                <a:effectLst/>
                <a:latin typeface="-apple-system"/>
              </a:rPr>
              <a:t>[</a:t>
            </a:r>
            <a:r>
              <a:rPr lang="en" altLang="zh-CN" sz="1600" b="0" i="0" dirty="0">
                <a:solidFill>
                  <a:srgbClr val="121212"/>
                </a:solidFill>
                <a:effectLst/>
                <a:latin typeface="-apple-system"/>
              </a:rPr>
              <a:t>mask]”</a:t>
            </a:r>
            <a:r>
              <a:rPr lang="zh-CN" altLang="en-US" sz="1600" b="0" i="0" dirty="0">
                <a:solidFill>
                  <a:srgbClr val="121212"/>
                </a:solidFill>
                <a:effectLst/>
                <a:latin typeface="-apple-system"/>
              </a:rPr>
              <a:t>那就不用预测了</a:t>
            </a:r>
            <a:r>
              <a:rPr lang="en-US" altLang="zh-CN" sz="1600" b="0" i="0" dirty="0">
                <a:solidFill>
                  <a:srgbClr val="121212"/>
                </a:solidFill>
                <a:effectLst/>
                <a:latin typeface="-apple-system"/>
              </a:rPr>
              <a:t>~</a:t>
            </a:r>
            <a:r>
              <a:rPr lang="zh-CN" altLang="en-US" sz="1600" b="0" i="0" dirty="0">
                <a:solidFill>
                  <a:srgbClr val="121212"/>
                </a:solidFill>
                <a:effectLst/>
                <a:latin typeface="-apple-system"/>
              </a:rPr>
              <a:t>但是真实情况不是这样啊，我是需要将整篇文章都要进行预测的吖！而且在</a:t>
            </a:r>
            <a:r>
              <a:rPr lang="en" altLang="zh-CN" sz="1600" b="0" i="0" dirty="0">
                <a:solidFill>
                  <a:srgbClr val="121212"/>
                </a:solidFill>
                <a:effectLst/>
                <a:latin typeface="-apple-system"/>
              </a:rPr>
              <a:t>fine-tuning</a:t>
            </a:r>
            <a:r>
              <a:rPr lang="zh-CN" altLang="en-US" sz="1600" b="0" i="0" dirty="0">
                <a:solidFill>
                  <a:srgbClr val="121212"/>
                </a:solidFill>
                <a:effectLst/>
                <a:latin typeface="-apple-system"/>
              </a:rPr>
              <a:t>阶段，文章中是不会出现“</a:t>
            </a:r>
            <a:r>
              <a:rPr lang="en-US" altLang="zh-CN" sz="1600" b="0" i="0" dirty="0">
                <a:solidFill>
                  <a:srgbClr val="121212"/>
                </a:solidFill>
                <a:effectLst/>
                <a:latin typeface="-apple-system"/>
              </a:rPr>
              <a:t>[</a:t>
            </a:r>
            <a:r>
              <a:rPr lang="en" altLang="zh-CN" sz="1600" b="0" i="0" dirty="0">
                <a:solidFill>
                  <a:srgbClr val="121212"/>
                </a:solidFill>
                <a:effectLst/>
                <a:latin typeface="-apple-system"/>
              </a:rPr>
              <a:t>mask]”</a:t>
            </a:r>
            <a:r>
              <a:rPr lang="zh-CN" altLang="en-US" sz="1600" b="0" i="0" dirty="0">
                <a:solidFill>
                  <a:srgbClr val="121212"/>
                </a:solidFill>
                <a:effectLst/>
                <a:latin typeface="-apple-system"/>
              </a:rPr>
              <a:t>标记的，那计算机是不是就不需要预测，不需要处理啦！</a:t>
            </a:r>
          </a:p>
          <a:p>
            <a:pPr algn="l"/>
            <a:r>
              <a:rPr lang="zh-CN" altLang="en-US" sz="1600" b="0" i="0" dirty="0">
                <a:solidFill>
                  <a:srgbClr val="121212"/>
                </a:solidFill>
                <a:effectLst/>
                <a:latin typeface="-apple-system"/>
              </a:rPr>
              <a:t>所以，</a:t>
            </a:r>
            <a:r>
              <a:rPr lang="en" altLang="zh-CN" sz="1600" b="0" i="0" dirty="0">
                <a:solidFill>
                  <a:srgbClr val="121212"/>
                </a:solidFill>
                <a:effectLst/>
                <a:latin typeface="-apple-system"/>
              </a:rPr>
              <a:t>Bert</a:t>
            </a:r>
            <a:r>
              <a:rPr lang="zh-CN" altLang="en-US" sz="1600" b="0" i="0" dirty="0">
                <a:solidFill>
                  <a:srgbClr val="121212"/>
                </a:solidFill>
                <a:effectLst/>
                <a:latin typeface="-apple-system"/>
              </a:rPr>
              <a:t>采用上面的掩码方式，就是告诉计算机，不是只有碰到“</a:t>
            </a:r>
            <a:r>
              <a:rPr lang="en-US" altLang="zh-CN" sz="1600" b="0" i="0" dirty="0">
                <a:solidFill>
                  <a:srgbClr val="121212"/>
                </a:solidFill>
                <a:effectLst/>
                <a:latin typeface="-apple-system"/>
              </a:rPr>
              <a:t>[</a:t>
            </a:r>
            <a:r>
              <a:rPr lang="en" altLang="zh-CN" sz="1600" b="0" i="0" dirty="0">
                <a:solidFill>
                  <a:srgbClr val="121212"/>
                </a:solidFill>
                <a:effectLst/>
                <a:latin typeface="-apple-system"/>
              </a:rPr>
              <a:t>mask]”</a:t>
            </a:r>
            <a:r>
              <a:rPr lang="zh-CN" altLang="en-US" sz="1600" b="0" i="0" dirty="0">
                <a:solidFill>
                  <a:srgbClr val="121212"/>
                </a:solidFill>
                <a:effectLst/>
                <a:latin typeface="-apple-system"/>
              </a:rPr>
              <a:t>才要预测，每个位置都需要预测哦</a:t>
            </a:r>
            <a:r>
              <a:rPr lang="en-US" altLang="zh-CN" sz="1600" b="0" i="0" dirty="0">
                <a:solidFill>
                  <a:srgbClr val="121212"/>
                </a:solidFill>
                <a:effectLst/>
                <a:latin typeface="-apple-system"/>
              </a:rPr>
              <a:t>~</a:t>
            </a:r>
          </a:p>
          <a:p>
            <a:pPr algn="l"/>
            <a:endParaRPr lang="en-US" altLang="zh-CN" sz="1600" b="0" i="0" dirty="0">
              <a:solidFill>
                <a:srgbClr val="121212"/>
              </a:solidFill>
              <a:effectLst/>
              <a:latin typeface="-apple-system"/>
            </a:endParaRPr>
          </a:p>
          <a:p>
            <a:pPr algn="l"/>
            <a:r>
              <a:rPr lang="zh-CN" altLang="en-US" sz="1600" b="0" i="0" dirty="0">
                <a:solidFill>
                  <a:srgbClr val="121212"/>
                </a:solidFill>
                <a:effectLst/>
                <a:latin typeface="-apple-system"/>
              </a:rPr>
              <a:t>那剩下</a:t>
            </a:r>
            <a:r>
              <a:rPr lang="en-US" altLang="zh-CN" sz="1600" b="0" i="0" dirty="0">
                <a:solidFill>
                  <a:srgbClr val="121212"/>
                </a:solidFill>
                <a:effectLst/>
                <a:latin typeface="-apple-system"/>
              </a:rPr>
              <a:t>20%</a:t>
            </a:r>
            <a:r>
              <a:rPr lang="zh-CN" altLang="en-US" sz="1600" b="0" i="0" dirty="0">
                <a:solidFill>
                  <a:srgbClr val="121212"/>
                </a:solidFill>
                <a:effectLst/>
                <a:latin typeface="-apple-system"/>
              </a:rPr>
              <a:t>不用“</a:t>
            </a:r>
            <a:r>
              <a:rPr lang="en-US" altLang="zh-CN" sz="1600" b="0" i="0" dirty="0">
                <a:solidFill>
                  <a:srgbClr val="121212"/>
                </a:solidFill>
                <a:effectLst/>
                <a:latin typeface="-apple-system"/>
              </a:rPr>
              <a:t>[</a:t>
            </a:r>
            <a:r>
              <a:rPr lang="en" altLang="zh-CN" sz="1600" b="0" i="0" dirty="0">
                <a:solidFill>
                  <a:srgbClr val="121212"/>
                </a:solidFill>
                <a:effectLst/>
                <a:latin typeface="-apple-system"/>
              </a:rPr>
              <a:t>mask]”</a:t>
            </a:r>
            <a:r>
              <a:rPr lang="zh-CN" altLang="en-US" sz="1600" b="0" i="0" dirty="0">
                <a:solidFill>
                  <a:srgbClr val="121212"/>
                </a:solidFill>
                <a:effectLst/>
                <a:latin typeface="-apple-system"/>
              </a:rPr>
              <a:t>替换的，就可以采用随便哪个词来替换了，都无所谓啦</a:t>
            </a:r>
            <a:r>
              <a:rPr lang="en-US" altLang="zh-CN" sz="1600" b="0" i="0" dirty="0">
                <a:solidFill>
                  <a:srgbClr val="121212"/>
                </a:solidFill>
                <a:effectLst/>
                <a:latin typeface="-apple-system"/>
              </a:rPr>
              <a:t>~</a:t>
            </a:r>
            <a:r>
              <a:rPr lang="zh-CN" altLang="en-US" sz="1600" b="0" i="0" dirty="0">
                <a:solidFill>
                  <a:srgbClr val="121212"/>
                </a:solidFill>
                <a:effectLst/>
                <a:latin typeface="-apple-system"/>
              </a:rPr>
              <a:t>至于其中</a:t>
            </a:r>
            <a:r>
              <a:rPr lang="en-US" altLang="zh-CN" sz="1600" b="0" i="0" dirty="0">
                <a:solidFill>
                  <a:srgbClr val="121212"/>
                </a:solidFill>
                <a:effectLst/>
                <a:latin typeface="-apple-system"/>
              </a:rPr>
              <a:t>10%</a:t>
            </a:r>
            <a:r>
              <a:rPr lang="zh-CN" altLang="en-US" sz="1600" b="0" i="0" dirty="0">
                <a:solidFill>
                  <a:srgbClr val="121212"/>
                </a:solidFill>
                <a:effectLst/>
                <a:latin typeface="-apple-system"/>
              </a:rPr>
              <a:t>不做替换，我觉得就是个机制，如果</a:t>
            </a:r>
            <a:r>
              <a:rPr lang="en-US" altLang="zh-CN" sz="1600" b="0" i="0" dirty="0">
                <a:solidFill>
                  <a:srgbClr val="121212"/>
                </a:solidFill>
                <a:effectLst/>
                <a:latin typeface="-apple-system"/>
              </a:rPr>
              <a:t>20%</a:t>
            </a:r>
            <a:r>
              <a:rPr lang="zh-CN" altLang="en-US" sz="1600" b="0" i="0" dirty="0">
                <a:solidFill>
                  <a:srgbClr val="121212"/>
                </a:solidFill>
                <a:effectLst/>
                <a:latin typeface="-apple-system"/>
              </a:rPr>
              <a:t>都用随机词替换也是可以的</a:t>
            </a:r>
            <a:r>
              <a:rPr lang="en-US" altLang="zh-CN" sz="1600" b="0" i="0" dirty="0">
                <a:solidFill>
                  <a:srgbClr val="121212"/>
                </a:solidFill>
                <a:effectLst/>
                <a:latin typeface="-apple-system"/>
              </a:rPr>
              <a:t>~</a:t>
            </a:r>
            <a:endParaRPr lang="en-US" altLang="zh-CN" sz="1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28600" algn="just">
              <a:lnSpc>
                <a:spcPct val="115000"/>
              </a:lnSpc>
            </a:pPr>
            <a:endParaRPr lang="en-US" altLang="zh-CN" sz="1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28600" algn="just">
              <a:lnSpc>
                <a:spcPct val="115000"/>
              </a:lnSpc>
            </a:pPr>
            <a:endParaRPr lang="en-US" altLang="zh-CN" sz="1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en-US" dirty="0"/>
              <a:t>暴露偏差（</a:t>
            </a:r>
            <a:r>
              <a:rPr lang="en-US" altLang="zh-CN" dirty="0"/>
              <a:t>Exposure Bias</a:t>
            </a:r>
            <a:r>
              <a:rPr lang="zh-CN" altLang="en-US" dirty="0"/>
              <a:t>）就是指训练时每个输入都来自于真实样本的标签，测试时输入却是来自上一个时刻的输出。</a:t>
            </a:r>
            <a:endParaRPr lang="en-US" altLang="zh-CN" dirty="0"/>
          </a:p>
          <a:p>
            <a:endParaRPr lang="zh-CN" altLang="en-US" dirty="0"/>
          </a:p>
          <a:p>
            <a:r>
              <a:rPr lang="zh-CN" altLang="en-US" dirty="0"/>
              <a:t>解决方案：通过概率选择，每次输入时以</a:t>
            </a:r>
            <a:r>
              <a:rPr lang="en-US" altLang="zh-CN" dirty="0"/>
              <a:t>p</a:t>
            </a:r>
            <a:r>
              <a:rPr lang="zh-CN" altLang="en-US" dirty="0"/>
              <a:t>的概率选择从真实数据输入，以（</a:t>
            </a:r>
            <a:r>
              <a:rPr lang="en-US" altLang="zh-CN" dirty="0"/>
              <a:t>1-p</a:t>
            </a:r>
            <a:r>
              <a:rPr lang="zh-CN" altLang="en-US" dirty="0"/>
              <a:t>）的概率选择从上一时刻输出为输入。类似于</a:t>
            </a:r>
            <a:r>
              <a:rPr lang="en-US" altLang="zh-CN" dirty="0" err="1"/>
              <a:t>bert</a:t>
            </a:r>
            <a:r>
              <a:rPr lang="zh-CN" altLang="en-US" dirty="0"/>
              <a:t>里面的</a:t>
            </a:r>
            <a:r>
              <a:rPr lang="en-US" altLang="zh-CN" dirty="0"/>
              <a:t>mask</a:t>
            </a:r>
            <a:r>
              <a:rPr lang="zh-CN" altLang="en-US" dirty="0"/>
              <a:t>的</a:t>
            </a:r>
            <a:r>
              <a:rPr lang="en-US" altLang="zh-CN" dirty="0"/>
              <a:t>MLM</a:t>
            </a:r>
            <a:r>
              <a:rPr lang="zh-CN" altLang="en-US" dirty="0"/>
              <a:t>机制。</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endParaRPr lang="en-US" altLang="zh-CN" dirty="0"/>
          </a:p>
        </p:txBody>
      </p:sp>
    </p:spTree>
    <p:extLst>
      <p:ext uri="{BB962C8B-B14F-4D97-AF65-F5344CB8AC3E}">
        <p14:creationId xmlns:p14="http://schemas.microsoft.com/office/powerpoint/2010/main" val="1792035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考虑到很多下游任务（</a:t>
            </a:r>
            <a:r>
              <a:rPr lang="en-US" altLang="zh-CN" dirty="0"/>
              <a:t>QA</a:t>
            </a:r>
            <a:r>
              <a:rPr lang="zh-CN" altLang="en-US" dirty="0"/>
              <a:t>和</a:t>
            </a:r>
            <a:r>
              <a:rPr lang="en-US" altLang="zh-CN" dirty="0"/>
              <a:t>natural language inference</a:t>
            </a:r>
            <a:r>
              <a:rPr lang="zh-CN" altLang="en-US" dirty="0"/>
              <a:t>）都是基于两个句子之间关系的理解，</a:t>
            </a:r>
            <a:r>
              <a:rPr lang="en-US" altLang="zh-CN" dirty="0"/>
              <a:t>NSP</a:t>
            </a:r>
            <a:r>
              <a:rPr lang="zh-CN" altLang="en-US" dirty="0"/>
              <a:t>任务是为了增强模型对句子之间关系的理解能力。</a:t>
            </a:r>
            <a:r>
              <a:rPr lang="en-US" altLang="zh-CN" dirty="0"/>
              <a:t>NSP</a:t>
            </a:r>
            <a:r>
              <a:rPr lang="zh-CN" altLang="en-US" dirty="0"/>
              <a:t> 任务就是判断句子</a:t>
            </a:r>
            <a:r>
              <a:rPr lang="en-US" altLang="zh-CN" dirty="0"/>
              <a:t>B</a:t>
            </a:r>
            <a:r>
              <a:rPr lang="zh-CN" altLang="en-US" dirty="0"/>
              <a:t>是否是句子</a:t>
            </a:r>
            <a:r>
              <a:rPr lang="en-US" altLang="zh-CN" dirty="0"/>
              <a:t>A</a:t>
            </a:r>
            <a:r>
              <a:rPr lang="zh-CN" altLang="en-US" dirty="0"/>
              <a:t>的上下文，如果是则输出 </a:t>
            </a:r>
            <a:r>
              <a:rPr lang="en-US" altLang="zh-CN" dirty="0"/>
              <a:t>yes</a:t>
            </a:r>
            <a:r>
              <a:rPr lang="zh-CN" altLang="en-US" dirty="0"/>
              <a:t>；如果不是则输出 </a:t>
            </a:r>
            <a:r>
              <a:rPr lang="en-US" altLang="zh-CN" dirty="0"/>
              <a:t>No</a:t>
            </a:r>
            <a:r>
              <a:rPr lang="zh-CN" altLang="en-US" dirty="0"/>
              <a:t>。</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这一任务的主要思路是：首先拿到关系为上下文的一对句子，在这两个句子中添加一些特殊的</a:t>
            </a:r>
            <a:r>
              <a:rPr lang="en-US" altLang="zh-CN" sz="1800" dirty="0">
                <a:effectLst/>
                <a:latin typeface="Times New Roman" panose="02020603050405020304" pitchFamily="18" charset="0"/>
                <a:ea typeface="宋体" panose="02010600030101010101" pitchFamily="2" charset="-122"/>
                <a:cs typeface="宋体" panose="02010600030101010101" pitchFamily="2" charset="-122"/>
              </a:rPr>
              <a:t>token</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，形式变为</a:t>
            </a:r>
            <a:r>
              <a:rPr lang="en-US" altLang="zh-CN" sz="1800" dirty="0">
                <a:effectLst/>
                <a:latin typeface="Times New Roman" panose="02020603050405020304" pitchFamily="18" charset="0"/>
                <a:ea typeface="宋体" panose="02010600030101010101" pitchFamily="2" charset="-122"/>
                <a:cs typeface="宋体" panose="02010600030101010101" pitchFamily="2" charset="-122"/>
              </a:rPr>
              <a:t>“[CLS]</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上文</a:t>
            </a:r>
            <a:r>
              <a:rPr lang="en-US" altLang="zh-CN" sz="1800" dirty="0">
                <a:effectLst/>
                <a:latin typeface="Times New Roman" panose="02020603050405020304" pitchFamily="18" charset="0"/>
                <a:ea typeface="宋体" panose="02010600030101010101" pitchFamily="2" charset="-122"/>
                <a:cs typeface="宋体" panose="02010600030101010101" pitchFamily="2" charset="-122"/>
              </a:rPr>
              <a:t>[SEP]</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下文</a:t>
            </a:r>
            <a:r>
              <a:rPr lang="en-US" altLang="zh-CN" sz="1800" dirty="0">
                <a:effectLst/>
                <a:latin typeface="Times New Roman" panose="02020603050405020304" pitchFamily="18" charset="0"/>
                <a:ea typeface="宋体" panose="02010600030101010101" pitchFamily="2" charset="-122"/>
                <a:cs typeface="宋体" panose="02010600030101010101" pitchFamily="2" charset="-122"/>
              </a:rPr>
              <a:t>[SEP]”</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，如果两句话是连续的上下文</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关系</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，那么将目标标签设置为</a:t>
            </a:r>
            <a:r>
              <a:rPr lang="en-US" altLang="zh-CN" sz="1800" dirty="0">
                <a:effectLst/>
                <a:latin typeface="Times New Roman" panose="02020603050405020304" pitchFamily="18" charset="0"/>
                <a:ea typeface="宋体" panose="02010600030101010101" pitchFamily="2" charset="-122"/>
                <a:cs typeface="宋体" panose="02010600030101010101" pitchFamily="2" charset="-122"/>
              </a:rPr>
              <a:t>“1”</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，而如果两句话不是连续的，则他们的标签即为</a:t>
            </a:r>
            <a:r>
              <a:rPr lang="en-US" altLang="zh-CN" sz="1800" dirty="0">
                <a:effectLst/>
                <a:latin typeface="Times New Roman" panose="02020603050405020304" pitchFamily="18" charset="0"/>
                <a:ea typeface="宋体" panose="02010600030101010101" pitchFamily="2" charset="-122"/>
                <a:cs typeface="宋体" panose="02010600030101010101" pitchFamily="2" charset="-122"/>
              </a:rPr>
              <a:t>“0”. </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训练时，保证上述两种数据的比例为</a:t>
            </a:r>
            <a:r>
              <a:rPr lang="en-US" altLang="zh-CN" sz="1800" dirty="0">
                <a:effectLst/>
                <a:latin typeface="Times New Roman" panose="02020603050405020304" pitchFamily="18" charset="0"/>
                <a:ea typeface="宋体" panose="02010600030101010101" pitchFamily="2" charset="-122"/>
                <a:cs typeface="宋体" panose="02010600030101010101" pitchFamily="2" charset="-122"/>
              </a:rPr>
              <a:t>1:1.</a:t>
            </a:r>
            <a:endParaRPr lang="en-US" altLang="zh-CN" dirty="0"/>
          </a:p>
          <a:p>
            <a:endParaRPr lang="en-US" altLang="zh-CN" dirty="0"/>
          </a:p>
          <a:p>
            <a:r>
              <a:rPr lang="zh-CN" altLang="en-US" b="0" i="0" dirty="0">
                <a:solidFill>
                  <a:srgbClr val="4D4D4D"/>
                </a:solidFill>
                <a:effectLst/>
                <a:latin typeface="-apple-system"/>
              </a:rPr>
              <a:t>实际构建预训练任务时，首先设计好 “下句预测” 任务，生成该任务的标注信息，在此基础上构建 “</a:t>
            </a:r>
            <a:r>
              <a:rPr lang="en" altLang="zh-CN" b="0" i="0" dirty="0">
                <a:solidFill>
                  <a:srgbClr val="4D4D4D"/>
                </a:solidFill>
                <a:effectLst/>
                <a:latin typeface="-apple-system"/>
              </a:rPr>
              <a:t>Masked LM” </a:t>
            </a:r>
            <a:r>
              <a:rPr lang="zh-CN" altLang="en-US" b="0" i="0" dirty="0">
                <a:solidFill>
                  <a:srgbClr val="4D4D4D"/>
                </a:solidFill>
                <a:effectLst/>
                <a:latin typeface="-apple-system"/>
              </a:rPr>
              <a:t>任务，生成掩码语言模型的标注信息。</a:t>
            </a:r>
            <a:endParaRPr lang="en-US" altLang="zh-CN" dirty="0"/>
          </a:p>
        </p:txBody>
      </p:sp>
    </p:spTree>
    <p:extLst>
      <p:ext uri="{BB962C8B-B14F-4D97-AF65-F5344CB8AC3E}">
        <p14:creationId xmlns:p14="http://schemas.microsoft.com/office/powerpoint/2010/main" val="1919665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FDBB89-913B-472C-BE0C-BD9AECA0F5C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BF40D393-A85C-4539-898E-8D902CBB82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63AC453A-F975-4A5E-BB3F-F3E2EB14B5CB}"/>
              </a:ext>
            </a:extLst>
          </p:cNvPr>
          <p:cNvSpPr>
            <a:spLocks noGrp="1"/>
          </p:cNvSpPr>
          <p:nvPr>
            <p:ph type="dt" sz="half" idx="10"/>
          </p:nvPr>
        </p:nvSpPr>
        <p:spPr/>
        <p:txBody>
          <a:bodyPr/>
          <a:lstStyle/>
          <a:p>
            <a:endParaRPr lang="en-US"/>
          </a:p>
        </p:txBody>
      </p:sp>
      <p:sp>
        <p:nvSpPr>
          <p:cNvPr id="5" name="页脚占位符 4">
            <a:extLst>
              <a:ext uri="{FF2B5EF4-FFF2-40B4-BE49-F238E27FC236}">
                <a16:creationId xmlns:a16="http://schemas.microsoft.com/office/drawing/2014/main" id="{6B5D51A4-D50B-4AA0-8D9D-ACE91F07E9E3}"/>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7030DA17-AB95-4B16-B0E5-7B319AC983D9}"/>
              </a:ext>
            </a:extLst>
          </p:cNvPr>
          <p:cNvSpPr>
            <a:spLocks noGrp="1"/>
          </p:cNvSpPr>
          <p:nvPr>
            <p:ph type="sldNum" sz="quarter" idx="12"/>
          </p:nvPr>
        </p:nvSpPr>
        <p:spPr/>
        <p:txBody>
          <a:bodyPr/>
          <a:lstStyle/>
          <a:p>
            <a:fld id="{8B072E7F-FB13-4E5C-AA2E-76722510F6F9}" type="slidenum">
              <a:rPr lang="en-US" smtClean="0"/>
              <a:t>‹#›</a:t>
            </a:fld>
            <a:endParaRPr lang="en-US"/>
          </a:p>
        </p:txBody>
      </p:sp>
    </p:spTree>
    <p:extLst>
      <p:ext uri="{BB962C8B-B14F-4D97-AF65-F5344CB8AC3E}">
        <p14:creationId xmlns:p14="http://schemas.microsoft.com/office/powerpoint/2010/main" val="2967891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07B75A-CECC-4060-AA72-3AC19E1633C3}"/>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D2A1BFBD-1D6E-4DA0-BA3E-952BE5BBF79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71D728D2-D952-47FB-8167-C6FD157D3E8F}"/>
              </a:ext>
            </a:extLst>
          </p:cNvPr>
          <p:cNvSpPr>
            <a:spLocks noGrp="1"/>
          </p:cNvSpPr>
          <p:nvPr>
            <p:ph type="dt" sz="half" idx="10"/>
          </p:nvPr>
        </p:nvSpPr>
        <p:spPr/>
        <p:txBody>
          <a:bodyPr/>
          <a:lstStyle/>
          <a:p>
            <a:endParaRPr lang="en-US"/>
          </a:p>
        </p:txBody>
      </p:sp>
      <p:sp>
        <p:nvSpPr>
          <p:cNvPr id="5" name="页脚占位符 4">
            <a:extLst>
              <a:ext uri="{FF2B5EF4-FFF2-40B4-BE49-F238E27FC236}">
                <a16:creationId xmlns:a16="http://schemas.microsoft.com/office/drawing/2014/main" id="{59343F61-C50B-48DF-A78B-B887341BCA88}"/>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C444BFC6-019A-4BC2-B291-047CFBE5F5CD}"/>
              </a:ext>
            </a:extLst>
          </p:cNvPr>
          <p:cNvSpPr>
            <a:spLocks noGrp="1"/>
          </p:cNvSpPr>
          <p:nvPr>
            <p:ph type="sldNum" sz="quarter" idx="12"/>
          </p:nvPr>
        </p:nvSpPr>
        <p:spPr/>
        <p:txBody>
          <a:bodyPr/>
          <a:lstStyle/>
          <a:p>
            <a:fld id="{8B072E7F-FB13-4E5C-AA2E-76722510F6F9}" type="slidenum">
              <a:rPr lang="en-US" smtClean="0"/>
              <a:t>‹#›</a:t>
            </a:fld>
            <a:endParaRPr lang="en-US"/>
          </a:p>
        </p:txBody>
      </p:sp>
    </p:spTree>
    <p:extLst>
      <p:ext uri="{BB962C8B-B14F-4D97-AF65-F5344CB8AC3E}">
        <p14:creationId xmlns:p14="http://schemas.microsoft.com/office/powerpoint/2010/main" val="4182296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0158546-273A-4E44-ACC7-86DA51DF788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792887BB-A198-469B-BBF0-D4E3D3CDDB5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1EF5685A-B1F4-4287-9B5A-A1E73BD8719F}"/>
              </a:ext>
            </a:extLst>
          </p:cNvPr>
          <p:cNvSpPr>
            <a:spLocks noGrp="1"/>
          </p:cNvSpPr>
          <p:nvPr>
            <p:ph type="dt" sz="half" idx="10"/>
          </p:nvPr>
        </p:nvSpPr>
        <p:spPr/>
        <p:txBody>
          <a:bodyPr/>
          <a:lstStyle/>
          <a:p>
            <a:endParaRPr lang="en-US"/>
          </a:p>
        </p:txBody>
      </p:sp>
      <p:sp>
        <p:nvSpPr>
          <p:cNvPr id="5" name="页脚占位符 4">
            <a:extLst>
              <a:ext uri="{FF2B5EF4-FFF2-40B4-BE49-F238E27FC236}">
                <a16:creationId xmlns:a16="http://schemas.microsoft.com/office/drawing/2014/main" id="{3A177844-056C-41C1-A6E2-B485E3724FDD}"/>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31D7F803-3FDE-4AE8-965B-44C156340D5A}"/>
              </a:ext>
            </a:extLst>
          </p:cNvPr>
          <p:cNvSpPr>
            <a:spLocks noGrp="1"/>
          </p:cNvSpPr>
          <p:nvPr>
            <p:ph type="sldNum" sz="quarter" idx="12"/>
          </p:nvPr>
        </p:nvSpPr>
        <p:spPr/>
        <p:txBody>
          <a:bodyPr/>
          <a:lstStyle/>
          <a:p>
            <a:fld id="{8B072E7F-FB13-4E5C-AA2E-76722510F6F9}" type="slidenum">
              <a:rPr lang="en-US" smtClean="0"/>
              <a:t>‹#›</a:t>
            </a:fld>
            <a:endParaRPr lang="en-US"/>
          </a:p>
        </p:txBody>
      </p:sp>
    </p:spTree>
    <p:extLst>
      <p:ext uri="{BB962C8B-B14F-4D97-AF65-F5344CB8AC3E}">
        <p14:creationId xmlns:p14="http://schemas.microsoft.com/office/powerpoint/2010/main" val="6849814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标题幻灯片">
    <p:bg>
      <p:bgPr>
        <a:solidFill>
          <a:schemeClr val="bg1"/>
        </a:solidFill>
        <a:effectLst/>
      </p:bgPr>
    </p:bg>
    <p:spTree>
      <p:nvGrpSpPr>
        <p:cNvPr id="1" name=""/>
        <p:cNvGrpSpPr/>
        <p:nvPr/>
      </p:nvGrpSpPr>
      <p:grpSpPr>
        <a:xfrm>
          <a:off x="0" y="0"/>
          <a:ext cx="0" cy="0"/>
          <a:chOff x="0" y="0"/>
          <a:chExt cx="0" cy="0"/>
        </a:xfrm>
      </p:grpSpPr>
      <p:pic>
        <p:nvPicPr>
          <p:cNvPr id="10" name="图片 9"/>
          <p:cNvPicPr>
            <a:picLocks noChangeAspect="1"/>
          </p:cNvPicPr>
          <p:nvPr userDrawn="1"/>
        </p:nvPicPr>
        <p:blipFill rotWithShape="1">
          <a:blip r:embed="rId2">
            <a:extLst>
              <a:ext uri="{28A0092B-C50C-407E-A947-70E740481C1C}">
                <a14:useLocalDpi xmlns:a14="http://schemas.microsoft.com/office/drawing/2010/main" val="0"/>
              </a:ext>
            </a:extLst>
          </a:blip>
          <a:srcRect l="18336" b="4696"/>
          <a:stretch>
            <a:fillRect/>
          </a:stretch>
        </p:blipFill>
        <p:spPr>
          <a:xfrm rot="5400000">
            <a:off x="2667000" y="-2667000"/>
            <a:ext cx="6858000" cy="12192000"/>
          </a:xfrm>
          <a:prstGeom prst="rect">
            <a:avLst/>
          </a:prstGeom>
        </p:spPr>
      </p:pic>
      <p:sp>
        <p:nvSpPr>
          <p:cNvPr id="9801" name="副标题 2"/>
          <p:cNvSpPr>
            <a:spLocks noGrp="1"/>
          </p:cNvSpPr>
          <p:nvPr userDrawn="1">
            <p:ph type="subTitle" idx="1"/>
          </p:nvPr>
        </p:nvSpPr>
        <p:spPr>
          <a:xfrm>
            <a:off x="6451002" y="2492896"/>
            <a:ext cx="5069486" cy="399287"/>
          </a:xfrm>
        </p:spPr>
        <p:txBody>
          <a:bodyPr anchor="t">
            <a:normAutofit/>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defRPr sz="1800">
                <a:solidFill>
                  <a:schemeClr val="tx1"/>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zh-CN" dirty="0"/>
              <a:t>Click to edit Master subtitle style</a:t>
            </a:r>
          </a:p>
        </p:txBody>
      </p:sp>
      <p:sp>
        <p:nvSpPr>
          <p:cNvPr id="9802" name="标题 1"/>
          <p:cNvSpPr>
            <a:spLocks noGrp="1"/>
          </p:cNvSpPr>
          <p:nvPr userDrawn="1">
            <p:ph type="ctrTitle"/>
          </p:nvPr>
        </p:nvSpPr>
        <p:spPr>
          <a:xfrm>
            <a:off x="6451002" y="1672982"/>
            <a:ext cx="5069486" cy="687417"/>
          </a:xfrm>
        </p:spPr>
        <p:txBody>
          <a:bodyPr anchor="b">
            <a:normAutofit/>
          </a:bodyPr>
          <a:lstStyle>
            <a:lvl1pPr algn="r">
              <a:lnSpc>
                <a:spcPct val="100000"/>
              </a:lnSpc>
              <a:defRPr sz="2800">
                <a:solidFill>
                  <a:schemeClr val="tx1"/>
                </a:solidFill>
                <a:effectLst/>
              </a:defRPr>
            </a:lvl1pPr>
          </a:lstStyle>
          <a:p>
            <a:r>
              <a:rPr lang="en-US" altLang="zh-CN" dirty="0"/>
              <a:t>Click to edit Master title style</a:t>
            </a:r>
            <a:endParaRPr lang="zh-CN" altLang="en-US" dirty="0"/>
          </a:p>
        </p:txBody>
      </p:sp>
      <p:sp>
        <p:nvSpPr>
          <p:cNvPr id="8" name="文本占位符 13"/>
          <p:cNvSpPr>
            <a:spLocks noGrp="1"/>
          </p:cNvSpPr>
          <p:nvPr userDrawn="1">
            <p:ph type="body" sz="quarter" idx="10" hasCustomPrompt="1"/>
          </p:nvPr>
        </p:nvSpPr>
        <p:spPr>
          <a:xfrm>
            <a:off x="677093" y="5400675"/>
            <a:ext cx="5069487" cy="371475"/>
          </a:xfrm>
        </p:spPr>
        <p:txBody>
          <a:bodyPr anchor="ctr">
            <a:normAutofit/>
          </a:bodyPr>
          <a:lstStyle>
            <a:lvl1pPr marL="0" indent="0" algn="l">
              <a:buNone/>
              <a:defRPr sz="16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李美玲</a:t>
            </a:r>
            <a:endParaRPr lang="en-US" altLang="zh-CN" dirty="0"/>
          </a:p>
        </p:txBody>
      </p:sp>
      <p:sp>
        <p:nvSpPr>
          <p:cNvPr id="9" name="文本占位符 13"/>
          <p:cNvSpPr>
            <a:spLocks noGrp="1"/>
          </p:cNvSpPr>
          <p:nvPr userDrawn="1">
            <p:ph type="body" sz="quarter" idx="11" hasCustomPrompt="1"/>
          </p:nvPr>
        </p:nvSpPr>
        <p:spPr>
          <a:xfrm>
            <a:off x="677093" y="5772150"/>
            <a:ext cx="5069487" cy="371475"/>
          </a:xfrm>
        </p:spPr>
        <p:txBody>
          <a:bodyPr anchor="ctr">
            <a:normAutofit/>
          </a:bodyPr>
          <a:lstStyle>
            <a:lvl1pPr marL="0" indent="0" algn="l">
              <a:buNone/>
              <a:defRPr sz="16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2023</a:t>
            </a:r>
            <a:r>
              <a:rPr lang="zh-CN" altLang="en-US" dirty="0"/>
              <a:t>年</a:t>
            </a:r>
            <a:r>
              <a:rPr lang="en-US" altLang="zh-CN" dirty="0"/>
              <a:t>6</a:t>
            </a:r>
            <a:r>
              <a:rPr lang="zh-CN" altLang="en-US" dirty="0"/>
              <a:t>月</a:t>
            </a:r>
            <a:r>
              <a:rPr lang="en-US" altLang="zh-CN" dirty="0"/>
              <a:t>20</a:t>
            </a:r>
            <a:r>
              <a:rPr lang="zh-CN" altLang="en-US" dirty="0"/>
              <a:t>日</a:t>
            </a:r>
          </a:p>
        </p:txBody>
      </p:sp>
    </p:spTree>
    <p:extLst>
      <p:ext uri="{BB962C8B-B14F-4D97-AF65-F5344CB8AC3E}">
        <p14:creationId xmlns:p14="http://schemas.microsoft.com/office/powerpoint/2010/main" val="102081863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72C9BC-785D-40F5-8B2C-E08D47AF106E}"/>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DBD145F0-041B-48E5-9D5F-F791984765A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8BFBF721-F668-4D26-8ACC-C9EF21368577}"/>
              </a:ext>
            </a:extLst>
          </p:cNvPr>
          <p:cNvSpPr>
            <a:spLocks noGrp="1"/>
          </p:cNvSpPr>
          <p:nvPr>
            <p:ph type="dt" sz="half" idx="10"/>
          </p:nvPr>
        </p:nvSpPr>
        <p:spPr/>
        <p:txBody>
          <a:bodyPr/>
          <a:lstStyle/>
          <a:p>
            <a:endParaRPr lang="en-US"/>
          </a:p>
        </p:txBody>
      </p:sp>
      <p:sp>
        <p:nvSpPr>
          <p:cNvPr id="5" name="页脚占位符 4">
            <a:extLst>
              <a:ext uri="{FF2B5EF4-FFF2-40B4-BE49-F238E27FC236}">
                <a16:creationId xmlns:a16="http://schemas.microsoft.com/office/drawing/2014/main" id="{E9DEA54E-1E51-4AA2-88B3-5E00402DED9A}"/>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2534DA2F-9B1D-45DD-AB77-B408720BBE6A}"/>
              </a:ext>
            </a:extLst>
          </p:cNvPr>
          <p:cNvSpPr>
            <a:spLocks noGrp="1"/>
          </p:cNvSpPr>
          <p:nvPr>
            <p:ph type="sldNum" sz="quarter" idx="12"/>
          </p:nvPr>
        </p:nvSpPr>
        <p:spPr/>
        <p:txBody>
          <a:bodyPr/>
          <a:lstStyle/>
          <a:p>
            <a:fld id="{8B072E7F-FB13-4E5C-AA2E-76722510F6F9}" type="slidenum">
              <a:rPr lang="en-US" smtClean="0"/>
              <a:t>‹#›</a:t>
            </a:fld>
            <a:endParaRPr lang="en-US"/>
          </a:p>
        </p:txBody>
      </p:sp>
    </p:spTree>
    <p:extLst>
      <p:ext uri="{BB962C8B-B14F-4D97-AF65-F5344CB8AC3E}">
        <p14:creationId xmlns:p14="http://schemas.microsoft.com/office/powerpoint/2010/main" val="1068299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87FD16-F758-4859-9755-465AC45A213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459B580C-357F-455E-BB74-B45D2CF0FA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646FB55-83B5-4E70-96A9-34CC96437D3D}"/>
              </a:ext>
            </a:extLst>
          </p:cNvPr>
          <p:cNvSpPr>
            <a:spLocks noGrp="1"/>
          </p:cNvSpPr>
          <p:nvPr>
            <p:ph type="dt" sz="half" idx="10"/>
          </p:nvPr>
        </p:nvSpPr>
        <p:spPr/>
        <p:txBody>
          <a:bodyPr/>
          <a:lstStyle/>
          <a:p>
            <a:endParaRPr lang="en-US"/>
          </a:p>
        </p:txBody>
      </p:sp>
      <p:sp>
        <p:nvSpPr>
          <p:cNvPr id="5" name="页脚占位符 4">
            <a:extLst>
              <a:ext uri="{FF2B5EF4-FFF2-40B4-BE49-F238E27FC236}">
                <a16:creationId xmlns:a16="http://schemas.microsoft.com/office/drawing/2014/main" id="{F10E4A49-A308-4402-9222-648B29A19638}"/>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3B9EA39A-4DC0-41F8-AB2F-DE9B97EACE47}"/>
              </a:ext>
            </a:extLst>
          </p:cNvPr>
          <p:cNvSpPr>
            <a:spLocks noGrp="1"/>
          </p:cNvSpPr>
          <p:nvPr>
            <p:ph type="sldNum" sz="quarter" idx="12"/>
          </p:nvPr>
        </p:nvSpPr>
        <p:spPr/>
        <p:txBody>
          <a:bodyPr/>
          <a:lstStyle/>
          <a:p>
            <a:fld id="{8B072E7F-FB13-4E5C-AA2E-76722510F6F9}" type="slidenum">
              <a:rPr lang="en-US" smtClean="0"/>
              <a:t>‹#›</a:t>
            </a:fld>
            <a:endParaRPr lang="en-US"/>
          </a:p>
        </p:txBody>
      </p:sp>
    </p:spTree>
    <p:extLst>
      <p:ext uri="{BB962C8B-B14F-4D97-AF65-F5344CB8AC3E}">
        <p14:creationId xmlns:p14="http://schemas.microsoft.com/office/powerpoint/2010/main" val="730472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74D063-798D-4B5C-AA90-D463198EFFD1}"/>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92D6F14A-E165-43E4-B47D-B5BA1DB01D6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9D91B12C-157D-4266-99FF-791F564BE56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日期占位符 4">
            <a:extLst>
              <a:ext uri="{FF2B5EF4-FFF2-40B4-BE49-F238E27FC236}">
                <a16:creationId xmlns:a16="http://schemas.microsoft.com/office/drawing/2014/main" id="{96939A3B-0617-4A73-B443-F0008AA0945F}"/>
              </a:ext>
            </a:extLst>
          </p:cNvPr>
          <p:cNvSpPr>
            <a:spLocks noGrp="1"/>
          </p:cNvSpPr>
          <p:nvPr>
            <p:ph type="dt" sz="half" idx="10"/>
          </p:nvPr>
        </p:nvSpPr>
        <p:spPr/>
        <p:txBody>
          <a:bodyPr/>
          <a:lstStyle/>
          <a:p>
            <a:endParaRPr lang="en-US"/>
          </a:p>
        </p:txBody>
      </p:sp>
      <p:sp>
        <p:nvSpPr>
          <p:cNvPr id="6" name="页脚占位符 5">
            <a:extLst>
              <a:ext uri="{FF2B5EF4-FFF2-40B4-BE49-F238E27FC236}">
                <a16:creationId xmlns:a16="http://schemas.microsoft.com/office/drawing/2014/main" id="{5A84B4CF-75DE-4FB2-B8E6-C9252C003A21}"/>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511EB60C-CB38-4527-9A27-58A9E9ABABC6}"/>
              </a:ext>
            </a:extLst>
          </p:cNvPr>
          <p:cNvSpPr>
            <a:spLocks noGrp="1"/>
          </p:cNvSpPr>
          <p:nvPr>
            <p:ph type="sldNum" sz="quarter" idx="12"/>
          </p:nvPr>
        </p:nvSpPr>
        <p:spPr/>
        <p:txBody>
          <a:bodyPr/>
          <a:lstStyle/>
          <a:p>
            <a:fld id="{8B072E7F-FB13-4E5C-AA2E-76722510F6F9}" type="slidenum">
              <a:rPr lang="en-US" smtClean="0"/>
              <a:t>‹#›</a:t>
            </a:fld>
            <a:endParaRPr lang="en-US"/>
          </a:p>
        </p:txBody>
      </p:sp>
    </p:spTree>
    <p:extLst>
      <p:ext uri="{BB962C8B-B14F-4D97-AF65-F5344CB8AC3E}">
        <p14:creationId xmlns:p14="http://schemas.microsoft.com/office/powerpoint/2010/main" val="1807078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08C44E-B3BD-49ED-B6FD-BF40A090ADCF}"/>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79403BBE-42C4-49D5-B7DF-85F4A3D977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702B84B-5BB4-4565-9899-AE193003B84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文本占位符 4">
            <a:extLst>
              <a:ext uri="{FF2B5EF4-FFF2-40B4-BE49-F238E27FC236}">
                <a16:creationId xmlns:a16="http://schemas.microsoft.com/office/drawing/2014/main" id="{A3E8E528-197A-4D09-904F-116218BC5F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49B7057-275E-44EB-B3DA-51B958168FC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日期占位符 6">
            <a:extLst>
              <a:ext uri="{FF2B5EF4-FFF2-40B4-BE49-F238E27FC236}">
                <a16:creationId xmlns:a16="http://schemas.microsoft.com/office/drawing/2014/main" id="{9732DEF8-FD24-4F1E-BA4F-57D8C1ADE83E}"/>
              </a:ext>
            </a:extLst>
          </p:cNvPr>
          <p:cNvSpPr>
            <a:spLocks noGrp="1"/>
          </p:cNvSpPr>
          <p:nvPr>
            <p:ph type="dt" sz="half" idx="10"/>
          </p:nvPr>
        </p:nvSpPr>
        <p:spPr/>
        <p:txBody>
          <a:bodyPr/>
          <a:lstStyle/>
          <a:p>
            <a:endParaRPr lang="en-US"/>
          </a:p>
        </p:txBody>
      </p:sp>
      <p:sp>
        <p:nvSpPr>
          <p:cNvPr id="8" name="页脚占位符 7">
            <a:extLst>
              <a:ext uri="{FF2B5EF4-FFF2-40B4-BE49-F238E27FC236}">
                <a16:creationId xmlns:a16="http://schemas.microsoft.com/office/drawing/2014/main" id="{2644CBA9-A59E-4037-98E1-24ABAEE58348}"/>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6CB1EF8A-134F-4AEA-84D8-DDEC642B79BD}"/>
              </a:ext>
            </a:extLst>
          </p:cNvPr>
          <p:cNvSpPr>
            <a:spLocks noGrp="1"/>
          </p:cNvSpPr>
          <p:nvPr>
            <p:ph type="sldNum" sz="quarter" idx="12"/>
          </p:nvPr>
        </p:nvSpPr>
        <p:spPr/>
        <p:txBody>
          <a:bodyPr/>
          <a:lstStyle/>
          <a:p>
            <a:fld id="{8B072E7F-FB13-4E5C-AA2E-76722510F6F9}" type="slidenum">
              <a:rPr lang="en-US" smtClean="0"/>
              <a:t>‹#›</a:t>
            </a:fld>
            <a:endParaRPr lang="en-US"/>
          </a:p>
        </p:txBody>
      </p:sp>
    </p:spTree>
    <p:extLst>
      <p:ext uri="{BB962C8B-B14F-4D97-AF65-F5344CB8AC3E}">
        <p14:creationId xmlns:p14="http://schemas.microsoft.com/office/powerpoint/2010/main" val="2335185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772F65-80C3-4C15-AC89-E232F9708D15}"/>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584E43D8-1D30-4D9B-9BDA-58F957B81CF6}"/>
              </a:ext>
            </a:extLst>
          </p:cNvPr>
          <p:cNvSpPr>
            <a:spLocks noGrp="1"/>
          </p:cNvSpPr>
          <p:nvPr>
            <p:ph type="dt" sz="half" idx="10"/>
          </p:nvPr>
        </p:nvSpPr>
        <p:spPr/>
        <p:txBody>
          <a:bodyPr/>
          <a:lstStyle/>
          <a:p>
            <a:endParaRPr lang="en-US"/>
          </a:p>
        </p:txBody>
      </p:sp>
      <p:sp>
        <p:nvSpPr>
          <p:cNvPr id="4" name="页脚占位符 3">
            <a:extLst>
              <a:ext uri="{FF2B5EF4-FFF2-40B4-BE49-F238E27FC236}">
                <a16:creationId xmlns:a16="http://schemas.microsoft.com/office/drawing/2014/main" id="{C7729B69-DAEF-422E-A68B-623C025A7E46}"/>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70780ABE-4AF2-4779-8611-007507F35325}"/>
              </a:ext>
            </a:extLst>
          </p:cNvPr>
          <p:cNvSpPr>
            <a:spLocks noGrp="1"/>
          </p:cNvSpPr>
          <p:nvPr>
            <p:ph type="sldNum" sz="quarter" idx="12"/>
          </p:nvPr>
        </p:nvSpPr>
        <p:spPr/>
        <p:txBody>
          <a:bodyPr/>
          <a:lstStyle/>
          <a:p>
            <a:fld id="{8B072E7F-FB13-4E5C-AA2E-76722510F6F9}" type="slidenum">
              <a:rPr lang="en-US" smtClean="0"/>
              <a:t>‹#›</a:t>
            </a:fld>
            <a:endParaRPr lang="en-US"/>
          </a:p>
        </p:txBody>
      </p:sp>
    </p:spTree>
    <p:extLst>
      <p:ext uri="{BB962C8B-B14F-4D97-AF65-F5344CB8AC3E}">
        <p14:creationId xmlns:p14="http://schemas.microsoft.com/office/powerpoint/2010/main" val="4125944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3B93B39-6675-4035-9669-73F7C9C78357}"/>
              </a:ext>
            </a:extLst>
          </p:cNvPr>
          <p:cNvSpPr>
            <a:spLocks noGrp="1"/>
          </p:cNvSpPr>
          <p:nvPr>
            <p:ph type="dt" sz="half" idx="10"/>
          </p:nvPr>
        </p:nvSpPr>
        <p:spPr/>
        <p:txBody>
          <a:bodyPr/>
          <a:lstStyle/>
          <a:p>
            <a:endParaRPr lang="en-US"/>
          </a:p>
        </p:txBody>
      </p:sp>
      <p:sp>
        <p:nvSpPr>
          <p:cNvPr id="3" name="页脚占位符 2">
            <a:extLst>
              <a:ext uri="{FF2B5EF4-FFF2-40B4-BE49-F238E27FC236}">
                <a16:creationId xmlns:a16="http://schemas.microsoft.com/office/drawing/2014/main" id="{5A21F9C9-834A-4379-91D0-F60945F7A09D}"/>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A3831BD7-09B2-4488-9A69-5291224CB8C5}"/>
              </a:ext>
            </a:extLst>
          </p:cNvPr>
          <p:cNvSpPr>
            <a:spLocks noGrp="1"/>
          </p:cNvSpPr>
          <p:nvPr>
            <p:ph type="sldNum" sz="quarter" idx="12"/>
          </p:nvPr>
        </p:nvSpPr>
        <p:spPr/>
        <p:txBody>
          <a:bodyPr/>
          <a:lstStyle/>
          <a:p>
            <a:fld id="{8B072E7F-FB13-4E5C-AA2E-76722510F6F9}" type="slidenum">
              <a:rPr lang="en-US" smtClean="0"/>
              <a:t>‹#›</a:t>
            </a:fld>
            <a:endParaRPr lang="en-US"/>
          </a:p>
        </p:txBody>
      </p:sp>
    </p:spTree>
    <p:extLst>
      <p:ext uri="{BB962C8B-B14F-4D97-AF65-F5344CB8AC3E}">
        <p14:creationId xmlns:p14="http://schemas.microsoft.com/office/powerpoint/2010/main" val="3519472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401712-9205-41F1-9702-2D552DF9511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5ED4EE5F-3568-40AF-8A8D-8E3A8020D8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文本占位符 3">
            <a:extLst>
              <a:ext uri="{FF2B5EF4-FFF2-40B4-BE49-F238E27FC236}">
                <a16:creationId xmlns:a16="http://schemas.microsoft.com/office/drawing/2014/main" id="{D303D3D3-773A-43CE-A659-CE29D177A6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681CC42-F92B-4503-ACD8-E950BD11314A}"/>
              </a:ext>
            </a:extLst>
          </p:cNvPr>
          <p:cNvSpPr>
            <a:spLocks noGrp="1"/>
          </p:cNvSpPr>
          <p:nvPr>
            <p:ph type="dt" sz="half" idx="10"/>
          </p:nvPr>
        </p:nvSpPr>
        <p:spPr/>
        <p:txBody>
          <a:bodyPr/>
          <a:lstStyle/>
          <a:p>
            <a:endParaRPr lang="en-US"/>
          </a:p>
        </p:txBody>
      </p:sp>
      <p:sp>
        <p:nvSpPr>
          <p:cNvPr id="6" name="页脚占位符 5">
            <a:extLst>
              <a:ext uri="{FF2B5EF4-FFF2-40B4-BE49-F238E27FC236}">
                <a16:creationId xmlns:a16="http://schemas.microsoft.com/office/drawing/2014/main" id="{A9B536EE-4BE3-4734-B705-95C57BF883EB}"/>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6090F3AC-D6B3-462B-8D08-B158BB19C342}"/>
              </a:ext>
            </a:extLst>
          </p:cNvPr>
          <p:cNvSpPr>
            <a:spLocks noGrp="1"/>
          </p:cNvSpPr>
          <p:nvPr>
            <p:ph type="sldNum" sz="quarter" idx="12"/>
          </p:nvPr>
        </p:nvSpPr>
        <p:spPr/>
        <p:txBody>
          <a:bodyPr/>
          <a:lstStyle/>
          <a:p>
            <a:fld id="{8B072E7F-FB13-4E5C-AA2E-76722510F6F9}" type="slidenum">
              <a:rPr lang="en-US" smtClean="0"/>
              <a:t>‹#›</a:t>
            </a:fld>
            <a:endParaRPr lang="en-US"/>
          </a:p>
        </p:txBody>
      </p:sp>
    </p:spTree>
    <p:extLst>
      <p:ext uri="{BB962C8B-B14F-4D97-AF65-F5344CB8AC3E}">
        <p14:creationId xmlns:p14="http://schemas.microsoft.com/office/powerpoint/2010/main" val="2650610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AC0E11-6CB4-4109-86DF-A08ECDC0B8B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1A80C225-E901-4581-BE8E-4F6AE9A801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640D0B65-DE89-42AF-9252-6C5A4DB795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C6346D7-8648-40BC-9755-B01CCFA0519B}"/>
              </a:ext>
            </a:extLst>
          </p:cNvPr>
          <p:cNvSpPr>
            <a:spLocks noGrp="1"/>
          </p:cNvSpPr>
          <p:nvPr>
            <p:ph type="dt" sz="half" idx="10"/>
          </p:nvPr>
        </p:nvSpPr>
        <p:spPr/>
        <p:txBody>
          <a:bodyPr/>
          <a:lstStyle/>
          <a:p>
            <a:endParaRPr lang="en-US"/>
          </a:p>
        </p:txBody>
      </p:sp>
      <p:sp>
        <p:nvSpPr>
          <p:cNvPr id="6" name="页脚占位符 5">
            <a:extLst>
              <a:ext uri="{FF2B5EF4-FFF2-40B4-BE49-F238E27FC236}">
                <a16:creationId xmlns:a16="http://schemas.microsoft.com/office/drawing/2014/main" id="{BA976513-8AC2-4685-B710-54E0FE1F314A}"/>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42311B73-37B4-4C4D-ACF7-2A05EEFF2C2A}"/>
              </a:ext>
            </a:extLst>
          </p:cNvPr>
          <p:cNvSpPr>
            <a:spLocks noGrp="1"/>
          </p:cNvSpPr>
          <p:nvPr>
            <p:ph type="sldNum" sz="quarter" idx="12"/>
          </p:nvPr>
        </p:nvSpPr>
        <p:spPr/>
        <p:txBody>
          <a:bodyPr/>
          <a:lstStyle/>
          <a:p>
            <a:fld id="{8B072E7F-FB13-4E5C-AA2E-76722510F6F9}" type="slidenum">
              <a:rPr lang="en-US" smtClean="0"/>
              <a:t>‹#›</a:t>
            </a:fld>
            <a:endParaRPr lang="en-US"/>
          </a:p>
        </p:txBody>
      </p:sp>
    </p:spTree>
    <p:extLst>
      <p:ext uri="{BB962C8B-B14F-4D97-AF65-F5344CB8AC3E}">
        <p14:creationId xmlns:p14="http://schemas.microsoft.com/office/powerpoint/2010/main" val="2667842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BE8A8ED-B4E3-44B2-9951-E81B2A5302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4F6A977A-3354-4C1D-B834-09E48D54F7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0FE834EE-60CD-499F-AE23-149AA47851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页脚占位符 4">
            <a:extLst>
              <a:ext uri="{FF2B5EF4-FFF2-40B4-BE49-F238E27FC236}">
                <a16:creationId xmlns:a16="http://schemas.microsoft.com/office/drawing/2014/main" id="{90E717AB-003B-4CA8-8BA2-E14A48B21B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11698B1B-E1E3-444F-BC29-B10F785F53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072E7F-FB13-4E5C-AA2E-76722510F6F9}" type="slidenum">
              <a:rPr lang="en-US" smtClean="0"/>
              <a:t>‹#›</a:t>
            </a:fld>
            <a:endParaRPr lang="en-US"/>
          </a:p>
        </p:txBody>
      </p:sp>
    </p:spTree>
    <p:extLst>
      <p:ext uri="{BB962C8B-B14F-4D97-AF65-F5344CB8AC3E}">
        <p14:creationId xmlns:p14="http://schemas.microsoft.com/office/powerpoint/2010/main" val="15802907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jpe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 Id="rId1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26.jpeg"/><Relationship Id="rId4" Type="http://schemas.openxmlformats.org/officeDocument/2006/relationships/image" Target="../media/image25.jpe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hyperlink" Target="https://blog.csdn.net/qq_37236745/article/details/108845397" TargetMode="External"/><Relationship Id="rId13" Type="http://schemas.openxmlformats.org/officeDocument/2006/relationships/hyperlink" Target="https://zhuanlan.zhihu.com/p/359744623" TargetMode="External"/><Relationship Id="rId3" Type="http://schemas.openxmlformats.org/officeDocument/2006/relationships/image" Target="../media/image2.png"/><Relationship Id="rId7" Type="http://schemas.openxmlformats.org/officeDocument/2006/relationships/hyperlink" Target="https://zhuanlan.zhihu.com/p/69521198" TargetMode="External"/><Relationship Id="rId12" Type="http://schemas.openxmlformats.org/officeDocument/2006/relationships/hyperlink" Target="https://zhuanlan.zhihu.com/p/103039215" TargetMode="External"/><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hyperlink" Target="http://speech.ee.ntu.edu.tw/~tlkagk/courses_ML19.html" TargetMode="External"/><Relationship Id="rId11" Type="http://schemas.openxmlformats.org/officeDocument/2006/relationships/hyperlink" Target="https://zhuanlan.zhihu.com/p/500807675" TargetMode="External"/><Relationship Id="rId5" Type="http://schemas.openxmlformats.org/officeDocument/2006/relationships/hyperlink" Target="https://jalammar.github.io/illustrated-bert/" TargetMode="External"/><Relationship Id="rId15" Type="http://schemas.openxmlformats.org/officeDocument/2006/relationships/hyperlink" Target="https://leemeng.tw/attack_on_bert_transfer_learning_in_nlp.html" TargetMode="External"/><Relationship Id="rId10" Type="http://schemas.openxmlformats.org/officeDocument/2006/relationships/hyperlink" Target="https://blog.csdn.net/qq_40199232/article/details/105772446" TargetMode="External"/><Relationship Id="rId4" Type="http://schemas.openxmlformats.org/officeDocument/2006/relationships/hyperlink" Target="https://ailab-ua.github.io/courses/resources/BERT_Devlin_2019.pdf" TargetMode="External"/><Relationship Id="rId9" Type="http://schemas.openxmlformats.org/officeDocument/2006/relationships/hyperlink" Target="http://fancyerii.github.io/2019/03/09/bert-theory/" TargetMode="External"/><Relationship Id="rId14" Type="http://schemas.openxmlformats.org/officeDocument/2006/relationships/hyperlink" Target="https://blog.csdn.net/codelady_g/article/details/124678760"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2.png"/><Relationship Id="rId7" Type="http://schemas.openxmlformats.org/officeDocument/2006/relationships/image" Target="../media/image14.png"/><Relationship Id="rId12"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0.png"/><Relationship Id="rId10" Type="http://schemas.openxmlformats.org/officeDocument/2006/relationships/image" Target="../media/image17.png"/><Relationship Id="rId4" Type="http://schemas.openxmlformats.org/officeDocument/2006/relationships/image" Target="../media/image110.png"/><Relationship Id="rId9"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4" name="图片 3" descr="timg"/>
          <p:cNvPicPr>
            <a:picLocks noChangeAspect="1"/>
          </p:cNvPicPr>
          <p:nvPr/>
        </p:nvPicPr>
        <p:blipFill>
          <a:blip r:embed="rId4"/>
          <a:stretch>
            <a:fillRect/>
          </a:stretch>
        </p:blipFill>
        <p:spPr>
          <a:xfrm>
            <a:off x="10272395" y="188595"/>
            <a:ext cx="1470025" cy="1470025"/>
          </a:xfrm>
          <a:prstGeom prst="rect">
            <a:avLst/>
          </a:prstGeom>
        </p:spPr>
      </p:pic>
      <p:sp>
        <p:nvSpPr>
          <p:cNvPr id="9" name="文本框 8"/>
          <p:cNvSpPr txBox="1"/>
          <p:nvPr>
            <p:custDataLst>
              <p:tags r:id="rId1"/>
            </p:custDataLst>
          </p:nvPr>
        </p:nvSpPr>
        <p:spPr>
          <a:xfrm>
            <a:off x="657767" y="1838837"/>
            <a:ext cx="10671810" cy="2062103"/>
          </a:xfrm>
          <a:prstGeom prst="rect">
            <a:avLst/>
          </a:prstGeom>
          <a:noFill/>
        </p:spPr>
        <p:txBody>
          <a:bodyPr wrap="square" rtlCol="0">
            <a:spAutoFit/>
          </a:bodyPr>
          <a:lstStyle/>
          <a:p>
            <a:pPr algn="ctr"/>
            <a:r>
              <a:rPr lang="en-US" altLang="zh-CN" sz="3200" b="1" dirty="0">
                <a:solidFill>
                  <a:schemeClr val="accent1"/>
                </a:solidFill>
              </a:rPr>
              <a:t>BERT: Pre-training of Deep Bidirectional Transformers for Language Understanding</a:t>
            </a:r>
            <a:r>
              <a:rPr lang="zh-CN" altLang="en-US" sz="3200" b="1" dirty="0">
                <a:solidFill>
                  <a:schemeClr val="accent1"/>
                </a:solidFill>
              </a:rPr>
              <a:t> 论文导读</a:t>
            </a:r>
            <a:endParaRPr lang="en-US" altLang="zh-CN" sz="3200" b="1" dirty="0">
              <a:solidFill>
                <a:schemeClr val="accent1"/>
              </a:solidFill>
            </a:endParaRPr>
          </a:p>
          <a:p>
            <a:pPr algn="ctr"/>
            <a:r>
              <a:rPr lang="en-US" altLang="zh-CN" sz="3200" b="1" dirty="0">
                <a:solidFill>
                  <a:schemeClr val="accent1"/>
                </a:solidFill>
              </a:rPr>
              <a:t>&amp;</a:t>
            </a:r>
          </a:p>
          <a:p>
            <a:pPr algn="ctr"/>
            <a:r>
              <a:rPr lang="en-US" altLang="zh-CN" sz="3200" b="1" dirty="0">
                <a:solidFill>
                  <a:schemeClr val="accent1"/>
                </a:solidFill>
              </a:rPr>
              <a:t>Bert</a:t>
            </a:r>
            <a:r>
              <a:rPr lang="zh-CN" altLang="en-US" sz="3200" b="1" dirty="0">
                <a:solidFill>
                  <a:schemeClr val="accent1"/>
                </a:solidFill>
              </a:rPr>
              <a:t> 详解</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直線單箭頭接點 29">
            <a:extLst>
              <a:ext uri="{FF2B5EF4-FFF2-40B4-BE49-F238E27FC236}">
                <a16:creationId xmlns:a16="http://schemas.microsoft.com/office/drawing/2014/main" id="{970B7A35-0731-F99B-AA9B-7C27A9C99958}"/>
              </a:ext>
            </a:extLst>
          </p:cNvPr>
          <p:cNvCxnSpPr>
            <a:cxnSpLocks/>
          </p:cNvCxnSpPr>
          <p:nvPr/>
        </p:nvCxnSpPr>
        <p:spPr>
          <a:xfrm flipV="1">
            <a:off x="7421756" y="1579526"/>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矩形 43">
            <a:extLst>
              <a:ext uri="{FF2B5EF4-FFF2-40B4-BE49-F238E27FC236}">
                <a16:creationId xmlns:a16="http://schemas.microsoft.com/office/drawing/2014/main" id="{6DDCD156-3C71-D6BA-8A5A-BF884F1F8E11}"/>
              </a:ext>
            </a:extLst>
          </p:cNvPr>
          <p:cNvSpPr/>
          <p:nvPr/>
        </p:nvSpPr>
        <p:spPr>
          <a:xfrm>
            <a:off x="7035271" y="1178663"/>
            <a:ext cx="678391" cy="400110"/>
          </a:xfrm>
          <a:prstGeom prst="rect">
            <a:avLst/>
          </a:prstGeom>
        </p:spPr>
        <p:txBody>
          <a:bodyPr wrap="none">
            <a:spAutoFit/>
          </a:bodyPr>
          <a:lstStyle/>
          <a:p>
            <a:pPr defTabSz="457200">
              <a:defRPr/>
            </a:pPr>
            <a:r>
              <a:rPr lang="en-US" altLang="zh-TW" sz="2000" dirty="0">
                <a:solidFill>
                  <a:prstClr val="black"/>
                </a:solidFill>
                <a:latin typeface="Calibri" panose="020F0502020204030204"/>
                <a:ea typeface="新細明體" panose="02020500000000000000" pitchFamily="18" charset="-120"/>
              </a:rPr>
              <a:t>class</a:t>
            </a:r>
            <a:endParaRPr lang="zh-TW" altLang="en-US" sz="2000" dirty="0">
              <a:solidFill>
                <a:prstClr val="black"/>
              </a:solidFill>
              <a:latin typeface="Calibri" panose="020F0502020204030204"/>
              <a:ea typeface="新細明體" panose="02020500000000000000" pitchFamily="18" charset="-120"/>
            </a:endParaRPr>
          </a:p>
        </p:txBody>
      </p:sp>
      <p:cxnSp>
        <p:nvCxnSpPr>
          <p:cNvPr id="47" name="直線單箭頭接點 55">
            <a:extLst>
              <a:ext uri="{FF2B5EF4-FFF2-40B4-BE49-F238E27FC236}">
                <a16:creationId xmlns:a16="http://schemas.microsoft.com/office/drawing/2014/main" id="{D9A7ED98-71A3-5448-9A0F-7C93DA9DAB70}"/>
              </a:ext>
            </a:extLst>
          </p:cNvPr>
          <p:cNvCxnSpPr>
            <a:cxnSpLocks/>
          </p:cNvCxnSpPr>
          <p:nvPr/>
        </p:nvCxnSpPr>
        <p:spPr>
          <a:xfrm flipV="1">
            <a:off x="9646105" y="1566943"/>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矩形 48">
            <a:extLst>
              <a:ext uri="{FF2B5EF4-FFF2-40B4-BE49-F238E27FC236}">
                <a16:creationId xmlns:a16="http://schemas.microsoft.com/office/drawing/2014/main" id="{BD10704C-8DE6-2CB4-F0D9-F1CADBB8FD7C}"/>
              </a:ext>
            </a:extLst>
          </p:cNvPr>
          <p:cNvSpPr/>
          <p:nvPr/>
        </p:nvSpPr>
        <p:spPr>
          <a:xfrm>
            <a:off x="9259620" y="1166080"/>
            <a:ext cx="678391" cy="400110"/>
          </a:xfrm>
          <a:prstGeom prst="rect">
            <a:avLst/>
          </a:prstGeom>
        </p:spPr>
        <p:txBody>
          <a:bodyPr wrap="none">
            <a:spAutoFit/>
          </a:bodyPr>
          <a:lstStyle/>
          <a:p>
            <a:pPr defTabSz="457200">
              <a:defRPr/>
            </a:pPr>
            <a:r>
              <a:rPr lang="en-US" altLang="zh-TW" sz="2000" dirty="0">
                <a:solidFill>
                  <a:prstClr val="black"/>
                </a:solidFill>
                <a:latin typeface="Calibri" panose="020F0502020204030204"/>
                <a:ea typeface="新細明體" panose="02020500000000000000" pitchFamily="18" charset="-120"/>
              </a:rPr>
              <a:t>class</a:t>
            </a:r>
            <a:endParaRPr lang="zh-TW" altLang="en-US" sz="2000" dirty="0">
              <a:solidFill>
                <a:prstClr val="black"/>
              </a:solidFill>
              <a:latin typeface="Calibri" panose="020F0502020204030204"/>
              <a:ea typeface="新細明體" panose="02020500000000000000" pitchFamily="18" charset="-120"/>
            </a:endParaRPr>
          </a:p>
        </p:txBody>
      </p:sp>
      <p:cxnSp>
        <p:nvCxnSpPr>
          <p:cNvPr id="53" name="直線單箭頭接點 29">
            <a:extLst>
              <a:ext uri="{FF2B5EF4-FFF2-40B4-BE49-F238E27FC236}">
                <a16:creationId xmlns:a16="http://schemas.microsoft.com/office/drawing/2014/main" id="{FA6F2549-9E0C-732B-E3B4-4DF5114D5BAE}"/>
              </a:ext>
            </a:extLst>
          </p:cNvPr>
          <p:cNvCxnSpPr>
            <a:cxnSpLocks/>
          </p:cNvCxnSpPr>
          <p:nvPr/>
        </p:nvCxnSpPr>
        <p:spPr>
          <a:xfrm flipV="1">
            <a:off x="6014986" y="1575858"/>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矩形 54">
            <a:extLst>
              <a:ext uri="{FF2B5EF4-FFF2-40B4-BE49-F238E27FC236}">
                <a16:creationId xmlns:a16="http://schemas.microsoft.com/office/drawing/2014/main" id="{83F48643-B1B8-43A7-9CF1-CD1F04933C5C}"/>
              </a:ext>
            </a:extLst>
          </p:cNvPr>
          <p:cNvSpPr/>
          <p:nvPr/>
        </p:nvSpPr>
        <p:spPr>
          <a:xfrm>
            <a:off x="5555148" y="1174995"/>
            <a:ext cx="919675" cy="400110"/>
          </a:xfrm>
          <a:prstGeom prst="rect">
            <a:avLst/>
          </a:prstGeom>
        </p:spPr>
        <p:txBody>
          <a:bodyPr wrap="none">
            <a:spAutoFit/>
          </a:bodyPr>
          <a:lstStyle/>
          <a:p>
            <a:pPr algn="ctr" defTabSz="457200">
              <a:defRPr/>
            </a:pPr>
            <a:r>
              <a:rPr lang="en-US" altLang="zh-TW" sz="2000" dirty="0">
                <a:solidFill>
                  <a:prstClr val="black"/>
                </a:solidFill>
                <a:latin typeface="Calibri" panose="020F0502020204030204"/>
                <a:ea typeface="新細明體" panose="02020500000000000000" pitchFamily="18" charset="-120"/>
              </a:rPr>
              <a:t>Yes/No</a:t>
            </a:r>
            <a:endParaRPr lang="zh-TW" altLang="en-US" sz="2000" baseline="-25000" dirty="0">
              <a:solidFill>
                <a:prstClr val="black"/>
              </a:solidFill>
              <a:latin typeface="Calibri" panose="020F0502020204030204"/>
              <a:ea typeface="新細明體" panose="02020500000000000000" pitchFamily="18" charset="-120"/>
            </a:endParaRPr>
          </a:p>
        </p:txBody>
      </p:sp>
      <p:cxnSp>
        <p:nvCxnSpPr>
          <p:cNvPr id="43" name="直線單箭頭接點 30">
            <a:extLst>
              <a:ext uri="{FF2B5EF4-FFF2-40B4-BE49-F238E27FC236}">
                <a16:creationId xmlns:a16="http://schemas.microsoft.com/office/drawing/2014/main" id="{C6D6882A-EEB8-89F7-0615-287FE252CA19}"/>
              </a:ext>
            </a:extLst>
          </p:cNvPr>
          <p:cNvCxnSpPr>
            <a:cxnSpLocks/>
          </p:cNvCxnSpPr>
          <p:nvPr/>
        </p:nvCxnSpPr>
        <p:spPr>
          <a:xfrm flipV="1">
            <a:off x="7434456" y="2358275"/>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 name="图片 2" descr="timg"/>
          <p:cNvPicPr>
            <a:picLocks noChangeAspect="1"/>
          </p:cNvPicPr>
          <p:nvPr/>
        </p:nvPicPr>
        <p:blipFill>
          <a:blip r:embed="rId3"/>
          <a:stretch>
            <a:fillRect/>
          </a:stretch>
        </p:blipFill>
        <p:spPr>
          <a:xfrm>
            <a:off x="11146790" y="11430"/>
            <a:ext cx="973455" cy="973455"/>
          </a:xfrm>
          <a:prstGeom prst="rect">
            <a:avLst/>
          </a:prstGeom>
        </p:spPr>
      </p:pic>
      <p:cxnSp>
        <p:nvCxnSpPr>
          <p:cNvPr id="16" name="直线连接符 15">
            <a:extLst>
              <a:ext uri="{FF2B5EF4-FFF2-40B4-BE49-F238E27FC236}">
                <a16:creationId xmlns:a16="http://schemas.microsoft.com/office/drawing/2014/main" id="{DC5E33E5-6B0F-B757-26F5-769653005F09}"/>
              </a:ext>
            </a:extLst>
          </p:cNvPr>
          <p:cNvCxnSpPr>
            <a:cxnSpLocks/>
          </p:cNvCxnSpPr>
          <p:nvPr/>
        </p:nvCxnSpPr>
        <p:spPr>
          <a:xfrm>
            <a:off x="71755" y="961439"/>
            <a:ext cx="11075035"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5E9DE4E3-FDCA-31C5-5786-AF02969AF1B3}"/>
              </a:ext>
            </a:extLst>
          </p:cNvPr>
          <p:cNvSpPr txBox="1"/>
          <p:nvPr/>
        </p:nvSpPr>
        <p:spPr>
          <a:xfrm>
            <a:off x="71755" y="365482"/>
            <a:ext cx="1669047" cy="523220"/>
          </a:xfrm>
          <a:prstGeom prst="rect">
            <a:avLst/>
          </a:prstGeom>
          <a:noFill/>
        </p:spPr>
        <p:txBody>
          <a:bodyPr wrap="none" rtlCol="0">
            <a:spAutoFit/>
          </a:bodyPr>
          <a:lstStyle/>
          <a:p>
            <a:r>
              <a:rPr kumimoji="1" lang="en-US" altLang="zh-CN" sz="2800" b="1" dirty="0">
                <a:latin typeface="Times New Roman" panose="02020603050405020304" pitchFamily="18" charset="0"/>
                <a:cs typeface="Times New Roman" panose="02020603050405020304" pitchFamily="18" charset="0"/>
              </a:rPr>
              <a:t>Bert</a:t>
            </a:r>
            <a:r>
              <a:rPr kumimoji="1" lang="zh-CN" altLang="en-US" sz="2800" b="1" dirty="0">
                <a:latin typeface="Times New Roman" panose="02020603050405020304" pitchFamily="18" charset="0"/>
                <a:cs typeface="Times New Roman" panose="02020603050405020304" pitchFamily="18" charset="0"/>
              </a:rPr>
              <a:t> 训练</a:t>
            </a:r>
          </a:p>
        </p:txBody>
      </p:sp>
      <p:pic>
        <p:nvPicPr>
          <p:cNvPr id="4" name="图片 3">
            <a:extLst>
              <a:ext uri="{FF2B5EF4-FFF2-40B4-BE49-F238E27FC236}">
                <a16:creationId xmlns:a16="http://schemas.microsoft.com/office/drawing/2014/main" id="{674494AF-4767-259E-8D52-C35A3269F915}"/>
              </a:ext>
            </a:extLst>
          </p:cNvPr>
          <p:cNvPicPr>
            <a:picLocks noChangeAspect="1"/>
          </p:cNvPicPr>
          <p:nvPr/>
        </p:nvPicPr>
        <p:blipFill rotWithShape="1">
          <a:blip r:embed="rId4"/>
          <a:srcRect l="1488"/>
          <a:stretch/>
        </p:blipFill>
        <p:spPr>
          <a:xfrm>
            <a:off x="2047471" y="1522139"/>
            <a:ext cx="2286355" cy="3064688"/>
          </a:xfrm>
          <a:prstGeom prst="rect">
            <a:avLst/>
          </a:prstGeom>
        </p:spPr>
      </p:pic>
      <p:sp>
        <p:nvSpPr>
          <p:cNvPr id="8" name="文本框 7">
            <a:extLst>
              <a:ext uri="{FF2B5EF4-FFF2-40B4-BE49-F238E27FC236}">
                <a16:creationId xmlns:a16="http://schemas.microsoft.com/office/drawing/2014/main" id="{8E7AAAA7-B3D9-EEDD-8A77-5F73B0D2E6D2}"/>
              </a:ext>
            </a:extLst>
          </p:cNvPr>
          <p:cNvSpPr txBox="1"/>
          <p:nvPr/>
        </p:nvSpPr>
        <p:spPr>
          <a:xfrm>
            <a:off x="256903" y="5038184"/>
            <a:ext cx="11678194" cy="1486497"/>
          </a:xfrm>
          <a:prstGeom prst="rect">
            <a:avLst/>
          </a:prstGeom>
          <a:noFill/>
        </p:spPr>
        <p:txBody>
          <a:bodyPr wrap="square">
            <a:spAutoFit/>
          </a:bodyPr>
          <a:lstStyle/>
          <a:p>
            <a:pPr marL="342900" lvl="0" indent="-342900">
              <a:lnSpc>
                <a:spcPct val="115000"/>
              </a:lnSpc>
              <a:buSzPts val="1000"/>
              <a:buFont typeface="Symbol" pitchFamily="2" charset="2"/>
              <a:buChar char=""/>
              <a:tabLst>
                <a:tab pos="228600" algn="l"/>
              </a:tabLst>
            </a:pPr>
            <a:r>
              <a:rPr lang="en-US" altLang="zh-CN" sz="1600" dirty="0">
                <a:solidFill>
                  <a:srgbClr val="4D4D4C"/>
                </a:solidFill>
                <a:effectLst/>
                <a:latin typeface="Consolas" panose="020B0609020204030204" pitchFamily="49" charset="0"/>
                <a:ea typeface="宋体" panose="02010600030101010101" pitchFamily="2" charset="-122"/>
                <a:cs typeface="宋体" panose="02010600030101010101" pitchFamily="2" charset="-122"/>
              </a:rPr>
              <a:t>Input:</a:t>
            </a:r>
            <a:r>
              <a:rPr lang="zh-CN" altLang="en-US" sz="1600" dirty="0">
                <a:latin typeface="宋体" panose="02010600030101010101" pitchFamily="2" charset="-122"/>
                <a:ea typeface="宋体" panose="02010600030101010101" pitchFamily="2" charset="-122"/>
                <a:cs typeface="宋体" panose="02010600030101010101" pitchFamily="2" charset="-122"/>
              </a:rPr>
              <a:t> </a:t>
            </a:r>
            <a:r>
              <a:rPr lang="en-US" altLang="zh-CN" sz="1600" dirty="0">
                <a:solidFill>
                  <a:srgbClr val="FF0000"/>
                </a:solidFill>
                <a:effectLst/>
                <a:latin typeface="Consolas" panose="020B0609020204030204" pitchFamily="49" charset="0"/>
                <a:ea typeface="宋体" panose="02010600030101010101" pitchFamily="2" charset="-122"/>
                <a:cs typeface="宋体" panose="02010600030101010101" pitchFamily="2" charset="-122"/>
              </a:rPr>
              <a:t>[CLS] </a:t>
            </a:r>
            <a:r>
              <a:rPr lang="en-US" altLang="zh-CN" sz="1600" dirty="0">
                <a:solidFill>
                  <a:srgbClr val="4D4D4C"/>
                </a:solidFill>
                <a:latin typeface="Consolas" panose="020B0609020204030204" pitchFamily="49" charset="0"/>
                <a:ea typeface="宋体" panose="02010600030101010101" pitchFamily="2" charset="-122"/>
              </a:rPr>
              <a:t>calculus is a branch of </a:t>
            </a:r>
            <a:r>
              <a:rPr lang="en-US" altLang="zh-CN" sz="1600" dirty="0">
                <a:solidFill>
                  <a:srgbClr val="4D4D4C"/>
                </a:solidFill>
                <a:effectLst/>
                <a:latin typeface="Consolas" panose="020B0609020204030204" pitchFamily="49" charset="0"/>
                <a:ea typeface="宋体" panose="02010600030101010101" pitchFamily="2" charset="-122"/>
                <a:cs typeface="宋体" panose="02010600030101010101" pitchFamily="2" charset="-122"/>
              </a:rPr>
              <a:t>math [SEP] </a:t>
            </a:r>
            <a:r>
              <a:rPr lang="en-US" altLang="zh-CN" sz="1600" dirty="0">
                <a:solidFill>
                  <a:srgbClr val="4D4D4C"/>
                </a:solidFill>
                <a:latin typeface="Consolas" panose="020B0609020204030204" pitchFamily="49" charset="0"/>
                <a:ea typeface="宋体" panose="02010600030101010101" pitchFamily="2" charset="-122"/>
              </a:rPr>
              <a:t>panda is native </a:t>
            </a:r>
            <a:r>
              <a:rPr lang="en-US" altLang="zh-CN" sz="1600" dirty="0">
                <a:solidFill>
                  <a:srgbClr val="4D4D4C"/>
                </a:solidFill>
                <a:effectLst/>
                <a:latin typeface="Consolas" panose="020B0609020204030204" pitchFamily="49" charset="0"/>
                <a:ea typeface="宋体" panose="02010600030101010101" pitchFamily="2" charset="-122"/>
                <a:cs typeface="宋体" panose="02010600030101010101" pitchFamily="2" charset="-122"/>
              </a:rPr>
              <a:t>to </a:t>
            </a:r>
            <a:r>
              <a:rPr lang="en-US" altLang="zh-CN" sz="1600" dirty="0">
                <a:solidFill>
                  <a:srgbClr val="FF0000"/>
                </a:solidFill>
                <a:latin typeface="Consolas" panose="020B0609020204030204" pitchFamily="49" charset="0"/>
                <a:ea typeface="宋体" panose="02010600030101010101" pitchFamily="2" charset="-122"/>
              </a:rPr>
              <a:t>[MASK] </a:t>
            </a:r>
            <a:r>
              <a:rPr lang="en-US" altLang="zh-CN" sz="1600" dirty="0">
                <a:solidFill>
                  <a:srgbClr val="4D4D4C"/>
                </a:solidFill>
                <a:effectLst/>
                <a:latin typeface="Consolas" panose="020B0609020204030204" pitchFamily="49" charset="0"/>
                <a:ea typeface="宋体" panose="02010600030101010101" pitchFamily="2" charset="-122"/>
                <a:cs typeface="宋体" panose="02010600030101010101" pitchFamily="2" charset="-122"/>
              </a:rPr>
              <a:t>central </a:t>
            </a:r>
            <a:r>
              <a:rPr lang="en-US" altLang="zh-CN" sz="1600" dirty="0" err="1">
                <a:solidFill>
                  <a:srgbClr val="4D4D4C"/>
                </a:solidFill>
                <a:effectLst/>
                <a:latin typeface="Consolas" panose="020B0609020204030204" pitchFamily="49" charset="0"/>
                <a:ea typeface="宋体" panose="02010600030101010101" pitchFamily="2" charset="-122"/>
                <a:cs typeface="宋体" panose="02010600030101010101" pitchFamily="2" charset="-122"/>
              </a:rPr>
              <a:t>china</a:t>
            </a:r>
            <a:r>
              <a:rPr lang="en-US" altLang="zh-CN" sz="1600" dirty="0">
                <a:solidFill>
                  <a:srgbClr val="4D4D4C"/>
                </a:solidFill>
                <a:effectLst/>
                <a:latin typeface="Consolas" panose="020B0609020204030204" pitchFamily="49" charset="0"/>
                <a:ea typeface="宋体" panose="02010600030101010101" pitchFamily="2" charset="-122"/>
                <a:cs typeface="宋体" panose="02010600030101010101" pitchFamily="2" charset="-122"/>
              </a:rPr>
              <a:t> [SEP]</a:t>
            </a:r>
            <a:endParaRPr lang="zh-CN" altLang="zh-CN" sz="1600" dirty="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nSpc>
                <a:spcPct val="115000"/>
              </a:lnSpc>
              <a:buSzPts val="1000"/>
              <a:buFont typeface="Symbol" pitchFamily="2" charset="2"/>
              <a:buChar char=""/>
              <a:tabLst>
                <a:tab pos="228600" algn="l"/>
              </a:tabLst>
            </a:pPr>
            <a:r>
              <a:rPr lang="en-US" altLang="zh-CN" sz="1600" dirty="0">
                <a:solidFill>
                  <a:srgbClr val="4D4D4C"/>
                </a:solidFill>
                <a:effectLst/>
                <a:latin typeface="Consolas" panose="020B0609020204030204" pitchFamily="49" charset="0"/>
                <a:ea typeface="宋体" panose="02010600030101010101" pitchFamily="2" charset="-122"/>
                <a:cs typeface="宋体" panose="02010600030101010101" pitchFamily="2" charset="-122"/>
              </a:rPr>
              <a:t>Targets: </a:t>
            </a:r>
            <a:r>
              <a:rPr lang="en-US" altLang="zh-CN" sz="1600"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false</a:t>
            </a:r>
            <a:r>
              <a:rPr lang="en-US" altLang="zh-CN" sz="1600" dirty="0">
                <a:solidFill>
                  <a:srgbClr val="4D4D4C"/>
                </a:solidFill>
                <a:effectLst/>
                <a:latin typeface="Consolas" panose="020B0609020204030204" pitchFamily="49" charset="0"/>
                <a:ea typeface="宋体" panose="02010600030101010101" pitchFamily="2" charset="-122"/>
                <a:cs typeface="宋体" panose="02010600030101010101" pitchFamily="2" charset="-122"/>
              </a:rPr>
              <a:t>, south</a:t>
            </a:r>
            <a:endParaRPr lang="zh-CN" altLang="zh-CN" sz="1600" dirty="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nSpc>
                <a:spcPct val="115000"/>
              </a:lnSpc>
              <a:buSzPts val="1000"/>
              <a:buFont typeface="Symbol" pitchFamily="2" charset="2"/>
              <a:buChar char=""/>
              <a:tabLst>
                <a:tab pos="228600" algn="l"/>
              </a:tabLst>
            </a:pPr>
            <a:r>
              <a:rPr lang="en-US" altLang="zh-CN" sz="1600" dirty="0">
                <a:solidFill>
                  <a:srgbClr val="4D4D4C"/>
                </a:solidFill>
                <a:effectLst/>
                <a:latin typeface="Consolas" panose="020B0609020204030204" pitchFamily="49" charset="0"/>
                <a:ea typeface="宋体" panose="02010600030101010101" pitchFamily="2" charset="-122"/>
                <a:cs typeface="宋体" panose="02010600030101010101" pitchFamily="2" charset="-122"/>
              </a:rPr>
              <a:t>----------------------------------</a:t>
            </a:r>
            <a:endParaRPr lang="zh-CN" altLang="zh-CN" sz="1600" dirty="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nSpc>
                <a:spcPct val="115000"/>
              </a:lnSpc>
              <a:buSzPts val="1000"/>
              <a:buFont typeface="Symbol" pitchFamily="2" charset="2"/>
              <a:buChar char=""/>
              <a:tabLst>
                <a:tab pos="228600" algn="l"/>
              </a:tabLst>
            </a:pPr>
            <a:r>
              <a:rPr lang="en-US" altLang="zh-CN" sz="1600" dirty="0">
                <a:solidFill>
                  <a:srgbClr val="4D4D4C"/>
                </a:solidFill>
                <a:effectLst/>
                <a:latin typeface="Consolas" panose="020B0609020204030204" pitchFamily="49" charset="0"/>
                <a:ea typeface="宋体" panose="02010600030101010101" pitchFamily="2" charset="-122"/>
                <a:cs typeface="宋体" panose="02010600030101010101" pitchFamily="2" charset="-122"/>
              </a:rPr>
              <a:t>Input:</a:t>
            </a:r>
            <a:r>
              <a:rPr lang="zh-CN" altLang="en-US" sz="1600" dirty="0">
                <a:latin typeface="宋体" panose="02010600030101010101" pitchFamily="2" charset="-122"/>
                <a:ea typeface="宋体" panose="02010600030101010101" pitchFamily="2" charset="-122"/>
                <a:cs typeface="宋体" panose="02010600030101010101" pitchFamily="2" charset="-122"/>
              </a:rPr>
              <a:t> </a:t>
            </a:r>
            <a:r>
              <a:rPr lang="en-US" altLang="zh-CN" sz="1600" dirty="0">
                <a:solidFill>
                  <a:srgbClr val="FF0000"/>
                </a:solidFill>
                <a:latin typeface="Consolas" panose="020B0609020204030204" pitchFamily="49" charset="0"/>
                <a:ea typeface="宋体" panose="02010600030101010101" pitchFamily="2" charset="-122"/>
              </a:rPr>
              <a:t>[CLS] </a:t>
            </a:r>
            <a:r>
              <a:rPr lang="en-US" altLang="zh-CN" sz="1600" dirty="0">
                <a:solidFill>
                  <a:srgbClr val="4D4D4C"/>
                </a:solidFill>
                <a:latin typeface="Consolas" panose="020B0609020204030204" pitchFamily="49" charset="0"/>
                <a:ea typeface="宋体" panose="02010600030101010101" pitchFamily="2" charset="-122"/>
              </a:rPr>
              <a:t>calculus is </a:t>
            </a:r>
            <a:r>
              <a:rPr lang="en-US" altLang="zh-CN" sz="1600" dirty="0">
                <a:solidFill>
                  <a:srgbClr val="4D4D4C"/>
                </a:solidFill>
                <a:effectLst/>
                <a:latin typeface="Consolas" panose="020B0609020204030204" pitchFamily="49" charset="0"/>
                <a:ea typeface="宋体" panose="02010600030101010101" pitchFamily="2" charset="-122"/>
                <a:cs typeface="宋体" panose="02010600030101010101" pitchFamily="2" charset="-122"/>
              </a:rPr>
              <a:t>a </a:t>
            </a:r>
            <a:r>
              <a:rPr lang="en-US" altLang="zh-CN" sz="1600" dirty="0">
                <a:solidFill>
                  <a:srgbClr val="FF0000"/>
                </a:solidFill>
                <a:latin typeface="Consolas" panose="020B0609020204030204" pitchFamily="49" charset="0"/>
                <a:ea typeface="宋体" panose="02010600030101010101" pitchFamily="2" charset="-122"/>
              </a:rPr>
              <a:t>[MASK] </a:t>
            </a:r>
            <a:r>
              <a:rPr lang="en-US" altLang="zh-CN" sz="1600" dirty="0">
                <a:solidFill>
                  <a:srgbClr val="4D4D4C"/>
                </a:solidFill>
                <a:latin typeface="Consolas" panose="020B0609020204030204" pitchFamily="49" charset="0"/>
                <a:ea typeface="宋体" panose="02010600030101010101" pitchFamily="2" charset="-122"/>
              </a:rPr>
              <a:t>of </a:t>
            </a:r>
            <a:r>
              <a:rPr lang="en-US" altLang="zh-CN" sz="1600" dirty="0">
                <a:solidFill>
                  <a:srgbClr val="4D4D4C"/>
                </a:solidFill>
                <a:effectLst/>
                <a:latin typeface="Consolas" panose="020B0609020204030204" pitchFamily="49" charset="0"/>
                <a:ea typeface="宋体" panose="02010600030101010101" pitchFamily="2" charset="-122"/>
                <a:cs typeface="宋体" panose="02010600030101010101" pitchFamily="2" charset="-122"/>
              </a:rPr>
              <a:t>math [SEP] it </a:t>
            </a:r>
            <a:r>
              <a:rPr lang="en-US" altLang="zh-CN" sz="1600" dirty="0">
                <a:solidFill>
                  <a:srgbClr val="FF0000"/>
                </a:solidFill>
                <a:latin typeface="Consolas" panose="020B0609020204030204" pitchFamily="49" charset="0"/>
                <a:ea typeface="宋体" panose="02010600030101010101" pitchFamily="2" charset="-122"/>
              </a:rPr>
              <a:t>[MASK] </a:t>
            </a:r>
            <a:r>
              <a:rPr lang="en-US" altLang="zh-CN" sz="1600" dirty="0">
                <a:solidFill>
                  <a:srgbClr val="4D4D4C"/>
                </a:solidFill>
                <a:latin typeface="Consolas" panose="020B0609020204030204" pitchFamily="49" charset="0"/>
                <a:ea typeface="宋体" panose="02010600030101010101" pitchFamily="2" charset="-122"/>
              </a:rPr>
              <a:t>developed by newton and </a:t>
            </a:r>
            <a:r>
              <a:rPr lang="en-US" altLang="zh-CN" sz="1600" dirty="0" err="1">
                <a:solidFill>
                  <a:srgbClr val="4D4D4C"/>
                </a:solidFill>
                <a:effectLst/>
                <a:latin typeface="Consolas" panose="020B0609020204030204" pitchFamily="49" charset="0"/>
                <a:ea typeface="宋体" panose="02010600030101010101" pitchFamily="2" charset="-122"/>
                <a:cs typeface="宋体" panose="02010600030101010101" pitchFamily="2" charset="-122"/>
              </a:rPr>
              <a:t>leibniz</a:t>
            </a:r>
            <a:r>
              <a:rPr lang="en-US" altLang="zh-CN" sz="1600" dirty="0">
                <a:solidFill>
                  <a:srgbClr val="4D4D4C"/>
                </a:solidFill>
                <a:effectLst/>
                <a:latin typeface="Consolas" panose="020B0609020204030204" pitchFamily="49" charset="0"/>
                <a:ea typeface="宋体" panose="02010600030101010101" pitchFamily="2" charset="-122"/>
                <a:cs typeface="宋体" panose="02010600030101010101" pitchFamily="2" charset="-122"/>
              </a:rPr>
              <a:t> [SEP]</a:t>
            </a:r>
            <a:endParaRPr lang="zh-CN" altLang="zh-CN" sz="1600" dirty="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nSpc>
                <a:spcPct val="115000"/>
              </a:lnSpc>
              <a:buSzPts val="1000"/>
              <a:buFont typeface="Symbol" pitchFamily="2" charset="2"/>
              <a:buChar char=""/>
              <a:tabLst>
                <a:tab pos="228600" algn="l"/>
              </a:tabLst>
            </a:pPr>
            <a:r>
              <a:rPr lang="en-US" altLang="zh-CN" sz="1600" dirty="0">
                <a:solidFill>
                  <a:srgbClr val="4D4D4C"/>
                </a:solidFill>
                <a:effectLst/>
                <a:latin typeface="Consolas" panose="020B0609020204030204" pitchFamily="49" charset="0"/>
                <a:ea typeface="宋体" panose="02010600030101010101" pitchFamily="2" charset="-122"/>
                <a:cs typeface="宋体" panose="02010600030101010101" pitchFamily="2" charset="-122"/>
              </a:rPr>
              <a:t>Targets: </a:t>
            </a:r>
            <a:r>
              <a:rPr lang="en-US" altLang="zh-CN" sz="1600"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true</a:t>
            </a:r>
            <a:r>
              <a:rPr lang="en-US" altLang="zh-CN" sz="1600" dirty="0">
                <a:solidFill>
                  <a:srgbClr val="4D4D4C"/>
                </a:solidFill>
                <a:effectLst/>
                <a:latin typeface="Consolas" panose="020B0609020204030204" pitchFamily="49" charset="0"/>
                <a:ea typeface="宋体" panose="02010600030101010101" pitchFamily="2" charset="-122"/>
                <a:cs typeface="宋体" panose="02010600030101010101" pitchFamily="2" charset="-122"/>
              </a:rPr>
              <a:t>, branch, was</a:t>
            </a:r>
            <a:endParaRPr lang="zh-CN" altLang="zh-CN" sz="16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11" name="文本框 10">
            <a:extLst>
              <a:ext uri="{FF2B5EF4-FFF2-40B4-BE49-F238E27FC236}">
                <a16:creationId xmlns:a16="http://schemas.microsoft.com/office/drawing/2014/main" id="{1293EA22-73BB-F84E-F862-A58520F15583}"/>
              </a:ext>
            </a:extLst>
          </p:cNvPr>
          <p:cNvSpPr txBox="1"/>
          <p:nvPr/>
        </p:nvSpPr>
        <p:spPr>
          <a:xfrm>
            <a:off x="71753" y="961439"/>
            <a:ext cx="5230327" cy="464871"/>
          </a:xfrm>
          <a:prstGeom prst="rect">
            <a:avLst/>
          </a:prstGeom>
          <a:noFill/>
        </p:spPr>
        <p:txBody>
          <a:bodyPr wrap="square">
            <a:spAutoFit/>
          </a:bodyPr>
          <a:lstStyle/>
          <a:p>
            <a:pPr>
              <a:lnSpc>
                <a:spcPct val="150000"/>
              </a:lnSpc>
            </a:pPr>
            <a:r>
              <a:rPr lang="en" altLang="zh-CN" sz="1800" b="1" dirty="0">
                <a:solidFill>
                  <a:srgbClr val="0070C0"/>
                </a:solidFill>
                <a:effectLst/>
              </a:rPr>
              <a:t>Multi-Task Learning</a:t>
            </a:r>
          </a:p>
        </p:txBody>
      </p:sp>
      <p:cxnSp>
        <p:nvCxnSpPr>
          <p:cNvPr id="13" name="直線單箭頭接點 4">
            <a:extLst>
              <a:ext uri="{FF2B5EF4-FFF2-40B4-BE49-F238E27FC236}">
                <a16:creationId xmlns:a16="http://schemas.microsoft.com/office/drawing/2014/main" id="{8D2FA23E-D066-A4F5-27DE-EA81C9C39B2B}"/>
              </a:ext>
            </a:extLst>
          </p:cNvPr>
          <p:cNvCxnSpPr>
            <a:cxnSpLocks/>
          </p:cNvCxnSpPr>
          <p:nvPr/>
        </p:nvCxnSpPr>
        <p:spPr>
          <a:xfrm flipV="1">
            <a:off x="6708598" y="3753141"/>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5">
            <a:extLst>
              <a:ext uri="{FF2B5EF4-FFF2-40B4-BE49-F238E27FC236}">
                <a16:creationId xmlns:a16="http://schemas.microsoft.com/office/drawing/2014/main" id="{6853943B-D03E-7C8A-B999-954C4CC30B2B}"/>
              </a:ext>
            </a:extLst>
          </p:cNvPr>
          <p:cNvCxnSpPr>
            <a:cxnSpLocks/>
          </p:cNvCxnSpPr>
          <p:nvPr/>
        </p:nvCxnSpPr>
        <p:spPr>
          <a:xfrm flipV="1">
            <a:off x="7420113" y="3738754"/>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文字方塊 8">
            <a:extLst>
              <a:ext uri="{FF2B5EF4-FFF2-40B4-BE49-F238E27FC236}">
                <a16:creationId xmlns:a16="http://schemas.microsoft.com/office/drawing/2014/main" id="{15A9B680-6706-2702-200B-67A39B75A683}"/>
              </a:ext>
            </a:extLst>
          </p:cNvPr>
          <p:cNvSpPr txBox="1"/>
          <p:nvPr/>
        </p:nvSpPr>
        <p:spPr>
          <a:xfrm>
            <a:off x="7637170" y="4036159"/>
            <a:ext cx="1048215" cy="400110"/>
          </a:xfrm>
          <a:prstGeom prst="rect">
            <a:avLst/>
          </a:prstGeom>
          <a:noFill/>
        </p:spPr>
        <p:txBody>
          <a:bodyPr wrap="square" rtlCol="0">
            <a:spAutoFit/>
          </a:bodyPr>
          <a:lstStyle/>
          <a:p>
            <a:pPr algn="ctr" defTabSz="457200">
              <a:defRPr/>
            </a:pPr>
            <a:r>
              <a:rPr lang="en-US" altLang="zh-TW" sz="2000" dirty="0">
                <a:solidFill>
                  <a:prstClr val="black"/>
                </a:solidFill>
                <a:latin typeface="Calibri" panose="020F0502020204030204"/>
                <a:ea typeface="新細明體" panose="02020500000000000000" pitchFamily="18" charset="-120"/>
              </a:rPr>
              <a:t>[SEP]</a:t>
            </a:r>
            <a:endParaRPr lang="zh-TW" altLang="en-US" sz="2000" baseline="-25000" dirty="0">
              <a:solidFill>
                <a:prstClr val="black"/>
              </a:solidFill>
              <a:latin typeface="Calibri" panose="020F0502020204030204"/>
              <a:ea typeface="新細明體" panose="02020500000000000000" pitchFamily="18" charset="-120"/>
            </a:endParaRPr>
          </a:p>
        </p:txBody>
      </p:sp>
      <p:cxnSp>
        <p:nvCxnSpPr>
          <p:cNvPr id="17" name="直線單箭頭接點 9">
            <a:extLst>
              <a:ext uri="{FF2B5EF4-FFF2-40B4-BE49-F238E27FC236}">
                <a16:creationId xmlns:a16="http://schemas.microsoft.com/office/drawing/2014/main" id="{0711BA77-690A-CE07-A83E-601160DE8646}"/>
              </a:ext>
            </a:extLst>
          </p:cNvPr>
          <p:cNvCxnSpPr>
            <a:cxnSpLocks/>
          </p:cNvCxnSpPr>
          <p:nvPr/>
        </p:nvCxnSpPr>
        <p:spPr>
          <a:xfrm flipV="1">
            <a:off x="8153278" y="3738754"/>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3">
            <a:extLst>
              <a:ext uri="{FF2B5EF4-FFF2-40B4-BE49-F238E27FC236}">
                <a16:creationId xmlns:a16="http://schemas.microsoft.com/office/drawing/2014/main" id="{2AD1DAC5-1E39-9D94-6557-E02089974173}"/>
              </a:ext>
            </a:extLst>
          </p:cNvPr>
          <p:cNvCxnSpPr>
            <a:cxnSpLocks/>
          </p:cNvCxnSpPr>
          <p:nvPr/>
        </p:nvCxnSpPr>
        <p:spPr>
          <a:xfrm flipV="1">
            <a:off x="6003894" y="3738754"/>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文字方塊 14">
            <a:extLst>
              <a:ext uri="{FF2B5EF4-FFF2-40B4-BE49-F238E27FC236}">
                <a16:creationId xmlns:a16="http://schemas.microsoft.com/office/drawing/2014/main" id="{364A147D-127C-2B16-CC01-A701023C08FC}"/>
              </a:ext>
            </a:extLst>
          </p:cNvPr>
          <p:cNvSpPr txBox="1"/>
          <p:nvPr/>
        </p:nvSpPr>
        <p:spPr>
          <a:xfrm>
            <a:off x="5479787" y="3997315"/>
            <a:ext cx="1048215" cy="400110"/>
          </a:xfrm>
          <a:prstGeom prst="rect">
            <a:avLst/>
          </a:prstGeom>
          <a:noFill/>
        </p:spPr>
        <p:txBody>
          <a:bodyPr wrap="square" rtlCol="0">
            <a:spAutoFit/>
          </a:bodyPr>
          <a:lstStyle/>
          <a:p>
            <a:pPr algn="ctr" defTabSz="457200">
              <a:defRPr/>
            </a:pPr>
            <a:r>
              <a:rPr lang="en-US" altLang="zh-TW" sz="2000" dirty="0">
                <a:solidFill>
                  <a:prstClr val="black"/>
                </a:solidFill>
                <a:latin typeface="Calibri" panose="020F0502020204030204"/>
                <a:ea typeface="新細明體" panose="02020500000000000000" pitchFamily="18" charset="-120"/>
              </a:rPr>
              <a:t>[CLS]</a:t>
            </a:r>
            <a:endParaRPr lang="zh-TW" altLang="en-US" sz="2000" baseline="-25000" dirty="0">
              <a:solidFill>
                <a:prstClr val="black"/>
              </a:solidFill>
              <a:latin typeface="Calibri" panose="020F0502020204030204"/>
              <a:ea typeface="新細明體" panose="02020500000000000000" pitchFamily="18" charset="-120"/>
            </a:endParaRPr>
          </a:p>
        </p:txBody>
      </p:sp>
      <p:cxnSp>
        <p:nvCxnSpPr>
          <p:cNvPr id="20" name="直線單箭頭接點 15">
            <a:extLst>
              <a:ext uri="{FF2B5EF4-FFF2-40B4-BE49-F238E27FC236}">
                <a16:creationId xmlns:a16="http://schemas.microsoft.com/office/drawing/2014/main" id="{5981C59A-D0C3-F586-D00E-43CE6B3FEDB3}"/>
              </a:ext>
            </a:extLst>
          </p:cNvPr>
          <p:cNvCxnSpPr>
            <a:cxnSpLocks/>
          </p:cNvCxnSpPr>
          <p:nvPr/>
        </p:nvCxnSpPr>
        <p:spPr>
          <a:xfrm flipV="1">
            <a:off x="8966883" y="3745227"/>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16">
            <a:extLst>
              <a:ext uri="{FF2B5EF4-FFF2-40B4-BE49-F238E27FC236}">
                <a16:creationId xmlns:a16="http://schemas.microsoft.com/office/drawing/2014/main" id="{B8548B6F-EE64-B645-5875-E58457182CC1}"/>
              </a:ext>
            </a:extLst>
          </p:cNvPr>
          <p:cNvCxnSpPr>
            <a:cxnSpLocks/>
          </p:cNvCxnSpPr>
          <p:nvPr/>
        </p:nvCxnSpPr>
        <p:spPr>
          <a:xfrm flipV="1">
            <a:off x="9678398" y="3730840"/>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19">
            <a:extLst>
              <a:ext uri="{FF2B5EF4-FFF2-40B4-BE49-F238E27FC236}">
                <a16:creationId xmlns:a16="http://schemas.microsoft.com/office/drawing/2014/main" id="{C521FE9F-130A-6567-4789-F7E7DDA5B149}"/>
              </a:ext>
            </a:extLst>
          </p:cNvPr>
          <p:cNvCxnSpPr>
            <a:cxnSpLocks/>
          </p:cNvCxnSpPr>
          <p:nvPr/>
        </p:nvCxnSpPr>
        <p:spPr>
          <a:xfrm flipV="1">
            <a:off x="10411563" y="3730840"/>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id="{0F33354A-6F79-84C4-56EF-00C692A8C284}"/>
              </a:ext>
            </a:extLst>
          </p:cNvPr>
          <p:cNvSpPr/>
          <p:nvPr/>
        </p:nvSpPr>
        <p:spPr>
          <a:xfrm>
            <a:off x="6459961" y="4043751"/>
            <a:ext cx="1242156" cy="448965"/>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zh-TW" altLang="en-US" sz="1600">
              <a:solidFill>
                <a:prstClr val="white"/>
              </a:solidFill>
              <a:latin typeface="Calibri" panose="020F0502020204030204"/>
              <a:ea typeface="新細明體" panose="02020500000000000000" pitchFamily="18" charset="-120"/>
            </a:endParaRPr>
          </a:p>
        </p:txBody>
      </p:sp>
      <p:sp>
        <p:nvSpPr>
          <p:cNvPr id="27" name="文字方塊 6">
            <a:extLst>
              <a:ext uri="{FF2B5EF4-FFF2-40B4-BE49-F238E27FC236}">
                <a16:creationId xmlns:a16="http://schemas.microsoft.com/office/drawing/2014/main" id="{3EFE0931-6A8B-E230-C9DF-05DAAAD9F68B}"/>
              </a:ext>
            </a:extLst>
          </p:cNvPr>
          <p:cNvSpPr txBox="1"/>
          <p:nvPr/>
        </p:nvSpPr>
        <p:spPr>
          <a:xfrm>
            <a:off x="6230059" y="4020331"/>
            <a:ext cx="1048215" cy="400110"/>
          </a:xfrm>
          <a:prstGeom prst="rect">
            <a:avLst/>
          </a:prstGeom>
          <a:noFill/>
        </p:spPr>
        <p:txBody>
          <a:bodyPr wrap="square" rtlCol="0">
            <a:spAutoFit/>
          </a:bodyPr>
          <a:lstStyle/>
          <a:p>
            <a:pPr algn="ctr" defTabSz="457200">
              <a:defRPr/>
            </a:pPr>
            <a:r>
              <a:rPr lang="en-US" altLang="zh-TW" sz="2000" dirty="0">
                <a:solidFill>
                  <a:prstClr val="black"/>
                </a:solidFill>
                <a:latin typeface="Calibri" panose="020F0502020204030204"/>
                <a:ea typeface="新細明體" panose="02020500000000000000" pitchFamily="18" charset="-120"/>
              </a:rPr>
              <a:t>w</a:t>
            </a:r>
            <a:r>
              <a:rPr lang="en-US" altLang="zh-TW" sz="2000" baseline="-25000" dirty="0">
                <a:solidFill>
                  <a:prstClr val="black"/>
                </a:solidFill>
                <a:latin typeface="Calibri" panose="020F0502020204030204"/>
                <a:ea typeface="新細明體" panose="02020500000000000000" pitchFamily="18" charset="-120"/>
              </a:rPr>
              <a:t>1</a:t>
            </a:r>
            <a:endParaRPr lang="zh-TW" altLang="en-US" sz="2000" baseline="-25000" dirty="0">
              <a:solidFill>
                <a:prstClr val="black"/>
              </a:solidFill>
              <a:latin typeface="Calibri" panose="020F0502020204030204"/>
              <a:ea typeface="新細明體" panose="02020500000000000000" pitchFamily="18" charset="-120"/>
            </a:endParaRPr>
          </a:p>
        </p:txBody>
      </p:sp>
      <p:sp>
        <p:nvSpPr>
          <p:cNvPr id="28" name="文字方塊 7">
            <a:extLst>
              <a:ext uri="{FF2B5EF4-FFF2-40B4-BE49-F238E27FC236}">
                <a16:creationId xmlns:a16="http://schemas.microsoft.com/office/drawing/2014/main" id="{ACA34891-0D70-02CB-6825-9BEE788B3B0C}"/>
              </a:ext>
            </a:extLst>
          </p:cNvPr>
          <p:cNvSpPr txBox="1"/>
          <p:nvPr/>
        </p:nvSpPr>
        <p:spPr>
          <a:xfrm>
            <a:off x="7156296" y="4039182"/>
            <a:ext cx="525455" cy="400110"/>
          </a:xfrm>
          <a:prstGeom prst="rect">
            <a:avLst/>
          </a:prstGeom>
          <a:noFill/>
        </p:spPr>
        <p:txBody>
          <a:bodyPr wrap="square" rtlCol="0">
            <a:spAutoFit/>
          </a:bodyPr>
          <a:lstStyle/>
          <a:p>
            <a:pPr algn="ctr" defTabSz="457200">
              <a:defRPr/>
            </a:pPr>
            <a:r>
              <a:rPr lang="en-US" altLang="zh-TW" sz="2000" dirty="0">
                <a:solidFill>
                  <a:srgbClr val="FF0000"/>
                </a:solidFill>
                <a:latin typeface="微軟正黑體" panose="020B0604030504040204" pitchFamily="34" charset="-120"/>
                <a:ea typeface="微軟正黑體" panose="020B0604030504040204" pitchFamily="34" charset="-120"/>
              </a:rPr>
              <a:t>x</a:t>
            </a:r>
            <a:endParaRPr lang="zh-TW" altLang="en-US" sz="2000" baseline="-25000" dirty="0">
              <a:solidFill>
                <a:srgbClr val="FF0000"/>
              </a:solidFill>
              <a:latin typeface="Calibri" panose="020F0502020204030204"/>
              <a:ea typeface="新細明體" panose="02020500000000000000" pitchFamily="18" charset="-120"/>
            </a:endParaRPr>
          </a:p>
        </p:txBody>
      </p:sp>
      <p:sp>
        <p:nvSpPr>
          <p:cNvPr id="29" name="文字方塊 30">
            <a:extLst>
              <a:ext uri="{FF2B5EF4-FFF2-40B4-BE49-F238E27FC236}">
                <a16:creationId xmlns:a16="http://schemas.microsoft.com/office/drawing/2014/main" id="{46FEDA6A-27CD-DE69-503B-B25AF3E61F8B}"/>
              </a:ext>
            </a:extLst>
          </p:cNvPr>
          <p:cNvSpPr txBox="1"/>
          <p:nvPr/>
        </p:nvSpPr>
        <p:spPr>
          <a:xfrm>
            <a:off x="6267309" y="4474081"/>
            <a:ext cx="1646082" cy="400110"/>
          </a:xfrm>
          <a:prstGeom prst="rect">
            <a:avLst/>
          </a:prstGeom>
          <a:noFill/>
        </p:spPr>
        <p:txBody>
          <a:bodyPr wrap="square" rtlCol="0">
            <a:spAutoFit/>
          </a:bodyPr>
          <a:lstStyle/>
          <a:p>
            <a:pPr algn="ctr"/>
            <a:r>
              <a:rPr lang="en-US" altLang="zh-TW" sz="2000" dirty="0"/>
              <a:t>Sentence 1</a:t>
            </a:r>
            <a:endParaRPr lang="zh-TW" altLang="en-US" sz="2000" dirty="0"/>
          </a:p>
        </p:txBody>
      </p:sp>
      <p:sp>
        <p:nvSpPr>
          <p:cNvPr id="31" name="矩形 30">
            <a:extLst>
              <a:ext uri="{FF2B5EF4-FFF2-40B4-BE49-F238E27FC236}">
                <a16:creationId xmlns:a16="http://schemas.microsoft.com/office/drawing/2014/main" id="{61DAC82A-1437-6547-7053-05C93EB44D3F}"/>
              </a:ext>
            </a:extLst>
          </p:cNvPr>
          <p:cNvSpPr/>
          <p:nvPr/>
        </p:nvSpPr>
        <p:spPr>
          <a:xfrm>
            <a:off x="8682091" y="4085715"/>
            <a:ext cx="2065275" cy="396093"/>
          </a:xfrm>
          <a:prstGeom prst="rect">
            <a:avLst/>
          </a:prstGeom>
          <a:solidFill>
            <a:schemeClr val="accent2">
              <a:lumMod val="20000"/>
              <a:lumOff val="8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defTabSz="457200">
              <a:defRPr/>
            </a:pPr>
            <a:endParaRPr lang="zh-TW" altLang="en-US" sz="1600">
              <a:solidFill>
                <a:prstClr val="black"/>
              </a:solidFill>
              <a:latin typeface="Calibri" panose="020F0502020204030204"/>
              <a:ea typeface="新細明體" panose="02020500000000000000" pitchFamily="18" charset="-120"/>
            </a:endParaRPr>
          </a:p>
        </p:txBody>
      </p:sp>
      <p:sp>
        <p:nvSpPr>
          <p:cNvPr id="32" name="文字方塊 17">
            <a:extLst>
              <a:ext uri="{FF2B5EF4-FFF2-40B4-BE49-F238E27FC236}">
                <a16:creationId xmlns:a16="http://schemas.microsoft.com/office/drawing/2014/main" id="{3562B8C5-4858-EC70-84F3-D68946BB6594}"/>
              </a:ext>
            </a:extLst>
          </p:cNvPr>
          <p:cNvSpPr txBox="1"/>
          <p:nvPr/>
        </p:nvSpPr>
        <p:spPr>
          <a:xfrm>
            <a:off x="8488344" y="4012417"/>
            <a:ext cx="1048215" cy="400110"/>
          </a:xfrm>
          <a:prstGeom prst="rect">
            <a:avLst/>
          </a:prstGeom>
          <a:noFill/>
        </p:spPr>
        <p:txBody>
          <a:bodyPr wrap="square" rtlCol="0">
            <a:spAutoFit/>
          </a:bodyPr>
          <a:lstStyle/>
          <a:p>
            <a:pPr algn="ctr" defTabSz="457200">
              <a:defRPr/>
            </a:pPr>
            <a:r>
              <a:rPr lang="en-US" altLang="zh-TW" sz="2000" dirty="0">
                <a:solidFill>
                  <a:prstClr val="black"/>
                </a:solidFill>
                <a:latin typeface="Calibri" panose="020F0502020204030204"/>
                <a:ea typeface="新細明體" panose="02020500000000000000" pitchFamily="18" charset="-120"/>
              </a:rPr>
              <a:t>w</a:t>
            </a:r>
            <a:r>
              <a:rPr lang="en-US" altLang="zh-TW" sz="2000" baseline="-25000" dirty="0">
                <a:solidFill>
                  <a:prstClr val="black"/>
                </a:solidFill>
                <a:latin typeface="Calibri" panose="020F0502020204030204"/>
                <a:ea typeface="新細明體" panose="02020500000000000000" pitchFamily="18" charset="-120"/>
              </a:rPr>
              <a:t>3</a:t>
            </a:r>
            <a:endParaRPr lang="zh-TW" altLang="en-US" sz="2000" baseline="-25000" dirty="0">
              <a:solidFill>
                <a:prstClr val="black"/>
              </a:solidFill>
              <a:latin typeface="Calibri" panose="020F0502020204030204"/>
              <a:ea typeface="新細明體" panose="02020500000000000000" pitchFamily="18" charset="-120"/>
            </a:endParaRPr>
          </a:p>
        </p:txBody>
      </p:sp>
      <p:sp>
        <p:nvSpPr>
          <p:cNvPr id="33" name="文字方塊 18">
            <a:extLst>
              <a:ext uri="{FF2B5EF4-FFF2-40B4-BE49-F238E27FC236}">
                <a16:creationId xmlns:a16="http://schemas.microsoft.com/office/drawing/2014/main" id="{292DDDB0-6840-F62A-4570-DD8B43B0161C}"/>
              </a:ext>
            </a:extLst>
          </p:cNvPr>
          <p:cNvSpPr txBox="1"/>
          <p:nvPr/>
        </p:nvSpPr>
        <p:spPr>
          <a:xfrm>
            <a:off x="9151515" y="4089583"/>
            <a:ext cx="1048215" cy="369332"/>
          </a:xfrm>
          <a:prstGeom prst="rect">
            <a:avLst/>
          </a:prstGeom>
          <a:noFill/>
        </p:spPr>
        <p:txBody>
          <a:bodyPr wrap="square" rtlCol="0">
            <a:spAutoFit/>
          </a:bodyPr>
          <a:lstStyle/>
          <a:p>
            <a:pPr algn="ctr" defTabSz="457200">
              <a:defRPr/>
            </a:pPr>
            <a:r>
              <a:rPr lang="en-US" altLang="zh-TW" dirty="0">
                <a:solidFill>
                  <a:srgbClr val="FF0000"/>
                </a:solidFill>
                <a:latin typeface="Calibri" panose="020F0502020204030204"/>
                <a:ea typeface="新細明體" panose="02020500000000000000" pitchFamily="18" charset="-120"/>
              </a:rPr>
              <a:t>[MASK]</a:t>
            </a:r>
            <a:endParaRPr lang="zh-TW" altLang="en-US" dirty="0">
              <a:solidFill>
                <a:srgbClr val="FF0000"/>
              </a:solidFill>
              <a:latin typeface="Calibri" panose="020F0502020204030204"/>
              <a:ea typeface="新細明體" panose="02020500000000000000" pitchFamily="18" charset="-120"/>
            </a:endParaRPr>
          </a:p>
        </p:txBody>
      </p:sp>
      <p:sp>
        <p:nvSpPr>
          <p:cNvPr id="34" name="文字方塊 20">
            <a:extLst>
              <a:ext uri="{FF2B5EF4-FFF2-40B4-BE49-F238E27FC236}">
                <a16:creationId xmlns:a16="http://schemas.microsoft.com/office/drawing/2014/main" id="{29290D61-DD10-7B44-69C4-11DE41C4EEBC}"/>
              </a:ext>
            </a:extLst>
          </p:cNvPr>
          <p:cNvSpPr txBox="1"/>
          <p:nvPr/>
        </p:nvSpPr>
        <p:spPr>
          <a:xfrm>
            <a:off x="9920867" y="4012416"/>
            <a:ext cx="1048215" cy="400110"/>
          </a:xfrm>
          <a:prstGeom prst="rect">
            <a:avLst/>
          </a:prstGeom>
          <a:noFill/>
        </p:spPr>
        <p:txBody>
          <a:bodyPr wrap="square" rtlCol="0">
            <a:spAutoFit/>
          </a:bodyPr>
          <a:lstStyle/>
          <a:p>
            <a:pPr algn="ctr" defTabSz="457200">
              <a:defRPr/>
            </a:pPr>
            <a:r>
              <a:rPr lang="en-US" altLang="zh-TW" sz="2000" dirty="0">
                <a:solidFill>
                  <a:prstClr val="black"/>
                </a:solidFill>
                <a:latin typeface="Calibri" panose="020F0502020204030204"/>
                <a:ea typeface="新細明體" panose="02020500000000000000" pitchFamily="18" charset="-120"/>
              </a:rPr>
              <a:t>w</a:t>
            </a:r>
            <a:r>
              <a:rPr lang="en-US" altLang="zh-TW" sz="2000" baseline="-25000" dirty="0">
                <a:solidFill>
                  <a:prstClr val="black"/>
                </a:solidFill>
                <a:latin typeface="Calibri" panose="020F0502020204030204"/>
                <a:ea typeface="新細明體" panose="02020500000000000000" pitchFamily="18" charset="-120"/>
              </a:rPr>
              <a:t>5</a:t>
            </a:r>
            <a:endParaRPr lang="zh-TW" altLang="en-US" sz="2000" baseline="-25000" dirty="0">
              <a:solidFill>
                <a:prstClr val="black"/>
              </a:solidFill>
              <a:latin typeface="Calibri" panose="020F0502020204030204"/>
              <a:ea typeface="新細明體" panose="02020500000000000000" pitchFamily="18" charset="-120"/>
            </a:endParaRPr>
          </a:p>
        </p:txBody>
      </p:sp>
      <p:sp>
        <p:nvSpPr>
          <p:cNvPr id="35" name="文字方塊 31">
            <a:extLst>
              <a:ext uri="{FF2B5EF4-FFF2-40B4-BE49-F238E27FC236}">
                <a16:creationId xmlns:a16="http://schemas.microsoft.com/office/drawing/2014/main" id="{F2DDBD01-8B11-46EB-D4D3-098C2C389D25}"/>
              </a:ext>
            </a:extLst>
          </p:cNvPr>
          <p:cNvSpPr txBox="1"/>
          <p:nvPr/>
        </p:nvSpPr>
        <p:spPr>
          <a:xfrm>
            <a:off x="8853136" y="4470860"/>
            <a:ext cx="1646082" cy="400110"/>
          </a:xfrm>
          <a:prstGeom prst="rect">
            <a:avLst/>
          </a:prstGeom>
          <a:noFill/>
        </p:spPr>
        <p:txBody>
          <a:bodyPr wrap="square" rtlCol="0">
            <a:spAutoFit/>
          </a:bodyPr>
          <a:lstStyle/>
          <a:p>
            <a:pPr algn="ctr"/>
            <a:r>
              <a:rPr lang="en-US" altLang="zh-TW" sz="2000" dirty="0"/>
              <a:t>Sentence 2</a:t>
            </a:r>
            <a:endParaRPr lang="zh-TW" altLang="en-US" sz="2000" dirty="0"/>
          </a:p>
        </p:txBody>
      </p:sp>
      <p:cxnSp>
        <p:nvCxnSpPr>
          <p:cNvPr id="36" name="直線單箭頭接點 19">
            <a:extLst>
              <a:ext uri="{FF2B5EF4-FFF2-40B4-BE49-F238E27FC236}">
                <a16:creationId xmlns:a16="http://schemas.microsoft.com/office/drawing/2014/main" id="{6FEDBA84-D27E-8509-8CA1-E019643E512D}"/>
              </a:ext>
            </a:extLst>
          </p:cNvPr>
          <p:cNvCxnSpPr>
            <a:cxnSpLocks/>
          </p:cNvCxnSpPr>
          <p:nvPr/>
        </p:nvCxnSpPr>
        <p:spPr>
          <a:xfrm flipV="1">
            <a:off x="7437540" y="3034582"/>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20">
            <a:extLst>
              <a:ext uri="{FF2B5EF4-FFF2-40B4-BE49-F238E27FC236}">
                <a16:creationId xmlns:a16="http://schemas.microsoft.com/office/drawing/2014/main" id="{1A996CB1-7140-48EB-5FBF-604D2E58A558}"/>
              </a:ext>
            </a:extLst>
          </p:cNvPr>
          <p:cNvCxnSpPr>
            <a:cxnSpLocks/>
          </p:cNvCxnSpPr>
          <p:nvPr/>
        </p:nvCxnSpPr>
        <p:spPr>
          <a:xfrm flipV="1">
            <a:off x="9668186" y="3034582"/>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矩形 37">
            <a:extLst>
              <a:ext uri="{FF2B5EF4-FFF2-40B4-BE49-F238E27FC236}">
                <a16:creationId xmlns:a16="http://schemas.microsoft.com/office/drawing/2014/main" id="{13E3739C-164E-8D54-05D8-5E21AA5AE358}"/>
              </a:ext>
            </a:extLst>
          </p:cNvPr>
          <p:cNvSpPr/>
          <p:nvPr/>
        </p:nvSpPr>
        <p:spPr>
          <a:xfrm rot="5400000">
            <a:off x="7252983" y="2726442"/>
            <a:ext cx="360000" cy="195209"/>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defTabSz="457200">
              <a:defRPr/>
            </a:pPr>
            <a:endParaRPr lang="zh-TW" altLang="en-US" sz="1600">
              <a:solidFill>
                <a:prstClr val="white"/>
              </a:solidFill>
              <a:latin typeface="Calibri" panose="020F0502020204030204"/>
              <a:ea typeface="新細明體" panose="02020500000000000000" pitchFamily="18" charset="-120"/>
            </a:endParaRPr>
          </a:p>
        </p:txBody>
      </p:sp>
      <p:sp>
        <p:nvSpPr>
          <p:cNvPr id="41" name="矩形: 圓角 28">
            <a:extLst>
              <a:ext uri="{FF2B5EF4-FFF2-40B4-BE49-F238E27FC236}">
                <a16:creationId xmlns:a16="http://schemas.microsoft.com/office/drawing/2014/main" id="{7B66541B-B7E2-6519-40EF-874B0437C97D}"/>
              </a:ext>
            </a:extLst>
          </p:cNvPr>
          <p:cNvSpPr/>
          <p:nvPr/>
        </p:nvSpPr>
        <p:spPr>
          <a:xfrm>
            <a:off x="6904285" y="1922705"/>
            <a:ext cx="1057576" cy="424418"/>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defTabSz="457200">
              <a:defRPr/>
            </a:pPr>
            <a:r>
              <a:rPr lang="en-US" altLang="zh-TW" sz="2000" dirty="0">
                <a:solidFill>
                  <a:prstClr val="black"/>
                </a:solidFill>
                <a:latin typeface="Calibri" panose="020F0502020204030204"/>
                <a:ea typeface="新細明體" panose="02020500000000000000" pitchFamily="18" charset="-120"/>
              </a:rPr>
              <a:t>Linear</a:t>
            </a:r>
          </a:p>
        </p:txBody>
      </p:sp>
      <p:sp>
        <p:nvSpPr>
          <p:cNvPr id="46" name="矩形: 圓角 54">
            <a:extLst>
              <a:ext uri="{FF2B5EF4-FFF2-40B4-BE49-F238E27FC236}">
                <a16:creationId xmlns:a16="http://schemas.microsoft.com/office/drawing/2014/main" id="{47FEFA12-B4CE-CB36-B882-A7C01169D2AD}"/>
              </a:ext>
            </a:extLst>
          </p:cNvPr>
          <p:cNvSpPr/>
          <p:nvPr/>
        </p:nvSpPr>
        <p:spPr>
          <a:xfrm>
            <a:off x="9128634" y="1910122"/>
            <a:ext cx="1057576" cy="424418"/>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defTabSz="457200">
              <a:defRPr/>
            </a:pPr>
            <a:r>
              <a:rPr lang="en-US" altLang="zh-TW" sz="2000" dirty="0">
                <a:solidFill>
                  <a:prstClr val="black"/>
                </a:solidFill>
                <a:latin typeface="Calibri" panose="020F0502020204030204"/>
                <a:ea typeface="新細明體" panose="02020500000000000000" pitchFamily="18" charset="-120"/>
              </a:rPr>
              <a:t>Linear</a:t>
            </a:r>
          </a:p>
        </p:txBody>
      </p:sp>
      <p:cxnSp>
        <p:nvCxnSpPr>
          <p:cNvPr id="48" name="直線單箭頭接點 56">
            <a:extLst>
              <a:ext uri="{FF2B5EF4-FFF2-40B4-BE49-F238E27FC236}">
                <a16:creationId xmlns:a16="http://schemas.microsoft.com/office/drawing/2014/main" id="{378CE61C-7CBF-54C5-693F-62A3112DB2E1}"/>
              </a:ext>
            </a:extLst>
          </p:cNvPr>
          <p:cNvCxnSpPr>
            <a:cxnSpLocks/>
          </p:cNvCxnSpPr>
          <p:nvPr/>
        </p:nvCxnSpPr>
        <p:spPr>
          <a:xfrm flipV="1">
            <a:off x="9658805" y="2345692"/>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矩形 38">
            <a:extLst>
              <a:ext uri="{FF2B5EF4-FFF2-40B4-BE49-F238E27FC236}">
                <a16:creationId xmlns:a16="http://schemas.microsoft.com/office/drawing/2014/main" id="{F0EB0DCB-A785-821F-821A-601120A7E63F}"/>
              </a:ext>
            </a:extLst>
          </p:cNvPr>
          <p:cNvSpPr/>
          <p:nvPr/>
        </p:nvSpPr>
        <p:spPr>
          <a:xfrm rot="5400000">
            <a:off x="9489932" y="2725897"/>
            <a:ext cx="360000" cy="195209"/>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defTabSz="457200">
              <a:defRPr/>
            </a:pPr>
            <a:endParaRPr lang="zh-TW" altLang="en-US" sz="1600">
              <a:solidFill>
                <a:prstClr val="white"/>
              </a:solidFill>
              <a:latin typeface="Calibri" panose="020F0502020204030204"/>
              <a:ea typeface="新細明體" panose="02020500000000000000" pitchFamily="18" charset="-120"/>
            </a:endParaRPr>
          </a:p>
        </p:txBody>
      </p:sp>
      <p:cxnSp>
        <p:nvCxnSpPr>
          <p:cNvPr id="50" name="直線單箭頭接點 19">
            <a:extLst>
              <a:ext uri="{FF2B5EF4-FFF2-40B4-BE49-F238E27FC236}">
                <a16:creationId xmlns:a16="http://schemas.microsoft.com/office/drawing/2014/main" id="{35B7D655-C6CF-9948-6D3F-BD8A0108F40A}"/>
              </a:ext>
            </a:extLst>
          </p:cNvPr>
          <p:cNvCxnSpPr>
            <a:cxnSpLocks/>
          </p:cNvCxnSpPr>
          <p:nvPr/>
        </p:nvCxnSpPr>
        <p:spPr>
          <a:xfrm flipV="1">
            <a:off x="6030770" y="3032808"/>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矩形: 圓角 28">
            <a:extLst>
              <a:ext uri="{FF2B5EF4-FFF2-40B4-BE49-F238E27FC236}">
                <a16:creationId xmlns:a16="http://schemas.microsoft.com/office/drawing/2014/main" id="{146F774B-5D70-2B27-C2BF-CFE28B63E1B1}"/>
              </a:ext>
            </a:extLst>
          </p:cNvPr>
          <p:cNvSpPr/>
          <p:nvPr/>
        </p:nvSpPr>
        <p:spPr>
          <a:xfrm>
            <a:off x="5497515" y="1919037"/>
            <a:ext cx="1057576" cy="424418"/>
          </a:xfrm>
          <a:prstGeom prst="roundRect">
            <a:avLst/>
          </a:prstGeom>
          <a:solidFill>
            <a:schemeClr val="accent1">
              <a:lumMod val="60000"/>
              <a:lumOff val="4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defTabSz="457200">
              <a:defRPr/>
            </a:pPr>
            <a:r>
              <a:rPr lang="en-US" altLang="zh-TW" sz="2000" dirty="0">
                <a:solidFill>
                  <a:prstClr val="black"/>
                </a:solidFill>
                <a:latin typeface="Calibri" panose="020F0502020204030204"/>
                <a:ea typeface="新細明體" panose="02020500000000000000" pitchFamily="18" charset="-120"/>
              </a:rPr>
              <a:t>Linear</a:t>
            </a:r>
          </a:p>
        </p:txBody>
      </p:sp>
      <p:cxnSp>
        <p:nvCxnSpPr>
          <p:cNvPr id="54" name="直線單箭頭接點 30">
            <a:extLst>
              <a:ext uri="{FF2B5EF4-FFF2-40B4-BE49-F238E27FC236}">
                <a16:creationId xmlns:a16="http://schemas.microsoft.com/office/drawing/2014/main" id="{B31D2D70-2E14-7811-131A-947BD2216D34}"/>
              </a:ext>
            </a:extLst>
          </p:cNvPr>
          <p:cNvCxnSpPr>
            <a:cxnSpLocks/>
          </p:cNvCxnSpPr>
          <p:nvPr/>
        </p:nvCxnSpPr>
        <p:spPr>
          <a:xfrm flipV="1">
            <a:off x="6027686" y="2354607"/>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矩形 50">
            <a:extLst>
              <a:ext uri="{FF2B5EF4-FFF2-40B4-BE49-F238E27FC236}">
                <a16:creationId xmlns:a16="http://schemas.microsoft.com/office/drawing/2014/main" id="{D2FF590A-9D7D-1ABB-8EEB-65357F9B9B97}"/>
              </a:ext>
            </a:extLst>
          </p:cNvPr>
          <p:cNvSpPr/>
          <p:nvPr/>
        </p:nvSpPr>
        <p:spPr>
          <a:xfrm rot="5400000">
            <a:off x="5846213" y="2722774"/>
            <a:ext cx="360000" cy="195209"/>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defTabSz="457200">
              <a:defRPr/>
            </a:pPr>
            <a:endParaRPr lang="zh-TW" altLang="en-US" sz="1600">
              <a:solidFill>
                <a:prstClr val="white"/>
              </a:solidFill>
              <a:latin typeface="Calibri" panose="020F0502020204030204"/>
              <a:ea typeface="新細明體" panose="02020500000000000000" pitchFamily="18" charset="-120"/>
            </a:endParaRPr>
          </a:p>
        </p:txBody>
      </p:sp>
      <p:sp>
        <p:nvSpPr>
          <p:cNvPr id="12" name="矩形: 圓角 3">
            <a:extLst>
              <a:ext uri="{FF2B5EF4-FFF2-40B4-BE49-F238E27FC236}">
                <a16:creationId xmlns:a16="http://schemas.microsoft.com/office/drawing/2014/main" id="{C4646AEC-07AE-52C0-8E19-9F994C7D8576}"/>
              </a:ext>
            </a:extLst>
          </p:cNvPr>
          <p:cNvSpPr/>
          <p:nvPr/>
        </p:nvSpPr>
        <p:spPr>
          <a:xfrm>
            <a:off x="5614929" y="3283907"/>
            <a:ext cx="5132439" cy="435768"/>
          </a:xfrm>
          <a:prstGeom prst="roundRect">
            <a:avLst/>
          </a:prstGeom>
          <a:ln w="57150">
            <a:solidFill>
              <a:schemeClr val="accent2"/>
            </a:solidFill>
          </a:ln>
        </p:spPr>
        <p:style>
          <a:lnRef idx="1">
            <a:schemeClr val="accent4"/>
          </a:lnRef>
          <a:fillRef idx="2">
            <a:schemeClr val="accent4"/>
          </a:fillRef>
          <a:effectRef idx="1">
            <a:schemeClr val="accent4"/>
          </a:effectRef>
          <a:fontRef idx="minor">
            <a:schemeClr val="dk1"/>
          </a:fontRef>
        </p:style>
        <p:txBody>
          <a:bodyPr rtlCol="0" anchor="ctr"/>
          <a:lstStyle/>
          <a:p>
            <a:pPr algn="ctr" defTabSz="457200">
              <a:defRPr/>
            </a:pPr>
            <a:r>
              <a:rPr lang="en-US" altLang="zh-TW" sz="2400" dirty="0">
                <a:solidFill>
                  <a:prstClr val="black"/>
                </a:solidFill>
                <a:latin typeface="Calibri" panose="020F0502020204030204"/>
                <a:ea typeface="新細明體" panose="02020500000000000000" pitchFamily="18" charset="-120"/>
              </a:rPr>
              <a:t>BERT</a:t>
            </a:r>
            <a:endParaRPr lang="zh-TW" altLang="en-US" sz="2400" dirty="0">
              <a:solidFill>
                <a:prstClr val="black"/>
              </a:solidFill>
              <a:latin typeface="Calibri" panose="020F0502020204030204"/>
              <a:ea typeface="新細明體" panose="02020500000000000000" pitchFamily="18" charset="-120"/>
            </a:endParaRPr>
          </a:p>
        </p:txBody>
      </p:sp>
      <p:sp>
        <p:nvSpPr>
          <p:cNvPr id="2" name="灯片编号占位符 1">
            <a:extLst>
              <a:ext uri="{FF2B5EF4-FFF2-40B4-BE49-F238E27FC236}">
                <a16:creationId xmlns:a16="http://schemas.microsoft.com/office/drawing/2014/main" id="{31079338-663C-F95C-932A-3E236CD8E708}"/>
              </a:ext>
            </a:extLst>
          </p:cNvPr>
          <p:cNvSpPr>
            <a:spLocks noGrp="1"/>
          </p:cNvSpPr>
          <p:nvPr>
            <p:ph type="sldNum" sz="quarter" idx="12"/>
          </p:nvPr>
        </p:nvSpPr>
        <p:spPr/>
        <p:txBody>
          <a:bodyPr/>
          <a:lstStyle/>
          <a:p>
            <a:fld id="{8B072E7F-FB13-4E5C-AA2E-76722510F6F9}" type="slidenum">
              <a:rPr lang="en-US" smtClean="0"/>
              <a:t>10</a:t>
            </a:fld>
            <a:endParaRPr lang="en-US"/>
          </a:p>
        </p:txBody>
      </p:sp>
    </p:spTree>
    <p:extLst>
      <p:ext uri="{BB962C8B-B14F-4D97-AF65-F5344CB8AC3E}">
        <p14:creationId xmlns:p14="http://schemas.microsoft.com/office/powerpoint/2010/main" val="4232083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timg"/>
          <p:cNvPicPr>
            <a:picLocks noChangeAspect="1"/>
          </p:cNvPicPr>
          <p:nvPr/>
        </p:nvPicPr>
        <p:blipFill>
          <a:blip r:embed="rId3"/>
          <a:stretch>
            <a:fillRect/>
          </a:stretch>
        </p:blipFill>
        <p:spPr>
          <a:xfrm>
            <a:off x="11146790" y="11430"/>
            <a:ext cx="973455" cy="973455"/>
          </a:xfrm>
          <a:prstGeom prst="rect">
            <a:avLst/>
          </a:prstGeom>
        </p:spPr>
      </p:pic>
      <p:cxnSp>
        <p:nvCxnSpPr>
          <p:cNvPr id="16" name="直线连接符 15">
            <a:extLst>
              <a:ext uri="{FF2B5EF4-FFF2-40B4-BE49-F238E27FC236}">
                <a16:creationId xmlns:a16="http://schemas.microsoft.com/office/drawing/2014/main" id="{DC5E33E5-6B0F-B757-26F5-769653005F09}"/>
              </a:ext>
            </a:extLst>
          </p:cNvPr>
          <p:cNvCxnSpPr>
            <a:cxnSpLocks/>
          </p:cNvCxnSpPr>
          <p:nvPr/>
        </p:nvCxnSpPr>
        <p:spPr>
          <a:xfrm>
            <a:off x="71755" y="961439"/>
            <a:ext cx="11075035"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5E9DE4E3-FDCA-31C5-5786-AF02969AF1B3}"/>
              </a:ext>
            </a:extLst>
          </p:cNvPr>
          <p:cNvSpPr txBox="1"/>
          <p:nvPr/>
        </p:nvSpPr>
        <p:spPr>
          <a:xfrm>
            <a:off x="71755" y="365482"/>
            <a:ext cx="1669047" cy="523220"/>
          </a:xfrm>
          <a:prstGeom prst="rect">
            <a:avLst/>
          </a:prstGeom>
          <a:noFill/>
        </p:spPr>
        <p:txBody>
          <a:bodyPr wrap="none" rtlCol="0">
            <a:spAutoFit/>
          </a:bodyPr>
          <a:lstStyle/>
          <a:p>
            <a:r>
              <a:rPr kumimoji="1" lang="en-US" altLang="zh-CN" sz="2800" b="1" dirty="0">
                <a:latin typeface="Times New Roman" panose="02020603050405020304" pitchFamily="18" charset="0"/>
                <a:cs typeface="Times New Roman" panose="02020603050405020304" pitchFamily="18" charset="0"/>
              </a:rPr>
              <a:t>Bert</a:t>
            </a:r>
            <a:r>
              <a:rPr kumimoji="1" lang="zh-CN" altLang="en-US" sz="2800" b="1" dirty="0">
                <a:latin typeface="Times New Roman" panose="02020603050405020304" pitchFamily="18" charset="0"/>
                <a:cs typeface="Times New Roman" panose="02020603050405020304" pitchFamily="18" charset="0"/>
              </a:rPr>
              <a:t> 训练</a:t>
            </a:r>
          </a:p>
        </p:txBody>
      </p:sp>
      <p:sp>
        <p:nvSpPr>
          <p:cNvPr id="11" name="文本框 10">
            <a:extLst>
              <a:ext uri="{FF2B5EF4-FFF2-40B4-BE49-F238E27FC236}">
                <a16:creationId xmlns:a16="http://schemas.microsoft.com/office/drawing/2014/main" id="{1293EA22-73BB-F84E-F862-A58520F15583}"/>
              </a:ext>
            </a:extLst>
          </p:cNvPr>
          <p:cNvSpPr txBox="1"/>
          <p:nvPr/>
        </p:nvSpPr>
        <p:spPr>
          <a:xfrm>
            <a:off x="71753" y="961439"/>
            <a:ext cx="5230327" cy="464871"/>
          </a:xfrm>
          <a:prstGeom prst="rect">
            <a:avLst/>
          </a:prstGeom>
          <a:noFill/>
        </p:spPr>
        <p:txBody>
          <a:bodyPr wrap="square">
            <a:spAutoFit/>
          </a:bodyPr>
          <a:lstStyle/>
          <a:p>
            <a:pPr>
              <a:lnSpc>
                <a:spcPct val="150000"/>
              </a:lnSpc>
            </a:pPr>
            <a:r>
              <a:rPr lang="en" altLang="zh-CN" sz="1800" b="1" dirty="0">
                <a:solidFill>
                  <a:srgbClr val="0070C0"/>
                </a:solidFill>
                <a:effectLst/>
              </a:rPr>
              <a:t>Multi-Task Learning</a:t>
            </a:r>
          </a:p>
        </p:txBody>
      </p:sp>
      <p:pic>
        <p:nvPicPr>
          <p:cNvPr id="8194" name="Picture 2">
            <a:extLst>
              <a:ext uri="{FF2B5EF4-FFF2-40B4-BE49-F238E27FC236}">
                <a16:creationId xmlns:a16="http://schemas.microsoft.com/office/drawing/2014/main" id="{7E862A5E-A103-7D47-9EDC-95766066761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572" b="2839"/>
          <a:stretch/>
        </p:blipFill>
        <p:spPr bwMode="auto">
          <a:xfrm>
            <a:off x="3481266" y="365481"/>
            <a:ext cx="6523808" cy="6170785"/>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a:extLst>
              <a:ext uri="{FF2B5EF4-FFF2-40B4-BE49-F238E27FC236}">
                <a16:creationId xmlns:a16="http://schemas.microsoft.com/office/drawing/2014/main" id="{2D7C97A6-4C62-8959-E10E-96D8555B4324}"/>
              </a:ext>
            </a:extLst>
          </p:cNvPr>
          <p:cNvSpPr/>
          <p:nvPr/>
        </p:nvSpPr>
        <p:spPr>
          <a:xfrm>
            <a:off x="8744126" y="6277762"/>
            <a:ext cx="1260948" cy="27022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灯片编号占位符 1">
            <a:extLst>
              <a:ext uri="{FF2B5EF4-FFF2-40B4-BE49-F238E27FC236}">
                <a16:creationId xmlns:a16="http://schemas.microsoft.com/office/drawing/2014/main" id="{295BF9B3-38FC-E912-EFCD-565AFDAE6350}"/>
              </a:ext>
            </a:extLst>
          </p:cNvPr>
          <p:cNvSpPr>
            <a:spLocks noGrp="1"/>
          </p:cNvSpPr>
          <p:nvPr>
            <p:ph type="sldNum" sz="quarter" idx="12"/>
          </p:nvPr>
        </p:nvSpPr>
        <p:spPr/>
        <p:txBody>
          <a:bodyPr/>
          <a:lstStyle/>
          <a:p>
            <a:fld id="{8B072E7F-FB13-4E5C-AA2E-76722510F6F9}" type="slidenum">
              <a:rPr lang="en-US" smtClean="0"/>
              <a:t>11</a:t>
            </a:fld>
            <a:endParaRPr lang="en-US"/>
          </a:p>
        </p:txBody>
      </p:sp>
    </p:spTree>
    <p:extLst>
      <p:ext uri="{BB962C8B-B14F-4D97-AF65-F5344CB8AC3E}">
        <p14:creationId xmlns:p14="http://schemas.microsoft.com/office/powerpoint/2010/main" val="2439993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timg"/>
          <p:cNvPicPr>
            <a:picLocks noChangeAspect="1"/>
          </p:cNvPicPr>
          <p:nvPr/>
        </p:nvPicPr>
        <p:blipFill>
          <a:blip r:embed="rId3"/>
          <a:stretch>
            <a:fillRect/>
          </a:stretch>
        </p:blipFill>
        <p:spPr>
          <a:xfrm>
            <a:off x="11146790" y="11430"/>
            <a:ext cx="973455" cy="973455"/>
          </a:xfrm>
          <a:prstGeom prst="rect">
            <a:avLst/>
          </a:prstGeom>
        </p:spPr>
      </p:pic>
      <p:cxnSp>
        <p:nvCxnSpPr>
          <p:cNvPr id="16" name="直线连接符 15">
            <a:extLst>
              <a:ext uri="{FF2B5EF4-FFF2-40B4-BE49-F238E27FC236}">
                <a16:creationId xmlns:a16="http://schemas.microsoft.com/office/drawing/2014/main" id="{DC5E33E5-6B0F-B757-26F5-769653005F09}"/>
              </a:ext>
            </a:extLst>
          </p:cNvPr>
          <p:cNvCxnSpPr>
            <a:cxnSpLocks/>
          </p:cNvCxnSpPr>
          <p:nvPr/>
        </p:nvCxnSpPr>
        <p:spPr>
          <a:xfrm>
            <a:off x="71755" y="961439"/>
            <a:ext cx="11075035"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5E9DE4E3-FDCA-31C5-5786-AF02969AF1B3}"/>
              </a:ext>
            </a:extLst>
          </p:cNvPr>
          <p:cNvSpPr txBox="1"/>
          <p:nvPr/>
        </p:nvSpPr>
        <p:spPr>
          <a:xfrm>
            <a:off x="71755" y="365482"/>
            <a:ext cx="1669047" cy="523220"/>
          </a:xfrm>
          <a:prstGeom prst="rect">
            <a:avLst/>
          </a:prstGeom>
          <a:noFill/>
        </p:spPr>
        <p:txBody>
          <a:bodyPr wrap="none" rtlCol="0">
            <a:spAutoFit/>
          </a:bodyPr>
          <a:lstStyle/>
          <a:p>
            <a:r>
              <a:rPr kumimoji="1" lang="en-US" altLang="zh-CN" sz="2800" b="1" dirty="0">
                <a:latin typeface="Times New Roman" panose="02020603050405020304" pitchFamily="18" charset="0"/>
                <a:cs typeface="Times New Roman" panose="02020603050405020304" pitchFamily="18" charset="0"/>
              </a:rPr>
              <a:t>Bert</a:t>
            </a:r>
            <a:r>
              <a:rPr kumimoji="1" lang="zh-CN" altLang="en-US" sz="2800" b="1" dirty="0">
                <a:latin typeface="Times New Roman" panose="02020603050405020304" pitchFamily="18" charset="0"/>
                <a:cs typeface="Times New Roman" panose="02020603050405020304" pitchFamily="18" charset="0"/>
              </a:rPr>
              <a:t> 使用</a:t>
            </a:r>
          </a:p>
        </p:txBody>
      </p:sp>
      <p:pic>
        <p:nvPicPr>
          <p:cNvPr id="28" name="Picture 2" descr="Ready to use and easily changeable documents">
            <a:extLst>
              <a:ext uri="{FF2B5EF4-FFF2-40B4-BE49-F238E27FC236}">
                <a16:creationId xmlns:a16="http://schemas.microsoft.com/office/drawing/2014/main" id="{05E1321D-1158-3995-2831-E073CF41C30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0299"/>
          <a:stretch/>
        </p:blipFill>
        <p:spPr bwMode="auto">
          <a:xfrm>
            <a:off x="35388" y="1414889"/>
            <a:ext cx="1230491" cy="1543889"/>
          </a:xfrm>
          <a:prstGeom prst="rect">
            <a:avLst/>
          </a:prstGeom>
          <a:noFill/>
          <a:extLst>
            <a:ext uri="{909E8E84-426E-40DD-AFC4-6F175D3DCCD1}">
              <a14:hiddenFill xmlns:a14="http://schemas.microsoft.com/office/drawing/2010/main">
                <a:solidFill>
                  <a:srgbClr val="FFFFFF"/>
                </a:solidFill>
              </a14:hiddenFill>
            </a:ext>
          </a:extLst>
        </p:spPr>
      </p:pic>
      <p:sp>
        <p:nvSpPr>
          <p:cNvPr id="29" name="文字方塊 6">
            <a:extLst>
              <a:ext uri="{FF2B5EF4-FFF2-40B4-BE49-F238E27FC236}">
                <a16:creationId xmlns:a16="http://schemas.microsoft.com/office/drawing/2014/main" id="{78DD969C-8C16-5C1C-FC96-3B1C39BEF5BB}"/>
              </a:ext>
            </a:extLst>
          </p:cNvPr>
          <p:cNvSpPr txBox="1"/>
          <p:nvPr/>
        </p:nvSpPr>
        <p:spPr>
          <a:xfrm>
            <a:off x="2987061" y="2445872"/>
            <a:ext cx="2644090" cy="584775"/>
          </a:xfrm>
          <a:prstGeom prst="rect">
            <a:avLst/>
          </a:prstGeom>
          <a:noFill/>
        </p:spPr>
        <p:txBody>
          <a:bodyPr wrap="square" rtlCol="0">
            <a:spAutoFit/>
          </a:bodyPr>
          <a:lstStyle/>
          <a:p>
            <a:pPr marL="285750" indent="-285750" defTabSz="457200">
              <a:buFont typeface="Arial" panose="020B0604020202020204" pitchFamily="34" charset="0"/>
              <a:buChar char="•"/>
              <a:defRPr/>
            </a:pPr>
            <a:r>
              <a:rPr lang="en-US" altLang="zh-TW" sz="1600" dirty="0">
                <a:solidFill>
                  <a:prstClr val="black"/>
                </a:solidFill>
                <a:latin typeface="Calibri" panose="020F0502020204030204"/>
                <a:ea typeface="新細明體" panose="02020500000000000000" pitchFamily="18" charset="-120"/>
              </a:rPr>
              <a:t>Masked token prediction</a:t>
            </a:r>
          </a:p>
          <a:p>
            <a:pPr marL="285750" indent="-285750" defTabSz="457200">
              <a:buFont typeface="Arial" panose="020B0604020202020204" pitchFamily="34" charset="0"/>
              <a:buChar char="•"/>
              <a:defRPr/>
            </a:pPr>
            <a:r>
              <a:rPr lang="en-US" altLang="zh-TW" sz="1600" dirty="0">
                <a:solidFill>
                  <a:prstClr val="black"/>
                </a:solidFill>
                <a:latin typeface="Calibri" panose="020F0502020204030204"/>
                <a:ea typeface="新細明體" panose="02020500000000000000" pitchFamily="18" charset="-120"/>
              </a:rPr>
              <a:t>Next sentence prediction </a:t>
            </a:r>
            <a:endParaRPr lang="zh-TW" altLang="en-US" sz="1600" dirty="0">
              <a:solidFill>
                <a:prstClr val="black"/>
              </a:solidFill>
              <a:latin typeface="Calibri" panose="020F0502020204030204"/>
              <a:ea typeface="新細明體" panose="02020500000000000000" pitchFamily="18" charset="-120"/>
            </a:endParaRPr>
          </a:p>
        </p:txBody>
      </p:sp>
      <p:sp>
        <p:nvSpPr>
          <p:cNvPr id="30" name="矩形: 圓角 3">
            <a:extLst>
              <a:ext uri="{FF2B5EF4-FFF2-40B4-BE49-F238E27FC236}">
                <a16:creationId xmlns:a16="http://schemas.microsoft.com/office/drawing/2014/main" id="{1CC4EC1A-D2A8-DA2D-8F61-ADD53DF2F03C}"/>
              </a:ext>
            </a:extLst>
          </p:cNvPr>
          <p:cNvSpPr/>
          <p:nvPr/>
        </p:nvSpPr>
        <p:spPr>
          <a:xfrm>
            <a:off x="3484639" y="1401649"/>
            <a:ext cx="1425605" cy="816444"/>
          </a:xfrm>
          <a:prstGeom prst="roundRect">
            <a:avLst/>
          </a:prstGeom>
          <a:ln w="57150">
            <a:solidFill>
              <a:schemeClr val="accent2"/>
            </a:solidFill>
          </a:ln>
        </p:spPr>
        <p:style>
          <a:lnRef idx="1">
            <a:schemeClr val="accent4"/>
          </a:lnRef>
          <a:fillRef idx="2">
            <a:schemeClr val="accent4"/>
          </a:fillRef>
          <a:effectRef idx="1">
            <a:schemeClr val="accent4"/>
          </a:effectRef>
          <a:fontRef idx="minor">
            <a:schemeClr val="dk1"/>
          </a:fontRef>
        </p:style>
        <p:txBody>
          <a:bodyPr rtlCol="0" anchor="ctr"/>
          <a:lstStyle/>
          <a:p>
            <a:pPr algn="ctr" defTabSz="457200">
              <a:defRPr/>
            </a:pPr>
            <a:r>
              <a:rPr lang="en-US" altLang="zh-TW" sz="1600" dirty="0">
                <a:solidFill>
                  <a:prstClr val="black"/>
                </a:solidFill>
                <a:latin typeface="Calibri" panose="020F0502020204030204"/>
                <a:ea typeface="新細明體" panose="02020500000000000000" pitchFamily="18" charset="-120"/>
              </a:rPr>
              <a:t>BERT</a:t>
            </a:r>
            <a:endParaRPr lang="zh-TW" altLang="en-US" sz="1600" dirty="0">
              <a:solidFill>
                <a:prstClr val="black"/>
              </a:solidFill>
              <a:latin typeface="Calibri" panose="020F0502020204030204"/>
              <a:ea typeface="新細明體" panose="02020500000000000000" pitchFamily="18" charset="-120"/>
            </a:endParaRPr>
          </a:p>
        </p:txBody>
      </p:sp>
      <p:sp>
        <p:nvSpPr>
          <p:cNvPr id="31" name="文字方塊 15">
            <a:extLst>
              <a:ext uri="{FF2B5EF4-FFF2-40B4-BE49-F238E27FC236}">
                <a16:creationId xmlns:a16="http://schemas.microsoft.com/office/drawing/2014/main" id="{73E0CB19-0F3D-8D13-5FD3-ACCA19909F30}"/>
              </a:ext>
            </a:extLst>
          </p:cNvPr>
          <p:cNvSpPr txBox="1"/>
          <p:nvPr/>
        </p:nvSpPr>
        <p:spPr>
          <a:xfrm>
            <a:off x="1156351" y="2273980"/>
            <a:ext cx="1664712" cy="584775"/>
          </a:xfrm>
          <a:prstGeom prst="rect">
            <a:avLst/>
          </a:prstGeom>
          <a:noFill/>
        </p:spPr>
        <p:txBody>
          <a:bodyPr wrap="square" rtlCol="0">
            <a:spAutoFit/>
          </a:bodyPr>
          <a:lstStyle/>
          <a:p>
            <a:pPr algn="ctr" defTabSz="457200">
              <a:defRPr/>
            </a:pPr>
            <a:r>
              <a:rPr lang="en-US" altLang="zh-TW" sz="1600" dirty="0">
                <a:solidFill>
                  <a:prstClr val="black"/>
                </a:solidFill>
                <a:latin typeface="Calibri" panose="020F0502020204030204"/>
                <a:ea typeface="新細明體" panose="02020500000000000000" pitchFamily="18" charset="-120"/>
              </a:rPr>
              <a:t>Self-supervised Learning</a:t>
            </a:r>
            <a:endParaRPr lang="zh-TW" altLang="en-US" sz="1600" baseline="-25000" dirty="0">
              <a:solidFill>
                <a:prstClr val="black"/>
              </a:solidFill>
              <a:latin typeface="Calibri" panose="020F0502020204030204"/>
              <a:ea typeface="新細明體" panose="02020500000000000000" pitchFamily="18" charset="-120"/>
            </a:endParaRPr>
          </a:p>
        </p:txBody>
      </p:sp>
      <p:cxnSp>
        <p:nvCxnSpPr>
          <p:cNvPr id="32" name="直線單箭頭接點 17">
            <a:extLst>
              <a:ext uri="{FF2B5EF4-FFF2-40B4-BE49-F238E27FC236}">
                <a16:creationId xmlns:a16="http://schemas.microsoft.com/office/drawing/2014/main" id="{6DC25A49-EC52-5BFF-280F-D2C3D23E0FC5}"/>
              </a:ext>
            </a:extLst>
          </p:cNvPr>
          <p:cNvCxnSpPr>
            <a:cxnSpLocks/>
          </p:cNvCxnSpPr>
          <p:nvPr/>
        </p:nvCxnSpPr>
        <p:spPr>
          <a:xfrm flipV="1">
            <a:off x="1192619" y="2169418"/>
            <a:ext cx="1664712" cy="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圓角矩形 36">
            <a:extLst>
              <a:ext uri="{FF2B5EF4-FFF2-40B4-BE49-F238E27FC236}">
                <a16:creationId xmlns:a16="http://schemas.microsoft.com/office/drawing/2014/main" id="{543F9A6E-025A-1ED1-AC0A-22076D3FEFB4}"/>
              </a:ext>
            </a:extLst>
          </p:cNvPr>
          <p:cNvSpPr/>
          <p:nvPr/>
        </p:nvSpPr>
        <p:spPr>
          <a:xfrm>
            <a:off x="2929279" y="1236960"/>
            <a:ext cx="2701872" cy="2026911"/>
          </a:xfrm>
          <a:prstGeom prst="round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zh-TW" altLang="en-US">
              <a:solidFill>
                <a:prstClr val="white"/>
              </a:solidFill>
              <a:latin typeface="Calibri" panose="020F0502020204030204"/>
              <a:ea typeface="新細明體" panose="02020500000000000000" pitchFamily="18" charset="-120"/>
            </a:endParaRPr>
          </a:p>
        </p:txBody>
      </p:sp>
      <p:sp>
        <p:nvSpPr>
          <p:cNvPr id="34" name="矩形: 圓角 3">
            <a:extLst>
              <a:ext uri="{FF2B5EF4-FFF2-40B4-BE49-F238E27FC236}">
                <a16:creationId xmlns:a16="http://schemas.microsoft.com/office/drawing/2014/main" id="{FBDBC648-3997-2B3E-EC05-79834DC87464}"/>
              </a:ext>
            </a:extLst>
          </p:cNvPr>
          <p:cNvSpPr/>
          <p:nvPr/>
        </p:nvSpPr>
        <p:spPr>
          <a:xfrm>
            <a:off x="2135207" y="4290376"/>
            <a:ext cx="1096838" cy="816444"/>
          </a:xfrm>
          <a:prstGeom prst="roundRect">
            <a:avLst/>
          </a:prstGeom>
          <a:ln w="57150">
            <a:solidFill>
              <a:srgbClr val="0000FF"/>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altLang="zh-TW" sz="1600" dirty="0">
                <a:solidFill>
                  <a:prstClr val="black"/>
                </a:solidFill>
                <a:latin typeface="Calibri" panose="020F0502020204030204"/>
                <a:ea typeface="新細明體" panose="02020500000000000000" pitchFamily="18" charset="-120"/>
              </a:rPr>
              <a:t>Model for Task 1</a:t>
            </a:r>
            <a:endParaRPr lang="zh-TW" altLang="en-US" sz="1600" dirty="0">
              <a:solidFill>
                <a:prstClr val="black"/>
              </a:solidFill>
              <a:latin typeface="Calibri" panose="020F0502020204030204"/>
              <a:ea typeface="新細明體" panose="02020500000000000000" pitchFamily="18" charset="-120"/>
            </a:endParaRPr>
          </a:p>
        </p:txBody>
      </p:sp>
      <p:sp>
        <p:nvSpPr>
          <p:cNvPr id="35" name="文字方塊 24">
            <a:extLst>
              <a:ext uri="{FF2B5EF4-FFF2-40B4-BE49-F238E27FC236}">
                <a16:creationId xmlns:a16="http://schemas.microsoft.com/office/drawing/2014/main" id="{C51F5285-E20A-9B2E-D560-A6551A0E405F}"/>
              </a:ext>
            </a:extLst>
          </p:cNvPr>
          <p:cNvSpPr txBox="1"/>
          <p:nvPr/>
        </p:nvSpPr>
        <p:spPr>
          <a:xfrm>
            <a:off x="71755" y="5896561"/>
            <a:ext cx="2307265" cy="369332"/>
          </a:xfrm>
          <a:prstGeom prst="rect">
            <a:avLst/>
          </a:prstGeom>
          <a:noFill/>
        </p:spPr>
        <p:txBody>
          <a:bodyPr wrap="square" rtlCol="0">
            <a:spAutoFit/>
          </a:bodyPr>
          <a:lstStyle/>
          <a:p>
            <a:pPr algn="ctr" defTabSz="457200">
              <a:defRPr/>
            </a:pPr>
            <a:r>
              <a:rPr lang="en-US" altLang="zh-TW" i="1" u="sng" dirty="0">
                <a:solidFill>
                  <a:prstClr val="black"/>
                </a:solidFill>
                <a:latin typeface="Calibri" panose="020F0502020204030204"/>
                <a:ea typeface="新細明體" panose="02020500000000000000" pitchFamily="18" charset="-120"/>
              </a:rPr>
              <a:t>Downstream Tasks </a:t>
            </a:r>
            <a:endParaRPr lang="zh-TW" altLang="en-US" i="1" u="sng" baseline="-25000" dirty="0">
              <a:solidFill>
                <a:prstClr val="black"/>
              </a:solidFill>
              <a:latin typeface="Calibri" panose="020F0502020204030204"/>
              <a:ea typeface="新細明體" panose="02020500000000000000" pitchFamily="18" charset="-120"/>
            </a:endParaRPr>
          </a:p>
        </p:txBody>
      </p:sp>
      <p:sp>
        <p:nvSpPr>
          <p:cNvPr id="36" name="矩形: 圓角 3">
            <a:extLst>
              <a:ext uri="{FF2B5EF4-FFF2-40B4-BE49-F238E27FC236}">
                <a16:creationId xmlns:a16="http://schemas.microsoft.com/office/drawing/2014/main" id="{A414BE2A-AA7C-2E02-27AA-5BBB26C5AAE8}"/>
              </a:ext>
            </a:extLst>
          </p:cNvPr>
          <p:cNvSpPr/>
          <p:nvPr/>
        </p:nvSpPr>
        <p:spPr>
          <a:xfrm>
            <a:off x="3650141" y="4290376"/>
            <a:ext cx="1096838" cy="816444"/>
          </a:xfrm>
          <a:prstGeom prst="roundRect">
            <a:avLst/>
          </a:prstGeom>
          <a:ln w="57150">
            <a:solidFill>
              <a:srgbClr val="00B050"/>
            </a:solidFill>
          </a:ln>
        </p:spPr>
        <p:style>
          <a:lnRef idx="1">
            <a:schemeClr val="accent6"/>
          </a:lnRef>
          <a:fillRef idx="2">
            <a:schemeClr val="accent6"/>
          </a:fillRef>
          <a:effectRef idx="1">
            <a:schemeClr val="accent6"/>
          </a:effectRef>
          <a:fontRef idx="minor">
            <a:schemeClr val="dk1"/>
          </a:fontRef>
        </p:style>
        <p:txBody>
          <a:bodyPr rtlCol="0" anchor="ctr"/>
          <a:lstStyle/>
          <a:p>
            <a:pPr algn="ctr" defTabSz="457200">
              <a:defRPr/>
            </a:pPr>
            <a:r>
              <a:rPr lang="en-US" altLang="zh-TW" sz="1600" dirty="0">
                <a:solidFill>
                  <a:prstClr val="black"/>
                </a:solidFill>
                <a:latin typeface="Calibri" panose="020F0502020204030204"/>
                <a:ea typeface="新細明體" panose="02020500000000000000" pitchFamily="18" charset="-120"/>
              </a:rPr>
              <a:t>Model for Task 2</a:t>
            </a:r>
            <a:endParaRPr lang="zh-TW" altLang="en-US" sz="1600" dirty="0">
              <a:solidFill>
                <a:prstClr val="black"/>
              </a:solidFill>
              <a:latin typeface="Calibri" panose="020F0502020204030204"/>
              <a:ea typeface="新細明體" panose="02020500000000000000" pitchFamily="18" charset="-120"/>
            </a:endParaRPr>
          </a:p>
        </p:txBody>
      </p:sp>
      <p:sp>
        <p:nvSpPr>
          <p:cNvPr id="37" name="矩形: 圓角 3">
            <a:extLst>
              <a:ext uri="{FF2B5EF4-FFF2-40B4-BE49-F238E27FC236}">
                <a16:creationId xmlns:a16="http://schemas.microsoft.com/office/drawing/2014/main" id="{BF5737BE-C500-0E4B-12F5-1CA320512EA1}"/>
              </a:ext>
            </a:extLst>
          </p:cNvPr>
          <p:cNvSpPr/>
          <p:nvPr/>
        </p:nvSpPr>
        <p:spPr>
          <a:xfrm>
            <a:off x="5165075" y="4290376"/>
            <a:ext cx="1096838" cy="816444"/>
          </a:xfrm>
          <a:prstGeom prst="roundRect">
            <a:avLst/>
          </a:prstGeom>
          <a:ln w="57150">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defTabSz="457200">
              <a:defRPr/>
            </a:pPr>
            <a:r>
              <a:rPr lang="en-US" altLang="zh-TW" sz="1600" dirty="0">
                <a:solidFill>
                  <a:prstClr val="black"/>
                </a:solidFill>
                <a:latin typeface="Calibri" panose="020F0502020204030204"/>
                <a:ea typeface="新細明體" panose="02020500000000000000" pitchFamily="18" charset="-120"/>
              </a:rPr>
              <a:t>Model for Task N</a:t>
            </a:r>
            <a:endParaRPr lang="zh-TW" altLang="en-US" sz="1600" dirty="0">
              <a:solidFill>
                <a:prstClr val="black"/>
              </a:solidFill>
              <a:latin typeface="Calibri" panose="020F0502020204030204"/>
              <a:ea typeface="新細明體" panose="02020500000000000000" pitchFamily="18" charset="-120"/>
            </a:endParaRPr>
          </a:p>
        </p:txBody>
      </p:sp>
      <p:cxnSp>
        <p:nvCxnSpPr>
          <p:cNvPr id="38" name="直線單箭頭接點 27">
            <a:extLst>
              <a:ext uri="{FF2B5EF4-FFF2-40B4-BE49-F238E27FC236}">
                <a16:creationId xmlns:a16="http://schemas.microsoft.com/office/drawing/2014/main" id="{D553A063-0430-3AF4-881E-3B5976EA879E}"/>
              </a:ext>
            </a:extLst>
          </p:cNvPr>
          <p:cNvCxnSpPr>
            <a:cxnSpLocks/>
          </p:cNvCxnSpPr>
          <p:nvPr/>
        </p:nvCxnSpPr>
        <p:spPr>
          <a:xfrm>
            <a:off x="2683625" y="3694028"/>
            <a:ext cx="3027637" cy="0"/>
          </a:xfrm>
          <a:prstGeom prst="straightConnector1">
            <a:avLst/>
          </a:prstGeom>
          <a:ln w="762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文字方塊 29">
            <a:extLst>
              <a:ext uri="{FF2B5EF4-FFF2-40B4-BE49-F238E27FC236}">
                <a16:creationId xmlns:a16="http://schemas.microsoft.com/office/drawing/2014/main" id="{170A1117-01B6-BBBA-7EDF-B4D21DAB42E2}"/>
              </a:ext>
            </a:extLst>
          </p:cNvPr>
          <p:cNvSpPr txBox="1"/>
          <p:nvPr/>
        </p:nvSpPr>
        <p:spPr>
          <a:xfrm>
            <a:off x="2304378" y="5797470"/>
            <a:ext cx="3791622" cy="646331"/>
          </a:xfrm>
          <a:prstGeom prst="rect">
            <a:avLst/>
          </a:prstGeom>
          <a:noFill/>
        </p:spPr>
        <p:txBody>
          <a:bodyPr wrap="square" rtlCol="0">
            <a:spAutoFit/>
          </a:bodyPr>
          <a:lstStyle/>
          <a:p>
            <a:pPr marL="342900" indent="-342900" defTabSz="457200">
              <a:buFont typeface="Arial" panose="020B0604020202020204" pitchFamily="34" charset="0"/>
              <a:buChar char="•"/>
              <a:defRPr/>
            </a:pPr>
            <a:r>
              <a:rPr lang="en-US" altLang="zh-TW" dirty="0">
                <a:solidFill>
                  <a:prstClr val="black"/>
                </a:solidFill>
                <a:latin typeface="Calibri" panose="020F0502020204030204"/>
                <a:ea typeface="新細明體" panose="02020500000000000000" pitchFamily="18" charset="-120"/>
              </a:rPr>
              <a:t>The tasks we care </a:t>
            </a:r>
          </a:p>
          <a:p>
            <a:pPr marL="342900" indent="-342900" defTabSz="457200">
              <a:buFont typeface="Arial" panose="020B0604020202020204" pitchFamily="34" charset="0"/>
              <a:buChar char="•"/>
              <a:defRPr/>
            </a:pPr>
            <a:r>
              <a:rPr lang="en-US" altLang="zh-TW" dirty="0">
                <a:solidFill>
                  <a:prstClr val="black"/>
                </a:solidFill>
                <a:latin typeface="Calibri" panose="020F0502020204030204"/>
                <a:ea typeface="新細明體" panose="02020500000000000000" pitchFamily="18" charset="-120"/>
              </a:rPr>
              <a:t>We have a little bit labeled data.</a:t>
            </a:r>
          </a:p>
        </p:txBody>
      </p:sp>
      <p:cxnSp>
        <p:nvCxnSpPr>
          <p:cNvPr id="40" name="直線單箭頭接點 30">
            <a:extLst>
              <a:ext uri="{FF2B5EF4-FFF2-40B4-BE49-F238E27FC236}">
                <a16:creationId xmlns:a16="http://schemas.microsoft.com/office/drawing/2014/main" id="{551F6DB4-AD6D-4EB0-089C-7742C903204A}"/>
              </a:ext>
            </a:extLst>
          </p:cNvPr>
          <p:cNvCxnSpPr>
            <a:cxnSpLocks/>
          </p:cNvCxnSpPr>
          <p:nvPr/>
        </p:nvCxnSpPr>
        <p:spPr>
          <a:xfrm flipH="1">
            <a:off x="2683625" y="3652224"/>
            <a:ext cx="1" cy="51792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32">
            <a:extLst>
              <a:ext uri="{FF2B5EF4-FFF2-40B4-BE49-F238E27FC236}">
                <a16:creationId xmlns:a16="http://schemas.microsoft.com/office/drawing/2014/main" id="{449E8A79-3739-C27D-F7E9-9CFEA3DE1494}"/>
              </a:ext>
            </a:extLst>
          </p:cNvPr>
          <p:cNvCxnSpPr>
            <a:cxnSpLocks/>
          </p:cNvCxnSpPr>
          <p:nvPr/>
        </p:nvCxnSpPr>
        <p:spPr>
          <a:xfrm>
            <a:off x="4197442" y="3263871"/>
            <a:ext cx="0" cy="96042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33">
            <a:extLst>
              <a:ext uri="{FF2B5EF4-FFF2-40B4-BE49-F238E27FC236}">
                <a16:creationId xmlns:a16="http://schemas.microsoft.com/office/drawing/2014/main" id="{A537E9DE-A414-1343-EFEB-705E6BEEC4F1}"/>
              </a:ext>
            </a:extLst>
          </p:cNvPr>
          <p:cNvCxnSpPr>
            <a:cxnSpLocks/>
          </p:cNvCxnSpPr>
          <p:nvPr/>
        </p:nvCxnSpPr>
        <p:spPr>
          <a:xfrm flipH="1">
            <a:off x="5711261" y="3652224"/>
            <a:ext cx="1" cy="51792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文字方塊 38">
            <a:extLst>
              <a:ext uri="{FF2B5EF4-FFF2-40B4-BE49-F238E27FC236}">
                <a16:creationId xmlns:a16="http://schemas.microsoft.com/office/drawing/2014/main" id="{85635BC3-F1A3-9118-2A9B-C79A9E3AA6DF}"/>
              </a:ext>
            </a:extLst>
          </p:cNvPr>
          <p:cNvSpPr txBox="1"/>
          <p:nvPr/>
        </p:nvSpPr>
        <p:spPr>
          <a:xfrm>
            <a:off x="466156" y="3682739"/>
            <a:ext cx="1617088" cy="369332"/>
          </a:xfrm>
          <a:prstGeom prst="rect">
            <a:avLst/>
          </a:prstGeom>
          <a:noFill/>
        </p:spPr>
        <p:txBody>
          <a:bodyPr wrap="square" rtlCol="0">
            <a:spAutoFit/>
          </a:bodyPr>
          <a:lstStyle/>
          <a:p>
            <a:pPr algn="ctr" defTabSz="457200">
              <a:defRPr/>
            </a:pPr>
            <a:r>
              <a:rPr lang="en-US" altLang="zh-TW" b="1" dirty="0">
                <a:solidFill>
                  <a:prstClr val="black"/>
                </a:solidFill>
                <a:latin typeface="Calibri" panose="020F0502020204030204"/>
                <a:ea typeface="新細明體" panose="02020500000000000000" pitchFamily="18" charset="-120"/>
              </a:rPr>
              <a:t>Fine-tune</a:t>
            </a:r>
            <a:endParaRPr lang="zh-TW" altLang="en-US" b="1" baseline="-25000" dirty="0">
              <a:solidFill>
                <a:prstClr val="black"/>
              </a:solidFill>
              <a:latin typeface="Calibri" panose="020F0502020204030204"/>
              <a:ea typeface="新細明體" panose="02020500000000000000" pitchFamily="18" charset="-120"/>
            </a:endParaRPr>
          </a:p>
        </p:txBody>
      </p:sp>
      <p:sp>
        <p:nvSpPr>
          <p:cNvPr id="45" name="文字方塊 39">
            <a:extLst>
              <a:ext uri="{FF2B5EF4-FFF2-40B4-BE49-F238E27FC236}">
                <a16:creationId xmlns:a16="http://schemas.microsoft.com/office/drawing/2014/main" id="{9415D6AC-C1B9-2E31-C65E-86F3CE89094A}"/>
              </a:ext>
            </a:extLst>
          </p:cNvPr>
          <p:cNvSpPr txBox="1"/>
          <p:nvPr/>
        </p:nvSpPr>
        <p:spPr>
          <a:xfrm>
            <a:off x="1358302" y="3008251"/>
            <a:ext cx="1230491" cy="338554"/>
          </a:xfrm>
          <a:prstGeom prst="rect">
            <a:avLst/>
          </a:prstGeom>
          <a:noFill/>
        </p:spPr>
        <p:txBody>
          <a:bodyPr wrap="square" rtlCol="0">
            <a:spAutoFit/>
          </a:bodyPr>
          <a:lstStyle/>
          <a:p>
            <a:pPr algn="ctr" defTabSz="457200">
              <a:defRPr/>
            </a:pPr>
            <a:r>
              <a:rPr lang="en-US" altLang="zh-TW" sz="1600" b="1" dirty="0">
                <a:solidFill>
                  <a:prstClr val="black"/>
                </a:solidFill>
                <a:latin typeface="Calibri" panose="020F0502020204030204"/>
                <a:ea typeface="新細明體" panose="02020500000000000000" pitchFamily="18" charset="-120"/>
              </a:rPr>
              <a:t>Pre-train</a:t>
            </a:r>
            <a:endParaRPr lang="zh-TW" altLang="en-US" sz="1600" b="1" baseline="-25000" dirty="0">
              <a:solidFill>
                <a:prstClr val="black"/>
              </a:solidFill>
              <a:latin typeface="Calibri" panose="020F0502020204030204"/>
              <a:ea typeface="新細明體" panose="02020500000000000000" pitchFamily="18" charset="-120"/>
            </a:endParaRPr>
          </a:p>
        </p:txBody>
      </p:sp>
      <p:pic>
        <p:nvPicPr>
          <p:cNvPr id="5122" name="Picture 2">
            <a:extLst>
              <a:ext uri="{FF2B5EF4-FFF2-40B4-BE49-F238E27FC236}">
                <a16:creationId xmlns:a16="http://schemas.microsoft.com/office/drawing/2014/main" id="{4A197504-7B0A-A89A-67FD-CE2333089D4A}"/>
              </a:ext>
            </a:extLst>
          </p:cNvPr>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17964" r="17601"/>
          <a:stretch/>
        </p:blipFill>
        <p:spPr bwMode="auto">
          <a:xfrm>
            <a:off x="6514096" y="1034177"/>
            <a:ext cx="5303125" cy="5554442"/>
          </a:xfrm>
          <a:prstGeom prst="rect">
            <a:avLst/>
          </a:prstGeom>
          <a:noFill/>
          <a:extLst>
            <a:ext uri="{909E8E84-426E-40DD-AFC4-6F175D3DCCD1}">
              <a14:hiddenFill xmlns:a14="http://schemas.microsoft.com/office/drawing/2010/main">
                <a:solidFill>
                  <a:srgbClr val="FFFFFF"/>
                </a:solidFill>
              </a14:hiddenFill>
            </a:ext>
          </a:extLst>
        </p:spPr>
      </p:pic>
      <p:sp>
        <p:nvSpPr>
          <p:cNvPr id="56" name="文本框 55">
            <a:extLst>
              <a:ext uri="{FF2B5EF4-FFF2-40B4-BE49-F238E27FC236}">
                <a16:creationId xmlns:a16="http://schemas.microsoft.com/office/drawing/2014/main" id="{743D3CE5-8316-76E4-079A-6F39E347A2D7}"/>
              </a:ext>
            </a:extLst>
          </p:cNvPr>
          <p:cNvSpPr txBox="1"/>
          <p:nvPr/>
        </p:nvSpPr>
        <p:spPr>
          <a:xfrm>
            <a:off x="4784345" y="4509070"/>
            <a:ext cx="343364" cy="369332"/>
          </a:xfrm>
          <a:prstGeom prst="rect">
            <a:avLst/>
          </a:prstGeom>
          <a:noFill/>
        </p:spPr>
        <p:txBody>
          <a:bodyPr wrap="none" rtlCol="0">
            <a:spAutoFit/>
          </a:bodyPr>
          <a:lstStyle/>
          <a:p>
            <a:r>
              <a:rPr kumimoji="1" lang="en-US" altLang="zh-CN" dirty="0"/>
              <a:t>…</a:t>
            </a:r>
            <a:endParaRPr kumimoji="1" lang="zh-CN" altLang="en-US" dirty="0"/>
          </a:p>
        </p:txBody>
      </p:sp>
      <p:sp>
        <p:nvSpPr>
          <p:cNvPr id="2" name="灯片编号占位符 1">
            <a:extLst>
              <a:ext uri="{FF2B5EF4-FFF2-40B4-BE49-F238E27FC236}">
                <a16:creationId xmlns:a16="http://schemas.microsoft.com/office/drawing/2014/main" id="{52BE3DCA-4D3C-5110-6129-EE29205B4EF2}"/>
              </a:ext>
            </a:extLst>
          </p:cNvPr>
          <p:cNvSpPr>
            <a:spLocks noGrp="1"/>
          </p:cNvSpPr>
          <p:nvPr>
            <p:ph type="sldNum" sz="quarter" idx="12"/>
          </p:nvPr>
        </p:nvSpPr>
        <p:spPr/>
        <p:txBody>
          <a:bodyPr/>
          <a:lstStyle/>
          <a:p>
            <a:fld id="{8B072E7F-FB13-4E5C-AA2E-76722510F6F9}" type="slidenum">
              <a:rPr lang="en-US" smtClean="0"/>
              <a:t>12</a:t>
            </a:fld>
            <a:endParaRPr lang="en-US"/>
          </a:p>
        </p:txBody>
      </p:sp>
    </p:spTree>
    <p:extLst>
      <p:ext uri="{BB962C8B-B14F-4D97-AF65-F5344CB8AC3E}">
        <p14:creationId xmlns:p14="http://schemas.microsoft.com/office/powerpoint/2010/main" val="3820426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blinds(horizontal)">
                                      <p:cBhvr>
                                        <p:cTn id="7"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a:extLst>
              <a:ext uri="{FF2B5EF4-FFF2-40B4-BE49-F238E27FC236}">
                <a16:creationId xmlns:a16="http://schemas.microsoft.com/office/drawing/2014/main" id="{6D46617C-EEEE-4B77-9126-1587E6D30D30}"/>
              </a:ext>
            </a:extLst>
          </p:cNvPr>
          <p:cNvSpPr/>
          <p:nvPr/>
        </p:nvSpPr>
        <p:spPr>
          <a:xfrm>
            <a:off x="2240477" y="5614908"/>
            <a:ext cx="2806168" cy="461665"/>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zh-TW" altLang="en-US">
              <a:solidFill>
                <a:prstClr val="white"/>
              </a:solidFill>
              <a:latin typeface="Calibri" panose="020F0502020204030204"/>
              <a:ea typeface="新細明體" panose="02020500000000000000" pitchFamily="18" charset="-120"/>
            </a:endParaRPr>
          </a:p>
        </p:txBody>
      </p:sp>
      <p:sp>
        <p:nvSpPr>
          <p:cNvPr id="5" name="矩形: 圓角 4">
            <a:extLst>
              <a:ext uri="{FF2B5EF4-FFF2-40B4-BE49-F238E27FC236}">
                <a16:creationId xmlns:a16="http://schemas.microsoft.com/office/drawing/2014/main" id="{FE1D9997-3133-4B9C-8E6E-095472BD2B72}"/>
              </a:ext>
            </a:extLst>
          </p:cNvPr>
          <p:cNvSpPr/>
          <p:nvPr/>
        </p:nvSpPr>
        <p:spPr>
          <a:xfrm>
            <a:off x="1124261" y="4168037"/>
            <a:ext cx="3966052" cy="1171047"/>
          </a:xfrm>
          <a:prstGeom prst="roundRect">
            <a:avLst/>
          </a:prstGeom>
          <a:ln w="57150">
            <a:solidFill>
              <a:schemeClr val="accent2"/>
            </a:solidFill>
          </a:ln>
        </p:spPr>
        <p:style>
          <a:lnRef idx="1">
            <a:schemeClr val="accent4"/>
          </a:lnRef>
          <a:fillRef idx="2">
            <a:schemeClr val="accent4"/>
          </a:fillRef>
          <a:effectRef idx="1">
            <a:schemeClr val="accent4"/>
          </a:effectRef>
          <a:fontRef idx="minor">
            <a:schemeClr val="dk1"/>
          </a:fontRef>
        </p:style>
        <p:txBody>
          <a:bodyPr rtlCol="0" anchor="ctr"/>
          <a:lstStyle/>
          <a:p>
            <a:pPr algn="ctr" defTabSz="457200">
              <a:defRPr/>
            </a:pPr>
            <a:r>
              <a:rPr lang="en-US" altLang="zh-TW" sz="2800" dirty="0">
                <a:solidFill>
                  <a:prstClr val="black"/>
                </a:solidFill>
                <a:latin typeface="Calibri" panose="020F0502020204030204"/>
                <a:ea typeface="新細明體" panose="02020500000000000000" pitchFamily="18" charset="-120"/>
              </a:rPr>
              <a:t>BERT</a:t>
            </a:r>
            <a:endParaRPr lang="zh-TW" altLang="en-US" sz="2800" dirty="0">
              <a:solidFill>
                <a:prstClr val="black"/>
              </a:solidFill>
              <a:latin typeface="Calibri" panose="020F0502020204030204"/>
              <a:ea typeface="新細明體" panose="02020500000000000000" pitchFamily="18" charset="-120"/>
            </a:endParaRPr>
          </a:p>
        </p:txBody>
      </p:sp>
      <p:sp>
        <p:nvSpPr>
          <p:cNvPr id="7" name="文字方塊 6">
            <a:extLst>
              <a:ext uri="{FF2B5EF4-FFF2-40B4-BE49-F238E27FC236}">
                <a16:creationId xmlns:a16="http://schemas.microsoft.com/office/drawing/2014/main" id="{AA9F8796-2B7D-4F80-B1F3-BD7A4F834EC5}"/>
              </a:ext>
            </a:extLst>
          </p:cNvPr>
          <p:cNvSpPr txBox="1"/>
          <p:nvPr/>
        </p:nvSpPr>
        <p:spPr>
          <a:xfrm>
            <a:off x="1013100" y="5627608"/>
            <a:ext cx="1111321" cy="461665"/>
          </a:xfrm>
          <a:prstGeom prst="rect">
            <a:avLst/>
          </a:prstGeom>
          <a:noFill/>
        </p:spPr>
        <p:txBody>
          <a:bodyPr wrap="square" rtlCol="0">
            <a:spAutoFit/>
          </a:bodyPr>
          <a:lstStyle/>
          <a:p>
            <a:pPr algn="ctr" defTabSz="457200">
              <a:defRPr/>
            </a:pPr>
            <a:r>
              <a:rPr lang="en-US" altLang="zh-TW" sz="2400" dirty="0">
                <a:solidFill>
                  <a:prstClr val="black"/>
                </a:solidFill>
                <a:latin typeface="微軟正黑體" panose="020B0604030504040204" pitchFamily="34" charset="-120"/>
                <a:ea typeface="微軟正黑體" panose="020B0604030504040204" pitchFamily="34" charset="-120"/>
              </a:rPr>
              <a:t>[CLS]</a:t>
            </a:r>
            <a:endParaRPr lang="zh-TW" altLang="en-US" sz="2400" dirty="0">
              <a:solidFill>
                <a:prstClr val="black"/>
              </a:solidFill>
              <a:latin typeface="微軟正黑體" panose="020B0604030504040204" pitchFamily="34" charset="-120"/>
              <a:ea typeface="微軟正黑體" panose="020B0604030504040204" pitchFamily="34" charset="-120"/>
            </a:endParaRPr>
          </a:p>
        </p:txBody>
      </p:sp>
      <p:cxnSp>
        <p:nvCxnSpPr>
          <p:cNvPr id="8" name="直線單箭頭接點 7">
            <a:extLst>
              <a:ext uri="{FF2B5EF4-FFF2-40B4-BE49-F238E27FC236}">
                <a16:creationId xmlns:a16="http://schemas.microsoft.com/office/drawing/2014/main" id="{B8F3C641-E704-43C6-95E6-C5B514F0FF04}"/>
              </a:ext>
            </a:extLst>
          </p:cNvPr>
          <p:cNvCxnSpPr>
            <a:cxnSpLocks/>
          </p:cNvCxnSpPr>
          <p:nvPr/>
        </p:nvCxnSpPr>
        <p:spPr>
          <a:xfrm flipV="1">
            <a:off x="1545183" y="5367858"/>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文字方塊 9">
            <a:extLst>
              <a:ext uri="{FF2B5EF4-FFF2-40B4-BE49-F238E27FC236}">
                <a16:creationId xmlns:a16="http://schemas.microsoft.com/office/drawing/2014/main" id="{75659565-1678-4A7D-B37A-5DCD07092454}"/>
              </a:ext>
            </a:extLst>
          </p:cNvPr>
          <p:cNvSpPr txBox="1"/>
          <p:nvPr/>
        </p:nvSpPr>
        <p:spPr>
          <a:xfrm>
            <a:off x="2050501" y="5602208"/>
            <a:ext cx="1111321" cy="461665"/>
          </a:xfrm>
          <a:prstGeom prst="rect">
            <a:avLst/>
          </a:prstGeom>
          <a:noFill/>
        </p:spPr>
        <p:txBody>
          <a:bodyPr wrap="square" rtlCol="0">
            <a:spAutoFit/>
          </a:bodyPr>
          <a:lstStyle/>
          <a:p>
            <a:pPr algn="ctr" defTabSz="457200">
              <a:defRPr/>
            </a:pPr>
            <a:r>
              <a:rPr lang="en-US" altLang="zh-TW" sz="2400" dirty="0">
                <a:solidFill>
                  <a:prstClr val="black"/>
                </a:solidFill>
                <a:latin typeface="微軟正黑體" panose="020B0604030504040204" pitchFamily="34" charset="-120"/>
                <a:ea typeface="微軟正黑體" panose="020B0604030504040204" pitchFamily="34" charset="-120"/>
              </a:rPr>
              <a:t>w</a:t>
            </a:r>
            <a:r>
              <a:rPr lang="en-US" altLang="zh-TW" sz="2400" baseline="-25000" dirty="0">
                <a:solidFill>
                  <a:prstClr val="black"/>
                </a:solidFill>
                <a:latin typeface="微軟正黑體" panose="020B0604030504040204" pitchFamily="34" charset="-120"/>
                <a:ea typeface="微軟正黑體" panose="020B0604030504040204" pitchFamily="34" charset="-120"/>
              </a:rPr>
              <a:t>1</a:t>
            </a:r>
            <a:endParaRPr lang="zh-TW" altLang="en-US" sz="2400" baseline="-25000" dirty="0">
              <a:solidFill>
                <a:prstClr val="black"/>
              </a:solidFill>
              <a:latin typeface="微軟正黑體" panose="020B0604030504040204" pitchFamily="34" charset="-120"/>
              <a:ea typeface="微軟正黑體" panose="020B0604030504040204" pitchFamily="34" charset="-120"/>
            </a:endParaRPr>
          </a:p>
        </p:txBody>
      </p:sp>
      <p:cxnSp>
        <p:nvCxnSpPr>
          <p:cNvPr id="11" name="直線單箭頭接點 10">
            <a:extLst>
              <a:ext uri="{FF2B5EF4-FFF2-40B4-BE49-F238E27FC236}">
                <a16:creationId xmlns:a16="http://schemas.microsoft.com/office/drawing/2014/main" id="{5C30D2F2-2B32-4951-9A81-C28C175EF92A}"/>
              </a:ext>
            </a:extLst>
          </p:cNvPr>
          <p:cNvCxnSpPr>
            <a:cxnSpLocks/>
          </p:cNvCxnSpPr>
          <p:nvPr/>
        </p:nvCxnSpPr>
        <p:spPr>
          <a:xfrm flipV="1">
            <a:off x="2599400" y="5367858"/>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文字方塊 12">
            <a:extLst>
              <a:ext uri="{FF2B5EF4-FFF2-40B4-BE49-F238E27FC236}">
                <a16:creationId xmlns:a16="http://schemas.microsoft.com/office/drawing/2014/main" id="{55500637-8BDF-4958-ACA2-67C3FC21A745}"/>
              </a:ext>
            </a:extLst>
          </p:cNvPr>
          <p:cNvSpPr txBox="1"/>
          <p:nvPr/>
        </p:nvSpPr>
        <p:spPr>
          <a:xfrm>
            <a:off x="3087902" y="5602208"/>
            <a:ext cx="1111321" cy="461665"/>
          </a:xfrm>
          <a:prstGeom prst="rect">
            <a:avLst/>
          </a:prstGeom>
          <a:noFill/>
        </p:spPr>
        <p:txBody>
          <a:bodyPr wrap="square" rtlCol="0">
            <a:spAutoFit/>
          </a:bodyPr>
          <a:lstStyle/>
          <a:p>
            <a:pPr algn="ctr" defTabSz="457200">
              <a:defRPr/>
            </a:pPr>
            <a:r>
              <a:rPr lang="en-US" altLang="zh-TW" sz="2400" dirty="0">
                <a:solidFill>
                  <a:prstClr val="black"/>
                </a:solidFill>
                <a:latin typeface="微軟正黑體" panose="020B0604030504040204" pitchFamily="34" charset="-120"/>
                <a:ea typeface="微軟正黑體" panose="020B0604030504040204" pitchFamily="34" charset="-120"/>
              </a:rPr>
              <a:t>w</a:t>
            </a:r>
            <a:r>
              <a:rPr lang="en-US" altLang="zh-TW" sz="2400" baseline="-25000" dirty="0">
                <a:solidFill>
                  <a:prstClr val="black"/>
                </a:solidFill>
                <a:latin typeface="微軟正黑體" panose="020B0604030504040204" pitchFamily="34" charset="-120"/>
                <a:ea typeface="微軟正黑體" panose="020B0604030504040204" pitchFamily="34" charset="-120"/>
              </a:rPr>
              <a:t>2</a:t>
            </a:r>
            <a:endParaRPr lang="zh-TW" altLang="en-US" sz="2400" baseline="-25000" dirty="0">
              <a:solidFill>
                <a:prstClr val="black"/>
              </a:solidFill>
              <a:latin typeface="微軟正黑體" panose="020B0604030504040204" pitchFamily="34" charset="-120"/>
              <a:ea typeface="微軟正黑體" panose="020B0604030504040204" pitchFamily="34" charset="-120"/>
            </a:endParaRPr>
          </a:p>
        </p:txBody>
      </p:sp>
      <p:cxnSp>
        <p:nvCxnSpPr>
          <p:cNvPr id="14" name="直線單箭頭接點 13">
            <a:extLst>
              <a:ext uri="{FF2B5EF4-FFF2-40B4-BE49-F238E27FC236}">
                <a16:creationId xmlns:a16="http://schemas.microsoft.com/office/drawing/2014/main" id="{80DB23CC-6891-483E-B90A-061C009977F4}"/>
              </a:ext>
            </a:extLst>
          </p:cNvPr>
          <p:cNvCxnSpPr>
            <a:cxnSpLocks/>
          </p:cNvCxnSpPr>
          <p:nvPr/>
        </p:nvCxnSpPr>
        <p:spPr>
          <a:xfrm flipV="1">
            <a:off x="3619985" y="5367858"/>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文字方塊 15">
            <a:extLst>
              <a:ext uri="{FF2B5EF4-FFF2-40B4-BE49-F238E27FC236}">
                <a16:creationId xmlns:a16="http://schemas.microsoft.com/office/drawing/2014/main" id="{1436C052-F90A-4AD7-AFFA-E7921446E7D3}"/>
              </a:ext>
            </a:extLst>
          </p:cNvPr>
          <p:cNvSpPr txBox="1"/>
          <p:nvPr/>
        </p:nvSpPr>
        <p:spPr>
          <a:xfrm>
            <a:off x="4125302" y="5602208"/>
            <a:ext cx="1111321" cy="461665"/>
          </a:xfrm>
          <a:prstGeom prst="rect">
            <a:avLst/>
          </a:prstGeom>
          <a:noFill/>
        </p:spPr>
        <p:txBody>
          <a:bodyPr wrap="square" rtlCol="0">
            <a:spAutoFit/>
          </a:bodyPr>
          <a:lstStyle/>
          <a:p>
            <a:pPr algn="ctr" defTabSz="457200">
              <a:defRPr/>
            </a:pPr>
            <a:r>
              <a:rPr lang="en-US" altLang="zh-TW" sz="2400" dirty="0">
                <a:solidFill>
                  <a:prstClr val="black"/>
                </a:solidFill>
                <a:latin typeface="微軟正黑體" panose="020B0604030504040204" pitchFamily="34" charset="-120"/>
                <a:ea typeface="微軟正黑體" panose="020B0604030504040204" pitchFamily="34" charset="-120"/>
              </a:rPr>
              <a:t>w</a:t>
            </a:r>
            <a:r>
              <a:rPr lang="en-US" altLang="zh-TW" sz="2400" baseline="-25000" dirty="0">
                <a:solidFill>
                  <a:prstClr val="black"/>
                </a:solidFill>
                <a:latin typeface="微軟正黑體" panose="020B0604030504040204" pitchFamily="34" charset="-120"/>
                <a:ea typeface="微軟正黑體" panose="020B0604030504040204" pitchFamily="34" charset="-120"/>
              </a:rPr>
              <a:t>3</a:t>
            </a:r>
            <a:endParaRPr lang="zh-TW" altLang="en-US" sz="2400" baseline="-25000" dirty="0">
              <a:solidFill>
                <a:prstClr val="black"/>
              </a:solidFill>
              <a:latin typeface="微軟正黑體" panose="020B0604030504040204" pitchFamily="34" charset="-120"/>
              <a:ea typeface="微軟正黑體" panose="020B0604030504040204" pitchFamily="34" charset="-120"/>
            </a:endParaRPr>
          </a:p>
        </p:txBody>
      </p:sp>
      <p:cxnSp>
        <p:nvCxnSpPr>
          <p:cNvPr id="17" name="直線單箭頭接點 16">
            <a:extLst>
              <a:ext uri="{FF2B5EF4-FFF2-40B4-BE49-F238E27FC236}">
                <a16:creationId xmlns:a16="http://schemas.microsoft.com/office/drawing/2014/main" id="{11CB1017-D67C-453C-8BEB-E23B8CB8E4EF}"/>
              </a:ext>
            </a:extLst>
          </p:cNvPr>
          <p:cNvCxnSpPr>
            <a:cxnSpLocks/>
          </p:cNvCxnSpPr>
          <p:nvPr/>
        </p:nvCxnSpPr>
        <p:spPr>
          <a:xfrm flipV="1">
            <a:off x="4674201" y="5367858"/>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a:extLst>
              <a:ext uri="{FF2B5EF4-FFF2-40B4-BE49-F238E27FC236}">
                <a16:creationId xmlns:a16="http://schemas.microsoft.com/office/drawing/2014/main" id="{800FCBD3-A5C0-4CB4-BED3-2C2857AFA228}"/>
              </a:ext>
            </a:extLst>
          </p:cNvPr>
          <p:cNvCxnSpPr>
            <a:cxnSpLocks/>
          </p:cNvCxnSpPr>
          <p:nvPr/>
        </p:nvCxnSpPr>
        <p:spPr>
          <a:xfrm flipV="1">
            <a:off x="1530262" y="3816520"/>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4459E7F0-ADAE-4D80-9216-8B621FE123E4}"/>
              </a:ext>
            </a:extLst>
          </p:cNvPr>
          <p:cNvSpPr/>
          <p:nvPr/>
        </p:nvSpPr>
        <p:spPr>
          <a:xfrm rot="5400000">
            <a:off x="1345705" y="3474101"/>
            <a:ext cx="360000" cy="195209"/>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defTabSz="457200">
              <a:defRPr/>
            </a:pPr>
            <a:endParaRPr lang="zh-TW" altLang="en-US">
              <a:solidFill>
                <a:prstClr val="white"/>
              </a:solidFill>
              <a:latin typeface="Calibri" panose="020F0502020204030204"/>
              <a:ea typeface="新細明體" panose="02020500000000000000" pitchFamily="18" charset="-120"/>
            </a:endParaRPr>
          </a:p>
        </p:txBody>
      </p:sp>
      <p:sp>
        <p:nvSpPr>
          <p:cNvPr id="29" name="矩形: 圓角 28">
            <a:extLst>
              <a:ext uri="{FF2B5EF4-FFF2-40B4-BE49-F238E27FC236}">
                <a16:creationId xmlns:a16="http://schemas.microsoft.com/office/drawing/2014/main" id="{6B71F1CD-C5FB-4ED8-BCC8-2FB88018FD16}"/>
              </a:ext>
            </a:extLst>
          </p:cNvPr>
          <p:cNvSpPr/>
          <p:nvPr/>
        </p:nvSpPr>
        <p:spPr>
          <a:xfrm>
            <a:off x="764680" y="2232273"/>
            <a:ext cx="1548424" cy="779160"/>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defTabSz="457200">
              <a:defRPr/>
            </a:pPr>
            <a:r>
              <a:rPr lang="en-US" altLang="zh-TW" sz="2400" dirty="0">
                <a:solidFill>
                  <a:prstClr val="black"/>
                </a:solidFill>
                <a:latin typeface="Calibri" panose="020F0502020204030204"/>
                <a:ea typeface="新細明體" panose="02020500000000000000" pitchFamily="18" charset="-120"/>
              </a:rPr>
              <a:t>Linear</a:t>
            </a:r>
          </a:p>
        </p:txBody>
      </p:sp>
      <p:cxnSp>
        <p:nvCxnSpPr>
          <p:cNvPr id="30" name="直線單箭頭接點 29">
            <a:extLst>
              <a:ext uri="{FF2B5EF4-FFF2-40B4-BE49-F238E27FC236}">
                <a16:creationId xmlns:a16="http://schemas.microsoft.com/office/drawing/2014/main" id="{DFAFFE57-22AC-481F-B103-63DD80DFFACE}"/>
              </a:ext>
            </a:extLst>
          </p:cNvPr>
          <p:cNvCxnSpPr>
            <a:cxnSpLocks/>
          </p:cNvCxnSpPr>
          <p:nvPr/>
        </p:nvCxnSpPr>
        <p:spPr>
          <a:xfrm flipV="1">
            <a:off x="1530262" y="1880757"/>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單箭頭接點 30">
            <a:extLst>
              <a:ext uri="{FF2B5EF4-FFF2-40B4-BE49-F238E27FC236}">
                <a16:creationId xmlns:a16="http://schemas.microsoft.com/office/drawing/2014/main" id="{B659E594-6F57-47B2-910A-DD0444BB855A}"/>
              </a:ext>
            </a:extLst>
          </p:cNvPr>
          <p:cNvCxnSpPr>
            <a:cxnSpLocks/>
          </p:cNvCxnSpPr>
          <p:nvPr/>
        </p:nvCxnSpPr>
        <p:spPr>
          <a:xfrm flipV="1">
            <a:off x="1530262" y="3011433"/>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FF604D94-72D1-4D48-A92C-0E771A2E534D}"/>
              </a:ext>
            </a:extLst>
          </p:cNvPr>
          <p:cNvSpPr/>
          <p:nvPr/>
        </p:nvSpPr>
        <p:spPr>
          <a:xfrm>
            <a:off x="1139220" y="1426887"/>
            <a:ext cx="772969" cy="461665"/>
          </a:xfrm>
          <a:prstGeom prst="rect">
            <a:avLst/>
          </a:prstGeom>
        </p:spPr>
        <p:txBody>
          <a:bodyPr wrap="none">
            <a:spAutoFit/>
          </a:bodyPr>
          <a:lstStyle/>
          <a:p>
            <a:pPr defTabSz="457200">
              <a:defRPr/>
            </a:pPr>
            <a:r>
              <a:rPr lang="en-US" altLang="zh-TW" sz="2400" dirty="0">
                <a:solidFill>
                  <a:prstClr val="black"/>
                </a:solidFill>
                <a:latin typeface="Calibri" panose="020F0502020204030204"/>
                <a:ea typeface="新細明體" panose="02020500000000000000" pitchFamily="18" charset="-120"/>
              </a:rPr>
              <a:t>class</a:t>
            </a:r>
            <a:endParaRPr lang="zh-TW" altLang="en-US" sz="2400" dirty="0">
              <a:solidFill>
                <a:prstClr val="black"/>
              </a:solidFill>
              <a:latin typeface="Calibri" panose="020F0502020204030204"/>
              <a:ea typeface="新細明體" panose="02020500000000000000" pitchFamily="18" charset="-120"/>
            </a:endParaRPr>
          </a:p>
        </p:txBody>
      </p:sp>
      <p:sp>
        <p:nvSpPr>
          <p:cNvPr id="34" name="文字方塊 33">
            <a:extLst>
              <a:ext uri="{FF2B5EF4-FFF2-40B4-BE49-F238E27FC236}">
                <a16:creationId xmlns:a16="http://schemas.microsoft.com/office/drawing/2014/main" id="{B6021EE1-9C6B-4609-8648-254394AAF352}"/>
              </a:ext>
            </a:extLst>
          </p:cNvPr>
          <p:cNvSpPr txBox="1"/>
          <p:nvPr/>
        </p:nvSpPr>
        <p:spPr>
          <a:xfrm>
            <a:off x="2880789" y="6103704"/>
            <a:ext cx="1525544" cy="461665"/>
          </a:xfrm>
          <a:prstGeom prst="rect">
            <a:avLst/>
          </a:prstGeom>
          <a:noFill/>
        </p:spPr>
        <p:txBody>
          <a:bodyPr wrap="square" rtlCol="0">
            <a:spAutoFit/>
          </a:bodyPr>
          <a:lstStyle/>
          <a:p>
            <a:pPr algn="ctr" defTabSz="457200">
              <a:defRPr/>
            </a:pPr>
            <a:r>
              <a:rPr lang="en-US" altLang="zh-TW" sz="2400" dirty="0">
                <a:solidFill>
                  <a:prstClr val="black"/>
                </a:solidFill>
                <a:latin typeface="Calibri" panose="020F0502020204030204"/>
                <a:ea typeface="新細明體" panose="02020500000000000000" pitchFamily="18" charset="-120"/>
              </a:rPr>
              <a:t>sentence</a:t>
            </a:r>
            <a:endParaRPr lang="zh-TW" altLang="en-US" sz="2400" dirty="0">
              <a:solidFill>
                <a:prstClr val="black"/>
              </a:solidFill>
              <a:latin typeface="Calibri" panose="020F0502020204030204"/>
              <a:ea typeface="新細明體" panose="02020500000000000000" pitchFamily="18" charset="-120"/>
            </a:endParaRPr>
          </a:p>
        </p:txBody>
      </p:sp>
      <p:sp>
        <p:nvSpPr>
          <p:cNvPr id="38" name="矩形 37">
            <a:extLst>
              <a:ext uri="{FF2B5EF4-FFF2-40B4-BE49-F238E27FC236}">
                <a16:creationId xmlns:a16="http://schemas.microsoft.com/office/drawing/2014/main" id="{21833BA5-A5B6-4273-8E33-FF4E0423C4E5}"/>
              </a:ext>
            </a:extLst>
          </p:cNvPr>
          <p:cNvSpPr/>
          <p:nvPr/>
        </p:nvSpPr>
        <p:spPr>
          <a:xfrm>
            <a:off x="2851025" y="2203246"/>
            <a:ext cx="1908534" cy="830997"/>
          </a:xfrm>
          <a:prstGeom prst="rect">
            <a:avLst/>
          </a:prstGeom>
        </p:spPr>
        <p:txBody>
          <a:bodyPr wrap="square">
            <a:spAutoFit/>
          </a:bodyPr>
          <a:lstStyle/>
          <a:p>
            <a:pPr defTabSz="457200">
              <a:defRPr/>
            </a:pPr>
            <a:r>
              <a:rPr lang="en-US" altLang="zh-TW" sz="2400" dirty="0">
                <a:solidFill>
                  <a:prstClr val="black"/>
                </a:solidFill>
                <a:latin typeface="Calibri" panose="020F0502020204030204"/>
                <a:ea typeface="新細明體" panose="02020500000000000000" pitchFamily="18" charset="-120"/>
              </a:rPr>
              <a:t>Random initialization  </a:t>
            </a:r>
            <a:endParaRPr lang="zh-TW" altLang="en-US" sz="2400" dirty="0">
              <a:solidFill>
                <a:prstClr val="black"/>
              </a:solidFill>
              <a:latin typeface="Calibri" panose="020F0502020204030204"/>
              <a:ea typeface="新細明體" panose="02020500000000000000" pitchFamily="18" charset="-120"/>
            </a:endParaRPr>
          </a:p>
        </p:txBody>
      </p:sp>
      <p:sp>
        <p:nvSpPr>
          <p:cNvPr id="39" name="矩形 38">
            <a:extLst>
              <a:ext uri="{FF2B5EF4-FFF2-40B4-BE49-F238E27FC236}">
                <a16:creationId xmlns:a16="http://schemas.microsoft.com/office/drawing/2014/main" id="{6BC6D935-968E-493D-98E8-1D2D4B5FDE1F}"/>
              </a:ext>
            </a:extLst>
          </p:cNvPr>
          <p:cNvSpPr/>
          <p:nvPr/>
        </p:nvSpPr>
        <p:spPr>
          <a:xfrm>
            <a:off x="2029312" y="3441427"/>
            <a:ext cx="2540995" cy="461665"/>
          </a:xfrm>
          <a:prstGeom prst="rect">
            <a:avLst/>
          </a:prstGeom>
        </p:spPr>
        <p:txBody>
          <a:bodyPr wrap="square">
            <a:spAutoFit/>
          </a:bodyPr>
          <a:lstStyle/>
          <a:p>
            <a:pPr algn="ctr" defTabSz="457200">
              <a:defRPr/>
            </a:pPr>
            <a:r>
              <a:rPr lang="en-US" altLang="zh-TW" sz="2400" b="1" dirty="0">
                <a:solidFill>
                  <a:prstClr val="black"/>
                </a:solidFill>
                <a:latin typeface="Calibri" panose="020F0502020204030204"/>
                <a:ea typeface="新細明體" panose="02020500000000000000" pitchFamily="18" charset="-120"/>
              </a:rPr>
              <a:t>Init by pre-train</a:t>
            </a:r>
            <a:endParaRPr lang="zh-TW" altLang="en-US" sz="2400" b="1" dirty="0">
              <a:solidFill>
                <a:prstClr val="black"/>
              </a:solidFill>
              <a:latin typeface="Calibri" panose="020F0502020204030204"/>
              <a:ea typeface="新細明體" panose="02020500000000000000" pitchFamily="18" charset="-120"/>
            </a:endParaRPr>
          </a:p>
        </p:txBody>
      </p:sp>
      <p:cxnSp>
        <p:nvCxnSpPr>
          <p:cNvPr id="41" name="直線單箭頭接點 40">
            <a:extLst>
              <a:ext uri="{FF2B5EF4-FFF2-40B4-BE49-F238E27FC236}">
                <a16:creationId xmlns:a16="http://schemas.microsoft.com/office/drawing/2014/main" id="{11EA3B67-DD66-48DC-B4C5-EC75FA214F01}"/>
              </a:ext>
            </a:extLst>
          </p:cNvPr>
          <p:cNvCxnSpPr/>
          <p:nvPr/>
        </p:nvCxnSpPr>
        <p:spPr>
          <a:xfrm>
            <a:off x="2367820" y="2621853"/>
            <a:ext cx="533144" cy="0"/>
          </a:xfrm>
          <a:prstGeom prst="straightConnector1">
            <a:avLst/>
          </a:prstGeom>
          <a:ln w="76200">
            <a:solidFill>
              <a:srgbClr val="0070C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1">
            <a:extLst>
              <a:ext uri="{FF2B5EF4-FFF2-40B4-BE49-F238E27FC236}">
                <a16:creationId xmlns:a16="http://schemas.microsoft.com/office/drawing/2014/main" id="{9B7CD2D9-9F88-45A5-9BA9-A33CE19CA632}"/>
              </a:ext>
            </a:extLst>
          </p:cNvPr>
          <p:cNvCxnSpPr>
            <a:cxnSpLocks/>
          </p:cNvCxnSpPr>
          <p:nvPr/>
        </p:nvCxnSpPr>
        <p:spPr>
          <a:xfrm flipV="1">
            <a:off x="3087901" y="3816520"/>
            <a:ext cx="0" cy="713020"/>
          </a:xfrm>
          <a:prstGeom prst="straightConnector1">
            <a:avLst/>
          </a:prstGeom>
          <a:ln w="76200">
            <a:solidFill>
              <a:srgbClr val="0070C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 name="右大括弧 2">
            <a:extLst>
              <a:ext uri="{FF2B5EF4-FFF2-40B4-BE49-F238E27FC236}">
                <a16:creationId xmlns:a16="http://schemas.microsoft.com/office/drawing/2014/main" id="{31900F38-073C-4F31-A116-61EDAC9B84CC}"/>
              </a:ext>
            </a:extLst>
          </p:cNvPr>
          <p:cNvSpPr/>
          <p:nvPr/>
        </p:nvSpPr>
        <p:spPr>
          <a:xfrm>
            <a:off x="5116142" y="2232273"/>
            <a:ext cx="556120" cy="4169606"/>
          </a:xfrm>
          <a:prstGeom prst="rightBrace">
            <a:avLst>
              <a:gd name="adj1" fmla="val 34153"/>
              <a:gd name="adj2" fmla="val 13298"/>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dirty="0"/>
          </a:p>
        </p:txBody>
      </p:sp>
      <p:sp>
        <p:nvSpPr>
          <p:cNvPr id="37" name="文字方塊 36">
            <a:extLst>
              <a:ext uri="{FF2B5EF4-FFF2-40B4-BE49-F238E27FC236}">
                <a16:creationId xmlns:a16="http://schemas.microsoft.com/office/drawing/2014/main" id="{9EC5E422-68D3-436F-A14D-3ED9EC77FDFA}"/>
              </a:ext>
            </a:extLst>
          </p:cNvPr>
          <p:cNvSpPr txBox="1"/>
          <p:nvPr/>
        </p:nvSpPr>
        <p:spPr>
          <a:xfrm>
            <a:off x="5707684" y="2546306"/>
            <a:ext cx="4424899" cy="461665"/>
          </a:xfrm>
          <a:prstGeom prst="rect">
            <a:avLst/>
          </a:prstGeom>
          <a:noFill/>
        </p:spPr>
        <p:txBody>
          <a:bodyPr wrap="square" rtlCol="0">
            <a:spAutoFit/>
          </a:bodyPr>
          <a:lstStyle/>
          <a:p>
            <a:pPr defTabSz="457200">
              <a:defRPr/>
            </a:pPr>
            <a:r>
              <a:rPr lang="en-US" altLang="zh-TW" sz="2400" dirty="0">
                <a:solidFill>
                  <a:prstClr val="black"/>
                </a:solidFill>
                <a:latin typeface="Calibri" panose="020F0502020204030204"/>
                <a:ea typeface="新細明體" panose="02020500000000000000" pitchFamily="18" charset="-120"/>
              </a:rPr>
              <a:t>This is the model to be learned.</a:t>
            </a:r>
          </a:p>
        </p:txBody>
      </p:sp>
      <p:sp>
        <p:nvSpPr>
          <p:cNvPr id="9" name="文字方塊 8">
            <a:extLst>
              <a:ext uri="{FF2B5EF4-FFF2-40B4-BE49-F238E27FC236}">
                <a16:creationId xmlns:a16="http://schemas.microsoft.com/office/drawing/2014/main" id="{08850BD7-C708-43E1-9931-4B2895C64463}"/>
              </a:ext>
            </a:extLst>
          </p:cNvPr>
          <p:cNvSpPr txBox="1"/>
          <p:nvPr/>
        </p:nvSpPr>
        <p:spPr>
          <a:xfrm>
            <a:off x="2744522" y="3045156"/>
            <a:ext cx="2745594" cy="461665"/>
          </a:xfrm>
          <a:prstGeom prst="rect">
            <a:avLst/>
          </a:prstGeom>
          <a:noFill/>
        </p:spPr>
        <p:txBody>
          <a:bodyPr wrap="square" rtlCol="0">
            <a:spAutoFit/>
          </a:bodyPr>
          <a:lstStyle/>
          <a:p>
            <a:r>
              <a:rPr lang="en-US" altLang="zh-TW" sz="2400" b="1" dirty="0">
                <a:solidFill>
                  <a:srgbClr val="FF0000"/>
                </a:solidFill>
              </a:rPr>
              <a:t>Better than random</a:t>
            </a:r>
            <a:endParaRPr lang="zh-TW" altLang="en-US" sz="2400" b="1" dirty="0">
              <a:solidFill>
                <a:srgbClr val="FF0000"/>
              </a:solidFill>
            </a:endParaRPr>
          </a:p>
        </p:txBody>
      </p:sp>
      <p:pic>
        <p:nvPicPr>
          <p:cNvPr id="12" name="图片 11" descr="timg">
            <a:extLst>
              <a:ext uri="{FF2B5EF4-FFF2-40B4-BE49-F238E27FC236}">
                <a16:creationId xmlns:a16="http://schemas.microsoft.com/office/drawing/2014/main" id="{EC0F11E9-899A-6086-2A10-93E8B791758E}"/>
              </a:ext>
            </a:extLst>
          </p:cNvPr>
          <p:cNvPicPr>
            <a:picLocks noChangeAspect="1"/>
          </p:cNvPicPr>
          <p:nvPr/>
        </p:nvPicPr>
        <p:blipFill>
          <a:blip r:embed="rId3"/>
          <a:stretch>
            <a:fillRect/>
          </a:stretch>
        </p:blipFill>
        <p:spPr>
          <a:xfrm>
            <a:off x="11146790" y="11430"/>
            <a:ext cx="973455" cy="973455"/>
          </a:xfrm>
          <a:prstGeom prst="rect">
            <a:avLst/>
          </a:prstGeom>
        </p:spPr>
      </p:pic>
      <p:cxnSp>
        <p:nvCxnSpPr>
          <p:cNvPr id="15" name="直线连接符 14">
            <a:extLst>
              <a:ext uri="{FF2B5EF4-FFF2-40B4-BE49-F238E27FC236}">
                <a16:creationId xmlns:a16="http://schemas.microsoft.com/office/drawing/2014/main" id="{6C2C7C2D-1124-5299-FF75-21BCCE07E445}"/>
              </a:ext>
            </a:extLst>
          </p:cNvPr>
          <p:cNvCxnSpPr>
            <a:cxnSpLocks/>
          </p:cNvCxnSpPr>
          <p:nvPr/>
        </p:nvCxnSpPr>
        <p:spPr>
          <a:xfrm>
            <a:off x="71755" y="961439"/>
            <a:ext cx="11075035"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6977C72D-3720-2DBD-6127-3A1C54ACAF5C}"/>
              </a:ext>
            </a:extLst>
          </p:cNvPr>
          <p:cNvSpPr txBox="1"/>
          <p:nvPr/>
        </p:nvSpPr>
        <p:spPr>
          <a:xfrm>
            <a:off x="71755" y="365482"/>
            <a:ext cx="1669047" cy="523220"/>
          </a:xfrm>
          <a:prstGeom prst="rect">
            <a:avLst/>
          </a:prstGeom>
          <a:noFill/>
        </p:spPr>
        <p:txBody>
          <a:bodyPr wrap="none" rtlCol="0">
            <a:spAutoFit/>
          </a:bodyPr>
          <a:lstStyle/>
          <a:p>
            <a:r>
              <a:rPr kumimoji="1" lang="en-US" altLang="zh-CN" sz="2800" b="1" dirty="0">
                <a:latin typeface="Times New Roman" panose="02020603050405020304" pitchFamily="18" charset="0"/>
                <a:cs typeface="Times New Roman" panose="02020603050405020304" pitchFamily="18" charset="0"/>
              </a:rPr>
              <a:t>Bert</a:t>
            </a:r>
            <a:r>
              <a:rPr kumimoji="1" lang="zh-CN" altLang="en-US" sz="2800" b="1" dirty="0">
                <a:latin typeface="Times New Roman" panose="02020603050405020304" pitchFamily="18" charset="0"/>
                <a:cs typeface="Times New Roman" panose="02020603050405020304" pitchFamily="18" charset="0"/>
              </a:rPr>
              <a:t> 使用</a:t>
            </a:r>
          </a:p>
        </p:txBody>
      </p:sp>
      <p:sp>
        <p:nvSpPr>
          <p:cNvPr id="22" name="文本框 21">
            <a:extLst>
              <a:ext uri="{FF2B5EF4-FFF2-40B4-BE49-F238E27FC236}">
                <a16:creationId xmlns:a16="http://schemas.microsoft.com/office/drawing/2014/main" id="{2768426C-6CB0-1D91-841F-9C57E38EEAAF}"/>
              </a:ext>
            </a:extLst>
          </p:cNvPr>
          <p:cNvSpPr txBox="1"/>
          <p:nvPr/>
        </p:nvSpPr>
        <p:spPr>
          <a:xfrm>
            <a:off x="71753" y="961439"/>
            <a:ext cx="4696189" cy="465448"/>
          </a:xfrm>
          <a:prstGeom prst="rect">
            <a:avLst/>
          </a:prstGeom>
          <a:noFill/>
        </p:spPr>
        <p:txBody>
          <a:bodyPr wrap="square">
            <a:spAutoFit/>
          </a:bodyPr>
          <a:lstStyle/>
          <a:p>
            <a:pPr>
              <a:lnSpc>
                <a:spcPct val="150000"/>
              </a:lnSpc>
            </a:pPr>
            <a:r>
              <a:rPr lang="zh-CN" altLang="en-US" sz="1800" b="1" dirty="0">
                <a:solidFill>
                  <a:srgbClr val="0070C0"/>
                </a:solidFill>
                <a:effectLst/>
              </a:rPr>
              <a:t>应用场景 </a:t>
            </a:r>
            <a:r>
              <a:rPr lang="en-US" altLang="zh-CN" b="1" dirty="0">
                <a:solidFill>
                  <a:srgbClr val="0070C0"/>
                </a:solidFill>
              </a:rPr>
              <a:t>1</a:t>
            </a:r>
            <a:r>
              <a:rPr lang="zh-CN" altLang="en-US" b="1" dirty="0">
                <a:solidFill>
                  <a:srgbClr val="0070C0"/>
                </a:solidFill>
              </a:rPr>
              <a:t> 文本分类</a:t>
            </a:r>
            <a:endParaRPr lang="zh-CN" altLang="en-US" sz="1800" b="1" dirty="0">
              <a:solidFill>
                <a:srgbClr val="0070C0"/>
              </a:solidFill>
              <a:effectLst/>
            </a:endParaRPr>
          </a:p>
        </p:txBody>
      </p:sp>
      <p:sp>
        <p:nvSpPr>
          <p:cNvPr id="25" name="文字方塊 32">
            <a:extLst>
              <a:ext uri="{FF2B5EF4-FFF2-40B4-BE49-F238E27FC236}">
                <a16:creationId xmlns:a16="http://schemas.microsoft.com/office/drawing/2014/main" id="{3E17EF9E-C95A-5B31-16DA-3437DD511B01}"/>
              </a:ext>
            </a:extLst>
          </p:cNvPr>
          <p:cNvSpPr txBox="1"/>
          <p:nvPr/>
        </p:nvSpPr>
        <p:spPr>
          <a:xfrm>
            <a:off x="7370142" y="3244089"/>
            <a:ext cx="2440732" cy="830997"/>
          </a:xfrm>
          <a:prstGeom prst="rect">
            <a:avLst/>
          </a:prstGeom>
          <a:noFill/>
        </p:spPr>
        <p:txBody>
          <a:bodyPr wrap="square" rtlCol="0">
            <a:spAutoFit/>
          </a:bodyPr>
          <a:lstStyle/>
          <a:p>
            <a:pPr defTabSz="457200">
              <a:defRPr/>
            </a:pPr>
            <a:r>
              <a:rPr lang="en-US" altLang="zh-TW" sz="2400" dirty="0">
                <a:solidFill>
                  <a:prstClr val="black"/>
                </a:solidFill>
                <a:latin typeface="Calibri" panose="020F0502020204030204"/>
                <a:ea typeface="新細明體" panose="02020500000000000000" pitchFamily="18" charset="-120"/>
              </a:rPr>
              <a:t>Input:  sequence  </a:t>
            </a:r>
          </a:p>
          <a:p>
            <a:pPr defTabSz="457200">
              <a:defRPr/>
            </a:pPr>
            <a:r>
              <a:rPr lang="en-US" altLang="zh-TW" sz="2400" dirty="0">
                <a:solidFill>
                  <a:prstClr val="black"/>
                </a:solidFill>
                <a:latin typeface="Calibri" panose="020F0502020204030204"/>
                <a:ea typeface="新細明體" panose="02020500000000000000" pitchFamily="18" charset="-120"/>
              </a:rPr>
              <a:t>output: class</a:t>
            </a:r>
            <a:endParaRPr lang="zh-TW" altLang="en-US" sz="2400" dirty="0">
              <a:solidFill>
                <a:prstClr val="black"/>
              </a:solidFill>
              <a:latin typeface="Calibri" panose="020F0502020204030204"/>
              <a:ea typeface="新細明體" panose="02020500000000000000" pitchFamily="18" charset="-120"/>
            </a:endParaRPr>
          </a:p>
        </p:txBody>
      </p:sp>
      <p:sp>
        <p:nvSpPr>
          <p:cNvPr id="26" name="文字方塊 35">
            <a:extLst>
              <a:ext uri="{FF2B5EF4-FFF2-40B4-BE49-F238E27FC236}">
                <a16:creationId xmlns:a16="http://schemas.microsoft.com/office/drawing/2014/main" id="{B0FD1CA9-55B9-08C2-72A2-C8CBB6F524FE}"/>
              </a:ext>
            </a:extLst>
          </p:cNvPr>
          <p:cNvSpPr txBox="1"/>
          <p:nvPr/>
        </p:nvSpPr>
        <p:spPr>
          <a:xfrm>
            <a:off x="7362946" y="4166919"/>
            <a:ext cx="3933883" cy="461665"/>
          </a:xfrm>
          <a:prstGeom prst="rect">
            <a:avLst/>
          </a:prstGeom>
          <a:noFill/>
        </p:spPr>
        <p:txBody>
          <a:bodyPr wrap="square" rtlCol="0">
            <a:spAutoFit/>
          </a:bodyPr>
          <a:lstStyle/>
          <a:p>
            <a:pPr defTabSz="457200">
              <a:defRPr/>
            </a:pPr>
            <a:r>
              <a:rPr lang="en-US" altLang="zh-TW" sz="2400" b="1" dirty="0">
                <a:solidFill>
                  <a:prstClr val="black"/>
                </a:solidFill>
                <a:latin typeface="Calibri" panose="020F0502020204030204"/>
                <a:ea typeface="新細明體" panose="02020500000000000000" pitchFamily="18" charset="-120"/>
              </a:rPr>
              <a:t>Example: Sentiment analysis</a:t>
            </a:r>
          </a:p>
        </p:txBody>
      </p:sp>
      <p:grpSp>
        <p:nvGrpSpPr>
          <p:cNvPr id="27" name="群組 3">
            <a:extLst>
              <a:ext uri="{FF2B5EF4-FFF2-40B4-BE49-F238E27FC236}">
                <a16:creationId xmlns:a16="http://schemas.microsoft.com/office/drawing/2014/main" id="{9A7F26E8-5142-F8D4-E091-E71BF3BC7F71}"/>
              </a:ext>
            </a:extLst>
          </p:cNvPr>
          <p:cNvGrpSpPr/>
          <p:nvPr/>
        </p:nvGrpSpPr>
        <p:grpSpPr>
          <a:xfrm>
            <a:off x="7625073" y="4947075"/>
            <a:ext cx="2394857" cy="1544598"/>
            <a:chOff x="1330878" y="5118359"/>
            <a:chExt cx="2394857" cy="1544598"/>
          </a:xfrm>
        </p:grpSpPr>
        <p:sp>
          <p:nvSpPr>
            <p:cNvPr id="28" name="文字方塊 39">
              <a:extLst>
                <a:ext uri="{FF2B5EF4-FFF2-40B4-BE49-F238E27FC236}">
                  <a16:creationId xmlns:a16="http://schemas.microsoft.com/office/drawing/2014/main" id="{06CDC967-ABD7-25F5-14F1-1531D0B1366C}"/>
                </a:ext>
              </a:extLst>
            </p:cNvPr>
            <p:cNvSpPr txBox="1"/>
            <p:nvPr/>
          </p:nvSpPr>
          <p:spPr>
            <a:xfrm>
              <a:off x="1330878" y="5118359"/>
              <a:ext cx="2394857" cy="461665"/>
            </a:xfrm>
            <a:prstGeom prst="rect">
              <a:avLst/>
            </a:prstGeom>
            <a:noFill/>
          </p:spPr>
          <p:txBody>
            <a:bodyPr wrap="square" rtlCol="0">
              <a:spAutoFit/>
            </a:bodyPr>
            <a:lstStyle/>
            <a:p>
              <a:r>
                <a:rPr lang="en-US" altLang="zh-TW" sz="2400" dirty="0"/>
                <a:t>this is good</a:t>
              </a:r>
              <a:endParaRPr lang="zh-TW" altLang="en-US" sz="2400" dirty="0"/>
            </a:p>
          </p:txBody>
        </p:sp>
        <p:cxnSp>
          <p:nvCxnSpPr>
            <p:cNvPr id="45" name="直線單箭頭接點 42">
              <a:extLst>
                <a:ext uri="{FF2B5EF4-FFF2-40B4-BE49-F238E27FC236}">
                  <a16:creationId xmlns:a16="http://schemas.microsoft.com/office/drawing/2014/main" id="{D22E982E-C14C-F08A-E74D-20A76E091C08}"/>
                </a:ext>
              </a:extLst>
            </p:cNvPr>
            <p:cNvCxnSpPr>
              <a:cxnSpLocks/>
            </p:cNvCxnSpPr>
            <p:nvPr/>
          </p:nvCxnSpPr>
          <p:spPr>
            <a:xfrm>
              <a:off x="2092551" y="5556089"/>
              <a:ext cx="0" cy="6289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文字方塊 43">
              <a:extLst>
                <a:ext uri="{FF2B5EF4-FFF2-40B4-BE49-F238E27FC236}">
                  <a16:creationId xmlns:a16="http://schemas.microsoft.com/office/drawing/2014/main" id="{88E73533-8A9F-D2C3-FF85-F4A158A4EFE1}"/>
                </a:ext>
              </a:extLst>
            </p:cNvPr>
            <p:cNvSpPr txBox="1"/>
            <p:nvPr/>
          </p:nvSpPr>
          <p:spPr>
            <a:xfrm>
              <a:off x="1431423" y="6201292"/>
              <a:ext cx="1322256" cy="461665"/>
            </a:xfrm>
            <a:prstGeom prst="rect">
              <a:avLst/>
            </a:prstGeom>
            <a:noFill/>
          </p:spPr>
          <p:txBody>
            <a:bodyPr wrap="square" rtlCol="0">
              <a:spAutoFit/>
            </a:bodyPr>
            <a:lstStyle/>
            <a:p>
              <a:pPr algn="ctr"/>
              <a:r>
                <a:rPr lang="en-US" altLang="zh-TW" sz="2400" dirty="0"/>
                <a:t>positive</a:t>
              </a:r>
              <a:endParaRPr lang="zh-TW" altLang="en-US" sz="2400" dirty="0"/>
            </a:p>
          </p:txBody>
        </p:sp>
      </p:grpSp>
      <p:sp>
        <p:nvSpPr>
          <p:cNvPr id="47" name="矩形 46">
            <a:extLst>
              <a:ext uri="{FF2B5EF4-FFF2-40B4-BE49-F238E27FC236}">
                <a16:creationId xmlns:a16="http://schemas.microsoft.com/office/drawing/2014/main" id="{02F847AF-B2B6-75E5-8AA0-4CB3C2655E29}"/>
              </a:ext>
            </a:extLst>
          </p:cNvPr>
          <p:cNvSpPr/>
          <p:nvPr/>
        </p:nvSpPr>
        <p:spPr>
          <a:xfrm>
            <a:off x="7485207" y="4947076"/>
            <a:ext cx="1794730" cy="1544598"/>
          </a:xfrm>
          <a:prstGeom prst="rect">
            <a:avLst/>
          </a:prstGeom>
          <a:noFill/>
          <a:ln w="381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灯片编号占位符 1">
            <a:extLst>
              <a:ext uri="{FF2B5EF4-FFF2-40B4-BE49-F238E27FC236}">
                <a16:creationId xmlns:a16="http://schemas.microsoft.com/office/drawing/2014/main" id="{4364D273-4D4E-DE38-A1C0-80B163581FE2}"/>
              </a:ext>
            </a:extLst>
          </p:cNvPr>
          <p:cNvSpPr>
            <a:spLocks noGrp="1"/>
          </p:cNvSpPr>
          <p:nvPr>
            <p:ph type="sldNum" sz="quarter" idx="12"/>
          </p:nvPr>
        </p:nvSpPr>
        <p:spPr/>
        <p:txBody>
          <a:bodyPr/>
          <a:lstStyle/>
          <a:p>
            <a:fld id="{8B072E7F-FB13-4E5C-AA2E-76722510F6F9}" type="slidenum">
              <a:rPr lang="en-US" smtClean="0"/>
              <a:t>13</a:t>
            </a:fld>
            <a:endParaRPr lang="en-US"/>
          </a:p>
        </p:txBody>
      </p:sp>
    </p:spTree>
    <p:extLst>
      <p:ext uri="{BB962C8B-B14F-4D97-AF65-F5344CB8AC3E}">
        <p14:creationId xmlns:p14="http://schemas.microsoft.com/office/powerpoint/2010/main" val="290952318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a:extLst>
              <a:ext uri="{FF2B5EF4-FFF2-40B4-BE49-F238E27FC236}">
                <a16:creationId xmlns:a16="http://schemas.microsoft.com/office/drawing/2014/main" id="{6D46617C-EEEE-4B77-9126-1587E6D30D30}"/>
              </a:ext>
            </a:extLst>
          </p:cNvPr>
          <p:cNvSpPr/>
          <p:nvPr/>
        </p:nvSpPr>
        <p:spPr>
          <a:xfrm>
            <a:off x="2231785" y="5823145"/>
            <a:ext cx="2806168" cy="461665"/>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zh-TW" altLang="en-US">
              <a:solidFill>
                <a:prstClr val="white"/>
              </a:solidFill>
              <a:latin typeface="Calibri" panose="020F0502020204030204"/>
              <a:ea typeface="新細明體" panose="02020500000000000000" pitchFamily="18" charset="-120"/>
            </a:endParaRPr>
          </a:p>
        </p:txBody>
      </p:sp>
      <p:sp>
        <p:nvSpPr>
          <p:cNvPr id="5" name="矩形: 圓角 4">
            <a:extLst>
              <a:ext uri="{FF2B5EF4-FFF2-40B4-BE49-F238E27FC236}">
                <a16:creationId xmlns:a16="http://schemas.microsoft.com/office/drawing/2014/main" id="{FE1D9997-3133-4B9C-8E6E-095472BD2B72}"/>
              </a:ext>
            </a:extLst>
          </p:cNvPr>
          <p:cNvSpPr/>
          <p:nvPr/>
        </p:nvSpPr>
        <p:spPr>
          <a:xfrm>
            <a:off x="1115569" y="4376274"/>
            <a:ext cx="3966052" cy="1171047"/>
          </a:xfrm>
          <a:prstGeom prst="roundRect">
            <a:avLst/>
          </a:prstGeom>
          <a:ln w="57150">
            <a:solidFill>
              <a:schemeClr val="accent2"/>
            </a:solidFill>
          </a:ln>
        </p:spPr>
        <p:style>
          <a:lnRef idx="1">
            <a:schemeClr val="accent4"/>
          </a:lnRef>
          <a:fillRef idx="2">
            <a:schemeClr val="accent4"/>
          </a:fillRef>
          <a:effectRef idx="1">
            <a:schemeClr val="accent4"/>
          </a:effectRef>
          <a:fontRef idx="minor">
            <a:schemeClr val="dk1"/>
          </a:fontRef>
        </p:style>
        <p:txBody>
          <a:bodyPr rtlCol="0" anchor="ctr"/>
          <a:lstStyle/>
          <a:p>
            <a:pPr algn="ctr" defTabSz="457200">
              <a:defRPr/>
            </a:pPr>
            <a:r>
              <a:rPr lang="en-US" altLang="zh-TW" sz="2800" dirty="0">
                <a:solidFill>
                  <a:prstClr val="black"/>
                </a:solidFill>
                <a:latin typeface="Calibri" panose="020F0502020204030204"/>
                <a:ea typeface="新細明體" panose="02020500000000000000" pitchFamily="18" charset="-120"/>
              </a:rPr>
              <a:t>BERT</a:t>
            </a:r>
            <a:endParaRPr lang="zh-TW" altLang="en-US" sz="2800" dirty="0">
              <a:solidFill>
                <a:prstClr val="black"/>
              </a:solidFill>
              <a:latin typeface="Calibri" panose="020F0502020204030204"/>
              <a:ea typeface="新細明體" panose="02020500000000000000" pitchFamily="18" charset="-120"/>
            </a:endParaRPr>
          </a:p>
        </p:txBody>
      </p:sp>
      <p:sp>
        <p:nvSpPr>
          <p:cNvPr id="7" name="文字方塊 6">
            <a:extLst>
              <a:ext uri="{FF2B5EF4-FFF2-40B4-BE49-F238E27FC236}">
                <a16:creationId xmlns:a16="http://schemas.microsoft.com/office/drawing/2014/main" id="{AA9F8796-2B7D-4F80-B1F3-BD7A4F834EC5}"/>
              </a:ext>
            </a:extLst>
          </p:cNvPr>
          <p:cNvSpPr txBox="1"/>
          <p:nvPr/>
        </p:nvSpPr>
        <p:spPr>
          <a:xfrm>
            <a:off x="1004408" y="5835845"/>
            <a:ext cx="1111321" cy="461665"/>
          </a:xfrm>
          <a:prstGeom prst="rect">
            <a:avLst/>
          </a:prstGeom>
          <a:noFill/>
        </p:spPr>
        <p:txBody>
          <a:bodyPr wrap="square" rtlCol="0">
            <a:spAutoFit/>
          </a:bodyPr>
          <a:lstStyle/>
          <a:p>
            <a:pPr algn="ctr" defTabSz="457200">
              <a:defRPr/>
            </a:pPr>
            <a:r>
              <a:rPr lang="en-US" altLang="zh-TW" sz="2400" dirty="0">
                <a:solidFill>
                  <a:prstClr val="black"/>
                </a:solidFill>
                <a:latin typeface="微軟正黑體" panose="020B0604030504040204" pitchFamily="34" charset="-120"/>
                <a:ea typeface="微軟正黑體" panose="020B0604030504040204" pitchFamily="34" charset="-120"/>
              </a:rPr>
              <a:t>[CLS]</a:t>
            </a:r>
            <a:endParaRPr lang="zh-TW" altLang="en-US" sz="2400" dirty="0">
              <a:solidFill>
                <a:prstClr val="black"/>
              </a:solidFill>
              <a:latin typeface="微軟正黑體" panose="020B0604030504040204" pitchFamily="34" charset="-120"/>
              <a:ea typeface="微軟正黑體" panose="020B0604030504040204" pitchFamily="34" charset="-120"/>
            </a:endParaRPr>
          </a:p>
        </p:txBody>
      </p:sp>
      <p:cxnSp>
        <p:nvCxnSpPr>
          <p:cNvPr id="8" name="直線單箭頭接點 7">
            <a:extLst>
              <a:ext uri="{FF2B5EF4-FFF2-40B4-BE49-F238E27FC236}">
                <a16:creationId xmlns:a16="http://schemas.microsoft.com/office/drawing/2014/main" id="{B8F3C641-E704-43C6-95E6-C5B514F0FF04}"/>
              </a:ext>
            </a:extLst>
          </p:cNvPr>
          <p:cNvCxnSpPr>
            <a:cxnSpLocks/>
          </p:cNvCxnSpPr>
          <p:nvPr/>
        </p:nvCxnSpPr>
        <p:spPr>
          <a:xfrm flipV="1">
            <a:off x="1536491" y="5576095"/>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文字方塊 9">
            <a:extLst>
              <a:ext uri="{FF2B5EF4-FFF2-40B4-BE49-F238E27FC236}">
                <a16:creationId xmlns:a16="http://schemas.microsoft.com/office/drawing/2014/main" id="{75659565-1678-4A7D-B37A-5DCD07092454}"/>
              </a:ext>
            </a:extLst>
          </p:cNvPr>
          <p:cNvSpPr txBox="1"/>
          <p:nvPr/>
        </p:nvSpPr>
        <p:spPr>
          <a:xfrm>
            <a:off x="2041809" y="5810445"/>
            <a:ext cx="1111321" cy="461665"/>
          </a:xfrm>
          <a:prstGeom prst="rect">
            <a:avLst/>
          </a:prstGeom>
          <a:noFill/>
        </p:spPr>
        <p:txBody>
          <a:bodyPr wrap="square" rtlCol="0">
            <a:spAutoFit/>
          </a:bodyPr>
          <a:lstStyle/>
          <a:p>
            <a:pPr algn="ctr" defTabSz="457200">
              <a:defRPr/>
            </a:pPr>
            <a:r>
              <a:rPr lang="en-US" altLang="zh-TW" sz="2400" dirty="0">
                <a:solidFill>
                  <a:prstClr val="black"/>
                </a:solidFill>
                <a:latin typeface="微軟正黑體" panose="020B0604030504040204" pitchFamily="34" charset="-120"/>
                <a:ea typeface="微軟正黑體" panose="020B0604030504040204" pitchFamily="34" charset="-120"/>
              </a:rPr>
              <a:t>w</a:t>
            </a:r>
            <a:r>
              <a:rPr lang="en-US" altLang="zh-TW" sz="2400" baseline="-25000" dirty="0">
                <a:solidFill>
                  <a:prstClr val="black"/>
                </a:solidFill>
                <a:latin typeface="微軟正黑體" panose="020B0604030504040204" pitchFamily="34" charset="-120"/>
                <a:ea typeface="微軟正黑體" panose="020B0604030504040204" pitchFamily="34" charset="-120"/>
              </a:rPr>
              <a:t>1</a:t>
            </a:r>
            <a:endParaRPr lang="zh-TW" altLang="en-US" sz="2400" baseline="-25000" dirty="0">
              <a:solidFill>
                <a:prstClr val="black"/>
              </a:solidFill>
              <a:latin typeface="微軟正黑體" panose="020B0604030504040204" pitchFamily="34" charset="-120"/>
              <a:ea typeface="微軟正黑體" panose="020B0604030504040204" pitchFamily="34" charset="-120"/>
            </a:endParaRPr>
          </a:p>
        </p:txBody>
      </p:sp>
      <p:cxnSp>
        <p:nvCxnSpPr>
          <p:cNvPr id="11" name="直線單箭頭接點 10">
            <a:extLst>
              <a:ext uri="{FF2B5EF4-FFF2-40B4-BE49-F238E27FC236}">
                <a16:creationId xmlns:a16="http://schemas.microsoft.com/office/drawing/2014/main" id="{5C30D2F2-2B32-4951-9A81-C28C175EF92A}"/>
              </a:ext>
            </a:extLst>
          </p:cNvPr>
          <p:cNvCxnSpPr>
            <a:cxnSpLocks/>
          </p:cNvCxnSpPr>
          <p:nvPr/>
        </p:nvCxnSpPr>
        <p:spPr>
          <a:xfrm flipV="1">
            <a:off x="2590708" y="5576095"/>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文字方塊 12">
            <a:extLst>
              <a:ext uri="{FF2B5EF4-FFF2-40B4-BE49-F238E27FC236}">
                <a16:creationId xmlns:a16="http://schemas.microsoft.com/office/drawing/2014/main" id="{55500637-8BDF-4958-ACA2-67C3FC21A745}"/>
              </a:ext>
            </a:extLst>
          </p:cNvPr>
          <p:cNvSpPr txBox="1"/>
          <p:nvPr/>
        </p:nvSpPr>
        <p:spPr>
          <a:xfrm>
            <a:off x="3079210" y="5810445"/>
            <a:ext cx="1111321" cy="461665"/>
          </a:xfrm>
          <a:prstGeom prst="rect">
            <a:avLst/>
          </a:prstGeom>
          <a:noFill/>
        </p:spPr>
        <p:txBody>
          <a:bodyPr wrap="square" rtlCol="0">
            <a:spAutoFit/>
          </a:bodyPr>
          <a:lstStyle/>
          <a:p>
            <a:pPr algn="ctr" defTabSz="457200">
              <a:defRPr/>
            </a:pPr>
            <a:r>
              <a:rPr lang="en-US" altLang="zh-TW" sz="2400" dirty="0">
                <a:solidFill>
                  <a:prstClr val="black"/>
                </a:solidFill>
                <a:latin typeface="微軟正黑體" panose="020B0604030504040204" pitchFamily="34" charset="-120"/>
                <a:ea typeface="微軟正黑體" panose="020B0604030504040204" pitchFamily="34" charset="-120"/>
              </a:rPr>
              <a:t>w</a:t>
            </a:r>
            <a:r>
              <a:rPr lang="en-US" altLang="zh-TW" sz="2400" baseline="-25000" dirty="0">
                <a:solidFill>
                  <a:prstClr val="black"/>
                </a:solidFill>
                <a:latin typeface="微軟正黑體" panose="020B0604030504040204" pitchFamily="34" charset="-120"/>
                <a:ea typeface="微軟正黑體" panose="020B0604030504040204" pitchFamily="34" charset="-120"/>
              </a:rPr>
              <a:t>2</a:t>
            </a:r>
            <a:endParaRPr lang="zh-TW" altLang="en-US" sz="2400" baseline="-25000" dirty="0">
              <a:solidFill>
                <a:prstClr val="black"/>
              </a:solidFill>
              <a:latin typeface="微軟正黑體" panose="020B0604030504040204" pitchFamily="34" charset="-120"/>
              <a:ea typeface="微軟正黑體" panose="020B0604030504040204" pitchFamily="34" charset="-120"/>
            </a:endParaRPr>
          </a:p>
        </p:txBody>
      </p:sp>
      <p:cxnSp>
        <p:nvCxnSpPr>
          <p:cNvPr id="14" name="直線單箭頭接點 13">
            <a:extLst>
              <a:ext uri="{FF2B5EF4-FFF2-40B4-BE49-F238E27FC236}">
                <a16:creationId xmlns:a16="http://schemas.microsoft.com/office/drawing/2014/main" id="{80DB23CC-6891-483E-B90A-061C009977F4}"/>
              </a:ext>
            </a:extLst>
          </p:cNvPr>
          <p:cNvCxnSpPr>
            <a:cxnSpLocks/>
          </p:cNvCxnSpPr>
          <p:nvPr/>
        </p:nvCxnSpPr>
        <p:spPr>
          <a:xfrm flipV="1">
            <a:off x="3611293" y="5576095"/>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文字方塊 15">
            <a:extLst>
              <a:ext uri="{FF2B5EF4-FFF2-40B4-BE49-F238E27FC236}">
                <a16:creationId xmlns:a16="http://schemas.microsoft.com/office/drawing/2014/main" id="{1436C052-F90A-4AD7-AFFA-E7921446E7D3}"/>
              </a:ext>
            </a:extLst>
          </p:cNvPr>
          <p:cNvSpPr txBox="1"/>
          <p:nvPr/>
        </p:nvSpPr>
        <p:spPr>
          <a:xfrm>
            <a:off x="4116610" y="5810445"/>
            <a:ext cx="1111321" cy="461665"/>
          </a:xfrm>
          <a:prstGeom prst="rect">
            <a:avLst/>
          </a:prstGeom>
          <a:noFill/>
        </p:spPr>
        <p:txBody>
          <a:bodyPr wrap="square" rtlCol="0">
            <a:spAutoFit/>
          </a:bodyPr>
          <a:lstStyle/>
          <a:p>
            <a:pPr algn="ctr" defTabSz="457200">
              <a:defRPr/>
            </a:pPr>
            <a:r>
              <a:rPr lang="en-US" altLang="zh-TW" sz="2400" dirty="0">
                <a:solidFill>
                  <a:prstClr val="black"/>
                </a:solidFill>
                <a:latin typeface="微軟正黑體" panose="020B0604030504040204" pitchFamily="34" charset="-120"/>
                <a:ea typeface="微軟正黑體" panose="020B0604030504040204" pitchFamily="34" charset="-120"/>
              </a:rPr>
              <a:t>w</a:t>
            </a:r>
            <a:r>
              <a:rPr lang="en-US" altLang="zh-TW" sz="2400" baseline="-25000" dirty="0">
                <a:solidFill>
                  <a:prstClr val="black"/>
                </a:solidFill>
                <a:latin typeface="微軟正黑體" panose="020B0604030504040204" pitchFamily="34" charset="-120"/>
                <a:ea typeface="微軟正黑體" panose="020B0604030504040204" pitchFamily="34" charset="-120"/>
              </a:rPr>
              <a:t>3</a:t>
            </a:r>
            <a:endParaRPr lang="zh-TW" altLang="en-US" sz="2400" baseline="-25000" dirty="0">
              <a:solidFill>
                <a:prstClr val="black"/>
              </a:solidFill>
              <a:latin typeface="微軟正黑體" panose="020B0604030504040204" pitchFamily="34" charset="-120"/>
              <a:ea typeface="微軟正黑體" panose="020B0604030504040204" pitchFamily="34" charset="-120"/>
            </a:endParaRPr>
          </a:p>
        </p:txBody>
      </p:sp>
      <p:cxnSp>
        <p:nvCxnSpPr>
          <p:cNvPr id="17" name="直線單箭頭接點 16">
            <a:extLst>
              <a:ext uri="{FF2B5EF4-FFF2-40B4-BE49-F238E27FC236}">
                <a16:creationId xmlns:a16="http://schemas.microsoft.com/office/drawing/2014/main" id="{11CB1017-D67C-453C-8BEB-E23B8CB8E4EF}"/>
              </a:ext>
            </a:extLst>
          </p:cNvPr>
          <p:cNvCxnSpPr>
            <a:cxnSpLocks/>
          </p:cNvCxnSpPr>
          <p:nvPr/>
        </p:nvCxnSpPr>
        <p:spPr>
          <a:xfrm flipV="1">
            <a:off x="4665509" y="5576095"/>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a:extLst>
              <a:ext uri="{FF2B5EF4-FFF2-40B4-BE49-F238E27FC236}">
                <a16:creationId xmlns:a16="http://schemas.microsoft.com/office/drawing/2014/main" id="{84AD70C7-FA7B-4650-9C0E-E5889FA1B1F5}"/>
              </a:ext>
            </a:extLst>
          </p:cNvPr>
          <p:cNvCxnSpPr>
            <a:cxnSpLocks/>
          </p:cNvCxnSpPr>
          <p:nvPr/>
        </p:nvCxnSpPr>
        <p:spPr>
          <a:xfrm flipV="1">
            <a:off x="2590708" y="4024757"/>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a:extLst>
              <a:ext uri="{FF2B5EF4-FFF2-40B4-BE49-F238E27FC236}">
                <a16:creationId xmlns:a16="http://schemas.microsoft.com/office/drawing/2014/main" id="{8365E470-C9D7-4F85-BDEC-7872694F1584}"/>
              </a:ext>
            </a:extLst>
          </p:cNvPr>
          <p:cNvCxnSpPr>
            <a:cxnSpLocks/>
          </p:cNvCxnSpPr>
          <p:nvPr/>
        </p:nvCxnSpPr>
        <p:spPr>
          <a:xfrm flipV="1">
            <a:off x="3613100" y="4024757"/>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a:extLst>
              <a:ext uri="{FF2B5EF4-FFF2-40B4-BE49-F238E27FC236}">
                <a16:creationId xmlns:a16="http://schemas.microsoft.com/office/drawing/2014/main" id="{20920604-B10A-4875-ADD1-24A7C89A2A50}"/>
              </a:ext>
            </a:extLst>
          </p:cNvPr>
          <p:cNvCxnSpPr>
            <a:cxnSpLocks/>
          </p:cNvCxnSpPr>
          <p:nvPr/>
        </p:nvCxnSpPr>
        <p:spPr>
          <a:xfrm flipV="1">
            <a:off x="4665509" y="4024757"/>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4351E929-E776-4A64-AA7F-51B791DF88B0}"/>
              </a:ext>
            </a:extLst>
          </p:cNvPr>
          <p:cNvSpPr/>
          <p:nvPr/>
        </p:nvSpPr>
        <p:spPr>
          <a:xfrm rot="5400000">
            <a:off x="2406151" y="3701684"/>
            <a:ext cx="360000" cy="195209"/>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defTabSz="457200">
              <a:defRPr/>
            </a:pPr>
            <a:endParaRPr lang="zh-TW" altLang="en-US">
              <a:solidFill>
                <a:prstClr val="white"/>
              </a:solidFill>
              <a:latin typeface="Calibri" panose="020F0502020204030204"/>
              <a:ea typeface="新細明體" panose="02020500000000000000" pitchFamily="18" charset="-120"/>
            </a:endParaRPr>
          </a:p>
        </p:txBody>
      </p:sp>
      <p:sp>
        <p:nvSpPr>
          <p:cNvPr id="25" name="矩形 24">
            <a:extLst>
              <a:ext uri="{FF2B5EF4-FFF2-40B4-BE49-F238E27FC236}">
                <a16:creationId xmlns:a16="http://schemas.microsoft.com/office/drawing/2014/main" id="{07DB88F8-67BC-404C-9D7F-00977EE9C500}"/>
              </a:ext>
            </a:extLst>
          </p:cNvPr>
          <p:cNvSpPr/>
          <p:nvPr/>
        </p:nvSpPr>
        <p:spPr>
          <a:xfrm rot="5400000">
            <a:off x="3434846" y="3716072"/>
            <a:ext cx="360000" cy="195209"/>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defTabSz="457200">
              <a:defRPr/>
            </a:pPr>
            <a:endParaRPr lang="zh-TW" altLang="en-US">
              <a:solidFill>
                <a:prstClr val="white"/>
              </a:solidFill>
              <a:latin typeface="Calibri" panose="020F0502020204030204"/>
              <a:ea typeface="新細明體" panose="02020500000000000000" pitchFamily="18" charset="-120"/>
            </a:endParaRPr>
          </a:p>
        </p:txBody>
      </p:sp>
      <p:sp>
        <p:nvSpPr>
          <p:cNvPr id="26" name="矩形 25">
            <a:extLst>
              <a:ext uri="{FF2B5EF4-FFF2-40B4-BE49-F238E27FC236}">
                <a16:creationId xmlns:a16="http://schemas.microsoft.com/office/drawing/2014/main" id="{614A30AC-F404-4E36-ACD5-80173A5ED21F}"/>
              </a:ext>
            </a:extLst>
          </p:cNvPr>
          <p:cNvSpPr/>
          <p:nvPr/>
        </p:nvSpPr>
        <p:spPr>
          <a:xfrm rot="5400000">
            <a:off x="4473262" y="3716072"/>
            <a:ext cx="360000" cy="195209"/>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defTabSz="457200">
              <a:defRPr/>
            </a:pPr>
            <a:endParaRPr lang="zh-TW" altLang="en-US">
              <a:solidFill>
                <a:prstClr val="white"/>
              </a:solidFill>
              <a:latin typeface="Calibri" panose="020F0502020204030204"/>
              <a:ea typeface="新細明體" panose="02020500000000000000" pitchFamily="18" charset="-120"/>
            </a:endParaRPr>
          </a:p>
        </p:txBody>
      </p:sp>
      <p:grpSp>
        <p:nvGrpSpPr>
          <p:cNvPr id="4" name="群組 3">
            <a:extLst>
              <a:ext uri="{FF2B5EF4-FFF2-40B4-BE49-F238E27FC236}">
                <a16:creationId xmlns:a16="http://schemas.microsoft.com/office/drawing/2014/main" id="{F9586E4A-26AA-439B-9B9C-40B3F98A1CAA}"/>
              </a:ext>
            </a:extLst>
          </p:cNvPr>
          <p:cNvGrpSpPr/>
          <p:nvPr/>
        </p:nvGrpSpPr>
        <p:grpSpPr>
          <a:xfrm>
            <a:off x="2057453" y="1655255"/>
            <a:ext cx="1057576" cy="1955037"/>
            <a:chOff x="1547832" y="1712151"/>
            <a:chExt cx="1057576" cy="1955037"/>
          </a:xfrm>
        </p:grpSpPr>
        <p:sp>
          <p:nvSpPr>
            <p:cNvPr id="29" name="矩形: 圓角 28">
              <a:extLst>
                <a:ext uri="{FF2B5EF4-FFF2-40B4-BE49-F238E27FC236}">
                  <a16:creationId xmlns:a16="http://schemas.microsoft.com/office/drawing/2014/main" id="{6B71F1CD-C5FB-4ED8-BCC8-2FB88018FD16}"/>
                </a:ext>
              </a:extLst>
            </p:cNvPr>
            <p:cNvSpPr/>
            <p:nvPr/>
          </p:nvSpPr>
          <p:spPr>
            <a:xfrm>
              <a:off x="1547832" y="2525360"/>
              <a:ext cx="1057576" cy="779160"/>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defTabSz="457200">
                <a:defRPr/>
              </a:pPr>
              <a:r>
                <a:rPr lang="en-US" altLang="zh-TW" sz="2400" dirty="0">
                  <a:solidFill>
                    <a:prstClr val="black"/>
                  </a:solidFill>
                  <a:latin typeface="Calibri" panose="020F0502020204030204"/>
                  <a:ea typeface="新細明體" panose="02020500000000000000" pitchFamily="18" charset="-120"/>
                </a:rPr>
                <a:t>Linear</a:t>
              </a:r>
            </a:p>
          </p:txBody>
        </p:sp>
        <p:cxnSp>
          <p:nvCxnSpPr>
            <p:cNvPr id="30" name="直線單箭頭接點 29">
              <a:extLst>
                <a:ext uri="{FF2B5EF4-FFF2-40B4-BE49-F238E27FC236}">
                  <a16:creationId xmlns:a16="http://schemas.microsoft.com/office/drawing/2014/main" id="{DFAFFE57-22AC-481F-B103-63DD80DFFACE}"/>
                </a:ext>
              </a:extLst>
            </p:cNvPr>
            <p:cNvCxnSpPr>
              <a:cxnSpLocks/>
            </p:cNvCxnSpPr>
            <p:nvPr/>
          </p:nvCxnSpPr>
          <p:spPr>
            <a:xfrm flipV="1">
              <a:off x="2065303" y="2166022"/>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單箭頭接點 30">
              <a:extLst>
                <a:ext uri="{FF2B5EF4-FFF2-40B4-BE49-F238E27FC236}">
                  <a16:creationId xmlns:a16="http://schemas.microsoft.com/office/drawing/2014/main" id="{B659E594-6F57-47B2-910A-DD0444BB855A}"/>
                </a:ext>
              </a:extLst>
            </p:cNvPr>
            <p:cNvCxnSpPr>
              <a:cxnSpLocks/>
            </p:cNvCxnSpPr>
            <p:nvPr/>
          </p:nvCxnSpPr>
          <p:spPr>
            <a:xfrm flipV="1">
              <a:off x="2078003" y="3315672"/>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FF604D94-72D1-4D48-A92C-0E771A2E534D}"/>
                </a:ext>
              </a:extLst>
            </p:cNvPr>
            <p:cNvSpPr/>
            <p:nvPr/>
          </p:nvSpPr>
          <p:spPr>
            <a:xfrm>
              <a:off x="1678818" y="1712151"/>
              <a:ext cx="772969" cy="461665"/>
            </a:xfrm>
            <a:prstGeom prst="rect">
              <a:avLst/>
            </a:prstGeom>
          </p:spPr>
          <p:txBody>
            <a:bodyPr wrap="none">
              <a:spAutoFit/>
            </a:bodyPr>
            <a:lstStyle/>
            <a:p>
              <a:pPr defTabSz="457200">
                <a:defRPr/>
              </a:pPr>
              <a:r>
                <a:rPr lang="en-US" altLang="zh-TW" sz="2400" dirty="0">
                  <a:solidFill>
                    <a:prstClr val="black"/>
                  </a:solidFill>
                  <a:latin typeface="Calibri" panose="020F0502020204030204"/>
                  <a:ea typeface="新細明體" panose="02020500000000000000" pitchFamily="18" charset="-120"/>
                </a:rPr>
                <a:t>class</a:t>
              </a:r>
              <a:endParaRPr lang="zh-TW" altLang="en-US" sz="2400" dirty="0">
                <a:solidFill>
                  <a:prstClr val="black"/>
                </a:solidFill>
                <a:latin typeface="Calibri" panose="020F0502020204030204"/>
                <a:ea typeface="新細明體" panose="02020500000000000000" pitchFamily="18" charset="-120"/>
              </a:endParaRPr>
            </a:p>
          </p:txBody>
        </p:sp>
      </p:grpSp>
      <p:sp>
        <p:nvSpPr>
          <p:cNvPr id="33" name="文字方塊 32">
            <a:extLst>
              <a:ext uri="{FF2B5EF4-FFF2-40B4-BE49-F238E27FC236}">
                <a16:creationId xmlns:a16="http://schemas.microsoft.com/office/drawing/2014/main" id="{FE1579B7-3F39-4F1D-B6D0-CDBB94B0CAD1}"/>
              </a:ext>
            </a:extLst>
          </p:cNvPr>
          <p:cNvSpPr txBox="1"/>
          <p:nvPr/>
        </p:nvSpPr>
        <p:spPr>
          <a:xfrm>
            <a:off x="7441135" y="1813299"/>
            <a:ext cx="3368858" cy="830997"/>
          </a:xfrm>
          <a:prstGeom prst="rect">
            <a:avLst/>
          </a:prstGeom>
          <a:noFill/>
        </p:spPr>
        <p:txBody>
          <a:bodyPr wrap="square" rtlCol="0">
            <a:spAutoFit/>
          </a:bodyPr>
          <a:lstStyle/>
          <a:p>
            <a:pPr defTabSz="457200">
              <a:defRPr/>
            </a:pPr>
            <a:r>
              <a:rPr lang="en-US" altLang="zh-TW" sz="2400" dirty="0">
                <a:solidFill>
                  <a:prstClr val="black"/>
                </a:solidFill>
                <a:latin typeface="Calibri" panose="020F0502020204030204"/>
                <a:ea typeface="新細明體" panose="02020500000000000000" pitchFamily="18" charset="-120"/>
              </a:rPr>
              <a:t>Input: sequence</a:t>
            </a:r>
          </a:p>
          <a:p>
            <a:pPr defTabSz="457200">
              <a:defRPr/>
            </a:pPr>
            <a:r>
              <a:rPr lang="en-US" altLang="zh-TW" sz="2400" dirty="0">
                <a:solidFill>
                  <a:prstClr val="black"/>
                </a:solidFill>
                <a:latin typeface="Calibri" panose="020F0502020204030204"/>
                <a:ea typeface="新細明體" panose="02020500000000000000" pitchFamily="18" charset="-120"/>
              </a:rPr>
              <a:t>output: same as input</a:t>
            </a:r>
            <a:endParaRPr lang="zh-TW" altLang="en-US" sz="2400" dirty="0">
              <a:solidFill>
                <a:prstClr val="black"/>
              </a:solidFill>
              <a:latin typeface="Calibri" panose="020F0502020204030204"/>
              <a:ea typeface="新細明體" panose="02020500000000000000" pitchFamily="18" charset="-120"/>
            </a:endParaRPr>
          </a:p>
        </p:txBody>
      </p:sp>
      <p:sp>
        <p:nvSpPr>
          <p:cNvPr id="34" name="文字方塊 33">
            <a:extLst>
              <a:ext uri="{FF2B5EF4-FFF2-40B4-BE49-F238E27FC236}">
                <a16:creationId xmlns:a16="http://schemas.microsoft.com/office/drawing/2014/main" id="{B6021EE1-9C6B-4609-8648-254394AAF352}"/>
              </a:ext>
            </a:extLst>
          </p:cNvPr>
          <p:cNvSpPr txBox="1"/>
          <p:nvPr/>
        </p:nvSpPr>
        <p:spPr>
          <a:xfrm>
            <a:off x="2872097" y="6311941"/>
            <a:ext cx="1525544" cy="461665"/>
          </a:xfrm>
          <a:prstGeom prst="rect">
            <a:avLst/>
          </a:prstGeom>
          <a:noFill/>
        </p:spPr>
        <p:txBody>
          <a:bodyPr wrap="square" rtlCol="0">
            <a:spAutoFit/>
          </a:bodyPr>
          <a:lstStyle/>
          <a:p>
            <a:pPr algn="ctr" defTabSz="457200">
              <a:defRPr/>
            </a:pPr>
            <a:r>
              <a:rPr lang="en-US" altLang="zh-TW" sz="2400" dirty="0">
                <a:solidFill>
                  <a:prstClr val="black"/>
                </a:solidFill>
                <a:latin typeface="Calibri" panose="020F0502020204030204"/>
                <a:ea typeface="新細明體" panose="02020500000000000000" pitchFamily="18" charset="-120"/>
              </a:rPr>
              <a:t>sentence</a:t>
            </a:r>
            <a:endParaRPr lang="zh-TW" altLang="en-US" sz="2400" dirty="0">
              <a:solidFill>
                <a:prstClr val="black"/>
              </a:solidFill>
              <a:latin typeface="Calibri" panose="020F0502020204030204"/>
              <a:ea typeface="新細明體" panose="02020500000000000000" pitchFamily="18" charset="-120"/>
            </a:endParaRPr>
          </a:p>
        </p:txBody>
      </p:sp>
      <p:grpSp>
        <p:nvGrpSpPr>
          <p:cNvPr id="54" name="群組 53">
            <a:extLst>
              <a:ext uri="{FF2B5EF4-FFF2-40B4-BE49-F238E27FC236}">
                <a16:creationId xmlns:a16="http://schemas.microsoft.com/office/drawing/2014/main" id="{52EFE22A-44CC-4B39-BA69-C466A73F90B9}"/>
              </a:ext>
            </a:extLst>
          </p:cNvPr>
          <p:cNvGrpSpPr/>
          <p:nvPr/>
        </p:nvGrpSpPr>
        <p:grpSpPr>
          <a:xfrm>
            <a:off x="3073548" y="1657605"/>
            <a:ext cx="1057576" cy="1955037"/>
            <a:chOff x="1547832" y="1712151"/>
            <a:chExt cx="1057576" cy="1955037"/>
          </a:xfrm>
        </p:grpSpPr>
        <p:sp>
          <p:nvSpPr>
            <p:cNvPr id="55" name="矩形: 圓角 54">
              <a:extLst>
                <a:ext uri="{FF2B5EF4-FFF2-40B4-BE49-F238E27FC236}">
                  <a16:creationId xmlns:a16="http://schemas.microsoft.com/office/drawing/2014/main" id="{772EF457-3BE5-4850-87AE-54F1D6862526}"/>
                </a:ext>
              </a:extLst>
            </p:cNvPr>
            <p:cNvSpPr/>
            <p:nvPr/>
          </p:nvSpPr>
          <p:spPr>
            <a:xfrm>
              <a:off x="1547832" y="2525360"/>
              <a:ext cx="1057576" cy="779160"/>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defTabSz="457200">
                <a:defRPr/>
              </a:pPr>
              <a:r>
                <a:rPr lang="en-US" altLang="zh-TW" sz="2400" dirty="0">
                  <a:solidFill>
                    <a:prstClr val="black"/>
                  </a:solidFill>
                  <a:latin typeface="Calibri" panose="020F0502020204030204"/>
                  <a:ea typeface="新細明體" panose="02020500000000000000" pitchFamily="18" charset="-120"/>
                </a:rPr>
                <a:t>Linear</a:t>
              </a:r>
            </a:p>
          </p:txBody>
        </p:sp>
        <p:cxnSp>
          <p:nvCxnSpPr>
            <p:cNvPr id="56" name="直線單箭頭接點 55">
              <a:extLst>
                <a:ext uri="{FF2B5EF4-FFF2-40B4-BE49-F238E27FC236}">
                  <a16:creationId xmlns:a16="http://schemas.microsoft.com/office/drawing/2014/main" id="{BA5E6BDD-9A3F-4615-BFB5-19D08DA5D141}"/>
                </a:ext>
              </a:extLst>
            </p:cNvPr>
            <p:cNvCxnSpPr>
              <a:cxnSpLocks/>
            </p:cNvCxnSpPr>
            <p:nvPr/>
          </p:nvCxnSpPr>
          <p:spPr>
            <a:xfrm flipV="1">
              <a:off x="2065303" y="2166022"/>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56">
              <a:extLst>
                <a:ext uri="{FF2B5EF4-FFF2-40B4-BE49-F238E27FC236}">
                  <a16:creationId xmlns:a16="http://schemas.microsoft.com/office/drawing/2014/main" id="{FC550BFB-FD99-48DE-AD10-0A8C9E3B1EAA}"/>
                </a:ext>
              </a:extLst>
            </p:cNvPr>
            <p:cNvCxnSpPr>
              <a:cxnSpLocks/>
            </p:cNvCxnSpPr>
            <p:nvPr/>
          </p:nvCxnSpPr>
          <p:spPr>
            <a:xfrm flipV="1">
              <a:off x="2078003" y="3315672"/>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矩形 57">
              <a:extLst>
                <a:ext uri="{FF2B5EF4-FFF2-40B4-BE49-F238E27FC236}">
                  <a16:creationId xmlns:a16="http://schemas.microsoft.com/office/drawing/2014/main" id="{3A777AE2-0D8D-4B43-B6B0-4CE7F45C5B0A}"/>
                </a:ext>
              </a:extLst>
            </p:cNvPr>
            <p:cNvSpPr/>
            <p:nvPr/>
          </p:nvSpPr>
          <p:spPr>
            <a:xfrm>
              <a:off x="1678818" y="1712151"/>
              <a:ext cx="772969" cy="461665"/>
            </a:xfrm>
            <a:prstGeom prst="rect">
              <a:avLst/>
            </a:prstGeom>
          </p:spPr>
          <p:txBody>
            <a:bodyPr wrap="none">
              <a:spAutoFit/>
            </a:bodyPr>
            <a:lstStyle/>
            <a:p>
              <a:pPr defTabSz="457200">
                <a:defRPr/>
              </a:pPr>
              <a:r>
                <a:rPr lang="en-US" altLang="zh-TW" sz="2400" dirty="0">
                  <a:solidFill>
                    <a:prstClr val="black"/>
                  </a:solidFill>
                  <a:latin typeface="Calibri" panose="020F0502020204030204"/>
                  <a:ea typeface="新細明體" panose="02020500000000000000" pitchFamily="18" charset="-120"/>
                </a:rPr>
                <a:t>class</a:t>
              </a:r>
              <a:endParaRPr lang="zh-TW" altLang="en-US" sz="2400" dirty="0">
                <a:solidFill>
                  <a:prstClr val="black"/>
                </a:solidFill>
                <a:latin typeface="Calibri" panose="020F0502020204030204"/>
                <a:ea typeface="新細明體" panose="02020500000000000000" pitchFamily="18" charset="-120"/>
              </a:endParaRPr>
            </a:p>
          </p:txBody>
        </p:sp>
      </p:grpSp>
      <p:grpSp>
        <p:nvGrpSpPr>
          <p:cNvPr id="59" name="群組 58">
            <a:extLst>
              <a:ext uri="{FF2B5EF4-FFF2-40B4-BE49-F238E27FC236}">
                <a16:creationId xmlns:a16="http://schemas.microsoft.com/office/drawing/2014/main" id="{5954CBF2-769B-4B49-96E6-C1E72D41A7BD}"/>
              </a:ext>
            </a:extLst>
          </p:cNvPr>
          <p:cNvGrpSpPr/>
          <p:nvPr/>
        </p:nvGrpSpPr>
        <p:grpSpPr>
          <a:xfrm>
            <a:off x="4124868" y="1655255"/>
            <a:ext cx="1057576" cy="1955037"/>
            <a:chOff x="1547832" y="1712151"/>
            <a:chExt cx="1057576" cy="1955037"/>
          </a:xfrm>
        </p:grpSpPr>
        <p:sp>
          <p:nvSpPr>
            <p:cNvPr id="60" name="矩形: 圓角 59">
              <a:extLst>
                <a:ext uri="{FF2B5EF4-FFF2-40B4-BE49-F238E27FC236}">
                  <a16:creationId xmlns:a16="http://schemas.microsoft.com/office/drawing/2014/main" id="{F47F49CD-0A7E-4932-84A0-DA6D403DD61B}"/>
                </a:ext>
              </a:extLst>
            </p:cNvPr>
            <p:cNvSpPr/>
            <p:nvPr/>
          </p:nvSpPr>
          <p:spPr>
            <a:xfrm>
              <a:off x="1547832" y="2525360"/>
              <a:ext cx="1057576" cy="779160"/>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defTabSz="457200">
                <a:defRPr/>
              </a:pPr>
              <a:r>
                <a:rPr lang="en-US" altLang="zh-TW" sz="2400" dirty="0">
                  <a:solidFill>
                    <a:prstClr val="black"/>
                  </a:solidFill>
                  <a:latin typeface="Calibri" panose="020F0502020204030204"/>
                  <a:ea typeface="新細明體" panose="02020500000000000000" pitchFamily="18" charset="-120"/>
                </a:rPr>
                <a:t>Linear</a:t>
              </a:r>
            </a:p>
          </p:txBody>
        </p:sp>
        <p:cxnSp>
          <p:nvCxnSpPr>
            <p:cNvPr id="61" name="直線單箭頭接點 60">
              <a:extLst>
                <a:ext uri="{FF2B5EF4-FFF2-40B4-BE49-F238E27FC236}">
                  <a16:creationId xmlns:a16="http://schemas.microsoft.com/office/drawing/2014/main" id="{A8B63ED4-A7A3-46A6-B2E3-A2294FF0A36A}"/>
                </a:ext>
              </a:extLst>
            </p:cNvPr>
            <p:cNvCxnSpPr>
              <a:cxnSpLocks/>
            </p:cNvCxnSpPr>
            <p:nvPr/>
          </p:nvCxnSpPr>
          <p:spPr>
            <a:xfrm flipV="1">
              <a:off x="2065303" y="2166022"/>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單箭頭接點 61">
              <a:extLst>
                <a:ext uri="{FF2B5EF4-FFF2-40B4-BE49-F238E27FC236}">
                  <a16:creationId xmlns:a16="http://schemas.microsoft.com/office/drawing/2014/main" id="{02DE35A7-FE8A-44C8-8A84-3257B03FEA2C}"/>
                </a:ext>
              </a:extLst>
            </p:cNvPr>
            <p:cNvCxnSpPr>
              <a:cxnSpLocks/>
            </p:cNvCxnSpPr>
            <p:nvPr/>
          </p:nvCxnSpPr>
          <p:spPr>
            <a:xfrm flipV="1">
              <a:off x="2078003" y="3315672"/>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矩形 62">
              <a:extLst>
                <a:ext uri="{FF2B5EF4-FFF2-40B4-BE49-F238E27FC236}">
                  <a16:creationId xmlns:a16="http://schemas.microsoft.com/office/drawing/2014/main" id="{9BF2C5C7-4EC0-4B57-B835-CA1C605FD1C2}"/>
                </a:ext>
              </a:extLst>
            </p:cNvPr>
            <p:cNvSpPr/>
            <p:nvPr/>
          </p:nvSpPr>
          <p:spPr>
            <a:xfrm>
              <a:off x="1678818" y="1712151"/>
              <a:ext cx="772969" cy="461665"/>
            </a:xfrm>
            <a:prstGeom prst="rect">
              <a:avLst/>
            </a:prstGeom>
          </p:spPr>
          <p:txBody>
            <a:bodyPr wrap="none">
              <a:spAutoFit/>
            </a:bodyPr>
            <a:lstStyle/>
            <a:p>
              <a:pPr defTabSz="457200">
                <a:defRPr/>
              </a:pPr>
              <a:r>
                <a:rPr lang="en-US" altLang="zh-TW" sz="2400" dirty="0">
                  <a:solidFill>
                    <a:prstClr val="black"/>
                  </a:solidFill>
                  <a:latin typeface="Calibri" panose="020F0502020204030204"/>
                  <a:ea typeface="新細明體" panose="02020500000000000000" pitchFamily="18" charset="-120"/>
                </a:rPr>
                <a:t>class</a:t>
              </a:r>
              <a:endParaRPr lang="zh-TW" altLang="en-US" sz="2400" dirty="0">
                <a:solidFill>
                  <a:prstClr val="black"/>
                </a:solidFill>
                <a:latin typeface="Calibri" panose="020F0502020204030204"/>
                <a:ea typeface="新細明體" panose="02020500000000000000" pitchFamily="18" charset="-120"/>
              </a:endParaRPr>
            </a:p>
          </p:txBody>
        </p:sp>
      </p:grpSp>
      <p:grpSp>
        <p:nvGrpSpPr>
          <p:cNvPr id="40" name="群組 39">
            <a:extLst>
              <a:ext uri="{FF2B5EF4-FFF2-40B4-BE49-F238E27FC236}">
                <a16:creationId xmlns:a16="http://schemas.microsoft.com/office/drawing/2014/main" id="{B3A7B649-D1AF-409C-A6B1-66595E916E0E}"/>
              </a:ext>
            </a:extLst>
          </p:cNvPr>
          <p:cNvGrpSpPr/>
          <p:nvPr/>
        </p:nvGrpSpPr>
        <p:grpSpPr>
          <a:xfrm>
            <a:off x="7851218" y="4096140"/>
            <a:ext cx="2579390" cy="1935930"/>
            <a:chOff x="832410" y="3275943"/>
            <a:chExt cx="2579390" cy="1935930"/>
          </a:xfrm>
        </p:grpSpPr>
        <p:sp>
          <p:nvSpPr>
            <p:cNvPr id="41" name="文字方塊 40">
              <a:extLst>
                <a:ext uri="{FF2B5EF4-FFF2-40B4-BE49-F238E27FC236}">
                  <a16:creationId xmlns:a16="http://schemas.microsoft.com/office/drawing/2014/main" id="{FA77F888-0D8F-4E74-9B9A-E7A5AAAFDEB8}"/>
                </a:ext>
              </a:extLst>
            </p:cNvPr>
            <p:cNvSpPr txBox="1"/>
            <p:nvPr/>
          </p:nvSpPr>
          <p:spPr>
            <a:xfrm>
              <a:off x="1016943" y="3275943"/>
              <a:ext cx="2394857" cy="523220"/>
            </a:xfrm>
            <a:prstGeom prst="rect">
              <a:avLst/>
            </a:prstGeom>
            <a:noFill/>
          </p:spPr>
          <p:txBody>
            <a:bodyPr wrap="square" rtlCol="0">
              <a:spAutoFit/>
            </a:bodyPr>
            <a:lstStyle/>
            <a:p>
              <a:r>
                <a:rPr lang="en-US" altLang="zh-TW" sz="2800" dirty="0"/>
                <a:t>I  saw  a  saw</a:t>
              </a:r>
              <a:endParaRPr lang="zh-TW" altLang="en-US" sz="2800" dirty="0"/>
            </a:p>
          </p:txBody>
        </p:sp>
        <p:cxnSp>
          <p:nvCxnSpPr>
            <p:cNvPr id="42" name="直線單箭頭接點 41">
              <a:extLst>
                <a:ext uri="{FF2B5EF4-FFF2-40B4-BE49-F238E27FC236}">
                  <a16:creationId xmlns:a16="http://schemas.microsoft.com/office/drawing/2014/main" id="{2DD2AFC3-6A0E-4D6F-83D1-538CFD89221C}"/>
                </a:ext>
              </a:extLst>
            </p:cNvPr>
            <p:cNvCxnSpPr>
              <a:cxnSpLocks/>
            </p:cNvCxnSpPr>
            <p:nvPr/>
          </p:nvCxnSpPr>
          <p:spPr>
            <a:xfrm>
              <a:off x="1117600" y="3799163"/>
              <a:ext cx="0" cy="8760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a:extLst>
                <a:ext uri="{FF2B5EF4-FFF2-40B4-BE49-F238E27FC236}">
                  <a16:creationId xmlns:a16="http://schemas.microsoft.com/office/drawing/2014/main" id="{B90C7B69-0E52-4C3B-863C-4E9C8685D441}"/>
                </a:ext>
              </a:extLst>
            </p:cNvPr>
            <p:cNvCxnSpPr>
              <a:cxnSpLocks/>
            </p:cNvCxnSpPr>
            <p:nvPr/>
          </p:nvCxnSpPr>
          <p:spPr>
            <a:xfrm>
              <a:off x="1654201" y="3799163"/>
              <a:ext cx="0" cy="8760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a:extLst>
                <a:ext uri="{FF2B5EF4-FFF2-40B4-BE49-F238E27FC236}">
                  <a16:creationId xmlns:a16="http://schemas.microsoft.com/office/drawing/2014/main" id="{69373B27-D283-4B3F-9701-4DE8DA46642A}"/>
                </a:ext>
              </a:extLst>
            </p:cNvPr>
            <p:cNvCxnSpPr>
              <a:cxnSpLocks/>
            </p:cNvCxnSpPr>
            <p:nvPr/>
          </p:nvCxnSpPr>
          <p:spPr>
            <a:xfrm>
              <a:off x="2151078" y="3799163"/>
              <a:ext cx="0" cy="8760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單箭頭接點 44">
              <a:extLst>
                <a:ext uri="{FF2B5EF4-FFF2-40B4-BE49-F238E27FC236}">
                  <a16:creationId xmlns:a16="http://schemas.microsoft.com/office/drawing/2014/main" id="{4885A3FE-D54F-49C8-A1A7-3D9284085976}"/>
                </a:ext>
              </a:extLst>
            </p:cNvPr>
            <p:cNvCxnSpPr>
              <a:cxnSpLocks/>
            </p:cNvCxnSpPr>
            <p:nvPr/>
          </p:nvCxnSpPr>
          <p:spPr>
            <a:xfrm>
              <a:off x="2653087" y="3799163"/>
              <a:ext cx="0" cy="8760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文字方塊 45">
              <a:extLst>
                <a:ext uri="{FF2B5EF4-FFF2-40B4-BE49-F238E27FC236}">
                  <a16:creationId xmlns:a16="http://schemas.microsoft.com/office/drawing/2014/main" id="{D136356B-8E18-4C9A-94D8-5ED1249FBE1C}"/>
                </a:ext>
              </a:extLst>
            </p:cNvPr>
            <p:cNvSpPr txBox="1"/>
            <p:nvPr/>
          </p:nvSpPr>
          <p:spPr>
            <a:xfrm>
              <a:off x="832410" y="4736754"/>
              <a:ext cx="570380" cy="461665"/>
            </a:xfrm>
            <a:prstGeom prst="rect">
              <a:avLst/>
            </a:prstGeom>
            <a:noFill/>
          </p:spPr>
          <p:txBody>
            <a:bodyPr wrap="square" rtlCol="0">
              <a:spAutoFit/>
            </a:bodyPr>
            <a:lstStyle/>
            <a:p>
              <a:pPr algn="ctr"/>
              <a:r>
                <a:rPr lang="en-US" altLang="zh-TW" sz="2400" dirty="0"/>
                <a:t>N</a:t>
              </a:r>
              <a:endParaRPr lang="zh-TW" altLang="en-US" sz="2400" dirty="0"/>
            </a:p>
          </p:txBody>
        </p:sp>
        <p:sp>
          <p:nvSpPr>
            <p:cNvPr id="47" name="文字方塊 46">
              <a:extLst>
                <a:ext uri="{FF2B5EF4-FFF2-40B4-BE49-F238E27FC236}">
                  <a16:creationId xmlns:a16="http://schemas.microsoft.com/office/drawing/2014/main" id="{CD5FB2C2-8A97-404D-9967-277BC8243B54}"/>
                </a:ext>
              </a:extLst>
            </p:cNvPr>
            <p:cNvSpPr txBox="1"/>
            <p:nvPr/>
          </p:nvSpPr>
          <p:spPr>
            <a:xfrm>
              <a:off x="1369011" y="4736754"/>
              <a:ext cx="570380" cy="461665"/>
            </a:xfrm>
            <a:prstGeom prst="rect">
              <a:avLst/>
            </a:prstGeom>
            <a:noFill/>
          </p:spPr>
          <p:txBody>
            <a:bodyPr wrap="square" rtlCol="0">
              <a:spAutoFit/>
            </a:bodyPr>
            <a:lstStyle/>
            <a:p>
              <a:pPr algn="ctr"/>
              <a:r>
                <a:rPr lang="en-US" altLang="zh-TW" sz="2400" dirty="0"/>
                <a:t>V</a:t>
              </a:r>
              <a:endParaRPr lang="zh-TW" altLang="en-US" sz="2400" dirty="0"/>
            </a:p>
          </p:txBody>
        </p:sp>
        <p:sp>
          <p:nvSpPr>
            <p:cNvPr id="48" name="文字方塊 47">
              <a:extLst>
                <a:ext uri="{FF2B5EF4-FFF2-40B4-BE49-F238E27FC236}">
                  <a16:creationId xmlns:a16="http://schemas.microsoft.com/office/drawing/2014/main" id="{D232B883-33E9-455A-8604-E7B18A6345AB}"/>
                </a:ext>
              </a:extLst>
            </p:cNvPr>
            <p:cNvSpPr txBox="1"/>
            <p:nvPr/>
          </p:nvSpPr>
          <p:spPr>
            <a:xfrm>
              <a:off x="1775651" y="4735598"/>
              <a:ext cx="790350" cy="461665"/>
            </a:xfrm>
            <a:prstGeom prst="rect">
              <a:avLst/>
            </a:prstGeom>
            <a:noFill/>
          </p:spPr>
          <p:txBody>
            <a:bodyPr wrap="square" rtlCol="0">
              <a:spAutoFit/>
            </a:bodyPr>
            <a:lstStyle/>
            <a:p>
              <a:pPr algn="ctr"/>
              <a:r>
                <a:rPr lang="en-US" altLang="zh-TW" sz="2400" dirty="0"/>
                <a:t>DET</a:t>
              </a:r>
              <a:endParaRPr lang="zh-TW" altLang="en-US" sz="2400" dirty="0"/>
            </a:p>
          </p:txBody>
        </p:sp>
        <p:sp>
          <p:nvSpPr>
            <p:cNvPr id="49" name="文字方塊 48">
              <a:extLst>
                <a:ext uri="{FF2B5EF4-FFF2-40B4-BE49-F238E27FC236}">
                  <a16:creationId xmlns:a16="http://schemas.microsoft.com/office/drawing/2014/main" id="{9F6A0F1C-9C86-488F-897A-87D6565FAEE1}"/>
                </a:ext>
              </a:extLst>
            </p:cNvPr>
            <p:cNvSpPr txBox="1"/>
            <p:nvPr/>
          </p:nvSpPr>
          <p:spPr>
            <a:xfrm>
              <a:off x="2272213" y="4750208"/>
              <a:ext cx="790350" cy="461665"/>
            </a:xfrm>
            <a:prstGeom prst="rect">
              <a:avLst/>
            </a:prstGeom>
            <a:noFill/>
          </p:spPr>
          <p:txBody>
            <a:bodyPr wrap="square" rtlCol="0">
              <a:spAutoFit/>
            </a:bodyPr>
            <a:lstStyle/>
            <a:p>
              <a:pPr algn="ctr"/>
              <a:r>
                <a:rPr lang="en-US" altLang="zh-TW" sz="2400" dirty="0"/>
                <a:t>N</a:t>
              </a:r>
              <a:endParaRPr lang="zh-TW" altLang="en-US" sz="2400" dirty="0"/>
            </a:p>
          </p:txBody>
        </p:sp>
      </p:grpSp>
      <p:sp>
        <p:nvSpPr>
          <p:cNvPr id="50" name="文字方塊 49">
            <a:extLst>
              <a:ext uri="{FF2B5EF4-FFF2-40B4-BE49-F238E27FC236}">
                <a16:creationId xmlns:a16="http://schemas.microsoft.com/office/drawing/2014/main" id="{16B80916-476F-477F-86E2-B4E16B1A4566}"/>
              </a:ext>
            </a:extLst>
          </p:cNvPr>
          <p:cNvSpPr txBox="1"/>
          <p:nvPr/>
        </p:nvSpPr>
        <p:spPr>
          <a:xfrm>
            <a:off x="7441135" y="2888986"/>
            <a:ext cx="3237731" cy="461665"/>
          </a:xfrm>
          <a:prstGeom prst="rect">
            <a:avLst/>
          </a:prstGeom>
          <a:noFill/>
        </p:spPr>
        <p:txBody>
          <a:bodyPr wrap="square" rtlCol="0">
            <a:spAutoFit/>
          </a:bodyPr>
          <a:lstStyle/>
          <a:p>
            <a:pPr defTabSz="457200">
              <a:defRPr/>
            </a:pPr>
            <a:r>
              <a:rPr lang="en-US" altLang="zh-TW" sz="2400" b="1" dirty="0">
                <a:solidFill>
                  <a:prstClr val="black"/>
                </a:solidFill>
                <a:latin typeface="Calibri" panose="020F0502020204030204"/>
                <a:ea typeface="新細明體" panose="02020500000000000000" pitchFamily="18" charset="-120"/>
              </a:rPr>
              <a:t>Example: POS tagging </a:t>
            </a:r>
          </a:p>
        </p:txBody>
      </p:sp>
      <p:sp>
        <p:nvSpPr>
          <p:cNvPr id="51" name="矩形 50">
            <a:extLst>
              <a:ext uri="{FF2B5EF4-FFF2-40B4-BE49-F238E27FC236}">
                <a16:creationId xmlns:a16="http://schemas.microsoft.com/office/drawing/2014/main" id="{DBEE2685-DA11-4B86-BB62-9B5A6EB3F8D6}"/>
              </a:ext>
            </a:extLst>
          </p:cNvPr>
          <p:cNvSpPr/>
          <p:nvPr/>
        </p:nvSpPr>
        <p:spPr>
          <a:xfrm>
            <a:off x="7732468" y="3965312"/>
            <a:ext cx="2489081" cy="2243145"/>
          </a:xfrm>
          <a:prstGeom prst="rect">
            <a:avLst/>
          </a:prstGeom>
          <a:noFill/>
          <a:ln w="381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 name="图片 2" descr="timg">
            <a:extLst>
              <a:ext uri="{FF2B5EF4-FFF2-40B4-BE49-F238E27FC236}">
                <a16:creationId xmlns:a16="http://schemas.microsoft.com/office/drawing/2014/main" id="{D4C5EE2A-5F4F-688D-9249-0ED413ECB6EC}"/>
              </a:ext>
            </a:extLst>
          </p:cNvPr>
          <p:cNvPicPr>
            <a:picLocks noChangeAspect="1"/>
          </p:cNvPicPr>
          <p:nvPr/>
        </p:nvPicPr>
        <p:blipFill>
          <a:blip r:embed="rId3"/>
          <a:stretch>
            <a:fillRect/>
          </a:stretch>
        </p:blipFill>
        <p:spPr>
          <a:xfrm>
            <a:off x="11146790" y="11430"/>
            <a:ext cx="973455" cy="973455"/>
          </a:xfrm>
          <a:prstGeom prst="rect">
            <a:avLst/>
          </a:prstGeom>
        </p:spPr>
      </p:pic>
      <p:cxnSp>
        <p:nvCxnSpPr>
          <p:cNvPr id="6" name="直线连接符 5">
            <a:extLst>
              <a:ext uri="{FF2B5EF4-FFF2-40B4-BE49-F238E27FC236}">
                <a16:creationId xmlns:a16="http://schemas.microsoft.com/office/drawing/2014/main" id="{C6367914-F7AD-1DB8-7138-B4BEC1609B6F}"/>
              </a:ext>
            </a:extLst>
          </p:cNvPr>
          <p:cNvCxnSpPr>
            <a:cxnSpLocks/>
          </p:cNvCxnSpPr>
          <p:nvPr/>
        </p:nvCxnSpPr>
        <p:spPr>
          <a:xfrm>
            <a:off x="71755" y="961439"/>
            <a:ext cx="11075035"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5023546E-BACB-0AF2-E7EB-CE82532801CF}"/>
              </a:ext>
            </a:extLst>
          </p:cNvPr>
          <p:cNvSpPr txBox="1"/>
          <p:nvPr/>
        </p:nvSpPr>
        <p:spPr>
          <a:xfrm>
            <a:off x="71755" y="365482"/>
            <a:ext cx="1669047" cy="523220"/>
          </a:xfrm>
          <a:prstGeom prst="rect">
            <a:avLst/>
          </a:prstGeom>
          <a:noFill/>
        </p:spPr>
        <p:txBody>
          <a:bodyPr wrap="none" rtlCol="0">
            <a:spAutoFit/>
          </a:bodyPr>
          <a:lstStyle/>
          <a:p>
            <a:r>
              <a:rPr kumimoji="1" lang="en-US" altLang="zh-CN" sz="2800" b="1" dirty="0">
                <a:latin typeface="Times New Roman" panose="02020603050405020304" pitchFamily="18" charset="0"/>
                <a:cs typeface="Times New Roman" panose="02020603050405020304" pitchFamily="18" charset="0"/>
              </a:rPr>
              <a:t>Bert</a:t>
            </a:r>
            <a:r>
              <a:rPr kumimoji="1" lang="zh-CN" altLang="en-US" sz="2800" b="1" dirty="0">
                <a:latin typeface="Times New Roman" panose="02020603050405020304" pitchFamily="18" charset="0"/>
                <a:cs typeface="Times New Roman" panose="02020603050405020304" pitchFamily="18" charset="0"/>
              </a:rPr>
              <a:t> 使用</a:t>
            </a:r>
          </a:p>
        </p:txBody>
      </p:sp>
      <p:sp>
        <p:nvSpPr>
          <p:cNvPr id="18" name="文本框 17">
            <a:extLst>
              <a:ext uri="{FF2B5EF4-FFF2-40B4-BE49-F238E27FC236}">
                <a16:creationId xmlns:a16="http://schemas.microsoft.com/office/drawing/2014/main" id="{194DE040-7111-849F-B3D2-002685E60BD5}"/>
              </a:ext>
            </a:extLst>
          </p:cNvPr>
          <p:cNvSpPr txBox="1"/>
          <p:nvPr/>
        </p:nvSpPr>
        <p:spPr>
          <a:xfrm>
            <a:off x="71753" y="961439"/>
            <a:ext cx="4696189" cy="465448"/>
          </a:xfrm>
          <a:prstGeom prst="rect">
            <a:avLst/>
          </a:prstGeom>
          <a:noFill/>
        </p:spPr>
        <p:txBody>
          <a:bodyPr wrap="square">
            <a:spAutoFit/>
          </a:bodyPr>
          <a:lstStyle/>
          <a:p>
            <a:pPr>
              <a:lnSpc>
                <a:spcPct val="150000"/>
              </a:lnSpc>
            </a:pPr>
            <a:r>
              <a:rPr lang="zh-CN" altLang="en-US" sz="1800" b="1" dirty="0">
                <a:solidFill>
                  <a:srgbClr val="0070C0"/>
                </a:solidFill>
                <a:effectLst/>
              </a:rPr>
              <a:t>应用场景 </a:t>
            </a:r>
            <a:r>
              <a:rPr lang="en-US" altLang="zh-CN" sz="1800" b="1" dirty="0">
                <a:solidFill>
                  <a:srgbClr val="0070C0"/>
                </a:solidFill>
                <a:effectLst/>
              </a:rPr>
              <a:t>2</a:t>
            </a:r>
            <a:r>
              <a:rPr lang="zh-CN" altLang="en-US" sz="1800" b="1" dirty="0">
                <a:solidFill>
                  <a:srgbClr val="0070C0"/>
                </a:solidFill>
                <a:effectLst/>
              </a:rPr>
              <a:t> 序列标注</a:t>
            </a:r>
          </a:p>
        </p:txBody>
      </p:sp>
      <p:sp>
        <p:nvSpPr>
          <p:cNvPr id="2" name="灯片编号占位符 1">
            <a:extLst>
              <a:ext uri="{FF2B5EF4-FFF2-40B4-BE49-F238E27FC236}">
                <a16:creationId xmlns:a16="http://schemas.microsoft.com/office/drawing/2014/main" id="{3EB31134-642A-6239-CA09-CDA85BFB7A4F}"/>
              </a:ext>
            </a:extLst>
          </p:cNvPr>
          <p:cNvSpPr>
            <a:spLocks noGrp="1"/>
          </p:cNvSpPr>
          <p:nvPr>
            <p:ph type="sldNum" sz="quarter" idx="12"/>
          </p:nvPr>
        </p:nvSpPr>
        <p:spPr/>
        <p:txBody>
          <a:bodyPr/>
          <a:lstStyle/>
          <a:p>
            <a:fld id="{8B072E7F-FB13-4E5C-AA2E-76722510F6F9}" type="slidenum">
              <a:rPr lang="en-US" smtClean="0"/>
              <a:t>14</a:t>
            </a:fld>
            <a:endParaRPr lang="en-US"/>
          </a:p>
        </p:txBody>
      </p:sp>
    </p:spTree>
    <p:extLst>
      <p:ext uri="{BB962C8B-B14F-4D97-AF65-F5344CB8AC3E}">
        <p14:creationId xmlns:p14="http://schemas.microsoft.com/office/powerpoint/2010/main" val="16911935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字方塊 54">
            <a:extLst>
              <a:ext uri="{FF2B5EF4-FFF2-40B4-BE49-F238E27FC236}">
                <a16:creationId xmlns:a16="http://schemas.microsoft.com/office/drawing/2014/main" id="{90B232AA-C2B7-4949-A336-C5106812B78A}"/>
              </a:ext>
            </a:extLst>
          </p:cNvPr>
          <p:cNvSpPr txBox="1"/>
          <p:nvPr/>
        </p:nvSpPr>
        <p:spPr>
          <a:xfrm>
            <a:off x="5770802" y="1287857"/>
            <a:ext cx="3063713" cy="830997"/>
          </a:xfrm>
          <a:prstGeom prst="rect">
            <a:avLst/>
          </a:prstGeom>
          <a:noFill/>
        </p:spPr>
        <p:txBody>
          <a:bodyPr wrap="square">
            <a:spAutoFit/>
          </a:bodyPr>
          <a:lstStyle/>
          <a:p>
            <a:r>
              <a:rPr lang="en-US" altLang="zh-TW" sz="2400" dirty="0"/>
              <a:t>Input: two sequences</a:t>
            </a:r>
          </a:p>
          <a:p>
            <a:r>
              <a:rPr lang="en-US" altLang="zh-TW" sz="2400" dirty="0"/>
              <a:t>Output:</a:t>
            </a:r>
            <a:r>
              <a:rPr lang="zh-TW" altLang="en-US" sz="2400" dirty="0"/>
              <a:t> </a:t>
            </a:r>
            <a:r>
              <a:rPr lang="en-US" altLang="zh-TW" sz="2400" dirty="0"/>
              <a:t>a class</a:t>
            </a:r>
            <a:endParaRPr lang="zh-TW" altLang="en-US" sz="2400" dirty="0"/>
          </a:p>
        </p:txBody>
      </p:sp>
      <p:pic>
        <p:nvPicPr>
          <p:cNvPr id="3" name="图片 2" descr="timg">
            <a:extLst>
              <a:ext uri="{FF2B5EF4-FFF2-40B4-BE49-F238E27FC236}">
                <a16:creationId xmlns:a16="http://schemas.microsoft.com/office/drawing/2014/main" id="{78962CA1-597C-AAB6-324E-DC9EF8BA2F1D}"/>
              </a:ext>
            </a:extLst>
          </p:cNvPr>
          <p:cNvPicPr>
            <a:picLocks noChangeAspect="1"/>
          </p:cNvPicPr>
          <p:nvPr/>
        </p:nvPicPr>
        <p:blipFill>
          <a:blip r:embed="rId3"/>
          <a:stretch>
            <a:fillRect/>
          </a:stretch>
        </p:blipFill>
        <p:spPr>
          <a:xfrm>
            <a:off x="11146790" y="11430"/>
            <a:ext cx="973455" cy="973455"/>
          </a:xfrm>
          <a:prstGeom prst="rect">
            <a:avLst/>
          </a:prstGeom>
        </p:spPr>
      </p:pic>
      <p:cxnSp>
        <p:nvCxnSpPr>
          <p:cNvPr id="5" name="直线连接符 4">
            <a:extLst>
              <a:ext uri="{FF2B5EF4-FFF2-40B4-BE49-F238E27FC236}">
                <a16:creationId xmlns:a16="http://schemas.microsoft.com/office/drawing/2014/main" id="{30AC6392-0610-EB33-85D6-D9C78133E722}"/>
              </a:ext>
            </a:extLst>
          </p:cNvPr>
          <p:cNvCxnSpPr>
            <a:cxnSpLocks/>
          </p:cNvCxnSpPr>
          <p:nvPr/>
        </p:nvCxnSpPr>
        <p:spPr>
          <a:xfrm>
            <a:off x="71755" y="961439"/>
            <a:ext cx="11075035"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23FAF471-F154-AF9F-451A-58DE976A2669}"/>
              </a:ext>
            </a:extLst>
          </p:cNvPr>
          <p:cNvSpPr txBox="1"/>
          <p:nvPr/>
        </p:nvSpPr>
        <p:spPr>
          <a:xfrm>
            <a:off x="71755" y="365482"/>
            <a:ext cx="1669047" cy="523220"/>
          </a:xfrm>
          <a:prstGeom prst="rect">
            <a:avLst/>
          </a:prstGeom>
          <a:noFill/>
        </p:spPr>
        <p:txBody>
          <a:bodyPr wrap="none" rtlCol="0">
            <a:spAutoFit/>
          </a:bodyPr>
          <a:lstStyle/>
          <a:p>
            <a:r>
              <a:rPr kumimoji="1" lang="en-US" altLang="zh-CN" sz="2800" b="1" dirty="0">
                <a:latin typeface="Times New Roman" panose="02020603050405020304" pitchFamily="18" charset="0"/>
                <a:cs typeface="Times New Roman" panose="02020603050405020304" pitchFamily="18" charset="0"/>
              </a:rPr>
              <a:t>Bert</a:t>
            </a:r>
            <a:r>
              <a:rPr kumimoji="1" lang="zh-CN" altLang="en-US" sz="2800" b="1" dirty="0">
                <a:latin typeface="Times New Roman" panose="02020603050405020304" pitchFamily="18" charset="0"/>
                <a:cs typeface="Times New Roman" panose="02020603050405020304" pitchFamily="18" charset="0"/>
              </a:rPr>
              <a:t> 使用</a:t>
            </a:r>
          </a:p>
        </p:txBody>
      </p:sp>
      <p:sp>
        <p:nvSpPr>
          <p:cNvPr id="12" name="文本框 11">
            <a:extLst>
              <a:ext uri="{FF2B5EF4-FFF2-40B4-BE49-F238E27FC236}">
                <a16:creationId xmlns:a16="http://schemas.microsoft.com/office/drawing/2014/main" id="{5798AEC6-CA51-CDCC-70B1-221590213FD8}"/>
              </a:ext>
            </a:extLst>
          </p:cNvPr>
          <p:cNvSpPr txBox="1"/>
          <p:nvPr/>
        </p:nvSpPr>
        <p:spPr>
          <a:xfrm>
            <a:off x="71753" y="961439"/>
            <a:ext cx="4696189" cy="465448"/>
          </a:xfrm>
          <a:prstGeom prst="rect">
            <a:avLst/>
          </a:prstGeom>
          <a:noFill/>
        </p:spPr>
        <p:txBody>
          <a:bodyPr wrap="square">
            <a:spAutoFit/>
          </a:bodyPr>
          <a:lstStyle/>
          <a:p>
            <a:pPr>
              <a:lnSpc>
                <a:spcPct val="150000"/>
              </a:lnSpc>
            </a:pPr>
            <a:r>
              <a:rPr lang="zh-CN" altLang="en-US" sz="1800" b="1" dirty="0">
                <a:solidFill>
                  <a:srgbClr val="0070C0"/>
                </a:solidFill>
                <a:effectLst/>
              </a:rPr>
              <a:t>应用场景 </a:t>
            </a:r>
            <a:r>
              <a:rPr lang="en-US" altLang="zh-CN" b="1" dirty="0">
                <a:solidFill>
                  <a:srgbClr val="0070C0"/>
                </a:solidFill>
              </a:rPr>
              <a:t>3</a:t>
            </a:r>
            <a:r>
              <a:rPr lang="zh-CN" altLang="en-US" b="1" dirty="0">
                <a:solidFill>
                  <a:srgbClr val="0070C0"/>
                </a:solidFill>
              </a:rPr>
              <a:t> 自然语言推理</a:t>
            </a:r>
            <a:endParaRPr lang="zh-CN" altLang="en-US" sz="1800" b="1" dirty="0">
              <a:solidFill>
                <a:srgbClr val="0070C0"/>
              </a:solidFill>
              <a:effectLst/>
            </a:endParaRPr>
          </a:p>
        </p:txBody>
      </p:sp>
      <p:sp>
        <p:nvSpPr>
          <p:cNvPr id="18" name="矩形 17">
            <a:extLst>
              <a:ext uri="{FF2B5EF4-FFF2-40B4-BE49-F238E27FC236}">
                <a16:creationId xmlns:a16="http://schemas.microsoft.com/office/drawing/2014/main" id="{AF01D8C0-E657-5E8A-46D7-394485D0E2BE}"/>
              </a:ext>
            </a:extLst>
          </p:cNvPr>
          <p:cNvSpPr/>
          <p:nvPr/>
        </p:nvSpPr>
        <p:spPr>
          <a:xfrm>
            <a:off x="9419224" y="4374312"/>
            <a:ext cx="2228175" cy="646331"/>
          </a:xfrm>
          <a:prstGeom prst="rect">
            <a:avLst/>
          </a:prstGeom>
        </p:spPr>
        <p:txBody>
          <a:bodyPr wrap="square">
            <a:spAutoFit/>
          </a:bodyPr>
          <a:lstStyle/>
          <a:p>
            <a:r>
              <a:rPr lang="zh-TW" altLang="en-US" dirty="0"/>
              <a:t>hypothesis: </a:t>
            </a:r>
            <a:endParaRPr lang="en-US" altLang="zh-TW" dirty="0"/>
          </a:p>
          <a:p>
            <a:r>
              <a:rPr lang="zh-TW" altLang="en-US" dirty="0"/>
              <a:t>A person is at a diner</a:t>
            </a:r>
            <a:r>
              <a:rPr lang="en-US" altLang="zh-TW" dirty="0"/>
              <a:t>.</a:t>
            </a:r>
            <a:endParaRPr lang="zh-TW" altLang="en-US" dirty="0"/>
          </a:p>
        </p:txBody>
      </p:sp>
      <p:sp>
        <p:nvSpPr>
          <p:cNvPr id="20" name="矩形 19">
            <a:extLst>
              <a:ext uri="{FF2B5EF4-FFF2-40B4-BE49-F238E27FC236}">
                <a16:creationId xmlns:a16="http://schemas.microsoft.com/office/drawing/2014/main" id="{FB7ED1E1-B64D-2A99-D529-061BCF4EF56C}"/>
              </a:ext>
            </a:extLst>
          </p:cNvPr>
          <p:cNvSpPr/>
          <p:nvPr/>
        </p:nvSpPr>
        <p:spPr>
          <a:xfrm>
            <a:off x="10060367" y="5274282"/>
            <a:ext cx="1431033" cy="369332"/>
          </a:xfrm>
          <a:prstGeom prst="rect">
            <a:avLst/>
          </a:prstGeom>
        </p:spPr>
        <p:txBody>
          <a:bodyPr wrap="none">
            <a:spAutoFit/>
          </a:bodyPr>
          <a:lstStyle/>
          <a:p>
            <a:r>
              <a:rPr lang="en-US" altLang="zh-TW" dirty="0">
                <a:solidFill>
                  <a:srgbClr val="FF0000"/>
                </a:solidFill>
              </a:rPr>
              <a:t>contradiction</a:t>
            </a:r>
            <a:endParaRPr lang="zh-TW" altLang="en-US" dirty="0">
              <a:solidFill>
                <a:srgbClr val="FF0000"/>
              </a:solidFill>
            </a:endParaRPr>
          </a:p>
        </p:txBody>
      </p:sp>
      <p:sp>
        <p:nvSpPr>
          <p:cNvPr id="21" name="圓角矩形 10">
            <a:extLst>
              <a:ext uri="{FF2B5EF4-FFF2-40B4-BE49-F238E27FC236}">
                <a16:creationId xmlns:a16="http://schemas.microsoft.com/office/drawing/2014/main" id="{C7713C8B-D6E1-186B-2880-FF8702D81981}"/>
              </a:ext>
            </a:extLst>
          </p:cNvPr>
          <p:cNvSpPr/>
          <p:nvPr/>
        </p:nvSpPr>
        <p:spPr>
          <a:xfrm>
            <a:off x="7201983" y="4291081"/>
            <a:ext cx="1597235" cy="70056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Model</a:t>
            </a:r>
            <a:endParaRPr lang="zh-TW" altLang="en-US" sz="2400" dirty="0"/>
          </a:p>
        </p:txBody>
      </p:sp>
      <p:cxnSp>
        <p:nvCxnSpPr>
          <p:cNvPr id="23" name="直線單箭頭接點 11">
            <a:extLst>
              <a:ext uri="{FF2B5EF4-FFF2-40B4-BE49-F238E27FC236}">
                <a16:creationId xmlns:a16="http://schemas.microsoft.com/office/drawing/2014/main" id="{BB2A9BCC-45D7-27A7-5006-C9D92CF338F0}"/>
              </a:ext>
            </a:extLst>
          </p:cNvPr>
          <p:cNvCxnSpPr/>
          <p:nvPr/>
        </p:nvCxnSpPr>
        <p:spPr>
          <a:xfrm flipH="1" flipV="1">
            <a:off x="7980293" y="5015504"/>
            <a:ext cx="0" cy="50215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文字方塊 12">
            <a:extLst>
              <a:ext uri="{FF2B5EF4-FFF2-40B4-BE49-F238E27FC236}">
                <a16:creationId xmlns:a16="http://schemas.microsoft.com/office/drawing/2014/main" id="{D9A9169D-8A72-47F7-998E-BBD881D43840}"/>
              </a:ext>
            </a:extLst>
          </p:cNvPr>
          <p:cNvSpPr txBox="1"/>
          <p:nvPr/>
        </p:nvSpPr>
        <p:spPr>
          <a:xfrm>
            <a:off x="6662417" y="2952843"/>
            <a:ext cx="2635752" cy="1200329"/>
          </a:xfrm>
          <a:prstGeom prst="rect">
            <a:avLst/>
          </a:prstGeom>
          <a:noFill/>
        </p:spPr>
        <p:txBody>
          <a:bodyPr wrap="square" rtlCol="0">
            <a:spAutoFit/>
          </a:bodyPr>
          <a:lstStyle/>
          <a:p>
            <a:r>
              <a:rPr lang="en-US" altLang="zh-TW" sz="2400" dirty="0">
                <a:solidFill>
                  <a:srgbClr val="FF0000"/>
                </a:solidFill>
              </a:rPr>
              <a:t>contradiction</a:t>
            </a:r>
          </a:p>
          <a:p>
            <a:r>
              <a:rPr lang="en-US" altLang="zh-TW" sz="2400" dirty="0">
                <a:solidFill>
                  <a:srgbClr val="0000FF"/>
                </a:solidFill>
              </a:rPr>
              <a:t>entailment</a:t>
            </a:r>
          </a:p>
          <a:p>
            <a:r>
              <a:rPr lang="en-US" altLang="zh-TW" sz="2400" dirty="0">
                <a:solidFill>
                  <a:srgbClr val="00B050"/>
                </a:solidFill>
              </a:rPr>
              <a:t>neutral</a:t>
            </a:r>
            <a:endParaRPr lang="zh-TW" altLang="en-US" sz="2400" dirty="0">
              <a:solidFill>
                <a:srgbClr val="0000FF"/>
              </a:solidFill>
            </a:endParaRPr>
          </a:p>
        </p:txBody>
      </p:sp>
      <p:sp>
        <p:nvSpPr>
          <p:cNvPr id="50" name="圓角矩形 15">
            <a:extLst>
              <a:ext uri="{FF2B5EF4-FFF2-40B4-BE49-F238E27FC236}">
                <a16:creationId xmlns:a16="http://schemas.microsoft.com/office/drawing/2014/main" id="{B435D9E3-D635-20E7-89B6-CAA38591735A}"/>
              </a:ext>
            </a:extLst>
          </p:cNvPr>
          <p:cNvSpPr/>
          <p:nvPr/>
        </p:nvSpPr>
        <p:spPr>
          <a:xfrm>
            <a:off x="6260676" y="5643614"/>
            <a:ext cx="3572936" cy="732972"/>
          </a:xfrm>
          <a:prstGeom prst="roundRect">
            <a:avLst/>
          </a:prstGeom>
          <a:noFill/>
          <a:ln w="28575">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sz="2400" dirty="0"/>
          </a:p>
        </p:txBody>
      </p:sp>
      <p:cxnSp>
        <p:nvCxnSpPr>
          <p:cNvPr id="59" name="直線單箭頭接點 14">
            <a:extLst>
              <a:ext uri="{FF2B5EF4-FFF2-40B4-BE49-F238E27FC236}">
                <a16:creationId xmlns:a16="http://schemas.microsoft.com/office/drawing/2014/main" id="{92594C36-FF9B-B3EF-C65F-5EA4DF42D136}"/>
              </a:ext>
            </a:extLst>
          </p:cNvPr>
          <p:cNvCxnSpPr>
            <a:cxnSpLocks/>
          </p:cNvCxnSpPr>
          <p:nvPr/>
        </p:nvCxnSpPr>
        <p:spPr>
          <a:xfrm flipH="1">
            <a:off x="8799217" y="4650827"/>
            <a:ext cx="49895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15">
            <a:extLst>
              <a:ext uri="{FF2B5EF4-FFF2-40B4-BE49-F238E27FC236}">
                <a16:creationId xmlns:a16="http://schemas.microsoft.com/office/drawing/2014/main" id="{12C8FDEA-79C7-C125-6714-2B1E2A3E399C}"/>
              </a:ext>
            </a:extLst>
          </p:cNvPr>
          <p:cNvCxnSpPr/>
          <p:nvPr/>
        </p:nvCxnSpPr>
        <p:spPr>
          <a:xfrm flipV="1">
            <a:off x="7982966" y="3861871"/>
            <a:ext cx="1" cy="44130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圓角矩形 18">
            <a:extLst>
              <a:ext uri="{FF2B5EF4-FFF2-40B4-BE49-F238E27FC236}">
                <a16:creationId xmlns:a16="http://schemas.microsoft.com/office/drawing/2014/main" id="{E6D251AA-EAA3-9908-7A72-9FF598BA6FE2}"/>
              </a:ext>
            </a:extLst>
          </p:cNvPr>
          <p:cNvSpPr/>
          <p:nvPr/>
        </p:nvSpPr>
        <p:spPr>
          <a:xfrm>
            <a:off x="9362385" y="4278561"/>
            <a:ext cx="2257408" cy="742081"/>
          </a:xfrm>
          <a:prstGeom prst="roundRect">
            <a:avLst/>
          </a:prstGeom>
          <a:noFill/>
          <a:ln w="28575">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sz="2400" dirty="0"/>
          </a:p>
        </p:txBody>
      </p:sp>
      <p:sp>
        <p:nvSpPr>
          <p:cNvPr id="68" name="文字方塊 17">
            <a:extLst>
              <a:ext uri="{FF2B5EF4-FFF2-40B4-BE49-F238E27FC236}">
                <a16:creationId xmlns:a16="http://schemas.microsoft.com/office/drawing/2014/main" id="{C4869F41-71A2-CB36-6743-D55643D6C286}"/>
              </a:ext>
            </a:extLst>
          </p:cNvPr>
          <p:cNvSpPr txBox="1"/>
          <p:nvPr/>
        </p:nvSpPr>
        <p:spPr>
          <a:xfrm>
            <a:off x="5770802" y="2305016"/>
            <a:ext cx="5840792" cy="461665"/>
          </a:xfrm>
          <a:prstGeom prst="rect">
            <a:avLst/>
          </a:prstGeom>
          <a:noFill/>
        </p:spPr>
        <p:txBody>
          <a:bodyPr wrap="square" rtlCol="0">
            <a:spAutoFit/>
          </a:bodyPr>
          <a:lstStyle/>
          <a:p>
            <a:pPr defTabSz="457200">
              <a:defRPr/>
            </a:pPr>
            <a:r>
              <a:rPr lang="en-US" altLang="zh-TW" sz="2400" b="1" dirty="0">
                <a:solidFill>
                  <a:prstClr val="black"/>
                </a:solidFill>
                <a:latin typeface="Calibri" panose="020F0502020204030204"/>
                <a:ea typeface="新細明體" panose="02020500000000000000" pitchFamily="18" charset="-120"/>
              </a:rPr>
              <a:t>Example: Natural Language Inferencee (NLI)</a:t>
            </a:r>
          </a:p>
        </p:txBody>
      </p:sp>
      <p:sp>
        <p:nvSpPr>
          <p:cNvPr id="70" name="文本框 69">
            <a:extLst>
              <a:ext uri="{FF2B5EF4-FFF2-40B4-BE49-F238E27FC236}">
                <a16:creationId xmlns:a16="http://schemas.microsoft.com/office/drawing/2014/main" id="{B269A100-A006-0D8E-E71D-34790D71E3A3}"/>
              </a:ext>
            </a:extLst>
          </p:cNvPr>
          <p:cNvSpPr txBox="1"/>
          <p:nvPr/>
        </p:nvSpPr>
        <p:spPr>
          <a:xfrm>
            <a:off x="6301386" y="5716610"/>
            <a:ext cx="3582887" cy="646331"/>
          </a:xfrm>
          <a:prstGeom prst="rect">
            <a:avLst/>
          </a:prstGeom>
          <a:noFill/>
        </p:spPr>
        <p:txBody>
          <a:bodyPr wrap="square" rtlCol="0">
            <a:spAutoFit/>
          </a:bodyPr>
          <a:lstStyle/>
          <a:p>
            <a:r>
              <a:rPr lang="zh-TW" altLang="en-US" sz="1800" dirty="0"/>
              <a:t>premise: A person on a horse jumps over a broken down airplane</a:t>
            </a:r>
          </a:p>
        </p:txBody>
      </p:sp>
      <p:sp>
        <p:nvSpPr>
          <p:cNvPr id="101" name="矩形: 圓角 3">
            <a:extLst>
              <a:ext uri="{FF2B5EF4-FFF2-40B4-BE49-F238E27FC236}">
                <a16:creationId xmlns:a16="http://schemas.microsoft.com/office/drawing/2014/main" id="{FA4003EF-F0D6-D380-FF16-9AD56FCE22EB}"/>
              </a:ext>
            </a:extLst>
          </p:cNvPr>
          <p:cNvSpPr/>
          <p:nvPr/>
        </p:nvSpPr>
        <p:spPr>
          <a:xfrm>
            <a:off x="416649" y="4258871"/>
            <a:ext cx="5132439" cy="1072462"/>
          </a:xfrm>
          <a:prstGeom prst="roundRect">
            <a:avLst/>
          </a:prstGeom>
          <a:ln w="57150">
            <a:solidFill>
              <a:schemeClr val="accent2"/>
            </a:solidFill>
          </a:ln>
        </p:spPr>
        <p:style>
          <a:lnRef idx="1">
            <a:schemeClr val="accent4"/>
          </a:lnRef>
          <a:fillRef idx="2">
            <a:schemeClr val="accent4"/>
          </a:fillRef>
          <a:effectRef idx="1">
            <a:schemeClr val="accent4"/>
          </a:effectRef>
          <a:fontRef idx="minor">
            <a:schemeClr val="dk1"/>
          </a:fontRef>
        </p:style>
        <p:txBody>
          <a:bodyPr rtlCol="0" anchor="ctr"/>
          <a:lstStyle/>
          <a:p>
            <a:pPr algn="ctr" defTabSz="457200">
              <a:defRPr/>
            </a:pPr>
            <a:r>
              <a:rPr lang="en-US" altLang="zh-TW" sz="2800" dirty="0">
                <a:solidFill>
                  <a:prstClr val="black"/>
                </a:solidFill>
                <a:latin typeface="Calibri" panose="020F0502020204030204"/>
                <a:ea typeface="新細明體" panose="02020500000000000000" pitchFamily="18" charset="-120"/>
              </a:rPr>
              <a:t>BERT</a:t>
            </a:r>
            <a:endParaRPr lang="zh-TW" altLang="en-US" sz="2800" dirty="0">
              <a:solidFill>
                <a:prstClr val="black"/>
              </a:solidFill>
              <a:latin typeface="Calibri" panose="020F0502020204030204"/>
              <a:ea typeface="新細明體" panose="02020500000000000000" pitchFamily="18" charset="-120"/>
            </a:endParaRPr>
          </a:p>
        </p:txBody>
      </p:sp>
      <p:cxnSp>
        <p:nvCxnSpPr>
          <p:cNvPr id="102" name="直線單箭頭接點 4">
            <a:extLst>
              <a:ext uri="{FF2B5EF4-FFF2-40B4-BE49-F238E27FC236}">
                <a16:creationId xmlns:a16="http://schemas.microsoft.com/office/drawing/2014/main" id="{76F09E80-B275-6D03-9EBA-D6C3E6E9DAE2}"/>
              </a:ext>
            </a:extLst>
          </p:cNvPr>
          <p:cNvCxnSpPr>
            <a:cxnSpLocks/>
          </p:cNvCxnSpPr>
          <p:nvPr/>
        </p:nvCxnSpPr>
        <p:spPr>
          <a:xfrm flipV="1">
            <a:off x="1510318" y="5378050"/>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線單箭頭接點 5">
            <a:extLst>
              <a:ext uri="{FF2B5EF4-FFF2-40B4-BE49-F238E27FC236}">
                <a16:creationId xmlns:a16="http://schemas.microsoft.com/office/drawing/2014/main" id="{40194A49-826B-E422-1F9B-F5E5ECB204BC}"/>
              </a:ext>
            </a:extLst>
          </p:cNvPr>
          <p:cNvCxnSpPr>
            <a:cxnSpLocks/>
          </p:cNvCxnSpPr>
          <p:nvPr/>
        </p:nvCxnSpPr>
        <p:spPr>
          <a:xfrm flipV="1">
            <a:off x="2221833" y="5363663"/>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文字方塊 8">
            <a:extLst>
              <a:ext uri="{FF2B5EF4-FFF2-40B4-BE49-F238E27FC236}">
                <a16:creationId xmlns:a16="http://schemas.microsoft.com/office/drawing/2014/main" id="{28DA90E5-58D8-E089-410F-53F6279D39CF}"/>
              </a:ext>
            </a:extLst>
          </p:cNvPr>
          <p:cNvSpPr txBox="1"/>
          <p:nvPr/>
        </p:nvSpPr>
        <p:spPr>
          <a:xfrm>
            <a:off x="2438890" y="5661068"/>
            <a:ext cx="1048215" cy="461665"/>
          </a:xfrm>
          <a:prstGeom prst="rect">
            <a:avLst/>
          </a:prstGeom>
          <a:noFill/>
        </p:spPr>
        <p:txBody>
          <a:bodyPr wrap="square" rtlCol="0">
            <a:spAutoFit/>
          </a:bodyPr>
          <a:lstStyle/>
          <a:p>
            <a:pPr algn="ctr" defTabSz="457200">
              <a:defRPr/>
            </a:pPr>
            <a:r>
              <a:rPr lang="en-US" altLang="zh-TW" sz="2400" dirty="0">
                <a:solidFill>
                  <a:prstClr val="black"/>
                </a:solidFill>
                <a:latin typeface="Calibri" panose="020F0502020204030204"/>
                <a:ea typeface="新細明體" panose="02020500000000000000" pitchFamily="18" charset="-120"/>
              </a:rPr>
              <a:t>[SEP]</a:t>
            </a:r>
            <a:endParaRPr lang="zh-TW" altLang="en-US" sz="2400" baseline="-25000" dirty="0">
              <a:solidFill>
                <a:prstClr val="black"/>
              </a:solidFill>
              <a:latin typeface="Calibri" panose="020F0502020204030204"/>
              <a:ea typeface="新細明體" panose="02020500000000000000" pitchFamily="18" charset="-120"/>
            </a:endParaRPr>
          </a:p>
        </p:txBody>
      </p:sp>
      <p:cxnSp>
        <p:nvCxnSpPr>
          <p:cNvPr id="105" name="直線單箭頭接點 9">
            <a:extLst>
              <a:ext uri="{FF2B5EF4-FFF2-40B4-BE49-F238E27FC236}">
                <a16:creationId xmlns:a16="http://schemas.microsoft.com/office/drawing/2014/main" id="{6D3164C7-23C2-EA73-EB7F-D18E3C605AF8}"/>
              </a:ext>
            </a:extLst>
          </p:cNvPr>
          <p:cNvCxnSpPr>
            <a:cxnSpLocks/>
          </p:cNvCxnSpPr>
          <p:nvPr/>
        </p:nvCxnSpPr>
        <p:spPr>
          <a:xfrm flipV="1">
            <a:off x="2954998" y="5363663"/>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線單箭頭接點 13">
            <a:extLst>
              <a:ext uri="{FF2B5EF4-FFF2-40B4-BE49-F238E27FC236}">
                <a16:creationId xmlns:a16="http://schemas.microsoft.com/office/drawing/2014/main" id="{6F22AD55-765D-53A1-4254-FC522EE569C2}"/>
              </a:ext>
            </a:extLst>
          </p:cNvPr>
          <p:cNvCxnSpPr>
            <a:cxnSpLocks/>
          </p:cNvCxnSpPr>
          <p:nvPr/>
        </p:nvCxnSpPr>
        <p:spPr>
          <a:xfrm flipV="1">
            <a:off x="805614" y="5363663"/>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文字方塊 14">
            <a:extLst>
              <a:ext uri="{FF2B5EF4-FFF2-40B4-BE49-F238E27FC236}">
                <a16:creationId xmlns:a16="http://schemas.microsoft.com/office/drawing/2014/main" id="{9A696F6E-85A9-73D8-CA07-EE81C86FE7FA}"/>
              </a:ext>
            </a:extLst>
          </p:cNvPr>
          <p:cNvSpPr txBox="1"/>
          <p:nvPr/>
        </p:nvSpPr>
        <p:spPr>
          <a:xfrm>
            <a:off x="281507" y="5622224"/>
            <a:ext cx="1048215" cy="461665"/>
          </a:xfrm>
          <a:prstGeom prst="rect">
            <a:avLst/>
          </a:prstGeom>
          <a:noFill/>
        </p:spPr>
        <p:txBody>
          <a:bodyPr wrap="square" rtlCol="0">
            <a:spAutoFit/>
          </a:bodyPr>
          <a:lstStyle/>
          <a:p>
            <a:pPr algn="ctr" defTabSz="457200">
              <a:defRPr/>
            </a:pPr>
            <a:r>
              <a:rPr lang="en-US" altLang="zh-TW" sz="2400" dirty="0">
                <a:solidFill>
                  <a:prstClr val="black"/>
                </a:solidFill>
                <a:latin typeface="Calibri" panose="020F0502020204030204"/>
                <a:ea typeface="新細明體" panose="02020500000000000000" pitchFamily="18" charset="-120"/>
              </a:rPr>
              <a:t>[CLS]</a:t>
            </a:r>
            <a:endParaRPr lang="zh-TW" altLang="en-US" sz="2400" baseline="-25000" dirty="0">
              <a:solidFill>
                <a:prstClr val="black"/>
              </a:solidFill>
              <a:latin typeface="Calibri" panose="020F0502020204030204"/>
              <a:ea typeface="新細明體" panose="02020500000000000000" pitchFamily="18" charset="-120"/>
            </a:endParaRPr>
          </a:p>
        </p:txBody>
      </p:sp>
      <p:cxnSp>
        <p:nvCxnSpPr>
          <p:cNvPr id="108" name="直線單箭頭接點 15">
            <a:extLst>
              <a:ext uri="{FF2B5EF4-FFF2-40B4-BE49-F238E27FC236}">
                <a16:creationId xmlns:a16="http://schemas.microsoft.com/office/drawing/2014/main" id="{32BAE295-C40B-2312-E8B7-2F2FEFC0F5BD}"/>
              </a:ext>
            </a:extLst>
          </p:cNvPr>
          <p:cNvCxnSpPr>
            <a:cxnSpLocks/>
          </p:cNvCxnSpPr>
          <p:nvPr/>
        </p:nvCxnSpPr>
        <p:spPr>
          <a:xfrm flipV="1">
            <a:off x="3768603" y="5370136"/>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線單箭頭接點 16">
            <a:extLst>
              <a:ext uri="{FF2B5EF4-FFF2-40B4-BE49-F238E27FC236}">
                <a16:creationId xmlns:a16="http://schemas.microsoft.com/office/drawing/2014/main" id="{1AB73112-B1A1-EE7A-24B8-ADA4BB82EB16}"/>
              </a:ext>
            </a:extLst>
          </p:cNvPr>
          <p:cNvCxnSpPr>
            <a:cxnSpLocks/>
          </p:cNvCxnSpPr>
          <p:nvPr/>
        </p:nvCxnSpPr>
        <p:spPr>
          <a:xfrm flipV="1">
            <a:off x="4480118" y="5355749"/>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線單箭頭接點 19">
            <a:extLst>
              <a:ext uri="{FF2B5EF4-FFF2-40B4-BE49-F238E27FC236}">
                <a16:creationId xmlns:a16="http://schemas.microsoft.com/office/drawing/2014/main" id="{04E89368-2EA4-855F-1A3F-B0CD2E1D3F0C}"/>
              </a:ext>
            </a:extLst>
          </p:cNvPr>
          <p:cNvCxnSpPr>
            <a:cxnSpLocks/>
          </p:cNvCxnSpPr>
          <p:nvPr/>
        </p:nvCxnSpPr>
        <p:spPr>
          <a:xfrm flipV="1">
            <a:off x="5213283" y="5355749"/>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11" name="群組 51">
            <a:extLst>
              <a:ext uri="{FF2B5EF4-FFF2-40B4-BE49-F238E27FC236}">
                <a16:creationId xmlns:a16="http://schemas.microsoft.com/office/drawing/2014/main" id="{2DCD140A-5EBE-80EF-842C-D20194879989}"/>
              </a:ext>
            </a:extLst>
          </p:cNvPr>
          <p:cNvGrpSpPr/>
          <p:nvPr/>
        </p:nvGrpSpPr>
        <p:grpSpPr>
          <a:xfrm>
            <a:off x="1031779" y="5645240"/>
            <a:ext cx="1770000" cy="915415"/>
            <a:chOff x="1866900" y="5754945"/>
            <a:chExt cx="1770000" cy="915415"/>
          </a:xfrm>
        </p:grpSpPr>
        <p:sp>
          <p:nvSpPr>
            <p:cNvPr id="112" name="矩形 111">
              <a:extLst>
                <a:ext uri="{FF2B5EF4-FFF2-40B4-BE49-F238E27FC236}">
                  <a16:creationId xmlns:a16="http://schemas.microsoft.com/office/drawing/2014/main" id="{CD2F7652-6FA5-90C1-25B5-2AD9BBFE4AB6}"/>
                </a:ext>
              </a:extLst>
            </p:cNvPr>
            <p:cNvSpPr/>
            <p:nvPr/>
          </p:nvSpPr>
          <p:spPr>
            <a:xfrm>
              <a:off x="2096802" y="5778365"/>
              <a:ext cx="1242156" cy="448965"/>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zh-TW" altLang="en-US">
                <a:solidFill>
                  <a:prstClr val="white"/>
                </a:solidFill>
                <a:latin typeface="Calibri" panose="020F0502020204030204"/>
                <a:ea typeface="新細明體" panose="02020500000000000000" pitchFamily="18" charset="-120"/>
              </a:endParaRPr>
            </a:p>
          </p:txBody>
        </p:sp>
        <p:sp>
          <p:nvSpPr>
            <p:cNvPr id="113" name="文字方塊 6">
              <a:extLst>
                <a:ext uri="{FF2B5EF4-FFF2-40B4-BE49-F238E27FC236}">
                  <a16:creationId xmlns:a16="http://schemas.microsoft.com/office/drawing/2014/main" id="{3F7772F4-1673-8507-070B-4D86A1319DDA}"/>
                </a:ext>
              </a:extLst>
            </p:cNvPr>
            <p:cNvSpPr txBox="1"/>
            <p:nvPr/>
          </p:nvSpPr>
          <p:spPr>
            <a:xfrm>
              <a:off x="1866900" y="5754945"/>
              <a:ext cx="1048215" cy="461665"/>
            </a:xfrm>
            <a:prstGeom prst="rect">
              <a:avLst/>
            </a:prstGeom>
            <a:noFill/>
          </p:spPr>
          <p:txBody>
            <a:bodyPr wrap="square" rtlCol="0">
              <a:spAutoFit/>
            </a:bodyPr>
            <a:lstStyle/>
            <a:p>
              <a:pPr algn="ctr" defTabSz="457200">
                <a:defRPr/>
              </a:pPr>
              <a:r>
                <a:rPr lang="en-US" altLang="zh-TW" sz="2400" dirty="0">
                  <a:solidFill>
                    <a:prstClr val="black"/>
                  </a:solidFill>
                  <a:latin typeface="Calibri" panose="020F0502020204030204"/>
                  <a:ea typeface="新細明體" panose="02020500000000000000" pitchFamily="18" charset="-120"/>
                </a:rPr>
                <a:t>w</a:t>
              </a:r>
              <a:r>
                <a:rPr lang="en-US" altLang="zh-TW" sz="2400" baseline="-25000" dirty="0">
                  <a:solidFill>
                    <a:prstClr val="black"/>
                  </a:solidFill>
                  <a:latin typeface="Calibri" panose="020F0502020204030204"/>
                  <a:ea typeface="新細明體" panose="02020500000000000000" pitchFamily="18" charset="-120"/>
                </a:rPr>
                <a:t>1</a:t>
              </a:r>
              <a:endParaRPr lang="zh-TW" altLang="en-US" sz="2400" baseline="-25000" dirty="0">
                <a:solidFill>
                  <a:prstClr val="black"/>
                </a:solidFill>
                <a:latin typeface="Calibri" panose="020F0502020204030204"/>
                <a:ea typeface="新細明體" panose="02020500000000000000" pitchFamily="18" charset="-120"/>
              </a:endParaRPr>
            </a:p>
          </p:txBody>
        </p:sp>
        <p:sp>
          <p:nvSpPr>
            <p:cNvPr id="114" name="文字方塊 7">
              <a:extLst>
                <a:ext uri="{FF2B5EF4-FFF2-40B4-BE49-F238E27FC236}">
                  <a16:creationId xmlns:a16="http://schemas.microsoft.com/office/drawing/2014/main" id="{EA572A4A-653F-8115-559C-9736E7BFDD45}"/>
                </a:ext>
              </a:extLst>
            </p:cNvPr>
            <p:cNvSpPr txBox="1"/>
            <p:nvPr/>
          </p:nvSpPr>
          <p:spPr>
            <a:xfrm>
              <a:off x="2588685" y="5762859"/>
              <a:ext cx="1048215" cy="461665"/>
            </a:xfrm>
            <a:prstGeom prst="rect">
              <a:avLst/>
            </a:prstGeom>
            <a:noFill/>
          </p:spPr>
          <p:txBody>
            <a:bodyPr wrap="square" rtlCol="0">
              <a:spAutoFit/>
            </a:bodyPr>
            <a:lstStyle/>
            <a:p>
              <a:pPr algn="ctr" defTabSz="457200">
                <a:defRPr/>
              </a:pPr>
              <a:r>
                <a:rPr lang="en-US" altLang="zh-TW" sz="2400" dirty="0">
                  <a:solidFill>
                    <a:prstClr val="black"/>
                  </a:solidFill>
                  <a:latin typeface="Calibri" panose="020F0502020204030204"/>
                  <a:ea typeface="新細明體" panose="02020500000000000000" pitchFamily="18" charset="-120"/>
                </a:rPr>
                <a:t>w</a:t>
              </a:r>
              <a:r>
                <a:rPr lang="en-US" altLang="zh-TW" sz="2400" baseline="-25000" dirty="0">
                  <a:solidFill>
                    <a:prstClr val="black"/>
                  </a:solidFill>
                  <a:latin typeface="Calibri" panose="020F0502020204030204"/>
                  <a:ea typeface="新細明體" panose="02020500000000000000" pitchFamily="18" charset="-120"/>
                </a:rPr>
                <a:t>2</a:t>
              </a:r>
              <a:endParaRPr lang="zh-TW" altLang="en-US" sz="2400" baseline="-25000" dirty="0">
                <a:solidFill>
                  <a:prstClr val="black"/>
                </a:solidFill>
                <a:latin typeface="Calibri" panose="020F0502020204030204"/>
                <a:ea typeface="新細明體" panose="02020500000000000000" pitchFamily="18" charset="-120"/>
              </a:endParaRPr>
            </a:p>
          </p:txBody>
        </p:sp>
        <p:sp>
          <p:nvSpPr>
            <p:cNvPr id="115" name="文字方塊 30">
              <a:extLst>
                <a:ext uri="{FF2B5EF4-FFF2-40B4-BE49-F238E27FC236}">
                  <a16:creationId xmlns:a16="http://schemas.microsoft.com/office/drawing/2014/main" id="{745BAE38-50C9-676D-FDE9-EED0F95F76AB}"/>
                </a:ext>
              </a:extLst>
            </p:cNvPr>
            <p:cNvSpPr txBox="1"/>
            <p:nvPr/>
          </p:nvSpPr>
          <p:spPr>
            <a:xfrm>
              <a:off x="1904150" y="6208695"/>
              <a:ext cx="1646082" cy="461665"/>
            </a:xfrm>
            <a:prstGeom prst="rect">
              <a:avLst/>
            </a:prstGeom>
            <a:noFill/>
          </p:spPr>
          <p:txBody>
            <a:bodyPr wrap="square" rtlCol="0">
              <a:spAutoFit/>
            </a:bodyPr>
            <a:lstStyle/>
            <a:p>
              <a:pPr algn="ctr"/>
              <a:r>
                <a:rPr lang="en-US" altLang="zh-TW" sz="2400" dirty="0"/>
                <a:t>Sentence 1</a:t>
              </a:r>
              <a:endParaRPr lang="zh-TW" altLang="en-US" sz="2400" dirty="0"/>
            </a:p>
          </p:txBody>
        </p:sp>
      </p:grpSp>
      <p:grpSp>
        <p:nvGrpSpPr>
          <p:cNvPr id="116" name="群組 52">
            <a:extLst>
              <a:ext uri="{FF2B5EF4-FFF2-40B4-BE49-F238E27FC236}">
                <a16:creationId xmlns:a16="http://schemas.microsoft.com/office/drawing/2014/main" id="{B9D78EFE-3E9E-D3E5-3415-684994E614D0}"/>
              </a:ext>
            </a:extLst>
          </p:cNvPr>
          <p:cNvGrpSpPr/>
          <p:nvPr/>
        </p:nvGrpSpPr>
        <p:grpSpPr>
          <a:xfrm>
            <a:off x="3290064" y="5637325"/>
            <a:ext cx="2480738" cy="920109"/>
            <a:chOff x="4125185" y="5747030"/>
            <a:chExt cx="2480738" cy="920109"/>
          </a:xfrm>
        </p:grpSpPr>
        <p:sp>
          <p:nvSpPr>
            <p:cNvPr id="117" name="矩形 116">
              <a:extLst>
                <a:ext uri="{FF2B5EF4-FFF2-40B4-BE49-F238E27FC236}">
                  <a16:creationId xmlns:a16="http://schemas.microsoft.com/office/drawing/2014/main" id="{41FAE05F-FBED-65ED-4382-0F51C6C2C16A}"/>
                </a:ext>
              </a:extLst>
            </p:cNvPr>
            <p:cNvSpPr/>
            <p:nvPr/>
          </p:nvSpPr>
          <p:spPr>
            <a:xfrm>
              <a:off x="4318932" y="5820329"/>
              <a:ext cx="2065275" cy="396093"/>
            </a:xfrm>
            <a:prstGeom prst="rect">
              <a:avLst/>
            </a:prstGeom>
            <a:solidFill>
              <a:schemeClr val="accent2">
                <a:lumMod val="20000"/>
                <a:lumOff val="8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defTabSz="457200">
                <a:defRPr/>
              </a:pPr>
              <a:endParaRPr lang="zh-TW" altLang="en-US">
                <a:solidFill>
                  <a:prstClr val="black"/>
                </a:solidFill>
                <a:latin typeface="Calibri" panose="020F0502020204030204"/>
                <a:ea typeface="新細明體" panose="02020500000000000000" pitchFamily="18" charset="-120"/>
              </a:endParaRPr>
            </a:p>
          </p:txBody>
        </p:sp>
        <p:sp>
          <p:nvSpPr>
            <p:cNvPr id="118" name="文字方塊 17">
              <a:extLst>
                <a:ext uri="{FF2B5EF4-FFF2-40B4-BE49-F238E27FC236}">
                  <a16:creationId xmlns:a16="http://schemas.microsoft.com/office/drawing/2014/main" id="{644BE15A-0779-11F8-4263-5387B65C648A}"/>
                </a:ext>
              </a:extLst>
            </p:cNvPr>
            <p:cNvSpPr txBox="1"/>
            <p:nvPr/>
          </p:nvSpPr>
          <p:spPr>
            <a:xfrm>
              <a:off x="4125185" y="5747031"/>
              <a:ext cx="1048215" cy="461665"/>
            </a:xfrm>
            <a:prstGeom prst="rect">
              <a:avLst/>
            </a:prstGeom>
            <a:noFill/>
          </p:spPr>
          <p:txBody>
            <a:bodyPr wrap="square" rtlCol="0">
              <a:spAutoFit/>
            </a:bodyPr>
            <a:lstStyle/>
            <a:p>
              <a:pPr algn="ctr" defTabSz="457200">
                <a:defRPr/>
              </a:pPr>
              <a:r>
                <a:rPr lang="en-US" altLang="zh-TW" sz="2400" dirty="0">
                  <a:solidFill>
                    <a:prstClr val="black"/>
                  </a:solidFill>
                  <a:latin typeface="Calibri" panose="020F0502020204030204"/>
                  <a:ea typeface="新細明體" panose="02020500000000000000" pitchFamily="18" charset="-120"/>
                </a:rPr>
                <a:t>w</a:t>
              </a:r>
              <a:r>
                <a:rPr lang="en-US" altLang="zh-TW" sz="2400" baseline="-25000" dirty="0">
                  <a:solidFill>
                    <a:prstClr val="black"/>
                  </a:solidFill>
                  <a:latin typeface="Calibri" panose="020F0502020204030204"/>
                  <a:ea typeface="新細明體" panose="02020500000000000000" pitchFamily="18" charset="-120"/>
                </a:rPr>
                <a:t>3</a:t>
              </a:r>
              <a:endParaRPr lang="zh-TW" altLang="en-US" sz="2400" baseline="-25000" dirty="0">
                <a:solidFill>
                  <a:prstClr val="black"/>
                </a:solidFill>
                <a:latin typeface="Calibri" panose="020F0502020204030204"/>
                <a:ea typeface="新細明體" panose="02020500000000000000" pitchFamily="18" charset="-120"/>
              </a:endParaRPr>
            </a:p>
          </p:txBody>
        </p:sp>
        <p:sp>
          <p:nvSpPr>
            <p:cNvPr id="119" name="文字方塊 18">
              <a:extLst>
                <a:ext uri="{FF2B5EF4-FFF2-40B4-BE49-F238E27FC236}">
                  <a16:creationId xmlns:a16="http://schemas.microsoft.com/office/drawing/2014/main" id="{1CB15013-DD1C-DCEE-FD13-F2AAA34A5578}"/>
                </a:ext>
              </a:extLst>
            </p:cNvPr>
            <p:cNvSpPr txBox="1"/>
            <p:nvPr/>
          </p:nvSpPr>
          <p:spPr>
            <a:xfrm>
              <a:off x="4846970" y="5754945"/>
              <a:ext cx="1048215" cy="461665"/>
            </a:xfrm>
            <a:prstGeom prst="rect">
              <a:avLst/>
            </a:prstGeom>
            <a:noFill/>
          </p:spPr>
          <p:txBody>
            <a:bodyPr wrap="square" rtlCol="0">
              <a:spAutoFit/>
            </a:bodyPr>
            <a:lstStyle/>
            <a:p>
              <a:pPr algn="ctr" defTabSz="457200">
                <a:defRPr/>
              </a:pPr>
              <a:r>
                <a:rPr lang="en-US" altLang="zh-TW" sz="2400" dirty="0">
                  <a:solidFill>
                    <a:prstClr val="black"/>
                  </a:solidFill>
                  <a:latin typeface="Calibri" panose="020F0502020204030204"/>
                  <a:ea typeface="新細明體" panose="02020500000000000000" pitchFamily="18" charset="-120"/>
                </a:rPr>
                <a:t>w</a:t>
              </a:r>
              <a:r>
                <a:rPr lang="en-US" altLang="zh-TW" sz="2400" baseline="-25000" dirty="0">
                  <a:solidFill>
                    <a:prstClr val="black"/>
                  </a:solidFill>
                  <a:latin typeface="Calibri" panose="020F0502020204030204"/>
                  <a:ea typeface="新細明體" panose="02020500000000000000" pitchFamily="18" charset="-120"/>
                </a:rPr>
                <a:t>4</a:t>
              </a:r>
              <a:endParaRPr lang="zh-TW" altLang="en-US" sz="2400" baseline="-25000" dirty="0">
                <a:solidFill>
                  <a:prstClr val="black"/>
                </a:solidFill>
                <a:latin typeface="Calibri" panose="020F0502020204030204"/>
                <a:ea typeface="新細明體" panose="02020500000000000000" pitchFamily="18" charset="-120"/>
              </a:endParaRPr>
            </a:p>
          </p:txBody>
        </p:sp>
        <p:sp>
          <p:nvSpPr>
            <p:cNvPr id="120" name="文字方塊 20">
              <a:extLst>
                <a:ext uri="{FF2B5EF4-FFF2-40B4-BE49-F238E27FC236}">
                  <a16:creationId xmlns:a16="http://schemas.microsoft.com/office/drawing/2014/main" id="{AFE2081C-DD79-AC0D-5326-2CA2478F4123}"/>
                </a:ext>
              </a:extLst>
            </p:cNvPr>
            <p:cNvSpPr txBox="1"/>
            <p:nvPr/>
          </p:nvSpPr>
          <p:spPr>
            <a:xfrm>
              <a:off x="5557708" y="5747030"/>
              <a:ext cx="1048215" cy="461665"/>
            </a:xfrm>
            <a:prstGeom prst="rect">
              <a:avLst/>
            </a:prstGeom>
            <a:noFill/>
          </p:spPr>
          <p:txBody>
            <a:bodyPr wrap="square" rtlCol="0">
              <a:spAutoFit/>
            </a:bodyPr>
            <a:lstStyle/>
            <a:p>
              <a:pPr algn="ctr" defTabSz="457200">
                <a:defRPr/>
              </a:pPr>
              <a:r>
                <a:rPr lang="en-US" altLang="zh-TW" sz="2400" dirty="0">
                  <a:solidFill>
                    <a:prstClr val="black"/>
                  </a:solidFill>
                  <a:latin typeface="Calibri" panose="020F0502020204030204"/>
                  <a:ea typeface="新細明體" panose="02020500000000000000" pitchFamily="18" charset="-120"/>
                </a:rPr>
                <a:t>w</a:t>
              </a:r>
              <a:r>
                <a:rPr lang="en-US" altLang="zh-TW" sz="2400" baseline="-25000" dirty="0">
                  <a:solidFill>
                    <a:prstClr val="black"/>
                  </a:solidFill>
                  <a:latin typeface="Calibri" panose="020F0502020204030204"/>
                  <a:ea typeface="新細明體" panose="02020500000000000000" pitchFamily="18" charset="-120"/>
                </a:rPr>
                <a:t>5</a:t>
              </a:r>
              <a:endParaRPr lang="zh-TW" altLang="en-US" sz="2400" baseline="-25000" dirty="0">
                <a:solidFill>
                  <a:prstClr val="black"/>
                </a:solidFill>
                <a:latin typeface="Calibri" panose="020F0502020204030204"/>
                <a:ea typeface="新細明體" panose="02020500000000000000" pitchFamily="18" charset="-120"/>
              </a:endParaRPr>
            </a:p>
          </p:txBody>
        </p:sp>
        <p:sp>
          <p:nvSpPr>
            <p:cNvPr id="121" name="文字方塊 31">
              <a:extLst>
                <a:ext uri="{FF2B5EF4-FFF2-40B4-BE49-F238E27FC236}">
                  <a16:creationId xmlns:a16="http://schemas.microsoft.com/office/drawing/2014/main" id="{43F6D524-AA50-01E7-31B7-60715EC59D9B}"/>
                </a:ext>
              </a:extLst>
            </p:cNvPr>
            <p:cNvSpPr txBox="1"/>
            <p:nvPr/>
          </p:nvSpPr>
          <p:spPr>
            <a:xfrm>
              <a:off x="4489977" y="6205474"/>
              <a:ext cx="1646082" cy="461665"/>
            </a:xfrm>
            <a:prstGeom prst="rect">
              <a:avLst/>
            </a:prstGeom>
            <a:noFill/>
          </p:spPr>
          <p:txBody>
            <a:bodyPr wrap="square" rtlCol="0">
              <a:spAutoFit/>
            </a:bodyPr>
            <a:lstStyle/>
            <a:p>
              <a:pPr algn="ctr"/>
              <a:r>
                <a:rPr lang="en-US" altLang="zh-TW" sz="2400" dirty="0"/>
                <a:t>Sentence 2</a:t>
              </a:r>
              <a:endParaRPr lang="zh-TW" altLang="en-US" sz="2400" dirty="0"/>
            </a:p>
          </p:txBody>
        </p:sp>
      </p:grpSp>
      <p:cxnSp>
        <p:nvCxnSpPr>
          <p:cNvPr id="122" name="直線單箭頭接點 19">
            <a:extLst>
              <a:ext uri="{FF2B5EF4-FFF2-40B4-BE49-F238E27FC236}">
                <a16:creationId xmlns:a16="http://schemas.microsoft.com/office/drawing/2014/main" id="{1511D57B-D2FC-71DF-BF3A-73D6A63F9916}"/>
              </a:ext>
            </a:extLst>
          </p:cNvPr>
          <p:cNvCxnSpPr>
            <a:cxnSpLocks/>
          </p:cNvCxnSpPr>
          <p:nvPr/>
        </p:nvCxnSpPr>
        <p:spPr>
          <a:xfrm flipV="1">
            <a:off x="810081" y="3909615"/>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3" name="矩形 122">
            <a:extLst>
              <a:ext uri="{FF2B5EF4-FFF2-40B4-BE49-F238E27FC236}">
                <a16:creationId xmlns:a16="http://schemas.microsoft.com/office/drawing/2014/main" id="{D7FF5FC5-752B-4C14-740D-3C2B9F915AA7}"/>
              </a:ext>
            </a:extLst>
          </p:cNvPr>
          <p:cNvSpPr/>
          <p:nvPr/>
        </p:nvSpPr>
        <p:spPr>
          <a:xfrm rot="5400000">
            <a:off x="625524" y="3586542"/>
            <a:ext cx="360000" cy="195209"/>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defTabSz="457200">
              <a:defRPr/>
            </a:pPr>
            <a:endParaRPr lang="zh-TW" altLang="en-US">
              <a:solidFill>
                <a:prstClr val="white"/>
              </a:solidFill>
              <a:latin typeface="Calibri" panose="020F0502020204030204"/>
              <a:ea typeface="新細明體" panose="02020500000000000000" pitchFamily="18" charset="-120"/>
            </a:endParaRPr>
          </a:p>
        </p:txBody>
      </p:sp>
      <p:sp>
        <p:nvSpPr>
          <p:cNvPr id="124" name="矩形: 圓角 28">
            <a:extLst>
              <a:ext uri="{FF2B5EF4-FFF2-40B4-BE49-F238E27FC236}">
                <a16:creationId xmlns:a16="http://schemas.microsoft.com/office/drawing/2014/main" id="{701633C3-D356-1B81-E649-67DC101AFA1A}"/>
              </a:ext>
            </a:extLst>
          </p:cNvPr>
          <p:cNvSpPr/>
          <p:nvPr/>
        </p:nvSpPr>
        <p:spPr>
          <a:xfrm>
            <a:off x="276826" y="2353322"/>
            <a:ext cx="1057576" cy="779160"/>
          </a:xfrm>
          <a:prstGeom prst="roundRect">
            <a:avLst/>
          </a:prstGeom>
          <a:solidFill>
            <a:schemeClr val="accent1">
              <a:lumMod val="60000"/>
              <a:lumOff val="4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defTabSz="457200">
              <a:defRPr/>
            </a:pPr>
            <a:r>
              <a:rPr lang="en-US" altLang="zh-TW" sz="2400" dirty="0">
                <a:solidFill>
                  <a:prstClr val="black"/>
                </a:solidFill>
                <a:latin typeface="Calibri" panose="020F0502020204030204"/>
                <a:ea typeface="新細明體" panose="02020500000000000000" pitchFamily="18" charset="-120"/>
              </a:rPr>
              <a:t>Linear</a:t>
            </a:r>
          </a:p>
        </p:txBody>
      </p:sp>
      <p:cxnSp>
        <p:nvCxnSpPr>
          <p:cNvPr id="125" name="直線單箭頭接點 29">
            <a:extLst>
              <a:ext uri="{FF2B5EF4-FFF2-40B4-BE49-F238E27FC236}">
                <a16:creationId xmlns:a16="http://schemas.microsoft.com/office/drawing/2014/main" id="{46457A2E-B028-C101-55CB-7D4179F0CE89}"/>
              </a:ext>
            </a:extLst>
          </p:cNvPr>
          <p:cNvCxnSpPr>
            <a:cxnSpLocks/>
          </p:cNvCxnSpPr>
          <p:nvPr/>
        </p:nvCxnSpPr>
        <p:spPr>
          <a:xfrm flipV="1">
            <a:off x="794297" y="1993984"/>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線單箭頭接點 30">
            <a:extLst>
              <a:ext uri="{FF2B5EF4-FFF2-40B4-BE49-F238E27FC236}">
                <a16:creationId xmlns:a16="http://schemas.microsoft.com/office/drawing/2014/main" id="{A7322D5D-5BB7-E016-AD09-DC9358D95C81}"/>
              </a:ext>
            </a:extLst>
          </p:cNvPr>
          <p:cNvCxnSpPr>
            <a:cxnSpLocks/>
          </p:cNvCxnSpPr>
          <p:nvPr/>
        </p:nvCxnSpPr>
        <p:spPr>
          <a:xfrm flipV="1">
            <a:off x="806997" y="3143634"/>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7" name="矩形 126">
            <a:extLst>
              <a:ext uri="{FF2B5EF4-FFF2-40B4-BE49-F238E27FC236}">
                <a16:creationId xmlns:a16="http://schemas.microsoft.com/office/drawing/2014/main" id="{069222C0-7360-8356-29C9-E5DB7E53B42F}"/>
              </a:ext>
            </a:extLst>
          </p:cNvPr>
          <p:cNvSpPr/>
          <p:nvPr/>
        </p:nvSpPr>
        <p:spPr>
          <a:xfrm>
            <a:off x="260977" y="1540113"/>
            <a:ext cx="1066639" cy="461665"/>
          </a:xfrm>
          <a:prstGeom prst="rect">
            <a:avLst/>
          </a:prstGeom>
        </p:spPr>
        <p:txBody>
          <a:bodyPr wrap="square">
            <a:spAutoFit/>
          </a:bodyPr>
          <a:lstStyle/>
          <a:p>
            <a:pPr algn="ctr" defTabSz="457200">
              <a:defRPr/>
            </a:pPr>
            <a:r>
              <a:rPr lang="en-US" altLang="zh-TW" sz="2400" dirty="0">
                <a:solidFill>
                  <a:prstClr val="black"/>
                </a:solidFill>
                <a:latin typeface="Calibri" panose="020F0502020204030204"/>
                <a:ea typeface="新細明體" panose="02020500000000000000" pitchFamily="18" charset="-120"/>
              </a:rPr>
              <a:t>Yes/No</a:t>
            </a:r>
            <a:endParaRPr lang="zh-TW" altLang="en-US" sz="2400" baseline="-25000" dirty="0">
              <a:solidFill>
                <a:prstClr val="black"/>
              </a:solidFill>
              <a:latin typeface="Calibri" panose="020F0502020204030204"/>
              <a:ea typeface="新細明體" panose="02020500000000000000" pitchFamily="18" charset="-120"/>
            </a:endParaRPr>
          </a:p>
        </p:txBody>
      </p:sp>
      <p:sp>
        <p:nvSpPr>
          <p:cNvPr id="2" name="灯片编号占位符 1">
            <a:extLst>
              <a:ext uri="{FF2B5EF4-FFF2-40B4-BE49-F238E27FC236}">
                <a16:creationId xmlns:a16="http://schemas.microsoft.com/office/drawing/2014/main" id="{FCF5AE42-D3F6-02DF-4E6A-0DA1A788D03E}"/>
              </a:ext>
            </a:extLst>
          </p:cNvPr>
          <p:cNvSpPr>
            <a:spLocks noGrp="1"/>
          </p:cNvSpPr>
          <p:nvPr>
            <p:ph type="sldNum" sz="quarter" idx="12"/>
          </p:nvPr>
        </p:nvSpPr>
        <p:spPr/>
        <p:txBody>
          <a:bodyPr/>
          <a:lstStyle/>
          <a:p>
            <a:fld id="{8B072E7F-FB13-4E5C-AA2E-76722510F6F9}" type="slidenum">
              <a:rPr lang="en-US" smtClean="0"/>
              <a:t>15</a:t>
            </a:fld>
            <a:endParaRPr lang="en-US"/>
          </a:p>
        </p:txBody>
      </p:sp>
    </p:spTree>
    <p:extLst>
      <p:ext uri="{BB962C8B-B14F-4D97-AF65-F5344CB8AC3E}">
        <p14:creationId xmlns:p14="http://schemas.microsoft.com/office/powerpoint/2010/main" val="145737298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821E293A-CA22-42E3-8FC3-CF70A712B4EF}"/>
              </a:ext>
            </a:extLst>
          </p:cNvPr>
          <p:cNvPicPr>
            <a:picLocks noChangeAspect="1"/>
          </p:cNvPicPr>
          <p:nvPr/>
        </p:nvPicPr>
        <p:blipFill>
          <a:blip r:embed="rId3"/>
          <a:stretch>
            <a:fillRect/>
          </a:stretch>
        </p:blipFill>
        <p:spPr>
          <a:xfrm>
            <a:off x="7285309" y="1686213"/>
            <a:ext cx="4139633" cy="4656215"/>
          </a:xfrm>
          <a:prstGeom prst="rect">
            <a:avLst/>
          </a:prstGeom>
        </p:spPr>
      </p:pic>
      <mc:AlternateContent xmlns:mc="http://schemas.openxmlformats.org/markup-compatibility/2006" xmlns:a14="http://schemas.microsoft.com/office/drawing/2010/main">
        <mc:Choice Requires="a14">
          <p:sp>
            <p:nvSpPr>
              <p:cNvPr id="5" name="文字方塊 4">
                <a:extLst>
                  <a:ext uri="{FF2B5EF4-FFF2-40B4-BE49-F238E27FC236}">
                    <a16:creationId xmlns:a16="http://schemas.microsoft.com/office/drawing/2014/main" id="{50A7D975-1662-4329-9C01-7CD59F676BA1}"/>
                  </a:ext>
                </a:extLst>
              </p:cNvPr>
              <p:cNvSpPr txBox="1"/>
              <p:nvPr/>
            </p:nvSpPr>
            <p:spPr>
              <a:xfrm>
                <a:off x="2592934" y="2637101"/>
                <a:ext cx="2768166" cy="461665"/>
              </a:xfrm>
              <a:prstGeom prst="rect">
                <a:avLst/>
              </a:prstGeom>
              <a:noFill/>
            </p:spPr>
            <p:txBody>
              <a:bodyPr wrap="square" rtlCol="0">
                <a:spAutoFit/>
              </a:bodyPr>
              <a:lstStyle/>
              <a:p>
                <a:pPr defTabSz="457200">
                  <a:defRPr/>
                </a:pPr>
                <a14:m>
                  <m:oMathPara xmlns:m="http://schemas.openxmlformats.org/officeDocument/2006/math">
                    <m:oMathParaPr>
                      <m:jc m:val="left"/>
                    </m:oMathParaPr>
                    <m:oMath xmlns:m="http://schemas.openxmlformats.org/officeDocument/2006/math">
                      <m:r>
                        <a:rPr lang="en-US" altLang="zh-TW" sz="2400" i="1">
                          <a:solidFill>
                            <a:prstClr val="black"/>
                          </a:solidFill>
                          <a:latin typeface="Cambria Math" panose="02040503050406030204" pitchFamily="18" charset="0"/>
                        </a:rPr>
                        <m:t>𝐷</m:t>
                      </m:r>
                      <m:r>
                        <a:rPr lang="en-US" altLang="zh-TW" sz="2400" i="1">
                          <a:solidFill>
                            <a:prstClr val="black"/>
                          </a:solidFill>
                          <a:latin typeface="Cambria Math" panose="02040503050406030204" pitchFamily="18" charset="0"/>
                        </a:rPr>
                        <m:t>=</m:t>
                      </m:r>
                      <m:d>
                        <m:dPr>
                          <m:begChr m:val="{"/>
                          <m:endChr m:val="}"/>
                          <m:ctrlPr>
                            <a:rPr lang="en-US" altLang="zh-TW" sz="2400" i="1">
                              <a:solidFill>
                                <a:prstClr val="black"/>
                              </a:solidFill>
                              <a:latin typeface="Cambria Math" panose="02040503050406030204" pitchFamily="18" charset="0"/>
                            </a:rPr>
                          </m:ctrlPr>
                        </m:dPr>
                        <m:e>
                          <m:sSub>
                            <m:sSubPr>
                              <m:ctrlPr>
                                <a:rPr lang="en-US" altLang="zh-TW" sz="2400" i="1">
                                  <a:solidFill>
                                    <a:prstClr val="black"/>
                                  </a:solidFill>
                                  <a:latin typeface="Cambria Math" panose="02040503050406030204" pitchFamily="18" charset="0"/>
                                </a:rPr>
                              </m:ctrlPr>
                            </m:sSubPr>
                            <m:e>
                              <m:r>
                                <a:rPr lang="en-US" altLang="zh-TW" sz="2400" i="1">
                                  <a:solidFill>
                                    <a:prstClr val="black"/>
                                  </a:solidFill>
                                  <a:latin typeface="Cambria Math" panose="02040503050406030204" pitchFamily="18" charset="0"/>
                                </a:rPr>
                                <m:t>𝑑</m:t>
                              </m:r>
                            </m:e>
                            <m:sub>
                              <m:r>
                                <a:rPr lang="en-US" altLang="zh-TW" sz="2400" i="1">
                                  <a:solidFill>
                                    <a:prstClr val="black"/>
                                  </a:solidFill>
                                  <a:latin typeface="Cambria Math" panose="02040503050406030204" pitchFamily="18" charset="0"/>
                                </a:rPr>
                                <m:t>1</m:t>
                              </m:r>
                            </m:sub>
                          </m:sSub>
                          <m:r>
                            <a:rPr lang="en-US" altLang="zh-TW" sz="2400" i="1">
                              <a:solidFill>
                                <a:prstClr val="black"/>
                              </a:solidFill>
                              <a:latin typeface="Cambria Math" panose="02040503050406030204" pitchFamily="18" charset="0"/>
                            </a:rPr>
                            <m:t>,</m:t>
                          </m:r>
                          <m:sSub>
                            <m:sSubPr>
                              <m:ctrlPr>
                                <a:rPr lang="en-US" altLang="zh-TW" sz="2400" i="1">
                                  <a:solidFill>
                                    <a:prstClr val="black"/>
                                  </a:solidFill>
                                  <a:latin typeface="Cambria Math" panose="02040503050406030204" pitchFamily="18" charset="0"/>
                                </a:rPr>
                              </m:ctrlPr>
                            </m:sSubPr>
                            <m:e>
                              <m:r>
                                <a:rPr lang="en-US" altLang="zh-TW" sz="2400" i="1">
                                  <a:solidFill>
                                    <a:prstClr val="black"/>
                                  </a:solidFill>
                                  <a:latin typeface="Cambria Math" panose="02040503050406030204" pitchFamily="18" charset="0"/>
                                </a:rPr>
                                <m:t>𝑑</m:t>
                              </m:r>
                            </m:e>
                            <m:sub>
                              <m:r>
                                <a:rPr lang="en-US" altLang="zh-TW" sz="2400" i="1">
                                  <a:solidFill>
                                    <a:prstClr val="black"/>
                                  </a:solidFill>
                                  <a:latin typeface="Cambria Math" panose="02040503050406030204" pitchFamily="18" charset="0"/>
                                </a:rPr>
                                <m:t>2</m:t>
                              </m:r>
                            </m:sub>
                          </m:sSub>
                          <m:r>
                            <a:rPr lang="en-US" altLang="zh-TW" sz="2400" i="1">
                              <a:solidFill>
                                <a:prstClr val="black"/>
                              </a:solidFill>
                              <a:latin typeface="Cambria Math" panose="02040503050406030204" pitchFamily="18" charset="0"/>
                            </a:rPr>
                            <m:t>,</m:t>
                          </m:r>
                          <m:r>
                            <a:rPr lang="en-US" altLang="zh-TW" sz="2400" i="1">
                              <a:solidFill>
                                <a:prstClr val="black"/>
                              </a:solidFill>
                              <a:latin typeface="Cambria Math" panose="02040503050406030204" pitchFamily="18" charset="0"/>
                              <a:ea typeface="Cambria Math" panose="02040503050406030204" pitchFamily="18" charset="0"/>
                            </a:rPr>
                            <m:t>⋯,</m:t>
                          </m:r>
                          <m:sSub>
                            <m:sSubPr>
                              <m:ctrlPr>
                                <a:rPr lang="en-US" altLang="zh-TW" sz="2400" i="1">
                                  <a:solidFill>
                                    <a:prstClr val="black"/>
                                  </a:solidFill>
                                  <a:latin typeface="Cambria Math" panose="02040503050406030204" pitchFamily="18" charset="0"/>
                                  <a:ea typeface="Cambria Math" panose="02040503050406030204" pitchFamily="18" charset="0"/>
                                </a:rPr>
                              </m:ctrlPr>
                            </m:sSubPr>
                            <m:e>
                              <m:r>
                                <a:rPr lang="en-US" altLang="zh-TW" sz="2400" i="1">
                                  <a:solidFill>
                                    <a:prstClr val="black"/>
                                  </a:solidFill>
                                  <a:latin typeface="Cambria Math" panose="02040503050406030204" pitchFamily="18" charset="0"/>
                                  <a:ea typeface="Cambria Math" panose="02040503050406030204" pitchFamily="18" charset="0"/>
                                </a:rPr>
                                <m:t>𝑑</m:t>
                              </m:r>
                            </m:e>
                            <m:sub>
                              <m:r>
                                <a:rPr lang="en-US" altLang="zh-TW" sz="2400" i="1">
                                  <a:solidFill>
                                    <a:prstClr val="black"/>
                                  </a:solidFill>
                                  <a:latin typeface="Cambria Math" panose="02040503050406030204" pitchFamily="18" charset="0"/>
                                  <a:ea typeface="Cambria Math" panose="02040503050406030204" pitchFamily="18" charset="0"/>
                                </a:rPr>
                                <m:t>𝑁</m:t>
                              </m:r>
                            </m:sub>
                          </m:sSub>
                        </m:e>
                      </m:d>
                    </m:oMath>
                  </m:oMathPara>
                </a14:m>
                <a:endParaRPr lang="zh-TW" altLang="en-US" sz="2400" dirty="0">
                  <a:solidFill>
                    <a:prstClr val="black"/>
                  </a:solidFill>
                  <a:latin typeface="Calibri" panose="020F0502020204030204"/>
                  <a:ea typeface="新細明體" panose="02020500000000000000" pitchFamily="18" charset="-120"/>
                </a:endParaRPr>
              </a:p>
            </p:txBody>
          </p:sp>
        </mc:Choice>
        <mc:Fallback xmlns="">
          <p:sp>
            <p:nvSpPr>
              <p:cNvPr id="5" name="文字方塊 4">
                <a:extLst>
                  <a:ext uri="{FF2B5EF4-FFF2-40B4-BE49-F238E27FC236}">
                    <a16:creationId xmlns:a16="http://schemas.microsoft.com/office/drawing/2014/main" id="{50A7D975-1662-4329-9C01-7CD59F676BA1}"/>
                  </a:ext>
                </a:extLst>
              </p:cNvPr>
              <p:cNvSpPr txBox="1">
                <a:spLocks noRot="1" noChangeAspect="1" noMove="1" noResize="1" noEditPoints="1" noAdjustHandles="1" noChangeArrowheads="1" noChangeShapeType="1" noTextEdit="1"/>
              </p:cNvSpPr>
              <p:nvPr/>
            </p:nvSpPr>
            <p:spPr>
              <a:xfrm>
                <a:off x="2592934" y="2637101"/>
                <a:ext cx="2768166" cy="461665"/>
              </a:xfrm>
              <a:prstGeom prst="rect">
                <a:avLst/>
              </a:prstGeom>
              <a:blipFill>
                <a:blip r:embed="rId4"/>
                <a:stretch>
                  <a:fillRect l="-459" b="-270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字方塊 5">
                <a:extLst>
                  <a:ext uri="{FF2B5EF4-FFF2-40B4-BE49-F238E27FC236}">
                    <a16:creationId xmlns:a16="http://schemas.microsoft.com/office/drawing/2014/main" id="{DA09AA20-C30F-404A-B7FB-3DCB44E17E49}"/>
                  </a:ext>
                </a:extLst>
              </p:cNvPr>
              <p:cNvSpPr txBox="1"/>
              <p:nvPr/>
            </p:nvSpPr>
            <p:spPr>
              <a:xfrm>
                <a:off x="2594505" y="2121501"/>
                <a:ext cx="3371161" cy="461665"/>
              </a:xfrm>
              <a:prstGeom prst="rect">
                <a:avLst/>
              </a:prstGeom>
              <a:noFill/>
            </p:spPr>
            <p:txBody>
              <a:bodyPr wrap="square" rtlCol="0">
                <a:spAutoFit/>
              </a:bodyPr>
              <a:lstStyle/>
              <a:p>
                <a:pPr defTabSz="457200">
                  <a:defRPr/>
                </a:pPr>
                <a14:m>
                  <m:oMathPara xmlns:m="http://schemas.openxmlformats.org/officeDocument/2006/math">
                    <m:oMathParaPr>
                      <m:jc m:val="left"/>
                    </m:oMathParaPr>
                    <m:oMath xmlns:m="http://schemas.openxmlformats.org/officeDocument/2006/math">
                      <m:r>
                        <a:rPr lang="en-US" altLang="zh-TW" sz="2400" i="1">
                          <a:solidFill>
                            <a:prstClr val="black"/>
                          </a:solidFill>
                          <a:latin typeface="Cambria Math" panose="02040503050406030204" pitchFamily="18" charset="0"/>
                        </a:rPr>
                        <m:t>𝑄</m:t>
                      </m:r>
                      <m:r>
                        <a:rPr lang="en-US" altLang="zh-TW" sz="2400" i="1">
                          <a:solidFill>
                            <a:prstClr val="black"/>
                          </a:solidFill>
                          <a:latin typeface="Cambria Math" panose="02040503050406030204" pitchFamily="18" charset="0"/>
                        </a:rPr>
                        <m:t>=</m:t>
                      </m:r>
                      <m:d>
                        <m:dPr>
                          <m:begChr m:val="{"/>
                          <m:endChr m:val="}"/>
                          <m:ctrlPr>
                            <a:rPr lang="en-US" altLang="zh-TW" sz="2400" i="1">
                              <a:solidFill>
                                <a:prstClr val="black"/>
                              </a:solidFill>
                              <a:latin typeface="Cambria Math" panose="02040503050406030204" pitchFamily="18" charset="0"/>
                            </a:rPr>
                          </m:ctrlPr>
                        </m:dPr>
                        <m:e>
                          <m:sSub>
                            <m:sSubPr>
                              <m:ctrlPr>
                                <a:rPr lang="en-US" altLang="zh-TW" sz="2400" i="1">
                                  <a:solidFill>
                                    <a:prstClr val="black"/>
                                  </a:solidFill>
                                  <a:latin typeface="Cambria Math" panose="02040503050406030204" pitchFamily="18" charset="0"/>
                                </a:rPr>
                              </m:ctrlPr>
                            </m:sSubPr>
                            <m:e>
                              <m:r>
                                <a:rPr lang="en-US" altLang="zh-TW" sz="2400" i="1">
                                  <a:solidFill>
                                    <a:prstClr val="black"/>
                                  </a:solidFill>
                                  <a:latin typeface="Cambria Math" panose="02040503050406030204" pitchFamily="18" charset="0"/>
                                </a:rPr>
                                <m:t>𝑞</m:t>
                              </m:r>
                            </m:e>
                            <m:sub>
                              <m:r>
                                <a:rPr lang="en-US" altLang="zh-TW" sz="2400" i="1">
                                  <a:solidFill>
                                    <a:prstClr val="black"/>
                                  </a:solidFill>
                                  <a:latin typeface="Cambria Math" panose="02040503050406030204" pitchFamily="18" charset="0"/>
                                </a:rPr>
                                <m:t>1</m:t>
                              </m:r>
                            </m:sub>
                          </m:sSub>
                          <m:r>
                            <a:rPr lang="en-US" altLang="zh-TW" sz="2400" i="1">
                              <a:solidFill>
                                <a:prstClr val="black"/>
                              </a:solidFill>
                              <a:latin typeface="Cambria Math" panose="02040503050406030204" pitchFamily="18" charset="0"/>
                            </a:rPr>
                            <m:t>,</m:t>
                          </m:r>
                          <m:sSub>
                            <m:sSubPr>
                              <m:ctrlPr>
                                <a:rPr lang="en-US" altLang="zh-TW" sz="2400" i="1">
                                  <a:solidFill>
                                    <a:prstClr val="black"/>
                                  </a:solidFill>
                                  <a:latin typeface="Cambria Math" panose="02040503050406030204" pitchFamily="18" charset="0"/>
                                </a:rPr>
                              </m:ctrlPr>
                            </m:sSubPr>
                            <m:e>
                              <m:r>
                                <a:rPr lang="en-US" altLang="zh-TW" sz="2400" i="1">
                                  <a:solidFill>
                                    <a:prstClr val="black"/>
                                  </a:solidFill>
                                  <a:latin typeface="Cambria Math" panose="02040503050406030204" pitchFamily="18" charset="0"/>
                                </a:rPr>
                                <m:t>𝑞</m:t>
                              </m:r>
                            </m:e>
                            <m:sub>
                              <m:r>
                                <a:rPr lang="en-US" altLang="zh-TW" sz="2400" i="1">
                                  <a:solidFill>
                                    <a:prstClr val="black"/>
                                  </a:solidFill>
                                  <a:latin typeface="Cambria Math" panose="02040503050406030204" pitchFamily="18" charset="0"/>
                                </a:rPr>
                                <m:t>2</m:t>
                              </m:r>
                            </m:sub>
                          </m:sSub>
                          <m:r>
                            <a:rPr lang="en-US" altLang="zh-TW" sz="2400" i="1">
                              <a:solidFill>
                                <a:prstClr val="black"/>
                              </a:solidFill>
                              <a:latin typeface="Cambria Math" panose="02040503050406030204" pitchFamily="18" charset="0"/>
                            </a:rPr>
                            <m:t>,</m:t>
                          </m:r>
                          <m:r>
                            <a:rPr lang="en-US" altLang="zh-TW" sz="2400" i="1">
                              <a:solidFill>
                                <a:prstClr val="black"/>
                              </a:solidFill>
                              <a:latin typeface="Cambria Math" panose="02040503050406030204" pitchFamily="18" charset="0"/>
                              <a:ea typeface="Cambria Math" panose="02040503050406030204" pitchFamily="18" charset="0"/>
                            </a:rPr>
                            <m:t>⋯,</m:t>
                          </m:r>
                          <m:sSub>
                            <m:sSubPr>
                              <m:ctrlPr>
                                <a:rPr lang="en-US" altLang="zh-TW" sz="2400" i="1">
                                  <a:solidFill>
                                    <a:prstClr val="black"/>
                                  </a:solidFill>
                                  <a:latin typeface="Cambria Math" panose="02040503050406030204" pitchFamily="18" charset="0"/>
                                  <a:ea typeface="Cambria Math" panose="02040503050406030204" pitchFamily="18" charset="0"/>
                                </a:rPr>
                              </m:ctrlPr>
                            </m:sSubPr>
                            <m:e>
                              <m:r>
                                <a:rPr lang="en-US" altLang="zh-TW" sz="2400" i="1">
                                  <a:solidFill>
                                    <a:prstClr val="black"/>
                                  </a:solidFill>
                                  <a:latin typeface="Cambria Math" panose="02040503050406030204" pitchFamily="18" charset="0"/>
                                  <a:ea typeface="Cambria Math" panose="02040503050406030204" pitchFamily="18" charset="0"/>
                                </a:rPr>
                                <m:t>𝑞</m:t>
                              </m:r>
                            </m:e>
                            <m:sub>
                              <m:r>
                                <a:rPr lang="en-US" altLang="zh-TW" sz="2400" i="1">
                                  <a:solidFill>
                                    <a:prstClr val="black"/>
                                  </a:solidFill>
                                  <a:latin typeface="Cambria Math" panose="02040503050406030204" pitchFamily="18" charset="0"/>
                                  <a:ea typeface="Cambria Math" panose="02040503050406030204" pitchFamily="18" charset="0"/>
                                </a:rPr>
                                <m:t>𝑀</m:t>
                              </m:r>
                            </m:sub>
                          </m:sSub>
                        </m:e>
                      </m:d>
                    </m:oMath>
                  </m:oMathPara>
                </a14:m>
                <a:endParaRPr lang="zh-TW" altLang="en-US" sz="2400" dirty="0">
                  <a:solidFill>
                    <a:prstClr val="black"/>
                  </a:solidFill>
                  <a:latin typeface="Calibri" panose="020F0502020204030204"/>
                  <a:ea typeface="新細明體" panose="02020500000000000000" pitchFamily="18" charset="-120"/>
                </a:endParaRPr>
              </a:p>
            </p:txBody>
          </p:sp>
        </mc:Choice>
        <mc:Fallback xmlns="">
          <p:sp>
            <p:nvSpPr>
              <p:cNvPr id="6" name="文字方塊 5">
                <a:extLst>
                  <a:ext uri="{FF2B5EF4-FFF2-40B4-BE49-F238E27FC236}">
                    <a16:creationId xmlns:a16="http://schemas.microsoft.com/office/drawing/2014/main" id="{DA09AA20-C30F-404A-B7FB-3DCB44E17E49}"/>
                  </a:ext>
                </a:extLst>
              </p:cNvPr>
              <p:cNvSpPr txBox="1">
                <a:spLocks noRot="1" noChangeAspect="1" noMove="1" noResize="1" noEditPoints="1" noAdjustHandles="1" noChangeArrowheads="1" noChangeShapeType="1" noTextEdit="1"/>
              </p:cNvSpPr>
              <p:nvPr/>
            </p:nvSpPr>
            <p:spPr>
              <a:xfrm>
                <a:off x="2594505" y="2121501"/>
                <a:ext cx="3371161" cy="461665"/>
              </a:xfrm>
              <a:prstGeom prst="rect">
                <a:avLst/>
              </a:prstGeom>
              <a:blipFill>
                <a:blip r:embed="rId5"/>
                <a:stretch>
                  <a:fillRect l="-1128" b="-10811"/>
                </a:stretch>
              </a:blipFill>
            </p:spPr>
            <p:txBody>
              <a:bodyPr/>
              <a:lstStyle/>
              <a:p>
                <a:r>
                  <a:rPr lang="zh-CN" altLang="en-US">
                    <a:noFill/>
                  </a:rPr>
                  <a:t> </a:t>
                </a:r>
              </a:p>
            </p:txBody>
          </p:sp>
        </mc:Fallback>
      </mc:AlternateContent>
      <p:sp>
        <p:nvSpPr>
          <p:cNvPr id="7" name="矩形: 圓角 6">
            <a:extLst>
              <a:ext uri="{FF2B5EF4-FFF2-40B4-BE49-F238E27FC236}">
                <a16:creationId xmlns:a16="http://schemas.microsoft.com/office/drawing/2014/main" id="{C04332A6-04CE-4839-9A01-6051B2E3B357}"/>
              </a:ext>
            </a:extLst>
          </p:cNvPr>
          <p:cNvSpPr/>
          <p:nvPr/>
        </p:nvSpPr>
        <p:spPr>
          <a:xfrm>
            <a:off x="2545600" y="3586095"/>
            <a:ext cx="1178805" cy="11237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r>
              <a:rPr lang="en-US" altLang="zh-TW" sz="2400" dirty="0">
                <a:solidFill>
                  <a:prstClr val="white"/>
                </a:solidFill>
                <a:latin typeface="Calibri" panose="020F0502020204030204"/>
                <a:ea typeface="新細明體" panose="02020500000000000000" pitchFamily="18" charset="-120"/>
              </a:rPr>
              <a:t>QA</a:t>
            </a:r>
          </a:p>
          <a:p>
            <a:pPr algn="ctr" defTabSz="457200">
              <a:defRPr/>
            </a:pPr>
            <a:r>
              <a:rPr lang="en-US" altLang="zh-TW" sz="2400" dirty="0">
                <a:solidFill>
                  <a:prstClr val="white"/>
                </a:solidFill>
                <a:latin typeface="Calibri" panose="020F0502020204030204"/>
                <a:ea typeface="新細明體" panose="02020500000000000000" pitchFamily="18" charset="-120"/>
              </a:rPr>
              <a:t>Model</a:t>
            </a:r>
            <a:endParaRPr lang="zh-TW" altLang="en-US" sz="2400" dirty="0">
              <a:solidFill>
                <a:prstClr val="white"/>
              </a:solidFill>
              <a:latin typeface="Calibri" panose="020F0502020204030204"/>
              <a:ea typeface="新細明體" panose="02020500000000000000" pitchFamily="18" charset="-120"/>
            </a:endParaRPr>
          </a:p>
        </p:txBody>
      </p:sp>
      <mc:AlternateContent xmlns:mc="http://schemas.openxmlformats.org/markup-compatibility/2006" xmlns:a14="http://schemas.microsoft.com/office/drawing/2010/main">
        <mc:Choice Requires="a14">
          <p:sp>
            <p:nvSpPr>
              <p:cNvPr id="9" name="文字方塊 8">
                <a:extLst>
                  <a:ext uri="{FF2B5EF4-FFF2-40B4-BE49-F238E27FC236}">
                    <a16:creationId xmlns:a16="http://schemas.microsoft.com/office/drawing/2014/main" id="{A4D1AA26-FC7E-4801-95DB-03169B12986B}"/>
                  </a:ext>
                </a:extLst>
              </p:cNvPr>
              <p:cNvSpPr txBox="1"/>
              <p:nvPr/>
            </p:nvSpPr>
            <p:spPr>
              <a:xfrm>
                <a:off x="1310046" y="4744803"/>
                <a:ext cx="3560448" cy="461665"/>
              </a:xfrm>
              <a:prstGeom prst="rect">
                <a:avLst/>
              </a:prstGeom>
              <a:noFill/>
            </p:spPr>
            <p:txBody>
              <a:bodyPr wrap="square" rtlCol="0">
                <a:spAutoFit/>
              </a:bodyPr>
              <a:lstStyle/>
              <a:p>
                <a:pPr algn="ctr" defTabSz="457200">
                  <a:defRPr/>
                </a:pPr>
                <a:r>
                  <a:rPr lang="en-US" altLang="zh-TW" sz="2400" dirty="0">
                    <a:solidFill>
                      <a:prstClr val="black"/>
                    </a:solidFill>
                    <a:latin typeface="Calibri" panose="020F0502020204030204"/>
                    <a:ea typeface="新細明體" panose="02020500000000000000" pitchFamily="18" charset="-120"/>
                  </a:rPr>
                  <a:t>output: two integers (</a:t>
                </a:r>
                <a14:m>
                  <m:oMath xmlns:m="http://schemas.openxmlformats.org/officeDocument/2006/math">
                    <m:r>
                      <a:rPr lang="en-US" altLang="zh-TW" sz="2400" i="1">
                        <a:solidFill>
                          <a:prstClr val="black"/>
                        </a:solidFill>
                        <a:latin typeface="Cambria Math" panose="02040503050406030204" pitchFamily="18" charset="0"/>
                      </a:rPr>
                      <m:t>𝑠</m:t>
                    </m:r>
                  </m:oMath>
                </a14:m>
                <a:r>
                  <a:rPr lang="en-US" altLang="zh-TW" sz="2400" dirty="0">
                    <a:solidFill>
                      <a:prstClr val="black"/>
                    </a:solidFill>
                    <a:latin typeface="Calibri" panose="020F0502020204030204"/>
                    <a:ea typeface="新細明體" panose="02020500000000000000" pitchFamily="18" charset="-120"/>
                  </a:rPr>
                  <a:t>, </a:t>
                </a:r>
                <a14:m>
                  <m:oMath xmlns:m="http://schemas.openxmlformats.org/officeDocument/2006/math">
                    <m:r>
                      <a:rPr lang="en-US" altLang="zh-TW" sz="2400" i="1">
                        <a:solidFill>
                          <a:prstClr val="black"/>
                        </a:solidFill>
                        <a:latin typeface="Cambria Math" panose="02040503050406030204" pitchFamily="18" charset="0"/>
                      </a:rPr>
                      <m:t>𝑒</m:t>
                    </m:r>
                  </m:oMath>
                </a14:m>
                <a:r>
                  <a:rPr lang="en-US" altLang="zh-TW" sz="2400" dirty="0">
                    <a:solidFill>
                      <a:prstClr val="black"/>
                    </a:solidFill>
                    <a:latin typeface="Calibri" panose="020F0502020204030204"/>
                    <a:ea typeface="新細明體" panose="02020500000000000000" pitchFamily="18" charset="-120"/>
                  </a:rPr>
                  <a:t>) </a:t>
                </a:r>
                <a:endParaRPr lang="zh-TW" altLang="en-US" sz="2400" dirty="0">
                  <a:solidFill>
                    <a:prstClr val="black"/>
                  </a:solidFill>
                  <a:latin typeface="Calibri" panose="020F0502020204030204"/>
                  <a:ea typeface="新細明體" panose="02020500000000000000" pitchFamily="18" charset="-120"/>
                </a:endParaRPr>
              </a:p>
            </p:txBody>
          </p:sp>
        </mc:Choice>
        <mc:Fallback xmlns="">
          <p:sp>
            <p:nvSpPr>
              <p:cNvPr id="9" name="文字方塊 8">
                <a:extLst>
                  <a:ext uri="{FF2B5EF4-FFF2-40B4-BE49-F238E27FC236}">
                    <a16:creationId xmlns:a16="http://schemas.microsoft.com/office/drawing/2014/main" id="{A4D1AA26-FC7E-4801-95DB-03169B12986B}"/>
                  </a:ext>
                </a:extLst>
              </p:cNvPr>
              <p:cNvSpPr txBox="1">
                <a:spLocks noRot="1" noChangeAspect="1" noMove="1" noResize="1" noEditPoints="1" noAdjustHandles="1" noChangeArrowheads="1" noChangeShapeType="1" noTextEdit="1"/>
              </p:cNvSpPr>
              <p:nvPr/>
            </p:nvSpPr>
            <p:spPr>
              <a:xfrm>
                <a:off x="1310046" y="4744803"/>
                <a:ext cx="3560448" cy="461665"/>
              </a:xfrm>
              <a:prstGeom prst="rect">
                <a:avLst/>
              </a:prstGeom>
              <a:blipFill>
                <a:blip r:embed="rId6"/>
                <a:stretch>
                  <a:fillRect l="-712" t="-8108" r="-2491" b="-297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字方塊 9">
                <a:extLst>
                  <a:ext uri="{FF2B5EF4-FFF2-40B4-BE49-F238E27FC236}">
                    <a16:creationId xmlns:a16="http://schemas.microsoft.com/office/drawing/2014/main" id="{D202D16E-5C4F-4E96-9D4A-AE86ED7AF4BB}"/>
                  </a:ext>
                </a:extLst>
              </p:cNvPr>
              <p:cNvSpPr txBox="1"/>
              <p:nvPr/>
            </p:nvSpPr>
            <p:spPr>
              <a:xfrm>
                <a:off x="2826892" y="5693798"/>
                <a:ext cx="2355642" cy="461665"/>
              </a:xfrm>
              <a:prstGeom prst="rect">
                <a:avLst/>
              </a:prstGeom>
              <a:noFill/>
            </p:spPr>
            <p:txBody>
              <a:bodyPr wrap="square" rtlCol="0">
                <a:spAutoFit/>
              </a:bodyPr>
              <a:lstStyle/>
              <a:p>
                <a:pPr defTabSz="457200">
                  <a:defRPr/>
                </a:pPr>
                <a14:m>
                  <m:oMathPara xmlns:m="http://schemas.openxmlformats.org/officeDocument/2006/math">
                    <m:oMathParaPr>
                      <m:jc m:val="left"/>
                    </m:oMathParaPr>
                    <m:oMath xmlns:m="http://schemas.openxmlformats.org/officeDocument/2006/math">
                      <m:r>
                        <a:rPr lang="en-US" altLang="zh-TW" sz="2400" i="1">
                          <a:solidFill>
                            <a:prstClr val="black"/>
                          </a:solidFill>
                          <a:latin typeface="Cambria Math" panose="02040503050406030204" pitchFamily="18" charset="0"/>
                        </a:rPr>
                        <m:t>𝐴</m:t>
                      </m:r>
                      <m:r>
                        <a:rPr lang="en-US" altLang="zh-TW" sz="2400" i="1">
                          <a:solidFill>
                            <a:prstClr val="black"/>
                          </a:solidFill>
                          <a:latin typeface="Cambria Math" panose="02040503050406030204" pitchFamily="18" charset="0"/>
                        </a:rPr>
                        <m:t>=</m:t>
                      </m:r>
                      <m:d>
                        <m:dPr>
                          <m:begChr m:val="{"/>
                          <m:endChr m:val="}"/>
                          <m:ctrlPr>
                            <a:rPr lang="en-US" altLang="zh-TW" sz="2400" i="1">
                              <a:solidFill>
                                <a:prstClr val="black"/>
                              </a:solidFill>
                              <a:latin typeface="Cambria Math" panose="02040503050406030204" pitchFamily="18" charset="0"/>
                            </a:rPr>
                          </m:ctrlPr>
                        </m:dPr>
                        <m:e>
                          <m:sSub>
                            <m:sSubPr>
                              <m:ctrlPr>
                                <a:rPr lang="en-US" altLang="zh-TW" sz="2400" i="1">
                                  <a:solidFill>
                                    <a:prstClr val="black"/>
                                  </a:solidFill>
                                  <a:latin typeface="Cambria Math" panose="02040503050406030204" pitchFamily="18" charset="0"/>
                                </a:rPr>
                              </m:ctrlPr>
                            </m:sSubPr>
                            <m:e>
                              <m:r>
                                <a:rPr lang="en-US" altLang="zh-TW" sz="2400" i="1">
                                  <a:solidFill>
                                    <a:prstClr val="black"/>
                                  </a:solidFill>
                                  <a:latin typeface="Cambria Math" panose="02040503050406030204" pitchFamily="18" charset="0"/>
                                </a:rPr>
                                <m:t>𝑑</m:t>
                              </m:r>
                            </m:e>
                            <m:sub>
                              <m:r>
                                <a:rPr lang="en-US" altLang="zh-TW" sz="2400" i="1">
                                  <a:solidFill>
                                    <a:prstClr val="black"/>
                                  </a:solidFill>
                                  <a:latin typeface="Cambria Math" panose="02040503050406030204" pitchFamily="18" charset="0"/>
                                </a:rPr>
                                <m:t>𝑠</m:t>
                              </m:r>
                            </m:sub>
                          </m:sSub>
                          <m:r>
                            <a:rPr lang="en-US" altLang="zh-TW" sz="2400" i="1">
                              <a:solidFill>
                                <a:prstClr val="black"/>
                              </a:solidFill>
                              <a:latin typeface="Cambria Math" panose="02040503050406030204" pitchFamily="18" charset="0"/>
                            </a:rPr>
                            <m:t>, </m:t>
                          </m:r>
                          <m:r>
                            <a:rPr lang="en-US" altLang="zh-TW" sz="2400" i="1">
                              <a:solidFill>
                                <a:prstClr val="black"/>
                              </a:solidFill>
                              <a:latin typeface="Cambria Math" panose="02040503050406030204" pitchFamily="18" charset="0"/>
                              <a:ea typeface="Cambria Math" panose="02040503050406030204" pitchFamily="18" charset="0"/>
                            </a:rPr>
                            <m:t>⋯,</m:t>
                          </m:r>
                          <m:sSub>
                            <m:sSubPr>
                              <m:ctrlPr>
                                <a:rPr lang="en-US" altLang="zh-TW" sz="2400" i="1">
                                  <a:solidFill>
                                    <a:prstClr val="black"/>
                                  </a:solidFill>
                                  <a:latin typeface="Cambria Math" panose="02040503050406030204" pitchFamily="18" charset="0"/>
                                  <a:ea typeface="Cambria Math" panose="02040503050406030204" pitchFamily="18" charset="0"/>
                                </a:rPr>
                              </m:ctrlPr>
                            </m:sSubPr>
                            <m:e>
                              <m:r>
                                <a:rPr lang="en-US" altLang="zh-TW" sz="2400" i="1">
                                  <a:solidFill>
                                    <a:prstClr val="black"/>
                                  </a:solidFill>
                                  <a:latin typeface="Cambria Math" panose="02040503050406030204" pitchFamily="18" charset="0"/>
                                  <a:ea typeface="Cambria Math" panose="02040503050406030204" pitchFamily="18" charset="0"/>
                                </a:rPr>
                                <m:t>𝑑</m:t>
                              </m:r>
                            </m:e>
                            <m:sub>
                              <m:r>
                                <a:rPr lang="en-US" altLang="zh-TW" sz="2400" i="1">
                                  <a:solidFill>
                                    <a:prstClr val="black"/>
                                  </a:solidFill>
                                  <a:latin typeface="Cambria Math" panose="02040503050406030204" pitchFamily="18" charset="0"/>
                                  <a:ea typeface="Cambria Math" panose="02040503050406030204" pitchFamily="18" charset="0"/>
                                </a:rPr>
                                <m:t>𝑒</m:t>
                              </m:r>
                            </m:sub>
                          </m:sSub>
                        </m:e>
                      </m:d>
                    </m:oMath>
                  </m:oMathPara>
                </a14:m>
                <a:endParaRPr lang="zh-TW" altLang="en-US" sz="2400" dirty="0">
                  <a:solidFill>
                    <a:prstClr val="black"/>
                  </a:solidFill>
                  <a:latin typeface="Calibri" panose="020F0502020204030204"/>
                  <a:ea typeface="新細明體" panose="02020500000000000000" pitchFamily="18" charset="-120"/>
                </a:endParaRPr>
              </a:p>
            </p:txBody>
          </p:sp>
        </mc:Choice>
        <mc:Fallback xmlns="">
          <p:sp>
            <p:nvSpPr>
              <p:cNvPr id="10" name="文字方塊 9">
                <a:extLst>
                  <a:ext uri="{FF2B5EF4-FFF2-40B4-BE49-F238E27FC236}">
                    <a16:creationId xmlns:a16="http://schemas.microsoft.com/office/drawing/2014/main" id="{D202D16E-5C4F-4E96-9D4A-AE86ED7AF4BB}"/>
                  </a:ext>
                </a:extLst>
              </p:cNvPr>
              <p:cNvSpPr txBox="1">
                <a:spLocks noRot="1" noChangeAspect="1" noMove="1" noResize="1" noEditPoints="1" noAdjustHandles="1" noChangeArrowheads="1" noChangeShapeType="1" noTextEdit="1"/>
              </p:cNvSpPr>
              <p:nvPr/>
            </p:nvSpPr>
            <p:spPr>
              <a:xfrm>
                <a:off x="2826892" y="5693798"/>
                <a:ext cx="2355642" cy="461665"/>
              </a:xfrm>
              <a:prstGeom prst="rect">
                <a:avLst/>
              </a:prstGeom>
              <a:blipFill>
                <a:blip r:embed="rId7"/>
                <a:stretch>
                  <a:fillRect l="-535"/>
                </a:stretch>
              </a:blipFill>
            </p:spPr>
            <p:txBody>
              <a:bodyPr/>
              <a:lstStyle/>
              <a:p>
                <a:r>
                  <a:rPr lang="zh-CN" altLang="en-US">
                    <a:noFill/>
                  </a:rPr>
                  <a:t> </a:t>
                </a:r>
              </a:p>
            </p:txBody>
          </p:sp>
        </mc:Fallback>
      </mc:AlternateContent>
      <p:sp>
        <p:nvSpPr>
          <p:cNvPr id="11" name="文字方塊 10">
            <a:extLst>
              <a:ext uri="{FF2B5EF4-FFF2-40B4-BE49-F238E27FC236}">
                <a16:creationId xmlns:a16="http://schemas.microsoft.com/office/drawing/2014/main" id="{916A163B-2F62-4B1A-B4DA-821D2E5C9AB8}"/>
              </a:ext>
            </a:extLst>
          </p:cNvPr>
          <p:cNvSpPr txBox="1"/>
          <p:nvPr/>
        </p:nvSpPr>
        <p:spPr>
          <a:xfrm>
            <a:off x="1052816" y="2612292"/>
            <a:ext cx="2016087" cy="461665"/>
          </a:xfrm>
          <a:prstGeom prst="rect">
            <a:avLst/>
          </a:prstGeom>
          <a:noFill/>
        </p:spPr>
        <p:txBody>
          <a:bodyPr wrap="square" rtlCol="0">
            <a:spAutoFit/>
          </a:bodyPr>
          <a:lstStyle/>
          <a:p>
            <a:pPr defTabSz="457200">
              <a:defRPr/>
            </a:pPr>
            <a:r>
              <a:rPr lang="en-US" altLang="zh-TW" sz="2400" b="1" i="1" u="sng" dirty="0">
                <a:solidFill>
                  <a:prstClr val="black"/>
                </a:solidFill>
                <a:latin typeface="Calibri" panose="020F0502020204030204"/>
                <a:ea typeface="新細明體" panose="02020500000000000000" pitchFamily="18" charset="-120"/>
              </a:rPr>
              <a:t>Document</a:t>
            </a:r>
            <a:r>
              <a:rPr lang="en-US" altLang="zh-TW" sz="2400" dirty="0">
                <a:solidFill>
                  <a:prstClr val="black"/>
                </a:solidFill>
                <a:latin typeface="Calibri" panose="020F0502020204030204"/>
                <a:ea typeface="新細明體" panose="02020500000000000000" pitchFamily="18" charset="-120"/>
              </a:rPr>
              <a:t>:</a:t>
            </a:r>
            <a:endParaRPr lang="zh-TW" altLang="en-US" sz="2400" dirty="0">
              <a:solidFill>
                <a:prstClr val="black"/>
              </a:solidFill>
              <a:latin typeface="Calibri" panose="020F0502020204030204"/>
              <a:ea typeface="新細明體" panose="02020500000000000000" pitchFamily="18" charset="-120"/>
            </a:endParaRPr>
          </a:p>
        </p:txBody>
      </p:sp>
      <p:sp>
        <p:nvSpPr>
          <p:cNvPr id="12" name="文字方塊 11">
            <a:extLst>
              <a:ext uri="{FF2B5EF4-FFF2-40B4-BE49-F238E27FC236}">
                <a16:creationId xmlns:a16="http://schemas.microsoft.com/office/drawing/2014/main" id="{0EC59737-7824-4A7C-A3A8-8B52B52342A8}"/>
              </a:ext>
            </a:extLst>
          </p:cNvPr>
          <p:cNvSpPr txBox="1"/>
          <p:nvPr/>
        </p:nvSpPr>
        <p:spPr>
          <a:xfrm>
            <a:off x="1052815" y="2117966"/>
            <a:ext cx="2016087" cy="461665"/>
          </a:xfrm>
          <a:prstGeom prst="rect">
            <a:avLst/>
          </a:prstGeom>
          <a:noFill/>
        </p:spPr>
        <p:txBody>
          <a:bodyPr wrap="square" rtlCol="0">
            <a:spAutoFit/>
          </a:bodyPr>
          <a:lstStyle/>
          <a:p>
            <a:pPr defTabSz="457200">
              <a:defRPr/>
            </a:pPr>
            <a:r>
              <a:rPr lang="en-US" altLang="zh-TW" sz="2400" b="1" i="1" u="sng" dirty="0">
                <a:solidFill>
                  <a:prstClr val="black"/>
                </a:solidFill>
                <a:latin typeface="Calibri" panose="020F0502020204030204"/>
                <a:ea typeface="新細明體" panose="02020500000000000000" pitchFamily="18" charset="-120"/>
              </a:rPr>
              <a:t>Query</a:t>
            </a:r>
            <a:r>
              <a:rPr lang="en-US" altLang="zh-TW" sz="2400" dirty="0">
                <a:solidFill>
                  <a:prstClr val="black"/>
                </a:solidFill>
                <a:latin typeface="Calibri" panose="020F0502020204030204"/>
                <a:ea typeface="新細明體" panose="02020500000000000000" pitchFamily="18" charset="-120"/>
              </a:rPr>
              <a:t>:</a:t>
            </a:r>
            <a:endParaRPr lang="zh-TW" altLang="en-US" sz="2400" dirty="0">
              <a:solidFill>
                <a:prstClr val="black"/>
              </a:solidFill>
              <a:latin typeface="Calibri" panose="020F0502020204030204"/>
              <a:ea typeface="新細明體" panose="02020500000000000000" pitchFamily="18" charset="-120"/>
            </a:endParaRPr>
          </a:p>
        </p:txBody>
      </p:sp>
      <p:sp>
        <p:nvSpPr>
          <p:cNvPr id="13" name="文字方塊 12">
            <a:extLst>
              <a:ext uri="{FF2B5EF4-FFF2-40B4-BE49-F238E27FC236}">
                <a16:creationId xmlns:a16="http://schemas.microsoft.com/office/drawing/2014/main" id="{6EDB8AEA-7BC6-4A77-964A-6F9C762BCE27}"/>
              </a:ext>
            </a:extLst>
          </p:cNvPr>
          <p:cNvSpPr txBox="1"/>
          <p:nvPr/>
        </p:nvSpPr>
        <p:spPr>
          <a:xfrm>
            <a:off x="1310046" y="5700382"/>
            <a:ext cx="2016087" cy="461665"/>
          </a:xfrm>
          <a:prstGeom prst="rect">
            <a:avLst/>
          </a:prstGeom>
          <a:noFill/>
        </p:spPr>
        <p:txBody>
          <a:bodyPr wrap="square" rtlCol="0">
            <a:spAutoFit/>
          </a:bodyPr>
          <a:lstStyle/>
          <a:p>
            <a:pPr defTabSz="457200">
              <a:defRPr/>
            </a:pPr>
            <a:r>
              <a:rPr lang="en-US" altLang="zh-TW" sz="2400" b="1" i="1" u="sng" dirty="0">
                <a:solidFill>
                  <a:prstClr val="black"/>
                </a:solidFill>
                <a:latin typeface="Calibri" panose="020F0502020204030204"/>
                <a:ea typeface="新細明體" panose="02020500000000000000" pitchFamily="18" charset="-120"/>
              </a:rPr>
              <a:t>Answer</a:t>
            </a:r>
            <a:r>
              <a:rPr lang="en-US" altLang="zh-TW" sz="2400" dirty="0">
                <a:solidFill>
                  <a:prstClr val="black"/>
                </a:solidFill>
                <a:latin typeface="Calibri" panose="020F0502020204030204"/>
                <a:ea typeface="新細明體" panose="02020500000000000000" pitchFamily="18" charset="-120"/>
              </a:rPr>
              <a:t>:</a:t>
            </a:r>
            <a:endParaRPr lang="zh-TW" altLang="en-US" sz="2400" dirty="0">
              <a:solidFill>
                <a:prstClr val="black"/>
              </a:solidFill>
              <a:latin typeface="Calibri" panose="020F0502020204030204"/>
              <a:ea typeface="新細明體" panose="02020500000000000000" pitchFamily="18" charset="-120"/>
            </a:endParaRPr>
          </a:p>
        </p:txBody>
      </p:sp>
      <p:cxnSp>
        <p:nvCxnSpPr>
          <p:cNvPr id="15" name="直線單箭頭接點 14">
            <a:extLst>
              <a:ext uri="{FF2B5EF4-FFF2-40B4-BE49-F238E27FC236}">
                <a16:creationId xmlns:a16="http://schemas.microsoft.com/office/drawing/2014/main" id="{3AE3CE82-09AA-4F1F-89B9-0615974DDAD0}"/>
              </a:ext>
            </a:extLst>
          </p:cNvPr>
          <p:cNvCxnSpPr/>
          <p:nvPr/>
        </p:nvCxnSpPr>
        <p:spPr>
          <a:xfrm>
            <a:off x="2222490" y="3881821"/>
            <a:ext cx="33412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a:extLst>
              <a:ext uri="{FF2B5EF4-FFF2-40B4-BE49-F238E27FC236}">
                <a16:creationId xmlns:a16="http://schemas.microsoft.com/office/drawing/2014/main" id="{64CDC8E5-3571-4B94-B260-4A204A09DD70}"/>
              </a:ext>
            </a:extLst>
          </p:cNvPr>
          <p:cNvCxnSpPr/>
          <p:nvPr/>
        </p:nvCxnSpPr>
        <p:spPr>
          <a:xfrm>
            <a:off x="2222490" y="4353712"/>
            <a:ext cx="33412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a:extLst>
              <a:ext uri="{FF2B5EF4-FFF2-40B4-BE49-F238E27FC236}">
                <a16:creationId xmlns:a16="http://schemas.microsoft.com/office/drawing/2014/main" id="{C9A65ECF-ED56-4CD9-8258-B99E32602392}"/>
              </a:ext>
            </a:extLst>
          </p:cNvPr>
          <p:cNvCxnSpPr/>
          <p:nvPr/>
        </p:nvCxnSpPr>
        <p:spPr>
          <a:xfrm>
            <a:off x="3724404" y="3881821"/>
            <a:ext cx="33412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a:extLst>
              <a:ext uri="{FF2B5EF4-FFF2-40B4-BE49-F238E27FC236}">
                <a16:creationId xmlns:a16="http://schemas.microsoft.com/office/drawing/2014/main" id="{5E1E7093-98C8-47B1-9D1D-73ED4673B62F}"/>
              </a:ext>
            </a:extLst>
          </p:cNvPr>
          <p:cNvCxnSpPr/>
          <p:nvPr/>
        </p:nvCxnSpPr>
        <p:spPr>
          <a:xfrm>
            <a:off x="3724404" y="4353712"/>
            <a:ext cx="33412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文字方塊 18">
                <a:extLst>
                  <a:ext uri="{FF2B5EF4-FFF2-40B4-BE49-F238E27FC236}">
                    <a16:creationId xmlns:a16="http://schemas.microsoft.com/office/drawing/2014/main" id="{49D463B7-D052-4D9B-ADF8-4D098A195831}"/>
                  </a:ext>
                </a:extLst>
              </p:cNvPr>
              <p:cNvSpPr txBox="1"/>
              <p:nvPr/>
            </p:nvSpPr>
            <p:spPr>
              <a:xfrm>
                <a:off x="1675498" y="3650989"/>
                <a:ext cx="707659" cy="461665"/>
              </a:xfrm>
              <a:prstGeom prst="rect">
                <a:avLst/>
              </a:prstGeom>
              <a:noFill/>
            </p:spPr>
            <p:txBody>
              <a:bodyPr wrap="square" rtlCol="0">
                <a:spAutoFit/>
              </a:bodyPr>
              <a:lstStyle/>
              <a:p>
                <a:pPr defTabSz="457200">
                  <a:defRPr/>
                </a:pPr>
                <a14:m>
                  <m:oMathPara xmlns:m="http://schemas.openxmlformats.org/officeDocument/2006/math">
                    <m:oMathParaPr>
                      <m:jc m:val="center"/>
                    </m:oMathParaPr>
                    <m:oMath xmlns:m="http://schemas.openxmlformats.org/officeDocument/2006/math">
                      <m:r>
                        <a:rPr lang="en-US" altLang="zh-TW" sz="2400" i="1">
                          <a:solidFill>
                            <a:prstClr val="black"/>
                          </a:solidFill>
                          <a:latin typeface="Cambria Math" panose="02040503050406030204" pitchFamily="18" charset="0"/>
                        </a:rPr>
                        <m:t>𝑄</m:t>
                      </m:r>
                    </m:oMath>
                  </m:oMathPara>
                </a14:m>
                <a:endParaRPr lang="zh-TW" altLang="en-US" sz="2400" i="1" dirty="0">
                  <a:solidFill>
                    <a:prstClr val="black"/>
                  </a:solidFill>
                  <a:latin typeface="Calibri" panose="020F0502020204030204"/>
                  <a:ea typeface="新細明體" panose="02020500000000000000" pitchFamily="18" charset="-120"/>
                </a:endParaRPr>
              </a:p>
            </p:txBody>
          </p:sp>
        </mc:Choice>
        <mc:Fallback xmlns="">
          <p:sp>
            <p:nvSpPr>
              <p:cNvPr id="19" name="文字方塊 18">
                <a:extLst>
                  <a:ext uri="{FF2B5EF4-FFF2-40B4-BE49-F238E27FC236}">
                    <a16:creationId xmlns:a16="http://schemas.microsoft.com/office/drawing/2014/main" id="{49D463B7-D052-4D9B-ADF8-4D098A195831}"/>
                  </a:ext>
                </a:extLst>
              </p:cNvPr>
              <p:cNvSpPr txBox="1">
                <a:spLocks noRot="1" noChangeAspect="1" noMove="1" noResize="1" noEditPoints="1" noAdjustHandles="1" noChangeArrowheads="1" noChangeShapeType="1" noTextEdit="1"/>
              </p:cNvSpPr>
              <p:nvPr/>
            </p:nvSpPr>
            <p:spPr>
              <a:xfrm>
                <a:off x="1675498" y="3650989"/>
                <a:ext cx="707659" cy="461665"/>
              </a:xfrm>
              <a:prstGeom prst="rect">
                <a:avLst/>
              </a:prstGeom>
              <a:blipFill>
                <a:blip r:embed="rId8"/>
                <a:stretch>
                  <a:fillRect b="-135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字方塊 19">
                <a:extLst>
                  <a:ext uri="{FF2B5EF4-FFF2-40B4-BE49-F238E27FC236}">
                    <a16:creationId xmlns:a16="http://schemas.microsoft.com/office/drawing/2014/main" id="{4E804D06-BFCD-401D-AA44-EA9083EE9911}"/>
                  </a:ext>
                </a:extLst>
              </p:cNvPr>
              <p:cNvSpPr txBox="1"/>
              <p:nvPr/>
            </p:nvSpPr>
            <p:spPr>
              <a:xfrm>
                <a:off x="1655992" y="4112654"/>
                <a:ext cx="707659" cy="461665"/>
              </a:xfrm>
              <a:prstGeom prst="rect">
                <a:avLst/>
              </a:prstGeom>
              <a:noFill/>
            </p:spPr>
            <p:txBody>
              <a:bodyPr wrap="square" rtlCol="0">
                <a:spAutoFit/>
              </a:bodyPr>
              <a:lstStyle/>
              <a:p>
                <a:pPr defTabSz="457200">
                  <a:defRPr/>
                </a:pPr>
                <a14:m>
                  <m:oMathPara xmlns:m="http://schemas.openxmlformats.org/officeDocument/2006/math">
                    <m:oMathParaPr>
                      <m:jc m:val="center"/>
                    </m:oMathParaPr>
                    <m:oMath xmlns:m="http://schemas.openxmlformats.org/officeDocument/2006/math">
                      <m:r>
                        <a:rPr lang="en-US" altLang="zh-TW" sz="2400" i="1" smtClean="0">
                          <a:solidFill>
                            <a:prstClr val="black"/>
                          </a:solidFill>
                          <a:latin typeface="Cambria Math" panose="02040503050406030204" pitchFamily="18" charset="0"/>
                        </a:rPr>
                        <m:t>𝐷</m:t>
                      </m:r>
                    </m:oMath>
                  </m:oMathPara>
                </a14:m>
                <a:endParaRPr lang="zh-TW" altLang="en-US" sz="2400" dirty="0">
                  <a:solidFill>
                    <a:prstClr val="black"/>
                  </a:solidFill>
                  <a:latin typeface="Calibri" panose="020F0502020204030204"/>
                  <a:ea typeface="新細明體" panose="02020500000000000000" pitchFamily="18" charset="-120"/>
                </a:endParaRPr>
              </a:p>
            </p:txBody>
          </p:sp>
        </mc:Choice>
        <mc:Fallback xmlns="">
          <p:sp>
            <p:nvSpPr>
              <p:cNvPr id="20" name="文字方塊 19">
                <a:extLst>
                  <a:ext uri="{FF2B5EF4-FFF2-40B4-BE49-F238E27FC236}">
                    <a16:creationId xmlns:a16="http://schemas.microsoft.com/office/drawing/2014/main" id="{4E804D06-BFCD-401D-AA44-EA9083EE9911}"/>
                  </a:ext>
                </a:extLst>
              </p:cNvPr>
              <p:cNvSpPr txBox="1">
                <a:spLocks noRot="1" noChangeAspect="1" noMove="1" noResize="1" noEditPoints="1" noAdjustHandles="1" noChangeArrowheads="1" noChangeShapeType="1" noTextEdit="1"/>
              </p:cNvSpPr>
              <p:nvPr/>
            </p:nvSpPr>
            <p:spPr>
              <a:xfrm>
                <a:off x="1655992" y="4112654"/>
                <a:ext cx="707659" cy="461665"/>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字方塊 20">
                <a:extLst>
                  <a:ext uri="{FF2B5EF4-FFF2-40B4-BE49-F238E27FC236}">
                    <a16:creationId xmlns:a16="http://schemas.microsoft.com/office/drawing/2014/main" id="{3A476155-1119-4CFF-9FEE-B49E88D04365}"/>
                  </a:ext>
                </a:extLst>
              </p:cNvPr>
              <p:cNvSpPr txBox="1"/>
              <p:nvPr/>
            </p:nvSpPr>
            <p:spPr>
              <a:xfrm>
                <a:off x="4046283" y="3618397"/>
                <a:ext cx="478232" cy="461665"/>
              </a:xfrm>
              <a:prstGeom prst="rect">
                <a:avLst/>
              </a:prstGeom>
              <a:noFill/>
            </p:spPr>
            <p:txBody>
              <a:bodyPr wrap="square" rtlCol="0">
                <a:spAutoFit/>
              </a:bodyPr>
              <a:lstStyle/>
              <a:p>
                <a:pPr algn="ctr" defTabSz="457200">
                  <a:defRPr/>
                </a:pPr>
                <a14:m>
                  <m:oMathPara xmlns:m="http://schemas.openxmlformats.org/officeDocument/2006/math">
                    <m:oMathParaPr>
                      <m:jc m:val="centerGroup"/>
                    </m:oMathParaPr>
                    <m:oMath xmlns:m="http://schemas.openxmlformats.org/officeDocument/2006/math">
                      <m:r>
                        <a:rPr lang="en-US" altLang="zh-TW" sz="2400" i="1">
                          <a:solidFill>
                            <a:prstClr val="black"/>
                          </a:solidFill>
                          <a:latin typeface="Cambria Math" panose="02040503050406030204" pitchFamily="18" charset="0"/>
                        </a:rPr>
                        <m:t>𝑠</m:t>
                      </m:r>
                    </m:oMath>
                  </m:oMathPara>
                </a14:m>
                <a:endParaRPr lang="zh-TW" altLang="en-US" sz="2400" dirty="0">
                  <a:solidFill>
                    <a:prstClr val="black"/>
                  </a:solidFill>
                  <a:latin typeface="Calibri" panose="020F0502020204030204"/>
                  <a:ea typeface="新細明體" panose="02020500000000000000" pitchFamily="18" charset="-120"/>
                </a:endParaRPr>
              </a:p>
            </p:txBody>
          </p:sp>
        </mc:Choice>
        <mc:Fallback xmlns="">
          <p:sp>
            <p:nvSpPr>
              <p:cNvPr id="21" name="文字方塊 20">
                <a:extLst>
                  <a:ext uri="{FF2B5EF4-FFF2-40B4-BE49-F238E27FC236}">
                    <a16:creationId xmlns:a16="http://schemas.microsoft.com/office/drawing/2014/main" id="{3A476155-1119-4CFF-9FEE-B49E88D04365}"/>
                  </a:ext>
                </a:extLst>
              </p:cNvPr>
              <p:cNvSpPr txBox="1">
                <a:spLocks noRot="1" noChangeAspect="1" noMove="1" noResize="1" noEditPoints="1" noAdjustHandles="1" noChangeArrowheads="1" noChangeShapeType="1" noTextEdit="1"/>
              </p:cNvSpPr>
              <p:nvPr/>
            </p:nvSpPr>
            <p:spPr>
              <a:xfrm>
                <a:off x="4046283" y="3618397"/>
                <a:ext cx="478232" cy="461665"/>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字方塊 21">
                <a:extLst>
                  <a:ext uri="{FF2B5EF4-FFF2-40B4-BE49-F238E27FC236}">
                    <a16:creationId xmlns:a16="http://schemas.microsoft.com/office/drawing/2014/main" id="{009B2F66-B3E5-4679-8E14-7A4B254BCA0A}"/>
                  </a:ext>
                </a:extLst>
              </p:cNvPr>
              <p:cNvSpPr txBox="1"/>
              <p:nvPr/>
            </p:nvSpPr>
            <p:spPr>
              <a:xfrm>
                <a:off x="4045917" y="4097378"/>
                <a:ext cx="478232" cy="461665"/>
              </a:xfrm>
              <a:prstGeom prst="rect">
                <a:avLst/>
              </a:prstGeom>
              <a:noFill/>
            </p:spPr>
            <p:txBody>
              <a:bodyPr wrap="square" rtlCol="0">
                <a:spAutoFit/>
              </a:bodyPr>
              <a:lstStyle/>
              <a:p>
                <a:pPr algn="ctr" defTabSz="457200">
                  <a:defRPr/>
                </a:pPr>
                <a14:m>
                  <m:oMathPara xmlns:m="http://schemas.openxmlformats.org/officeDocument/2006/math">
                    <m:oMathParaPr>
                      <m:jc m:val="centerGroup"/>
                    </m:oMathParaPr>
                    <m:oMath xmlns:m="http://schemas.openxmlformats.org/officeDocument/2006/math">
                      <m:r>
                        <a:rPr lang="en-US" altLang="zh-TW" sz="2400" i="1">
                          <a:solidFill>
                            <a:prstClr val="black"/>
                          </a:solidFill>
                          <a:latin typeface="Cambria Math" panose="02040503050406030204" pitchFamily="18" charset="0"/>
                        </a:rPr>
                        <m:t>𝑒</m:t>
                      </m:r>
                    </m:oMath>
                  </m:oMathPara>
                </a14:m>
                <a:endParaRPr lang="zh-TW" altLang="en-US" sz="2400" dirty="0">
                  <a:solidFill>
                    <a:prstClr val="black"/>
                  </a:solidFill>
                  <a:latin typeface="Calibri" panose="020F0502020204030204"/>
                  <a:ea typeface="新細明體" panose="02020500000000000000" pitchFamily="18" charset="-120"/>
                </a:endParaRPr>
              </a:p>
            </p:txBody>
          </p:sp>
        </mc:Choice>
        <mc:Fallback xmlns="">
          <p:sp>
            <p:nvSpPr>
              <p:cNvPr id="22" name="文字方塊 21">
                <a:extLst>
                  <a:ext uri="{FF2B5EF4-FFF2-40B4-BE49-F238E27FC236}">
                    <a16:creationId xmlns:a16="http://schemas.microsoft.com/office/drawing/2014/main" id="{009B2F66-B3E5-4679-8E14-7A4B254BCA0A}"/>
                  </a:ext>
                </a:extLst>
              </p:cNvPr>
              <p:cNvSpPr txBox="1">
                <a:spLocks noRot="1" noChangeAspect="1" noMove="1" noResize="1" noEditPoints="1" noAdjustHandles="1" noChangeArrowheads="1" noChangeShapeType="1" noTextEdit="1"/>
              </p:cNvSpPr>
              <p:nvPr/>
            </p:nvSpPr>
            <p:spPr>
              <a:xfrm>
                <a:off x="4045917" y="4097378"/>
                <a:ext cx="478232" cy="461665"/>
              </a:xfrm>
              <a:prstGeom prst="rect">
                <a:avLst/>
              </a:prstGeom>
              <a:blipFill>
                <a:blip r:embed="rId11"/>
                <a:stretch>
                  <a:fillRect/>
                </a:stretch>
              </a:blipFill>
            </p:spPr>
            <p:txBody>
              <a:bodyPr/>
              <a:lstStyle/>
              <a:p>
                <a:r>
                  <a:rPr lang="zh-CN" altLang="en-US">
                    <a:noFill/>
                  </a:rPr>
                  <a:t> </a:t>
                </a:r>
              </a:p>
            </p:txBody>
          </p:sp>
        </mc:Fallback>
      </mc:AlternateContent>
      <p:sp>
        <p:nvSpPr>
          <p:cNvPr id="23" name="矩形: 圓角 22">
            <a:extLst>
              <a:ext uri="{FF2B5EF4-FFF2-40B4-BE49-F238E27FC236}">
                <a16:creationId xmlns:a16="http://schemas.microsoft.com/office/drawing/2014/main" id="{215ED8A0-B43A-4492-8DEE-3876ACDD1F0F}"/>
              </a:ext>
            </a:extLst>
          </p:cNvPr>
          <p:cNvSpPr/>
          <p:nvPr/>
        </p:nvSpPr>
        <p:spPr>
          <a:xfrm>
            <a:off x="9249110" y="1906551"/>
            <a:ext cx="484742" cy="44578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defTabSz="457200">
              <a:defRPr/>
            </a:pPr>
            <a:r>
              <a:rPr lang="en-US" altLang="zh-TW" dirty="0">
                <a:solidFill>
                  <a:prstClr val="black"/>
                </a:solidFill>
                <a:latin typeface="Calibri" panose="020F0502020204030204"/>
                <a:ea typeface="新細明體" panose="02020500000000000000" pitchFamily="18" charset="-120"/>
              </a:rPr>
              <a:t>17</a:t>
            </a:r>
            <a:endParaRPr lang="zh-TW" altLang="en-US" dirty="0">
              <a:solidFill>
                <a:prstClr val="black"/>
              </a:solidFill>
              <a:latin typeface="Calibri" panose="020F0502020204030204"/>
              <a:ea typeface="新細明體" panose="02020500000000000000" pitchFamily="18" charset="-120"/>
            </a:endParaRPr>
          </a:p>
        </p:txBody>
      </p:sp>
      <p:sp>
        <p:nvSpPr>
          <p:cNvPr id="24" name="矩形: 圓角 23">
            <a:extLst>
              <a:ext uri="{FF2B5EF4-FFF2-40B4-BE49-F238E27FC236}">
                <a16:creationId xmlns:a16="http://schemas.microsoft.com/office/drawing/2014/main" id="{4361834E-F6B9-4542-AC2A-AAB27910D55B}"/>
              </a:ext>
            </a:extLst>
          </p:cNvPr>
          <p:cNvSpPr/>
          <p:nvPr/>
        </p:nvSpPr>
        <p:spPr>
          <a:xfrm>
            <a:off x="9112753" y="3379574"/>
            <a:ext cx="484742" cy="44578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defTabSz="457200">
              <a:defRPr/>
            </a:pPr>
            <a:r>
              <a:rPr lang="en-US" altLang="zh-TW" dirty="0">
                <a:solidFill>
                  <a:prstClr val="black"/>
                </a:solidFill>
                <a:latin typeface="Calibri" panose="020F0502020204030204"/>
                <a:ea typeface="新細明體" panose="02020500000000000000" pitchFamily="18" charset="-120"/>
              </a:rPr>
              <a:t>77</a:t>
            </a:r>
            <a:endParaRPr lang="zh-TW" altLang="en-US" dirty="0">
              <a:solidFill>
                <a:prstClr val="black"/>
              </a:solidFill>
              <a:latin typeface="Calibri" panose="020F0502020204030204"/>
              <a:ea typeface="新細明體" panose="02020500000000000000" pitchFamily="18" charset="-120"/>
            </a:endParaRPr>
          </a:p>
        </p:txBody>
      </p:sp>
      <p:sp>
        <p:nvSpPr>
          <p:cNvPr id="25" name="矩形: 圓角 24">
            <a:extLst>
              <a:ext uri="{FF2B5EF4-FFF2-40B4-BE49-F238E27FC236}">
                <a16:creationId xmlns:a16="http://schemas.microsoft.com/office/drawing/2014/main" id="{0D2E1DE9-D379-4E6C-888B-E04D7BCB4B92}"/>
              </a:ext>
            </a:extLst>
          </p:cNvPr>
          <p:cNvSpPr/>
          <p:nvPr/>
        </p:nvSpPr>
        <p:spPr>
          <a:xfrm>
            <a:off x="9896427" y="3383871"/>
            <a:ext cx="484742" cy="44578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defTabSz="457200">
              <a:defRPr/>
            </a:pPr>
            <a:r>
              <a:rPr lang="en-US" altLang="zh-TW" dirty="0">
                <a:solidFill>
                  <a:prstClr val="black"/>
                </a:solidFill>
                <a:latin typeface="Calibri" panose="020F0502020204030204"/>
                <a:ea typeface="新細明體" panose="02020500000000000000" pitchFamily="18" charset="-120"/>
              </a:rPr>
              <a:t>79</a:t>
            </a:r>
            <a:endParaRPr lang="zh-TW" altLang="en-US" dirty="0">
              <a:solidFill>
                <a:prstClr val="black"/>
              </a:solidFill>
              <a:latin typeface="Calibri" panose="020F0502020204030204"/>
              <a:ea typeface="新細明體" panose="02020500000000000000" pitchFamily="18" charset="-120"/>
            </a:endParaRPr>
          </a:p>
        </p:txBody>
      </p:sp>
      <mc:AlternateContent xmlns:mc="http://schemas.openxmlformats.org/markup-compatibility/2006" xmlns:a14="http://schemas.microsoft.com/office/drawing/2010/main">
        <mc:Choice Requires="a14">
          <p:sp>
            <p:nvSpPr>
              <p:cNvPr id="26" name="矩形: 圓角 25">
                <a:extLst>
                  <a:ext uri="{FF2B5EF4-FFF2-40B4-BE49-F238E27FC236}">
                    <a16:creationId xmlns:a16="http://schemas.microsoft.com/office/drawing/2014/main" id="{B4258E99-95DA-4184-9A7F-D342C3F89477}"/>
                  </a:ext>
                </a:extLst>
              </p:cNvPr>
              <p:cNvSpPr/>
              <p:nvPr/>
            </p:nvSpPr>
            <p:spPr>
              <a:xfrm>
                <a:off x="8139824" y="4285620"/>
                <a:ext cx="2244175" cy="35171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defTabSz="457200">
                  <a:defRPr/>
                </a:pPr>
                <a14:m>
                  <m:oMathPara xmlns:m="http://schemas.openxmlformats.org/officeDocument/2006/math">
                    <m:oMathParaPr>
                      <m:jc m:val="centerGroup"/>
                    </m:oMathParaPr>
                    <m:oMath xmlns:m="http://schemas.openxmlformats.org/officeDocument/2006/math">
                      <m:r>
                        <a:rPr lang="en-US" altLang="zh-TW" sz="2400" i="1">
                          <a:solidFill>
                            <a:prstClr val="black"/>
                          </a:solidFill>
                          <a:latin typeface="Cambria Math" panose="02040503050406030204" pitchFamily="18" charset="0"/>
                        </a:rPr>
                        <m:t>𝑠</m:t>
                      </m:r>
                      <m:r>
                        <a:rPr lang="en-US" altLang="zh-TW" sz="2400" i="1">
                          <a:solidFill>
                            <a:prstClr val="black"/>
                          </a:solidFill>
                          <a:latin typeface="Cambria Math" panose="02040503050406030204" pitchFamily="18" charset="0"/>
                        </a:rPr>
                        <m:t>=17,</m:t>
                      </m:r>
                      <m:r>
                        <a:rPr lang="en-US" altLang="zh-TW" sz="2400" i="1">
                          <a:solidFill>
                            <a:prstClr val="black"/>
                          </a:solidFill>
                          <a:latin typeface="Cambria Math" panose="02040503050406030204" pitchFamily="18" charset="0"/>
                        </a:rPr>
                        <m:t>𝑒</m:t>
                      </m:r>
                      <m:r>
                        <a:rPr lang="en-US" altLang="zh-TW" sz="2400" i="1">
                          <a:solidFill>
                            <a:prstClr val="black"/>
                          </a:solidFill>
                          <a:latin typeface="Cambria Math" panose="02040503050406030204" pitchFamily="18" charset="0"/>
                        </a:rPr>
                        <m:t>=17</m:t>
                      </m:r>
                    </m:oMath>
                  </m:oMathPara>
                </a14:m>
                <a:endParaRPr lang="zh-TW" altLang="en-US" sz="2400" dirty="0">
                  <a:solidFill>
                    <a:prstClr val="black"/>
                  </a:solidFill>
                  <a:latin typeface="Calibri" panose="020F0502020204030204"/>
                  <a:ea typeface="新細明體" panose="02020500000000000000" pitchFamily="18" charset="-120"/>
                </a:endParaRPr>
              </a:p>
            </p:txBody>
          </p:sp>
        </mc:Choice>
        <mc:Fallback xmlns="">
          <p:sp>
            <p:nvSpPr>
              <p:cNvPr id="26" name="矩形: 圓角 25">
                <a:extLst>
                  <a:ext uri="{FF2B5EF4-FFF2-40B4-BE49-F238E27FC236}">
                    <a16:creationId xmlns:a16="http://schemas.microsoft.com/office/drawing/2014/main" id="{B4258E99-95DA-4184-9A7F-D342C3F89477}"/>
                  </a:ext>
                </a:extLst>
              </p:cNvPr>
              <p:cNvSpPr>
                <a:spLocks noRot="1" noChangeAspect="1" noMove="1" noResize="1" noEditPoints="1" noAdjustHandles="1" noChangeArrowheads="1" noChangeShapeType="1" noTextEdit="1"/>
              </p:cNvSpPr>
              <p:nvPr/>
            </p:nvSpPr>
            <p:spPr>
              <a:xfrm>
                <a:off x="8139824" y="4285620"/>
                <a:ext cx="2244175" cy="351712"/>
              </a:xfrm>
              <a:prstGeom prst="roundRect">
                <a:avLst/>
              </a:prstGeom>
              <a:blipFill>
                <a:blip r:embed="rId12"/>
                <a:stretch>
                  <a:fillRect b="-1034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矩形: 圓角 26">
                <a:extLst>
                  <a:ext uri="{FF2B5EF4-FFF2-40B4-BE49-F238E27FC236}">
                    <a16:creationId xmlns:a16="http://schemas.microsoft.com/office/drawing/2014/main" id="{BEB44EFD-928B-46F0-9612-4C129C6EBBDD}"/>
                  </a:ext>
                </a:extLst>
              </p:cNvPr>
              <p:cNvSpPr/>
              <p:nvPr/>
            </p:nvSpPr>
            <p:spPr>
              <a:xfrm>
                <a:off x="8795198" y="6037908"/>
                <a:ext cx="2244175" cy="35171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defTabSz="457200">
                  <a:defRPr/>
                </a:pPr>
                <a14:m>
                  <m:oMathPara xmlns:m="http://schemas.openxmlformats.org/officeDocument/2006/math">
                    <m:oMathParaPr>
                      <m:jc m:val="centerGroup"/>
                    </m:oMathParaPr>
                    <m:oMath xmlns:m="http://schemas.openxmlformats.org/officeDocument/2006/math">
                      <m:r>
                        <a:rPr lang="en-US" altLang="zh-TW" sz="2400" i="1">
                          <a:solidFill>
                            <a:prstClr val="black"/>
                          </a:solidFill>
                          <a:latin typeface="Cambria Math" panose="02040503050406030204" pitchFamily="18" charset="0"/>
                        </a:rPr>
                        <m:t>𝑠</m:t>
                      </m:r>
                      <m:r>
                        <a:rPr lang="en-US" altLang="zh-TW" sz="2400" i="1">
                          <a:solidFill>
                            <a:prstClr val="black"/>
                          </a:solidFill>
                          <a:latin typeface="Cambria Math" panose="02040503050406030204" pitchFamily="18" charset="0"/>
                        </a:rPr>
                        <m:t>=77,</m:t>
                      </m:r>
                      <m:r>
                        <a:rPr lang="en-US" altLang="zh-TW" sz="2400" i="1">
                          <a:solidFill>
                            <a:prstClr val="black"/>
                          </a:solidFill>
                          <a:latin typeface="Cambria Math" panose="02040503050406030204" pitchFamily="18" charset="0"/>
                        </a:rPr>
                        <m:t>𝑒</m:t>
                      </m:r>
                      <m:r>
                        <a:rPr lang="en-US" altLang="zh-TW" sz="2400" i="1">
                          <a:solidFill>
                            <a:prstClr val="black"/>
                          </a:solidFill>
                          <a:latin typeface="Cambria Math" panose="02040503050406030204" pitchFamily="18" charset="0"/>
                        </a:rPr>
                        <m:t>=79</m:t>
                      </m:r>
                    </m:oMath>
                  </m:oMathPara>
                </a14:m>
                <a:endParaRPr lang="zh-TW" altLang="en-US" sz="2400" dirty="0">
                  <a:solidFill>
                    <a:prstClr val="black"/>
                  </a:solidFill>
                  <a:latin typeface="Calibri" panose="020F0502020204030204"/>
                  <a:ea typeface="新細明體" panose="02020500000000000000" pitchFamily="18" charset="-120"/>
                </a:endParaRPr>
              </a:p>
            </p:txBody>
          </p:sp>
        </mc:Choice>
        <mc:Fallback xmlns="">
          <p:sp>
            <p:nvSpPr>
              <p:cNvPr id="27" name="矩形: 圓角 26">
                <a:extLst>
                  <a:ext uri="{FF2B5EF4-FFF2-40B4-BE49-F238E27FC236}">
                    <a16:creationId xmlns:a16="http://schemas.microsoft.com/office/drawing/2014/main" id="{BEB44EFD-928B-46F0-9612-4C129C6EBBDD}"/>
                  </a:ext>
                </a:extLst>
              </p:cNvPr>
              <p:cNvSpPr>
                <a:spLocks noRot="1" noChangeAspect="1" noMove="1" noResize="1" noEditPoints="1" noAdjustHandles="1" noChangeArrowheads="1" noChangeShapeType="1" noTextEdit="1"/>
              </p:cNvSpPr>
              <p:nvPr/>
            </p:nvSpPr>
            <p:spPr>
              <a:xfrm>
                <a:off x="8795198" y="6037908"/>
                <a:ext cx="2244175" cy="351712"/>
              </a:xfrm>
              <a:prstGeom prst="roundRect">
                <a:avLst/>
              </a:prstGeom>
              <a:blipFill>
                <a:blip r:embed="rId13"/>
                <a:stretch>
                  <a:fillRect b="-6897"/>
                </a:stretch>
              </a:blipFill>
            </p:spPr>
            <p:txBody>
              <a:bodyPr/>
              <a:lstStyle/>
              <a:p>
                <a:r>
                  <a:rPr lang="zh-CN" altLang="en-US">
                    <a:noFill/>
                  </a:rPr>
                  <a:t> </a:t>
                </a:r>
              </a:p>
            </p:txBody>
          </p:sp>
        </mc:Fallback>
      </mc:AlternateContent>
      <p:pic>
        <p:nvPicPr>
          <p:cNvPr id="8" name="图片 7" descr="timg">
            <a:extLst>
              <a:ext uri="{FF2B5EF4-FFF2-40B4-BE49-F238E27FC236}">
                <a16:creationId xmlns:a16="http://schemas.microsoft.com/office/drawing/2014/main" id="{E66082C6-19FB-8F87-7C32-36240EB79A81}"/>
              </a:ext>
            </a:extLst>
          </p:cNvPr>
          <p:cNvPicPr>
            <a:picLocks noChangeAspect="1"/>
          </p:cNvPicPr>
          <p:nvPr/>
        </p:nvPicPr>
        <p:blipFill>
          <a:blip r:embed="rId14"/>
          <a:stretch>
            <a:fillRect/>
          </a:stretch>
        </p:blipFill>
        <p:spPr>
          <a:xfrm>
            <a:off x="11146790" y="11430"/>
            <a:ext cx="973455" cy="973455"/>
          </a:xfrm>
          <a:prstGeom prst="rect">
            <a:avLst/>
          </a:prstGeom>
        </p:spPr>
      </p:pic>
      <p:cxnSp>
        <p:nvCxnSpPr>
          <p:cNvPr id="14" name="直线连接符 13">
            <a:extLst>
              <a:ext uri="{FF2B5EF4-FFF2-40B4-BE49-F238E27FC236}">
                <a16:creationId xmlns:a16="http://schemas.microsoft.com/office/drawing/2014/main" id="{C5BFC619-F76F-56DA-D182-C704456C219B}"/>
              </a:ext>
            </a:extLst>
          </p:cNvPr>
          <p:cNvCxnSpPr>
            <a:cxnSpLocks/>
          </p:cNvCxnSpPr>
          <p:nvPr/>
        </p:nvCxnSpPr>
        <p:spPr>
          <a:xfrm>
            <a:off x="71755" y="961439"/>
            <a:ext cx="11075035"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F2D305B8-6C14-E90E-2159-F9DD4BBD8CB2}"/>
              </a:ext>
            </a:extLst>
          </p:cNvPr>
          <p:cNvSpPr txBox="1"/>
          <p:nvPr/>
        </p:nvSpPr>
        <p:spPr>
          <a:xfrm>
            <a:off x="71755" y="365482"/>
            <a:ext cx="1669047" cy="523220"/>
          </a:xfrm>
          <a:prstGeom prst="rect">
            <a:avLst/>
          </a:prstGeom>
          <a:noFill/>
        </p:spPr>
        <p:txBody>
          <a:bodyPr wrap="none" rtlCol="0">
            <a:spAutoFit/>
          </a:bodyPr>
          <a:lstStyle/>
          <a:p>
            <a:r>
              <a:rPr kumimoji="1" lang="en-US" altLang="zh-CN" sz="2800" b="1" dirty="0">
                <a:latin typeface="Times New Roman" panose="02020603050405020304" pitchFamily="18" charset="0"/>
                <a:cs typeface="Times New Roman" panose="02020603050405020304" pitchFamily="18" charset="0"/>
              </a:rPr>
              <a:t>Bert</a:t>
            </a:r>
            <a:r>
              <a:rPr kumimoji="1" lang="zh-CN" altLang="en-US" sz="2800" b="1" dirty="0">
                <a:latin typeface="Times New Roman" panose="02020603050405020304" pitchFamily="18" charset="0"/>
                <a:cs typeface="Times New Roman" panose="02020603050405020304" pitchFamily="18" charset="0"/>
              </a:rPr>
              <a:t> 使用</a:t>
            </a:r>
          </a:p>
        </p:txBody>
      </p:sp>
      <p:sp>
        <p:nvSpPr>
          <p:cNvPr id="31" name="文本框 30">
            <a:extLst>
              <a:ext uri="{FF2B5EF4-FFF2-40B4-BE49-F238E27FC236}">
                <a16:creationId xmlns:a16="http://schemas.microsoft.com/office/drawing/2014/main" id="{7C214495-DDD7-8F01-F73C-117ADE1053E5}"/>
              </a:ext>
            </a:extLst>
          </p:cNvPr>
          <p:cNvSpPr txBox="1"/>
          <p:nvPr/>
        </p:nvSpPr>
        <p:spPr>
          <a:xfrm>
            <a:off x="71753" y="961439"/>
            <a:ext cx="4696189" cy="465448"/>
          </a:xfrm>
          <a:prstGeom prst="rect">
            <a:avLst/>
          </a:prstGeom>
          <a:noFill/>
        </p:spPr>
        <p:txBody>
          <a:bodyPr wrap="square">
            <a:spAutoFit/>
          </a:bodyPr>
          <a:lstStyle/>
          <a:p>
            <a:pPr>
              <a:lnSpc>
                <a:spcPct val="150000"/>
              </a:lnSpc>
            </a:pPr>
            <a:r>
              <a:rPr lang="zh-CN" altLang="en-US" sz="1800" b="1" dirty="0">
                <a:solidFill>
                  <a:srgbClr val="0070C0"/>
                </a:solidFill>
                <a:effectLst/>
              </a:rPr>
              <a:t>应用场景 </a:t>
            </a:r>
            <a:r>
              <a:rPr lang="en-US" altLang="zh-CN" b="1" dirty="0">
                <a:solidFill>
                  <a:srgbClr val="0070C0"/>
                </a:solidFill>
              </a:rPr>
              <a:t>4</a:t>
            </a:r>
            <a:r>
              <a:rPr lang="zh-CN" altLang="en-US" b="1" dirty="0">
                <a:solidFill>
                  <a:srgbClr val="0070C0"/>
                </a:solidFill>
              </a:rPr>
              <a:t> 抽取式问答</a:t>
            </a:r>
            <a:endParaRPr lang="zh-CN" altLang="en-US" sz="1800" b="1" dirty="0">
              <a:solidFill>
                <a:srgbClr val="0070C0"/>
              </a:solidFill>
              <a:effectLst/>
            </a:endParaRPr>
          </a:p>
        </p:txBody>
      </p:sp>
      <p:sp>
        <p:nvSpPr>
          <p:cNvPr id="2" name="灯片编号占位符 1">
            <a:extLst>
              <a:ext uri="{FF2B5EF4-FFF2-40B4-BE49-F238E27FC236}">
                <a16:creationId xmlns:a16="http://schemas.microsoft.com/office/drawing/2014/main" id="{963CE061-816E-0E64-95D4-14F8B714E0BB}"/>
              </a:ext>
            </a:extLst>
          </p:cNvPr>
          <p:cNvSpPr>
            <a:spLocks noGrp="1"/>
          </p:cNvSpPr>
          <p:nvPr>
            <p:ph type="sldNum" sz="quarter" idx="12"/>
          </p:nvPr>
        </p:nvSpPr>
        <p:spPr/>
        <p:txBody>
          <a:bodyPr/>
          <a:lstStyle/>
          <a:p>
            <a:fld id="{8B072E7F-FB13-4E5C-AA2E-76722510F6F9}" type="slidenum">
              <a:rPr lang="en-US" smtClean="0"/>
              <a:t>16</a:t>
            </a:fld>
            <a:endParaRPr lang="en-US"/>
          </a:p>
        </p:txBody>
      </p:sp>
    </p:spTree>
    <p:extLst>
      <p:ext uri="{BB962C8B-B14F-4D97-AF65-F5344CB8AC3E}">
        <p14:creationId xmlns:p14="http://schemas.microsoft.com/office/powerpoint/2010/main" val="222832330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9" grpId="0"/>
      <p:bldP spid="10" grpId="0"/>
      <p:bldP spid="11" grpId="0"/>
      <p:bldP spid="12" grpId="0"/>
      <p:bldP spid="13" grpId="0"/>
      <p:bldP spid="19" grpId="0"/>
      <p:bldP spid="20" grpId="0"/>
      <p:bldP spid="21" grpId="0"/>
      <p:bldP spid="22" grpId="0"/>
      <p:bldP spid="23" grpId="0" animBg="1"/>
      <p:bldP spid="24" grpId="0" animBg="1"/>
      <p:bldP spid="25" grpId="0" animBg="1"/>
      <p:bldP spid="26" grpId="0" animBg="1"/>
      <p:bldP spid="2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9" name="直線單箭頭接點 88">
            <a:extLst>
              <a:ext uri="{FF2B5EF4-FFF2-40B4-BE49-F238E27FC236}">
                <a16:creationId xmlns:a16="http://schemas.microsoft.com/office/drawing/2014/main" id="{2D902552-AA3D-46DD-B680-BADDED753A32}"/>
              </a:ext>
            </a:extLst>
          </p:cNvPr>
          <p:cNvCxnSpPr>
            <a:cxnSpLocks/>
          </p:cNvCxnSpPr>
          <p:nvPr/>
        </p:nvCxnSpPr>
        <p:spPr>
          <a:xfrm flipV="1">
            <a:off x="7258441" y="1696345"/>
            <a:ext cx="0" cy="2809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a:extLst>
              <a:ext uri="{FF2B5EF4-FFF2-40B4-BE49-F238E27FC236}">
                <a16:creationId xmlns:a16="http://schemas.microsoft.com/office/drawing/2014/main" id="{6FC2E160-1873-484A-8A57-CFF61A92D7CB}"/>
              </a:ext>
            </a:extLst>
          </p:cNvPr>
          <p:cNvCxnSpPr>
            <a:cxnSpLocks/>
          </p:cNvCxnSpPr>
          <p:nvPr/>
        </p:nvCxnSpPr>
        <p:spPr>
          <a:xfrm flipV="1">
            <a:off x="8333252" y="1705511"/>
            <a:ext cx="0" cy="2809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線單箭頭接點 90">
            <a:extLst>
              <a:ext uri="{FF2B5EF4-FFF2-40B4-BE49-F238E27FC236}">
                <a16:creationId xmlns:a16="http://schemas.microsoft.com/office/drawing/2014/main" id="{59B98F15-1F30-4C3A-9819-0546D6676331}"/>
              </a:ext>
            </a:extLst>
          </p:cNvPr>
          <p:cNvCxnSpPr>
            <a:cxnSpLocks/>
          </p:cNvCxnSpPr>
          <p:nvPr/>
        </p:nvCxnSpPr>
        <p:spPr>
          <a:xfrm flipV="1">
            <a:off x="9437958" y="1699169"/>
            <a:ext cx="0" cy="2809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8" name="群組 57">
            <a:extLst>
              <a:ext uri="{FF2B5EF4-FFF2-40B4-BE49-F238E27FC236}">
                <a16:creationId xmlns:a16="http://schemas.microsoft.com/office/drawing/2014/main" id="{32F3067F-3614-4EF1-8BC6-BF8AE6D6BAAE}"/>
              </a:ext>
            </a:extLst>
          </p:cNvPr>
          <p:cNvGrpSpPr/>
          <p:nvPr/>
        </p:nvGrpSpPr>
        <p:grpSpPr>
          <a:xfrm>
            <a:off x="3695811" y="5739387"/>
            <a:ext cx="2148722" cy="461665"/>
            <a:chOff x="-2355676" y="6078727"/>
            <a:chExt cx="2148722" cy="461665"/>
          </a:xfrm>
        </p:grpSpPr>
        <p:sp>
          <p:nvSpPr>
            <p:cNvPr id="52" name="矩形 51">
              <a:extLst>
                <a:ext uri="{FF2B5EF4-FFF2-40B4-BE49-F238E27FC236}">
                  <a16:creationId xmlns:a16="http://schemas.microsoft.com/office/drawing/2014/main" id="{E15C8C97-3611-4A6E-A802-16EB29492C7A}"/>
                </a:ext>
              </a:extLst>
            </p:cNvPr>
            <p:cNvSpPr/>
            <p:nvPr/>
          </p:nvSpPr>
          <p:spPr>
            <a:xfrm>
              <a:off x="-2165698" y="6091427"/>
              <a:ext cx="1778466" cy="448965"/>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zh-TW" altLang="en-US">
                <a:solidFill>
                  <a:prstClr val="white"/>
                </a:solidFill>
                <a:latin typeface="Calibri" panose="020F0502020204030204"/>
                <a:ea typeface="新細明體" panose="02020500000000000000" pitchFamily="18" charset="-120"/>
              </a:endParaRPr>
            </a:p>
          </p:txBody>
        </p:sp>
        <p:sp>
          <p:nvSpPr>
            <p:cNvPr id="53" name="文字方塊 52">
              <a:extLst>
                <a:ext uri="{FF2B5EF4-FFF2-40B4-BE49-F238E27FC236}">
                  <a16:creationId xmlns:a16="http://schemas.microsoft.com/office/drawing/2014/main" id="{5CE0CF61-CF41-42CD-A6E3-268E33C73661}"/>
                </a:ext>
              </a:extLst>
            </p:cNvPr>
            <p:cNvSpPr txBox="1"/>
            <p:nvPr/>
          </p:nvSpPr>
          <p:spPr>
            <a:xfrm>
              <a:off x="-2355676" y="6078727"/>
              <a:ext cx="1111321" cy="461665"/>
            </a:xfrm>
            <a:prstGeom prst="rect">
              <a:avLst/>
            </a:prstGeom>
            <a:noFill/>
          </p:spPr>
          <p:txBody>
            <a:bodyPr wrap="square" rtlCol="0">
              <a:spAutoFit/>
            </a:bodyPr>
            <a:lstStyle/>
            <a:p>
              <a:pPr algn="ctr" defTabSz="457200">
                <a:defRPr/>
              </a:pPr>
              <a:r>
                <a:rPr lang="en-US" altLang="zh-TW" sz="2400" dirty="0">
                  <a:solidFill>
                    <a:prstClr val="black"/>
                  </a:solidFill>
                  <a:latin typeface="微軟正黑體" panose="020B0604030504040204" pitchFamily="34" charset="-120"/>
                  <a:ea typeface="微軟正黑體" panose="020B0604030504040204" pitchFamily="34" charset="-120"/>
                </a:rPr>
                <a:t>q</a:t>
              </a:r>
              <a:r>
                <a:rPr lang="en-US" altLang="zh-TW" sz="2400" baseline="-25000" dirty="0">
                  <a:solidFill>
                    <a:prstClr val="black"/>
                  </a:solidFill>
                  <a:latin typeface="微軟正黑體" panose="020B0604030504040204" pitchFamily="34" charset="-120"/>
                  <a:ea typeface="微軟正黑體" panose="020B0604030504040204" pitchFamily="34" charset="-120"/>
                </a:rPr>
                <a:t>1</a:t>
              </a:r>
              <a:endParaRPr lang="zh-TW" altLang="en-US" sz="2400" baseline="-25000" dirty="0">
                <a:solidFill>
                  <a:prstClr val="black"/>
                </a:solidFill>
                <a:latin typeface="微軟正黑體" panose="020B0604030504040204" pitchFamily="34" charset="-120"/>
                <a:ea typeface="微軟正黑體" panose="020B0604030504040204" pitchFamily="34" charset="-120"/>
              </a:endParaRPr>
            </a:p>
          </p:txBody>
        </p:sp>
        <p:sp>
          <p:nvSpPr>
            <p:cNvPr id="54" name="文字方塊 53">
              <a:extLst>
                <a:ext uri="{FF2B5EF4-FFF2-40B4-BE49-F238E27FC236}">
                  <a16:creationId xmlns:a16="http://schemas.microsoft.com/office/drawing/2014/main" id="{7BBA8924-EE09-4B4A-BD75-47DAF275A7BF}"/>
                </a:ext>
              </a:extLst>
            </p:cNvPr>
            <p:cNvSpPr txBox="1"/>
            <p:nvPr/>
          </p:nvSpPr>
          <p:spPr>
            <a:xfrm>
              <a:off x="-1318275" y="6078727"/>
              <a:ext cx="1111321" cy="461665"/>
            </a:xfrm>
            <a:prstGeom prst="rect">
              <a:avLst/>
            </a:prstGeom>
            <a:noFill/>
          </p:spPr>
          <p:txBody>
            <a:bodyPr wrap="square" rtlCol="0">
              <a:spAutoFit/>
            </a:bodyPr>
            <a:lstStyle/>
            <a:p>
              <a:pPr algn="ctr" defTabSz="457200">
                <a:defRPr/>
              </a:pPr>
              <a:r>
                <a:rPr lang="en-US" altLang="zh-TW" sz="2400" dirty="0">
                  <a:solidFill>
                    <a:prstClr val="black"/>
                  </a:solidFill>
                  <a:latin typeface="微軟正黑體" panose="020B0604030504040204" pitchFamily="34" charset="-120"/>
                  <a:ea typeface="微軟正黑體" panose="020B0604030504040204" pitchFamily="34" charset="-120"/>
                </a:rPr>
                <a:t>q</a:t>
              </a:r>
              <a:r>
                <a:rPr lang="en-US" altLang="zh-TW" sz="2400" baseline="-25000" dirty="0">
                  <a:solidFill>
                    <a:prstClr val="black"/>
                  </a:solidFill>
                  <a:latin typeface="微軟正黑體" panose="020B0604030504040204" pitchFamily="34" charset="-120"/>
                  <a:ea typeface="微軟正黑體" panose="020B0604030504040204" pitchFamily="34" charset="-120"/>
                </a:rPr>
                <a:t>2</a:t>
              </a:r>
              <a:endParaRPr lang="zh-TW" altLang="en-US" sz="2400" baseline="-25000" dirty="0">
                <a:solidFill>
                  <a:prstClr val="black"/>
                </a:solidFill>
                <a:latin typeface="微軟正黑體" panose="020B0604030504040204" pitchFamily="34" charset="-120"/>
                <a:ea typeface="微軟正黑體" panose="020B0604030504040204" pitchFamily="34" charset="-120"/>
              </a:endParaRPr>
            </a:p>
          </p:txBody>
        </p:sp>
      </p:grpSp>
      <p:sp>
        <p:nvSpPr>
          <p:cNvPr id="4" name="矩形: 圓角 3">
            <a:extLst>
              <a:ext uri="{FF2B5EF4-FFF2-40B4-BE49-F238E27FC236}">
                <a16:creationId xmlns:a16="http://schemas.microsoft.com/office/drawing/2014/main" id="{89E7AB03-F399-4733-A1A1-01510D7678C9}"/>
              </a:ext>
            </a:extLst>
          </p:cNvPr>
          <p:cNvSpPr/>
          <p:nvPr/>
        </p:nvSpPr>
        <p:spPr>
          <a:xfrm>
            <a:off x="2685995" y="4227810"/>
            <a:ext cx="7630287" cy="1171047"/>
          </a:xfrm>
          <a:prstGeom prst="roundRect">
            <a:avLst/>
          </a:prstGeom>
          <a:ln w="57150">
            <a:solidFill>
              <a:schemeClr val="accent2"/>
            </a:solidFill>
          </a:ln>
        </p:spPr>
        <p:style>
          <a:lnRef idx="1">
            <a:schemeClr val="accent4"/>
          </a:lnRef>
          <a:fillRef idx="2">
            <a:schemeClr val="accent4"/>
          </a:fillRef>
          <a:effectRef idx="1">
            <a:schemeClr val="accent4"/>
          </a:effectRef>
          <a:fontRef idx="minor">
            <a:schemeClr val="dk1"/>
          </a:fontRef>
        </p:style>
        <p:txBody>
          <a:bodyPr rtlCol="0" anchor="ctr"/>
          <a:lstStyle/>
          <a:p>
            <a:pPr algn="ctr" defTabSz="457200">
              <a:defRPr/>
            </a:pPr>
            <a:r>
              <a:rPr lang="en-US" altLang="zh-TW" sz="2800" dirty="0">
                <a:solidFill>
                  <a:prstClr val="black"/>
                </a:solidFill>
                <a:latin typeface="Calibri" panose="020F0502020204030204"/>
                <a:ea typeface="新細明體" panose="02020500000000000000" pitchFamily="18" charset="-120"/>
              </a:rPr>
              <a:t>BERT</a:t>
            </a:r>
            <a:endParaRPr lang="zh-TW" altLang="en-US" sz="2800" dirty="0">
              <a:solidFill>
                <a:prstClr val="black"/>
              </a:solidFill>
              <a:latin typeface="Calibri" panose="020F0502020204030204"/>
              <a:ea typeface="新細明體" panose="02020500000000000000" pitchFamily="18" charset="-120"/>
            </a:endParaRPr>
          </a:p>
        </p:txBody>
      </p:sp>
      <p:grpSp>
        <p:nvGrpSpPr>
          <p:cNvPr id="5" name="群組 4">
            <a:extLst>
              <a:ext uri="{FF2B5EF4-FFF2-40B4-BE49-F238E27FC236}">
                <a16:creationId xmlns:a16="http://schemas.microsoft.com/office/drawing/2014/main" id="{44122BCC-392D-4417-A304-4AC5A6242EA7}"/>
              </a:ext>
            </a:extLst>
          </p:cNvPr>
          <p:cNvGrpSpPr/>
          <p:nvPr/>
        </p:nvGrpSpPr>
        <p:grpSpPr>
          <a:xfrm>
            <a:off x="2574834" y="5427631"/>
            <a:ext cx="1111321" cy="797614"/>
            <a:chOff x="1212077" y="5255291"/>
            <a:chExt cx="1111321" cy="797614"/>
          </a:xfrm>
        </p:grpSpPr>
        <p:sp>
          <p:nvSpPr>
            <p:cNvPr id="6" name="文字方塊 5">
              <a:extLst>
                <a:ext uri="{FF2B5EF4-FFF2-40B4-BE49-F238E27FC236}">
                  <a16:creationId xmlns:a16="http://schemas.microsoft.com/office/drawing/2014/main" id="{227A93F0-440F-4A5C-A819-E9B7BD6EDD68}"/>
                </a:ext>
              </a:extLst>
            </p:cNvPr>
            <p:cNvSpPr txBox="1"/>
            <p:nvPr/>
          </p:nvSpPr>
          <p:spPr>
            <a:xfrm>
              <a:off x="1212077" y="5591240"/>
              <a:ext cx="1111321" cy="461665"/>
            </a:xfrm>
            <a:prstGeom prst="rect">
              <a:avLst/>
            </a:prstGeom>
            <a:noFill/>
          </p:spPr>
          <p:txBody>
            <a:bodyPr wrap="square" rtlCol="0">
              <a:spAutoFit/>
            </a:bodyPr>
            <a:lstStyle/>
            <a:p>
              <a:pPr algn="ctr" defTabSz="457200">
                <a:defRPr/>
              </a:pPr>
              <a:r>
                <a:rPr lang="en-US" altLang="zh-TW" sz="2400" dirty="0">
                  <a:solidFill>
                    <a:prstClr val="black"/>
                  </a:solidFill>
                  <a:latin typeface="微軟正黑體" panose="020B0604030504040204" pitchFamily="34" charset="-120"/>
                  <a:ea typeface="微軟正黑體" panose="020B0604030504040204" pitchFamily="34" charset="-120"/>
                </a:rPr>
                <a:t>[CLS]</a:t>
              </a:r>
              <a:endParaRPr lang="zh-TW" altLang="en-US" sz="2400" dirty="0">
                <a:solidFill>
                  <a:prstClr val="black"/>
                </a:solidFill>
                <a:latin typeface="微軟正黑體" panose="020B0604030504040204" pitchFamily="34" charset="-120"/>
                <a:ea typeface="微軟正黑體" panose="020B0604030504040204" pitchFamily="34" charset="-120"/>
              </a:endParaRPr>
            </a:p>
          </p:txBody>
        </p:sp>
        <p:cxnSp>
          <p:nvCxnSpPr>
            <p:cNvPr id="7" name="直線單箭頭接點 6">
              <a:extLst>
                <a:ext uri="{FF2B5EF4-FFF2-40B4-BE49-F238E27FC236}">
                  <a16:creationId xmlns:a16="http://schemas.microsoft.com/office/drawing/2014/main" id="{4875D446-F815-483B-A400-2EF9D8670916}"/>
                </a:ext>
              </a:extLst>
            </p:cNvPr>
            <p:cNvCxnSpPr>
              <a:cxnSpLocks/>
            </p:cNvCxnSpPr>
            <p:nvPr/>
          </p:nvCxnSpPr>
          <p:spPr>
            <a:xfrm flipV="1">
              <a:off x="1744161" y="5255291"/>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0" name="直線單箭頭接點 9">
            <a:extLst>
              <a:ext uri="{FF2B5EF4-FFF2-40B4-BE49-F238E27FC236}">
                <a16:creationId xmlns:a16="http://schemas.microsoft.com/office/drawing/2014/main" id="{AD2EFE17-00DA-4FDA-B38C-747504B56441}"/>
              </a:ext>
            </a:extLst>
          </p:cNvPr>
          <p:cNvCxnSpPr>
            <a:cxnSpLocks/>
          </p:cNvCxnSpPr>
          <p:nvPr/>
        </p:nvCxnSpPr>
        <p:spPr>
          <a:xfrm flipV="1">
            <a:off x="4212806" y="5427631"/>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a:extLst>
              <a:ext uri="{FF2B5EF4-FFF2-40B4-BE49-F238E27FC236}">
                <a16:creationId xmlns:a16="http://schemas.microsoft.com/office/drawing/2014/main" id="{FECD57EF-2352-40FD-8D1F-731C2B48529B}"/>
              </a:ext>
            </a:extLst>
          </p:cNvPr>
          <p:cNvCxnSpPr>
            <a:cxnSpLocks/>
          </p:cNvCxnSpPr>
          <p:nvPr/>
        </p:nvCxnSpPr>
        <p:spPr>
          <a:xfrm flipV="1">
            <a:off x="5285063" y="5427631"/>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 name="群組 13">
            <a:extLst>
              <a:ext uri="{FF2B5EF4-FFF2-40B4-BE49-F238E27FC236}">
                <a16:creationId xmlns:a16="http://schemas.microsoft.com/office/drawing/2014/main" id="{F0B86433-B800-4B9E-9E3B-1F93B20703E4}"/>
              </a:ext>
            </a:extLst>
          </p:cNvPr>
          <p:cNvGrpSpPr/>
          <p:nvPr/>
        </p:nvGrpSpPr>
        <p:grpSpPr>
          <a:xfrm>
            <a:off x="5842053" y="5427631"/>
            <a:ext cx="1111321" cy="797614"/>
            <a:chOff x="4324279" y="5255291"/>
            <a:chExt cx="1111321" cy="797614"/>
          </a:xfrm>
        </p:grpSpPr>
        <p:sp>
          <p:nvSpPr>
            <p:cNvPr id="15" name="文字方塊 14">
              <a:extLst>
                <a:ext uri="{FF2B5EF4-FFF2-40B4-BE49-F238E27FC236}">
                  <a16:creationId xmlns:a16="http://schemas.microsoft.com/office/drawing/2014/main" id="{0669E344-1BA5-47BE-97D7-683E3FD59642}"/>
                </a:ext>
              </a:extLst>
            </p:cNvPr>
            <p:cNvSpPr txBox="1"/>
            <p:nvPr/>
          </p:nvSpPr>
          <p:spPr>
            <a:xfrm>
              <a:off x="4324279" y="5591240"/>
              <a:ext cx="1111321" cy="461665"/>
            </a:xfrm>
            <a:prstGeom prst="rect">
              <a:avLst/>
            </a:prstGeom>
            <a:noFill/>
          </p:spPr>
          <p:txBody>
            <a:bodyPr wrap="square" rtlCol="0">
              <a:spAutoFit/>
            </a:bodyPr>
            <a:lstStyle/>
            <a:p>
              <a:pPr algn="ctr" defTabSz="457200">
                <a:defRPr/>
              </a:pPr>
              <a:r>
                <a:rPr lang="en-US" altLang="zh-TW" sz="2400" dirty="0">
                  <a:solidFill>
                    <a:prstClr val="black"/>
                  </a:solidFill>
                  <a:latin typeface="微軟正黑體" panose="020B0604030504040204" pitchFamily="34" charset="-120"/>
                  <a:ea typeface="微軟正黑體" panose="020B0604030504040204" pitchFamily="34" charset="-120"/>
                </a:rPr>
                <a:t>[SEP]</a:t>
              </a:r>
              <a:endParaRPr lang="zh-TW" altLang="en-US" sz="2400" dirty="0">
                <a:solidFill>
                  <a:prstClr val="black"/>
                </a:solidFill>
                <a:latin typeface="微軟正黑體" panose="020B0604030504040204" pitchFamily="34" charset="-120"/>
                <a:ea typeface="微軟正黑體" panose="020B0604030504040204" pitchFamily="34" charset="-120"/>
              </a:endParaRPr>
            </a:p>
          </p:txBody>
        </p:sp>
        <p:cxnSp>
          <p:nvCxnSpPr>
            <p:cNvPr id="16" name="直線單箭頭接點 15">
              <a:extLst>
                <a:ext uri="{FF2B5EF4-FFF2-40B4-BE49-F238E27FC236}">
                  <a16:creationId xmlns:a16="http://schemas.microsoft.com/office/drawing/2014/main" id="{6EEEA6AE-6E54-40A4-8C92-62199B315DE0}"/>
                </a:ext>
              </a:extLst>
            </p:cNvPr>
            <p:cNvCxnSpPr>
              <a:cxnSpLocks/>
            </p:cNvCxnSpPr>
            <p:nvPr/>
          </p:nvCxnSpPr>
          <p:spPr>
            <a:xfrm flipV="1">
              <a:off x="4873179" y="5255291"/>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9" name="直線單箭頭接點 18">
            <a:extLst>
              <a:ext uri="{FF2B5EF4-FFF2-40B4-BE49-F238E27FC236}">
                <a16:creationId xmlns:a16="http://schemas.microsoft.com/office/drawing/2014/main" id="{BDDF5743-F5C9-4AD9-8D9F-8906E6373C8D}"/>
              </a:ext>
            </a:extLst>
          </p:cNvPr>
          <p:cNvCxnSpPr>
            <a:cxnSpLocks/>
          </p:cNvCxnSpPr>
          <p:nvPr/>
        </p:nvCxnSpPr>
        <p:spPr>
          <a:xfrm flipV="1">
            <a:off x="7463209" y="5427631"/>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a:extLst>
              <a:ext uri="{FF2B5EF4-FFF2-40B4-BE49-F238E27FC236}">
                <a16:creationId xmlns:a16="http://schemas.microsoft.com/office/drawing/2014/main" id="{E97221FA-F61E-4607-B08B-BE31A44B3F08}"/>
              </a:ext>
            </a:extLst>
          </p:cNvPr>
          <p:cNvCxnSpPr>
            <a:cxnSpLocks/>
          </p:cNvCxnSpPr>
          <p:nvPr/>
        </p:nvCxnSpPr>
        <p:spPr>
          <a:xfrm flipV="1">
            <a:off x="8569098" y="5427631"/>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a:extLst>
              <a:ext uri="{FF2B5EF4-FFF2-40B4-BE49-F238E27FC236}">
                <a16:creationId xmlns:a16="http://schemas.microsoft.com/office/drawing/2014/main" id="{0E10D704-C5DB-45E8-8A87-5B427C350B75}"/>
              </a:ext>
            </a:extLst>
          </p:cNvPr>
          <p:cNvCxnSpPr>
            <a:cxnSpLocks/>
          </p:cNvCxnSpPr>
          <p:nvPr/>
        </p:nvCxnSpPr>
        <p:spPr>
          <a:xfrm flipV="1">
            <a:off x="9641353" y="5427631"/>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群組 26">
            <a:extLst>
              <a:ext uri="{FF2B5EF4-FFF2-40B4-BE49-F238E27FC236}">
                <a16:creationId xmlns:a16="http://schemas.microsoft.com/office/drawing/2014/main" id="{13BEEE4C-2475-4509-BD78-8E6BE1F37FE6}"/>
              </a:ext>
            </a:extLst>
          </p:cNvPr>
          <p:cNvGrpSpPr/>
          <p:nvPr/>
        </p:nvGrpSpPr>
        <p:grpSpPr>
          <a:xfrm>
            <a:off x="2995504" y="3076999"/>
            <a:ext cx="195209" cy="1150811"/>
            <a:chOff x="1363451" y="3187846"/>
            <a:chExt cx="195209" cy="1150811"/>
          </a:xfrm>
        </p:grpSpPr>
        <p:cxnSp>
          <p:nvCxnSpPr>
            <p:cNvPr id="28" name="直線單箭頭接點 27">
              <a:extLst>
                <a:ext uri="{FF2B5EF4-FFF2-40B4-BE49-F238E27FC236}">
                  <a16:creationId xmlns:a16="http://schemas.microsoft.com/office/drawing/2014/main" id="{DF7B36B8-632B-4C79-8BC8-0DDE093F332E}"/>
                </a:ext>
              </a:extLst>
            </p:cNvPr>
            <p:cNvCxnSpPr>
              <a:cxnSpLocks/>
            </p:cNvCxnSpPr>
            <p:nvPr/>
          </p:nvCxnSpPr>
          <p:spPr>
            <a:xfrm flipV="1">
              <a:off x="1474865" y="3987141"/>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id="{D5DF86C1-7C3A-4872-97D7-79D7E3E2DF42}"/>
                </a:ext>
              </a:extLst>
            </p:cNvPr>
            <p:cNvSpPr/>
            <p:nvPr/>
          </p:nvSpPr>
          <p:spPr>
            <a:xfrm rot="5400000">
              <a:off x="1080912" y="3470385"/>
              <a:ext cx="760287" cy="195209"/>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defTabSz="457200">
                <a:defRPr/>
              </a:pPr>
              <a:endParaRPr lang="zh-TW" altLang="en-US">
                <a:solidFill>
                  <a:prstClr val="white"/>
                </a:solidFill>
                <a:latin typeface="Calibri" panose="020F0502020204030204"/>
                <a:ea typeface="新細明體" panose="02020500000000000000" pitchFamily="18" charset="-120"/>
              </a:endParaRPr>
            </a:p>
          </p:txBody>
        </p:sp>
      </p:grpSp>
      <p:grpSp>
        <p:nvGrpSpPr>
          <p:cNvPr id="32" name="群組 31">
            <a:extLst>
              <a:ext uri="{FF2B5EF4-FFF2-40B4-BE49-F238E27FC236}">
                <a16:creationId xmlns:a16="http://schemas.microsoft.com/office/drawing/2014/main" id="{9A67B7C3-1757-43DE-925A-2B411301C570}"/>
              </a:ext>
            </a:extLst>
          </p:cNvPr>
          <p:cNvGrpSpPr/>
          <p:nvPr/>
        </p:nvGrpSpPr>
        <p:grpSpPr>
          <a:xfrm>
            <a:off x="4081254" y="3085317"/>
            <a:ext cx="195209" cy="1150811"/>
            <a:chOff x="2431477" y="3196164"/>
            <a:chExt cx="195209" cy="1150811"/>
          </a:xfrm>
        </p:grpSpPr>
        <p:cxnSp>
          <p:nvCxnSpPr>
            <p:cNvPr id="33" name="直線單箭頭接點 32">
              <a:extLst>
                <a:ext uri="{FF2B5EF4-FFF2-40B4-BE49-F238E27FC236}">
                  <a16:creationId xmlns:a16="http://schemas.microsoft.com/office/drawing/2014/main" id="{9B7B1F55-6593-4CB9-A4EF-C2BF9CAEC3BE}"/>
                </a:ext>
              </a:extLst>
            </p:cNvPr>
            <p:cNvCxnSpPr>
              <a:cxnSpLocks/>
            </p:cNvCxnSpPr>
            <p:nvPr/>
          </p:nvCxnSpPr>
          <p:spPr>
            <a:xfrm flipV="1">
              <a:off x="2542891" y="3995459"/>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矩形 33">
              <a:extLst>
                <a:ext uri="{FF2B5EF4-FFF2-40B4-BE49-F238E27FC236}">
                  <a16:creationId xmlns:a16="http://schemas.microsoft.com/office/drawing/2014/main" id="{A3F91E8E-F73C-49C0-A9C0-F595162B7CDB}"/>
                </a:ext>
              </a:extLst>
            </p:cNvPr>
            <p:cNvSpPr/>
            <p:nvPr/>
          </p:nvSpPr>
          <p:spPr>
            <a:xfrm rot="5400000">
              <a:off x="2148938" y="3478703"/>
              <a:ext cx="760287" cy="195209"/>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defTabSz="457200">
                <a:defRPr/>
              </a:pPr>
              <a:endParaRPr lang="zh-TW" altLang="en-US">
                <a:solidFill>
                  <a:prstClr val="white"/>
                </a:solidFill>
                <a:latin typeface="Calibri" panose="020F0502020204030204"/>
                <a:ea typeface="新細明體" panose="02020500000000000000" pitchFamily="18" charset="-120"/>
              </a:endParaRPr>
            </a:p>
          </p:txBody>
        </p:sp>
      </p:grpSp>
      <p:grpSp>
        <p:nvGrpSpPr>
          <p:cNvPr id="35" name="群組 34">
            <a:extLst>
              <a:ext uri="{FF2B5EF4-FFF2-40B4-BE49-F238E27FC236}">
                <a16:creationId xmlns:a16="http://schemas.microsoft.com/office/drawing/2014/main" id="{CE6CF697-992F-4479-80AA-9953054C22CA}"/>
              </a:ext>
            </a:extLst>
          </p:cNvPr>
          <p:cNvGrpSpPr/>
          <p:nvPr/>
        </p:nvGrpSpPr>
        <p:grpSpPr>
          <a:xfrm>
            <a:off x="5167004" y="3070637"/>
            <a:ext cx="195209" cy="1150811"/>
            <a:chOff x="3452062" y="3181484"/>
            <a:chExt cx="195209" cy="1150811"/>
          </a:xfrm>
        </p:grpSpPr>
        <p:cxnSp>
          <p:nvCxnSpPr>
            <p:cNvPr id="36" name="直線單箭頭接點 35">
              <a:extLst>
                <a:ext uri="{FF2B5EF4-FFF2-40B4-BE49-F238E27FC236}">
                  <a16:creationId xmlns:a16="http://schemas.microsoft.com/office/drawing/2014/main" id="{88CB26DF-CD66-471F-87BE-CC618A0D1C34}"/>
                </a:ext>
              </a:extLst>
            </p:cNvPr>
            <p:cNvCxnSpPr>
              <a:cxnSpLocks/>
            </p:cNvCxnSpPr>
            <p:nvPr/>
          </p:nvCxnSpPr>
          <p:spPr>
            <a:xfrm flipV="1">
              <a:off x="3563476" y="3980779"/>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a16="http://schemas.microsoft.com/office/drawing/2014/main" id="{D7569A29-29D4-4E6F-A407-75B9AC04BB01}"/>
                </a:ext>
              </a:extLst>
            </p:cNvPr>
            <p:cNvSpPr/>
            <p:nvPr/>
          </p:nvSpPr>
          <p:spPr>
            <a:xfrm rot="5400000">
              <a:off x="3169523" y="3464023"/>
              <a:ext cx="760287" cy="195209"/>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defTabSz="457200">
                <a:defRPr/>
              </a:pPr>
              <a:endParaRPr lang="zh-TW" altLang="en-US">
                <a:solidFill>
                  <a:prstClr val="white"/>
                </a:solidFill>
                <a:latin typeface="Calibri" panose="020F0502020204030204"/>
                <a:ea typeface="新細明體" panose="02020500000000000000" pitchFamily="18" charset="-120"/>
              </a:endParaRPr>
            </a:p>
          </p:txBody>
        </p:sp>
      </p:grpSp>
      <p:grpSp>
        <p:nvGrpSpPr>
          <p:cNvPr id="38" name="群組 37">
            <a:extLst>
              <a:ext uri="{FF2B5EF4-FFF2-40B4-BE49-F238E27FC236}">
                <a16:creationId xmlns:a16="http://schemas.microsoft.com/office/drawing/2014/main" id="{F78C0A22-B4D1-462C-AF6B-DE96ED1D8864}"/>
              </a:ext>
            </a:extLst>
          </p:cNvPr>
          <p:cNvGrpSpPr/>
          <p:nvPr/>
        </p:nvGrpSpPr>
        <p:grpSpPr>
          <a:xfrm>
            <a:off x="6252754" y="3085317"/>
            <a:ext cx="195209" cy="1150811"/>
            <a:chOff x="4499447" y="3196164"/>
            <a:chExt cx="195209" cy="1150811"/>
          </a:xfrm>
        </p:grpSpPr>
        <p:cxnSp>
          <p:nvCxnSpPr>
            <p:cNvPr id="39" name="直線單箭頭接點 38">
              <a:extLst>
                <a:ext uri="{FF2B5EF4-FFF2-40B4-BE49-F238E27FC236}">
                  <a16:creationId xmlns:a16="http://schemas.microsoft.com/office/drawing/2014/main" id="{207A4466-4CEE-4B02-83D9-8A5028851BA4}"/>
                </a:ext>
              </a:extLst>
            </p:cNvPr>
            <p:cNvCxnSpPr>
              <a:cxnSpLocks/>
            </p:cNvCxnSpPr>
            <p:nvPr/>
          </p:nvCxnSpPr>
          <p:spPr>
            <a:xfrm flipV="1">
              <a:off x="4610861" y="3995459"/>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矩形 39">
              <a:extLst>
                <a:ext uri="{FF2B5EF4-FFF2-40B4-BE49-F238E27FC236}">
                  <a16:creationId xmlns:a16="http://schemas.microsoft.com/office/drawing/2014/main" id="{2A307F27-D0CC-4BC5-AD81-301DA72ADFBA}"/>
                </a:ext>
              </a:extLst>
            </p:cNvPr>
            <p:cNvSpPr/>
            <p:nvPr/>
          </p:nvSpPr>
          <p:spPr>
            <a:xfrm rot="5400000">
              <a:off x="4216908" y="3478703"/>
              <a:ext cx="760287" cy="195209"/>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defTabSz="457200">
                <a:defRPr/>
              </a:pPr>
              <a:endParaRPr lang="zh-TW" altLang="en-US">
                <a:solidFill>
                  <a:prstClr val="white"/>
                </a:solidFill>
                <a:latin typeface="Calibri" panose="020F0502020204030204"/>
                <a:ea typeface="新細明體" panose="02020500000000000000" pitchFamily="18" charset="-120"/>
              </a:endParaRPr>
            </a:p>
          </p:txBody>
        </p:sp>
      </p:grpSp>
      <p:grpSp>
        <p:nvGrpSpPr>
          <p:cNvPr id="41" name="群組 40">
            <a:extLst>
              <a:ext uri="{FF2B5EF4-FFF2-40B4-BE49-F238E27FC236}">
                <a16:creationId xmlns:a16="http://schemas.microsoft.com/office/drawing/2014/main" id="{1B524D29-B66E-4A7F-BD6F-BCD4168C188F}"/>
              </a:ext>
            </a:extLst>
          </p:cNvPr>
          <p:cNvGrpSpPr/>
          <p:nvPr/>
        </p:nvGrpSpPr>
        <p:grpSpPr>
          <a:xfrm>
            <a:off x="7338504" y="3064252"/>
            <a:ext cx="195209" cy="1150811"/>
            <a:chOff x="5769519" y="3175099"/>
            <a:chExt cx="195209" cy="1150811"/>
          </a:xfrm>
        </p:grpSpPr>
        <p:cxnSp>
          <p:nvCxnSpPr>
            <p:cNvPr id="42" name="直線單箭頭接點 41">
              <a:extLst>
                <a:ext uri="{FF2B5EF4-FFF2-40B4-BE49-F238E27FC236}">
                  <a16:creationId xmlns:a16="http://schemas.microsoft.com/office/drawing/2014/main" id="{ECA55062-5DDC-46C1-A146-8970975E73EC}"/>
                </a:ext>
              </a:extLst>
            </p:cNvPr>
            <p:cNvCxnSpPr>
              <a:cxnSpLocks/>
            </p:cNvCxnSpPr>
            <p:nvPr/>
          </p:nvCxnSpPr>
          <p:spPr>
            <a:xfrm flipV="1">
              <a:off x="5880933" y="3974394"/>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矩形 42">
              <a:extLst>
                <a:ext uri="{FF2B5EF4-FFF2-40B4-BE49-F238E27FC236}">
                  <a16:creationId xmlns:a16="http://schemas.microsoft.com/office/drawing/2014/main" id="{F018D8F0-4B00-4CDB-9887-07D75840D2F5}"/>
                </a:ext>
              </a:extLst>
            </p:cNvPr>
            <p:cNvSpPr/>
            <p:nvPr/>
          </p:nvSpPr>
          <p:spPr>
            <a:xfrm rot="5400000">
              <a:off x="5486980" y="3457638"/>
              <a:ext cx="760287" cy="195209"/>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defTabSz="457200">
                <a:defRPr/>
              </a:pPr>
              <a:endParaRPr lang="zh-TW" altLang="en-US">
                <a:solidFill>
                  <a:prstClr val="white"/>
                </a:solidFill>
                <a:latin typeface="Calibri" panose="020F0502020204030204"/>
                <a:ea typeface="新細明體" panose="02020500000000000000" pitchFamily="18" charset="-120"/>
              </a:endParaRPr>
            </a:p>
          </p:txBody>
        </p:sp>
      </p:grpSp>
      <p:grpSp>
        <p:nvGrpSpPr>
          <p:cNvPr id="44" name="群組 43">
            <a:extLst>
              <a:ext uri="{FF2B5EF4-FFF2-40B4-BE49-F238E27FC236}">
                <a16:creationId xmlns:a16="http://schemas.microsoft.com/office/drawing/2014/main" id="{C303868F-3D7A-411E-BA4D-589FAA9398F8}"/>
              </a:ext>
            </a:extLst>
          </p:cNvPr>
          <p:cNvGrpSpPr/>
          <p:nvPr/>
        </p:nvGrpSpPr>
        <p:grpSpPr>
          <a:xfrm>
            <a:off x="8424254" y="3070637"/>
            <a:ext cx="195209" cy="1150811"/>
            <a:chOff x="6823734" y="3181484"/>
            <a:chExt cx="195209" cy="1150811"/>
          </a:xfrm>
        </p:grpSpPr>
        <p:cxnSp>
          <p:nvCxnSpPr>
            <p:cNvPr id="45" name="直線單箭頭接點 44">
              <a:extLst>
                <a:ext uri="{FF2B5EF4-FFF2-40B4-BE49-F238E27FC236}">
                  <a16:creationId xmlns:a16="http://schemas.microsoft.com/office/drawing/2014/main" id="{E0B9987C-438F-40E0-B159-A2FD3F6F47D7}"/>
                </a:ext>
              </a:extLst>
            </p:cNvPr>
            <p:cNvCxnSpPr>
              <a:cxnSpLocks/>
            </p:cNvCxnSpPr>
            <p:nvPr/>
          </p:nvCxnSpPr>
          <p:spPr>
            <a:xfrm flipV="1">
              <a:off x="6935148" y="3980779"/>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矩形 45">
              <a:extLst>
                <a:ext uri="{FF2B5EF4-FFF2-40B4-BE49-F238E27FC236}">
                  <a16:creationId xmlns:a16="http://schemas.microsoft.com/office/drawing/2014/main" id="{9865C9C9-D96A-4CF5-98EE-678886BC6E82}"/>
                </a:ext>
              </a:extLst>
            </p:cNvPr>
            <p:cNvSpPr/>
            <p:nvPr/>
          </p:nvSpPr>
          <p:spPr>
            <a:xfrm rot="5400000">
              <a:off x="6541195" y="3464023"/>
              <a:ext cx="760287" cy="195209"/>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defTabSz="457200">
                <a:defRPr/>
              </a:pPr>
              <a:endParaRPr lang="zh-TW" altLang="en-US">
                <a:solidFill>
                  <a:prstClr val="white"/>
                </a:solidFill>
                <a:latin typeface="Calibri" panose="020F0502020204030204"/>
                <a:ea typeface="新細明體" panose="02020500000000000000" pitchFamily="18" charset="-120"/>
              </a:endParaRPr>
            </a:p>
          </p:txBody>
        </p:sp>
      </p:grpSp>
      <p:grpSp>
        <p:nvGrpSpPr>
          <p:cNvPr id="47" name="群組 46">
            <a:extLst>
              <a:ext uri="{FF2B5EF4-FFF2-40B4-BE49-F238E27FC236}">
                <a16:creationId xmlns:a16="http://schemas.microsoft.com/office/drawing/2014/main" id="{43A30B79-221F-4C04-BF92-92B1248F33C0}"/>
              </a:ext>
            </a:extLst>
          </p:cNvPr>
          <p:cNvGrpSpPr/>
          <p:nvPr/>
        </p:nvGrpSpPr>
        <p:grpSpPr>
          <a:xfrm>
            <a:off x="9510002" y="3076999"/>
            <a:ext cx="195209" cy="1150811"/>
            <a:chOff x="7877949" y="3187846"/>
            <a:chExt cx="195209" cy="1150811"/>
          </a:xfrm>
        </p:grpSpPr>
        <p:cxnSp>
          <p:nvCxnSpPr>
            <p:cNvPr id="48" name="直線單箭頭接點 47">
              <a:extLst>
                <a:ext uri="{FF2B5EF4-FFF2-40B4-BE49-F238E27FC236}">
                  <a16:creationId xmlns:a16="http://schemas.microsoft.com/office/drawing/2014/main" id="{248FD311-63D3-4856-8A11-78BFD1DF1338}"/>
                </a:ext>
              </a:extLst>
            </p:cNvPr>
            <p:cNvCxnSpPr>
              <a:cxnSpLocks/>
            </p:cNvCxnSpPr>
            <p:nvPr/>
          </p:nvCxnSpPr>
          <p:spPr>
            <a:xfrm flipV="1">
              <a:off x="7989363" y="3987141"/>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矩形 48">
              <a:extLst>
                <a:ext uri="{FF2B5EF4-FFF2-40B4-BE49-F238E27FC236}">
                  <a16:creationId xmlns:a16="http://schemas.microsoft.com/office/drawing/2014/main" id="{01AD1566-9DB7-4034-8351-E38C2F7309C3}"/>
                </a:ext>
              </a:extLst>
            </p:cNvPr>
            <p:cNvSpPr/>
            <p:nvPr/>
          </p:nvSpPr>
          <p:spPr>
            <a:xfrm rot="5400000">
              <a:off x="7595410" y="3470385"/>
              <a:ext cx="760287" cy="195209"/>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defTabSz="457200">
                <a:defRPr/>
              </a:pPr>
              <a:endParaRPr lang="zh-TW" altLang="en-US">
                <a:solidFill>
                  <a:prstClr val="white"/>
                </a:solidFill>
                <a:latin typeface="Calibri" panose="020F0502020204030204"/>
                <a:ea typeface="新細明體" panose="02020500000000000000" pitchFamily="18" charset="-120"/>
              </a:endParaRPr>
            </a:p>
          </p:txBody>
        </p:sp>
      </p:grpSp>
      <p:sp>
        <p:nvSpPr>
          <p:cNvPr id="56" name="文字方塊 55">
            <a:extLst>
              <a:ext uri="{FF2B5EF4-FFF2-40B4-BE49-F238E27FC236}">
                <a16:creationId xmlns:a16="http://schemas.microsoft.com/office/drawing/2014/main" id="{DF6D6FA2-43C5-4F4F-A8E2-5C152CDE0318}"/>
              </a:ext>
            </a:extLst>
          </p:cNvPr>
          <p:cNvSpPr txBox="1"/>
          <p:nvPr/>
        </p:nvSpPr>
        <p:spPr>
          <a:xfrm>
            <a:off x="3935160" y="6198640"/>
            <a:ext cx="1743945" cy="461665"/>
          </a:xfrm>
          <a:prstGeom prst="rect">
            <a:avLst/>
          </a:prstGeom>
          <a:noFill/>
        </p:spPr>
        <p:txBody>
          <a:bodyPr wrap="square" rtlCol="0">
            <a:spAutoFit/>
          </a:bodyPr>
          <a:lstStyle/>
          <a:p>
            <a:pPr algn="ctr" defTabSz="457200">
              <a:defRPr/>
            </a:pPr>
            <a:r>
              <a:rPr lang="en-US" altLang="zh-TW" sz="2400" dirty="0">
                <a:solidFill>
                  <a:prstClr val="black"/>
                </a:solidFill>
                <a:latin typeface="Calibri" panose="020F0502020204030204"/>
                <a:ea typeface="新細明體" panose="02020500000000000000" pitchFamily="18" charset="-120"/>
              </a:rPr>
              <a:t>question</a:t>
            </a:r>
            <a:endParaRPr lang="zh-TW" altLang="en-US" sz="2400" dirty="0">
              <a:solidFill>
                <a:prstClr val="black"/>
              </a:solidFill>
              <a:latin typeface="Calibri" panose="020F0502020204030204"/>
              <a:ea typeface="新細明體" panose="02020500000000000000" pitchFamily="18" charset="-120"/>
            </a:endParaRPr>
          </a:p>
        </p:txBody>
      </p:sp>
      <p:sp>
        <p:nvSpPr>
          <p:cNvPr id="57" name="文字方塊 56">
            <a:extLst>
              <a:ext uri="{FF2B5EF4-FFF2-40B4-BE49-F238E27FC236}">
                <a16:creationId xmlns:a16="http://schemas.microsoft.com/office/drawing/2014/main" id="{68EE90BF-481E-4EF1-A8A0-6766257BC1E8}"/>
              </a:ext>
            </a:extLst>
          </p:cNvPr>
          <p:cNvSpPr txBox="1"/>
          <p:nvPr/>
        </p:nvSpPr>
        <p:spPr>
          <a:xfrm>
            <a:off x="7697126" y="6212184"/>
            <a:ext cx="1743945" cy="461665"/>
          </a:xfrm>
          <a:prstGeom prst="rect">
            <a:avLst/>
          </a:prstGeom>
          <a:noFill/>
        </p:spPr>
        <p:txBody>
          <a:bodyPr wrap="square" rtlCol="0">
            <a:spAutoFit/>
          </a:bodyPr>
          <a:lstStyle/>
          <a:p>
            <a:pPr algn="ctr" defTabSz="457200">
              <a:defRPr/>
            </a:pPr>
            <a:r>
              <a:rPr lang="en-US" altLang="zh-TW" sz="2400" dirty="0">
                <a:solidFill>
                  <a:prstClr val="black"/>
                </a:solidFill>
                <a:latin typeface="Calibri" panose="020F0502020204030204"/>
                <a:ea typeface="新細明體" panose="02020500000000000000" pitchFamily="18" charset="-120"/>
              </a:rPr>
              <a:t>document</a:t>
            </a:r>
            <a:endParaRPr lang="zh-TW" altLang="en-US" sz="2400" dirty="0">
              <a:solidFill>
                <a:prstClr val="black"/>
              </a:solidFill>
              <a:latin typeface="Calibri" panose="020F0502020204030204"/>
              <a:ea typeface="新細明體" panose="02020500000000000000" pitchFamily="18" charset="-120"/>
            </a:endParaRPr>
          </a:p>
        </p:txBody>
      </p:sp>
      <p:grpSp>
        <p:nvGrpSpPr>
          <p:cNvPr id="67" name="群組 66">
            <a:extLst>
              <a:ext uri="{FF2B5EF4-FFF2-40B4-BE49-F238E27FC236}">
                <a16:creationId xmlns:a16="http://schemas.microsoft.com/office/drawing/2014/main" id="{EB5B2E7B-E242-4578-839C-467AB821348C}"/>
              </a:ext>
            </a:extLst>
          </p:cNvPr>
          <p:cNvGrpSpPr/>
          <p:nvPr/>
        </p:nvGrpSpPr>
        <p:grpSpPr>
          <a:xfrm>
            <a:off x="6997646" y="5729152"/>
            <a:ext cx="3218233" cy="461665"/>
            <a:chOff x="8588538" y="6705580"/>
            <a:chExt cx="3218233" cy="461665"/>
          </a:xfrm>
        </p:grpSpPr>
        <p:sp>
          <p:nvSpPr>
            <p:cNvPr id="61" name="矩形 60">
              <a:extLst>
                <a:ext uri="{FF2B5EF4-FFF2-40B4-BE49-F238E27FC236}">
                  <a16:creationId xmlns:a16="http://schemas.microsoft.com/office/drawing/2014/main" id="{B2864001-F2C9-4B17-A369-549444E7FF5B}"/>
                </a:ext>
              </a:extLst>
            </p:cNvPr>
            <p:cNvSpPr/>
            <p:nvPr/>
          </p:nvSpPr>
          <p:spPr>
            <a:xfrm>
              <a:off x="8810626" y="6771152"/>
              <a:ext cx="2746374" cy="396093"/>
            </a:xfrm>
            <a:prstGeom prst="rect">
              <a:avLst/>
            </a:prstGeom>
            <a:solidFill>
              <a:schemeClr val="accent2">
                <a:lumMod val="20000"/>
                <a:lumOff val="8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defTabSz="457200">
                <a:defRPr/>
              </a:pPr>
              <a:endParaRPr lang="zh-TW" altLang="en-US">
                <a:solidFill>
                  <a:prstClr val="black"/>
                </a:solidFill>
                <a:latin typeface="Calibri" panose="020F0502020204030204"/>
                <a:ea typeface="新細明體" panose="02020500000000000000" pitchFamily="18" charset="-120"/>
              </a:endParaRPr>
            </a:p>
          </p:txBody>
        </p:sp>
        <p:grpSp>
          <p:nvGrpSpPr>
            <p:cNvPr id="66" name="群組 65">
              <a:extLst>
                <a:ext uri="{FF2B5EF4-FFF2-40B4-BE49-F238E27FC236}">
                  <a16:creationId xmlns:a16="http://schemas.microsoft.com/office/drawing/2014/main" id="{07CD18BD-E6FB-46DE-A068-1EC128527069}"/>
                </a:ext>
              </a:extLst>
            </p:cNvPr>
            <p:cNvGrpSpPr/>
            <p:nvPr/>
          </p:nvGrpSpPr>
          <p:grpSpPr>
            <a:xfrm>
              <a:off x="8588538" y="6705580"/>
              <a:ext cx="3218233" cy="461665"/>
              <a:chOff x="8751245" y="6165502"/>
              <a:chExt cx="3218233" cy="461665"/>
            </a:xfrm>
          </p:grpSpPr>
          <p:sp>
            <p:nvSpPr>
              <p:cNvPr id="62" name="文字方塊 61">
                <a:extLst>
                  <a:ext uri="{FF2B5EF4-FFF2-40B4-BE49-F238E27FC236}">
                    <a16:creationId xmlns:a16="http://schemas.microsoft.com/office/drawing/2014/main" id="{E4BE0295-BC16-4592-9BC9-22A2DC21E6B5}"/>
                  </a:ext>
                </a:extLst>
              </p:cNvPr>
              <p:cNvSpPr txBox="1"/>
              <p:nvPr/>
            </p:nvSpPr>
            <p:spPr>
              <a:xfrm>
                <a:off x="8751245" y="6165502"/>
                <a:ext cx="1111321" cy="461665"/>
              </a:xfrm>
              <a:prstGeom prst="rect">
                <a:avLst/>
              </a:prstGeom>
              <a:noFill/>
            </p:spPr>
            <p:txBody>
              <a:bodyPr wrap="square" rtlCol="0">
                <a:spAutoFit/>
              </a:bodyPr>
              <a:lstStyle/>
              <a:p>
                <a:pPr algn="ctr" defTabSz="457200">
                  <a:defRPr/>
                </a:pPr>
                <a:r>
                  <a:rPr lang="en-US" altLang="zh-TW" sz="2400" dirty="0">
                    <a:solidFill>
                      <a:prstClr val="black"/>
                    </a:solidFill>
                    <a:latin typeface="微軟正黑體" panose="020B0604030504040204" pitchFamily="34" charset="-120"/>
                    <a:ea typeface="微軟正黑體" panose="020B0604030504040204" pitchFamily="34" charset="-120"/>
                  </a:rPr>
                  <a:t>d</a:t>
                </a:r>
                <a:r>
                  <a:rPr lang="en-US" altLang="zh-TW" sz="2400" baseline="-25000" dirty="0">
                    <a:solidFill>
                      <a:prstClr val="black"/>
                    </a:solidFill>
                    <a:latin typeface="微軟正黑體" panose="020B0604030504040204" pitchFamily="34" charset="-120"/>
                    <a:ea typeface="微軟正黑體" panose="020B0604030504040204" pitchFamily="34" charset="-120"/>
                  </a:rPr>
                  <a:t>1</a:t>
                </a:r>
                <a:endParaRPr lang="zh-TW" altLang="en-US" sz="2400" baseline="-25000" dirty="0">
                  <a:solidFill>
                    <a:prstClr val="black"/>
                  </a:solidFill>
                  <a:latin typeface="微軟正黑體" panose="020B0604030504040204" pitchFamily="34" charset="-120"/>
                  <a:ea typeface="微軟正黑體" panose="020B0604030504040204" pitchFamily="34" charset="-120"/>
                </a:endParaRPr>
              </a:p>
            </p:txBody>
          </p:sp>
          <p:sp>
            <p:nvSpPr>
              <p:cNvPr id="63" name="文字方塊 62">
                <a:extLst>
                  <a:ext uri="{FF2B5EF4-FFF2-40B4-BE49-F238E27FC236}">
                    <a16:creationId xmlns:a16="http://schemas.microsoft.com/office/drawing/2014/main" id="{3D23FD72-DA36-4F06-BF23-38E05B7F5B3F}"/>
                  </a:ext>
                </a:extLst>
              </p:cNvPr>
              <p:cNvSpPr txBox="1"/>
              <p:nvPr/>
            </p:nvSpPr>
            <p:spPr>
              <a:xfrm>
                <a:off x="9804701" y="6165502"/>
                <a:ext cx="1111321" cy="461665"/>
              </a:xfrm>
              <a:prstGeom prst="rect">
                <a:avLst/>
              </a:prstGeom>
              <a:noFill/>
            </p:spPr>
            <p:txBody>
              <a:bodyPr wrap="square" rtlCol="0">
                <a:spAutoFit/>
              </a:bodyPr>
              <a:lstStyle/>
              <a:p>
                <a:pPr algn="ctr" defTabSz="457200">
                  <a:defRPr/>
                </a:pPr>
                <a:r>
                  <a:rPr lang="en-US" altLang="zh-TW" sz="2400" dirty="0">
                    <a:solidFill>
                      <a:prstClr val="black"/>
                    </a:solidFill>
                    <a:latin typeface="微軟正黑體" panose="020B0604030504040204" pitchFamily="34" charset="-120"/>
                    <a:ea typeface="微軟正黑體" panose="020B0604030504040204" pitchFamily="34" charset="-120"/>
                  </a:rPr>
                  <a:t>d</a:t>
                </a:r>
                <a:r>
                  <a:rPr lang="en-US" altLang="zh-TW" sz="2400" baseline="-25000" dirty="0">
                    <a:solidFill>
                      <a:prstClr val="black"/>
                    </a:solidFill>
                    <a:latin typeface="微軟正黑體" panose="020B0604030504040204" pitchFamily="34" charset="-120"/>
                    <a:ea typeface="微軟正黑體" panose="020B0604030504040204" pitchFamily="34" charset="-120"/>
                  </a:rPr>
                  <a:t>2</a:t>
                </a:r>
                <a:endParaRPr lang="zh-TW" altLang="en-US" sz="2400" baseline="-25000" dirty="0">
                  <a:solidFill>
                    <a:prstClr val="black"/>
                  </a:solidFill>
                  <a:latin typeface="微軟正黑體" panose="020B0604030504040204" pitchFamily="34" charset="-120"/>
                  <a:ea typeface="微軟正黑體" panose="020B0604030504040204" pitchFamily="34" charset="-120"/>
                </a:endParaRPr>
              </a:p>
            </p:txBody>
          </p:sp>
          <p:sp>
            <p:nvSpPr>
              <p:cNvPr id="64" name="文字方塊 63">
                <a:extLst>
                  <a:ext uri="{FF2B5EF4-FFF2-40B4-BE49-F238E27FC236}">
                    <a16:creationId xmlns:a16="http://schemas.microsoft.com/office/drawing/2014/main" id="{07C2A408-D441-4685-8BF6-DFAE166958ED}"/>
                  </a:ext>
                </a:extLst>
              </p:cNvPr>
              <p:cNvSpPr txBox="1"/>
              <p:nvPr/>
            </p:nvSpPr>
            <p:spPr>
              <a:xfrm>
                <a:off x="10858157" y="6165502"/>
                <a:ext cx="1111321" cy="461665"/>
              </a:xfrm>
              <a:prstGeom prst="rect">
                <a:avLst/>
              </a:prstGeom>
              <a:noFill/>
            </p:spPr>
            <p:txBody>
              <a:bodyPr wrap="square" rtlCol="0">
                <a:spAutoFit/>
              </a:bodyPr>
              <a:lstStyle/>
              <a:p>
                <a:pPr algn="ctr" defTabSz="457200">
                  <a:defRPr/>
                </a:pPr>
                <a:r>
                  <a:rPr lang="en-US" altLang="zh-TW" sz="2400" dirty="0">
                    <a:solidFill>
                      <a:prstClr val="black"/>
                    </a:solidFill>
                    <a:latin typeface="微軟正黑體" panose="020B0604030504040204" pitchFamily="34" charset="-120"/>
                    <a:ea typeface="微軟正黑體" panose="020B0604030504040204" pitchFamily="34" charset="-120"/>
                  </a:rPr>
                  <a:t>d</a:t>
                </a:r>
                <a:r>
                  <a:rPr lang="en-US" altLang="zh-TW" sz="2400" baseline="-25000" dirty="0">
                    <a:solidFill>
                      <a:prstClr val="black"/>
                    </a:solidFill>
                    <a:latin typeface="微軟正黑體" panose="020B0604030504040204" pitchFamily="34" charset="-120"/>
                    <a:ea typeface="微軟正黑體" panose="020B0604030504040204" pitchFamily="34" charset="-120"/>
                  </a:rPr>
                  <a:t>3</a:t>
                </a:r>
                <a:endParaRPr lang="zh-TW" altLang="en-US" sz="2400" baseline="-25000" dirty="0">
                  <a:solidFill>
                    <a:prstClr val="black"/>
                  </a:solidFill>
                  <a:latin typeface="微軟正黑體" panose="020B0604030504040204" pitchFamily="34" charset="-120"/>
                  <a:ea typeface="微軟正黑體" panose="020B0604030504040204" pitchFamily="34" charset="-120"/>
                </a:endParaRPr>
              </a:p>
            </p:txBody>
          </p:sp>
        </p:grpSp>
      </p:grpSp>
      <p:sp>
        <p:nvSpPr>
          <p:cNvPr id="65" name="矩形 64">
            <a:extLst>
              <a:ext uri="{FF2B5EF4-FFF2-40B4-BE49-F238E27FC236}">
                <a16:creationId xmlns:a16="http://schemas.microsoft.com/office/drawing/2014/main" id="{9389AD30-43F1-41A8-9A12-433E61254A62}"/>
              </a:ext>
            </a:extLst>
          </p:cNvPr>
          <p:cNvSpPr/>
          <p:nvPr/>
        </p:nvSpPr>
        <p:spPr>
          <a:xfrm rot="5400000">
            <a:off x="6734157" y="3340921"/>
            <a:ext cx="760287" cy="195209"/>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defTabSz="457200">
              <a:defRPr/>
            </a:pPr>
            <a:endParaRPr lang="zh-TW" altLang="en-US">
              <a:solidFill>
                <a:prstClr val="white"/>
              </a:solidFill>
              <a:latin typeface="Calibri" panose="020F0502020204030204"/>
              <a:ea typeface="新細明體" panose="02020500000000000000" pitchFamily="18" charset="-120"/>
            </a:endParaRPr>
          </a:p>
        </p:txBody>
      </p:sp>
      <p:sp>
        <p:nvSpPr>
          <p:cNvPr id="70" name="矩形 69">
            <a:extLst>
              <a:ext uri="{FF2B5EF4-FFF2-40B4-BE49-F238E27FC236}">
                <a16:creationId xmlns:a16="http://schemas.microsoft.com/office/drawing/2014/main" id="{DA1BA2EB-E460-438B-97A7-69F46F735D83}"/>
              </a:ext>
            </a:extLst>
          </p:cNvPr>
          <p:cNvSpPr/>
          <p:nvPr/>
        </p:nvSpPr>
        <p:spPr>
          <a:xfrm rot="5400000">
            <a:off x="7832610" y="3349572"/>
            <a:ext cx="760287" cy="195209"/>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defTabSz="457200">
              <a:defRPr/>
            </a:pPr>
            <a:endParaRPr lang="zh-TW" altLang="en-US">
              <a:solidFill>
                <a:prstClr val="white"/>
              </a:solidFill>
              <a:latin typeface="Calibri" panose="020F0502020204030204"/>
              <a:ea typeface="新細明體" panose="02020500000000000000" pitchFamily="18" charset="-120"/>
            </a:endParaRPr>
          </a:p>
        </p:txBody>
      </p:sp>
      <p:sp>
        <p:nvSpPr>
          <p:cNvPr id="71" name="矩形 70">
            <a:extLst>
              <a:ext uri="{FF2B5EF4-FFF2-40B4-BE49-F238E27FC236}">
                <a16:creationId xmlns:a16="http://schemas.microsoft.com/office/drawing/2014/main" id="{43ED9F4F-F435-4594-B0EC-CF0806F50578}"/>
              </a:ext>
            </a:extLst>
          </p:cNvPr>
          <p:cNvSpPr/>
          <p:nvPr/>
        </p:nvSpPr>
        <p:spPr>
          <a:xfrm rot="5400000">
            <a:off x="8922599" y="3349572"/>
            <a:ext cx="760287" cy="195209"/>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defTabSz="457200">
              <a:defRPr/>
            </a:pPr>
            <a:endParaRPr lang="zh-TW" altLang="en-US">
              <a:solidFill>
                <a:prstClr val="white"/>
              </a:solidFill>
              <a:latin typeface="Calibri" panose="020F0502020204030204"/>
              <a:ea typeface="新細明體" panose="02020500000000000000" pitchFamily="18" charset="-120"/>
            </a:endParaRPr>
          </a:p>
        </p:txBody>
      </p:sp>
      <p:cxnSp>
        <p:nvCxnSpPr>
          <p:cNvPr id="77" name="直線單箭頭接點 76">
            <a:extLst>
              <a:ext uri="{FF2B5EF4-FFF2-40B4-BE49-F238E27FC236}">
                <a16:creationId xmlns:a16="http://schemas.microsoft.com/office/drawing/2014/main" id="{9CF7C198-ABF8-47D2-8C1C-B20999083634}"/>
              </a:ext>
            </a:extLst>
          </p:cNvPr>
          <p:cNvCxnSpPr>
            <a:cxnSpLocks/>
            <a:endCxn id="78" idx="4"/>
          </p:cNvCxnSpPr>
          <p:nvPr/>
        </p:nvCxnSpPr>
        <p:spPr>
          <a:xfrm flipH="1" flipV="1">
            <a:off x="7270106" y="2652513"/>
            <a:ext cx="181678" cy="42835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8" name="橢圓 77">
            <a:extLst>
              <a:ext uri="{FF2B5EF4-FFF2-40B4-BE49-F238E27FC236}">
                <a16:creationId xmlns:a16="http://schemas.microsoft.com/office/drawing/2014/main" id="{512E14FC-347F-4341-B400-2D26379D7116}"/>
              </a:ext>
            </a:extLst>
          </p:cNvPr>
          <p:cNvSpPr/>
          <p:nvPr/>
        </p:nvSpPr>
        <p:spPr>
          <a:xfrm>
            <a:off x="7216106" y="2544513"/>
            <a:ext cx="108000" cy="108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457200">
              <a:defRPr/>
            </a:pPr>
            <a:endParaRPr lang="zh-TW" altLang="en-US">
              <a:solidFill>
                <a:prstClr val="white"/>
              </a:solidFill>
              <a:latin typeface="Calibri" panose="020F0502020204030204"/>
              <a:ea typeface="新細明體" panose="02020500000000000000" pitchFamily="18" charset="-120"/>
            </a:endParaRPr>
          </a:p>
        </p:txBody>
      </p:sp>
      <p:cxnSp>
        <p:nvCxnSpPr>
          <p:cNvPr id="79" name="直線單箭頭接點 78">
            <a:extLst>
              <a:ext uri="{FF2B5EF4-FFF2-40B4-BE49-F238E27FC236}">
                <a16:creationId xmlns:a16="http://schemas.microsoft.com/office/drawing/2014/main" id="{CBF12B29-D3D4-4408-A91E-CEC5CE19647A}"/>
              </a:ext>
            </a:extLst>
          </p:cNvPr>
          <p:cNvCxnSpPr>
            <a:cxnSpLocks/>
            <a:endCxn id="78" idx="4"/>
          </p:cNvCxnSpPr>
          <p:nvPr/>
        </p:nvCxnSpPr>
        <p:spPr>
          <a:xfrm flipV="1">
            <a:off x="7112666" y="2652513"/>
            <a:ext cx="157440" cy="41908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79">
            <a:extLst>
              <a:ext uri="{FF2B5EF4-FFF2-40B4-BE49-F238E27FC236}">
                <a16:creationId xmlns:a16="http://schemas.microsoft.com/office/drawing/2014/main" id="{DFDEDB62-1030-44F2-B324-0FDF91346643}"/>
              </a:ext>
            </a:extLst>
          </p:cNvPr>
          <p:cNvCxnSpPr>
            <a:cxnSpLocks/>
          </p:cNvCxnSpPr>
          <p:nvPr/>
        </p:nvCxnSpPr>
        <p:spPr>
          <a:xfrm flipV="1">
            <a:off x="7263018" y="2263613"/>
            <a:ext cx="0" cy="2809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單箭頭接點 80">
            <a:extLst>
              <a:ext uri="{FF2B5EF4-FFF2-40B4-BE49-F238E27FC236}">
                <a16:creationId xmlns:a16="http://schemas.microsoft.com/office/drawing/2014/main" id="{CD5FCEAB-07E6-4C4D-B5FD-A4AF5C37EE47}"/>
              </a:ext>
            </a:extLst>
          </p:cNvPr>
          <p:cNvCxnSpPr>
            <a:cxnSpLocks/>
            <a:endCxn id="82" idx="4"/>
          </p:cNvCxnSpPr>
          <p:nvPr/>
        </p:nvCxnSpPr>
        <p:spPr>
          <a:xfrm flipH="1" flipV="1">
            <a:off x="8344917" y="2661679"/>
            <a:ext cx="181678" cy="42835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橢圓 81">
            <a:extLst>
              <a:ext uri="{FF2B5EF4-FFF2-40B4-BE49-F238E27FC236}">
                <a16:creationId xmlns:a16="http://schemas.microsoft.com/office/drawing/2014/main" id="{F116D336-346A-4AD0-A8FD-5E4AB8431EF4}"/>
              </a:ext>
            </a:extLst>
          </p:cNvPr>
          <p:cNvSpPr/>
          <p:nvPr/>
        </p:nvSpPr>
        <p:spPr>
          <a:xfrm>
            <a:off x="8290917" y="2553679"/>
            <a:ext cx="108000" cy="108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457200">
              <a:defRPr/>
            </a:pPr>
            <a:endParaRPr lang="zh-TW" altLang="en-US">
              <a:solidFill>
                <a:prstClr val="white"/>
              </a:solidFill>
              <a:latin typeface="Calibri" panose="020F0502020204030204"/>
              <a:ea typeface="新細明體" panose="02020500000000000000" pitchFamily="18" charset="-120"/>
            </a:endParaRPr>
          </a:p>
        </p:txBody>
      </p:sp>
      <p:cxnSp>
        <p:nvCxnSpPr>
          <p:cNvPr id="83" name="直線單箭頭接點 82">
            <a:extLst>
              <a:ext uri="{FF2B5EF4-FFF2-40B4-BE49-F238E27FC236}">
                <a16:creationId xmlns:a16="http://schemas.microsoft.com/office/drawing/2014/main" id="{FC0DEFBF-C676-4CBF-AAD5-3026577AD8FD}"/>
              </a:ext>
            </a:extLst>
          </p:cNvPr>
          <p:cNvCxnSpPr>
            <a:cxnSpLocks/>
            <a:endCxn id="82" idx="4"/>
          </p:cNvCxnSpPr>
          <p:nvPr/>
        </p:nvCxnSpPr>
        <p:spPr>
          <a:xfrm flipV="1">
            <a:off x="8187477" y="2661679"/>
            <a:ext cx="157440" cy="41908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單箭頭接點 83">
            <a:extLst>
              <a:ext uri="{FF2B5EF4-FFF2-40B4-BE49-F238E27FC236}">
                <a16:creationId xmlns:a16="http://schemas.microsoft.com/office/drawing/2014/main" id="{8F52F5CC-D430-4036-87FE-668F1BB3B588}"/>
              </a:ext>
            </a:extLst>
          </p:cNvPr>
          <p:cNvCxnSpPr>
            <a:cxnSpLocks/>
          </p:cNvCxnSpPr>
          <p:nvPr/>
        </p:nvCxnSpPr>
        <p:spPr>
          <a:xfrm flipV="1">
            <a:off x="8337829" y="2272779"/>
            <a:ext cx="0" cy="2809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線單箭頭接點 84">
            <a:extLst>
              <a:ext uri="{FF2B5EF4-FFF2-40B4-BE49-F238E27FC236}">
                <a16:creationId xmlns:a16="http://schemas.microsoft.com/office/drawing/2014/main" id="{D0E02279-44BD-4284-AFCD-09C1C2AE25FC}"/>
              </a:ext>
            </a:extLst>
          </p:cNvPr>
          <p:cNvCxnSpPr>
            <a:cxnSpLocks/>
            <a:endCxn id="86" idx="4"/>
          </p:cNvCxnSpPr>
          <p:nvPr/>
        </p:nvCxnSpPr>
        <p:spPr>
          <a:xfrm flipH="1" flipV="1">
            <a:off x="9449623" y="2655337"/>
            <a:ext cx="181678" cy="42835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橢圓 85">
            <a:extLst>
              <a:ext uri="{FF2B5EF4-FFF2-40B4-BE49-F238E27FC236}">
                <a16:creationId xmlns:a16="http://schemas.microsoft.com/office/drawing/2014/main" id="{558C92A9-FEA4-4696-AEDF-9A759FC31F38}"/>
              </a:ext>
            </a:extLst>
          </p:cNvPr>
          <p:cNvSpPr/>
          <p:nvPr/>
        </p:nvSpPr>
        <p:spPr>
          <a:xfrm>
            <a:off x="9395623" y="2547337"/>
            <a:ext cx="108000" cy="108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457200">
              <a:defRPr/>
            </a:pPr>
            <a:endParaRPr lang="zh-TW" altLang="en-US">
              <a:solidFill>
                <a:prstClr val="white"/>
              </a:solidFill>
              <a:latin typeface="Calibri" panose="020F0502020204030204"/>
              <a:ea typeface="新細明體" panose="02020500000000000000" pitchFamily="18" charset="-120"/>
            </a:endParaRPr>
          </a:p>
        </p:txBody>
      </p:sp>
      <p:cxnSp>
        <p:nvCxnSpPr>
          <p:cNvPr id="87" name="直線單箭頭接點 86">
            <a:extLst>
              <a:ext uri="{FF2B5EF4-FFF2-40B4-BE49-F238E27FC236}">
                <a16:creationId xmlns:a16="http://schemas.microsoft.com/office/drawing/2014/main" id="{3096A2F4-1D83-4310-A0DE-B25B29C0CFF5}"/>
              </a:ext>
            </a:extLst>
          </p:cNvPr>
          <p:cNvCxnSpPr>
            <a:cxnSpLocks/>
            <a:endCxn id="86" idx="4"/>
          </p:cNvCxnSpPr>
          <p:nvPr/>
        </p:nvCxnSpPr>
        <p:spPr>
          <a:xfrm flipV="1">
            <a:off x="9292183" y="2655337"/>
            <a:ext cx="157440" cy="41908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單箭頭接點 87">
            <a:extLst>
              <a:ext uri="{FF2B5EF4-FFF2-40B4-BE49-F238E27FC236}">
                <a16:creationId xmlns:a16="http://schemas.microsoft.com/office/drawing/2014/main" id="{03E3CC8D-D8BC-4402-A5AB-189D72AB4322}"/>
              </a:ext>
            </a:extLst>
          </p:cNvPr>
          <p:cNvCxnSpPr>
            <a:cxnSpLocks/>
          </p:cNvCxnSpPr>
          <p:nvPr/>
        </p:nvCxnSpPr>
        <p:spPr>
          <a:xfrm flipV="1">
            <a:off x="9442535" y="2266437"/>
            <a:ext cx="0" cy="2809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文字方塊 10">
            <a:extLst>
              <a:ext uri="{FF2B5EF4-FFF2-40B4-BE49-F238E27FC236}">
                <a16:creationId xmlns:a16="http://schemas.microsoft.com/office/drawing/2014/main" id="{704CDF37-0314-4C71-BC48-5B2A7D4331BC}"/>
              </a:ext>
            </a:extLst>
          </p:cNvPr>
          <p:cNvSpPr txBox="1"/>
          <p:nvPr/>
        </p:nvSpPr>
        <p:spPr>
          <a:xfrm>
            <a:off x="4549965" y="2360035"/>
            <a:ext cx="2295941" cy="461665"/>
          </a:xfrm>
          <a:prstGeom prst="rect">
            <a:avLst/>
          </a:prstGeom>
          <a:noFill/>
        </p:spPr>
        <p:txBody>
          <a:bodyPr wrap="square" rtlCol="0">
            <a:spAutoFit/>
          </a:bodyPr>
          <a:lstStyle/>
          <a:p>
            <a:pPr algn="r" defTabSz="457200">
              <a:defRPr/>
            </a:pPr>
            <a:r>
              <a:rPr lang="en-US" altLang="zh-TW" sz="2400" dirty="0">
                <a:solidFill>
                  <a:prstClr val="black"/>
                </a:solidFill>
                <a:latin typeface="Calibri" panose="020F0502020204030204"/>
                <a:ea typeface="新細明體" panose="02020500000000000000" pitchFamily="18" charset="-120"/>
              </a:rPr>
              <a:t>inner product</a:t>
            </a:r>
            <a:endParaRPr lang="zh-TW" altLang="en-US" sz="2400" dirty="0">
              <a:solidFill>
                <a:prstClr val="black"/>
              </a:solidFill>
              <a:latin typeface="Calibri" panose="020F0502020204030204"/>
              <a:ea typeface="新細明體" panose="02020500000000000000" pitchFamily="18" charset="-120"/>
            </a:endParaRPr>
          </a:p>
        </p:txBody>
      </p:sp>
      <p:sp>
        <p:nvSpPr>
          <p:cNvPr id="12" name="箭號: 向右 11">
            <a:extLst>
              <a:ext uri="{FF2B5EF4-FFF2-40B4-BE49-F238E27FC236}">
                <a16:creationId xmlns:a16="http://schemas.microsoft.com/office/drawing/2014/main" id="{2F721B01-A988-4110-AC6E-B3AC3BB8564F}"/>
              </a:ext>
            </a:extLst>
          </p:cNvPr>
          <p:cNvSpPr/>
          <p:nvPr/>
        </p:nvSpPr>
        <p:spPr>
          <a:xfrm>
            <a:off x="6839164" y="2499462"/>
            <a:ext cx="309110" cy="2209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zh-TW" altLang="en-US">
              <a:solidFill>
                <a:prstClr val="white"/>
              </a:solidFill>
              <a:latin typeface="Calibri" panose="020F0502020204030204"/>
              <a:ea typeface="新細明體" panose="02020500000000000000" pitchFamily="18" charset="-120"/>
            </a:endParaRPr>
          </a:p>
        </p:txBody>
      </p:sp>
      <p:sp>
        <p:nvSpPr>
          <p:cNvPr id="17" name="矩形: 圓角 16">
            <a:extLst>
              <a:ext uri="{FF2B5EF4-FFF2-40B4-BE49-F238E27FC236}">
                <a16:creationId xmlns:a16="http://schemas.microsoft.com/office/drawing/2014/main" id="{2FD13ACE-2163-4D7C-83E7-B5B2FC14AF72}"/>
              </a:ext>
            </a:extLst>
          </p:cNvPr>
          <p:cNvSpPr/>
          <p:nvPr/>
        </p:nvSpPr>
        <p:spPr>
          <a:xfrm>
            <a:off x="6993719" y="1888067"/>
            <a:ext cx="2627696" cy="35260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defTabSz="457200">
              <a:defRPr/>
            </a:pPr>
            <a:r>
              <a:rPr lang="en-US" altLang="zh-TW" sz="2400" dirty="0" err="1">
                <a:solidFill>
                  <a:prstClr val="black"/>
                </a:solidFill>
                <a:latin typeface="Calibri" panose="020F0502020204030204"/>
                <a:ea typeface="新細明體" panose="02020500000000000000" pitchFamily="18" charset="-120"/>
              </a:rPr>
              <a:t>Softmax</a:t>
            </a:r>
            <a:endParaRPr lang="zh-TW" altLang="en-US" sz="2400" dirty="0">
              <a:solidFill>
                <a:prstClr val="black"/>
              </a:solidFill>
              <a:latin typeface="Calibri" panose="020F0502020204030204"/>
              <a:ea typeface="新細明體" panose="02020500000000000000" pitchFamily="18" charset="-120"/>
            </a:endParaRPr>
          </a:p>
        </p:txBody>
      </p:sp>
      <p:sp>
        <p:nvSpPr>
          <p:cNvPr id="18" name="文字方塊 17">
            <a:extLst>
              <a:ext uri="{FF2B5EF4-FFF2-40B4-BE49-F238E27FC236}">
                <a16:creationId xmlns:a16="http://schemas.microsoft.com/office/drawing/2014/main" id="{BF118A0B-BF90-4237-95C2-A8AB6E568608}"/>
              </a:ext>
            </a:extLst>
          </p:cNvPr>
          <p:cNvSpPr txBox="1"/>
          <p:nvPr/>
        </p:nvSpPr>
        <p:spPr>
          <a:xfrm>
            <a:off x="7873175" y="1336833"/>
            <a:ext cx="909617" cy="461665"/>
          </a:xfrm>
          <a:prstGeom prst="rect">
            <a:avLst/>
          </a:prstGeom>
          <a:noFill/>
        </p:spPr>
        <p:txBody>
          <a:bodyPr wrap="square" rtlCol="0">
            <a:spAutoFit/>
          </a:bodyPr>
          <a:lstStyle/>
          <a:p>
            <a:pPr algn="ctr" defTabSz="457200">
              <a:defRPr/>
            </a:pPr>
            <a:r>
              <a:rPr lang="en-US" altLang="zh-TW" sz="2400" dirty="0">
                <a:solidFill>
                  <a:prstClr val="black"/>
                </a:solidFill>
                <a:latin typeface="Calibri" panose="020F0502020204030204"/>
                <a:ea typeface="新細明體" panose="02020500000000000000" pitchFamily="18" charset="-120"/>
              </a:rPr>
              <a:t>0.5</a:t>
            </a:r>
            <a:endParaRPr lang="zh-TW" altLang="en-US" sz="2400" dirty="0">
              <a:solidFill>
                <a:prstClr val="black"/>
              </a:solidFill>
              <a:latin typeface="Calibri" panose="020F0502020204030204"/>
              <a:ea typeface="新細明體" panose="02020500000000000000" pitchFamily="18" charset="-120"/>
            </a:endParaRPr>
          </a:p>
        </p:txBody>
      </p:sp>
      <p:sp>
        <p:nvSpPr>
          <p:cNvPr id="92" name="文字方塊 91">
            <a:extLst>
              <a:ext uri="{FF2B5EF4-FFF2-40B4-BE49-F238E27FC236}">
                <a16:creationId xmlns:a16="http://schemas.microsoft.com/office/drawing/2014/main" id="{4948AF83-7170-4BAF-95FE-3FB102234FB1}"/>
              </a:ext>
            </a:extLst>
          </p:cNvPr>
          <p:cNvSpPr txBox="1"/>
          <p:nvPr/>
        </p:nvSpPr>
        <p:spPr>
          <a:xfrm>
            <a:off x="6792397" y="1326226"/>
            <a:ext cx="909617" cy="461665"/>
          </a:xfrm>
          <a:prstGeom prst="rect">
            <a:avLst/>
          </a:prstGeom>
          <a:noFill/>
        </p:spPr>
        <p:txBody>
          <a:bodyPr wrap="square" rtlCol="0">
            <a:spAutoFit/>
          </a:bodyPr>
          <a:lstStyle/>
          <a:p>
            <a:pPr algn="ctr" defTabSz="457200">
              <a:defRPr/>
            </a:pPr>
            <a:r>
              <a:rPr lang="en-US" altLang="zh-TW" sz="2400" dirty="0">
                <a:solidFill>
                  <a:prstClr val="black"/>
                </a:solidFill>
                <a:latin typeface="Calibri" panose="020F0502020204030204"/>
                <a:ea typeface="新細明體" panose="02020500000000000000" pitchFamily="18" charset="-120"/>
              </a:rPr>
              <a:t>0.3</a:t>
            </a:r>
            <a:endParaRPr lang="zh-TW" altLang="en-US" sz="2400" dirty="0">
              <a:solidFill>
                <a:prstClr val="black"/>
              </a:solidFill>
              <a:latin typeface="Calibri" panose="020F0502020204030204"/>
              <a:ea typeface="新細明體" panose="02020500000000000000" pitchFamily="18" charset="-120"/>
            </a:endParaRPr>
          </a:p>
        </p:txBody>
      </p:sp>
      <p:sp>
        <p:nvSpPr>
          <p:cNvPr id="93" name="文字方塊 92">
            <a:extLst>
              <a:ext uri="{FF2B5EF4-FFF2-40B4-BE49-F238E27FC236}">
                <a16:creationId xmlns:a16="http://schemas.microsoft.com/office/drawing/2014/main" id="{CC29934C-9E26-4026-9512-B3489E500A18}"/>
              </a:ext>
            </a:extLst>
          </p:cNvPr>
          <p:cNvSpPr txBox="1"/>
          <p:nvPr/>
        </p:nvSpPr>
        <p:spPr>
          <a:xfrm>
            <a:off x="8991617" y="1326068"/>
            <a:ext cx="909617" cy="461665"/>
          </a:xfrm>
          <a:prstGeom prst="rect">
            <a:avLst/>
          </a:prstGeom>
          <a:noFill/>
        </p:spPr>
        <p:txBody>
          <a:bodyPr wrap="square" rtlCol="0">
            <a:spAutoFit/>
          </a:bodyPr>
          <a:lstStyle/>
          <a:p>
            <a:pPr algn="ctr" defTabSz="457200">
              <a:defRPr/>
            </a:pPr>
            <a:r>
              <a:rPr lang="en-US" altLang="zh-TW" sz="2400" dirty="0">
                <a:solidFill>
                  <a:prstClr val="black"/>
                </a:solidFill>
                <a:latin typeface="Calibri" panose="020F0502020204030204"/>
                <a:ea typeface="新細明體" panose="02020500000000000000" pitchFamily="18" charset="-120"/>
              </a:rPr>
              <a:t>0.2</a:t>
            </a:r>
            <a:endParaRPr lang="zh-TW" altLang="en-US" sz="2400" dirty="0">
              <a:solidFill>
                <a:prstClr val="black"/>
              </a:solidFill>
              <a:latin typeface="Calibri" panose="020F0502020204030204"/>
              <a:ea typeface="新細明體" panose="02020500000000000000" pitchFamily="18" charset="-120"/>
            </a:endParaRPr>
          </a:p>
        </p:txBody>
      </p:sp>
      <p:sp>
        <p:nvSpPr>
          <p:cNvPr id="94" name="文字方塊 93">
            <a:extLst>
              <a:ext uri="{FF2B5EF4-FFF2-40B4-BE49-F238E27FC236}">
                <a16:creationId xmlns:a16="http://schemas.microsoft.com/office/drawing/2014/main" id="{5FB5BEC3-0E24-4EB7-9BF0-4734B18E1150}"/>
              </a:ext>
            </a:extLst>
          </p:cNvPr>
          <p:cNvSpPr txBox="1"/>
          <p:nvPr/>
        </p:nvSpPr>
        <p:spPr>
          <a:xfrm>
            <a:off x="1744322" y="1967361"/>
            <a:ext cx="941672" cy="461665"/>
          </a:xfrm>
          <a:prstGeom prst="rect">
            <a:avLst/>
          </a:prstGeom>
          <a:noFill/>
        </p:spPr>
        <p:txBody>
          <a:bodyPr wrap="square" rtlCol="0">
            <a:spAutoFit/>
          </a:bodyPr>
          <a:lstStyle/>
          <a:p>
            <a:pPr defTabSz="457200">
              <a:defRPr/>
            </a:pPr>
            <a:r>
              <a:rPr lang="en-US" altLang="zh-TW" sz="2400" dirty="0">
                <a:solidFill>
                  <a:srgbClr val="FF0000"/>
                </a:solidFill>
                <a:latin typeface="Calibri" panose="020F0502020204030204"/>
                <a:ea typeface="新細明體" panose="02020500000000000000" pitchFamily="18" charset="-120"/>
              </a:rPr>
              <a:t>s = 2</a:t>
            </a:r>
            <a:endParaRPr lang="zh-TW" altLang="en-US" sz="2400" dirty="0">
              <a:solidFill>
                <a:srgbClr val="FF0000"/>
              </a:solidFill>
              <a:latin typeface="Calibri" panose="020F0502020204030204"/>
              <a:ea typeface="新細明體" panose="02020500000000000000" pitchFamily="18" charset="-120"/>
            </a:endParaRPr>
          </a:p>
        </p:txBody>
      </p:sp>
      <p:grpSp>
        <p:nvGrpSpPr>
          <p:cNvPr id="95" name="群組 94">
            <a:extLst>
              <a:ext uri="{FF2B5EF4-FFF2-40B4-BE49-F238E27FC236}">
                <a16:creationId xmlns:a16="http://schemas.microsoft.com/office/drawing/2014/main" id="{D4811C80-45B8-41F2-AD42-7151185469C2}"/>
              </a:ext>
            </a:extLst>
          </p:cNvPr>
          <p:cNvGrpSpPr/>
          <p:nvPr/>
        </p:nvGrpSpPr>
        <p:grpSpPr>
          <a:xfrm>
            <a:off x="4072811" y="1340360"/>
            <a:ext cx="2559631" cy="952792"/>
            <a:chOff x="2337593" y="1336832"/>
            <a:chExt cx="2559631" cy="952792"/>
          </a:xfrm>
        </p:grpSpPr>
        <p:sp>
          <p:nvSpPr>
            <p:cNvPr id="96" name="矩形 95">
              <a:extLst>
                <a:ext uri="{FF2B5EF4-FFF2-40B4-BE49-F238E27FC236}">
                  <a16:creationId xmlns:a16="http://schemas.microsoft.com/office/drawing/2014/main" id="{B1FA2B24-4A1D-4741-A023-CF51464EBD6B}"/>
                </a:ext>
              </a:extLst>
            </p:cNvPr>
            <p:cNvSpPr/>
            <p:nvPr/>
          </p:nvSpPr>
          <p:spPr>
            <a:xfrm>
              <a:off x="2337593" y="1336832"/>
              <a:ext cx="2375152" cy="952792"/>
            </a:xfrm>
            <a:prstGeom prst="rect">
              <a:avLst/>
            </a:prstGeom>
            <a:noFill/>
            <a:ln w="28575">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defTabSz="457200">
                <a:defRPr/>
              </a:pPr>
              <a:endParaRPr lang="zh-TW" altLang="en-US">
                <a:solidFill>
                  <a:prstClr val="black"/>
                </a:solidFill>
                <a:latin typeface="Calibri" panose="020F0502020204030204"/>
                <a:ea typeface="新細明體" panose="02020500000000000000" pitchFamily="18" charset="-120"/>
              </a:endParaRPr>
            </a:p>
          </p:txBody>
        </p:sp>
        <p:grpSp>
          <p:nvGrpSpPr>
            <p:cNvPr id="97" name="群組 96">
              <a:extLst>
                <a:ext uri="{FF2B5EF4-FFF2-40B4-BE49-F238E27FC236}">
                  <a16:creationId xmlns:a16="http://schemas.microsoft.com/office/drawing/2014/main" id="{01173B29-1FF7-43C1-B7D1-AF685CBD7253}"/>
                </a:ext>
              </a:extLst>
            </p:cNvPr>
            <p:cNvGrpSpPr/>
            <p:nvPr/>
          </p:nvGrpSpPr>
          <p:grpSpPr>
            <a:xfrm>
              <a:off x="2474889" y="1403471"/>
              <a:ext cx="2422335" cy="830997"/>
              <a:chOff x="2474888" y="1403471"/>
              <a:chExt cx="2503142" cy="830997"/>
            </a:xfrm>
          </p:grpSpPr>
          <p:sp>
            <p:nvSpPr>
              <p:cNvPr id="98" name="矩形 97">
                <a:extLst>
                  <a:ext uri="{FF2B5EF4-FFF2-40B4-BE49-F238E27FC236}">
                    <a16:creationId xmlns:a16="http://schemas.microsoft.com/office/drawing/2014/main" id="{7C70E7B7-83B1-4DDC-B2B2-A70E7F353EDE}"/>
                  </a:ext>
                </a:extLst>
              </p:cNvPr>
              <p:cNvSpPr/>
              <p:nvPr/>
            </p:nvSpPr>
            <p:spPr>
              <a:xfrm rot="5400000">
                <a:off x="2609085" y="1727344"/>
                <a:ext cx="760287" cy="195209"/>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defTabSz="457200">
                  <a:defRPr/>
                </a:pPr>
                <a:endParaRPr lang="zh-TW" altLang="en-US">
                  <a:solidFill>
                    <a:prstClr val="white"/>
                  </a:solidFill>
                  <a:latin typeface="Calibri" panose="020F0502020204030204"/>
                  <a:ea typeface="新細明體" panose="02020500000000000000" pitchFamily="18" charset="-120"/>
                </a:endParaRPr>
              </a:p>
            </p:txBody>
          </p:sp>
          <p:sp>
            <p:nvSpPr>
              <p:cNvPr id="99" name="矩形 98">
                <a:extLst>
                  <a:ext uri="{FF2B5EF4-FFF2-40B4-BE49-F238E27FC236}">
                    <a16:creationId xmlns:a16="http://schemas.microsoft.com/office/drawing/2014/main" id="{442EEA01-8260-427B-BDDC-532923BB94B2}"/>
                  </a:ext>
                </a:extLst>
              </p:cNvPr>
              <p:cNvSpPr/>
              <p:nvPr/>
            </p:nvSpPr>
            <p:spPr>
              <a:xfrm rot="5400000">
                <a:off x="2192349" y="1711461"/>
                <a:ext cx="760287" cy="195209"/>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defTabSz="457200">
                  <a:defRPr/>
                </a:pPr>
                <a:endParaRPr lang="zh-TW" altLang="en-US">
                  <a:solidFill>
                    <a:prstClr val="white"/>
                  </a:solidFill>
                  <a:latin typeface="Calibri" panose="020F0502020204030204"/>
                  <a:ea typeface="新細明體" panose="02020500000000000000" pitchFamily="18" charset="-120"/>
                </a:endParaRPr>
              </a:p>
            </p:txBody>
          </p:sp>
          <p:sp>
            <p:nvSpPr>
              <p:cNvPr id="100" name="文字方塊 99">
                <a:extLst>
                  <a:ext uri="{FF2B5EF4-FFF2-40B4-BE49-F238E27FC236}">
                    <a16:creationId xmlns:a16="http://schemas.microsoft.com/office/drawing/2014/main" id="{E450B4BC-8268-4FF5-9AC7-5D8F83E9C5AB}"/>
                  </a:ext>
                </a:extLst>
              </p:cNvPr>
              <p:cNvSpPr txBox="1"/>
              <p:nvPr/>
            </p:nvSpPr>
            <p:spPr>
              <a:xfrm>
                <a:off x="3180798" y="1403471"/>
                <a:ext cx="1797232" cy="830997"/>
              </a:xfrm>
              <a:prstGeom prst="rect">
                <a:avLst/>
              </a:prstGeom>
              <a:noFill/>
            </p:spPr>
            <p:txBody>
              <a:bodyPr wrap="square" rtlCol="0">
                <a:spAutoFit/>
              </a:bodyPr>
              <a:lstStyle/>
              <a:p>
                <a:pPr defTabSz="457200">
                  <a:defRPr/>
                </a:pPr>
                <a:r>
                  <a:rPr lang="en-US" altLang="zh-TW" sz="2400" dirty="0">
                    <a:solidFill>
                      <a:prstClr val="black"/>
                    </a:solidFill>
                    <a:latin typeface="Calibri" panose="020F0502020204030204"/>
                    <a:ea typeface="新細明體" panose="02020500000000000000" pitchFamily="18" charset="-120"/>
                  </a:rPr>
                  <a:t>Random Initialized </a:t>
                </a:r>
                <a:endParaRPr lang="zh-TW" altLang="en-US" sz="2400" dirty="0">
                  <a:solidFill>
                    <a:prstClr val="black"/>
                  </a:solidFill>
                  <a:latin typeface="Calibri" panose="020F0502020204030204"/>
                  <a:ea typeface="新細明體" panose="02020500000000000000" pitchFamily="18" charset="-120"/>
                </a:endParaRPr>
              </a:p>
            </p:txBody>
          </p:sp>
        </p:grpSp>
      </p:grpSp>
      <p:sp>
        <p:nvSpPr>
          <p:cNvPr id="101" name="矩形 100">
            <a:extLst>
              <a:ext uri="{FF2B5EF4-FFF2-40B4-BE49-F238E27FC236}">
                <a16:creationId xmlns:a16="http://schemas.microsoft.com/office/drawing/2014/main" id="{4C28BE3B-C401-4336-B48C-E9B74C4C325C}"/>
              </a:ext>
            </a:extLst>
          </p:cNvPr>
          <p:cNvSpPr/>
          <p:nvPr/>
        </p:nvSpPr>
        <p:spPr>
          <a:xfrm>
            <a:off x="8046395" y="1409941"/>
            <a:ext cx="561493" cy="313732"/>
          </a:xfrm>
          <a:prstGeom prst="rect">
            <a:avLst/>
          </a:prstGeom>
          <a:noFill/>
          <a:ln w="28575">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defTabSz="457200">
              <a:defRPr/>
            </a:pPr>
            <a:endParaRPr lang="zh-TW" altLang="en-US">
              <a:solidFill>
                <a:prstClr val="black"/>
              </a:solidFill>
              <a:latin typeface="Calibri" panose="020F0502020204030204"/>
              <a:ea typeface="新細明體" panose="02020500000000000000" pitchFamily="18" charset="-120"/>
            </a:endParaRPr>
          </a:p>
        </p:txBody>
      </p:sp>
      <p:pic>
        <p:nvPicPr>
          <p:cNvPr id="3" name="图片 2" descr="timg">
            <a:extLst>
              <a:ext uri="{FF2B5EF4-FFF2-40B4-BE49-F238E27FC236}">
                <a16:creationId xmlns:a16="http://schemas.microsoft.com/office/drawing/2014/main" id="{D90545DC-A9BE-7A9B-70BB-B437DB89EB6C}"/>
              </a:ext>
            </a:extLst>
          </p:cNvPr>
          <p:cNvPicPr>
            <a:picLocks noChangeAspect="1"/>
          </p:cNvPicPr>
          <p:nvPr/>
        </p:nvPicPr>
        <p:blipFill>
          <a:blip r:embed="rId3"/>
          <a:stretch>
            <a:fillRect/>
          </a:stretch>
        </p:blipFill>
        <p:spPr>
          <a:xfrm>
            <a:off x="11146790" y="11430"/>
            <a:ext cx="973455" cy="973455"/>
          </a:xfrm>
          <a:prstGeom prst="rect">
            <a:avLst/>
          </a:prstGeom>
        </p:spPr>
      </p:pic>
      <p:cxnSp>
        <p:nvCxnSpPr>
          <p:cNvPr id="8" name="直线连接符 7">
            <a:extLst>
              <a:ext uri="{FF2B5EF4-FFF2-40B4-BE49-F238E27FC236}">
                <a16:creationId xmlns:a16="http://schemas.microsoft.com/office/drawing/2014/main" id="{5E56B198-653C-7449-79CF-8BDD6F76CA11}"/>
              </a:ext>
            </a:extLst>
          </p:cNvPr>
          <p:cNvCxnSpPr>
            <a:cxnSpLocks/>
          </p:cNvCxnSpPr>
          <p:nvPr/>
        </p:nvCxnSpPr>
        <p:spPr>
          <a:xfrm>
            <a:off x="71755" y="961439"/>
            <a:ext cx="11075035"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C6F4E3D8-878E-3147-8F9B-E90FAF8AE0A8}"/>
              </a:ext>
            </a:extLst>
          </p:cNvPr>
          <p:cNvSpPr txBox="1"/>
          <p:nvPr/>
        </p:nvSpPr>
        <p:spPr>
          <a:xfrm>
            <a:off x="71755" y="365482"/>
            <a:ext cx="1669047" cy="523220"/>
          </a:xfrm>
          <a:prstGeom prst="rect">
            <a:avLst/>
          </a:prstGeom>
          <a:noFill/>
        </p:spPr>
        <p:txBody>
          <a:bodyPr wrap="none" rtlCol="0">
            <a:spAutoFit/>
          </a:bodyPr>
          <a:lstStyle/>
          <a:p>
            <a:r>
              <a:rPr kumimoji="1" lang="en-US" altLang="zh-CN" sz="2800" b="1" dirty="0">
                <a:latin typeface="Times New Roman" panose="02020603050405020304" pitchFamily="18" charset="0"/>
                <a:cs typeface="Times New Roman" panose="02020603050405020304" pitchFamily="18" charset="0"/>
              </a:rPr>
              <a:t>Bert</a:t>
            </a:r>
            <a:r>
              <a:rPr kumimoji="1" lang="zh-CN" altLang="en-US" sz="2800" b="1" dirty="0">
                <a:latin typeface="Times New Roman" panose="02020603050405020304" pitchFamily="18" charset="0"/>
                <a:cs typeface="Times New Roman" panose="02020603050405020304" pitchFamily="18" charset="0"/>
              </a:rPr>
              <a:t> 使用</a:t>
            </a:r>
          </a:p>
        </p:txBody>
      </p:sp>
      <p:sp>
        <p:nvSpPr>
          <p:cNvPr id="23" name="文本框 22">
            <a:extLst>
              <a:ext uri="{FF2B5EF4-FFF2-40B4-BE49-F238E27FC236}">
                <a16:creationId xmlns:a16="http://schemas.microsoft.com/office/drawing/2014/main" id="{56D66F7E-32D3-FD63-0DE4-0C880541AC1A}"/>
              </a:ext>
            </a:extLst>
          </p:cNvPr>
          <p:cNvSpPr txBox="1"/>
          <p:nvPr/>
        </p:nvSpPr>
        <p:spPr>
          <a:xfrm>
            <a:off x="71753" y="961439"/>
            <a:ext cx="4696189" cy="465448"/>
          </a:xfrm>
          <a:prstGeom prst="rect">
            <a:avLst/>
          </a:prstGeom>
          <a:noFill/>
        </p:spPr>
        <p:txBody>
          <a:bodyPr wrap="square">
            <a:spAutoFit/>
          </a:bodyPr>
          <a:lstStyle/>
          <a:p>
            <a:pPr>
              <a:lnSpc>
                <a:spcPct val="150000"/>
              </a:lnSpc>
            </a:pPr>
            <a:r>
              <a:rPr lang="zh-CN" altLang="en-US" sz="1800" b="1" dirty="0">
                <a:solidFill>
                  <a:srgbClr val="0070C0"/>
                </a:solidFill>
                <a:effectLst/>
              </a:rPr>
              <a:t>应用场景 </a:t>
            </a:r>
            <a:r>
              <a:rPr lang="en-US" altLang="zh-CN" b="1" dirty="0">
                <a:solidFill>
                  <a:srgbClr val="0070C0"/>
                </a:solidFill>
              </a:rPr>
              <a:t>4</a:t>
            </a:r>
            <a:r>
              <a:rPr lang="zh-CN" altLang="en-US" b="1" dirty="0">
                <a:solidFill>
                  <a:srgbClr val="0070C0"/>
                </a:solidFill>
              </a:rPr>
              <a:t> 抽取式问答</a:t>
            </a:r>
            <a:endParaRPr lang="zh-CN" altLang="en-US" sz="1800" b="1" dirty="0">
              <a:solidFill>
                <a:srgbClr val="0070C0"/>
              </a:solidFill>
              <a:effectLst/>
            </a:endParaRPr>
          </a:p>
        </p:txBody>
      </p:sp>
      <p:sp>
        <p:nvSpPr>
          <p:cNvPr id="2" name="灯片编号占位符 1">
            <a:extLst>
              <a:ext uri="{FF2B5EF4-FFF2-40B4-BE49-F238E27FC236}">
                <a16:creationId xmlns:a16="http://schemas.microsoft.com/office/drawing/2014/main" id="{8106C011-0D19-9F4D-5D86-5EF15E73D051}"/>
              </a:ext>
            </a:extLst>
          </p:cNvPr>
          <p:cNvSpPr>
            <a:spLocks noGrp="1"/>
          </p:cNvSpPr>
          <p:nvPr>
            <p:ph type="sldNum" sz="quarter" idx="12"/>
          </p:nvPr>
        </p:nvSpPr>
        <p:spPr/>
        <p:txBody>
          <a:bodyPr/>
          <a:lstStyle/>
          <a:p>
            <a:fld id="{8B072E7F-FB13-4E5C-AA2E-76722510F6F9}" type="slidenum">
              <a:rPr lang="en-US" smtClean="0"/>
              <a:t>17</a:t>
            </a:fld>
            <a:endParaRPr lang="en-US"/>
          </a:p>
        </p:txBody>
      </p:sp>
    </p:spTree>
    <p:extLst>
      <p:ext uri="{BB962C8B-B14F-4D97-AF65-F5344CB8AC3E}">
        <p14:creationId xmlns:p14="http://schemas.microsoft.com/office/powerpoint/2010/main" val="188913196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9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0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70" grpId="0" animBg="1"/>
      <p:bldP spid="71" grpId="0" animBg="1"/>
      <p:bldP spid="78" grpId="0" animBg="1"/>
      <p:bldP spid="82" grpId="0" animBg="1"/>
      <p:bldP spid="86" grpId="0" animBg="1"/>
      <p:bldP spid="11" grpId="0"/>
      <p:bldP spid="12" grpId="0" animBg="1"/>
      <p:bldP spid="17" grpId="0" animBg="1"/>
      <p:bldP spid="18" grpId="0"/>
      <p:bldP spid="92" grpId="0"/>
      <p:bldP spid="93" grpId="0"/>
      <p:bldP spid="94" grpId="0"/>
      <p:bldP spid="10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9" name="直線單箭頭接點 88">
            <a:extLst>
              <a:ext uri="{FF2B5EF4-FFF2-40B4-BE49-F238E27FC236}">
                <a16:creationId xmlns:a16="http://schemas.microsoft.com/office/drawing/2014/main" id="{2D902552-AA3D-46DD-B680-BADDED753A32}"/>
              </a:ext>
            </a:extLst>
          </p:cNvPr>
          <p:cNvCxnSpPr>
            <a:cxnSpLocks/>
          </p:cNvCxnSpPr>
          <p:nvPr/>
        </p:nvCxnSpPr>
        <p:spPr>
          <a:xfrm flipV="1">
            <a:off x="7570336" y="1704869"/>
            <a:ext cx="0" cy="2809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a:extLst>
              <a:ext uri="{FF2B5EF4-FFF2-40B4-BE49-F238E27FC236}">
                <a16:creationId xmlns:a16="http://schemas.microsoft.com/office/drawing/2014/main" id="{6FC2E160-1873-484A-8A57-CFF61A92D7CB}"/>
              </a:ext>
            </a:extLst>
          </p:cNvPr>
          <p:cNvCxnSpPr>
            <a:cxnSpLocks/>
          </p:cNvCxnSpPr>
          <p:nvPr/>
        </p:nvCxnSpPr>
        <p:spPr>
          <a:xfrm flipV="1">
            <a:off x="8645147" y="1714035"/>
            <a:ext cx="0" cy="2809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線單箭頭接點 90">
            <a:extLst>
              <a:ext uri="{FF2B5EF4-FFF2-40B4-BE49-F238E27FC236}">
                <a16:creationId xmlns:a16="http://schemas.microsoft.com/office/drawing/2014/main" id="{59B98F15-1F30-4C3A-9819-0546D6676331}"/>
              </a:ext>
            </a:extLst>
          </p:cNvPr>
          <p:cNvCxnSpPr>
            <a:cxnSpLocks/>
          </p:cNvCxnSpPr>
          <p:nvPr/>
        </p:nvCxnSpPr>
        <p:spPr>
          <a:xfrm flipV="1">
            <a:off x="9749853" y="1707693"/>
            <a:ext cx="0" cy="2809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8" name="群組 57">
            <a:extLst>
              <a:ext uri="{FF2B5EF4-FFF2-40B4-BE49-F238E27FC236}">
                <a16:creationId xmlns:a16="http://schemas.microsoft.com/office/drawing/2014/main" id="{32F3067F-3614-4EF1-8BC6-BF8AE6D6BAAE}"/>
              </a:ext>
            </a:extLst>
          </p:cNvPr>
          <p:cNvGrpSpPr/>
          <p:nvPr/>
        </p:nvGrpSpPr>
        <p:grpSpPr>
          <a:xfrm>
            <a:off x="3695811" y="5739387"/>
            <a:ext cx="2148722" cy="461665"/>
            <a:chOff x="-2355676" y="6078727"/>
            <a:chExt cx="2148722" cy="461665"/>
          </a:xfrm>
        </p:grpSpPr>
        <p:sp>
          <p:nvSpPr>
            <p:cNvPr id="52" name="矩形 51">
              <a:extLst>
                <a:ext uri="{FF2B5EF4-FFF2-40B4-BE49-F238E27FC236}">
                  <a16:creationId xmlns:a16="http://schemas.microsoft.com/office/drawing/2014/main" id="{E15C8C97-3611-4A6E-A802-16EB29492C7A}"/>
                </a:ext>
              </a:extLst>
            </p:cNvPr>
            <p:cNvSpPr/>
            <p:nvPr/>
          </p:nvSpPr>
          <p:spPr>
            <a:xfrm>
              <a:off x="-2165698" y="6091427"/>
              <a:ext cx="1778466" cy="448965"/>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zh-TW" altLang="en-US">
                <a:solidFill>
                  <a:prstClr val="white"/>
                </a:solidFill>
                <a:latin typeface="Calibri" panose="020F0502020204030204"/>
                <a:ea typeface="新細明體" panose="02020500000000000000" pitchFamily="18" charset="-120"/>
              </a:endParaRPr>
            </a:p>
          </p:txBody>
        </p:sp>
        <p:sp>
          <p:nvSpPr>
            <p:cNvPr id="53" name="文字方塊 52">
              <a:extLst>
                <a:ext uri="{FF2B5EF4-FFF2-40B4-BE49-F238E27FC236}">
                  <a16:creationId xmlns:a16="http://schemas.microsoft.com/office/drawing/2014/main" id="{5CE0CF61-CF41-42CD-A6E3-268E33C73661}"/>
                </a:ext>
              </a:extLst>
            </p:cNvPr>
            <p:cNvSpPr txBox="1"/>
            <p:nvPr/>
          </p:nvSpPr>
          <p:spPr>
            <a:xfrm>
              <a:off x="-2355676" y="6078727"/>
              <a:ext cx="1111321" cy="461665"/>
            </a:xfrm>
            <a:prstGeom prst="rect">
              <a:avLst/>
            </a:prstGeom>
            <a:noFill/>
          </p:spPr>
          <p:txBody>
            <a:bodyPr wrap="square" rtlCol="0">
              <a:spAutoFit/>
            </a:bodyPr>
            <a:lstStyle/>
            <a:p>
              <a:pPr algn="ctr" defTabSz="457200">
                <a:defRPr/>
              </a:pPr>
              <a:r>
                <a:rPr lang="en-US" altLang="zh-TW" sz="2400" dirty="0">
                  <a:solidFill>
                    <a:prstClr val="black"/>
                  </a:solidFill>
                  <a:latin typeface="微軟正黑體" panose="020B0604030504040204" pitchFamily="34" charset="-120"/>
                  <a:ea typeface="微軟正黑體" panose="020B0604030504040204" pitchFamily="34" charset="-120"/>
                </a:rPr>
                <a:t>q</a:t>
              </a:r>
              <a:r>
                <a:rPr lang="en-US" altLang="zh-TW" sz="2400" baseline="-25000" dirty="0">
                  <a:solidFill>
                    <a:prstClr val="black"/>
                  </a:solidFill>
                  <a:latin typeface="微軟正黑體" panose="020B0604030504040204" pitchFamily="34" charset="-120"/>
                  <a:ea typeface="微軟正黑體" panose="020B0604030504040204" pitchFamily="34" charset="-120"/>
                </a:rPr>
                <a:t>1</a:t>
              </a:r>
              <a:endParaRPr lang="zh-TW" altLang="en-US" sz="2400" baseline="-25000" dirty="0">
                <a:solidFill>
                  <a:prstClr val="black"/>
                </a:solidFill>
                <a:latin typeface="微軟正黑體" panose="020B0604030504040204" pitchFamily="34" charset="-120"/>
                <a:ea typeface="微軟正黑體" panose="020B0604030504040204" pitchFamily="34" charset="-120"/>
              </a:endParaRPr>
            </a:p>
          </p:txBody>
        </p:sp>
        <p:sp>
          <p:nvSpPr>
            <p:cNvPr id="54" name="文字方塊 53">
              <a:extLst>
                <a:ext uri="{FF2B5EF4-FFF2-40B4-BE49-F238E27FC236}">
                  <a16:creationId xmlns:a16="http://schemas.microsoft.com/office/drawing/2014/main" id="{7BBA8924-EE09-4B4A-BD75-47DAF275A7BF}"/>
                </a:ext>
              </a:extLst>
            </p:cNvPr>
            <p:cNvSpPr txBox="1"/>
            <p:nvPr/>
          </p:nvSpPr>
          <p:spPr>
            <a:xfrm>
              <a:off x="-1318275" y="6078727"/>
              <a:ext cx="1111321" cy="461665"/>
            </a:xfrm>
            <a:prstGeom prst="rect">
              <a:avLst/>
            </a:prstGeom>
            <a:noFill/>
          </p:spPr>
          <p:txBody>
            <a:bodyPr wrap="square" rtlCol="0">
              <a:spAutoFit/>
            </a:bodyPr>
            <a:lstStyle/>
            <a:p>
              <a:pPr algn="ctr" defTabSz="457200">
                <a:defRPr/>
              </a:pPr>
              <a:r>
                <a:rPr lang="en-US" altLang="zh-TW" sz="2400" dirty="0">
                  <a:solidFill>
                    <a:prstClr val="black"/>
                  </a:solidFill>
                  <a:latin typeface="微軟正黑體" panose="020B0604030504040204" pitchFamily="34" charset="-120"/>
                  <a:ea typeface="微軟正黑體" panose="020B0604030504040204" pitchFamily="34" charset="-120"/>
                </a:rPr>
                <a:t>q</a:t>
              </a:r>
              <a:r>
                <a:rPr lang="en-US" altLang="zh-TW" sz="2400" baseline="-25000" dirty="0">
                  <a:solidFill>
                    <a:prstClr val="black"/>
                  </a:solidFill>
                  <a:latin typeface="微軟正黑體" panose="020B0604030504040204" pitchFamily="34" charset="-120"/>
                  <a:ea typeface="微軟正黑體" panose="020B0604030504040204" pitchFamily="34" charset="-120"/>
                </a:rPr>
                <a:t>2</a:t>
              </a:r>
              <a:endParaRPr lang="zh-TW" altLang="en-US" sz="2400" baseline="-25000" dirty="0">
                <a:solidFill>
                  <a:prstClr val="black"/>
                </a:solidFill>
                <a:latin typeface="微軟正黑體" panose="020B0604030504040204" pitchFamily="34" charset="-120"/>
                <a:ea typeface="微軟正黑體" panose="020B0604030504040204" pitchFamily="34" charset="-120"/>
              </a:endParaRPr>
            </a:p>
          </p:txBody>
        </p:sp>
      </p:grpSp>
      <p:sp>
        <p:nvSpPr>
          <p:cNvPr id="4" name="矩形: 圓角 3">
            <a:extLst>
              <a:ext uri="{FF2B5EF4-FFF2-40B4-BE49-F238E27FC236}">
                <a16:creationId xmlns:a16="http://schemas.microsoft.com/office/drawing/2014/main" id="{89E7AB03-F399-4733-A1A1-01510D7678C9}"/>
              </a:ext>
            </a:extLst>
          </p:cNvPr>
          <p:cNvSpPr/>
          <p:nvPr/>
        </p:nvSpPr>
        <p:spPr>
          <a:xfrm>
            <a:off x="2685995" y="4227810"/>
            <a:ext cx="7630287" cy="1171047"/>
          </a:xfrm>
          <a:prstGeom prst="roundRect">
            <a:avLst/>
          </a:prstGeom>
          <a:ln w="57150">
            <a:solidFill>
              <a:schemeClr val="accent2"/>
            </a:solidFill>
          </a:ln>
        </p:spPr>
        <p:style>
          <a:lnRef idx="1">
            <a:schemeClr val="accent4"/>
          </a:lnRef>
          <a:fillRef idx="2">
            <a:schemeClr val="accent4"/>
          </a:fillRef>
          <a:effectRef idx="1">
            <a:schemeClr val="accent4"/>
          </a:effectRef>
          <a:fontRef idx="minor">
            <a:schemeClr val="dk1"/>
          </a:fontRef>
        </p:style>
        <p:txBody>
          <a:bodyPr rtlCol="0" anchor="ctr"/>
          <a:lstStyle/>
          <a:p>
            <a:pPr algn="ctr" defTabSz="457200">
              <a:defRPr/>
            </a:pPr>
            <a:r>
              <a:rPr lang="en-US" altLang="zh-TW" sz="2800" dirty="0">
                <a:solidFill>
                  <a:prstClr val="black"/>
                </a:solidFill>
                <a:latin typeface="Calibri" panose="020F0502020204030204"/>
                <a:ea typeface="新細明體" panose="02020500000000000000" pitchFamily="18" charset="-120"/>
              </a:rPr>
              <a:t>BERT</a:t>
            </a:r>
            <a:endParaRPr lang="zh-TW" altLang="en-US" sz="2800" dirty="0">
              <a:solidFill>
                <a:prstClr val="black"/>
              </a:solidFill>
              <a:latin typeface="Calibri" panose="020F0502020204030204"/>
              <a:ea typeface="新細明體" panose="02020500000000000000" pitchFamily="18" charset="-120"/>
            </a:endParaRPr>
          </a:p>
        </p:txBody>
      </p:sp>
      <p:grpSp>
        <p:nvGrpSpPr>
          <p:cNvPr id="5" name="群組 4">
            <a:extLst>
              <a:ext uri="{FF2B5EF4-FFF2-40B4-BE49-F238E27FC236}">
                <a16:creationId xmlns:a16="http://schemas.microsoft.com/office/drawing/2014/main" id="{44122BCC-392D-4417-A304-4AC5A6242EA7}"/>
              </a:ext>
            </a:extLst>
          </p:cNvPr>
          <p:cNvGrpSpPr/>
          <p:nvPr/>
        </p:nvGrpSpPr>
        <p:grpSpPr>
          <a:xfrm>
            <a:off x="2574834" y="5427631"/>
            <a:ext cx="1111321" cy="797614"/>
            <a:chOff x="1212077" y="5255291"/>
            <a:chExt cx="1111321" cy="797614"/>
          </a:xfrm>
        </p:grpSpPr>
        <p:sp>
          <p:nvSpPr>
            <p:cNvPr id="6" name="文字方塊 5">
              <a:extLst>
                <a:ext uri="{FF2B5EF4-FFF2-40B4-BE49-F238E27FC236}">
                  <a16:creationId xmlns:a16="http://schemas.microsoft.com/office/drawing/2014/main" id="{227A93F0-440F-4A5C-A819-E9B7BD6EDD68}"/>
                </a:ext>
              </a:extLst>
            </p:cNvPr>
            <p:cNvSpPr txBox="1"/>
            <p:nvPr/>
          </p:nvSpPr>
          <p:spPr>
            <a:xfrm>
              <a:off x="1212077" y="5591240"/>
              <a:ext cx="1111321" cy="461665"/>
            </a:xfrm>
            <a:prstGeom prst="rect">
              <a:avLst/>
            </a:prstGeom>
            <a:noFill/>
          </p:spPr>
          <p:txBody>
            <a:bodyPr wrap="square" rtlCol="0">
              <a:spAutoFit/>
            </a:bodyPr>
            <a:lstStyle/>
            <a:p>
              <a:pPr algn="ctr" defTabSz="457200">
                <a:defRPr/>
              </a:pPr>
              <a:r>
                <a:rPr lang="en-US" altLang="zh-TW" sz="2400" dirty="0">
                  <a:solidFill>
                    <a:prstClr val="black"/>
                  </a:solidFill>
                  <a:latin typeface="微軟正黑體" panose="020B0604030504040204" pitchFamily="34" charset="-120"/>
                  <a:ea typeface="微軟正黑體" panose="020B0604030504040204" pitchFamily="34" charset="-120"/>
                </a:rPr>
                <a:t>[CLS]</a:t>
              </a:r>
              <a:endParaRPr lang="zh-TW" altLang="en-US" sz="2400" dirty="0">
                <a:solidFill>
                  <a:prstClr val="black"/>
                </a:solidFill>
                <a:latin typeface="微軟正黑體" panose="020B0604030504040204" pitchFamily="34" charset="-120"/>
                <a:ea typeface="微軟正黑體" panose="020B0604030504040204" pitchFamily="34" charset="-120"/>
              </a:endParaRPr>
            </a:p>
          </p:txBody>
        </p:sp>
        <p:cxnSp>
          <p:nvCxnSpPr>
            <p:cNvPr id="7" name="直線單箭頭接點 6">
              <a:extLst>
                <a:ext uri="{FF2B5EF4-FFF2-40B4-BE49-F238E27FC236}">
                  <a16:creationId xmlns:a16="http://schemas.microsoft.com/office/drawing/2014/main" id="{4875D446-F815-483B-A400-2EF9D8670916}"/>
                </a:ext>
              </a:extLst>
            </p:cNvPr>
            <p:cNvCxnSpPr>
              <a:cxnSpLocks/>
            </p:cNvCxnSpPr>
            <p:nvPr/>
          </p:nvCxnSpPr>
          <p:spPr>
            <a:xfrm flipV="1">
              <a:off x="1744161" y="5255291"/>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0" name="直線單箭頭接點 9">
            <a:extLst>
              <a:ext uri="{FF2B5EF4-FFF2-40B4-BE49-F238E27FC236}">
                <a16:creationId xmlns:a16="http://schemas.microsoft.com/office/drawing/2014/main" id="{AD2EFE17-00DA-4FDA-B38C-747504B56441}"/>
              </a:ext>
            </a:extLst>
          </p:cNvPr>
          <p:cNvCxnSpPr>
            <a:cxnSpLocks/>
          </p:cNvCxnSpPr>
          <p:nvPr/>
        </p:nvCxnSpPr>
        <p:spPr>
          <a:xfrm flipV="1">
            <a:off x="4212806" y="5427631"/>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a:extLst>
              <a:ext uri="{FF2B5EF4-FFF2-40B4-BE49-F238E27FC236}">
                <a16:creationId xmlns:a16="http://schemas.microsoft.com/office/drawing/2014/main" id="{FECD57EF-2352-40FD-8D1F-731C2B48529B}"/>
              </a:ext>
            </a:extLst>
          </p:cNvPr>
          <p:cNvCxnSpPr>
            <a:cxnSpLocks/>
          </p:cNvCxnSpPr>
          <p:nvPr/>
        </p:nvCxnSpPr>
        <p:spPr>
          <a:xfrm flipV="1">
            <a:off x="5285063" y="5427631"/>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 name="群組 13">
            <a:extLst>
              <a:ext uri="{FF2B5EF4-FFF2-40B4-BE49-F238E27FC236}">
                <a16:creationId xmlns:a16="http://schemas.microsoft.com/office/drawing/2014/main" id="{F0B86433-B800-4B9E-9E3B-1F93B20703E4}"/>
              </a:ext>
            </a:extLst>
          </p:cNvPr>
          <p:cNvGrpSpPr/>
          <p:nvPr/>
        </p:nvGrpSpPr>
        <p:grpSpPr>
          <a:xfrm>
            <a:off x="5842053" y="5427631"/>
            <a:ext cx="1111321" cy="797614"/>
            <a:chOff x="4324279" y="5255291"/>
            <a:chExt cx="1111321" cy="797614"/>
          </a:xfrm>
        </p:grpSpPr>
        <p:sp>
          <p:nvSpPr>
            <p:cNvPr id="15" name="文字方塊 14">
              <a:extLst>
                <a:ext uri="{FF2B5EF4-FFF2-40B4-BE49-F238E27FC236}">
                  <a16:creationId xmlns:a16="http://schemas.microsoft.com/office/drawing/2014/main" id="{0669E344-1BA5-47BE-97D7-683E3FD59642}"/>
                </a:ext>
              </a:extLst>
            </p:cNvPr>
            <p:cNvSpPr txBox="1"/>
            <p:nvPr/>
          </p:nvSpPr>
          <p:spPr>
            <a:xfrm>
              <a:off x="4324279" y="5591240"/>
              <a:ext cx="1111321" cy="461665"/>
            </a:xfrm>
            <a:prstGeom prst="rect">
              <a:avLst/>
            </a:prstGeom>
            <a:noFill/>
          </p:spPr>
          <p:txBody>
            <a:bodyPr wrap="square" rtlCol="0">
              <a:spAutoFit/>
            </a:bodyPr>
            <a:lstStyle/>
            <a:p>
              <a:pPr algn="ctr" defTabSz="457200">
                <a:defRPr/>
              </a:pPr>
              <a:r>
                <a:rPr lang="en-US" altLang="zh-TW" sz="2400" dirty="0">
                  <a:solidFill>
                    <a:prstClr val="black"/>
                  </a:solidFill>
                  <a:latin typeface="微軟正黑體" panose="020B0604030504040204" pitchFamily="34" charset="-120"/>
                  <a:ea typeface="微軟正黑體" panose="020B0604030504040204" pitchFamily="34" charset="-120"/>
                </a:rPr>
                <a:t>[SEP]</a:t>
              </a:r>
              <a:endParaRPr lang="zh-TW" altLang="en-US" sz="2400" dirty="0">
                <a:solidFill>
                  <a:prstClr val="black"/>
                </a:solidFill>
                <a:latin typeface="微軟正黑體" panose="020B0604030504040204" pitchFamily="34" charset="-120"/>
                <a:ea typeface="微軟正黑體" panose="020B0604030504040204" pitchFamily="34" charset="-120"/>
              </a:endParaRPr>
            </a:p>
          </p:txBody>
        </p:sp>
        <p:cxnSp>
          <p:nvCxnSpPr>
            <p:cNvPr id="16" name="直線單箭頭接點 15">
              <a:extLst>
                <a:ext uri="{FF2B5EF4-FFF2-40B4-BE49-F238E27FC236}">
                  <a16:creationId xmlns:a16="http://schemas.microsoft.com/office/drawing/2014/main" id="{6EEEA6AE-6E54-40A4-8C92-62199B315DE0}"/>
                </a:ext>
              </a:extLst>
            </p:cNvPr>
            <p:cNvCxnSpPr>
              <a:cxnSpLocks/>
            </p:cNvCxnSpPr>
            <p:nvPr/>
          </p:nvCxnSpPr>
          <p:spPr>
            <a:xfrm flipV="1">
              <a:off x="4873179" y="5255291"/>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9" name="直線單箭頭接點 18">
            <a:extLst>
              <a:ext uri="{FF2B5EF4-FFF2-40B4-BE49-F238E27FC236}">
                <a16:creationId xmlns:a16="http://schemas.microsoft.com/office/drawing/2014/main" id="{BDDF5743-F5C9-4AD9-8D9F-8906E6373C8D}"/>
              </a:ext>
            </a:extLst>
          </p:cNvPr>
          <p:cNvCxnSpPr>
            <a:cxnSpLocks/>
          </p:cNvCxnSpPr>
          <p:nvPr/>
        </p:nvCxnSpPr>
        <p:spPr>
          <a:xfrm flipV="1">
            <a:off x="7463209" y="5427631"/>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a:extLst>
              <a:ext uri="{FF2B5EF4-FFF2-40B4-BE49-F238E27FC236}">
                <a16:creationId xmlns:a16="http://schemas.microsoft.com/office/drawing/2014/main" id="{E97221FA-F61E-4607-B08B-BE31A44B3F08}"/>
              </a:ext>
            </a:extLst>
          </p:cNvPr>
          <p:cNvCxnSpPr>
            <a:cxnSpLocks/>
          </p:cNvCxnSpPr>
          <p:nvPr/>
        </p:nvCxnSpPr>
        <p:spPr>
          <a:xfrm flipV="1">
            <a:off x="8569098" y="5427631"/>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a:extLst>
              <a:ext uri="{FF2B5EF4-FFF2-40B4-BE49-F238E27FC236}">
                <a16:creationId xmlns:a16="http://schemas.microsoft.com/office/drawing/2014/main" id="{0E10D704-C5DB-45E8-8A87-5B427C350B75}"/>
              </a:ext>
            </a:extLst>
          </p:cNvPr>
          <p:cNvCxnSpPr>
            <a:cxnSpLocks/>
          </p:cNvCxnSpPr>
          <p:nvPr/>
        </p:nvCxnSpPr>
        <p:spPr>
          <a:xfrm flipV="1">
            <a:off x="9641353" y="5427631"/>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群組 26">
            <a:extLst>
              <a:ext uri="{FF2B5EF4-FFF2-40B4-BE49-F238E27FC236}">
                <a16:creationId xmlns:a16="http://schemas.microsoft.com/office/drawing/2014/main" id="{13BEEE4C-2475-4509-BD78-8E6BE1F37FE6}"/>
              </a:ext>
            </a:extLst>
          </p:cNvPr>
          <p:cNvGrpSpPr/>
          <p:nvPr/>
        </p:nvGrpSpPr>
        <p:grpSpPr>
          <a:xfrm>
            <a:off x="2995504" y="3076999"/>
            <a:ext cx="195209" cy="1150811"/>
            <a:chOff x="1363451" y="3187846"/>
            <a:chExt cx="195209" cy="1150811"/>
          </a:xfrm>
        </p:grpSpPr>
        <p:cxnSp>
          <p:nvCxnSpPr>
            <p:cNvPr id="28" name="直線單箭頭接點 27">
              <a:extLst>
                <a:ext uri="{FF2B5EF4-FFF2-40B4-BE49-F238E27FC236}">
                  <a16:creationId xmlns:a16="http://schemas.microsoft.com/office/drawing/2014/main" id="{DF7B36B8-632B-4C79-8BC8-0DDE093F332E}"/>
                </a:ext>
              </a:extLst>
            </p:cNvPr>
            <p:cNvCxnSpPr>
              <a:cxnSpLocks/>
            </p:cNvCxnSpPr>
            <p:nvPr/>
          </p:nvCxnSpPr>
          <p:spPr>
            <a:xfrm flipV="1">
              <a:off x="1474865" y="3987141"/>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id="{D5DF86C1-7C3A-4872-97D7-79D7E3E2DF42}"/>
                </a:ext>
              </a:extLst>
            </p:cNvPr>
            <p:cNvSpPr/>
            <p:nvPr/>
          </p:nvSpPr>
          <p:spPr>
            <a:xfrm rot="5400000">
              <a:off x="1080912" y="3470385"/>
              <a:ext cx="760287" cy="195209"/>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defTabSz="457200">
                <a:defRPr/>
              </a:pPr>
              <a:endParaRPr lang="zh-TW" altLang="en-US">
                <a:solidFill>
                  <a:prstClr val="white"/>
                </a:solidFill>
                <a:latin typeface="Calibri" panose="020F0502020204030204"/>
                <a:ea typeface="新細明體" panose="02020500000000000000" pitchFamily="18" charset="-120"/>
              </a:endParaRPr>
            </a:p>
          </p:txBody>
        </p:sp>
      </p:grpSp>
      <p:grpSp>
        <p:nvGrpSpPr>
          <p:cNvPr id="32" name="群組 31">
            <a:extLst>
              <a:ext uri="{FF2B5EF4-FFF2-40B4-BE49-F238E27FC236}">
                <a16:creationId xmlns:a16="http://schemas.microsoft.com/office/drawing/2014/main" id="{9A67B7C3-1757-43DE-925A-2B411301C570}"/>
              </a:ext>
            </a:extLst>
          </p:cNvPr>
          <p:cNvGrpSpPr/>
          <p:nvPr/>
        </p:nvGrpSpPr>
        <p:grpSpPr>
          <a:xfrm>
            <a:off x="4081254" y="3085317"/>
            <a:ext cx="195209" cy="1150811"/>
            <a:chOff x="2431477" y="3196164"/>
            <a:chExt cx="195209" cy="1150811"/>
          </a:xfrm>
        </p:grpSpPr>
        <p:cxnSp>
          <p:nvCxnSpPr>
            <p:cNvPr id="33" name="直線單箭頭接點 32">
              <a:extLst>
                <a:ext uri="{FF2B5EF4-FFF2-40B4-BE49-F238E27FC236}">
                  <a16:creationId xmlns:a16="http://schemas.microsoft.com/office/drawing/2014/main" id="{9B7B1F55-6593-4CB9-A4EF-C2BF9CAEC3BE}"/>
                </a:ext>
              </a:extLst>
            </p:cNvPr>
            <p:cNvCxnSpPr>
              <a:cxnSpLocks/>
            </p:cNvCxnSpPr>
            <p:nvPr/>
          </p:nvCxnSpPr>
          <p:spPr>
            <a:xfrm flipV="1">
              <a:off x="2542891" y="3995459"/>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矩形 33">
              <a:extLst>
                <a:ext uri="{FF2B5EF4-FFF2-40B4-BE49-F238E27FC236}">
                  <a16:creationId xmlns:a16="http://schemas.microsoft.com/office/drawing/2014/main" id="{A3F91E8E-F73C-49C0-A9C0-F595162B7CDB}"/>
                </a:ext>
              </a:extLst>
            </p:cNvPr>
            <p:cNvSpPr/>
            <p:nvPr/>
          </p:nvSpPr>
          <p:spPr>
            <a:xfrm rot="5400000">
              <a:off x="2148938" y="3478703"/>
              <a:ext cx="760287" cy="195209"/>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defTabSz="457200">
                <a:defRPr/>
              </a:pPr>
              <a:endParaRPr lang="zh-TW" altLang="en-US">
                <a:solidFill>
                  <a:prstClr val="white"/>
                </a:solidFill>
                <a:latin typeface="Calibri" panose="020F0502020204030204"/>
                <a:ea typeface="新細明體" panose="02020500000000000000" pitchFamily="18" charset="-120"/>
              </a:endParaRPr>
            </a:p>
          </p:txBody>
        </p:sp>
      </p:grpSp>
      <p:grpSp>
        <p:nvGrpSpPr>
          <p:cNvPr id="35" name="群組 34">
            <a:extLst>
              <a:ext uri="{FF2B5EF4-FFF2-40B4-BE49-F238E27FC236}">
                <a16:creationId xmlns:a16="http://schemas.microsoft.com/office/drawing/2014/main" id="{CE6CF697-992F-4479-80AA-9953054C22CA}"/>
              </a:ext>
            </a:extLst>
          </p:cNvPr>
          <p:cNvGrpSpPr/>
          <p:nvPr/>
        </p:nvGrpSpPr>
        <p:grpSpPr>
          <a:xfrm>
            <a:off x="5167004" y="3070637"/>
            <a:ext cx="195209" cy="1150811"/>
            <a:chOff x="3452062" y="3181484"/>
            <a:chExt cx="195209" cy="1150811"/>
          </a:xfrm>
        </p:grpSpPr>
        <p:cxnSp>
          <p:nvCxnSpPr>
            <p:cNvPr id="36" name="直線單箭頭接點 35">
              <a:extLst>
                <a:ext uri="{FF2B5EF4-FFF2-40B4-BE49-F238E27FC236}">
                  <a16:creationId xmlns:a16="http://schemas.microsoft.com/office/drawing/2014/main" id="{88CB26DF-CD66-471F-87BE-CC618A0D1C34}"/>
                </a:ext>
              </a:extLst>
            </p:cNvPr>
            <p:cNvCxnSpPr>
              <a:cxnSpLocks/>
            </p:cNvCxnSpPr>
            <p:nvPr/>
          </p:nvCxnSpPr>
          <p:spPr>
            <a:xfrm flipV="1">
              <a:off x="3563476" y="3980779"/>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a16="http://schemas.microsoft.com/office/drawing/2014/main" id="{D7569A29-29D4-4E6F-A407-75B9AC04BB01}"/>
                </a:ext>
              </a:extLst>
            </p:cNvPr>
            <p:cNvSpPr/>
            <p:nvPr/>
          </p:nvSpPr>
          <p:spPr>
            <a:xfrm rot="5400000">
              <a:off x="3169523" y="3464023"/>
              <a:ext cx="760287" cy="195209"/>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defTabSz="457200">
                <a:defRPr/>
              </a:pPr>
              <a:endParaRPr lang="zh-TW" altLang="en-US">
                <a:solidFill>
                  <a:prstClr val="white"/>
                </a:solidFill>
                <a:latin typeface="Calibri" panose="020F0502020204030204"/>
                <a:ea typeface="新細明體" panose="02020500000000000000" pitchFamily="18" charset="-120"/>
              </a:endParaRPr>
            </a:p>
          </p:txBody>
        </p:sp>
      </p:grpSp>
      <p:grpSp>
        <p:nvGrpSpPr>
          <p:cNvPr id="38" name="群組 37">
            <a:extLst>
              <a:ext uri="{FF2B5EF4-FFF2-40B4-BE49-F238E27FC236}">
                <a16:creationId xmlns:a16="http://schemas.microsoft.com/office/drawing/2014/main" id="{F78C0A22-B4D1-462C-AF6B-DE96ED1D8864}"/>
              </a:ext>
            </a:extLst>
          </p:cNvPr>
          <p:cNvGrpSpPr/>
          <p:nvPr/>
        </p:nvGrpSpPr>
        <p:grpSpPr>
          <a:xfrm>
            <a:off x="6252754" y="3085317"/>
            <a:ext cx="195209" cy="1150811"/>
            <a:chOff x="4499447" y="3196164"/>
            <a:chExt cx="195209" cy="1150811"/>
          </a:xfrm>
        </p:grpSpPr>
        <p:cxnSp>
          <p:nvCxnSpPr>
            <p:cNvPr id="39" name="直線單箭頭接點 38">
              <a:extLst>
                <a:ext uri="{FF2B5EF4-FFF2-40B4-BE49-F238E27FC236}">
                  <a16:creationId xmlns:a16="http://schemas.microsoft.com/office/drawing/2014/main" id="{207A4466-4CEE-4B02-83D9-8A5028851BA4}"/>
                </a:ext>
              </a:extLst>
            </p:cNvPr>
            <p:cNvCxnSpPr>
              <a:cxnSpLocks/>
            </p:cNvCxnSpPr>
            <p:nvPr/>
          </p:nvCxnSpPr>
          <p:spPr>
            <a:xfrm flipV="1">
              <a:off x="4610861" y="3995459"/>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矩形 39">
              <a:extLst>
                <a:ext uri="{FF2B5EF4-FFF2-40B4-BE49-F238E27FC236}">
                  <a16:creationId xmlns:a16="http://schemas.microsoft.com/office/drawing/2014/main" id="{2A307F27-D0CC-4BC5-AD81-301DA72ADFBA}"/>
                </a:ext>
              </a:extLst>
            </p:cNvPr>
            <p:cNvSpPr/>
            <p:nvPr/>
          </p:nvSpPr>
          <p:spPr>
            <a:xfrm rot="5400000">
              <a:off x="4216908" y="3478703"/>
              <a:ext cx="760287" cy="195209"/>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defTabSz="457200">
                <a:defRPr/>
              </a:pPr>
              <a:endParaRPr lang="zh-TW" altLang="en-US">
                <a:solidFill>
                  <a:prstClr val="white"/>
                </a:solidFill>
                <a:latin typeface="Calibri" panose="020F0502020204030204"/>
                <a:ea typeface="新細明體" panose="02020500000000000000" pitchFamily="18" charset="-120"/>
              </a:endParaRPr>
            </a:p>
          </p:txBody>
        </p:sp>
      </p:grpSp>
      <p:grpSp>
        <p:nvGrpSpPr>
          <p:cNvPr id="41" name="群組 40">
            <a:extLst>
              <a:ext uri="{FF2B5EF4-FFF2-40B4-BE49-F238E27FC236}">
                <a16:creationId xmlns:a16="http://schemas.microsoft.com/office/drawing/2014/main" id="{1B524D29-B66E-4A7F-BD6F-BCD4168C188F}"/>
              </a:ext>
            </a:extLst>
          </p:cNvPr>
          <p:cNvGrpSpPr/>
          <p:nvPr/>
        </p:nvGrpSpPr>
        <p:grpSpPr>
          <a:xfrm>
            <a:off x="7338504" y="3064252"/>
            <a:ext cx="195209" cy="1150811"/>
            <a:chOff x="5769519" y="3175099"/>
            <a:chExt cx="195209" cy="1150811"/>
          </a:xfrm>
        </p:grpSpPr>
        <p:cxnSp>
          <p:nvCxnSpPr>
            <p:cNvPr id="42" name="直線單箭頭接點 41">
              <a:extLst>
                <a:ext uri="{FF2B5EF4-FFF2-40B4-BE49-F238E27FC236}">
                  <a16:creationId xmlns:a16="http://schemas.microsoft.com/office/drawing/2014/main" id="{ECA55062-5DDC-46C1-A146-8970975E73EC}"/>
                </a:ext>
              </a:extLst>
            </p:cNvPr>
            <p:cNvCxnSpPr>
              <a:cxnSpLocks/>
            </p:cNvCxnSpPr>
            <p:nvPr/>
          </p:nvCxnSpPr>
          <p:spPr>
            <a:xfrm flipV="1">
              <a:off x="5880933" y="3974394"/>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矩形 42">
              <a:extLst>
                <a:ext uri="{FF2B5EF4-FFF2-40B4-BE49-F238E27FC236}">
                  <a16:creationId xmlns:a16="http://schemas.microsoft.com/office/drawing/2014/main" id="{F018D8F0-4B00-4CDB-9887-07D75840D2F5}"/>
                </a:ext>
              </a:extLst>
            </p:cNvPr>
            <p:cNvSpPr/>
            <p:nvPr/>
          </p:nvSpPr>
          <p:spPr>
            <a:xfrm rot="5400000">
              <a:off x="5486980" y="3457638"/>
              <a:ext cx="760287" cy="195209"/>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defTabSz="457200">
                <a:defRPr/>
              </a:pPr>
              <a:endParaRPr lang="zh-TW" altLang="en-US">
                <a:solidFill>
                  <a:prstClr val="white"/>
                </a:solidFill>
                <a:latin typeface="Calibri" panose="020F0502020204030204"/>
                <a:ea typeface="新細明體" panose="02020500000000000000" pitchFamily="18" charset="-120"/>
              </a:endParaRPr>
            </a:p>
          </p:txBody>
        </p:sp>
      </p:grpSp>
      <p:grpSp>
        <p:nvGrpSpPr>
          <p:cNvPr id="44" name="群組 43">
            <a:extLst>
              <a:ext uri="{FF2B5EF4-FFF2-40B4-BE49-F238E27FC236}">
                <a16:creationId xmlns:a16="http://schemas.microsoft.com/office/drawing/2014/main" id="{C303868F-3D7A-411E-BA4D-589FAA9398F8}"/>
              </a:ext>
            </a:extLst>
          </p:cNvPr>
          <p:cNvGrpSpPr/>
          <p:nvPr/>
        </p:nvGrpSpPr>
        <p:grpSpPr>
          <a:xfrm>
            <a:off x="8424254" y="3070637"/>
            <a:ext cx="195209" cy="1150811"/>
            <a:chOff x="6823734" y="3181484"/>
            <a:chExt cx="195209" cy="1150811"/>
          </a:xfrm>
        </p:grpSpPr>
        <p:cxnSp>
          <p:nvCxnSpPr>
            <p:cNvPr id="45" name="直線單箭頭接點 44">
              <a:extLst>
                <a:ext uri="{FF2B5EF4-FFF2-40B4-BE49-F238E27FC236}">
                  <a16:creationId xmlns:a16="http://schemas.microsoft.com/office/drawing/2014/main" id="{E0B9987C-438F-40E0-B159-A2FD3F6F47D7}"/>
                </a:ext>
              </a:extLst>
            </p:cNvPr>
            <p:cNvCxnSpPr>
              <a:cxnSpLocks/>
            </p:cNvCxnSpPr>
            <p:nvPr/>
          </p:nvCxnSpPr>
          <p:spPr>
            <a:xfrm flipV="1">
              <a:off x="6935148" y="3980779"/>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矩形 45">
              <a:extLst>
                <a:ext uri="{FF2B5EF4-FFF2-40B4-BE49-F238E27FC236}">
                  <a16:creationId xmlns:a16="http://schemas.microsoft.com/office/drawing/2014/main" id="{9865C9C9-D96A-4CF5-98EE-678886BC6E82}"/>
                </a:ext>
              </a:extLst>
            </p:cNvPr>
            <p:cNvSpPr/>
            <p:nvPr/>
          </p:nvSpPr>
          <p:spPr>
            <a:xfrm rot="5400000">
              <a:off x="6541195" y="3464023"/>
              <a:ext cx="760287" cy="195209"/>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defTabSz="457200">
                <a:defRPr/>
              </a:pPr>
              <a:endParaRPr lang="zh-TW" altLang="en-US">
                <a:solidFill>
                  <a:prstClr val="white"/>
                </a:solidFill>
                <a:latin typeface="Calibri" panose="020F0502020204030204"/>
                <a:ea typeface="新細明體" panose="02020500000000000000" pitchFamily="18" charset="-120"/>
              </a:endParaRPr>
            </a:p>
          </p:txBody>
        </p:sp>
      </p:grpSp>
      <p:grpSp>
        <p:nvGrpSpPr>
          <p:cNvPr id="47" name="群組 46">
            <a:extLst>
              <a:ext uri="{FF2B5EF4-FFF2-40B4-BE49-F238E27FC236}">
                <a16:creationId xmlns:a16="http://schemas.microsoft.com/office/drawing/2014/main" id="{43A30B79-221F-4C04-BF92-92B1248F33C0}"/>
              </a:ext>
            </a:extLst>
          </p:cNvPr>
          <p:cNvGrpSpPr/>
          <p:nvPr/>
        </p:nvGrpSpPr>
        <p:grpSpPr>
          <a:xfrm>
            <a:off x="9510002" y="3076999"/>
            <a:ext cx="195209" cy="1150811"/>
            <a:chOff x="7877949" y="3187846"/>
            <a:chExt cx="195209" cy="1150811"/>
          </a:xfrm>
        </p:grpSpPr>
        <p:cxnSp>
          <p:nvCxnSpPr>
            <p:cNvPr id="48" name="直線單箭頭接點 47">
              <a:extLst>
                <a:ext uri="{FF2B5EF4-FFF2-40B4-BE49-F238E27FC236}">
                  <a16:creationId xmlns:a16="http://schemas.microsoft.com/office/drawing/2014/main" id="{248FD311-63D3-4856-8A11-78BFD1DF1338}"/>
                </a:ext>
              </a:extLst>
            </p:cNvPr>
            <p:cNvCxnSpPr>
              <a:cxnSpLocks/>
            </p:cNvCxnSpPr>
            <p:nvPr/>
          </p:nvCxnSpPr>
          <p:spPr>
            <a:xfrm flipV="1">
              <a:off x="7989363" y="3987141"/>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矩形 48">
              <a:extLst>
                <a:ext uri="{FF2B5EF4-FFF2-40B4-BE49-F238E27FC236}">
                  <a16:creationId xmlns:a16="http://schemas.microsoft.com/office/drawing/2014/main" id="{01AD1566-9DB7-4034-8351-E38C2F7309C3}"/>
                </a:ext>
              </a:extLst>
            </p:cNvPr>
            <p:cNvSpPr/>
            <p:nvPr/>
          </p:nvSpPr>
          <p:spPr>
            <a:xfrm rot="5400000">
              <a:off x="7595410" y="3470385"/>
              <a:ext cx="760287" cy="195209"/>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defTabSz="457200">
                <a:defRPr/>
              </a:pPr>
              <a:endParaRPr lang="zh-TW" altLang="en-US">
                <a:solidFill>
                  <a:prstClr val="white"/>
                </a:solidFill>
                <a:latin typeface="Calibri" panose="020F0502020204030204"/>
                <a:ea typeface="新細明體" panose="02020500000000000000" pitchFamily="18" charset="-120"/>
              </a:endParaRPr>
            </a:p>
          </p:txBody>
        </p:sp>
      </p:grpSp>
      <p:sp>
        <p:nvSpPr>
          <p:cNvPr id="56" name="文字方塊 55">
            <a:extLst>
              <a:ext uri="{FF2B5EF4-FFF2-40B4-BE49-F238E27FC236}">
                <a16:creationId xmlns:a16="http://schemas.microsoft.com/office/drawing/2014/main" id="{DF6D6FA2-43C5-4F4F-A8E2-5C152CDE0318}"/>
              </a:ext>
            </a:extLst>
          </p:cNvPr>
          <p:cNvSpPr txBox="1"/>
          <p:nvPr/>
        </p:nvSpPr>
        <p:spPr>
          <a:xfrm>
            <a:off x="3935160" y="6198640"/>
            <a:ext cx="1743945" cy="461665"/>
          </a:xfrm>
          <a:prstGeom prst="rect">
            <a:avLst/>
          </a:prstGeom>
          <a:noFill/>
        </p:spPr>
        <p:txBody>
          <a:bodyPr wrap="square" rtlCol="0">
            <a:spAutoFit/>
          </a:bodyPr>
          <a:lstStyle/>
          <a:p>
            <a:pPr algn="ctr" defTabSz="457200">
              <a:defRPr/>
            </a:pPr>
            <a:r>
              <a:rPr lang="en-US" altLang="zh-TW" sz="2400" dirty="0">
                <a:solidFill>
                  <a:prstClr val="black"/>
                </a:solidFill>
                <a:latin typeface="Calibri" panose="020F0502020204030204"/>
                <a:ea typeface="新細明體" panose="02020500000000000000" pitchFamily="18" charset="-120"/>
              </a:rPr>
              <a:t>question</a:t>
            </a:r>
            <a:endParaRPr lang="zh-TW" altLang="en-US" sz="2400" dirty="0">
              <a:solidFill>
                <a:prstClr val="black"/>
              </a:solidFill>
              <a:latin typeface="Calibri" panose="020F0502020204030204"/>
              <a:ea typeface="新細明體" panose="02020500000000000000" pitchFamily="18" charset="-120"/>
            </a:endParaRPr>
          </a:p>
        </p:txBody>
      </p:sp>
      <p:sp>
        <p:nvSpPr>
          <p:cNvPr id="57" name="文字方塊 56">
            <a:extLst>
              <a:ext uri="{FF2B5EF4-FFF2-40B4-BE49-F238E27FC236}">
                <a16:creationId xmlns:a16="http://schemas.microsoft.com/office/drawing/2014/main" id="{68EE90BF-481E-4EF1-A8A0-6766257BC1E8}"/>
              </a:ext>
            </a:extLst>
          </p:cNvPr>
          <p:cNvSpPr txBox="1"/>
          <p:nvPr/>
        </p:nvSpPr>
        <p:spPr>
          <a:xfrm>
            <a:off x="7697126" y="6212184"/>
            <a:ext cx="1743945" cy="461665"/>
          </a:xfrm>
          <a:prstGeom prst="rect">
            <a:avLst/>
          </a:prstGeom>
          <a:noFill/>
        </p:spPr>
        <p:txBody>
          <a:bodyPr wrap="square" rtlCol="0">
            <a:spAutoFit/>
          </a:bodyPr>
          <a:lstStyle/>
          <a:p>
            <a:pPr algn="ctr" defTabSz="457200">
              <a:defRPr/>
            </a:pPr>
            <a:r>
              <a:rPr lang="en-US" altLang="zh-TW" sz="2400" dirty="0">
                <a:solidFill>
                  <a:prstClr val="black"/>
                </a:solidFill>
                <a:latin typeface="Calibri" panose="020F0502020204030204"/>
                <a:ea typeface="新細明體" panose="02020500000000000000" pitchFamily="18" charset="-120"/>
              </a:rPr>
              <a:t>document</a:t>
            </a:r>
            <a:endParaRPr lang="zh-TW" altLang="en-US" sz="2400" dirty="0">
              <a:solidFill>
                <a:prstClr val="black"/>
              </a:solidFill>
              <a:latin typeface="Calibri" panose="020F0502020204030204"/>
              <a:ea typeface="新細明體" panose="02020500000000000000" pitchFamily="18" charset="-120"/>
            </a:endParaRPr>
          </a:p>
        </p:txBody>
      </p:sp>
      <p:grpSp>
        <p:nvGrpSpPr>
          <p:cNvPr id="67" name="群組 66">
            <a:extLst>
              <a:ext uri="{FF2B5EF4-FFF2-40B4-BE49-F238E27FC236}">
                <a16:creationId xmlns:a16="http://schemas.microsoft.com/office/drawing/2014/main" id="{EB5B2E7B-E242-4578-839C-467AB821348C}"/>
              </a:ext>
            </a:extLst>
          </p:cNvPr>
          <p:cNvGrpSpPr/>
          <p:nvPr/>
        </p:nvGrpSpPr>
        <p:grpSpPr>
          <a:xfrm>
            <a:off x="6997646" y="5729152"/>
            <a:ext cx="3218233" cy="461665"/>
            <a:chOff x="8588538" y="6705580"/>
            <a:chExt cx="3218233" cy="461665"/>
          </a:xfrm>
        </p:grpSpPr>
        <p:sp>
          <p:nvSpPr>
            <p:cNvPr id="61" name="矩形 60">
              <a:extLst>
                <a:ext uri="{FF2B5EF4-FFF2-40B4-BE49-F238E27FC236}">
                  <a16:creationId xmlns:a16="http://schemas.microsoft.com/office/drawing/2014/main" id="{B2864001-F2C9-4B17-A369-549444E7FF5B}"/>
                </a:ext>
              </a:extLst>
            </p:cNvPr>
            <p:cNvSpPr/>
            <p:nvPr/>
          </p:nvSpPr>
          <p:spPr>
            <a:xfrm>
              <a:off x="8810626" y="6771152"/>
              <a:ext cx="2746374" cy="396093"/>
            </a:xfrm>
            <a:prstGeom prst="rect">
              <a:avLst/>
            </a:prstGeom>
            <a:solidFill>
              <a:schemeClr val="accent2">
                <a:lumMod val="20000"/>
                <a:lumOff val="8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defTabSz="457200">
                <a:defRPr/>
              </a:pPr>
              <a:endParaRPr lang="zh-TW" altLang="en-US">
                <a:solidFill>
                  <a:prstClr val="black"/>
                </a:solidFill>
                <a:latin typeface="Calibri" panose="020F0502020204030204"/>
                <a:ea typeface="新細明體" panose="02020500000000000000" pitchFamily="18" charset="-120"/>
              </a:endParaRPr>
            </a:p>
          </p:txBody>
        </p:sp>
        <p:grpSp>
          <p:nvGrpSpPr>
            <p:cNvPr id="66" name="群組 65">
              <a:extLst>
                <a:ext uri="{FF2B5EF4-FFF2-40B4-BE49-F238E27FC236}">
                  <a16:creationId xmlns:a16="http://schemas.microsoft.com/office/drawing/2014/main" id="{07CD18BD-E6FB-46DE-A068-1EC128527069}"/>
                </a:ext>
              </a:extLst>
            </p:cNvPr>
            <p:cNvGrpSpPr/>
            <p:nvPr/>
          </p:nvGrpSpPr>
          <p:grpSpPr>
            <a:xfrm>
              <a:off x="8588538" y="6705580"/>
              <a:ext cx="3218233" cy="461665"/>
              <a:chOff x="8751245" y="6165502"/>
              <a:chExt cx="3218233" cy="461665"/>
            </a:xfrm>
          </p:grpSpPr>
          <p:sp>
            <p:nvSpPr>
              <p:cNvPr id="62" name="文字方塊 61">
                <a:extLst>
                  <a:ext uri="{FF2B5EF4-FFF2-40B4-BE49-F238E27FC236}">
                    <a16:creationId xmlns:a16="http://schemas.microsoft.com/office/drawing/2014/main" id="{E4BE0295-BC16-4592-9BC9-22A2DC21E6B5}"/>
                  </a:ext>
                </a:extLst>
              </p:cNvPr>
              <p:cNvSpPr txBox="1"/>
              <p:nvPr/>
            </p:nvSpPr>
            <p:spPr>
              <a:xfrm>
                <a:off x="8751245" y="6165502"/>
                <a:ext cx="1111321" cy="461665"/>
              </a:xfrm>
              <a:prstGeom prst="rect">
                <a:avLst/>
              </a:prstGeom>
              <a:noFill/>
            </p:spPr>
            <p:txBody>
              <a:bodyPr wrap="square" rtlCol="0">
                <a:spAutoFit/>
              </a:bodyPr>
              <a:lstStyle/>
              <a:p>
                <a:pPr algn="ctr" defTabSz="457200">
                  <a:defRPr/>
                </a:pPr>
                <a:r>
                  <a:rPr lang="en-US" altLang="zh-TW" sz="2400" dirty="0">
                    <a:solidFill>
                      <a:prstClr val="black"/>
                    </a:solidFill>
                    <a:latin typeface="微軟正黑體" panose="020B0604030504040204" pitchFamily="34" charset="-120"/>
                    <a:ea typeface="微軟正黑體" panose="020B0604030504040204" pitchFamily="34" charset="-120"/>
                  </a:rPr>
                  <a:t>d</a:t>
                </a:r>
                <a:r>
                  <a:rPr lang="en-US" altLang="zh-TW" sz="2400" baseline="-25000" dirty="0">
                    <a:solidFill>
                      <a:prstClr val="black"/>
                    </a:solidFill>
                    <a:latin typeface="微軟正黑體" panose="020B0604030504040204" pitchFamily="34" charset="-120"/>
                    <a:ea typeface="微軟正黑體" panose="020B0604030504040204" pitchFamily="34" charset="-120"/>
                  </a:rPr>
                  <a:t>1</a:t>
                </a:r>
                <a:endParaRPr lang="zh-TW" altLang="en-US" sz="2400" baseline="-25000" dirty="0">
                  <a:solidFill>
                    <a:prstClr val="black"/>
                  </a:solidFill>
                  <a:latin typeface="微軟正黑體" panose="020B0604030504040204" pitchFamily="34" charset="-120"/>
                  <a:ea typeface="微軟正黑體" panose="020B0604030504040204" pitchFamily="34" charset="-120"/>
                </a:endParaRPr>
              </a:p>
            </p:txBody>
          </p:sp>
          <p:sp>
            <p:nvSpPr>
              <p:cNvPr id="63" name="文字方塊 62">
                <a:extLst>
                  <a:ext uri="{FF2B5EF4-FFF2-40B4-BE49-F238E27FC236}">
                    <a16:creationId xmlns:a16="http://schemas.microsoft.com/office/drawing/2014/main" id="{3D23FD72-DA36-4F06-BF23-38E05B7F5B3F}"/>
                  </a:ext>
                </a:extLst>
              </p:cNvPr>
              <p:cNvSpPr txBox="1"/>
              <p:nvPr/>
            </p:nvSpPr>
            <p:spPr>
              <a:xfrm>
                <a:off x="9804701" y="6165502"/>
                <a:ext cx="1111321" cy="461665"/>
              </a:xfrm>
              <a:prstGeom prst="rect">
                <a:avLst/>
              </a:prstGeom>
              <a:noFill/>
            </p:spPr>
            <p:txBody>
              <a:bodyPr wrap="square" rtlCol="0">
                <a:spAutoFit/>
              </a:bodyPr>
              <a:lstStyle/>
              <a:p>
                <a:pPr algn="ctr" defTabSz="457200">
                  <a:defRPr/>
                </a:pPr>
                <a:r>
                  <a:rPr lang="en-US" altLang="zh-TW" sz="2400" dirty="0">
                    <a:solidFill>
                      <a:prstClr val="black"/>
                    </a:solidFill>
                    <a:latin typeface="微軟正黑體" panose="020B0604030504040204" pitchFamily="34" charset="-120"/>
                    <a:ea typeface="微軟正黑體" panose="020B0604030504040204" pitchFamily="34" charset="-120"/>
                  </a:rPr>
                  <a:t>d</a:t>
                </a:r>
                <a:r>
                  <a:rPr lang="en-US" altLang="zh-TW" sz="2400" baseline="-25000" dirty="0">
                    <a:solidFill>
                      <a:prstClr val="black"/>
                    </a:solidFill>
                    <a:latin typeface="微軟正黑體" panose="020B0604030504040204" pitchFamily="34" charset="-120"/>
                    <a:ea typeface="微軟正黑體" panose="020B0604030504040204" pitchFamily="34" charset="-120"/>
                  </a:rPr>
                  <a:t>2</a:t>
                </a:r>
                <a:endParaRPr lang="zh-TW" altLang="en-US" sz="2400" baseline="-25000" dirty="0">
                  <a:solidFill>
                    <a:prstClr val="black"/>
                  </a:solidFill>
                  <a:latin typeface="微軟正黑體" panose="020B0604030504040204" pitchFamily="34" charset="-120"/>
                  <a:ea typeface="微軟正黑體" panose="020B0604030504040204" pitchFamily="34" charset="-120"/>
                </a:endParaRPr>
              </a:p>
            </p:txBody>
          </p:sp>
          <p:sp>
            <p:nvSpPr>
              <p:cNvPr id="64" name="文字方塊 63">
                <a:extLst>
                  <a:ext uri="{FF2B5EF4-FFF2-40B4-BE49-F238E27FC236}">
                    <a16:creationId xmlns:a16="http://schemas.microsoft.com/office/drawing/2014/main" id="{07C2A408-D441-4685-8BF6-DFAE166958ED}"/>
                  </a:ext>
                </a:extLst>
              </p:cNvPr>
              <p:cNvSpPr txBox="1"/>
              <p:nvPr/>
            </p:nvSpPr>
            <p:spPr>
              <a:xfrm>
                <a:off x="10858157" y="6165502"/>
                <a:ext cx="1111321" cy="461665"/>
              </a:xfrm>
              <a:prstGeom prst="rect">
                <a:avLst/>
              </a:prstGeom>
              <a:noFill/>
            </p:spPr>
            <p:txBody>
              <a:bodyPr wrap="square" rtlCol="0">
                <a:spAutoFit/>
              </a:bodyPr>
              <a:lstStyle/>
              <a:p>
                <a:pPr algn="ctr" defTabSz="457200">
                  <a:defRPr/>
                </a:pPr>
                <a:r>
                  <a:rPr lang="en-US" altLang="zh-TW" sz="2400" dirty="0">
                    <a:solidFill>
                      <a:prstClr val="black"/>
                    </a:solidFill>
                    <a:latin typeface="微軟正黑體" panose="020B0604030504040204" pitchFamily="34" charset="-120"/>
                    <a:ea typeface="微軟正黑體" panose="020B0604030504040204" pitchFamily="34" charset="-120"/>
                  </a:rPr>
                  <a:t>d</a:t>
                </a:r>
                <a:r>
                  <a:rPr lang="en-US" altLang="zh-TW" sz="2400" baseline="-25000" dirty="0">
                    <a:solidFill>
                      <a:prstClr val="black"/>
                    </a:solidFill>
                    <a:latin typeface="微軟正黑體" panose="020B0604030504040204" pitchFamily="34" charset="-120"/>
                    <a:ea typeface="微軟正黑體" panose="020B0604030504040204" pitchFamily="34" charset="-120"/>
                  </a:rPr>
                  <a:t>3</a:t>
                </a:r>
                <a:endParaRPr lang="zh-TW" altLang="en-US" sz="2400" baseline="-25000" dirty="0">
                  <a:solidFill>
                    <a:prstClr val="black"/>
                  </a:solidFill>
                  <a:latin typeface="微軟正黑體" panose="020B0604030504040204" pitchFamily="34" charset="-120"/>
                  <a:ea typeface="微軟正黑體" panose="020B0604030504040204" pitchFamily="34" charset="-120"/>
                </a:endParaRPr>
              </a:p>
            </p:txBody>
          </p:sp>
        </p:grpSp>
      </p:grpSp>
      <p:sp>
        <p:nvSpPr>
          <p:cNvPr id="65" name="矩形 64">
            <a:extLst>
              <a:ext uri="{FF2B5EF4-FFF2-40B4-BE49-F238E27FC236}">
                <a16:creationId xmlns:a16="http://schemas.microsoft.com/office/drawing/2014/main" id="{9389AD30-43F1-41A8-9A12-433E61254A62}"/>
              </a:ext>
            </a:extLst>
          </p:cNvPr>
          <p:cNvSpPr/>
          <p:nvPr/>
        </p:nvSpPr>
        <p:spPr>
          <a:xfrm rot="5400000">
            <a:off x="6734157" y="3340921"/>
            <a:ext cx="760287" cy="195209"/>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defTabSz="457200">
              <a:defRPr/>
            </a:pPr>
            <a:endParaRPr lang="zh-TW" altLang="en-US">
              <a:solidFill>
                <a:prstClr val="white"/>
              </a:solidFill>
              <a:latin typeface="Calibri" panose="020F0502020204030204"/>
              <a:ea typeface="新細明體" panose="02020500000000000000" pitchFamily="18" charset="-120"/>
            </a:endParaRPr>
          </a:p>
        </p:txBody>
      </p:sp>
      <p:sp>
        <p:nvSpPr>
          <p:cNvPr id="70" name="矩形 69">
            <a:extLst>
              <a:ext uri="{FF2B5EF4-FFF2-40B4-BE49-F238E27FC236}">
                <a16:creationId xmlns:a16="http://schemas.microsoft.com/office/drawing/2014/main" id="{DA1BA2EB-E460-438B-97A7-69F46F735D83}"/>
              </a:ext>
            </a:extLst>
          </p:cNvPr>
          <p:cNvSpPr/>
          <p:nvPr/>
        </p:nvSpPr>
        <p:spPr>
          <a:xfrm rot="5400000">
            <a:off x="7832610" y="3349572"/>
            <a:ext cx="760287" cy="195209"/>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defTabSz="457200">
              <a:defRPr/>
            </a:pPr>
            <a:endParaRPr lang="zh-TW" altLang="en-US">
              <a:solidFill>
                <a:prstClr val="white"/>
              </a:solidFill>
              <a:latin typeface="Calibri" panose="020F0502020204030204"/>
              <a:ea typeface="新細明體" panose="02020500000000000000" pitchFamily="18" charset="-120"/>
            </a:endParaRPr>
          </a:p>
        </p:txBody>
      </p:sp>
      <p:sp>
        <p:nvSpPr>
          <p:cNvPr id="71" name="矩形 70">
            <a:extLst>
              <a:ext uri="{FF2B5EF4-FFF2-40B4-BE49-F238E27FC236}">
                <a16:creationId xmlns:a16="http://schemas.microsoft.com/office/drawing/2014/main" id="{43ED9F4F-F435-4594-B0EC-CF0806F50578}"/>
              </a:ext>
            </a:extLst>
          </p:cNvPr>
          <p:cNvSpPr/>
          <p:nvPr/>
        </p:nvSpPr>
        <p:spPr>
          <a:xfrm rot="5400000">
            <a:off x="8922599" y="3349572"/>
            <a:ext cx="760287" cy="195209"/>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defTabSz="457200">
              <a:defRPr/>
            </a:pPr>
            <a:endParaRPr lang="zh-TW" altLang="en-US">
              <a:solidFill>
                <a:prstClr val="white"/>
              </a:solidFill>
              <a:latin typeface="Calibri" panose="020F0502020204030204"/>
              <a:ea typeface="新細明體" panose="02020500000000000000" pitchFamily="18" charset="-120"/>
            </a:endParaRPr>
          </a:p>
        </p:txBody>
      </p:sp>
      <p:cxnSp>
        <p:nvCxnSpPr>
          <p:cNvPr id="77" name="直線單箭頭接點 76">
            <a:extLst>
              <a:ext uri="{FF2B5EF4-FFF2-40B4-BE49-F238E27FC236}">
                <a16:creationId xmlns:a16="http://schemas.microsoft.com/office/drawing/2014/main" id="{9CF7C198-ABF8-47D2-8C1C-B20999083634}"/>
              </a:ext>
            </a:extLst>
          </p:cNvPr>
          <p:cNvCxnSpPr>
            <a:cxnSpLocks/>
            <a:endCxn id="78" idx="4"/>
          </p:cNvCxnSpPr>
          <p:nvPr/>
        </p:nvCxnSpPr>
        <p:spPr>
          <a:xfrm flipH="1" flipV="1">
            <a:off x="7582001" y="2661037"/>
            <a:ext cx="181678" cy="42835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8" name="橢圓 77">
            <a:extLst>
              <a:ext uri="{FF2B5EF4-FFF2-40B4-BE49-F238E27FC236}">
                <a16:creationId xmlns:a16="http://schemas.microsoft.com/office/drawing/2014/main" id="{512E14FC-347F-4341-B400-2D26379D7116}"/>
              </a:ext>
            </a:extLst>
          </p:cNvPr>
          <p:cNvSpPr/>
          <p:nvPr/>
        </p:nvSpPr>
        <p:spPr>
          <a:xfrm>
            <a:off x="7528001" y="2553037"/>
            <a:ext cx="108000" cy="108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457200">
              <a:defRPr/>
            </a:pPr>
            <a:endParaRPr lang="zh-TW" altLang="en-US">
              <a:solidFill>
                <a:prstClr val="white"/>
              </a:solidFill>
              <a:latin typeface="Calibri" panose="020F0502020204030204"/>
              <a:ea typeface="新細明體" panose="02020500000000000000" pitchFamily="18" charset="-120"/>
            </a:endParaRPr>
          </a:p>
        </p:txBody>
      </p:sp>
      <p:cxnSp>
        <p:nvCxnSpPr>
          <p:cNvPr id="79" name="直線單箭頭接點 78">
            <a:extLst>
              <a:ext uri="{FF2B5EF4-FFF2-40B4-BE49-F238E27FC236}">
                <a16:creationId xmlns:a16="http://schemas.microsoft.com/office/drawing/2014/main" id="{CBF12B29-D3D4-4408-A91E-CEC5CE19647A}"/>
              </a:ext>
            </a:extLst>
          </p:cNvPr>
          <p:cNvCxnSpPr>
            <a:cxnSpLocks/>
            <a:endCxn id="78" idx="4"/>
          </p:cNvCxnSpPr>
          <p:nvPr/>
        </p:nvCxnSpPr>
        <p:spPr>
          <a:xfrm flipV="1">
            <a:off x="7424561" y="2661037"/>
            <a:ext cx="157440" cy="41908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79">
            <a:extLst>
              <a:ext uri="{FF2B5EF4-FFF2-40B4-BE49-F238E27FC236}">
                <a16:creationId xmlns:a16="http://schemas.microsoft.com/office/drawing/2014/main" id="{DFDEDB62-1030-44F2-B324-0FDF91346643}"/>
              </a:ext>
            </a:extLst>
          </p:cNvPr>
          <p:cNvCxnSpPr>
            <a:cxnSpLocks/>
          </p:cNvCxnSpPr>
          <p:nvPr/>
        </p:nvCxnSpPr>
        <p:spPr>
          <a:xfrm flipV="1">
            <a:off x="7574913" y="2272137"/>
            <a:ext cx="0" cy="2809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單箭頭接點 80">
            <a:extLst>
              <a:ext uri="{FF2B5EF4-FFF2-40B4-BE49-F238E27FC236}">
                <a16:creationId xmlns:a16="http://schemas.microsoft.com/office/drawing/2014/main" id="{CD5FCEAB-07E6-4C4D-B5FD-A4AF5C37EE47}"/>
              </a:ext>
            </a:extLst>
          </p:cNvPr>
          <p:cNvCxnSpPr>
            <a:cxnSpLocks/>
            <a:endCxn id="82" idx="4"/>
          </p:cNvCxnSpPr>
          <p:nvPr/>
        </p:nvCxnSpPr>
        <p:spPr>
          <a:xfrm flipH="1" flipV="1">
            <a:off x="8656812" y="2670203"/>
            <a:ext cx="181678" cy="42835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橢圓 81">
            <a:extLst>
              <a:ext uri="{FF2B5EF4-FFF2-40B4-BE49-F238E27FC236}">
                <a16:creationId xmlns:a16="http://schemas.microsoft.com/office/drawing/2014/main" id="{F116D336-346A-4AD0-A8FD-5E4AB8431EF4}"/>
              </a:ext>
            </a:extLst>
          </p:cNvPr>
          <p:cNvSpPr/>
          <p:nvPr/>
        </p:nvSpPr>
        <p:spPr>
          <a:xfrm>
            <a:off x="8602812" y="2562203"/>
            <a:ext cx="108000" cy="108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457200">
              <a:defRPr/>
            </a:pPr>
            <a:endParaRPr lang="zh-TW" altLang="en-US">
              <a:solidFill>
                <a:prstClr val="white"/>
              </a:solidFill>
              <a:latin typeface="Calibri" panose="020F0502020204030204"/>
              <a:ea typeface="新細明體" panose="02020500000000000000" pitchFamily="18" charset="-120"/>
            </a:endParaRPr>
          </a:p>
        </p:txBody>
      </p:sp>
      <p:cxnSp>
        <p:nvCxnSpPr>
          <p:cNvPr id="83" name="直線單箭頭接點 82">
            <a:extLst>
              <a:ext uri="{FF2B5EF4-FFF2-40B4-BE49-F238E27FC236}">
                <a16:creationId xmlns:a16="http://schemas.microsoft.com/office/drawing/2014/main" id="{FC0DEFBF-C676-4CBF-AAD5-3026577AD8FD}"/>
              </a:ext>
            </a:extLst>
          </p:cNvPr>
          <p:cNvCxnSpPr>
            <a:cxnSpLocks/>
            <a:endCxn id="82" idx="4"/>
          </p:cNvCxnSpPr>
          <p:nvPr/>
        </p:nvCxnSpPr>
        <p:spPr>
          <a:xfrm flipV="1">
            <a:off x="8499372" y="2670203"/>
            <a:ext cx="157440" cy="41908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單箭頭接點 83">
            <a:extLst>
              <a:ext uri="{FF2B5EF4-FFF2-40B4-BE49-F238E27FC236}">
                <a16:creationId xmlns:a16="http://schemas.microsoft.com/office/drawing/2014/main" id="{8F52F5CC-D430-4036-87FE-668F1BB3B588}"/>
              </a:ext>
            </a:extLst>
          </p:cNvPr>
          <p:cNvCxnSpPr>
            <a:cxnSpLocks/>
          </p:cNvCxnSpPr>
          <p:nvPr/>
        </p:nvCxnSpPr>
        <p:spPr>
          <a:xfrm flipV="1">
            <a:off x="8649724" y="2281303"/>
            <a:ext cx="0" cy="2809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線單箭頭接點 84">
            <a:extLst>
              <a:ext uri="{FF2B5EF4-FFF2-40B4-BE49-F238E27FC236}">
                <a16:creationId xmlns:a16="http://schemas.microsoft.com/office/drawing/2014/main" id="{D0E02279-44BD-4284-AFCD-09C1C2AE25FC}"/>
              </a:ext>
            </a:extLst>
          </p:cNvPr>
          <p:cNvCxnSpPr>
            <a:cxnSpLocks/>
            <a:endCxn id="86" idx="4"/>
          </p:cNvCxnSpPr>
          <p:nvPr/>
        </p:nvCxnSpPr>
        <p:spPr>
          <a:xfrm flipH="1" flipV="1">
            <a:off x="9761518" y="2663861"/>
            <a:ext cx="181678" cy="42835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橢圓 85">
            <a:extLst>
              <a:ext uri="{FF2B5EF4-FFF2-40B4-BE49-F238E27FC236}">
                <a16:creationId xmlns:a16="http://schemas.microsoft.com/office/drawing/2014/main" id="{558C92A9-FEA4-4696-AEDF-9A759FC31F38}"/>
              </a:ext>
            </a:extLst>
          </p:cNvPr>
          <p:cNvSpPr/>
          <p:nvPr/>
        </p:nvSpPr>
        <p:spPr>
          <a:xfrm>
            <a:off x="9707518" y="2555861"/>
            <a:ext cx="108000" cy="108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457200">
              <a:defRPr/>
            </a:pPr>
            <a:endParaRPr lang="zh-TW" altLang="en-US">
              <a:solidFill>
                <a:prstClr val="white"/>
              </a:solidFill>
              <a:latin typeface="Calibri" panose="020F0502020204030204"/>
              <a:ea typeface="新細明體" panose="02020500000000000000" pitchFamily="18" charset="-120"/>
            </a:endParaRPr>
          </a:p>
        </p:txBody>
      </p:sp>
      <p:cxnSp>
        <p:nvCxnSpPr>
          <p:cNvPr id="87" name="直線單箭頭接點 86">
            <a:extLst>
              <a:ext uri="{FF2B5EF4-FFF2-40B4-BE49-F238E27FC236}">
                <a16:creationId xmlns:a16="http://schemas.microsoft.com/office/drawing/2014/main" id="{3096A2F4-1D83-4310-A0DE-B25B29C0CFF5}"/>
              </a:ext>
            </a:extLst>
          </p:cNvPr>
          <p:cNvCxnSpPr>
            <a:cxnSpLocks/>
            <a:endCxn id="86" idx="4"/>
          </p:cNvCxnSpPr>
          <p:nvPr/>
        </p:nvCxnSpPr>
        <p:spPr>
          <a:xfrm flipV="1">
            <a:off x="9604078" y="2663861"/>
            <a:ext cx="157440" cy="41908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單箭頭接點 87">
            <a:extLst>
              <a:ext uri="{FF2B5EF4-FFF2-40B4-BE49-F238E27FC236}">
                <a16:creationId xmlns:a16="http://schemas.microsoft.com/office/drawing/2014/main" id="{03E3CC8D-D8BC-4402-A5AB-189D72AB4322}"/>
              </a:ext>
            </a:extLst>
          </p:cNvPr>
          <p:cNvCxnSpPr>
            <a:cxnSpLocks/>
          </p:cNvCxnSpPr>
          <p:nvPr/>
        </p:nvCxnSpPr>
        <p:spPr>
          <a:xfrm flipV="1">
            <a:off x="9754430" y="2274961"/>
            <a:ext cx="0" cy="2809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文字方塊 10">
            <a:extLst>
              <a:ext uri="{FF2B5EF4-FFF2-40B4-BE49-F238E27FC236}">
                <a16:creationId xmlns:a16="http://schemas.microsoft.com/office/drawing/2014/main" id="{704CDF37-0314-4C71-BC48-5B2A7D4331BC}"/>
              </a:ext>
            </a:extLst>
          </p:cNvPr>
          <p:cNvSpPr txBox="1"/>
          <p:nvPr/>
        </p:nvSpPr>
        <p:spPr>
          <a:xfrm>
            <a:off x="5142918" y="2368559"/>
            <a:ext cx="2014883" cy="461665"/>
          </a:xfrm>
          <a:prstGeom prst="rect">
            <a:avLst/>
          </a:prstGeom>
          <a:noFill/>
        </p:spPr>
        <p:txBody>
          <a:bodyPr wrap="square" rtlCol="0">
            <a:spAutoFit/>
          </a:bodyPr>
          <a:lstStyle/>
          <a:p>
            <a:pPr algn="r" defTabSz="457200">
              <a:defRPr/>
            </a:pPr>
            <a:r>
              <a:rPr lang="en-US" altLang="zh-TW" sz="2400" dirty="0">
                <a:solidFill>
                  <a:prstClr val="black"/>
                </a:solidFill>
                <a:latin typeface="Calibri" panose="020F0502020204030204"/>
                <a:ea typeface="新細明體" panose="02020500000000000000" pitchFamily="18" charset="-120"/>
              </a:rPr>
              <a:t>inner product</a:t>
            </a:r>
            <a:endParaRPr lang="zh-TW" altLang="en-US" sz="2400" dirty="0">
              <a:solidFill>
                <a:prstClr val="black"/>
              </a:solidFill>
              <a:latin typeface="Calibri" panose="020F0502020204030204"/>
              <a:ea typeface="新細明體" panose="02020500000000000000" pitchFamily="18" charset="-120"/>
            </a:endParaRPr>
          </a:p>
        </p:txBody>
      </p:sp>
      <p:sp>
        <p:nvSpPr>
          <p:cNvPr id="12" name="箭號: 向右 11">
            <a:extLst>
              <a:ext uri="{FF2B5EF4-FFF2-40B4-BE49-F238E27FC236}">
                <a16:creationId xmlns:a16="http://schemas.microsoft.com/office/drawing/2014/main" id="{2F721B01-A988-4110-AC6E-B3AC3BB8564F}"/>
              </a:ext>
            </a:extLst>
          </p:cNvPr>
          <p:cNvSpPr/>
          <p:nvPr/>
        </p:nvSpPr>
        <p:spPr>
          <a:xfrm>
            <a:off x="7151059" y="2507986"/>
            <a:ext cx="309110" cy="2209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zh-TW" altLang="en-US">
              <a:solidFill>
                <a:prstClr val="white"/>
              </a:solidFill>
              <a:latin typeface="Calibri" panose="020F0502020204030204"/>
              <a:ea typeface="新細明體" panose="02020500000000000000" pitchFamily="18" charset="-120"/>
            </a:endParaRPr>
          </a:p>
        </p:txBody>
      </p:sp>
      <p:sp>
        <p:nvSpPr>
          <p:cNvPr id="17" name="矩形: 圓角 16">
            <a:extLst>
              <a:ext uri="{FF2B5EF4-FFF2-40B4-BE49-F238E27FC236}">
                <a16:creationId xmlns:a16="http://schemas.microsoft.com/office/drawing/2014/main" id="{2FD13ACE-2163-4D7C-83E7-B5B2FC14AF72}"/>
              </a:ext>
            </a:extLst>
          </p:cNvPr>
          <p:cNvSpPr/>
          <p:nvPr/>
        </p:nvSpPr>
        <p:spPr>
          <a:xfrm>
            <a:off x="7305614" y="1896591"/>
            <a:ext cx="2627696" cy="35260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defTabSz="457200">
              <a:defRPr/>
            </a:pPr>
            <a:r>
              <a:rPr lang="en-US" altLang="zh-TW" sz="2400" dirty="0" err="1">
                <a:solidFill>
                  <a:prstClr val="black"/>
                </a:solidFill>
                <a:latin typeface="Calibri" panose="020F0502020204030204"/>
                <a:ea typeface="新細明體" panose="02020500000000000000" pitchFamily="18" charset="-120"/>
              </a:rPr>
              <a:t>Softmax</a:t>
            </a:r>
            <a:endParaRPr lang="zh-TW" altLang="en-US" sz="2400" dirty="0">
              <a:solidFill>
                <a:prstClr val="black"/>
              </a:solidFill>
              <a:latin typeface="Calibri" panose="020F0502020204030204"/>
              <a:ea typeface="新細明體" panose="02020500000000000000" pitchFamily="18" charset="-120"/>
            </a:endParaRPr>
          </a:p>
        </p:txBody>
      </p:sp>
      <p:sp>
        <p:nvSpPr>
          <p:cNvPr id="18" name="文字方塊 17">
            <a:extLst>
              <a:ext uri="{FF2B5EF4-FFF2-40B4-BE49-F238E27FC236}">
                <a16:creationId xmlns:a16="http://schemas.microsoft.com/office/drawing/2014/main" id="{BF118A0B-BF90-4237-95C2-A8AB6E568608}"/>
              </a:ext>
            </a:extLst>
          </p:cNvPr>
          <p:cNvSpPr txBox="1"/>
          <p:nvPr/>
        </p:nvSpPr>
        <p:spPr>
          <a:xfrm>
            <a:off x="8185070" y="1345357"/>
            <a:ext cx="909617" cy="461665"/>
          </a:xfrm>
          <a:prstGeom prst="rect">
            <a:avLst/>
          </a:prstGeom>
          <a:noFill/>
        </p:spPr>
        <p:txBody>
          <a:bodyPr wrap="square" rtlCol="0">
            <a:spAutoFit/>
          </a:bodyPr>
          <a:lstStyle/>
          <a:p>
            <a:pPr algn="ctr" defTabSz="457200">
              <a:defRPr/>
            </a:pPr>
            <a:r>
              <a:rPr lang="en-US" altLang="zh-TW" sz="2400" dirty="0">
                <a:solidFill>
                  <a:prstClr val="black"/>
                </a:solidFill>
                <a:latin typeface="Calibri" panose="020F0502020204030204"/>
                <a:ea typeface="新細明體" panose="02020500000000000000" pitchFamily="18" charset="-120"/>
              </a:rPr>
              <a:t>0.2</a:t>
            </a:r>
            <a:endParaRPr lang="zh-TW" altLang="en-US" sz="2400" dirty="0">
              <a:solidFill>
                <a:prstClr val="black"/>
              </a:solidFill>
              <a:latin typeface="Calibri" panose="020F0502020204030204"/>
              <a:ea typeface="新細明體" panose="02020500000000000000" pitchFamily="18" charset="-120"/>
            </a:endParaRPr>
          </a:p>
        </p:txBody>
      </p:sp>
      <p:sp>
        <p:nvSpPr>
          <p:cNvPr id="92" name="文字方塊 91">
            <a:extLst>
              <a:ext uri="{FF2B5EF4-FFF2-40B4-BE49-F238E27FC236}">
                <a16:creationId xmlns:a16="http://schemas.microsoft.com/office/drawing/2014/main" id="{4948AF83-7170-4BAF-95FE-3FB102234FB1}"/>
              </a:ext>
            </a:extLst>
          </p:cNvPr>
          <p:cNvSpPr txBox="1"/>
          <p:nvPr/>
        </p:nvSpPr>
        <p:spPr>
          <a:xfrm>
            <a:off x="7091182" y="1318595"/>
            <a:ext cx="909617" cy="461665"/>
          </a:xfrm>
          <a:prstGeom prst="rect">
            <a:avLst/>
          </a:prstGeom>
          <a:noFill/>
        </p:spPr>
        <p:txBody>
          <a:bodyPr wrap="square" rtlCol="0">
            <a:spAutoFit/>
          </a:bodyPr>
          <a:lstStyle/>
          <a:p>
            <a:pPr algn="ctr" defTabSz="457200">
              <a:defRPr/>
            </a:pPr>
            <a:r>
              <a:rPr lang="en-US" altLang="zh-TW" sz="2400" dirty="0">
                <a:solidFill>
                  <a:prstClr val="black"/>
                </a:solidFill>
                <a:latin typeface="Calibri" panose="020F0502020204030204"/>
                <a:ea typeface="新細明體" panose="02020500000000000000" pitchFamily="18" charset="-120"/>
              </a:rPr>
              <a:t>0.1</a:t>
            </a:r>
            <a:endParaRPr lang="zh-TW" altLang="en-US" sz="2400" dirty="0">
              <a:solidFill>
                <a:prstClr val="black"/>
              </a:solidFill>
              <a:latin typeface="Calibri" panose="020F0502020204030204"/>
              <a:ea typeface="新細明體" panose="02020500000000000000" pitchFamily="18" charset="-120"/>
            </a:endParaRPr>
          </a:p>
        </p:txBody>
      </p:sp>
      <p:sp>
        <p:nvSpPr>
          <p:cNvPr id="93" name="文字方塊 92">
            <a:extLst>
              <a:ext uri="{FF2B5EF4-FFF2-40B4-BE49-F238E27FC236}">
                <a16:creationId xmlns:a16="http://schemas.microsoft.com/office/drawing/2014/main" id="{CC29934C-9E26-4026-9512-B3489E500A18}"/>
              </a:ext>
            </a:extLst>
          </p:cNvPr>
          <p:cNvSpPr txBox="1"/>
          <p:nvPr/>
        </p:nvSpPr>
        <p:spPr>
          <a:xfrm>
            <a:off x="9303512" y="1334592"/>
            <a:ext cx="909617" cy="461665"/>
          </a:xfrm>
          <a:prstGeom prst="rect">
            <a:avLst/>
          </a:prstGeom>
          <a:noFill/>
        </p:spPr>
        <p:txBody>
          <a:bodyPr wrap="square" rtlCol="0">
            <a:spAutoFit/>
          </a:bodyPr>
          <a:lstStyle/>
          <a:p>
            <a:pPr algn="ctr" defTabSz="457200">
              <a:defRPr/>
            </a:pPr>
            <a:r>
              <a:rPr lang="en-US" altLang="zh-TW" sz="2400" dirty="0">
                <a:solidFill>
                  <a:prstClr val="black"/>
                </a:solidFill>
                <a:latin typeface="Calibri" panose="020F0502020204030204"/>
                <a:ea typeface="新細明體" panose="02020500000000000000" pitchFamily="18" charset="-120"/>
              </a:rPr>
              <a:t>0.7</a:t>
            </a:r>
            <a:endParaRPr lang="zh-TW" altLang="en-US" sz="2400" dirty="0">
              <a:solidFill>
                <a:prstClr val="black"/>
              </a:solidFill>
              <a:latin typeface="Calibri" panose="020F0502020204030204"/>
              <a:ea typeface="新細明體" panose="02020500000000000000" pitchFamily="18" charset="-120"/>
            </a:endParaRPr>
          </a:p>
        </p:txBody>
      </p:sp>
      <p:sp>
        <p:nvSpPr>
          <p:cNvPr id="20" name="文字方塊 19">
            <a:extLst>
              <a:ext uri="{FF2B5EF4-FFF2-40B4-BE49-F238E27FC236}">
                <a16:creationId xmlns:a16="http://schemas.microsoft.com/office/drawing/2014/main" id="{5078B16C-D62E-452B-8A37-AE57CC6E5769}"/>
              </a:ext>
            </a:extLst>
          </p:cNvPr>
          <p:cNvSpPr txBox="1"/>
          <p:nvPr/>
        </p:nvSpPr>
        <p:spPr>
          <a:xfrm>
            <a:off x="1711169" y="2424142"/>
            <a:ext cx="3131013" cy="461665"/>
          </a:xfrm>
          <a:prstGeom prst="rect">
            <a:avLst/>
          </a:prstGeom>
          <a:noFill/>
        </p:spPr>
        <p:txBody>
          <a:bodyPr wrap="square" rtlCol="0">
            <a:spAutoFit/>
          </a:bodyPr>
          <a:lstStyle/>
          <a:p>
            <a:pPr defTabSz="457200">
              <a:defRPr/>
            </a:pPr>
            <a:r>
              <a:rPr lang="en-US" altLang="zh-TW" sz="2400" dirty="0">
                <a:solidFill>
                  <a:prstClr val="black"/>
                </a:solidFill>
                <a:latin typeface="Calibri" panose="020F0502020204030204"/>
                <a:ea typeface="新細明體" panose="02020500000000000000" pitchFamily="18" charset="-120"/>
              </a:rPr>
              <a:t>The answer is “</a:t>
            </a:r>
            <a:r>
              <a:rPr lang="en-US" altLang="zh-TW" sz="2400" dirty="0">
                <a:solidFill>
                  <a:srgbClr val="FF0000"/>
                </a:solidFill>
                <a:latin typeface="微軟正黑體" panose="020B0604030504040204" pitchFamily="34" charset="-120"/>
                <a:ea typeface="微軟正黑體" panose="020B0604030504040204" pitchFamily="34" charset="-120"/>
              </a:rPr>
              <a:t>d</a:t>
            </a:r>
            <a:r>
              <a:rPr lang="en-US" altLang="zh-TW" sz="2400" baseline="-25000" dirty="0">
                <a:solidFill>
                  <a:srgbClr val="FF0000"/>
                </a:solidFill>
                <a:latin typeface="微軟正黑體" panose="020B0604030504040204" pitchFamily="34" charset="-120"/>
                <a:ea typeface="微軟正黑體" panose="020B0604030504040204" pitchFamily="34" charset="-120"/>
              </a:rPr>
              <a:t>2</a:t>
            </a:r>
            <a:r>
              <a:rPr lang="zh-TW" altLang="en-US" sz="2400" baseline="-25000" dirty="0">
                <a:solidFill>
                  <a:srgbClr val="FF0000"/>
                </a:solidFill>
                <a:latin typeface="微軟正黑體" panose="020B0604030504040204" pitchFamily="34" charset="-120"/>
                <a:ea typeface="微軟正黑體" panose="020B0604030504040204" pitchFamily="34" charset="-120"/>
              </a:rPr>
              <a:t> </a:t>
            </a:r>
            <a:r>
              <a:rPr lang="en-US" altLang="zh-TW" sz="2400" dirty="0">
                <a:solidFill>
                  <a:srgbClr val="FF0000"/>
                </a:solidFill>
                <a:latin typeface="微軟正黑體" panose="020B0604030504040204" pitchFamily="34" charset="-120"/>
                <a:ea typeface="微軟正黑體" panose="020B0604030504040204" pitchFamily="34" charset="-120"/>
              </a:rPr>
              <a:t>d</a:t>
            </a:r>
            <a:r>
              <a:rPr lang="en-US" altLang="zh-TW" sz="2400" baseline="-25000" dirty="0">
                <a:solidFill>
                  <a:srgbClr val="FF0000"/>
                </a:solidFill>
                <a:latin typeface="微軟正黑體" panose="020B0604030504040204" pitchFamily="34" charset="-120"/>
                <a:ea typeface="微軟正黑體" panose="020B0604030504040204" pitchFamily="34" charset="-120"/>
              </a:rPr>
              <a:t>3</a:t>
            </a:r>
            <a:r>
              <a:rPr lang="en-US" altLang="zh-TW" sz="2400" dirty="0">
                <a:solidFill>
                  <a:prstClr val="black"/>
                </a:solidFill>
                <a:latin typeface="Calibri" panose="020F0502020204030204"/>
                <a:ea typeface="新細明體" panose="02020500000000000000" pitchFamily="18" charset="-120"/>
              </a:rPr>
              <a:t>”.</a:t>
            </a:r>
            <a:endParaRPr lang="zh-TW" altLang="en-US" sz="2400" dirty="0">
              <a:solidFill>
                <a:prstClr val="black"/>
              </a:solidFill>
              <a:latin typeface="Calibri" panose="020F0502020204030204"/>
              <a:ea typeface="新細明體" panose="02020500000000000000" pitchFamily="18" charset="-120"/>
            </a:endParaRPr>
          </a:p>
        </p:txBody>
      </p:sp>
      <p:sp>
        <p:nvSpPr>
          <p:cNvPr id="95" name="矩形 94">
            <a:extLst>
              <a:ext uri="{FF2B5EF4-FFF2-40B4-BE49-F238E27FC236}">
                <a16:creationId xmlns:a16="http://schemas.microsoft.com/office/drawing/2014/main" id="{6EE3AFE6-D117-48BA-95D9-F26DFC7F3E20}"/>
              </a:ext>
            </a:extLst>
          </p:cNvPr>
          <p:cNvSpPr/>
          <p:nvPr/>
        </p:nvSpPr>
        <p:spPr>
          <a:xfrm rot="5400000">
            <a:off x="7353533" y="3350047"/>
            <a:ext cx="760287" cy="195209"/>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defTabSz="457200">
              <a:defRPr/>
            </a:pPr>
            <a:endParaRPr lang="zh-TW" altLang="en-US">
              <a:solidFill>
                <a:prstClr val="white"/>
              </a:solidFill>
              <a:latin typeface="Calibri" panose="020F0502020204030204"/>
              <a:ea typeface="新細明體" panose="02020500000000000000" pitchFamily="18" charset="-120"/>
            </a:endParaRPr>
          </a:p>
        </p:txBody>
      </p:sp>
      <p:sp>
        <p:nvSpPr>
          <p:cNvPr id="96" name="矩形 95">
            <a:extLst>
              <a:ext uri="{FF2B5EF4-FFF2-40B4-BE49-F238E27FC236}">
                <a16:creationId xmlns:a16="http://schemas.microsoft.com/office/drawing/2014/main" id="{1A6BE7A0-5E97-40AA-891C-5D94D653397E}"/>
              </a:ext>
            </a:extLst>
          </p:cNvPr>
          <p:cNvSpPr/>
          <p:nvPr/>
        </p:nvSpPr>
        <p:spPr>
          <a:xfrm rot="5400000">
            <a:off x="8451986" y="3358698"/>
            <a:ext cx="760287" cy="195209"/>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defTabSz="457200">
              <a:defRPr/>
            </a:pPr>
            <a:endParaRPr lang="zh-TW" altLang="en-US">
              <a:solidFill>
                <a:prstClr val="white"/>
              </a:solidFill>
              <a:latin typeface="Calibri" panose="020F0502020204030204"/>
              <a:ea typeface="新細明體" panose="02020500000000000000" pitchFamily="18" charset="-120"/>
            </a:endParaRPr>
          </a:p>
        </p:txBody>
      </p:sp>
      <p:sp>
        <p:nvSpPr>
          <p:cNvPr id="97" name="矩形 96">
            <a:extLst>
              <a:ext uri="{FF2B5EF4-FFF2-40B4-BE49-F238E27FC236}">
                <a16:creationId xmlns:a16="http://schemas.microsoft.com/office/drawing/2014/main" id="{1EF14251-BCF2-4FEE-88B1-D9301F2F4786}"/>
              </a:ext>
            </a:extLst>
          </p:cNvPr>
          <p:cNvSpPr/>
          <p:nvPr/>
        </p:nvSpPr>
        <p:spPr>
          <a:xfrm rot="5400000">
            <a:off x="9541975" y="3358698"/>
            <a:ext cx="760287" cy="195209"/>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defTabSz="457200">
              <a:defRPr/>
            </a:pPr>
            <a:endParaRPr lang="zh-TW" altLang="en-US">
              <a:solidFill>
                <a:prstClr val="white"/>
              </a:solidFill>
              <a:latin typeface="Calibri" panose="020F0502020204030204"/>
              <a:ea typeface="新細明體" panose="02020500000000000000" pitchFamily="18" charset="-120"/>
            </a:endParaRPr>
          </a:p>
        </p:txBody>
      </p:sp>
      <p:sp>
        <p:nvSpPr>
          <p:cNvPr id="98" name="文字方塊 97">
            <a:extLst>
              <a:ext uri="{FF2B5EF4-FFF2-40B4-BE49-F238E27FC236}">
                <a16:creationId xmlns:a16="http://schemas.microsoft.com/office/drawing/2014/main" id="{5F294E66-4048-40BF-86FE-1887F572428D}"/>
              </a:ext>
            </a:extLst>
          </p:cNvPr>
          <p:cNvSpPr txBox="1"/>
          <p:nvPr/>
        </p:nvSpPr>
        <p:spPr>
          <a:xfrm>
            <a:off x="1744322" y="1967361"/>
            <a:ext cx="941672" cy="461665"/>
          </a:xfrm>
          <a:prstGeom prst="rect">
            <a:avLst/>
          </a:prstGeom>
          <a:noFill/>
        </p:spPr>
        <p:txBody>
          <a:bodyPr wrap="square" rtlCol="0">
            <a:spAutoFit/>
          </a:bodyPr>
          <a:lstStyle/>
          <a:p>
            <a:pPr defTabSz="457200">
              <a:defRPr/>
            </a:pPr>
            <a:r>
              <a:rPr lang="en-US" altLang="zh-TW" sz="2400" dirty="0">
                <a:solidFill>
                  <a:srgbClr val="FF0000"/>
                </a:solidFill>
                <a:latin typeface="Calibri" panose="020F0502020204030204"/>
                <a:ea typeface="新細明體" panose="02020500000000000000" pitchFamily="18" charset="-120"/>
              </a:rPr>
              <a:t>s = 2</a:t>
            </a:r>
            <a:endParaRPr lang="zh-TW" altLang="en-US" sz="2400" dirty="0">
              <a:solidFill>
                <a:srgbClr val="FF0000"/>
              </a:solidFill>
              <a:latin typeface="Calibri" panose="020F0502020204030204"/>
              <a:ea typeface="新細明體" panose="02020500000000000000" pitchFamily="18" charset="-120"/>
            </a:endParaRPr>
          </a:p>
        </p:txBody>
      </p:sp>
      <p:sp>
        <p:nvSpPr>
          <p:cNvPr id="99" name="文字方塊 98">
            <a:extLst>
              <a:ext uri="{FF2B5EF4-FFF2-40B4-BE49-F238E27FC236}">
                <a16:creationId xmlns:a16="http://schemas.microsoft.com/office/drawing/2014/main" id="{09EC7301-1F20-4D9B-9791-A9851A3EC267}"/>
              </a:ext>
            </a:extLst>
          </p:cNvPr>
          <p:cNvSpPr txBox="1"/>
          <p:nvPr/>
        </p:nvSpPr>
        <p:spPr>
          <a:xfrm>
            <a:off x="2522524" y="1957483"/>
            <a:ext cx="941672" cy="461665"/>
          </a:xfrm>
          <a:prstGeom prst="rect">
            <a:avLst/>
          </a:prstGeom>
          <a:noFill/>
        </p:spPr>
        <p:txBody>
          <a:bodyPr wrap="square" rtlCol="0">
            <a:spAutoFit/>
          </a:bodyPr>
          <a:lstStyle/>
          <a:p>
            <a:pPr defTabSz="457200">
              <a:defRPr/>
            </a:pPr>
            <a:r>
              <a:rPr lang="en-US" altLang="zh-TW" sz="2400" dirty="0">
                <a:solidFill>
                  <a:srgbClr val="FF0000"/>
                </a:solidFill>
                <a:latin typeface="Calibri" panose="020F0502020204030204"/>
                <a:ea typeface="新細明體" panose="02020500000000000000" pitchFamily="18" charset="-120"/>
              </a:rPr>
              <a:t>e = 3</a:t>
            </a:r>
            <a:endParaRPr lang="zh-TW" altLang="en-US" sz="2400" dirty="0">
              <a:solidFill>
                <a:srgbClr val="FF0000"/>
              </a:solidFill>
              <a:latin typeface="Calibri" panose="020F0502020204030204"/>
              <a:ea typeface="新細明體" panose="02020500000000000000" pitchFamily="18" charset="-120"/>
            </a:endParaRPr>
          </a:p>
        </p:txBody>
      </p:sp>
      <p:sp>
        <p:nvSpPr>
          <p:cNvPr id="100" name="矩形 99">
            <a:extLst>
              <a:ext uri="{FF2B5EF4-FFF2-40B4-BE49-F238E27FC236}">
                <a16:creationId xmlns:a16="http://schemas.microsoft.com/office/drawing/2014/main" id="{52234BDC-4A9C-4166-B0A4-E8FFF449643A}"/>
              </a:ext>
            </a:extLst>
          </p:cNvPr>
          <p:cNvSpPr/>
          <p:nvPr/>
        </p:nvSpPr>
        <p:spPr>
          <a:xfrm>
            <a:off x="9477858" y="1387733"/>
            <a:ext cx="561493" cy="313732"/>
          </a:xfrm>
          <a:prstGeom prst="rect">
            <a:avLst/>
          </a:prstGeom>
          <a:noFill/>
          <a:ln w="28575">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defTabSz="457200">
              <a:defRPr/>
            </a:pPr>
            <a:endParaRPr lang="zh-TW" altLang="en-US">
              <a:solidFill>
                <a:prstClr val="black"/>
              </a:solidFill>
              <a:latin typeface="Calibri" panose="020F0502020204030204"/>
              <a:ea typeface="新細明體" panose="02020500000000000000" pitchFamily="18" charset="-120"/>
            </a:endParaRPr>
          </a:p>
        </p:txBody>
      </p:sp>
      <p:grpSp>
        <p:nvGrpSpPr>
          <p:cNvPr id="94" name="群組 93">
            <a:extLst>
              <a:ext uri="{FF2B5EF4-FFF2-40B4-BE49-F238E27FC236}">
                <a16:creationId xmlns:a16="http://schemas.microsoft.com/office/drawing/2014/main" id="{DE5AE030-E5EF-4CA9-B1BE-16EB7A954067}"/>
              </a:ext>
            </a:extLst>
          </p:cNvPr>
          <p:cNvGrpSpPr/>
          <p:nvPr/>
        </p:nvGrpSpPr>
        <p:grpSpPr>
          <a:xfrm>
            <a:off x="4072811" y="1340360"/>
            <a:ext cx="2559631" cy="952792"/>
            <a:chOff x="2337593" y="1336832"/>
            <a:chExt cx="2559631" cy="952792"/>
          </a:xfrm>
        </p:grpSpPr>
        <p:sp>
          <p:nvSpPr>
            <p:cNvPr id="101" name="矩形 100">
              <a:extLst>
                <a:ext uri="{FF2B5EF4-FFF2-40B4-BE49-F238E27FC236}">
                  <a16:creationId xmlns:a16="http://schemas.microsoft.com/office/drawing/2014/main" id="{D739A3DB-D0F4-4955-9BCF-F43123A7AD50}"/>
                </a:ext>
              </a:extLst>
            </p:cNvPr>
            <p:cNvSpPr/>
            <p:nvPr/>
          </p:nvSpPr>
          <p:spPr>
            <a:xfrm>
              <a:off x="2337593" y="1336832"/>
              <a:ext cx="2375152" cy="952792"/>
            </a:xfrm>
            <a:prstGeom prst="rect">
              <a:avLst/>
            </a:prstGeom>
            <a:noFill/>
            <a:ln w="28575">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defTabSz="457200">
                <a:defRPr/>
              </a:pPr>
              <a:endParaRPr lang="zh-TW" altLang="en-US">
                <a:solidFill>
                  <a:prstClr val="black"/>
                </a:solidFill>
                <a:latin typeface="Calibri" panose="020F0502020204030204"/>
                <a:ea typeface="新細明體" panose="02020500000000000000" pitchFamily="18" charset="-120"/>
              </a:endParaRPr>
            </a:p>
          </p:txBody>
        </p:sp>
        <p:grpSp>
          <p:nvGrpSpPr>
            <p:cNvPr id="102" name="群組 101">
              <a:extLst>
                <a:ext uri="{FF2B5EF4-FFF2-40B4-BE49-F238E27FC236}">
                  <a16:creationId xmlns:a16="http://schemas.microsoft.com/office/drawing/2014/main" id="{1CB53772-DCB1-4403-94B7-F7A927F79BB1}"/>
                </a:ext>
              </a:extLst>
            </p:cNvPr>
            <p:cNvGrpSpPr/>
            <p:nvPr/>
          </p:nvGrpSpPr>
          <p:grpSpPr>
            <a:xfrm>
              <a:off x="2474889" y="1403471"/>
              <a:ext cx="2422335" cy="830997"/>
              <a:chOff x="2474888" y="1403471"/>
              <a:chExt cx="2503142" cy="830997"/>
            </a:xfrm>
          </p:grpSpPr>
          <p:sp>
            <p:nvSpPr>
              <p:cNvPr id="103" name="矩形 102">
                <a:extLst>
                  <a:ext uri="{FF2B5EF4-FFF2-40B4-BE49-F238E27FC236}">
                    <a16:creationId xmlns:a16="http://schemas.microsoft.com/office/drawing/2014/main" id="{7E765558-1C78-4CA9-B447-36C3B9FC5B56}"/>
                  </a:ext>
                </a:extLst>
              </p:cNvPr>
              <p:cNvSpPr/>
              <p:nvPr/>
            </p:nvSpPr>
            <p:spPr>
              <a:xfrm rot="5400000">
                <a:off x="2609085" y="1727344"/>
                <a:ext cx="760287" cy="195209"/>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defTabSz="457200">
                  <a:defRPr/>
                </a:pPr>
                <a:endParaRPr lang="zh-TW" altLang="en-US">
                  <a:solidFill>
                    <a:prstClr val="white"/>
                  </a:solidFill>
                  <a:latin typeface="Calibri" panose="020F0502020204030204"/>
                  <a:ea typeface="新細明體" panose="02020500000000000000" pitchFamily="18" charset="-120"/>
                </a:endParaRPr>
              </a:p>
            </p:txBody>
          </p:sp>
          <p:sp>
            <p:nvSpPr>
              <p:cNvPr id="104" name="矩形 103">
                <a:extLst>
                  <a:ext uri="{FF2B5EF4-FFF2-40B4-BE49-F238E27FC236}">
                    <a16:creationId xmlns:a16="http://schemas.microsoft.com/office/drawing/2014/main" id="{F1AFBB4F-E4EF-4303-9DDE-590189160C31}"/>
                  </a:ext>
                </a:extLst>
              </p:cNvPr>
              <p:cNvSpPr/>
              <p:nvPr/>
            </p:nvSpPr>
            <p:spPr>
              <a:xfrm rot="5400000">
                <a:off x="2192349" y="1711461"/>
                <a:ext cx="760287" cy="195209"/>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defTabSz="457200">
                  <a:defRPr/>
                </a:pPr>
                <a:endParaRPr lang="zh-TW" altLang="en-US">
                  <a:solidFill>
                    <a:prstClr val="white"/>
                  </a:solidFill>
                  <a:latin typeface="Calibri" panose="020F0502020204030204"/>
                  <a:ea typeface="新細明體" panose="02020500000000000000" pitchFamily="18" charset="-120"/>
                </a:endParaRPr>
              </a:p>
            </p:txBody>
          </p:sp>
          <p:sp>
            <p:nvSpPr>
              <p:cNvPr id="105" name="文字方塊 104">
                <a:extLst>
                  <a:ext uri="{FF2B5EF4-FFF2-40B4-BE49-F238E27FC236}">
                    <a16:creationId xmlns:a16="http://schemas.microsoft.com/office/drawing/2014/main" id="{820DA896-3468-45C2-B7D5-65D71E627928}"/>
                  </a:ext>
                </a:extLst>
              </p:cNvPr>
              <p:cNvSpPr txBox="1"/>
              <p:nvPr/>
            </p:nvSpPr>
            <p:spPr>
              <a:xfrm>
                <a:off x="3180798" y="1403471"/>
                <a:ext cx="1797232" cy="830997"/>
              </a:xfrm>
              <a:prstGeom prst="rect">
                <a:avLst/>
              </a:prstGeom>
              <a:noFill/>
            </p:spPr>
            <p:txBody>
              <a:bodyPr wrap="square" rtlCol="0">
                <a:spAutoFit/>
              </a:bodyPr>
              <a:lstStyle/>
              <a:p>
                <a:pPr defTabSz="457200">
                  <a:defRPr/>
                </a:pPr>
                <a:r>
                  <a:rPr lang="en-US" altLang="zh-TW" sz="2400" dirty="0">
                    <a:solidFill>
                      <a:prstClr val="black"/>
                    </a:solidFill>
                    <a:latin typeface="Calibri" panose="020F0502020204030204"/>
                    <a:ea typeface="新細明體" panose="02020500000000000000" pitchFamily="18" charset="-120"/>
                  </a:rPr>
                  <a:t>Random Initialized </a:t>
                </a:r>
                <a:endParaRPr lang="zh-TW" altLang="en-US" sz="2400" dirty="0">
                  <a:solidFill>
                    <a:prstClr val="black"/>
                  </a:solidFill>
                  <a:latin typeface="Calibri" panose="020F0502020204030204"/>
                  <a:ea typeface="新細明體" panose="02020500000000000000" pitchFamily="18" charset="-120"/>
                </a:endParaRPr>
              </a:p>
            </p:txBody>
          </p:sp>
        </p:grpSp>
      </p:grpSp>
      <p:pic>
        <p:nvPicPr>
          <p:cNvPr id="3" name="图片 2" descr="timg">
            <a:extLst>
              <a:ext uri="{FF2B5EF4-FFF2-40B4-BE49-F238E27FC236}">
                <a16:creationId xmlns:a16="http://schemas.microsoft.com/office/drawing/2014/main" id="{9F967289-15F4-EDC3-F21D-0715E869B5EA}"/>
              </a:ext>
            </a:extLst>
          </p:cNvPr>
          <p:cNvPicPr>
            <a:picLocks noChangeAspect="1"/>
          </p:cNvPicPr>
          <p:nvPr/>
        </p:nvPicPr>
        <p:blipFill>
          <a:blip r:embed="rId3"/>
          <a:stretch>
            <a:fillRect/>
          </a:stretch>
        </p:blipFill>
        <p:spPr>
          <a:xfrm>
            <a:off x="11146790" y="11430"/>
            <a:ext cx="973455" cy="973455"/>
          </a:xfrm>
          <a:prstGeom prst="rect">
            <a:avLst/>
          </a:prstGeom>
        </p:spPr>
      </p:pic>
      <p:cxnSp>
        <p:nvCxnSpPr>
          <p:cNvPr id="8" name="直线连接符 7">
            <a:extLst>
              <a:ext uri="{FF2B5EF4-FFF2-40B4-BE49-F238E27FC236}">
                <a16:creationId xmlns:a16="http://schemas.microsoft.com/office/drawing/2014/main" id="{E56F1452-6370-DD58-BD4C-94C99497912E}"/>
              </a:ext>
            </a:extLst>
          </p:cNvPr>
          <p:cNvCxnSpPr>
            <a:cxnSpLocks/>
          </p:cNvCxnSpPr>
          <p:nvPr/>
        </p:nvCxnSpPr>
        <p:spPr>
          <a:xfrm>
            <a:off x="71755" y="961439"/>
            <a:ext cx="11075035"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3B14C631-B2D1-4D81-4522-AC8D8191C4B2}"/>
              </a:ext>
            </a:extLst>
          </p:cNvPr>
          <p:cNvSpPr txBox="1"/>
          <p:nvPr/>
        </p:nvSpPr>
        <p:spPr>
          <a:xfrm>
            <a:off x="71755" y="365482"/>
            <a:ext cx="1669047" cy="523220"/>
          </a:xfrm>
          <a:prstGeom prst="rect">
            <a:avLst/>
          </a:prstGeom>
          <a:noFill/>
        </p:spPr>
        <p:txBody>
          <a:bodyPr wrap="none" rtlCol="0">
            <a:spAutoFit/>
          </a:bodyPr>
          <a:lstStyle/>
          <a:p>
            <a:r>
              <a:rPr kumimoji="1" lang="en-US" altLang="zh-CN" sz="2800" b="1" dirty="0">
                <a:latin typeface="Times New Roman" panose="02020603050405020304" pitchFamily="18" charset="0"/>
                <a:cs typeface="Times New Roman" panose="02020603050405020304" pitchFamily="18" charset="0"/>
              </a:rPr>
              <a:t>Bert</a:t>
            </a:r>
            <a:r>
              <a:rPr kumimoji="1" lang="zh-CN" altLang="en-US" sz="2800" b="1" dirty="0">
                <a:latin typeface="Times New Roman" panose="02020603050405020304" pitchFamily="18" charset="0"/>
                <a:cs typeface="Times New Roman" panose="02020603050405020304" pitchFamily="18" charset="0"/>
              </a:rPr>
              <a:t> 使用</a:t>
            </a:r>
          </a:p>
        </p:txBody>
      </p:sp>
      <p:sp>
        <p:nvSpPr>
          <p:cNvPr id="24" name="文本框 23">
            <a:extLst>
              <a:ext uri="{FF2B5EF4-FFF2-40B4-BE49-F238E27FC236}">
                <a16:creationId xmlns:a16="http://schemas.microsoft.com/office/drawing/2014/main" id="{322DD601-FCC9-4932-1654-8BD707E2F13D}"/>
              </a:ext>
            </a:extLst>
          </p:cNvPr>
          <p:cNvSpPr txBox="1"/>
          <p:nvPr/>
        </p:nvSpPr>
        <p:spPr>
          <a:xfrm>
            <a:off x="71753" y="961439"/>
            <a:ext cx="4696189" cy="465448"/>
          </a:xfrm>
          <a:prstGeom prst="rect">
            <a:avLst/>
          </a:prstGeom>
          <a:noFill/>
        </p:spPr>
        <p:txBody>
          <a:bodyPr wrap="square">
            <a:spAutoFit/>
          </a:bodyPr>
          <a:lstStyle/>
          <a:p>
            <a:pPr>
              <a:lnSpc>
                <a:spcPct val="150000"/>
              </a:lnSpc>
            </a:pPr>
            <a:r>
              <a:rPr lang="zh-CN" altLang="en-US" sz="1800" b="1" dirty="0">
                <a:solidFill>
                  <a:srgbClr val="0070C0"/>
                </a:solidFill>
                <a:effectLst/>
              </a:rPr>
              <a:t>应用场景 </a:t>
            </a:r>
            <a:r>
              <a:rPr lang="en-US" altLang="zh-CN" b="1" dirty="0">
                <a:solidFill>
                  <a:srgbClr val="0070C0"/>
                </a:solidFill>
              </a:rPr>
              <a:t>4</a:t>
            </a:r>
            <a:r>
              <a:rPr lang="zh-CN" altLang="en-US" b="1" dirty="0">
                <a:solidFill>
                  <a:srgbClr val="0070C0"/>
                </a:solidFill>
              </a:rPr>
              <a:t> 抽取式问答</a:t>
            </a:r>
            <a:endParaRPr lang="zh-CN" altLang="en-US" sz="1800" b="1" dirty="0">
              <a:solidFill>
                <a:srgbClr val="0070C0"/>
              </a:solidFill>
              <a:effectLst/>
            </a:endParaRPr>
          </a:p>
        </p:txBody>
      </p:sp>
      <p:sp>
        <p:nvSpPr>
          <p:cNvPr id="2" name="灯片编号占位符 1">
            <a:extLst>
              <a:ext uri="{FF2B5EF4-FFF2-40B4-BE49-F238E27FC236}">
                <a16:creationId xmlns:a16="http://schemas.microsoft.com/office/drawing/2014/main" id="{A14767DC-0482-6F03-4E19-D336630A57AC}"/>
              </a:ext>
            </a:extLst>
          </p:cNvPr>
          <p:cNvSpPr>
            <a:spLocks noGrp="1"/>
          </p:cNvSpPr>
          <p:nvPr>
            <p:ph type="sldNum" sz="quarter" idx="12"/>
          </p:nvPr>
        </p:nvSpPr>
        <p:spPr/>
        <p:txBody>
          <a:bodyPr/>
          <a:lstStyle/>
          <a:p>
            <a:fld id="{8B072E7F-FB13-4E5C-AA2E-76722510F6F9}" type="slidenum">
              <a:rPr lang="en-US" smtClean="0"/>
              <a:t>18</a:t>
            </a:fld>
            <a:endParaRPr lang="en-US"/>
          </a:p>
        </p:txBody>
      </p:sp>
    </p:spTree>
    <p:extLst>
      <p:ext uri="{BB962C8B-B14F-4D97-AF65-F5344CB8AC3E}">
        <p14:creationId xmlns:p14="http://schemas.microsoft.com/office/powerpoint/2010/main" val="220047306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0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9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82" grpId="0" animBg="1"/>
      <p:bldP spid="86" grpId="0" animBg="1"/>
      <p:bldP spid="11" grpId="0"/>
      <p:bldP spid="12" grpId="0" animBg="1"/>
      <p:bldP spid="17" grpId="0" animBg="1"/>
      <p:bldP spid="18" grpId="0"/>
      <p:bldP spid="92" grpId="0"/>
      <p:bldP spid="93" grpId="0"/>
      <p:bldP spid="20" grpId="0"/>
      <p:bldP spid="95" grpId="0" animBg="1"/>
      <p:bldP spid="96" grpId="0" animBg="1"/>
      <p:bldP spid="97" grpId="0" animBg="1"/>
      <p:bldP spid="99" grpId="0"/>
      <p:bldP spid="10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timg">
            <a:extLst>
              <a:ext uri="{FF2B5EF4-FFF2-40B4-BE49-F238E27FC236}">
                <a16:creationId xmlns:a16="http://schemas.microsoft.com/office/drawing/2014/main" id="{9F967289-15F4-EDC3-F21D-0715E869B5EA}"/>
              </a:ext>
            </a:extLst>
          </p:cNvPr>
          <p:cNvPicPr>
            <a:picLocks noChangeAspect="1"/>
          </p:cNvPicPr>
          <p:nvPr/>
        </p:nvPicPr>
        <p:blipFill>
          <a:blip r:embed="rId3"/>
          <a:stretch>
            <a:fillRect/>
          </a:stretch>
        </p:blipFill>
        <p:spPr>
          <a:xfrm>
            <a:off x="11146790" y="11430"/>
            <a:ext cx="973455" cy="973455"/>
          </a:xfrm>
          <a:prstGeom prst="rect">
            <a:avLst/>
          </a:prstGeom>
        </p:spPr>
      </p:pic>
      <p:cxnSp>
        <p:nvCxnSpPr>
          <p:cNvPr id="8" name="直线连接符 7">
            <a:extLst>
              <a:ext uri="{FF2B5EF4-FFF2-40B4-BE49-F238E27FC236}">
                <a16:creationId xmlns:a16="http://schemas.microsoft.com/office/drawing/2014/main" id="{E56F1452-6370-DD58-BD4C-94C99497912E}"/>
              </a:ext>
            </a:extLst>
          </p:cNvPr>
          <p:cNvCxnSpPr>
            <a:cxnSpLocks/>
          </p:cNvCxnSpPr>
          <p:nvPr/>
        </p:nvCxnSpPr>
        <p:spPr>
          <a:xfrm>
            <a:off x="71755" y="961439"/>
            <a:ext cx="11075035"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3B14C631-B2D1-4D81-4522-AC8D8191C4B2}"/>
              </a:ext>
            </a:extLst>
          </p:cNvPr>
          <p:cNvSpPr txBox="1"/>
          <p:nvPr/>
        </p:nvSpPr>
        <p:spPr>
          <a:xfrm>
            <a:off x="71755" y="365482"/>
            <a:ext cx="1669047" cy="523220"/>
          </a:xfrm>
          <a:prstGeom prst="rect">
            <a:avLst/>
          </a:prstGeom>
          <a:noFill/>
        </p:spPr>
        <p:txBody>
          <a:bodyPr wrap="none" rtlCol="0">
            <a:spAutoFit/>
          </a:bodyPr>
          <a:lstStyle/>
          <a:p>
            <a:r>
              <a:rPr kumimoji="1" lang="en-US" altLang="zh-CN" sz="2800" b="1" dirty="0">
                <a:latin typeface="Times New Roman" panose="02020603050405020304" pitchFamily="18" charset="0"/>
                <a:cs typeface="Times New Roman" panose="02020603050405020304" pitchFamily="18" charset="0"/>
              </a:rPr>
              <a:t>Bert</a:t>
            </a:r>
            <a:r>
              <a:rPr kumimoji="1" lang="zh-CN" altLang="en-US" sz="2800" b="1" dirty="0">
                <a:latin typeface="Times New Roman" panose="02020603050405020304" pitchFamily="18" charset="0"/>
                <a:cs typeface="Times New Roman" panose="02020603050405020304" pitchFamily="18" charset="0"/>
              </a:rPr>
              <a:t> 使用</a:t>
            </a:r>
          </a:p>
        </p:txBody>
      </p:sp>
      <p:sp>
        <p:nvSpPr>
          <p:cNvPr id="24" name="文本框 23">
            <a:extLst>
              <a:ext uri="{FF2B5EF4-FFF2-40B4-BE49-F238E27FC236}">
                <a16:creationId xmlns:a16="http://schemas.microsoft.com/office/drawing/2014/main" id="{322DD601-FCC9-4932-1654-8BD707E2F13D}"/>
              </a:ext>
            </a:extLst>
          </p:cNvPr>
          <p:cNvSpPr txBox="1"/>
          <p:nvPr/>
        </p:nvSpPr>
        <p:spPr>
          <a:xfrm>
            <a:off x="71753" y="961439"/>
            <a:ext cx="4696189" cy="465448"/>
          </a:xfrm>
          <a:prstGeom prst="rect">
            <a:avLst/>
          </a:prstGeom>
          <a:noFill/>
        </p:spPr>
        <p:txBody>
          <a:bodyPr wrap="square">
            <a:spAutoFit/>
          </a:bodyPr>
          <a:lstStyle/>
          <a:p>
            <a:pPr>
              <a:lnSpc>
                <a:spcPct val="150000"/>
              </a:lnSpc>
            </a:pPr>
            <a:r>
              <a:rPr lang="zh-CN" altLang="en-US" sz="1800" b="1" dirty="0">
                <a:solidFill>
                  <a:srgbClr val="0070C0"/>
                </a:solidFill>
                <a:effectLst/>
              </a:rPr>
              <a:t>应用场景 </a:t>
            </a:r>
            <a:r>
              <a:rPr lang="en-US" altLang="zh-CN" b="1" dirty="0">
                <a:solidFill>
                  <a:srgbClr val="0070C0"/>
                </a:solidFill>
              </a:rPr>
              <a:t>4</a:t>
            </a:r>
            <a:r>
              <a:rPr lang="zh-CN" altLang="en-US" b="1" dirty="0">
                <a:solidFill>
                  <a:srgbClr val="0070C0"/>
                </a:solidFill>
              </a:rPr>
              <a:t> 抽取式问答</a:t>
            </a:r>
            <a:endParaRPr lang="zh-CN" altLang="en-US" sz="1800" b="1" dirty="0">
              <a:solidFill>
                <a:srgbClr val="0070C0"/>
              </a:solidFill>
              <a:effectLst/>
            </a:endParaRPr>
          </a:p>
        </p:txBody>
      </p:sp>
      <p:grpSp>
        <p:nvGrpSpPr>
          <p:cNvPr id="180" name="组合 179">
            <a:extLst>
              <a:ext uri="{FF2B5EF4-FFF2-40B4-BE49-F238E27FC236}">
                <a16:creationId xmlns:a16="http://schemas.microsoft.com/office/drawing/2014/main" id="{D0EFCD91-C748-A592-43CC-A4F498C1EF55}"/>
              </a:ext>
            </a:extLst>
          </p:cNvPr>
          <p:cNvGrpSpPr/>
          <p:nvPr/>
        </p:nvGrpSpPr>
        <p:grpSpPr>
          <a:xfrm>
            <a:off x="345716" y="2604166"/>
            <a:ext cx="5274366" cy="3406285"/>
            <a:chOff x="185530" y="2572575"/>
            <a:chExt cx="5274366" cy="3406285"/>
          </a:xfrm>
        </p:grpSpPr>
        <p:sp>
          <p:nvSpPr>
            <p:cNvPr id="26" name="圆角矩形 25">
              <a:extLst>
                <a:ext uri="{FF2B5EF4-FFF2-40B4-BE49-F238E27FC236}">
                  <a16:creationId xmlns:a16="http://schemas.microsoft.com/office/drawing/2014/main" id="{DA16CB35-564E-69C1-C169-E05A5BB0ED1C}"/>
                </a:ext>
              </a:extLst>
            </p:cNvPr>
            <p:cNvSpPr/>
            <p:nvPr/>
          </p:nvSpPr>
          <p:spPr>
            <a:xfrm>
              <a:off x="185530" y="2572575"/>
              <a:ext cx="5274366" cy="3323986"/>
            </a:xfrm>
            <a:prstGeom prst="round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文本框 30">
              <a:extLst>
                <a:ext uri="{FF2B5EF4-FFF2-40B4-BE49-F238E27FC236}">
                  <a16:creationId xmlns:a16="http://schemas.microsoft.com/office/drawing/2014/main" id="{00BCBC08-AB0D-ED79-CC7F-52A55259AB7A}"/>
                </a:ext>
              </a:extLst>
            </p:cNvPr>
            <p:cNvSpPr txBox="1"/>
            <p:nvPr/>
          </p:nvSpPr>
          <p:spPr>
            <a:xfrm>
              <a:off x="337930" y="2654873"/>
              <a:ext cx="5029200" cy="3323987"/>
            </a:xfrm>
            <a:prstGeom prst="rect">
              <a:avLst/>
            </a:prstGeom>
            <a:noFill/>
          </p:spPr>
          <p:txBody>
            <a:bodyPr wrap="square" rtlCol="0">
              <a:spAutoFit/>
            </a:bodyPr>
            <a:lstStyle/>
            <a:p>
              <a:r>
                <a:rPr kumimoji="1" lang="zh-CN" altLang="en-US" sz="1400" dirty="0"/>
                <a:t>北京奥运会是哪年举办？</a:t>
              </a:r>
              <a:endParaRPr kumimoji="1" lang="en-US" altLang="zh-CN" sz="1400" dirty="0"/>
            </a:p>
            <a:p>
              <a:endParaRPr kumimoji="1" lang="zh-CN" altLang="en-US" sz="1400" dirty="0"/>
            </a:p>
            <a:p>
              <a:r>
                <a:rPr kumimoji="1" lang="zh-CN" altLang="en-US" sz="1400" dirty="0"/>
                <a:t>第</a:t>
              </a:r>
              <a:r>
                <a:rPr kumimoji="1" lang="en-US" altLang="zh-CN" sz="1400" dirty="0"/>
                <a:t>29</a:t>
              </a:r>
              <a:r>
                <a:rPr kumimoji="1" lang="zh-CN" altLang="en-US" sz="1400" dirty="0"/>
                <a:t>届夏季奥林匹克运动会（</a:t>
              </a:r>
              <a:r>
                <a:rPr kumimoji="1" lang="en" altLang="zh-CN" sz="1400" dirty="0"/>
                <a:t>Games</a:t>
              </a:r>
              <a:r>
                <a:rPr kumimoji="1" lang="zh-CN" altLang="en-US" sz="1400" dirty="0"/>
                <a:t> </a:t>
              </a:r>
              <a:r>
                <a:rPr kumimoji="1" lang="en" altLang="zh-CN" sz="1400" dirty="0"/>
                <a:t>of</a:t>
              </a:r>
              <a:r>
                <a:rPr kumimoji="1" lang="zh-CN" altLang="en-US" sz="1400" dirty="0"/>
                <a:t> </a:t>
              </a:r>
              <a:r>
                <a:rPr kumimoji="1" lang="en" altLang="zh-CN" sz="1400" dirty="0"/>
                <a:t>the</a:t>
              </a:r>
              <a:r>
                <a:rPr kumimoji="1" lang="zh-CN" altLang="en-US" sz="1400" dirty="0"/>
                <a:t> </a:t>
              </a:r>
              <a:r>
                <a:rPr kumimoji="1" lang="en" altLang="zh-CN" sz="1400" dirty="0"/>
                <a:t>xxix</a:t>
              </a:r>
              <a:r>
                <a:rPr kumimoji="1" lang="zh-CN" altLang="en-US" sz="1400" dirty="0"/>
                <a:t> </a:t>
              </a:r>
              <a:r>
                <a:rPr kumimoji="1" lang="en" altLang="zh-CN" sz="1400" dirty="0" err="1"/>
                <a:t>olympiad</a:t>
              </a:r>
              <a:r>
                <a:rPr kumimoji="1" lang="zh-CN" altLang="en" sz="1400" dirty="0"/>
                <a:t>），</a:t>
              </a:r>
              <a:r>
                <a:rPr kumimoji="1" lang="zh-CN" altLang="en-US" sz="1400" dirty="0"/>
                <a:t>又称</a:t>
              </a:r>
              <a:r>
                <a:rPr kumimoji="1" lang="en-US" altLang="zh-CN" sz="1400" dirty="0"/>
                <a:t>2008</a:t>
              </a:r>
              <a:r>
                <a:rPr kumimoji="1" lang="zh-CN" altLang="en-US" sz="1400" dirty="0"/>
                <a:t>年北京奥运会，</a:t>
              </a:r>
              <a:r>
                <a:rPr kumimoji="1" lang="en-US" altLang="zh-CN" sz="1400" dirty="0"/>
                <a:t>2008</a:t>
              </a:r>
              <a:r>
                <a:rPr kumimoji="1" lang="zh-CN" altLang="en-US" sz="1400" dirty="0"/>
                <a:t>年</a:t>
              </a:r>
              <a:r>
                <a:rPr kumimoji="1" lang="en-US" altLang="zh-CN" sz="1400" dirty="0"/>
                <a:t>8</a:t>
              </a:r>
              <a:r>
                <a:rPr kumimoji="1" lang="zh-CN" altLang="en-US" sz="1400" dirty="0"/>
                <a:t>月</a:t>
              </a:r>
              <a:r>
                <a:rPr kumimoji="1" lang="en-US" altLang="zh-CN" sz="1400" dirty="0"/>
                <a:t>8</a:t>
              </a:r>
              <a:r>
                <a:rPr kumimoji="1" lang="zh-CN" altLang="en-US" sz="1400" dirty="0"/>
                <a:t>日晚上</a:t>
              </a:r>
              <a:r>
                <a:rPr kumimoji="1" lang="en-US" altLang="zh-CN" sz="1400" dirty="0"/>
                <a:t>8</a:t>
              </a:r>
              <a:r>
                <a:rPr kumimoji="1" lang="zh-CN" altLang="en-US" sz="1400" dirty="0"/>
                <a:t>时整在中华人民共和国首都北京举办。</a:t>
              </a:r>
              <a:r>
                <a:rPr kumimoji="1" lang="en-US" altLang="zh-CN" sz="1400" dirty="0"/>
                <a:t>【1】</a:t>
              </a:r>
            </a:p>
            <a:p>
              <a:r>
                <a:rPr kumimoji="1" lang="en-US" altLang="zh-CN" sz="1400" dirty="0"/>
                <a:t>2008</a:t>
              </a:r>
              <a:r>
                <a:rPr kumimoji="1" lang="zh-CN" altLang="en-US" sz="1400" dirty="0"/>
                <a:t>年北京奥运会主办城市是北京，上海、天津、沈阳、秦皇岛、青岛为协办城市。</a:t>
              </a:r>
              <a:r>
                <a:rPr kumimoji="1" lang="en-US" altLang="zh-CN" sz="1400" dirty="0"/>
                <a:t>【2】</a:t>
              </a:r>
            </a:p>
            <a:p>
              <a:r>
                <a:rPr kumimoji="1" lang="zh-CN" altLang="en-US" sz="1400" dirty="0"/>
                <a:t>香港承办马术项目。</a:t>
              </a:r>
              <a:r>
                <a:rPr kumimoji="1" lang="en-US" altLang="zh-CN" sz="1400" dirty="0"/>
                <a:t>【3】</a:t>
              </a:r>
            </a:p>
            <a:p>
              <a:r>
                <a:rPr kumimoji="1" lang="en-US" altLang="zh-CN" sz="1400" dirty="0"/>
                <a:t>2008</a:t>
              </a:r>
              <a:r>
                <a:rPr kumimoji="1" lang="zh-CN" altLang="en-US" sz="1400" dirty="0"/>
                <a:t>年北京奥运会共有参赛国家及地区</a:t>
              </a:r>
              <a:r>
                <a:rPr kumimoji="1" lang="en-US" altLang="zh-CN" sz="1400" dirty="0"/>
                <a:t>204</a:t>
              </a:r>
              <a:r>
                <a:rPr kumimoji="1" lang="zh-CN" altLang="en-US" sz="1400" dirty="0"/>
                <a:t>个，参赛运动员</a:t>
              </a:r>
              <a:r>
                <a:rPr kumimoji="1" lang="en-US" altLang="zh-CN" sz="1400" dirty="0"/>
                <a:t>11438</a:t>
              </a:r>
              <a:r>
                <a:rPr kumimoji="1" lang="zh-CN" altLang="en-US" sz="1400" dirty="0"/>
                <a:t>人，设</a:t>
              </a:r>
              <a:r>
                <a:rPr kumimoji="1" lang="en-US" altLang="zh-CN" sz="1400" dirty="0"/>
                <a:t>302</a:t>
              </a:r>
              <a:r>
                <a:rPr kumimoji="1" lang="zh-CN" altLang="en-US" sz="1400" dirty="0"/>
                <a:t>项（</a:t>
              </a:r>
              <a:r>
                <a:rPr kumimoji="1" lang="en-US" altLang="zh-CN" sz="1400" dirty="0"/>
                <a:t>28</a:t>
              </a:r>
              <a:r>
                <a:rPr kumimoji="1" lang="zh-CN" altLang="en-US" sz="1400" dirty="0"/>
                <a:t>种）运动，共有</a:t>
              </a:r>
              <a:r>
                <a:rPr kumimoji="1" lang="en-US" altLang="zh-CN" sz="1400" dirty="0"/>
                <a:t>60000</a:t>
              </a:r>
              <a:r>
                <a:rPr kumimoji="1" lang="zh-CN" altLang="en-US" sz="1400" dirty="0"/>
                <a:t>多名运动员、教练员和官员参。加</a:t>
              </a:r>
              <a:r>
                <a:rPr kumimoji="1" lang="en-US" altLang="zh-CN" sz="1400" dirty="0"/>
                <a:t>【4】</a:t>
              </a:r>
            </a:p>
            <a:p>
              <a:r>
                <a:rPr kumimoji="1" lang="en-US" altLang="zh-CN" sz="1400" dirty="0"/>
                <a:t>2008</a:t>
              </a:r>
              <a:r>
                <a:rPr kumimoji="1" lang="zh-CN" altLang="en-US" sz="1400" dirty="0"/>
                <a:t>年北京奥运会共创造</a:t>
              </a:r>
              <a:r>
                <a:rPr kumimoji="1" lang="en-US" altLang="zh-CN" sz="1400" dirty="0"/>
                <a:t>43</a:t>
              </a:r>
              <a:r>
                <a:rPr kumimoji="1" lang="zh-CN" altLang="en-US" sz="1400" dirty="0"/>
                <a:t>项新世界纪录及</a:t>
              </a:r>
              <a:r>
                <a:rPr kumimoji="1" lang="en-US" altLang="zh-CN" sz="1400" dirty="0"/>
                <a:t>132</a:t>
              </a:r>
              <a:r>
                <a:rPr kumimoji="1" lang="zh-CN" altLang="en-US" sz="1400" dirty="0"/>
                <a:t>项新奥运纪录，共有</a:t>
              </a:r>
              <a:r>
                <a:rPr kumimoji="1" lang="en-US" altLang="zh-CN" sz="1400" dirty="0"/>
                <a:t>87</a:t>
              </a:r>
              <a:r>
                <a:rPr kumimoji="1" lang="zh-CN" altLang="en-US" sz="1400" dirty="0"/>
                <a:t>个国家和地区在赛事中取得奖牌，中国以</a:t>
              </a:r>
              <a:r>
                <a:rPr kumimoji="1" lang="en-US" altLang="zh-CN" sz="1400" dirty="0"/>
                <a:t>51</a:t>
              </a:r>
              <a:r>
                <a:rPr kumimoji="1" lang="zh-CN" altLang="en-US" sz="1400" dirty="0"/>
                <a:t>枚金牌居金牌榜首名，是奥运历史上首个登上金牌榜首的亚洲国家。</a:t>
              </a:r>
              <a:r>
                <a:rPr kumimoji="1" lang="en-US" altLang="zh-CN" sz="1400" dirty="0"/>
                <a:t>【5】</a:t>
              </a:r>
            </a:p>
            <a:p>
              <a:endParaRPr kumimoji="1" lang="zh-CN" altLang="en-US" sz="1400" dirty="0"/>
            </a:p>
          </p:txBody>
        </p:sp>
      </p:grpSp>
      <p:sp>
        <p:nvSpPr>
          <p:cNvPr id="50" name="圆角矩形 49">
            <a:extLst>
              <a:ext uri="{FF2B5EF4-FFF2-40B4-BE49-F238E27FC236}">
                <a16:creationId xmlns:a16="http://schemas.microsoft.com/office/drawing/2014/main" id="{D640A1FB-2CAD-D653-E2F7-E7F83BF1A09A}"/>
              </a:ext>
            </a:extLst>
          </p:cNvPr>
          <p:cNvSpPr/>
          <p:nvPr/>
        </p:nvSpPr>
        <p:spPr>
          <a:xfrm>
            <a:off x="7327154" y="1128294"/>
            <a:ext cx="2796208" cy="1694296"/>
          </a:xfrm>
          <a:prstGeom prst="round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1" name="文本框 50">
            <a:extLst>
              <a:ext uri="{FF2B5EF4-FFF2-40B4-BE49-F238E27FC236}">
                <a16:creationId xmlns:a16="http://schemas.microsoft.com/office/drawing/2014/main" id="{6216E89F-C6AE-E36F-9AC3-2FA1856E0D95}"/>
              </a:ext>
            </a:extLst>
          </p:cNvPr>
          <p:cNvSpPr txBox="1"/>
          <p:nvPr/>
        </p:nvSpPr>
        <p:spPr>
          <a:xfrm>
            <a:off x="7419920" y="1236778"/>
            <a:ext cx="2796208" cy="1477328"/>
          </a:xfrm>
          <a:prstGeom prst="rect">
            <a:avLst/>
          </a:prstGeom>
          <a:noFill/>
        </p:spPr>
        <p:txBody>
          <a:bodyPr wrap="square" rtlCol="0">
            <a:spAutoFit/>
          </a:bodyPr>
          <a:lstStyle/>
          <a:p>
            <a:pPr marL="342900" indent="-342900">
              <a:buAutoNum type="arabicPeriod"/>
            </a:pPr>
            <a:r>
              <a:rPr kumimoji="1" lang="en-US" altLang="zh-CN" dirty="0"/>
              <a:t>【Q】【A1】【label】</a:t>
            </a:r>
          </a:p>
          <a:p>
            <a:pPr marL="342900" indent="-342900">
              <a:buFontTx/>
              <a:buAutoNum type="arabicPeriod"/>
            </a:pPr>
            <a:r>
              <a:rPr kumimoji="1" lang="en-US" altLang="zh-CN" dirty="0"/>
              <a:t>【Q】【A2】【label】</a:t>
            </a:r>
          </a:p>
          <a:p>
            <a:pPr marL="342900" indent="-342900">
              <a:buFontTx/>
              <a:buAutoNum type="arabicPeriod"/>
            </a:pPr>
            <a:r>
              <a:rPr kumimoji="1" lang="en-US" altLang="zh-CN" dirty="0"/>
              <a:t>【Q】【A3】【label】</a:t>
            </a:r>
          </a:p>
          <a:p>
            <a:pPr marL="342900" indent="-342900">
              <a:buFontTx/>
              <a:buAutoNum type="arabicPeriod"/>
            </a:pPr>
            <a:r>
              <a:rPr kumimoji="1" lang="en-US" altLang="zh-CN" dirty="0"/>
              <a:t>【Q】【A4】【label】</a:t>
            </a:r>
          </a:p>
          <a:p>
            <a:pPr marL="342900" indent="-342900">
              <a:buFontTx/>
              <a:buAutoNum type="arabicPeriod"/>
            </a:pPr>
            <a:r>
              <a:rPr kumimoji="1" lang="en-US" altLang="zh-CN" dirty="0"/>
              <a:t>【Q】【A5】【label】</a:t>
            </a:r>
          </a:p>
        </p:txBody>
      </p:sp>
      <p:cxnSp>
        <p:nvCxnSpPr>
          <p:cNvPr id="147" name="直線單箭頭接點 29">
            <a:extLst>
              <a:ext uri="{FF2B5EF4-FFF2-40B4-BE49-F238E27FC236}">
                <a16:creationId xmlns:a16="http://schemas.microsoft.com/office/drawing/2014/main" id="{B546C95B-3B44-9DF7-47E5-CE8AD6631D7E}"/>
              </a:ext>
            </a:extLst>
          </p:cNvPr>
          <p:cNvCxnSpPr>
            <a:cxnSpLocks/>
          </p:cNvCxnSpPr>
          <p:nvPr/>
        </p:nvCxnSpPr>
        <p:spPr>
          <a:xfrm flipV="1">
            <a:off x="6814138" y="3588507"/>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8" name="矩形 147">
            <a:extLst>
              <a:ext uri="{FF2B5EF4-FFF2-40B4-BE49-F238E27FC236}">
                <a16:creationId xmlns:a16="http://schemas.microsoft.com/office/drawing/2014/main" id="{489AF417-34EE-7822-D620-7D6C68BECD8C}"/>
              </a:ext>
            </a:extLst>
          </p:cNvPr>
          <p:cNvSpPr/>
          <p:nvPr/>
        </p:nvSpPr>
        <p:spPr>
          <a:xfrm>
            <a:off x="6354300" y="3187644"/>
            <a:ext cx="919675" cy="400110"/>
          </a:xfrm>
          <a:prstGeom prst="rect">
            <a:avLst/>
          </a:prstGeom>
        </p:spPr>
        <p:txBody>
          <a:bodyPr wrap="none">
            <a:spAutoFit/>
          </a:bodyPr>
          <a:lstStyle/>
          <a:p>
            <a:pPr algn="ctr" defTabSz="457200">
              <a:defRPr/>
            </a:pPr>
            <a:r>
              <a:rPr lang="en-US" altLang="zh-TW" sz="2000" dirty="0">
                <a:solidFill>
                  <a:prstClr val="black"/>
                </a:solidFill>
                <a:latin typeface="Calibri" panose="020F0502020204030204"/>
                <a:ea typeface="新細明體" panose="02020500000000000000" pitchFamily="18" charset="-120"/>
              </a:rPr>
              <a:t>Yes/No</a:t>
            </a:r>
            <a:endParaRPr lang="zh-TW" altLang="en-US" sz="2000" baseline="-25000" dirty="0">
              <a:solidFill>
                <a:prstClr val="black"/>
              </a:solidFill>
              <a:latin typeface="Calibri" panose="020F0502020204030204"/>
              <a:ea typeface="新細明體" panose="02020500000000000000" pitchFamily="18" charset="-120"/>
            </a:endParaRPr>
          </a:p>
        </p:txBody>
      </p:sp>
      <p:cxnSp>
        <p:nvCxnSpPr>
          <p:cNvPr id="150" name="直線單箭頭接點 4">
            <a:extLst>
              <a:ext uri="{FF2B5EF4-FFF2-40B4-BE49-F238E27FC236}">
                <a16:creationId xmlns:a16="http://schemas.microsoft.com/office/drawing/2014/main" id="{40F6FE96-0810-8119-5159-945772C07502}"/>
              </a:ext>
            </a:extLst>
          </p:cNvPr>
          <p:cNvCxnSpPr>
            <a:cxnSpLocks/>
          </p:cNvCxnSpPr>
          <p:nvPr/>
        </p:nvCxnSpPr>
        <p:spPr>
          <a:xfrm flipV="1">
            <a:off x="7415463" y="5751403"/>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直線單箭頭接點 5">
            <a:extLst>
              <a:ext uri="{FF2B5EF4-FFF2-40B4-BE49-F238E27FC236}">
                <a16:creationId xmlns:a16="http://schemas.microsoft.com/office/drawing/2014/main" id="{C377B5ED-E484-18DF-8A57-040A135B3579}"/>
              </a:ext>
            </a:extLst>
          </p:cNvPr>
          <p:cNvCxnSpPr>
            <a:cxnSpLocks/>
          </p:cNvCxnSpPr>
          <p:nvPr/>
        </p:nvCxnSpPr>
        <p:spPr>
          <a:xfrm flipV="1">
            <a:off x="8027880" y="5751403"/>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2" name="文字方塊 8">
            <a:extLst>
              <a:ext uri="{FF2B5EF4-FFF2-40B4-BE49-F238E27FC236}">
                <a16:creationId xmlns:a16="http://schemas.microsoft.com/office/drawing/2014/main" id="{BB808DCD-D083-6B62-46C3-1E89F3C6392B}"/>
              </a:ext>
            </a:extLst>
          </p:cNvPr>
          <p:cNvSpPr txBox="1"/>
          <p:nvPr/>
        </p:nvSpPr>
        <p:spPr>
          <a:xfrm>
            <a:off x="8155209" y="6033005"/>
            <a:ext cx="1048215" cy="400110"/>
          </a:xfrm>
          <a:prstGeom prst="rect">
            <a:avLst/>
          </a:prstGeom>
          <a:noFill/>
        </p:spPr>
        <p:txBody>
          <a:bodyPr wrap="square" rtlCol="0">
            <a:spAutoFit/>
          </a:bodyPr>
          <a:lstStyle/>
          <a:p>
            <a:pPr algn="ctr" defTabSz="457200">
              <a:defRPr/>
            </a:pPr>
            <a:r>
              <a:rPr lang="en-US" altLang="zh-TW" sz="2000" dirty="0">
                <a:solidFill>
                  <a:prstClr val="black"/>
                </a:solidFill>
                <a:latin typeface="Calibri" panose="020F0502020204030204"/>
                <a:ea typeface="新細明體" panose="02020500000000000000" pitchFamily="18" charset="-120"/>
              </a:rPr>
              <a:t>[SEP]</a:t>
            </a:r>
            <a:endParaRPr lang="zh-TW" altLang="en-US" sz="2000" baseline="-25000" dirty="0">
              <a:solidFill>
                <a:prstClr val="black"/>
              </a:solidFill>
              <a:latin typeface="Calibri" panose="020F0502020204030204"/>
              <a:ea typeface="新細明體" panose="02020500000000000000" pitchFamily="18" charset="-120"/>
            </a:endParaRPr>
          </a:p>
        </p:txBody>
      </p:sp>
      <p:cxnSp>
        <p:nvCxnSpPr>
          <p:cNvPr id="153" name="直線單箭頭接點 9">
            <a:extLst>
              <a:ext uri="{FF2B5EF4-FFF2-40B4-BE49-F238E27FC236}">
                <a16:creationId xmlns:a16="http://schemas.microsoft.com/office/drawing/2014/main" id="{DA2F6E29-6C31-714B-AC45-DE08A3086DB5}"/>
              </a:ext>
            </a:extLst>
          </p:cNvPr>
          <p:cNvCxnSpPr>
            <a:cxnSpLocks/>
          </p:cNvCxnSpPr>
          <p:nvPr/>
        </p:nvCxnSpPr>
        <p:spPr>
          <a:xfrm flipV="1">
            <a:off x="9252714" y="5751403"/>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直線單箭頭接點 13">
            <a:extLst>
              <a:ext uri="{FF2B5EF4-FFF2-40B4-BE49-F238E27FC236}">
                <a16:creationId xmlns:a16="http://schemas.microsoft.com/office/drawing/2014/main" id="{380CB269-89CC-4456-345E-15D443081B4F}"/>
              </a:ext>
            </a:extLst>
          </p:cNvPr>
          <p:cNvCxnSpPr>
            <a:cxnSpLocks/>
          </p:cNvCxnSpPr>
          <p:nvPr/>
        </p:nvCxnSpPr>
        <p:spPr>
          <a:xfrm flipV="1">
            <a:off x="6803046" y="5751403"/>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5" name="文字方塊 14">
            <a:extLst>
              <a:ext uri="{FF2B5EF4-FFF2-40B4-BE49-F238E27FC236}">
                <a16:creationId xmlns:a16="http://schemas.microsoft.com/office/drawing/2014/main" id="{ED062C8C-FDEC-063E-7F8A-CD336FAF1E5E}"/>
              </a:ext>
            </a:extLst>
          </p:cNvPr>
          <p:cNvSpPr txBox="1"/>
          <p:nvPr/>
        </p:nvSpPr>
        <p:spPr>
          <a:xfrm>
            <a:off x="6278939" y="6009964"/>
            <a:ext cx="1048215" cy="400110"/>
          </a:xfrm>
          <a:prstGeom prst="rect">
            <a:avLst/>
          </a:prstGeom>
          <a:noFill/>
        </p:spPr>
        <p:txBody>
          <a:bodyPr wrap="square" rtlCol="0">
            <a:spAutoFit/>
          </a:bodyPr>
          <a:lstStyle/>
          <a:p>
            <a:pPr algn="ctr" defTabSz="457200">
              <a:defRPr/>
            </a:pPr>
            <a:r>
              <a:rPr lang="en-US" altLang="zh-TW" sz="2000" dirty="0">
                <a:solidFill>
                  <a:prstClr val="black"/>
                </a:solidFill>
                <a:latin typeface="Calibri" panose="020F0502020204030204"/>
                <a:ea typeface="新細明體" panose="02020500000000000000" pitchFamily="18" charset="-120"/>
              </a:rPr>
              <a:t>[CLS]</a:t>
            </a:r>
            <a:endParaRPr lang="zh-TW" altLang="en-US" sz="2000" baseline="-25000" dirty="0">
              <a:solidFill>
                <a:prstClr val="black"/>
              </a:solidFill>
              <a:latin typeface="Calibri" panose="020F0502020204030204"/>
              <a:ea typeface="新細明體" panose="02020500000000000000" pitchFamily="18" charset="-120"/>
            </a:endParaRPr>
          </a:p>
        </p:txBody>
      </p:sp>
      <p:cxnSp>
        <p:nvCxnSpPr>
          <p:cNvPr id="156" name="直線單箭頭接點 15">
            <a:extLst>
              <a:ext uri="{FF2B5EF4-FFF2-40B4-BE49-F238E27FC236}">
                <a16:creationId xmlns:a16="http://schemas.microsoft.com/office/drawing/2014/main" id="{7BADC3C9-346E-DCE6-464A-C2B93BB45188}"/>
              </a:ext>
            </a:extLst>
          </p:cNvPr>
          <p:cNvCxnSpPr>
            <a:cxnSpLocks/>
          </p:cNvCxnSpPr>
          <p:nvPr/>
        </p:nvCxnSpPr>
        <p:spPr>
          <a:xfrm flipV="1">
            <a:off x="8640297" y="5757876"/>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直線單箭頭接點 16">
            <a:extLst>
              <a:ext uri="{FF2B5EF4-FFF2-40B4-BE49-F238E27FC236}">
                <a16:creationId xmlns:a16="http://schemas.microsoft.com/office/drawing/2014/main" id="{5D3139F3-78EF-D2D2-5374-FD4898EF899F}"/>
              </a:ext>
            </a:extLst>
          </p:cNvPr>
          <p:cNvCxnSpPr>
            <a:cxnSpLocks/>
          </p:cNvCxnSpPr>
          <p:nvPr/>
        </p:nvCxnSpPr>
        <p:spPr>
          <a:xfrm flipV="1">
            <a:off x="10477550" y="5743489"/>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直線單箭頭接點 19">
            <a:extLst>
              <a:ext uri="{FF2B5EF4-FFF2-40B4-BE49-F238E27FC236}">
                <a16:creationId xmlns:a16="http://schemas.microsoft.com/office/drawing/2014/main" id="{AA93031C-8774-1106-9A2B-1B6D18955B2F}"/>
              </a:ext>
            </a:extLst>
          </p:cNvPr>
          <p:cNvCxnSpPr>
            <a:cxnSpLocks/>
          </p:cNvCxnSpPr>
          <p:nvPr/>
        </p:nvCxnSpPr>
        <p:spPr>
          <a:xfrm flipV="1">
            <a:off x="9865131" y="5729102"/>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9" name="矩形 158">
            <a:extLst>
              <a:ext uri="{FF2B5EF4-FFF2-40B4-BE49-F238E27FC236}">
                <a16:creationId xmlns:a16="http://schemas.microsoft.com/office/drawing/2014/main" id="{8983EBEA-C3C7-E657-654F-99891A656B11}"/>
              </a:ext>
            </a:extLst>
          </p:cNvPr>
          <p:cNvSpPr/>
          <p:nvPr/>
        </p:nvSpPr>
        <p:spPr>
          <a:xfrm>
            <a:off x="7118436" y="6056401"/>
            <a:ext cx="1242156" cy="353318"/>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r>
              <a:rPr lang="en-US" altLang="zh-TW" sz="1600" b="1" dirty="0">
                <a:solidFill>
                  <a:schemeClr val="tx1"/>
                </a:solidFill>
                <a:latin typeface="Calibri" panose="020F0502020204030204"/>
                <a:ea typeface="新細明體" panose="02020500000000000000" pitchFamily="18" charset="-120"/>
              </a:rPr>
              <a:t>Q</a:t>
            </a:r>
            <a:endParaRPr lang="zh-TW" altLang="en-US" sz="1600" b="1" dirty="0">
              <a:solidFill>
                <a:schemeClr val="tx1"/>
              </a:solidFill>
              <a:latin typeface="Calibri" panose="020F0502020204030204"/>
              <a:ea typeface="新細明體" panose="02020500000000000000" pitchFamily="18" charset="-120"/>
            </a:endParaRPr>
          </a:p>
        </p:txBody>
      </p:sp>
      <p:sp>
        <p:nvSpPr>
          <p:cNvPr id="163" name="矩形 162">
            <a:extLst>
              <a:ext uri="{FF2B5EF4-FFF2-40B4-BE49-F238E27FC236}">
                <a16:creationId xmlns:a16="http://schemas.microsoft.com/office/drawing/2014/main" id="{18A3F0CA-F57F-49B6-7EB2-BCCAF913FA5A}"/>
              </a:ext>
            </a:extLst>
          </p:cNvPr>
          <p:cNvSpPr/>
          <p:nvPr/>
        </p:nvSpPr>
        <p:spPr>
          <a:xfrm>
            <a:off x="9081515" y="6061224"/>
            <a:ext cx="1592347" cy="342376"/>
          </a:xfrm>
          <a:prstGeom prst="rect">
            <a:avLst/>
          </a:prstGeom>
          <a:solidFill>
            <a:schemeClr val="accent2">
              <a:lumMod val="20000"/>
              <a:lumOff val="8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defTabSz="457200">
              <a:defRPr/>
            </a:pPr>
            <a:r>
              <a:rPr lang="en-US" altLang="zh-TW" sz="1600" b="1" dirty="0">
                <a:solidFill>
                  <a:prstClr val="black"/>
                </a:solidFill>
                <a:latin typeface="Calibri" panose="020F0502020204030204"/>
                <a:ea typeface="新細明體" panose="02020500000000000000" pitchFamily="18" charset="-120"/>
              </a:rPr>
              <a:t>Ai</a:t>
            </a:r>
            <a:endParaRPr lang="zh-TW" altLang="en-US" sz="1600" b="1" dirty="0">
              <a:solidFill>
                <a:prstClr val="black"/>
              </a:solidFill>
              <a:latin typeface="Calibri" panose="020F0502020204030204"/>
              <a:ea typeface="新細明體" panose="02020500000000000000" pitchFamily="18" charset="-120"/>
            </a:endParaRPr>
          </a:p>
        </p:txBody>
      </p:sp>
      <p:cxnSp>
        <p:nvCxnSpPr>
          <p:cNvPr id="175" name="直線單箭頭接點 19">
            <a:extLst>
              <a:ext uri="{FF2B5EF4-FFF2-40B4-BE49-F238E27FC236}">
                <a16:creationId xmlns:a16="http://schemas.microsoft.com/office/drawing/2014/main" id="{E93DC2F5-4F4D-7F76-BA8D-B46F80D0EBC2}"/>
              </a:ext>
            </a:extLst>
          </p:cNvPr>
          <p:cNvCxnSpPr>
            <a:cxnSpLocks/>
          </p:cNvCxnSpPr>
          <p:nvPr/>
        </p:nvCxnSpPr>
        <p:spPr>
          <a:xfrm flipV="1">
            <a:off x="6829922" y="5045457"/>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6" name="矩形: 圓角 28">
            <a:extLst>
              <a:ext uri="{FF2B5EF4-FFF2-40B4-BE49-F238E27FC236}">
                <a16:creationId xmlns:a16="http://schemas.microsoft.com/office/drawing/2014/main" id="{09B242AE-33D3-6ED6-CA92-7AEEA551891E}"/>
              </a:ext>
            </a:extLst>
          </p:cNvPr>
          <p:cNvSpPr/>
          <p:nvPr/>
        </p:nvSpPr>
        <p:spPr>
          <a:xfrm>
            <a:off x="6296667" y="3931686"/>
            <a:ext cx="1057576" cy="424418"/>
          </a:xfrm>
          <a:prstGeom prst="roundRect">
            <a:avLst/>
          </a:prstGeom>
          <a:solidFill>
            <a:schemeClr val="accent1">
              <a:lumMod val="60000"/>
              <a:lumOff val="4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defTabSz="457200">
              <a:defRPr/>
            </a:pPr>
            <a:r>
              <a:rPr lang="en-US" altLang="zh-TW" sz="2000" dirty="0">
                <a:solidFill>
                  <a:prstClr val="black"/>
                </a:solidFill>
                <a:latin typeface="Calibri" panose="020F0502020204030204"/>
                <a:ea typeface="新細明體" panose="02020500000000000000" pitchFamily="18" charset="-120"/>
              </a:rPr>
              <a:t>Linear</a:t>
            </a:r>
          </a:p>
        </p:txBody>
      </p:sp>
      <p:cxnSp>
        <p:nvCxnSpPr>
          <p:cNvPr id="177" name="直線單箭頭接點 30">
            <a:extLst>
              <a:ext uri="{FF2B5EF4-FFF2-40B4-BE49-F238E27FC236}">
                <a16:creationId xmlns:a16="http://schemas.microsoft.com/office/drawing/2014/main" id="{B4124B66-2E3A-D2B1-B122-8E2973D69CA7}"/>
              </a:ext>
            </a:extLst>
          </p:cNvPr>
          <p:cNvCxnSpPr>
            <a:cxnSpLocks/>
          </p:cNvCxnSpPr>
          <p:nvPr/>
        </p:nvCxnSpPr>
        <p:spPr>
          <a:xfrm flipV="1">
            <a:off x="6826838" y="4367256"/>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8" name="矩形 177">
            <a:extLst>
              <a:ext uri="{FF2B5EF4-FFF2-40B4-BE49-F238E27FC236}">
                <a16:creationId xmlns:a16="http://schemas.microsoft.com/office/drawing/2014/main" id="{CA4CDF50-52CB-F96A-03E3-D5BE7141650E}"/>
              </a:ext>
            </a:extLst>
          </p:cNvPr>
          <p:cNvSpPr/>
          <p:nvPr/>
        </p:nvSpPr>
        <p:spPr>
          <a:xfrm rot="5400000">
            <a:off x="6645365" y="4735423"/>
            <a:ext cx="360000" cy="195209"/>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defTabSz="457200">
              <a:defRPr/>
            </a:pPr>
            <a:endParaRPr lang="zh-TW" altLang="en-US" sz="1600">
              <a:solidFill>
                <a:prstClr val="white"/>
              </a:solidFill>
              <a:latin typeface="Calibri" panose="020F0502020204030204"/>
              <a:ea typeface="新細明體" panose="02020500000000000000" pitchFamily="18" charset="-120"/>
            </a:endParaRPr>
          </a:p>
        </p:txBody>
      </p:sp>
      <p:sp>
        <p:nvSpPr>
          <p:cNvPr id="179" name="矩形: 圓角 3">
            <a:extLst>
              <a:ext uri="{FF2B5EF4-FFF2-40B4-BE49-F238E27FC236}">
                <a16:creationId xmlns:a16="http://schemas.microsoft.com/office/drawing/2014/main" id="{CD9E132B-8750-1C9B-21E6-EB9B65201BC2}"/>
              </a:ext>
            </a:extLst>
          </p:cNvPr>
          <p:cNvSpPr/>
          <p:nvPr/>
        </p:nvSpPr>
        <p:spPr>
          <a:xfrm>
            <a:off x="6414082" y="5296556"/>
            <a:ext cx="4259780" cy="435768"/>
          </a:xfrm>
          <a:prstGeom prst="roundRect">
            <a:avLst/>
          </a:prstGeom>
          <a:ln w="57150">
            <a:solidFill>
              <a:schemeClr val="accent2"/>
            </a:solidFill>
          </a:ln>
        </p:spPr>
        <p:style>
          <a:lnRef idx="1">
            <a:schemeClr val="accent4"/>
          </a:lnRef>
          <a:fillRef idx="2">
            <a:schemeClr val="accent4"/>
          </a:fillRef>
          <a:effectRef idx="1">
            <a:schemeClr val="accent4"/>
          </a:effectRef>
          <a:fontRef idx="minor">
            <a:schemeClr val="dk1"/>
          </a:fontRef>
        </p:style>
        <p:txBody>
          <a:bodyPr rtlCol="0" anchor="ctr"/>
          <a:lstStyle/>
          <a:p>
            <a:pPr algn="ctr" defTabSz="457200">
              <a:defRPr/>
            </a:pPr>
            <a:r>
              <a:rPr lang="en-US" altLang="zh-TW" sz="2400" dirty="0">
                <a:solidFill>
                  <a:prstClr val="black"/>
                </a:solidFill>
                <a:latin typeface="Calibri" panose="020F0502020204030204"/>
                <a:ea typeface="新細明體" panose="02020500000000000000" pitchFamily="18" charset="-120"/>
              </a:rPr>
              <a:t>BERT</a:t>
            </a:r>
            <a:endParaRPr lang="zh-TW" altLang="en-US" sz="2400" dirty="0">
              <a:solidFill>
                <a:prstClr val="black"/>
              </a:solidFill>
              <a:latin typeface="Calibri" panose="020F0502020204030204"/>
              <a:ea typeface="新細明體" panose="02020500000000000000" pitchFamily="18" charset="-120"/>
            </a:endParaRPr>
          </a:p>
        </p:txBody>
      </p:sp>
      <p:cxnSp>
        <p:nvCxnSpPr>
          <p:cNvPr id="182" name="肘形连接符 181">
            <a:extLst>
              <a:ext uri="{FF2B5EF4-FFF2-40B4-BE49-F238E27FC236}">
                <a16:creationId xmlns:a16="http://schemas.microsoft.com/office/drawing/2014/main" id="{4DF90940-96D6-1374-9DC9-3F3881228C69}"/>
              </a:ext>
            </a:extLst>
          </p:cNvPr>
          <p:cNvCxnSpPr>
            <a:cxnSpLocks/>
          </p:cNvCxnSpPr>
          <p:nvPr/>
        </p:nvCxnSpPr>
        <p:spPr>
          <a:xfrm rot="5400000" flipH="1" flipV="1">
            <a:off x="4623925" y="-45881"/>
            <a:ext cx="692718" cy="4296308"/>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86" name="直線單箭頭接點 29">
            <a:extLst>
              <a:ext uri="{FF2B5EF4-FFF2-40B4-BE49-F238E27FC236}">
                <a16:creationId xmlns:a16="http://schemas.microsoft.com/office/drawing/2014/main" id="{FF32653B-B549-522C-8264-FBD65974002E}"/>
              </a:ext>
            </a:extLst>
          </p:cNvPr>
          <p:cNvCxnSpPr>
            <a:cxnSpLocks/>
          </p:cNvCxnSpPr>
          <p:nvPr/>
        </p:nvCxnSpPr>
        <p:spPr>
          <a:xfrm>
            <a:off x="8793538" y="2957916"/>
            <a:ext cx="0" cy="68782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FE338296-A18A-832B-86C5-F700B4F207D2}"/>
              </a:ext>
            </a:extLst>
          </p:cNvPr>
          <p:cNvSpPr>
            <a:spLocks noGrp="1"/>
          </p:cNvSpPr>
          <p:nvPr>
            <p:ph type="sldNum" sz="quarter" idx="12"/>
          </p:nvPr>
        </p:nvSpPr>
        <p:spPr/>
        <p:txBody>
          <a:bodyPr/>
          <a:lstStyle/>
          <a:p>
            <a:fld id="{8B072E7F-FB13-4E5C-AA2E-76722510F6F9}" type="slidenum">
              <a:rPr lang="en-US" smtClean="0"/>
              <a:t>19</a:t>
            </a:fld>
            <a:endParaRPr lang="en-US"/>
          </a:p>
        </p:txBody>
      </p:sp>
    </p:spTree>
    <p:extLst>
      <p:ext uri="{BB962C8B-B14F-4D97-AF65-F5344CB8AC3E}">
        <p14:creationId xmlns:p14="http://schemas.microsoft.com/office/powerpoint/2010/main" val="199293096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additive="base">
                                        <p:cTn id="7" dur="500"/>
                                        <p:tgtEl>
                                          <p:spTgt spid="50"/>
                                        </p:tgtEl>
                                        <p:attrNameLst>
                                          <p:attrName>ppt_x</p:attrName>
                                        </p:attrNameLst>
                                      </p:cBhvr>
                                      <p:tavLst>
                                        <p:tav tm="0">
                                          <p:val>
                                            <p:strVal val="#ppt_x-#ppt_w*1.125000"/>
                                          </p:val>
                                        </p:tav>
                                        <p:tav tm="100000">
                                          <p:val>
                                            <p:strVal val="#ppt_x"/>
                                          </p:val>
                                        </p:tav>
                                      </p:tavLst>
                                    </p:anim>
                                    <p:animEffect transition="in" filter="wipe(right)">
                                      <p:cBhvr>
                                        <p:cTn id="8" dur="500"/>
                                        <p:tgtEl>
                                          <p:spTgt spid="50"/>
                                        </p:tgtEl>
                                      </p:cBhvr>
                                    </p:animEffect>
                                  </p:childTnLst>
                                </p:cTn>
                              </p:par>
                              <p:par>
                                <p:cTn id="9" presetID="12" presetClass="entr" presetSubtype="8" fill="hold" grpId="0" nodeType="withEffect">
                                  <p:stCondLst>
                                    <p:cond delay="0"/>
                                  </p:stCondLst>
                                  <p:childTnLst>
                                    <p:set>
                                      <p:cBhvr>
                                        <p:cTn id="10" dur="1" fill="hold">
                                          <p:stCondLst>
                                            <p:cond delay="0"/>
                                          </p:stCondLst>
                                        </p:cTn>
                                        <p:tgtEl>
                                          <p:spTgt spid="51"/>
                                        </p:tgtEl>
                                        <p:attrNameLst>
                                          <p:attrName>style.visibility</p:attrName>
                                        </p:attrNameLst>
                                      </p:cBhvr>
                                      <p:to>
                                        <p:strVal val="visible"/>
                                      </p:to>
                                    </p:set>
                                    <p:anim calcmode="lin" valueType="num">
                                      <p:cBhvr additive="base">
                                        <p:cTn id="11" dur="500"/>
                                        <p:tgtEl>
                                          <p:spTgt spid="51"/>
                                        </p:tgtEl>
                                        <p:attrNameLst>
                                          <p:attrName>ppt_x</p:attrName>
                                        </p:attrNameLst>
                                      </p:cBhvr>
                                      <p:tavLst>
                                        <p:tav tm="0">
                                          <p:val>
                                            <p:strVal val="#ppt_x-#ppt_w*1.125000"/>
                                          </p:val>
                                        </p:tav>
                                        <p:tav tm="100000">
                                          <p:val>
                                            <p:strVal val="#ppt_x"/>
                                          </p:val>
                                        </p:tav>
                                      </p:tavLst>
                                    </p:anim>
                                    <p:animEffect transition="in" filter="wipe(right)">
                                      <p:cBhvr>
                                        <p:cTn id="12" dur="500"/>
                                        <p:tgtEl>
                                          <p:spTgt spid="51"/>
                                        </p:tgtEl>
                                      </p:cBhvr>
                                    </p:animEffect>
                                  </p:childTnLst>
                                </p:cTn>
                              </p:par>
                              <p:par>
                                <p:cTn id="13" presetID="12" presetClass="entr" presetSubtype="8" fill="hold" nodeType="withEffect">
                                  <p:stCondLst>
                                    <p:cond delay="0"/>
                                  </p:stCondLst>
                                  <p:childTnLst>
                                    <p:set>
                                      <p:cBhvr>
                                        <p:cTn id="14" dur="1" fill="hold">
                                          <p:stCondLst>
                                            <p:cond delay="0"/>
                                          </p:stCondLst>
                                        </p:cTn>
                                        <p:tgtEl>
                                          <p:spTgt spid="182"/>
                                        </p:tgtEl>
                                        <p:attrNameLst>
                                          <p:attrName>style.visibility</p:attrName>
                                        </p:attrNameLst>
                                      </p:cBhvr>
                                      <p:to>
                                        <p:strVal val="visible"/>
                                      </p:to>
                                    </p:set>
                                    <p:anim calcmode="lin" valueType="num">
                                      <p:cBhvr additive="base">
                                        <p:cTn id="15" dur="500"/>
                                        <p:tgtEl>
                                          <p:spTgt spid="182"/>
                                        </p:tgtEl>
                                        <p:attrNameLst>
                                          <p:attrName>ppt_x</p:attrName>
                                        </p:attrNameLst>
                                      </p:cBhvr>
                                      <p:tavLst>
                                        <p:tav tm="0">
                                          <p:val>
                                            <p:strVal val="#ppt_x-#ppt_w*1.125000"/>
                                          </p:val>
                                        </p:tav>
                                        <p:tav tm="100000">
                                          <p:val>
                                            <p:strVal val="#ppt_x"/>
                                          </p:val>
                                        </p:tav>
                                      </p:tavLst>
                                    </p:anim>
                                    <p:animEffect transition="in" filter="wipe(right)">
                                      <p:cBhvr>
                                        <p:cTn id="16" dur="500"/>
                                        <p:tgtEl>
                                          <p:spTgt spid="182"/>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1" fill="hold" nodeType="clickEffect">
                                  <p:stCondLst>
                                    <p:cond delay="0"/>
                                  </p:stCondLst>
                                  <p:childTnLst>
                                    <p:set>
                                      <p:cBhvr>
                                        <p:cTn id="20" dur="1" fill="hold">
                                          <p:stCondLst>
                                            <p:cond delay="0"/>
                                          </p:stCondLst>
                                        </p:cTn>
                                        <p:tgtEl>
                                          <p:spTgt spid="147"/>
                                        </p:tgtEl>
                                        <p:attrNameLst>
                                          <p:attrName>style.visibility</p:attrName>
                                        </p:attrNameLst>
                                      </p:cBhvr>
                                      <p:to>
                                        <p:strVal val="visible"/>
                                      </p:to>
                                    </p:set>
                                    <p:anim calcmode="lin" valueType="num">
                                      <p:cBhvr additive="base">
                                        <p:cTn id="21" dur="500"/>
                                        <p:tgtEl>
                                          <p:spTgt spid="147"/>
                                        </p:tgtEl>
                                        <p:attrNameLst>
                                          <p:attrName>ppt_y</p:attrName>
                                        </p:attrNameLst>
                                      </p:cBhvr>
                                      <p:tavLst>
                                        <p:tav tm="0">
                                          <p:val>
                                            <p:strVal val="#ppt_y-#ppt_h*1.125000"/>
                                          </p:val>
                                        </p:tav>
                                        <p:tav tm="100000">
                                          <p:val>
                                            <p:strVal val="#ppt_y"/>
                                          </p:val>
                                        </p:tav>
                                      </p:tavLst>
                                    </p:anim>
                                    <p:animEffect transition="in" filter="wipe(down)">
                                      <p:cBhvr>
                                        <p:cTn id="22" dur="500"/>
                                        <p:tgtEl>
                                          <p:spTgt spid="147"/>
                                        </p:tgtEl>
                                      </p:cBhvr>
                                    </p:animEffect>
                                  </p:childTnLst>
                                </p:cTn>
                              </p:par>
                              <p:par>
                                <p:cTn id="23" presetID="12" presetClass="entr" presetSubtype="1" fill="hold" grpId="0" nodeType="withEffect">
                                  <p:stCondLst>
                                    <p:cond delay="0"/>
                                  </p:stCondLst>
                                  <p:childTnLst>
                                    <p:set>
                                      <p:cBhvr>
                                        <p:cTn id="24" dur="1" fill="hold">
                                          <p:stCondLst>
                                            <p:cond delay="0"/>
                                          </p:stCondLst>
                                        </p:cTn>
                                        <p:tgtEl>
                                          <p:spTgt spid="148"/>
                                        </p:tgtEl>
                                        <p:attrNameLst>
                                          <p:attrName>style.visibility</p:attrName>
                                        </p:attrNameLst>
                                      </p:cBhvr>
                                      <p:to>
                                        <p:strVal val="visible"/>
                                      </p:to>
                                    </p:set>
                                    <p:anim calcmode="lin" valueType="num">
                                      <p:cBhvr additive="base">
                                        <p:cTn id="25" dur="500"/>
                                        <p:tgtEl>
                                          <p:spTgt spid="148"/>
                                        </p:tgtEl>
                                        <p:attrNameLst>
                                          <p:attrName>ppt_y</p:attrName>
                                        </p:attrNameLst>
                                      </p:cBhvr>
                                      <p:tavLst>
                                        <p:tav tm="0">
                                          <p:val>
                                            <p:strVal val="#ppt_y-#ppt_h*1.125000"/>
                                          </p:val>
                                        </p:tav>
                                        <p:tav tm="100000">
                                          <p:val>
                                            <p:strVal val="#ppt_y"/>
                                          </p:val>
                                        </p:tav>
                                      </p:tavLst>
                                    </p:anim>
                                    <p:animEffect transition="in" filter="wipe(down)">
                                      <p:cBhvr>
                                        <p:cTn id="26" dur="500"/>
                                        <p:tgtEl>
                                          <p:spTgt spid="148"/>
                                        </p:tgtEl>
                                      </p:cBhvr>
                                    </p:animEffect>
                                  </p:childTnLst>
                                </p:cTn>
                              </p:par>
                              <p:par>
                                <p:cTn id="27" presetID="12" presetClass="entr" presetSubtype="1" fill="hold" nodeType="withEffect">
                                  <p:stCondLst>
                                    <p:cond delay="0"/>
                                  </p:stCondLst>
                                  <p:childTnLst>
                                    <p:set>
                                      <p:cBhvr>
                                        <p:cTn id="28" dur="1" fill="hold">
                                          <p:stCondLst>
                                            <p:cond delay="0"/>
                                          </p:stCondLst>
                                        </p:cTn>
                                        <p:tgtEl>
                                          <p:spTgt spid="150"/>
                                        </p:tgtEl>
                                        <p:attrNameLst>
                                          <p:attrName>style.visibility</p:attrName>
                                        </p:attrNameLst>
                                      </p:cBhvr>
                                      <p:to>
                                        <p:strVal val="visible"/>
                                      </p:to>
                                    </p:set>
                                    <p:anim calcmode="lin" valueType="num">
                                      <p:cBhvr additive="base">
                                        <p:cTn id="29" dur="500"/>
                                        <p:tgtEl>
                                          <p:spTgt spid="150"/>
                                        </p:tgtEl>
                                        <p:attrNameLst>
                                          <p:attrName>ppt_y</p:attrName>
                                        </p:attrNameLst>
                                      </p:cBhvr>
                                      <p:tavLst>
                                        <p:tav tm="0">
                                          <p:val>
                                            <p:strVal val="#ppt_y-#ppt_h*1.125000"/>
                                          </p:val>
                                        </p:tav>
                                        <p:tav tm="100000">
                                          <p:val>
                                            <p:strVal val="#ppt_y"/>
                                          </p:val>
                                        </p:tav>
                                      </p:tavLst>
                                    </p:anim>
                                    <p:animEffect transition="in" filter="wipe(down)">
                                      <p:cBhvr>
                                        <p:cTn id="30" dur="500"/>
                                        <p:tgtEl>
                                          <p:spTgt spid="150"/>
                                        </p:tgtEl>
                                      </p:cBhvr>
                                    </p:animEffect>
                                  </p:childTnLst>
                                </p:cTn>
                              </p:par>
                              <p:par>
                                <p:cTn id="31" presetID="12" presetClass="entr" presetSubtype="1" fill="hold" nodeType="withEffect">
                                  <p:stCondLst>
                                    <p:cond delay="0"/>
                                  </p:stCondLst>
                                  <p:childTnLst>
                                    <p:set>
                                      <p:cBhvr>
                                        <p:cTn id="32" dur="1" fill="hold">
                                          <p:stCondLst>
                                            <p:cond delay="0"/>
                                          </p:stCondLst>
                                        </p:cTn>
                                        <p:tgtEl>
                                          <p:spTgt spid="151"/>
                                        </p:tgtEl>
                                        <p:attrNameLst>
                                          <p:attrName>style.visibility</p:attrName>
                                        </p:attrNameLst>
                                      </p:cBhvr>
                                      <p:to>
                                        <p:strVal val="visible"/>
                                      </p:to>
                                    </p:set>
                                    <p:anim calcmode="lin" valueType="num">
                                      <p:cBhvr additive="base">
                                        <p:cTn id="33" dur="500"/>
                                        <p:tgtEl>
                                          <p:spTgt spid="151"/>
                                        </p:tgtEl>
                                        <p:attrNameLst>
                                          <p:attrName>ppt_y</p:attrName>
                                        </p:attrNameLst>
                                      </p:cBhvr>
                                      <p:tavLst>
                                        <p:tav tm="0">
                                          <p:val>
                                            <p:strVal val="#ppt_y-#ppt_h*1.125000"/>
                                          </p:val>
                                        </p:tav>
                                        <p:tav tm="100000">
                                          <p:val>
                                            <p:strVal val="#ppt_y"/>
                                          </p:val>
                                        </p:tav>
                                      </p:tavLst>
                                    </p:anim>
                                    <p:animEffect transition="in" filter="wipe(down)">
                                      <p:cBhvr>
                                        <p:cTn id="34" dur="500"/>
                                        <p:tgtEl>
                                          <p:spTgt spid="151"/>
                                        </p:tgtEl>
                                      </p:cBhvr>
                                    </p:animEffect>
                                  </p:childTnLst>
                                </p:cTn>
                              </p:par>
                              <p:par>
                                <p:cTn id="35" presetID="12" presetClass="entr" presetSubtype="1" fill="hold" grpId="0" nodeType="withEffect">
                                  <p:stCondLst>
                                    <p:cond delay="0"/>
                                  </p:stCondLst>
                                  <p:childTnLst>
                                    <p:set>
                                      <p:cBhvr>
                                        <p:cTn id="36" dur="1" fill="hold">
                                          <p:stCondLst>
                                            <p:cond delay="0"/>
                                          </p:stCondLst>
                                        </p:cTn>
                                        <p:tgtEl>
                                          <p:spTgt spid="152"/>
                                        </p:tgtEl>
                                        <p:attrNameLst>
                                          <p:attrName>style.visibility</p:attrName>
                                        </p:attrNameLst>
                                      </p:cBhvr>
                                      <p:to>
                                        <p:strVal val="visible"/>
                                      </p:to>
                                    </p:set>
                                    <p:anim calcmode="lin" valueType="num">
                                      <p:cBhvr additive="base">
                                        <p:cTn id="37" dur="500"/>
                                        <p:tgtEl>
                                          <p:spTgt spid="152"/>
                                        </p:tgtEl>
                                        <p:attrNameLst>
                                          <p:attrName>ppt_y</p:attrName>
                                        </p:attrNameLst>
                                      </p:cBhvr>
                                      <p:tavLst>
                                        <p:tav tm="0">
                                          <p:val>
                                            <p:strVal val="#ppt_y-#ppt_h*1.125000"/>
                                          </p:val>
                                        </p:tav>
                                        <p:tav tm="100000">
                                          <p:val>
                                            <p:strVal val="#ppt_y"/>
                                          </p:val>
                                        </p:tav>
                                      </p:tavLst>
                                    </p:anim>
                                    <p:animEffect transition="in" filter="wipe(down)">
                                      <p:cBhvr>
                                        <p:cTn id="38" dur="500"/>
                                        <p:tgtEl>
                                          <p:spTgt spid="152"/>
                                        </p:tgtEl>
                                      </p:cBhvr>
                                    </p:animEffect>
                                  </p:childTnLst>
                                </p:cTn>
                              </p:par>
                              <p:par>
                                <p:cTn id="39" presetID="12" presetClass="entr" presetSubtype="1" fill="hold" nodeType="withEffect">
                                  <p:stCondLst>
                                    <p:cond delay="0"/>
                                  </p:stCondLst>
                                  <p:childTnLst>
                                    <p:set>
                                      <p:cBhvr>
                                        <p:cTn id="40" dur="1" fill="hold">
                                          <p:stCondLst>
                                            <p:cond delay="0"/>
                                          </p:stCondLst>
                                        </p:cTn>
                                        <p:tgtEl>
                                          <p:spTgt spid="153"/>
                                        </p:tgtEl>
                                        <p:attrNameLst>
                                          <p:attrName>style.visibility</p:attrName>
                                        </p:attrNameLst>
                                      </p:cBhvr>
                                      <p:to>
                                        <p:strVal val="visible"/>
                                      </p:to>
                                    </p:set>
                                    <p:anim calcmode="lin" valueType="num">
                                      <p:cBhvr additive="base">
                                        <p:cTn id="41" dur="500"/>
                                        <p:tgtEl>
                                          <p:spTgt spid="153"/>
                                        </p:tgtEl>
                                        <p:attrNameLst>
                                          <p:attrName>ppt_y</p:attrName>
                                        </p:attrNameLst>
                                      </p:cBhvr>
                                      <p:tavLst>
                                        <p:tav tm="0">
                                          <p:val>
                                            <p:strVal val="#ppt_y-#ppt_h*1.125000"/>
                                          </p:val>
                                        </p:tav>
                                        <p:tav tm="100000">
                                          <p:val>
                                            <p:strVal val="#ppt_y"/>
                                          </p:val>
                                        </p:tav>
                                      </p:tavLst>
                                    </p:anim>
                                    <p:animEffect transition="in" filter="wipe(down)">
                                      <p:cBhvr>
                                        <p:cTn id="42" dur="500"/>
                                        <p:tgtEl>
                                          <p:spTgt spid="153"/>
                                        </p:tgtEl>
                                      </p:cBhvr>
                                    </p:animEffect>
                                  </p:childTnLst>
                                </p:cTn>
                              </p:par>
                              <p:par>
                                <p:cTn id="43" presetID="12" presetClass="entr" presetSubtype="1" fill="hold" nodeType="withEffect">
                                  <p:stCondLst>
                                    <p:cond delay="0"/>
                                  </p:stCondLst>
                                  <p:childTnLst>
                                    <p:set>
                                      <p:cBhvr>
                                        <p:cTn id="44" dur="1" fill="hold">
                                          <p:stCondLst>
                                            <p:cond delay="0"/>
                                          </p:stCondLst>
                                        </p:cTn>
                                        <p:tgtEl>
                                          <p:spTgt spid="154"/>
                                        </p:tgtEl>
                                        <p:attrNameLst>
                                          <p:attrName>style.visibility</p:attrName>
                                        </p:attrNameLst>
                                      </p:cBhvr>
                                      <p:to>
                                        <p:strVal val="visible"/>
                                      </p:to>
                                    </p:set>
                                    <p:anim calcmode="lin" valueType="num">
                                      <p:cBhvr additive="base">
                                        <p:cTn id="45" dur="500"/>
                                        <p:tgtEl>
                                          <p:spTgt spid="154"/>
                                        </p:tgtEl>
                                        <p:attrNameLst>
                                          <p:attrName>ppt_y</p:attrName>
                                        </p:attrNameLst>
                                      </p:cBhvr>
                                      <p:tavLst>
                                        <p:tav tm="0">
                                          <p:val>
                                            <p:strVal val="#ppt_y-#ppt_h*1.125000"/>
                                          </p:val>
                                        </p:tav>
                                        <p:tav tm="100000">
                                          <p:val>
                                            <p:strVal val="#ppt_y"/>
                                          </p:val>
                                        </p:tav>
                                      </p:tavLst>
                                    </p:anim>
                                    <p:animEffect transition="in" filter="wipe(down)">
                                      <p:cBhvr>
                                        <p:cTn id="46" dur="500"/>
                                        <p:tgtEl>
                                          <p:spTgt spid="154"/>
                                        </p:tgtEl>
                                      </p:cBhvr>
                                    </p:animEffect>
                                  </p:childTnLst>
                                </p:cTn>
                              </p:par>
                              <p:par>
                                <p:cTn id="47" presetID="12" presetClass="entr" presetSubtype="1" fill="hold" grpId="0" nodeType="withEffect">
                                  <p:stCondLst>
                                    <p:cond delay="0"/>
                                  </p:stCondLst>
                                  <p:childTnLst>
                                    <p:set>
                                      <p:cBhvr>
                                        <p:cTn id="48" dur="1" fill="hold">
                                          <p:stCondLst>
                                            <p:cond delay="0"/>
                                          </p:stCondLst>
                                        </p:cTn>
                                        <p:tgtEl>
                                          <p:spTgt spid="155"/>
                                        </p:tgtEl>
                                        <p:attrNameLst>
                                          <p:attrName>style.visibility</p:attrName>
                                        </p:attrNameLst>
                                      </p:cBhvr>
                                      <p:to>
                                        <p:strVal val="visible"/>
                                      </p:to>
                                    </p:set>
                                    <p:anim calcmode="lin" valueType="num">
                                      <p:cBhvr additive="base">
                                        <p:cTn id="49" dur="500"/>
                                        <p:tgtEl>
                                          <p:spTgt spid="155"/>
                                        </p:tgtEl>
                                        <p:attrNameLst>
                                          <p:attrName>ppt_y</p:attrName>
                                        </p:attrNameLst>
                                      </p:cBhvr>
                                      <p:tavLst>
                                        <p:tav tm="0">
                                          <p:val>
                                            <p:strVal val="#ppt_y-#ppt_h*1.125000"/>
                                          </p:val>
                                        </p:tav>
                                        <p:tav tm="100000">
                                          <p:val>
                                            <p:strVal val="#ppt_y"/>
                                          </p:val>
                                        </p:tav>
                                      </p:tavLst>
                                    </p:anim>
                                    <p:animEffect transition="in" filter="wipe(down)">
                                      <p:cBhvr>
                                        <p:cTn id="50" dur="500"/>
                                        <p:tgtEl>
                                          <p:spTgt spid="155"/>
                                        </p:tgtEl>
                                      </p:cBhvr>
                                    </p:animEffect>
                                  </p:childTnLst>
                                </p:cTn>
                              </p:par>
                              <p:par>
                                <p:cTn id="51" presetID="12" presetClass="entr" presetSubtype="1" fill="hold" nodeType="withEffect">
                                  <p:stCondLst>
                                    <p:cond delay="0"/>
                                  </p:stCondLst>
                                  <p:childTnLst>
                                    <p:set>
                                      <p:cBhvr>
                                        <p:cTn id="52" dur="1" fill="hold">
                                          <p:stCondLst>
                                            <p:cond delay="0"/>
                                          </p:stCondLst>
                                        </p:cTn>
                                        <p:tgtEl>
                                          <p:spTgt spid="156"/>
                                        </p:tgtEl>
                                        <p:attrNameLst>
                                          <p:attrName>style.visibility</p:attrName>
                                        </p:attrNameLst>
                                      </p:cBhvr>
                                      <p:to>
                                        <p:strVal val="visible"/>
                                      </p:to>
                                    </p:set>
                                    <p:anim calcmode="lin" valueType="num">
                                      <p:cBhvr additive="base">
                                        <p:cTn id="53" dur="500"/>
                                        <p:tgtEl>
                                          <p:spTgt spid="156"/>
                                        </p:tgtEl>
                                        <p:attrNameLst>
                                          <p:attrName>ppt_y</p:attrName>
                                        </p:attrNameLst>
                                      </p:cBhvr>
                                      <p:tavLst>
                                        <p:tav tm="0">
                                          <p:val>
                                            <p:strVal val="#ppt_y-#ppt_h*1.125000"/>
                                          </p:val>
                                        </p:tav>
                                        <p:tav tm="100000">
                                          <p:val>
                                            <p:strVal val="#ppt_y"/>
                                          </p:val>
                                        </p:tav>
                                      </p:tavLst>
                                    </p:anim>
                                    <p:animEffect transition="in" filter="wipe(down)">
                                      <p:cBhvr>
                                        <p:cTn id="54" dur="500"/>
                                        <p:tgtEl>
                                          <p:spTgt spid="156"/>
                                        </p:tgtEl>
                                      </p:cBhvr>
                                    </p:animEffect>
                                  </p:childTnLst>
                                </p:cTn>
                              </p:par>
                              <p:par>
                                <p:cTn id="55" presetID="12" presetClass="entr" presetSubtype="1" fill="hold" nodeType="withEffect">
                                  <p:stCondLst>
                                    <p:cond delay="0"/>
                                  </p:stCondLst>
                                  <p:childTnLst>
                                    <p:set>
                                      <p:cBhvr>
                                        <p:cTn id="56" dur="1" fill="hold">
                                          <p:stCondLst>
                                            <p:cond delay="0"/>
                                          </p:stCondLst>
                                        </p:cTn>
                                        <p:tgtEl>
                                          <p:spTgt spid="157"/>
                                        </p:tgtEl>
                                        <p:attrNameLst>
                                          <p:attrName>style.visibility</p:attrName>
                                        </p:attrNameLst>
                                      </p:cBhvr>
                                      <p:to>
                                        <p:strVal val="visible"/>
                                      </p:to>
                                    </p:set>
                                    <p:anim calcmode="lin" valueType="num">
                                      <p:cBhvr additive="base">
                                        <p:cTn id="57" dur="500"/>
                                        <p:tgtEl>
                                          <p:spTgt spid="157"/>
                                        </p:tgtEl>
                                        <p:attrNameLst>
                                          <p:attrName>ppt_y</p:attrName>
                                        </p:attrNameLst>
                                      </p:cBhvr>
                                      <p:tavLst>
                                        <p:tav tm="0">
                                          <p:val>
                                            <p:strVal val="#ppt_y-#ppt_h*1.125000"/>
                                          </p:val>
                                        </p:tav>
                                        <p:tav tm="100000">
                                          <p:val>
                                            <p:strVal val="#ppt_y"/>
                                          </p:val>
                                        </p:tav>
                                      </p:tavLst>
                                    </p:anim>
                                    <p:animEffect transition="in" filter="wipe(down)">
                                      <p:cBhvr>
                                        <p:cTn id="58" dur="500"/>
                                        <p:tgtEl>
                                          <p:spTgt spid="157"/>
                                        </p:tgtEl>
                                      </p:cBhvr>
                                    </p:animEffect>
                                  </p:childTnLst>
                                </p:cTn>
                              </p:par>
                              <p:par>
                                <p:cTn id="59" presetID="12" presetClass="entr" presetSubtype="1" fill="hold" nodeType="withEffect">
                                  <p:stCondLst>
                                    <p:cond delay="0"/>
                                  </p:stCondLst>
                                  <p:childTnLst>
                                    <p:set>
                                      <p:cBhvr>
                                        <p:cTn id="60" dur="1" fill="hold">
                                          <p:stCondLst>
                                            <p:cond delay="0"/>
                                          </p:stCondLst>
                                        </p:cTn>
                                        <p:tgtEl>
                                          <p:spTgt spid="158"/>
                                        </p:tgtEl>
                                        <p:attrNameLst>
                                          <p:attrName>style.visibility</p:attrName>
                                        </p:attrNameLst>
                                      </p:cBhvr>
                                      <p:to>
                                        <p:strVal val="visible"/>
                                      </p:to>
                                    </p:set>
                                    <p:anim calcmode="lin" valueType="num">
                                      <p:cBhvr additive="base">
                                        <p:cTn id="61" dur="500"/>
                                        <p:tgtEl>
                                          <p:spTgt spid="158"/>
                                        </p:tgtEl>
                                        <p:attrNameLst>
                                          <p:attrName>ppt_y</p:attrName>
                                        </p:attrNameLst>
                                      </p:cBhvr>
                                      <p:tavLst>
                                        <p:tav tm="0">
                                          <p:val>
                                            <p:strVal val="#ppt_y-#ppt_h*1.125000"/>
                                          </p:val>
                                        </p:tav>
                                        <p:tav tm="100000">
                                          <p:val>
                                            <p:strVal val="#ppt_y"/>
                                          </p:val>
                                        </p:tav>
                                      </p:tavLst>
                                    </p:anim>
                                    <p:animEffect transition="in" filter="wipe(down)">
                                      <p:cBhvr>
                                        <p:cTn id="62" dur="500"/>
                                        <p:tgtEl>
                                          <p:spTgt spid="158"/>
                                        </p:tgtEl>
                                      </p:cBhvr>
                                    </p:animEffect>
                                  </p:childTnLst>
                                </p:cTn>
                              </p:par>
                              <p:par>
                                <p:cTn id="63" presetID="12" presetClass="entr" presetSubtype="1" fill="hold" grpId="0" nodeType="withEffect">
                                  <p:stCondLst>
                                    <p:cond delay="0"/>
                                  </p:stCondLst>
                                  <p:childTnLst>
                                    <p:set>
                                      <p:cBhvr>
                                        <p:cTn id="64" dur="1" fill="hold">
                                          <p:stCondLst>
                                            <p:cond delay="0"/>
                                          </p:stCondLst>
                                        </p:cTn>
                                        <p:tgtEl>
                                          <p:spTgt spid="159"/>
                                        </p:tgtEl>
                                        <p:attrNameLst>
                                          <p:attrName>style.visibility</p:attrName>
                                        </p:attrNameLst>
                                      </p:cBhvr>
                                      <p:to>
                                        <p:strVal val="visible"/>
                                      </p:to>
                                    </p:set>
                                    <p:anim calcmode="lin" valueType="num">
                                      <p:cBhvr additive="base">
                                        <p:cTn id="65" dur="500"/>
                                        <p:tgtEl>
                                          <p:spTgt spid="159"/>
                                        </p:tgtEl>
                                        <p:attrNameLst>
                                          <p:attrName>ppt_y</p:attrName>
                                        </p:attrNameLst>
                                      </p:cBhvr>
                                      <p:tavLst>
                                        <p:tav tm="0">
                                          <p:val>
                                            <p:strVal val="#ppt_y-#ppt_h*1.125000"/>
                                          </p:val>
                                        </p:tav>
                                        <p:tav tm="100000">
                                          <p:val>
                                            <p:strVal val="#ppt_y"/>
                                          </p:val>
                                        </p:tav>
                                      </p:tavLst>
                                    </p:anim>
                                    <p:animEffect transition="in" filter="wipe(down)">
                                      <p:cBhvr>
                                        <p:cTn id="66" dur="500"/>
                                        <p:tgtEl>
                                          <p:spTgt spid="159"/>
                                        </p:tgtEl>
                                      </p:cBhvr>
                                    </p:animEffect>
                                  </p:childTnLst>
                                </p:cTn>
                              </p:par>
                              <p:par>
                                <p:cTn id="67" presetID="12" presetClass="entr" presetSubtype="1" fill="hold" grpId="0" nodeType="withEffect">
                                  <p:stCondLst>
                                    <p:cond delay="0"/>
                                  </p:stCondLst>
                                  <p:childTnLst>
                                    <p:set>
                                      <p:cBhvr>
                                        <p:cTn id="68" dur="1" fill="hold">
                                          <p:stCondLst>
                                            <p:cond delay="0"/>
                                          </p:stCondLst>
                                        </p:cTn>
                                        <p:tgtEl>
                                          <p:spTgt spid="163"/>
                                        </p:tgtEl>
                                        <p:attrNameLst>
                                          <p:attrName>style.visibility</p:attrName>
                                        </p:attrNameLst>
                                      </p:cBhvr>
                                      <p:to>
                                        <p:strVal val="visible"/>
                                      </p:to>
                                    </p:set>
                                    <p:anim calcmode="lin" valueType="num">
                                      <p:cBhvr additive="base">
                                        <p:cTn id="69" dur="500"/>
                                        <p:tgtEl>
                                          <p:spTgt spid="163"/>
                                        </p:tgtEl>
                                        <p:attrNameLst>
                                          <p:attrName>ppt_y</p:attrName>
                                        </p:attrNameLst>
                                      </p:cBhvr>
                                      <p:tavLst>
                                        <p:tav tm="0">
                                          <p:val>
                                            <p:strVal val="#ppt_y-#ppt_h*1.125000"/>
                                          </p:val>
                                        </p:tav>
                                        <p:tav tm="100000">
                                          <p:val>
                                            <p:strVal val="#ppt_y"/>
                                          </p:val>
                                        </p:tav>
                                      </p:tavLst>
                                    </p:anim>
                                    <p:animEffect transition="in" filter="wipe(down)">
                                      <p:cBhvr>
                                        <p:cTn id="70" dur="500"/>
                                        <p:tgtEl>
                                          <p:spTgt spid="163"/>
                                        </p:tgtEl>
                                      </p:cBhvr>
                                    </p:animEffect>
                                  </p:childTnLst>
                                </p:cTn>
                              </p:par>
                              <p:par>
                                <p:cTn id="71" presetID="12" presetClass="entr" presetSubtype="1" fill="hold" nodeType="withEffect">
                                  <p:stCondLst>
                                    <p:cond delay="0"/>
                                  </p:stCondLst>
                                  <p:childTnLst>
                                    <p:set>
                                      <p:cBhvr>
                                        <p:cTn id="72" dur="1" fill="hold">
                                          <p:stCondLst>
                                            <p:cond delay="0"/>
                                          </p:stCondLst>
                                        </p:cTn>
                                        <p:tgtEl>
                                          <p:spTgt spid="175"/>
                                        </p:tgtEl>
                                        <p:attrNameLst>
                                          <p:attrName>style.visibility</p:attrName>
                                        </p:attrNameLst>
                                      </p:cBhvr>
                                      <p:to>
                                        <p:strVal val="visible"/>
                                      </p:to>
                                    </p:set>
                                    <p:anim calcmode="lin" valueType="num">
                                      <p:cBhvr additive="base">
                                        <p:cTn id="73" dur="500"/>
                                        <p:tgtEl>
                                          <p:spTgt spid="175"/>
                                        </p:tgtEl>
                                        <p:attrNameLst>
                                          <p:attrName>ppt_y</p:attrName>
                                        </p:attrNameLst>
                                      </p:cBhvr>
                                      <p:tavLst>
                                        <p:tav tm="0">
                                          <p:val>
                                            <p:strVal val="#ppt_y-#ppt_h*1.125000"/>
                                          </p:val>
                                        </p:tav>
                                        <p:tav tm="100000">
                                          <p:val>
                                            <p:strVal val="#ppt_y"/>
                                          </p:val>
                                        </p:tav>
                                      </p:tavLst>
                                    </p:anim>
                                    <p:animEffect transition="in" filter="wipe(down)">
                                      <p:cBhvr>
                                        <p:cTn id="74" dur="500"/>
                                        <p:tgtEl>
                                          <p:spTgt spid="175"/>
                                        </p:tgtEl>
                                      </p:cBhvr>
                                    </p:animEffect>
                                  </p:childTnLst>
                                </p:cTn>
                              </p:par>
                              <p:par>
                                <p:cTn id="75" presetID="12" presetClass="entr" presetSubtype="1" fill="hold" grpId="0" nodeType="withEffect">
                                  <p:stCondLst>
                                    <p:cond delay="0"/>
                                  </p:stCondLst>
                                  <p:childTnLst>
                                    <p:set>
                                      <p:cBhvr>
                                        <p:cTn id="76" dur="1" fill="hold">
                                          <p:stCondLst>
                                            <p:cond delay="0"/>
                                          </p:stCondLst>
                                        </p:cTn>
                                        <p:tgtEl>
                                          <p:spTgt spid="176"/>
                                        </p:tgtEl>
                                        <p:attrNameLst>
                                          <p:attrName>style.visibility</p:attrName>
                                        </p:attrNameLst>
                                      </p:cBhvr>
                                      <p:to>
                                        <p:strVal val="visible"/>
                                      </p:to>
                                    </p:set>
                                    <p:anim calcmode="lin" valueType="num">
                                      <p:cBhvr additive="base">
                                        <p:cTn id="77" dur="500"/>
                                        <p:tgtEl>
                                          <p:spTgt spid="176"/>
                                        </p:tgtEl>
                                        <p:attrNameLst>
                                          <p:attrName>ppt_y</p:attrName>
                                        </p:attrNameLst>
                                      </p:cBhvr>
                                      <p:tavLst>
                                        <p:tav tm="0">
                                          <p:val>
                                            <p:strVal val="#ppt_y-#ppt_h*1.125000"/>
                                          </p:val>
                                        </p:tav>
                                        <p:tav tm="100000">
                                          <p:val>
                                            <p:strVal val="#ppt_y"/>
                                          </p:val>
                                        </p:tav>
                                      </p:tavLst>
                                    </p:anim>
                                    <p:animEffect transition="in" filter="wipe(down)">
                                      <p:cBhvr>
                                        <p:cTn id="78" dur="500"/>
                                        <p:tgtEl>
                                          <p:spTgt spid="176"/>
                                        </p:tgtEl>
                                      </p:cBhvr>
                                    </p:animEffect>
                                  </p:childTnLst>
                                </p:cTn>
                              </p:par>
                              <p:par>
                                <p:cTn id="79" presetID="12" presetClass="entr" presetSubtype="1" fill="hold" nodeType="withEffect">
                                  <p:stCondLst>
                                    <p:cond delay="0"/>
                                  </p:stCondLst>
                                  <p:childTnLst>
                                    <p:set>
                                      <p:cBhvr>
                                        <p:cTn id="80" dur="1" fill="hold">
                                          <p:stCondLst>
                                            <p:cond delay="0"/>
                                          </p:stCondLst>
                                        </p:cTn>
                                        <p:tgtEl>
                                          <p:spTgt spid="177"/>
                                        </p:tgtEl>
                                        <p:attrNameLst>
                                          <p:attrName>style.visibility</p:attrName>
                                        </p:attrNameLst>
                                      </p:cBhvr>
                                      <p:to>
                                        <p:strVal val="visible"/>
                                      </p:to>
                                    </p:set>
                                    <p:anim calcmode="lin" valueType="num">
                                      <p:cBhvr additive="base">
                                        <p:cTn id="81" dur="500"/>
                                        <p:tgtEl>
                                          <p:spTgt spid="177"/>
                                        </p:tgtEl>
                                        <p:attrNameLst>
                                          <p:attrName>ppt_y</p:attrName>
                                        </p:attrNameLst>
                                      </p:cBhvr>
                                      <p:tavLst>
                                        <p:tav tm="0">
                                          <p:val>
                                            <p:strVal val="#ppt_y-#ppt_h*1.125000"/>
                                          </p:val>
                                        </p:tav>
                                        <p:tav tm="100000">
                                          <p:val>
                                            <p:strVal val="#ppt_y"/>
                                          </p:val>
                                        </p:tav>
                                      </p:tavLst>
                                    </p:anim>
                                    <p:animEffect transition="in" filter="wipe(down)">
                                      <p:cBhvr>
                                        <p:cTn id="82" dur="500"/>
                                        <p:tgtEl>
                                          <p:spTgt spid="177"/>
                                        </p:tgtEl>
                                      </p:cBhvr>
                                    </p:animEffect>
                                  </p:childTnLst>
                                </p:cTn>
                              </p:par>
                              <p:par>
                                <p:cTn id="83" presetID="12" presetClass="entr" presetSubtype="1" fill="hold" grpId="0" nodeType="withEffect">
                                  <p:stCondLst>
                                    <p:cond delay="0"/>
                                  </p:stCondLst>
                                  <p:childTnLst>
                                    <p:set>
                                      <p:cBhvr>
                                        <p:cTn id="84" dur="1" fill="hold">
                                          <p:stCondLst>
                                            <p:cond delay="0"/>
                                          </p:stCondLst>
                                        </p:cTn>
                                        <p:tgtEl>
                                          <p:spTgt spid="178"/>
                                        </p:tgtEl>
                                        <p:attrNameLst>
                                          <p:attrName>style.visibility</p:attrName>
                                        </p:attrNameLst>
                                      </p:cBhvr>
                                      <p:to>
                                        <p:strVal val="visible"/>
                                      </p:to>
                                    </p:set>
                                    <p:anim calcmode="lin" valueType="num">
                                      <p:cBhvr additive="base">
                                        <p:cTn id="85" dur="500"/>
                                        <p:tgtEl>
                                          <p:spTgt spid="178"/>
                                        </p:tgtEl>
                                        <p:attrNameLst>
                                          <p:attrName>ppt_y</p:attrName>
                                        </p:attrNameLst>
                                      </p:cBhvr>
                                      <p:tavLst>
                                        <p:tav tm="0">
                                          <p:val>
                                            <p:strVal val="#ppt_y-#ppt_h*1.125000"/>
                                          </p:val>
                                        </p:tav>
                                        <p:tav tm="100000">
                                          <p:val>
                                            <p:strVal val="#ppt_y"/>
                                          </p:val>
                                        </p:tav>
                                      </p:tavLst>
                                    </p:anim>
                                    <p:animEffect transition="in" filter="wipe(down)">
                                      <p:cBhvr>
                                        <p:cTn id="86" dur="500"/>
                                        <p:tgtEl>
                                          <p:spTgt spid="178"/>
                                        </p:tgtEl>
                                      </p:cBhvr>
                                    </p:animEffect>
                                  </p:childTnLst>
                                </p:cTn>
                              </p:par>
                              <p:par>
                                <p:cTn id="87" presetID="12" presetClass="entr" presetSubtype="1" fill="hold" grpId="0" nodeType="withEffect">
                                  <p:stCondLst>
                                    <p:cond delay="0"/>
                                  </p:stCondLst>
                                  <p:childTnLst>
                                    <p:set>
                                      <p:cBhvr>
                                        <p:cTn id="88" dur="1" fill="hold">
                                          <p:stCondLst>
                                            <p:cond delay="0"/>
                                          </p:stCondLst>
                                        </p:cTn>
                                        <p:tgtEl>
                                          <p:spTgt spid="179"/>
                                        </p:tgtEl>
                                        <p:attrNameLst>
                                          <p:attrName>style.visibility</p:attrName>
                                        </p:attrNameLst>
                                      </p:cBhvr>
                                      <p:to>
                                        <p:strVal val="visible"/>
                                      </p:to>
                                    </p:set>
                                    <p:anim calcmode="lin" valueType="num">
                                      <p:cBhvr additive="base">
                                        <p:cTn id="89" dur="500"/>
                                        <p:tgtEl>
                                          <p:spTgt spid="179"/>
                                        </p:tgtEl>
                                        <p:attrNameLst>
                                          <p:attrName>ppt_y</p:attrName>
                                        </p:attrNameLst>
                                      </p:cBhvr>
                                      <p:tavLst>
                                        <p:tav tm="0">
                                          <p:val>
                                            <p:strVal val="#ppt_y-#ppt_h*1.125000"/>
                                          </p:val>
                                        </p:tav>
                                        <p:tav tm="100000">
                                          <p:val>
                                            <p:strVal val="#ppt_y"/>
                                          </p:val>
                                        </p:tav>
                                      </p:tavLst>
                                    </p:anim>
                                    <p:animEffect transition="in" filter="wipe(down)">
                                      <p:cBhvr>
                                        <p:cTn id="90" dur="500"/>
                                        <p:tgtEl>
                                          <p:spTgt spid="179"/>
                                        </p:tgtEl>
                                      </p:cBhvr>
                                    </p:animEffect>
                                  </p:childTnLst>
                                </p:cTn>
                              </p:par>
                              <p:par>
                                <p:cTn id="91" presetID="12" presetClass="entr" presetSubtype="1" fill="hold" nodeType="withEffect">
                                  <p:stCondLst>
                                    <p:cond delay="0"/>
                                  </p:stCondLst>
                                  <p:childTnLst>
                                    <p:set>
                                      <p:cBhvr>
                                        <p:cTn id="92" dur="1" fill="hold">
                                          <p:stCondLst>
                                            <p:cond delay="0"/>
                                          </p:stCondLst>
                                        </p:cTn>
                                        <p:tgtEl>
                                          <p:spTgt spid="186"/>
                                        </p:tgtEl>
                                        <p:attrNameLst>
                                          <p:attrName>style.visibility</p:attrName>
                                        </p:attrNameLst>
                                      </p:cBhvr>
                                      <p:to>
                                        <p:strVal val="visible"/>
                                      </p:to>
                                    </p:set>
                                    <p:anim calcmode="lin" valueType="num">
                                      <p:cBhvr additive="base">
                                        <p:cTn id="93" dur="500"/>
                                        <p:tgtEl>
                                          <p:spTgt spid="186"/>
                                        </p:tgtEl>
                                        <p:attrNameLst>
                                          <p:attrName>ppt_y</p:attrName>
                                        </p:attrNameLst>
                                      </p:cBhvr>
                                      <p:tavLst>
                                        <p:tav tm="0">
                                          <p:val>
                                            <p:strVal val="#ppt_y-#ppt_h*1.125000"/>
                                          </p:val>
                                        </p:tav>
                                        <p:tav tm="100000">
                                          <p:val>
                                            <p:strVal val="#ppt_y"/>
                                          </p:val>
                                        </p:tav>
                                      </p:tavLst>
                                    </p:anim>
                                    <p:animEffect transition="in" filter="wipe(down)">
                                      <p:cBhvr>
                                        <p:cTn id="94" dur="500"/>
                                        <p:tgtEl>
                                          <p:spTgt spid="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p:bldP spid="148" grpId="0"/>
      <p:bldP spid="152" grpId="0"/>
      <p:bldP spid="155" grpId="0"/>
      <p:bldP spid="159" grpId="0" animBg="1"/>
      <p:bldP spid="163" grpId="0" animBg="1"/>
      <p:bldP spid="176" grpId="0" animBg="1"/>
      <p:bldP spid="178" grpId="0" animBg="1"/>
      <p:bldP spid="179"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图片 2" descr="timg"/>
          <p:cNvPicPr>
            <a:picLocks noChangeAspect="1"/>
          </p:cNvPicPr>
          <p:nvPr/>
        </p:nvPicPr>
        <p:blipFill>
          <a:blip r:embed="rId3"/>
          <a:stretch>
            <a:fillRect/>
          </a:stretch>
        </p:blipFill>
        <p:spPr>
          <a:xfrm>
            <a:off x="11146790" y="11430"/>
            <a:ext cx="973455" cy="973455"/>
          </a:xfrm>
          <a:prstGeom prst="rect">
            <a:avLst/>
          </a:prstGeom>
        </p:spPr>
      </p:pic>
      <p:cxnSp>
        <p:nvCxnSpPr>
          <p:cNvPr id="16" name="直线连接符 15">
            <a:extLst>
              <a:ext uri="{FF2B5EF4-FFF2-40B4-BE49-F238E27FC236}">
                <a16:creationId xmlns:a16="http://schemas.microsoft.com/office/drawing/2014/main" id="{DC5E33E5-6B0F-B757-26F5-769653005F09}"/>
              </a:ext>
            </a:extLst>
          </p:cNvPr>
          <p:cNvCxnSpPr>
            <a:cxnSpLocks/>
          </p:cNvCxnSpPr>
          <p:nvPr/>
        </p:nvCxnSpPr>
        <p:spPr>
          <a:xfrm>
            <a:off x="71755" y="961439"/>
            <a:ext cx="11075035"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5E9DE4E3-FDCA-31C5-5786-AF02969AF1B3}"/>
              </a:ext>
            </a:extLst>
          </p:cNvPr>
          <p:cNvSpPr txBox="1"/>
          <p:nvPr/>
        </p:nvSpPr>
        <p:spPr>
          <a:xfrm>
            <a:off x="71755" y="365482"/>
            <a:ext cx="1959191" cy="523220"/>
          </a:xfrm>
          <a:prstGeom prst="rect">
            <a:avLst/>
          </a:prstGeom>
          <a:noFill/>
        </p:spPr>
        <p:txBody>
          <a:bodyPr wrap="none" rtlCol="0">
            <a:spAutoFit/>
          </a:bodyPr>
          <a:lstStyle/>
          <a:p>
            <a:r>
              <a:rPr kumimoji="1" lang="en-US" altLang="zh-CN" sz="2800" b="1" dirty="0">
                <a:latin typeface="Times New Roman" panose="02020603050405020304" pitchFamily="18" charset="0"/>
                <a:cs typeface="Times New Roman" panose="02020603050405020304" pitchFamily="18" charset="0"/>
              </a:rPr>
              <a:t>Why</a:t>
            </a:r>
            <a:r>
              <a:rPr kumimoji="1" lang="zh-CN" altLang="en-US" sz="2800" b="1" dirty="0">
                <a:latin typeface="Times New Roman" panose="02020603050405020304" pitchFamily="18" charset="0"/>
                <a:cs typeface="Times New Roman" panose="02020603050405020304" pitchFamily="18" charset="0"/>
              </a:rPr>
              <a:t> </a:t>
            </a:r>
            <a:r>
              <a:rPr kumimoji="1" lang="en-US" altLang="zh-CN" sz="2800" b="1" dirty="0">
                <a:latin typeface="Times New Roman" panose="02020603050405020304" pitchFamily="18" charset="0"/>
                <a:cs typeface="Times New Roman" panose="02020603050405020304" pitchFamily="18" charset="0"/>
              </a:rPr>
              <a:t>Bert ?</a:t>
            </a:r>
          </a:p>
        </p:txBody>
      </p:sp>
      <p:pic>
        <p:nvPicPr>
          <p:cNvPr id="7172" name="Picture 4">
            <a:extLst>
              <a:ext uri="{FF2B5EF4-FFF2-40B4-BE49-F238E27FC236}">
                <a16:creationId xmlns:a16="http://schemas.microsoft.com/office/drawing/2014/main" id="{5735C96C-8F53-C51D-1E45-D2E857E73ABD}"/>
              </a:ext>
            </a:extLst>
          </p:cNvPr>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10082" r="8617" b="47623"/>
          <a:stretch/>
        </p:blipFill>
        <p:spPr bwMode="auto">
          <a:xfrm>
            <a:off x="1" y="1207888"/>
            <a:ext cx="5976728" cy="227861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4">
            <a:extLst>
              <a:ext uri="{FF2B5EF4-FFF2-40B4-BE49-F238E27FC236}">
                <a16:creationId xmlns:a16="http://schemas.microsoft.com/office/drawing/2014/main" id="{DA1204C2-D9C2-1AF2-A28E-AA575721A50B}"/>
              </a:ext>
            </a:extLst>
          </p:cNvPr>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10082" t="59309" r="8617"/>
          <a:stretch/>
        </p:blipFill>
        <p:spPr bwMode="auto">
          <a:xfrm>
            <a:off x="5936976" y="1742787"/>
            <a:ext cx="5976728" cy="1770216"/>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712E025D-5A15-55A3-693E-69DD92593133}"/>
              </a:ext>
            </a:extLst>
          </p:cNvPr>
          <p:cNvPicPr>
            <a:picLocks noChangeAspect="1"/>
          </p:cNvPicPr>
          <p:nvPr/>
        </p:nvPicPr>
        <p:blipFill>
          <a:blip r:embed="rId5"/>
          <a:stretch>
            <a:fillRect/>
          </a:stretch>
        </p:blipFill>
        <p:spPr>
          <a:xfrm>
            <a:off x="2505170" y="3732946"/>
            <a:ext cx="7181659" cy="2912562"/>
          </a:xfrm>
          <a:prstGeom prst="rect">
            <a:avLst/>
          </a:prstGeom>
        </p:spPr>
      </p:pic>
      <p:sp>
        <p:nvSpPr>
          <p:cNvPr id="4" name="灯片编号占位符 3">
            <a:extLst>
              <a:ext uri="{FF2B5EF4-FFF2-40B4-BE49-F238E27FC236}">
                <a16:creationId xmlns:a16="http://schemas.microsoft.com/office/drawing/2014/main" id="{9CAB7BDB-364E-A598-13A3-487B73D85C55}"/>
              </a:ext>
            </a:extLst>
          </p:cNvPr>
          <p:cNvSpPr>
            <a:spLocks noGrp="1"/>
          </p:cNvSpPr>
          <p:nvPr>
            <p:ph type="sldNum" sz="quarter" idx="12"/>
          </p:nvPr>
        </p:nvSpPr>
        <p:spPr/>
        <p:txBody>
          <a:bodyPr/>
          <a:lstStyle/>
          <a:p>
            <a:fld id="{8B072E7F-FB13-4E5C-AA2E-76722510F6F9}" type="slidenum">
              <a:rPr lang="en-US" smtClean="0"/>
              <a:t>2</a:t>
            </a:fld>
            <a:endParaRPr lang="en-US"/>
          </a:p>
        </p:txBody>
      </p:sp>
    </p:spTree>
    <p:extLst>
      <p:ext uri="{BB962C8B-B14F-4D97-AF65-F5344CB8AC3E}">
        <p14:creationId xmlns:p14="http://schemas.microsoft.com/office/powerpoint/2010/main" val="1983276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down)">
                                      <p:cBhvr>
                                        <p:cTn id="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字方塊 31">
            <a:extLst>
              <a:ext uri="{FF2B5EF4-FFF2-40B4-BE49-F238E27FC236}">
                <a16:creationId xmlns:a16="http://schemas.microsoft.com/office/drawing/2014/main" id="{B3DA4D87-680F-4066-871A-F9BAF7A324A6}"/>
              </a:ext>
            </a:extLst>
          </p:cNvPr>
          <p:cNvSpPr txBox="1"/>
          <p:nvPr/>
        </p:nvSpPr>
        <p:spPr>
          <a:xfrm>
            <a:off x="3970789" y="5616243"/>
            <a:ext cx="724751" cy="646331"/>
          </a:xfrm>
          <a:prstGeom prst="rect">
            <a:avLst/>
          </a:prstGeom>
          <a:noFill/>
        </p:spPr>
        <p:txBody>
          <a:bodyPr wrap="square" rtlCol="0">
            <a:spAutoFit/>
          </a:bodyPr>
          <a:lstStyle/>
          <a:p>
            <a:pPr defTabSz="457200">
              <a:defRPr/>
            </a:pPr>
            <a:r>
              <a:rPr lang="zh-TW" altLang="en-US" dirty="0">
                <a:solidFill>
                  <a:prstClr val="black"/>
                </a:solidFill>
                <a:latin typeface="微軟正黑體" panose="020B0604030504040204" pitchFamily="34" charset="-120"/>
                <a:ea typeface="微軟正黑體" panose="020B0604030504040204" pitchFamily="34" charset="-120"/>
              </a:rPr>
              <a:t>魚</a:t>
            </a:r>
            <a:endParaRPr lang="en-US" altLang="zh-TW" dirty="0">
              <a:solidFill>
                <a:prstClr val="black"/>
              </a:solidFill>
              <a:latin typeface="微軟正黑體" panose="020B0604030504040204" pitchFamily="34" charset="-120"/>
              <a:ea typeface="微軟正黑體" panose="020B0604030504040204" pitchFamily="34" charset="-120"/>
            </a:endParaRPr>
          </a:p>
          <a:p>
            <a:pPr defTabSz="457200">
              <a:defRPr/>
            </a:pPr>
            <a:endParaRPr lang="zh-TW" altLang="en-US" dirty="0">
              <a:solidFill>
                <a:prstClr val="black"/>
              </a:solidFill>
              <a:latin typeface="微軟正黑體" panose="020B0604030504040204" pitchFamily="34" charset="-120"/>
              <a:ea typeface="微軟正黑體" panose="020B0604030504040204" pitchFamily="34" charset="-120"/>
            </a:endParaRPr>
          </a:p>
        </p:txBody>
      </p:sp>
      <p:sp>
        <p:nvSpPr>
          <p:cNvPr id="35" name="文字方塊 34">
            <a:extLst>
              <a:ext uri="{FF2B5EF4-FFF2-40B4-BE49-F238E27FC236}">
                <a16:creationId xmlns:a16="http://schemas.microsoft.com/office/drawing/2014/main" id="{69CBC803-FF2E-4E1C-BF10-118EF7A0ABA5}"/>
              </a:ext>
            </a:extLst>
          </p:cNvPr>
          <p:cNvSpPr txBox="1"/>
          <p:nvPr/>
        </p:nvSpPr>
        <p:spPr>
          <a:xfrm>
            <a:off x="4297021" y="5266587"/>
            <a:ext cx="1166723" cy="369332"/>
          </a:xfrm>
          <a:prstGeom prst="rect">
            <a:avLst/>
          </a:prstGeom>
          <a:noFill/>
        </p:spPr>
        <p:txBody>
          <a:bodyPr wrap="square" rtlCol="0">
            <a:spAutoFit/>
          </a:bodyPr>
          <a:lstStyle/>
          <a:p>
            <a:pPr defTabSz="457200">
              <a:defRPr/>
            </a:pPr>
            <a:r>
              <a:rPr lang="zh-TW" altLang="en-US" dirty="0">
                <a:solidFill>
                  <a:prstClr val="black"/>
                </a:solidFill>
                <a:latin typeface="微軟正黑體" panose="020B0604030504040204" pitchFamily="34" charset="-120"/>
                <a:ea typeface="微軟正黑體" panose="020B0604030504040204" pitchFamily="34" charset="-120"/>
              </a:rPr>
              <a:t>鳥</a:t>
            </a:r>
          </a:p>
        </p:txBody>
      </p:sp>
      <p:sp>
        <p:nvSpPr>
          <p:cNvPr id="37" name="橢圓 36">
            <a:extLst>
              <a:ext uri="{FF2B5EF4-FFF2-40B4-BE49-F238E27FC236}">
                <a16:creationId xmlns:a16="http://schemas.microsoft.com/office/drawing/2014/main" id="{29C5FE7F-49C6-4986-B1CB-D3A29DD8A770}"/>
              </a:ext>
            </a:extLst>
          </p:cNvPr>
          <p:cNvSpPr/>
          <p:nvPr/>
        </p:nvSpPr>
        <p:spPr>
          <a:xfrm rot="5400000">
            <a:off x="3236997" y="4981060"/>
            <a:ext cx="134608" cy="134608"/>
          </a:xfrm>
          <a:prstGeom prst="ellipse">
            <a:avLst/>
          </a:prstGeom>
          <a:ln w="19050">
            <a:solidFill>
              <a:srgbClr val="0000FF"/>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457200">
              <a:defRPr/>
            </a:pPr>
            <a:endParaRPr lang="zh-TW" altLang="en-US">
              <a:solidFill>
                <a:prstClr val="white"/>
              </a:solidFill>
              <a:latin typeface="Calibri" panose="020F0502020204030204"/>
              <a:ea typeface="新細明體" panose="02020500000000000000" pitchFamily="18" charset="-120"/>
            </a:endParaRPr>
          </a:p>
        </p:txBody>
      </p:sp>
      <p:sp>
        <p:nvSpPr>
          <p:cNvPr id="38" name="橢圓 37">
            <a:extLst>
              <a:ext uri="{FF2B5EF4-FFF2-40B4-BE49-F238E27FC236}">
                <a16:creationId xmlns:a16="http://schemas.microsoft.com/office/drawing/2014/main" id="{2B701700-57F6-48F4-8C5A-287E723A7D74}"/>
              </a:ext>
            </a:extLst>
          </p:cNvPr>
          <p:cNvSpPr/>
          <p:nvPr/>
        </p:nvSpPr>
        <p:spPr>
          <a:xfrm rot="5400000">
            <a:off x="2412189" y="5131979"/>
            <a:ext cx="134608" cy="134608"/>
          </a:xfrm>
          <a:prstGeom prst="ellipse">
            <a:avLst/>
          </a:prstGeom>
          <a:ln w="19050">
            <a:solidFill>
              <a:srgbClr val="0000FF"/>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457200">
              <a:defRPr/>
            </a:pPr>
            <a:endParaRPr lang="zh-TW" altLang="en-US">
              <a:solidFill>
                <a:prstClr val="white"/>
              </a:solidFill>
              <a:latin typeface="Calibri" panose="020F0502020204030204"/>
              <a:ea typeface="新細明體" panose="02020500000000000000" pitchFamily="18" charset="-120"/>
            </a:endParaRPr>
          </a:p>
        </p:txBody>
      </p:sp>
      <p:sp>
        <p:nvSpPr>
          <p:cNvPr id="40" name="橢圓 39">
            <a:extLst>
              <a:ext uri="{FF2B5EF4-FFF2-40B4-BE49-F238E27FC236}">
                <a16:creationId xmlns:a16="http://schemas.microsoft.com/office/drawing/2014/main" id="{079A683C-944E-42AF-960F-27D73637AFD4}"/>
              </a:ext>
            </a:extLst>
          </p:cNvPr>
          <p:cNvSpPr/>
          <p:nvPr/>
        </p:nvSpPr>
        <p:spPr>
          <a:xfrm rot="5400000">
            <a:off x="4123479" y="5278857"/>
            <a:ext cx="134608" cy="134608"/>
          </a:xfrm>
          <a:prstGeom prst="ellipse">
            <a:avLst/>
          </a:prstGeom>
          <a:ln w="19050">
            <a:solidFill>
              <a:srgbClr val="0000FF"/>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457200">
              <a:defRPr/>
            </a:pPr>
            <a:endParaRPr lang="zh-TW" altLang="en-US">
              <a:solidFill>
                <a:prstClr val="white"/>
              </a:solidFill>
              <a:latin typeface="Calibri" panose="020F0502020204030204"/>
              <a:ea typeface="新細明體" panose="02020500000000000000" pitchFamily="18" charset="-120"/>
            </a:endParaRPr>
          </a:p>
        </p:txBody>
      </p:sp>
      <p:sp>
        <p:nvSpPr>
          <p:cNvPr id="44" name="橢圓 43">
            <a:extLst>
              <a:ext uri="{FF2B5EF4-FFF2-40B4-BE49-F238E27FC236}">
                <a16:creationId xmlns:a16="http://schemas.microsoft.com/office/drawing/2014/main" id="{85C22F99-6877-4AFE-A65A-2CF221AFA5B8}"/>
              </a:ext>
            </a:extLst>
          </p:cNvPr>
          <p:cNvSpPr/>
          <p:nvPr/>
        </p:nvSpPr>
        <p:spPr>
          <a:xfrm rot="10190157">
            <a:off x="3790748" y="5703469"/>
            <a:ext cx="134608" cy="134608"/>
          </a:xfrm>
          <a:prstGeom prst="ellipse">
            <a:avLst/>
          </a:prstGeom>
          <a:ln w="1905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457200">
              <a:defRPr/>
            </a:pPr>
            <a:endParaRPr lang="zh-TW" altLang="en-US">
              <a:solidFill>
                <a:prstClr val="white"/>
              </a:solidFill>
              <a:latin typeface="Calibri" panose="020F0502020204030204"/>
              <a:ea typeface="新細明體" panose="02020500000000000000" pitchFamily="18" charset="-120"/>
            </a:endParaRPr>
          </a:p>
        </p:txBody>
      </p:sp>
      <p:sp>
        <p:nvSpPr>
          <p:cNvPr id="53" name="文字方塊 52">
            <a:extLst>
              <a:ext uri="{FF2B5EF4-FFF2-40B4-BE49-F238E27FC236}">
                <a16:creationId xmlns:a16="http://schemas.microsoft.com/office/drawing/2014/main" id="{99CA1385-FDEB-4D76-B3D4-63944C179047}"/>
              </a:ext>
            </a:extLst>
          </p:cNvPr>
          <p:cNvSpPr txBox="1"/>
          <p:nvPr/>
        </p:nvSpPr>
        <p:spPr>
          <a:xfrm>
            <a:off x="2796215" y="4495448"/>
            <a:ext cx="986192" cy="369332"/>
          </a:xfrm>
          <a:prstGeom prst="rect">
            <a:avLst/>
          </a:prstGeom>
          <a:noFill/>
        </p:spPr>
        <p:txBody>
          <a:bodyPr wrap="square" rtlCol="0">
            <a:spAutoFit/>
          </a:bodyPr>
          <a:lstStyle/>
          <a:p>
            <a:pPr algn="ctr" defTabSz="457200">
              <a:defRPr/>
            </a:pPr>
            <a:r>
              <a:rPr lang="zh-TW" altLang="en-US" dirty="0">
                <a:solidFill>
                  <a:prstClr val="black"/>
                </a:solidFill>
                <a:latin typeface="微軟正黑體" panose="020B0604030504040204" pitchFamily="34" charset="-120"/>
                <a:ea typeface="微軟正黑體" panose="020B0604030504040204" pitchFamily="34" charset="-120"/>
              </a:rPr>
              <a:t>草</a:t>
            </a:r>
          </a:p>
        </p:txBody>
      </p:sp>
      <p:sp>
        <p:nvSpPr>
          <p:cNvPr id="54" name="橢圓 53">
            <a:extLst>
              <a:ext uri="{FF2B5EF4-FFF2-40B4-BE49-F238E27FC236}">
                <a16:creationId xmlns:a16="http://schemas.microsoft.com/office/drawing/2014/main" id="{81FBA8B0-41EE-423F-9A27-8A35116B1AB7}"/>
              </a:ext>
            </a:extLst>
          </p:cNvPr>
          <p:cNvSpPr/>
          <p:nvPr/>
        </p:nvSpPr>
        <p:spPr>
          <a:xfrm rot="10190157">
            <a:off x="2009423" y="5744487"/>
            <a:ext cx="134608" cy="134608"/>
          </a:xfrm>
          <a:prstGeom prst="ellipse">
            <a:avLst/>
          </a:prstGeom>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defTabSz="457200">
              <a:defRPr/>
            </a:pPr>
            <a:endParaRPr lang="zh-TW" altLang="en-US">
              <a:solidFill>
                <a:prstClr val="white"/>
              </a:solidFill>
              <a:latin typeface="Calibri" panose="020F0502020204030204"/>
              <a:ea typeface="新細明體" panose="02020500000000000000" pitchFamily="18" charset="-120"/>
            </a:endParaRPr>
          </a:p>
        </p:txBody>
      </p:sp>
      <p:sp>
        <p:nvSpPr>
          <p:cNvPr id="55" name="文字方塊 54">
            <a:extLst>
              <a:ext uri="{FF2B5EF4-FFF2-40B4-BE49-F238E27FC236}">
                <a16:creationId xmlns:a16="http://schemas.microsoft.com/office/drawing/2014/main" id="{0DF41736-97C7-45C1-8DB1-9872373B74B6}"/>
              </a:ext>
            </a:extLst>
          </p:cNvPr>
          <p:cNvSpPr txBox="1"/>
          <p:nvPr/>
        </p:nvSpPr>
        <p:spPr>
          <a:xfrm>
            <a:off x="1506407" y="5576939"/>
            <a:ext cx="724751" cy="369332"/>
          </a:xfrm>
          <a:prstGeom prst="rect">
            <a:avLst/>
          </a:prstGeom>
          <a:noFill/>
        </p:spPr>
        <p:txBody>
          <a:bodyPr wrap="square" rtlCol="0">
            <a:spAutoFit/>
          </a:bodyPr>
          <a:lstStyle/>
          <a:p>
            <a:pPr defTabSz="457200">
              <a:defRPr/>
            </a:pPr>
            <a:r>
              <a:rPr lang="zh-TW" altLang="en-US" dirty="0">
                <a:solidFill>
                  <a:prstClr val="black"/>
                </a:solidFill>
                <a:latin typeface="微軟正黑體" panose="020B0604030504040204" pitchFamily="34" charset="-120"/>
                <a:ea typeface="微軟正黑體" panose="020B0604030504040204" pitchFamily="34" charset="-120"/>
              </a:rPr>
              <a:t>電</a:t>
            </a:r>
            <a:endParaRPr lang="en-US" altLang="zh-TW" dirty="0">
              <a:solidFill>
                <a:prstClr val="black"/>
              </a:solidFill>
              <a:latin typeface="微軟正黑體" panose="020B0604030504040204" pitchFamily="34" charset="-120"/>
              <a:ea typeface="微軟正黑體" panose="020B0604030504040204" pitchFamily="34" charset="-120"/>
            </a:endParaRPr>
          </a:p>
        </p:txBody>
      </p:sp>
      <p:sp>
        <p:nvSpPr>
          <p:cNvPr id="56" name="文字方塊 55">
            <a:extLst>
              <a:ext uri="{FF2B5EF4-FFF2-40B4-BE49-F238E27FC236}">
                <a16:creationId xmlns:a16="http://schemas.microsoft.com/office/drawing/2014/main" id="{F038D2CD-A5D6-46C7-B035-065A1587B7F8}"/>
              </a:ext>
            </a:extLst>
          </p:cNvPr>
          <p:cNvSpPr txBox="1"/>
          <p:nvPr/>
        </p:nvSpPr>
        <p:spPr>
          <a:xfrm>
            <a:off x="1579052" y="4665176"/>
            <a:ext cx="1005694" cy="369332"/>
          </a:xfrm>
          <a:prstGeom prst="rect">
            <a:avLst/>
          </a:prstGeom>
          <a:noFill/>
        </p:spPr>
        <p:txBody>
          <a:bodyPr wrap="square" rtlCol="0">
            <a:spAutoFit/>
          </a:bodyPr>
          <a:lstStyle/>
          <a:p>
            <a:pPr algn="r" defTabSz="457200">
              <a:defRPr/>
            </a:pPr>
            <a:r>
              <a:rPr lang="zh-TW" altLang="en-US" dirty="0">
                <a:solidFill>
                  <a:srgbClr val="0000FF"/>
                </a:solidFill>
                <a:latin typeface="微軟正黑體" panose="020B0604030504040204" pitchFamily="34" charset="-120"/>
                <a:ea typeface="微軟正黑體" panose="020B0604030504040204" pitchFamily="34" charset="-120"/>
              </a:rPr>
              <a:t>吃苹</a:t>
            </a:r>
            <a:r>
              <a:rPr lang="zh-TW" altLang="en-US" dirty="0">
                <a:latin typeface="微軟正黑體" panose="020B0604030504040204" pitchFamily="34" charset="-120"/>
                <a:ea typeface="微軟正黑體" panose="020B0604030504040204" pitchFamily="34" charset="-120"/>
              </a:rPr>
              <a:t>果</a:t>
            </a:r>
          </a:p>
        </p:txBody>
      </p:sp>
      <p:sp>
        <p:nvSpPr>
          <p:cNvPr id="58" name="文字方塊 57">
            <a:extLst>
              <a:ext uri="{FF2B5EF4-FFF2-40B4-BE49-F238E27FC236}">
                <a16:creationId xmlns:a16="http://schemas.microsoft.com/office/drawing/2014/main" id="{AF33BEDA-34DB-485B-B69F-CC05ECBED46C}"/>
              </a:ext>
            </a:extLst>
          </p:cNvPr>
          <p:cNvSpPr txBox="1"/>
          <p:nvPr/>
        </p:nvSpPr>
        <p:spPr>
          <a:xfrm>
            <a:off x="2175274" y="5959544"/>
            <a:ext cx="1196331" cy="369332"/>
          </a:xfrm>
          <a:prstGeom prst="rect">
            <a:avLst/>
          </a:prstGeom>
          <a:noFill/>
        </p:spPr>
        <p:txBody>
          <a:bodyPr wrap="square" rtlCol="0">
            <a:spAutoFit/>
          </a:bodyPr>
          <a:lstStyle/>
          <a:p>
            <a:pPr defTabSz="457200">
              <a:defRPr/>
            </a:pPr>
            <a:r>
              <a:rPr lang="zh-TW" altLang="en-US" dirty="0">
                <a:solidFill>
                  <a:srgbClr val="0000FF"/>
                </a:solidFill>
                <a:latin typeface="微軟正黑體" panose="020B0604030504040204" pitchFamily="34" charset="-120"/>
                <a:ea typeface="微軟正黑體" panose="020B0604030504040204" pitchFamily="34" charset="-120"/>
              </a:rPr>
              <a:t>苹</a:t>
            </a:r>
            <a:r>
              <a:rPr lang="zh-TW" altLang="en-US" dirty="0">
                <a:latin typeface="微軟正黑體" panose="020B0604030504040204" pitchFamily="34" charset="-120"/>
                <a:ea typeface="微軟正黑體" panose="020B0604030504040204" pitchFamily="34" charset="-120"/>
              </a:rPr>
              <a:t>果</a:t>
            </a:r>
            <a:r>
              <a:rPr lang="zh-TW" altLang="en-US" dirty="0">
                <a:solidFill>
                  <a:srgbClr val="0000FF"/>
                </a:solidFill>
                <a:latin typeface="微軟正黑體" panose="020B0604030504040204" pitchFamily="34" charset="-120"/>
                <a:ea typeface="微軟正黑體" panose="020B0604030504040204" pitchFamily="34" charset="-120"/>
              </a:rPr>
              <a:t>手机</a:t>
            </a:r>
          </a:p>
        </p:txBody>
      </p:sp>
      <p:sp>
        <p:nvSpPr>
          <p:cNvPr id="59" name="橢圓 58">
            <a:extLst>
              <a:ext uri="{FF2B5EF4-FFF2-40B4-BE49-F238E27FC236}">
                <a16:creationId xmlns:a16="http://schemas.microsoft.com/office/drawing/2014/main" id="{21D566C7-903E-49D9-B90D-C4849B4B852D}"/>
              </a:ext>
            </a:extLst>
          </p:cNvPr>
          <p:cNvSpPr/>
          <p:nvPr/>
        </p:nvSpPr>
        <p:spPr>
          <a:xfrm rot="5400000">
            <a:off x="2664608" y="6412734"/>
            <a:ext cx="134608" cy="134608"/>
          </a:xfrm>
          <a:prstGeom prst="ellipse">
            <a:avLst/>
          </a:prstGeom>
          <a:solidFill>
            <a:schemeClr val="accent2">
              <a:lumMod val="40000"/>
              <a:lumOff val="60000"/>
            </a:schemeClr>
          </a:solidFill>
          <a:ln w="19050">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457200">
              <a:defRPr/>
            </a:pPr>
            <a:endParaRPr lang="zh-TW" altLang="en-US">
              <a:solidFill>
                <a:prstClr val="white"/>
              </a:solidFill>
              <a:latin typeface="Calibri" panose="020F0502020204030204"/>
              <a:ea typeface="新細明體" panose="02020500000000000000" pitchFamily="18" charset="-120"/>
            </a:endParaRPr>
          </a:p>
        </p:txBody>
      </p:sp>
      <p:sp>
        <p:nvSpPr>
          <p:cNvPr id="66" name="文字方塊 65">
            <a:extLst>
              <a:ext uri="{FF2B5EF4-FFF2-40B4-BE49-F238E27FC236}">
                <a16:creationId xmlns:a16="http://schemas.microsoft.com/office/drawing/2014/main" id="{685ABA43-1FE0-4A3C-8CC2-41A2BD6B0186}"/>
              </a:ext>
            </a:extLst>
          </p:cNvPr>
          <p:cNvSpPr txBox="1"/>
          <p:nvPr/>
        </p:nvSpPr>
        <p:spPr>
          <a:xfrm>
            <a:off x="275344" y="3703522"/>
            <a:ext cx="5646659" cy="369332"/>
          </a:xfrm>
          <a:prstGeom prst="rect">
            <a:avLst/>
          </a:prstGeom>
          <a:noFill/>
        </p:spPr>
        <p:txBody>
          <a:bodyPr wrap="square" rtlCol="0">
            <a:spAutoFit/>
          </a:bodyPr>
          <a:lstStyle/>
          <a:p>
            <a:r>
              <a:rPr lang="en-US" altLang="zh-TW" dirty="0"/>
              <a:t>The tokens with similar meaning have similar embedding. </a:t>
            </a:r>
            <a:endParaRPr lang="zh-TW" altLang="en-US" dirty="0"/>
          </a:p>
        </p:txBody>
      </p:sp>
      <p:sp>
        <p:nvSpPr>
          <p:cNvPr id="67" name="文字方塊 66">
            <a:extLst>
              <a:ext uri="{FF2B5EF4-FFF2-40B4-BE49-F238E27FC236}">
                <a16:creationId xmlns:a16="http://schemas.microsoft.com/office/drawing/2014/main" id="{288ED531-DBC5-4297-B2BA-F4C7D45A69CB}"/>
              </a:ext>
            </a:extLst>
          </p:cNvPr>
          <p:cNvSpPr txBox="1"/>
          <p:nvPr/>
        </p:nvSpPr>
        <p:spPr>
          <a:xfrm>
            <a:off x="4258087" y="4332023"/>
            <a:ext cx="2619524" cy="369332"/>
          </a:xfrm>
          <a:prstGeom prst="rect">
            <a:avLst/>
          </a:prstGeom>
          <a:noFill/>
        </p:spPr>
        <p:txBody>
          <a:bodyPr wrap="square" rtlCol="0">
            <a:spAutoFit/>
          </a:bodyPr>
          <a:lstStyle/>
          <a:p>
            <a:pPr algn="ctr"/>
            <a:r>
              <a:rPr lang="en-US" altLang="zh-TW" b="1" dirty="0">
                <a:solidFill>
                  <a:srgbClr val="0000FF"/>
                </a:solidFill>
              </a:rPr>
              <a:t>Context</a:t>
            </a:r>
            <a:r>
              <a:rPr lang="en-US" altLang="zh-TW" b="1" dirty="0"/>
              <a:t> is considered.</a:t>
            </a:r>
            <a:endParaRPr lang="zh-TW" altLang="en-US" b="1" dirty="0"/>
          </a:p>
        </p:txBody>
      </p:sp>
      <p:pic>
        <p:nvPicPr>
          <p:cNvPr id="3" name="图片 2" descr="timg">
            <a:extLst>
              <a:ext uri="{FF2B5EF4-FFF2-40B4-BE49-F238E27FC236}">
                <a16:creationId xmlns:a16="http://schemas.microsoft.com/office/drawing/2014/main" id="{BF7B8B8D-E80E-E5C2-4676-56A8E4FBEA4E}"/>
              </a:ext>
            </a:extLst>
          </p:cNvPr>
          <p:cNvPicPr>
            <a:picLocks noChangeAspect="1"/>
          </p:cNvPicPr>
          <p:nvPr/>
        </p:nvPicPr>
        <p:blipFill>
          <a:blip r:embed="rId3"/>
          <a:stretch>
            <a:fillRect/>
          </a:stretch>
        </p:blipFill>
        <p:spPr>
          <a:xfrm>
            <a:off x="11146790" y="11430"/>
            <a:ext cx="973455" cy="973455"/>
          </a:xfrm>
          <a:prstGeom prst="rect">
            <a:avLst/>
          </a:prstGeom>
        </p:spPr>
      </p:pic>
      <p:cxnSp>
        <p:nvCxnSpPr>
          <p:cNvPr id="17" name="直线连接符 16">
            <a:extLst>
              <a:ext uri="{FF2B5EF4-FFF2-40B4-BE49-F238E27FC236}">
                <a16:creationId xmlns:a16="http://schemas.microsoft.com/office/drawing/2014/main" id="{7503A3B0-B240-04BA-5738-E7C07D0678BD}"/>
              </a:ext>
            </a:extLst>
          </p:cNvPr>
          <p:cNvCxnSpPr>
            <a:cxnSpLocks/>
          </p:cNvCxnSpPr>
          <p:nvPr/>
        </p:nvCxnSpPr>
        <p:spPr>
          <a:xfrm>
            <a:off x="71755" y="961439"/>
            <a:ext cx="11075035"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0643F803-50AD-0B4A-C868-97055846283A}"/>
              </a:ext>
            </a:extLst>
          </p:cNvPr>
          <p:cNvSpPr txBox="1"/>
          <p:nvPr/>
        </p:nvSpPr>
        <p:spPr>
          <a:xfrm>
            <a:off x="71755" y="365482"/>
            <a:ext cx="3026919" cy="523220"/>
          </a:xfrm>
          <a:prstGeom prst="rect">
            <a:avLst/>
          </a:prstGeom>
          <a:noFill/>
        </p:spPr>
        <p:txBody>
          <a:bodyPr wrap="none" rtlCol="0">
            <a:spAutoFit/>
          </a:bodyPr>
          <a:lstStyle/>
          <a:p>
            <a:r>
              <a:rPr kumimoji="1" lang="en-US" altLang="zh-CN" sz="2800" b="1" dirty="0">
                <a:latin typeface="Times New Roman" panose="02020603050405020304" pitchFamily="18" charset="0"/>
                <a:cs typeface="Times New Roman" panose="02020603050405020304" pitchFamily="18" charset="0"/>
              </a:rPr>
              <a:t>BERT</a:t>
            </a:r>
            <a:r>
              <a:rPr kumimoji="1" lang="zh-CN" altLang="en-US" sz="2800" b="1" dirty="0">
                <a:latin typeface="Times New Roman" panose="02020603050405020304" pitchFamily="18" charset="0"/>
                <a:cs typeface="Times New Roman" panose="02020603050405020304" pitchFamily="18" charset="0"/>
              </a:rPr>
              <a:t> 表征可视化</a:t>
            </a:r>
          </a:p>
        </p:txBody>
      </p:sp>
      <p:sp>
        <p:nvSpPr>
          <p:cNvPr id="95" name="矩形: 圓角 3">
            <a:extLst>
              <a:ext uri="{FF2B5EF4-FFF2-40B4-BE49-F238E27FC236}">
                <a16:creationId xmlns:a16="http://schemas.microsoft.com/office/drawing/2014/main" id="{0F658D9B-673F-2036-D2D5-FF9B66CA9B07}"/>
              </a:ext>
            </a:extLst>
          </p:cNvPr>
          <p:cNvSpPr/>
          <p:nvPr/>
        </p:nvSpPr>
        <p:spPr>
          <a:xfrm>
            <a:off x="3733783" y="2186064"/>
            <a:ext cx="2512740" cy="496557"/>
          </a:xfrm>
          <a:prstGeom prst="roundRect">
            <a:avLst/>
          </a:prstGeom>
          <a:ln w="57150">
            <a:solidFill>
              <a:schemeClr val="accent2"/>
            </a:solidFill>
          </a:ln>
        </p:spPr>
        <p:style>
          <a:lnRef idx="1">
            <a:schemeClr val="accent4"/>
          </a:lnRef>
          <a:fillRef idx="2">
            <a:schemeClr val="accent4"/>
          </a:fillRef>
          <a:effectRef idx="1">
            <a:schemeClr val="accent4"/>
          </a:effectRef>
          <a:fontRef idx="minor">
            <a:schemeClr val="dk1"/>
          </a:fontRef>
        </p:style>
        <p:txBody>
          <a:bodyPr rtlCol="0" anchor="ctr"/>
          <a:lstStyle/>
          <a:p>
            <a:pPr algn="ctr" defTabSz="457200">
              <a:defRPr/>
            </a:pPr>
            <a:r>
              <a:rPr lang="en-US" altLang="zh-TW" dirty="0">
                <a:solidFill>
                  <a:prstClr val="black"/>
                </a:solidFill>
                <a:latin typeface="Calibri" panose="020F0502020204030204"/>
                <a:ea typeface="新細明體" panose="02020500000000000000" pitchFamily="18" charset="-120"/>
              </a:rPr>
              <a:t>BERT</a:t>
            </a:r>
            <a:endParaRPr lang="zh-TW" altLang="en-US" dirty="0">
              <a:solidFill>
                <a:prstClr val="black"/>
              </a:solidFill>
              <a:latin typeface="Calibri" panose="020F0502020204030204"/>
              <a:ea typeface="新細明體" panose="02020500000000000000" pitchFamily="18" charset="-120"/>
            </a:endParaRPr>
          </a:p>
        </p:txBody>
      </p:sp>
      <p:grpSp>
        <p:nvGrpSpPr>
          <p:cNvPr id="96" name="组合 95">
            <a:extLst>
              <a:ext uri="{FF2B5EF4-FFF2-40B4-BE49-F238E27FC236}">
                <a16:creationId xmlns:a16="http://schemas.microsoft.com/office/drawing/2014/main" id="{127815CF-DBF0-6060-87AC-84E49C01E808}"/>
              </a:ext>
            </a:extLst>
          </p:cNvPr>
          <p:cNvGrpSpPr/>
          <p:nvPr/>
        </p:nvGrpSpPr>
        <p:grpSpPr>
          <a:xfrm>
            <a:off x="3733784" y="1473452"/>
            <a:ext cx="488934" cy="1891467"/>
            <a:chOff x="-864303" y="3316830"/>
            <a:chExt cx="488934" cy="2099602"/>
          </a:xfrm>
        </p:grpSpPr>
        <p:cxnSp>
          <p:nvCxnSpPr>
            <p:cNvPr id="97" name="直線單箭頭接點 4">
              <a:extLst>
                <a:ext uri="{FF2B5EF4-FFF2-40B4-BE49-F238E27FC236}">
                  <a16:creationId xmlns:a16="http://schemas.microsoft.com/office/drawing/2014/main" id="{AB6B3A37-D3F8-A103-4E66-C28E9B09C18F}"/>
                </a:ext>
              </a:extLst>
            </p:cNvPr>
            <p:cNvCxnSpPr>
              <a:cxnSpLocks/>
            </p:cNvCxnSpPr>
            <p:nvPr/>
          </p:nvCxnSpPr>
          <p:spPr>
            <a:xfrm flipV="1">
              <a:off x="-600218" y="4679783"/>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單箭頭接點 8">
              <a:extLst>
                <a:ext uri="{FF2B5EF4-FFF2-40B4-BE49-F238E27FC236}">
                  <a16:creationId xmlns:a16="http://schemas.microsoft.com/office/drawing/2014/main" id="{0340F6E8-17B2-7B21-DB05-9F2D60EA6C76}"/>
                </a:ext>
              </a:extLst>
            </p:cNvPr>
            <p:cNvCxnSpPr>
              <a:cxnSpLocks/>
            </p:cNvCxnSpPr>
            <p:nvPr/>
          </p:nvCxnSpPr>
          <p:spPr>
            <a:xfrm flipV="1">
              <a:off x="-603845" y="3751611"/>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9" name="矩形 98">
              <a:extLst>
                <a:ext uri="{FF2B5EF4-FFF2-40B4-BE49-F238E27FC236}">
                  <a16:creationId xmlns:a16="http://schemas.microsoft.com/office/drawing/2014/main" id="{B00D50DC-CEA3-73AE-5274-AD6F53679115}"/>
                </a:ext>
              </a:extLst>
            </p:cNvPr>
            <p:cNvSpPr/>
            <p:nvPr/>
          </p:nvSpPr>
          <p:spPr>
            <a:xfrm rot="5400000">
              <a:off x="-811999" y="3426252"/>
              <a:ext cx="414054" cy="195209"/>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defTabSz="457200">
                <a:defRPr/>
              </a:pPr>
              <a:endParaRPr lang="zh-TW" altLang="en-US">
                <a:solidFill>
                  <a:prstClr val="white"/>
                </a:solidFill>
                <a:latin typeface="Calibri" panose="020F0502020204030204"/>
                <a:ea typeface="新細明體" panose="02020500000000000000" pitchFamily="18" charset="-120"/>
              </a:endParaRPr>
            </a:p>
          </p:txBody>
        </p:sp>
        <p:sp>
          <p:nvSpPr>
            <p:cNvPr id="100" name="文字方塊 17">
              <a:extLst>
                <a:ext uri="{FF2B5EF4-FFF2-40B4-BE49-F238E27FC236}">
                  <a16:creationId xmlns:a16="http://schemas.microsoft.com/office/drawing/2014/main" id="{C14FF3AF-E3F9-6199-4E18-BA851B0BFB70}"/>
                </a:ext>
              </a:extLst>
            </p:cNvPr>
            <p:cNvSpPr txBox="1"/>
            <p:nvPr/>
          </p:nvSpPr>
          <p:spPr>
            <a:xfrm>
              <a:off x="-864303" y="5047100"/>
              <a:ext cx="488934" cy="369332"/>
            </a:xfrm>
            <a:prstGeom prst="rect">
              <a:avLst/>
            </a:prstGeom>
            <a:noFill/>
          </p:spPr>
          <p:txBody>
            <a:bodyPr wrap="square" rtlCol="0">
              <a:spAutoFit/>
            </a:bodyPr>
            <a:lstStyle/>
            <a:p>
              <a:pPr algn="ctr" defTabSz="457200">
                <a:defRPr/>
              </a:pPr>
              <a:r>
                <a:rPr lang="zh-TW" altLang="en-US" dirty="0">
                  <a:solidFill>
                    <a:prstClr val="black"/>
                  </a:solidFill>
                  <a:latin typeface="微軟正黑體" panose="020B0604030504040204" pitchFamily="34" charset="-120"/>
                  <a:ea typeface="微軟正黑體" panose="020B0604030504040204" pitchFamily="34" charset="-120"/>
                </a:rPr>
                <a:t>喝</a:t>
              </a:r>
            </a:p>
          </p:txBody>
        </p:sp>
      </p:grpSp>
      <p:grpSp>
        <p:nvGrpSpPr>
          <p:cNvPr id="101" name="组合 100">
            <a:extLst>
              <a:ext uri="{FF2B5EF4-FFF2-40B4-BE49-F238E27FC236}">
                <a16:creationId xmlns:a16="http://schemas.microsoft.com/office/drawing/2014/main" id="{029A8EDE-050D-9C6F-CB5A-EF803DB3F1C4}"/>
              </a:ext>
            </a:extLst>
          </p:cNvPr>
          <p:cNvGrpSpPr/>
          <p:nvPr/>
        </p:nvGrpSpPr>
        <p:grpSpPr>
          <a:xfrm>
            <a:off x="4421267" y="1479164"/>
            <a:ext cx="488934" cy="1885755"/>
            <a:chOff x="-576008" y="3323170"/>
            <a:chExt cx="488934" cy="2093262"/>
          </a:xfrm>
        </p:grpSpPr>
        <p:cxnSp>
          <p:nvCxnSpPr>
            <p:cNvPr id="102" name="直線單箭頭接點 5">
              <a:extLst>
                <a:ext uri="{FF2B5EF4-FFF2-40B4-BE49-F238E27FC236}">
                  <a16:creationId xmlns:a16="http://schemas.microsoft.com/office/drawing/2014/main" id="{83D32A57-3815-0B0D-6330-F8EA878D5C53}"/>
                </a:ext>
              </a:extLst>
            </p:cNvPr>
            <p:cNvCxnSpPr>
              <a:cxnSpLocks/>
            </p:cNvCxnSpPr>
            <p:nvPr/>
          </p:nvCxnSpPr>
          <p:spPr>
            <a:xfrm flipV="1">
              <a:off x="-342835" y="4679783"/>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線單箭頭接點 9">
              <a:extLst>
                <a:ext uri="{FF2B5EF4-FFF2-40B4-BE49-F238E27FC236}">
                  <a16:creationId xmlns:a16="http://schemas.microsoft.com/office/drawing/2014/main" id="{03AE3546-196B-A53E-A4EB-A97685915F59}"/>
                </a:ext>
              </a:extLst>
            </p:cNvPr>
            <p:cNvCxnSpPr>
              <a:cxnSpLocks/>
            </p:cNvCxnSpPr>
            <p:nvPr/>
          </p:nvCxnSpPr>
          <p:spPr>
            <a:xfrm flipV="1">
              <a:off x="-331541" y="3751611"/>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矩形 103">
              <a:extLst>
                <a:ext uri="{FF2B5EF4-FFF2-40B4-BE49-F238E27FC236}">
                  <a16:creationId xmlns:a16="http://schemas.microsoft.com/office/drawing/2014/main" id="{39E591A9-D7E7-6031-C65B-35CA756C7B50}"/>
                </a:ext>
              </a:extLst>
            </p:cNvPr>
            <p:cNvSpPr/>
            <p:nvPr/>
          </p:nvSpPr>
          <p:spPr>
            <a:xfrm rot="5400000">
              <a:off x="-538568" y="3432592"/>
              <a:ext cx="414054" cy="195209"/>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defTabSz="457200">
                <a:defRPr/>
              </a:pPr>
              <a:endParaRPr lang="zh-TW" altLang="en-US">
                <a:solidFill>
                  <a:prstClr val="white"/>
                </a:solidFill>
                <a:latin typeface="Calibri" panose="020F0502020204030204"/>
                <a:ea typeface="新細明體" panose="02020500000000000000" pitchFamily="18" charset="-120"/>
              </a:endParaRPr>
            </a:p>
          </p:txBody>
        </p:sp>
        <p:sp>
          <p:nvSpPr>
            <p:cNvPr id="105" name="文字方塊 18">
              <a:extLst>
                <a:ext uri="{FF2B5EF4-FFF2-40B4-BE49-F238E27FC236}">
                  <a16:creationId xmlns:a16="http://schemas.microsoft.com/office/drawing/2014/main" id="{953B63C4-F6BE-3900-37F6-E0C1F8B49017}"/>
                </a:ext>
              </a:extLst>
            </p:cNvPr>
            <p:cNvSpPr txBox="1"/>
            <p:nvPr/>
          </p:nvSpPr>
          <p:spPr>
            <a:xfrm>
              <a:off x="-576008" y="5047100"/>
              <a:ext cx="488934" cy="369332"/>
            </a:xfrm>
            <a:prstGeom prst="rect">
              <a:avLst/>
            </a:prstGeom>
            <a:noFill/>
          </p:spPr>
          <p:txBody>
            <a:bodyPr wrap="square" rtlCol="0">
              <a:spAutoFit/>
            </a:bodyPr>
            <a:lstStyle/>
            <a:p>
              <a:pPr algn="ctr" defTabSz="457200">
                <a:defRPr/>
              </a:pPr>
              <a:r>
                <a:rPr lang="zh-TW" altLang="en-US" dirty="0">
                  <a:latin typeface="微軟正黑體" panose="020B0604030504040204" pitchFamily="34" charset="-120"/>
                  <a:ea typeface="微軟正黑體" panose="020B0604030504040204" pitchFamily="34" charset="-120"/>
                </a:rPr>
                <a:t>苹</a:t>
              </a:r>
            </a:p>
          </p:txBody>
        </p:sp>
      </p:grpSp>
      <p:grpSp>
        <p:nvGrpSpPr>
          <p:cNvPr id="106" name="组合 105">
            <a:extLst>
              <a:ext uri="{FF2B5EF4-FFF2-40B4-BE49-F238E27FC236}">
                <a16:creationId xmlns:a16="http://schemas.microsoft.com/office/drawing/2014/main" id="{8DF139C5-0058-1322-0942-D07CCC1D4EFD}"/>
              </a:ext>
            </a:extLst>
          </p:cNvPr>
          <p:cNvGrpSpPr/>
          <p:nvPr/>
        </p:nvGrpSpPr>
        <p:grpSpPr>
          <a:xfrm>
            <a:off x="5108750" y="1490831"/>
            <a:ext cx="391449" cy="1861026"/>
            <a:chOff x="481615" y="3337558"/>
            <a:chExt cx="391449" cy="2065811"/>
          </a:xfrm>
        </p:grpSpPr>
        <p:cxnSp>
          <p:nvCxnSpPr>
            <p:cNvPr id="107" name="直線單箭頭接點 6">
              <a:extLst>
                <a:ext uri="{FF2B5EF4-FFF2-40B4-BE49-F238E27FC236}">
                  <a16:creationId xmlns:a16="http://schemas.microsoft.com/office/drawing/2014/main" id="{F99D6146-53CA-E2D7-A864-12B8F3BAA75D}"/>
                </a:ext>
              </a:extLst>
            </p:cNvPr>
            <p:cNvCxnSpPr>
              <a:cxnSpLocks/>
            </p:cNvCxnSpPr>
            <p:nvPr/>
          </p:nvCxnSpPr>
          <p:spPr>
            <a:xfrm flipV="1">
              <a:off x="677750" y="4679783"/>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線單箭頭接點 10">
              <a:extLst>
                <a:ext uri="{FF2B5EF4-FFF2-40B4-BE49-F238E27FC236}">
                  <a16:creationId xmlns:a16="http://schemas.microsoft.com/office/drawing/2014/main" id="{BBC7E9C1-30A6-850D-4DAA-0D1E72BE5A69}"/>
                </a:ext>
              </a:extLst>
            </p:cNvPr>
            <p:cNvCxnSpPr>
              <a:cxnSpLocks/>
            </p:cNvCxnSpPr>
            <p:nvPr/>
          </p:nvCxnSpPr>
          <p:spPr>
            <a:xfrm flipV="1">
              <a:off x="690851" y="3751611"/>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 name="矩形 108">
              <a:extLst>
                <a:ext uri="{FF2B5EF4-FFF2-40B4-BE49-F238E27FC236}">
                  <a16:creationId xmlns:a16="http://schemas.microsoft.com/office/drawing/2014/main" id="{1D74C3AA-FF18-212C-8D3B-9B90BBFD4F69}"/>
                </a:ext>
              </a:extLst>
            </p:cNvPr>
            <p:cNvSpPr/>
            <p:nvPr/>
          </p:nvSpPr>
          <p:spPr>
            <a:xfrm rot="5400000">
              <a:off x="490127" y="3446980"/>
              <a:ext cx="414054" cy="195209"/>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defTabSz="457200">
                <a:defRPr/>
              </a:pPr>
              <a:endParaRPr lang="zh-TW" altLang="en-US">
                <a:solidFill>
                  <a:prstClr val="white"/>
                </a:solidFill>
                <a:latin typeface="Calibri" panose="020F0502020204030204"/>
                <a:ea typeface="新細明體" panose="02020500000000000000" pitchFamily="18" charset="-120"/>
              </a:endParaRPr>
            </a:p>
          </p:txBody>
        </p:sp>
        <p:sp>
          <p:nvSpPr>
            <p:cNvPr id="110" name="文字方塊 19">
              <a:extLst>
                <a:ext uri="{FF2B5EF4-FFF2-40B4-BE49-F238E27FC236}">
                  <a16:creationId xmlns:a16="http://schemas.microsoft.com/office/drawing/2014/main" id="{F475CCA7-6CDD-814D-3B98-8CD966D3779A}"/>
                </a:ext>
              </a:extLst>
            </p:cNvPr>
            <p:cNvSpPr txBox="1"/>
            <p:nvPr/>
          </p:nvSpPr>
          <p:spPr>
            <a:xfrm>
              <a:off x="481615" y="5034037"/>
              <a:ext cx="391449" cy="369332"/>
            </a:xfrm>
            <a:prstGeom prst="rect">
              <a:avLst/>
            </a:prstGeom>
            <a:noFill/>
          </p:spPr>
          <p:txBody>
            <a:bodyPr wrap="square" rtlCol="0">
              <a:spAutoFit/>
            </a:bodyPr>
            <a:lstStyle/>
            <a:p>
              <a:pPr algn="ctr" defTabSz="457200">
                <a:defRPr/>
              </a:pPr>
              <a:r>
                <a:rPr lang="zh-TW" altLang="en-US" dirty="0">
                  <a:solidFill>
                    <a:srgbClr val="FF0000"/>
                  </a:solidFill>
                  <a:latin typeface="微軟正黑體" panose="020B0604030504040204" pitchFamily="34" charset="-120"/>
                  <a:ea typeface="微軟正黑體" panose="020B0604030504040204" pitchFamily="34" charset="-120"/>
                </a:rPr>
                <a:t>果</a:t>
              </a:r>
            </a:p>
          </p:txBody>
        </p:sp>
      </p:grpSp>
      <p:grpSp>
        <p:nvGrpSpPr>
          <p:cNvPr id="111" name="组合 110">
            <a:extLst>
              <a:ext uri="{FF2B5EF4-FFF2-40B4-BE49-F238E27FC236}">
                <a16:creationId xmlns:a16="http://schemas.microsoft.com/office/drawing/2014/main" id="{CA6A4B4F-DFCF-994A-2541-6066F1EE9AB3}"/>
              </a:ext>
            </a:extLst>
          </p:cNvPr>
          <p:cNvGrpSpPr/>
          <p:nvPr/>
        </p:nvGrpSpPr>
        <p:grpSpPr>
          <a:xfrm>
            <a:off x="5698748" y="1490831"/>
            <a:ext cx="463422" cy="1861026"/>
            <a:chOff x="1100661" y="3337558"/>
            <a:chExt cx="463422" cy="2065811"/>
          </a:xfrm>
        </p:grpSpPr>
        <p:cxnSp>
          <p:nvCxnSpPr>
            <p:cNvPr id="112" name="直線單箭頭接點 7">
              <a:extLst>
                <a:ext uri="{FF2B5EF4-FFF2-40B4-BE49-F238E27FC236}">
                  <a16:creationId xmlns:a16="http://schemas.microsoft.com/office/drawing/2014/main" id="{592993D2-D36C-33A3-8F70-1FFCF921B258}"/>
                </a:ext>
              </a:extLst>
            </p:cNvPr>
            <p:cNvCxnSpPr>
              <a:cxnSpLocks/>
            </p:cNvCxnSpPr>
            <p:nvPr/>
          </p:nvCxnSpPr>
          <p:spPr>
            <a:xfrm flipV="1">
              <a:off x="1339840" y="4679783"/>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線單箭頭接點 11">
              <a:extLst>
                <a:ext uri="{FF2B5EF4-FFF2-40B4-BE49-F238E27FC236}">
                  <a16:creationId xmlns:a16="http://schemas.microsoft.com/office/drawing/2014/main" id="{862CA6ED-DC28-901F-B01F-7939131555B8}"/>
                </a:ext>
              </a:extLst>
            </p:cNvPr>
            <p:cNvCxnSpPr>
              <a:cxnSpLocks/>
            </p:cNvCxnSpPr>
            <p:nvPr/>
          </p:nvCxnSpPr>
          <p:spPr>
            <a:xfrm flipV="1">
              <a:off x="1351134" y="3751611"/>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4" name="矩形 113">
              <a:extLst>
                <a:ext uri="{FF2B5EF4-FFF2-40B4-BE49-F238E27FC236}">
                  <a16:creationId xmlns:a16="http://schemas.microsoft.com/office/drawing/2014/main" id="{2025735A-44E6-3971-8733-56AF2A217DF2}"/>
                </a:ext>
              </a:extLst>
            </p:cNvPr>
            <p:cNvSpPr/>
            <p:nvPr/>
          </p:nvSpPr>
          <p:spPr>
            <a:xfrm rot="5400000">
              <a:off x="1136417" y="3446980"/>
              <a:ext cx="414054" cy="195209"/>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defTabSz="457200">
                <a:defRPr/>
              </a:pPr>
              <a:endParaRPr lang="zh-TW" altLang="en-US">
                <a:solidFill>
                  <a:prstClr val="white"/>
                </a:solidFill>
                <a:latin typeface="Calibri" panose="020F0502020204030204"/>
                <a:ea typeface="新細明體" panose="02020500000000000000" pitchFamily="18" charset="-120"/>
              </a:endParaRPr>
            </a:p>
          </p:txBody>
        </p:sp>
        <p:sp>
          <p:nvSpPr>
            <p:cNvPr id="115" name="文字方塊 20">
              <a:extLst>
                <a:ext uri="{FF2B5EF4-FFF2-40B4-BE49-F238E27FC236}">
                  <a16:creationId xmlns:a16="http://schemas.microsoft.com/office/drawing/2014/main" id="{6DCBD131-0ACA-9725-0708-A4A5EB318F53}"/>
                </a:ext>
              </a:extLst>
            </p:cNvPr>
            <p:cNvSpPr txBox="1"/>
            <p:nvPr/>
          </p:nvSpPr>
          <p:spPr>
            <a:xfrm>
              <a:off x="1100661" y="5034037"/>
              <a:ext cx="463422" cy="369332"/>
            </a:xfrm>
            <a:prstGeom prst="rect">
              <a:avLst/>
            </a:prstGeom>
            <a:noFill/>
          </p:spPr>
          <p:txBody>
            <a:bodyPr wrap="square" rtlCol="0">
              <a:spAutoFit/>
            </a:bodyPr>
            <a:lstStyle/>
            <a:p>
              <a:pPr algn="ctr" defTabSz="457200">
                <a:defRPr/>
              </a:pPr>
              <a:r>
                <a:rPr lang="zh-TW" altLang="en-US" dirty="0">
                  <a:solidFill>
                    <a:prstClr val="black"/>
                  </a:solidFill>
                  <a:latin typeface="微軟正黑體" panose="020B0604030504040204" pitchFamily="34" charset="-120"/>
                  <a:ea typeface="微軟正黑體" panose="020B0604030504040204" pitchFamily="34" charset="-120"/>
                </a:rPr>
                <a:t>汁</a:t>
              </a:r>
            </a:p>
          </p:txBody>
        </p:sp>
      </p:grpSp>
      <p:sp>
        <p:nvSpPr>
          <p:cNvPr id="116" name="文字方塊 39">
            <a:extLst>
              <a:ext uri="{FF2B5EF4-FFF2-40B4-BE49-F238E27FC236}">
                <a16:creationId xmlns:a16="http://schemas.microsoft.com/office/drawing/2014/main" id="{5D7DC9A5-52EA-719B-5184-1C460F1831BB}"/>
              </a:ext>
            </a:extLst>
          </p:cNvPr>
          <p:cNvSpPr txBox="1"/>
          <p:nvPr/>
        </p:nvSpPr>
        <p:spPr>
          <a:xfrm>
            <a:off x="167072" y="1666157"/>
            <a:ext cx="2867334" cy="369332"/>
          </a:xfrm>
          <a:prstGeom prst="rect">
            <a:avLst/>
          </a:prstGeom>
          <a:noFill/>
        </p:spPr>
        <p:txBody>
          <a:bodyPr wrap="square" rtlCol="0">
            <a:spAutoFit/>
          </a:bodyPr>
          <a:lstStyle/>
          <a:p>
            <a:pPr algn="ctr"/>
            <a:r>
              <a:rPr lang="en-US" altLang="zh-TW" b="1" dirty="0"/>
              <a:t>compute cosine similarity </a:t>
            </a:r>
            <a:endParaRPr lang="zh-TW" altLang="en-US" b="1" dirty="0"/>
          </a:p>
        </p:txBody>
      </p:sp>
      <p:cxnSp>
        <p:nvCxnSpPr>
          <p:cNvPr id="117" name="直線接點 41">
            <a:extLst>
              <a:ext uri="{FF2B5EF4-FFF2-40B4-BE49-F238E27FC236}">
                <a16:creationId xmlns:a16="http://schemas.microsoft.com/office/drawing/2014/main" id="{CF4BC909-4F02-B4E8-242D-6D6C491FA827}"/>
              </a:ext>
            </a:extLst>
          </p:cNvPr>
          <p:cNvCxnSpPr>
            <a:cxnSpLocks/>
          </p:cNvCxnSpPr>
          <p:nvPr/>
        </p:nvCxnSpPr>
        <p:spPr>
          <a:xfrm>
            <a:off x="5328035" y="1141210"/>
            <a:ext cx="2021100" cy="0"/>
          </a:xfrm>
          <a:prstGeom prst="line">
            <a:avLst/>
          </a:prstGeom>
          <a:ln w="38100">
            <a:solidFill>
              <a:srgbClr val="0000FF"/>
            </a:solidFill>
            <a:prstDash val="sysDot"/>
          </a:ln>
        </p:spPr>
        <p:style>
          <a:lnRef idx="1">
            <a:schemeClr val="accent1"/>
          </a:lnRef>
          <a:fillRef idx="0">
            <a:schemeClr val="accent1"/>
          </a:fillRef>
          <a:effectRef idx="0">
            <a:schemeClr val="accent1"/>
          </a:effectRef>
          <a:fontRef idx="minor">
            <a:schemeClr val="tx1"/>
          </a:fontRef>
        </p:style>
      </p:cxnSp>
      <p:cxnSp>
        <p:nvCxnSpPr>
          <p:cNvPr id="118" name="直線接點 42">
            <a:extLst>
              <a:ext uri="{FF2B5EF4-FFF2-40B4-BE49-F238E27FC236}">
                <a16:creationId xmlns:a16="http://schemas.microsoft.com/office/drawing/2014/main" id="{9C077C40-54DF-3695-07AB-767F5586E345}"/>
              </a:ext>
            </a:extLst>
          </p:cNvPr>
          <p:cNvCxnSpPr>
            <a:cxnSpLocks/>
          </p:cNvCxnSpPr>
          <p:nvPr/>
        </p:nvCxnSpPr>
        <p:spPr>
          <a:xfrm>
            <a:off x="7354805" y="1108465"/>
            <a:ext cx="0" cy="382139"/>
          </a:xfrm>
          <a:prstGeom prst="line">
            <a:avLst/>
          </a:prstGeom>
          <a:ln w="38100">
            <a:solidFill>
              <a:srgbClr val="0000FF"/>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9" name="直線接點 45">
            <a:extLst>
              <a:ext uri="{FF2B5EF4-FFF2-40B4-BE49-F238E27FC236}">
                <a16:creationId xmlns:a16="http://schemas.microsoft.com/office/drawing/2014/main" id="{1253D1E3-7483-6A12-D6CE-9F85F4DB8773}"/>
              </a:ext>
            </a:extLst>
          </p:cNvPr>
          <p:cNvCxnSpPr>
            <a:cxnSpLocks/>
          </p:cNvCxnSpPr>
          <p:nvPr/>
        </p:nvCxnSpPr>
        <p:spPr>
          <a:xfrm>
            <a:off x="5332525" y="1110520"/>
            <a:ext cx="0" cy="400812"/>
          </a:xfrm>
          <a:prstGeom prst="line">
            <a:avLst/>
          </a:prstGeom>
          <a:ln w="38100">
            <a:solidFill>
              <a:srgbClr val="0000FF"/>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20" name="Picture 2" descr="本周Top 100 | 百佳網上超級市場">
            <a:extLst>
              <a:ext uri="{FF2B5EF4-FFF2-40B4-BE49-F238E27FC236}">
                <a16:creationId xmlns:a16="http://schemas.microsoft.com/office/drawing/2014/main" id="{74C59938-CF1B-E31C-4619-E9B7310DBA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63498" y="4272827"/>
            <a:ext cx="327436" cy="327436"/>
          </a:xfrm>
          <a:prstGeom prst="rect">
            <a:avLst/>
          </a:prstGeom>
          <a:noFill/>
          <a:extLst>
            <a:ext uri="{909E8E84-426E-40DD-AFC4-6F175D3DCCD1}">
              <a14:hiddenFill xmlns:a14="http://schemas.microsoft.com/office/drawing/2010/main">
                <a:solidFill>
                  <a:srgbClr val="FFFFFF"/>
                </a:solidFill>
              </a14:hiddenFill>
            </a:ext>
          </a:extLst>
        </p:spPr>
      </p:pic>
      <p:pic>
        <p:nvPicPr>
          <p:cNvPr id="121" name="Picture 4" descr="科技考古：是這個大叔，他設計了被咬一口的蘋果LOGO | T客邦">
            <a:extLst>
              <a:ext uri="{FF2B5EF4-FFF2-40B4-BE49-F238E27FC236}">
                <a16:creationId xmlns:a16="http://schemas.microsoft.com/office/drawing/2014/main" id="{DAB09210-D99B-5416-E438-E0DC9DC1034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4700" y="5282729"/>
            <a:ext cx="305031" cy="435759"/>
          </a:xfrm>
          <a:prstGeom prst="rect">
            <a:avLst/>
          </a:prstGeom>
          <a:noFill/>
          <a:extLst>
            <a:ext uri="{909E8E84-426E-40DD-AFC4-6F175D3DCCD1}">
              <a14:hiddenFill xmlns:a14="http://schemas.microsoft.com/office/drawing/2010/main">
                <a:solidFill>
                  <a:srgbClr val="FFFFFF"/>
                </a:solidFill>
              </a14:hiddenFill>
            </a:ext>
          </a:extLst>
        </p:spPr>
      </p:pic>
      <p:pic>
        <p:nvPicPr>
          <p:cNvPr id="122" name="內容版面配置區 10" descr="一張含有 畫畫 的圖片&#10;&#10;自動產生的描述">
            <a:extLst>
              <a:ext uri="{FF2B5EF4-FFF2-40B4-BE49-F238E27FC236}">
                <a16:creationId xmlns:a16="http://schemas.microsoft.com/office/drawing/2014/main" id="{E5033144-3CED-73A3-1994-CA0638706D44}"/>
              </a:ext>
            </a:extLst>
          </p:cNvPr>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8104328" y="3699082"/>
            <a:ext cx="3151187" cy="3007952"/>
          </a:xfrm>
        </p:spPr>
      </p:pic>
      <p:sp>
        <p:nvSpPr>
          <p:cNvPr id="123" name="矩形 122">
            <a:extLst>
              <a:ext uri="{FF2B5EF4-FFF2-40B4-BE49-F238E27FC236}">
                <a16:creationId xmlns:a16="http://schemas.microsoft.com/office/drawing/2014/main" id="{F14A350E-9152-B526-4C2A-EC32C3599EF1}"/>
              </a:ext>
            </a:extLst>
          </p:cNvPr>
          <p:cNvSpPr/>
          <p:nvPr/>
        </p:nvSpPr>
        <p:spPr>
          <a:xfrm>
            <a:off x="7385127" y="3907245"/>
            <a:ext cx="684178" cy="1051038"/>
          </a:xfrm>
          <a:prstGeom prst="rect">
            <a:avLst/>
          </a:prstGeom>
          <a:noFill/>
          <a:ln w="381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4" name="矩形 123">
            <a:extLst>
              <a:ext uri="{FF2B5EF4-FFF2-40B4-BE49-F238E27FC236}">
                <a16:creationId xmlns:a16="http://schemas.microsoft.com/office/drawing/2014/main" id="{71090BDC-45E9-E900-256D-E1972A93099D}"/>
              </a:ext>
            </a:extLst>
          </p:cNvPr>
          <p:cNvSpPr/>
          <p:nvPr/>
        </p:nvSpPr>
        <p:spPr>
          <a:xfrm>
            <a:off x="7389387" y="4953238"/>
            <a:ext cx="684178" cy="1051037"/>
          </a:xfrm>
          <a:prstGeom prst="rect">
            <a:avLst/>
          </a:prstGeom>
          <a:noFill/>
          <a:ln w="381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5" name="矩形: 圓角 3">
            <a:extLst>
              <a:ext uri="{FF2B5EF4-FFF2-40B4-BE49-F238E27FC236}">
                <a16:creationId xmlns:a16="http://schemas.microsoft.com/office/drawing/2014/main" id="{C4F0DD00-4711-6329-1DA5-BD2B9AEB3F89}"/>
              </a:ext>
            </a:extLst>
          </p:cNvPr>
          <p:cNvSpPr/>
          <p:nvPr/>
        </p:nvSpPr>
        <p:spPr>
          <a:xfrm>
            <a:off x="6417184" y="2186064"/>
            <a:ext cx="2512740" cy="496557"/>
          </a:xfrm>
          <a:prstGeom prst="roundRect">
            <a:avLst/>
          </a:prstGeom>
          <a:ln w="57150">
            <a:solidFill>
              <a:schemeClr val="accent2"/>
            </a:solidFill>
          </a:ln>
        </p:spPr>
        <p:style>
          <a:lnRef idx="1">
            <a:schemeClr val="accent4"/>
          </a:lnRef>
          <a:fillRef idx="2">
            <a:schemeClr val="accent4"/>
          </a:fillRef>
          <a:effectRef idx="1">
            <a:schemeClr val="accent4"/>
          </a:effectRef>
          <a:fontRef idx="minor">
            <a:schemeClr val="dk1"/>
          </a:fontRef>
        </p:style>
        <p:txBody>
          <a:bodyPr rtlCol="0" anchor="ctr"/>
          <a:lstStyle/>
          <a:p>
            <a:pPr algn="ctr" defTabSz="457200">
              <a:defRPr/>
            </a:pPr>
            <a:r>
              <a:rPr lang="en-US" altLang="zh-TW" dirty="0">
                <a:solidFill>
                  <a:prstClr val="black"/>
                </a:solidFill>
                <a:latin typeface="Calibri" panose="020F0502020204030204"/>
                <a:ea typeface="新細明體" panose="02020500000000000000" pitchFamily="18" charset="-120"/>
              </a:rPr>
              <a:t>BERT</a:t>
            </a:r>
            <a:endParaRPr lang="zh-TW" altLang="en-US" dirty="0">
              <a:solidFill>
                <a:prstClr val="black"/>
              </a:solidFill>
              <a:latin typeface="Calibri" panose="020F0502020204030204"/>
              <a:ea typeface="新細明體" panose="02020500000000000000" pitchFamily="18" charset="-120"/>
            </a:endParaRPr>
          </a:p>
        </p:txBody>
      </p:sp>
      <p:grpSp>
        <p:nvGrpSpPr>
          <p:cNvPr id="126" name="组合 125">
            <a:extLst>
              <a:ext uri="{FF2B5EF4-FFF2-40B4-BE49-F238E27FC236}">
                <a16:creationId xmlns:a16="http://schemas.microsoft.com/office/drawing/2014/main" id="{44B0D80C-66A4-FA85-736A-28D650877754}"/>
              </a:ext>
            </a:extLst>
          </p:cNvPr>
          <p:cNvGrpSpPr/>
          <p:nvPr/>
        </p:nvGrpSpPr>
        <p:grpSpPr>
          <a:xfrm>
            <a:off x="6417185" y="1473452"/>
            <a:ext cx="488934" cy="1891467"/>
            <a:chOff x="-864303" y="3316830"/>
            <a:chExt cx="488934" cy="2099602"/>
          </a:xfrm>
        </p:grpSpPr>
        <p:cxnSp>
          <p:nvCxnSpPr>
            <p:cNvPr id="127" name="直線單箭頭接點 4">
              <a:extLst>
                <a:ext uri="{FF2B5EF4-FFF2-40B4-BE49-F238E27FC236}">
                  <a16:creationId xmlns:a16="http://schemas.microsoft.com/office/drawing/2014/main" id="{104B50F8-CF5B-1E36-B383-E47C5A8D0D6D}"/>
                </a:ext>
              </a:extLst>
            </p:cNvPr>
            <p:cNvCxnSpPr>
              <a:cxnSpLocks/>
            </p:cNvCxnSpPr>
            <p:nvPr/>
          </p:nvCxnSpPr>
          <p:spPr>
            <a:xfrm flipV="1">
              <a:off x="-600218" y="4679783"/>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直線單箭頭接點 8">
              <a:extLst>
                <a:ext uri="{FF2B5EF4-FFF2-40B4-BE49-F238E27FC236}">
                  <a16:creationId xmlns:a16="http://schemas.microsoft.com/office/drawing/2014/main" id="{E26DC50E-5153-EC12-79C2-383201F7E37C}"/>
                </a:ext>
              </a:extLst>
            </p:cNvPr>
            <p:cNvCxnSpPr>
              <a:cxnSpLocks/>
            </p:cNvCxnSpPr>
            <p:nvPr/>
          </p:nvCxnSpPr>
          <p:spPr>
            <a:xfrm flipV="1">
              <a:off x="-603845" y="3751611"/>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9" name="矩形 128">
              <a:extLst>
                <a:ext uri="{FF2B5EF4-FFF2-40B4-BE49-F238E27FC236}">
                  <a16:creationId xmlns:a16="http://schemas.microsoft.com/office/drawing/2014/main" id="{13D0D820-F45D-0847-E345-D54323A6AAA9}"/>
                </a:ext>
              </a:extLst>
            </p:cNvPr>
            <p:cNvSpPr/>
            <p:nvPr/>
          </p:nvSpPr>
          <p:spPr>
            <a:xfrm rot="5400000">
              <a:off x="-811999" y="3426252"/>
              <a:ext cx="414054" cy="195209"/>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defTabSz="457200">
                <a:defRPr/>
              </a:pPr>
              <a:endParaRPr lang="zh-TW" altLang="en-US">
                <a:solidFill>
                  <a:prstClr val="white"/>
                </a:solidFill>
                <a:latin typeface="Calibri" panose="020F0502020204030204"/>
                <a:ea typeface="新細明體" panose="02020500000000000000" pitchFamily="18" charset="-120"/>
              </a:endParaRPr>
            </a:p>
          </p:txBody>
        </p:sp>
        <p:sp>
          <p:nvSpPr>
            <p:cNvPr id="130" name="文字方塊 17">
              <a:extLst>
                <a:ext uri="{FF2B5EF4-FFF2-40B4-BE49-F238E27FC236}">
                  <a16:creationId xmlns:a16="http://schemas.microsoft.com/office/drawing/2014/main" id="{98773054-B808-7712-7F82-259281375938}"/>
                </a:ext>
              </a:extLst>
            </p:cNvPr>
            <p:cNvSpPr txBox="1"/>
            <p:nvPr/>
          </p:nvSpPr>
          <p:spPr>
            <a:xfrm>
              <a:off x="-864303" y="5047100"/>
              <a:ext cx="488934" cy="369332"/>
            </a:xfrm>
            <a:prstGeom prst="rect">
              <a:avLst/>
            </a:prstGeom>
            <a:noFill/>
          </p:spPr>
          <p:txBody>
            <a:bodyPr wrap="square" rtlCol="0">
              <a:spAutoFit/>
            </a:bodyPr>
            <a:lstStyle/>
            <a:p>
              <a:pPr algn="ctr" defTabSz="457200">
                <a:defRPr/>
              </a:pPr>
              <a:r>
                <a:rPr lang="zh-TW" altLang="en-US" dirty="0">
                  <a:solidFill>
                    <a:prstClr val="black"/>
                  </a:solidFill>
                  <a:latin typeface="微軟正黑體" panose="020B0604030504040204" pitchFamily="34" charset="-120"/>
                  <a:ea typeface="微軟正黑體" panose="020B0604030504040204" pitchFamily="34" charset="-120"/>
                </a:rPr>
                <a:t>苹</a:t>
              </a:r>
            </a:p>
          </p:txBody>
        </p:sp>
      </p:grpSp>
      <p:grpSp>
        <p:nvGrpSpPr>
          <p:cNvPr id="131" name="组合 130">
            <a:extLst>
              <a:ext uri="{FF2B5EF4-FFF2-40B4-BE49-F238E27FC236}">
                <a16:creationId xmlns:a16="http://schemas.microsoft.com/office/drawing/2014/main" id="{BC4F8790-7D60-C715-A3B2-E74EB64FFFB2}"/>
              </a:ext>
            </a:extLst>
          </p:cNvPr>
          <p:cNvGrpSpPr/>
          <p:nvPr/>
        </p:nvGrpSpPr>
        <p:grpSpPr>
          <a:xfrm>
            <a:off x="7104668" y="1479164"/>
            <a:ext cx="488934" cy="1885755"/>
            <a:chOff x="-576008" y="3323170"/>
            <a:chExt cx="488934" cy="2093262"/>
          </a:xfrm>
        </p:grpSpPr>
        <p:cxnSp>
          <p:nvCxnSpPr>
            <p:cNvPr id="132" name="直線單箭頭接點 5">
              <a:extLst>
                <a:ext uri="{FF2B5EF4-FFF2-40B4-BE49-F238E27FC236}">
                  <a16:creationId xmlns:a16="http://schemas.microsoft.com/office/drawing/2014/main" id="{EB0BA298-7A91-03D3-5379-7792E5A8410C}"/>
                </a:ext>
              </a:extLst>
            </p:cNvPr>
            <p:cNvCxnSpPr>
              <a:cxnSpLocks/>
            </p:cNvCxnSpPr>
            <p:nvPr/>
          </p:nvCxnSpPr>
          <p:spPr>
            <a:xfrm flipV="1">
              <a:off x="-342835" y="4679783"/>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線單箭頭接點 9">
              <a:extLst>
                <a:ext uri="{FF2B5EF4-FFF2-40B4-BE49-F238E27FC236}">
                  <a16:creationId xmlns:a16="http://schemas.microsoft.com/office/drawing/2014/main" id="{57DE5DDB-CBEC-23A8-94C0-D972E130EAF9}"/>
                </a:ext>
              </a:extLst>
            </p:cNvPr>
            <p:cNvCxnSpPr>
              <a:cxnSpLocks/>
            </p:cNvCxnSpPr>
            <p:nvPr/>
          </p:nvCxnSpPr>
          <p:spPr>
            <a:xfrm flipV="1">
              <a:off x="-331541" y="3751611"/>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4" name="矩形 133">
              <a:extLst>
                <a:ext uri="{FF2B5EF4-FFF2-40B4-BE49-F238E27FC236}">
                  <a16:creationId xmlns:a16="http://schemas.microsoft.com/office/drawing/2014/main" id="{AC881BF0-FB1B-6EF8-9A9B-FB87B6D238CD}"/>
                </a:ext>
              </a:extLst>
            </p:cNvPr>
            <p:cNvSpPr/>
            <p:nvPr/>
          </p:nvSpPr>
          <p:spPr>
            <a:xfrm rot="5400000">
              <a:off x="-538568" y="3432592"/>
              <a:ext cx="414054" cy="195209"/>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defTabSz="457200">
                <a:defRPr/>
              </a:pPr>
              <a:endParaRPr lang="zh-TW" altLang="en-US">
                <a:solidFill>
                  <a:prstClr val="white"/>
                </a:solidFill>
                <a:latin typeface="Calibri" panose="020F0502020204030204"/>
                <a:ea typeface="新細明體" panose="02020500000000000000" pitchFamily="18" charset="-120"/>
              </a:endParaRPr>
            </a:p>
          </p:txBody>
        </p:sp>
        <p:sp>
          <p:nvSpPr>
            <p:cNvPr id="135" name="文字方塊 18">
              <a:extLst>
                <a:ext uri="{FF2B5EF4-FFF2-40B4-BE49-F238E27FC236}">
                  <a16:creationId xmlns:a16="http://schemas.microsoft.com/office/drawing/2014/main" id="{6FFD1B19-9F9E-6E2A-BCB9-CED50DC33F1B}"/>
                </a:ext>
              </a:extLst>
            </p:cNvPr>
            <p:cNvSpPr txBox="1"/>
            <p:nvPr/>
          </p:nvSpPr>
          <p:spPr>
            <a:xfrm>
              <a:off x="-576008" y="5047100"/>
              <a:ext cx="488934" cy="369332"/>
            </a:xfrm>
            <a:prstGeom prst="rect">
              <a:avLst/>
            </a:prstGeom>
            <a:noFill/>
          </p:spPr>
          <p:txBody>
            <a:bodyPr wrap="square" rtlCol="0">
              <a:spAutoFit/>
            </a:bodyPr>
            <a:lstStyle/>
            <a:p>
              <a:pPr algn="ctr" defTabSz="457200">
                <a:defRPr/>
              </a:pPr>
              <a:r>
                <a:rPr lang="zh-TW" altLang="en-US" dirty="0">
                  <a:solidFill>
                    <a:srgbClr val="FF0000"/>
                  </a:solidFill>
                  <a:latin typeface="微軟正黑體" panose="020B0604030504040204" pitchFamily="34" charset="-120"/>
                  <a:ea typeface="微軟正黑體" panose="020B0604030504040204" pitchFamily="34" charset="-120"/>
                </a:rPr>
                <a:t>果</a:t>
              </a:r>
            </a:p>
          </p:txBody>
        </p:sp>
      </p:grpSp>
      <p:grpSp>
        <p:nvGrpSpPr>
          <p:cNvPr id="136" name="组合 135">
            <a:extLst>
              <a:ext uri="{FF2B5EF4-FFF2-40B4-BE49-F238E27FC236}">
                <a16:creationId xmlns:a16="http://schemas.microsoft.com/office/drawing/2014/main" id="{9DC12FD7-30E9-97CB-7C81-196EB487E061}"/>
              </a:ext>
            </a:extLst>
          </p:cNvPr>
          <p:cNvGrpSpPr/>
          <p:nvPr/>
        </p:nvGrpSpPr>
        <p:grpSpPr>
          <a:xfrm>
            <a:off x="7792151" y="1490831"/>
            <a:ext cx="391449" cy="1861026"/>
            <a:chOff x="481615" y="3337558"/>
            <a:chExt cx="391449" cy="2065811"/>
          </a:xfrm>
        </p:grpSpPr>
        <p:cxnSp>
          <p:nvCxnSpPr>
            <p:cNvPr id="137" name="直線單箭頭接點 6">
              <a:extLst>
                <a:ext uri="{FF2B5EF4-FFF2-40B4-BE49-F238E27FC236}">
                  <a16:creationId xmlns:a16="http://schemas.microsoft.com/office/drawing/2014/main" id="{7FA80C1D-44B0-31AE-A648-BECDFEF69102}"/>
                </a:ext>
              </a:extLst>
            </p:cNvPr>
            <p:cNvCxnSpPr>
              <a:cxnSpLocks/>
            </p:cNvCxnSpPr>
            <p:nvPr/>
          </p:nvCxnSpPr>
          <p:spPr>
            <a:xfrm flipV="1">
              <a:off x="677750" y="4679783"/>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直線單箭頭接點 10">
              <a:extLst>
                <a:ext uri="{FF2B5EF4-FFF2-40B4-BE49-F238E27FC236}">
                  <a16:creationId xmlns:a16="http://schemas.microsoft.com/office/drawing/2014/main" id="{78C2D110-7045-CD6D-9F3A-F2D20DF15E4D}"/>
                </a:ext>
              </a:extLst>
            </p:cNvPr>
            <p:cNvCxnSpPr>
              <a:cxnSpLocks/>
            </p:cNvCxnSpPr>
            <p:nvPr/>
          </p:nvCxnSpPr>
          <p:spPr>
            <a:xfrm flipV="1">
              <a:off x="690851" y="3751611"/>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9" name="矩形 138">
              <a:extLst>
                <a:ext uri="{FF2B5EF4-FFF2-40B4-BE49-F238E27FC236}">
                  <a16:creationId xmlns:a16="http://schemas.microsoft.com/office/drawing/2014/main" id="{4BF6748B-B9A9-62A3-2C0F-500BBAACD237}"/>
                </a:ext>
              </a:extLst>
            </p:cNvPr>
            <p:cNvSpPr/>
            <p:nvPr/>
          </p:nvSpPr>
          <p:spPr>
            <a:xfrm rot="5400000">
              <a:off x="490127" y="3446980"/>
              <a:ext cx="414054" cy="195209"/>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defTabSz="457200">
                <a:defRPr/>
              </a:pPr>
              <a:endParaRPr lang="zh-TW" altLang="en-US">
                <a:solidFill>
                  <a:prstClr val="white"/>
                </a:solidFill>
                <a:latin typeface="Calibri" panose="020F0502020204030204"/>
                <a:ea typeface="新細明體" panose="02020500000000000000" pitchFamily="18" charset="-120"/>
              </a:endParaRPr>
            </a:p>
          </p:txBody>
        </p:sp>
        <p:sp>
          <p:nvSpPr>
            <p:cNvPr id="140" name="文字方塊 19">
              <a:extLst>
                <a:ext uri="{FF2B5EF4-FFF2-40B4-BE49-F238E27FC236}">
                  <a16:creationId xmlns:a16="http://schemas.microsoft.com/office/drawing/2014/main" id="{B7EAE345-D44F-5764-DC2B-6D2C2C73B7D6}"/>
                </a:ext>
              </a:extLst>
            </p:cNvPr>
            <p:cNvSpPr txBox="1"/>
            <p:nvPr/>
          </p:nvSpPr>
          <p:spPr>
            <a:xfrm>
              <a:off x="481615" y="5034037"/>
              <a:ext cx="391449" cy="369332"/>
            </a:xfrm>
            <a:prstGeom prst="rect">
              <a:avLst/>
            </a:prstGeom>
            <a:noFill/>
          </p:spPr>
          <p:txBody>
            <a:bodyPr wrap="square" rtlCol="0">
              <a:spAutoFit/>
            </a:bodyPr>
            <a:lstStyle/>
            <a:p>
              <a:pPr algn="ctr" defTabSz="457200">
                <a:defRPr/>
              </a:pPr>
              <a:r>
                <a:rPr lang="zh-TW" altLang="en-US" dirty="0">
                  <a:latin typeface="微軟正黑體" panose="020B0604030504040204" pitchFamily="34" charset="-120"/>
                  <a:ea typeface="微軟正黑體" panose="020B0604030504040204" pitchFamily="34" charset="-120"/>
                </a:rPr>
                <a:t>电</a:t>
              </a:r>
            </a:p>
          </p:txBody>
        </p:sp>
      </p:grpSp>
      <p:grpSp>
        <p:nvGrpSpPr>
          <p:cNvPr id="141" name="组合 140">
            <a:extLst>
              <a:ext uri="{FF2B5EF4-FFF2-40B4-BE49-F238E27FC236}">
                <a16:creationId xmlns:a16="http://schemas.microsoft.com/office/drawing/2014/main" id="{2EEE3694-F63A-B027-D466-29DF0A634E07}"/>
              </a:ext>
            </a:extLst>
          </p:cNvPr>
          <p:cNvGrpSpPr/>
          <p:nvPr/>
        </p:nvGrpSpPr>
        <p:grpSpPr>
          <a:xfrm>
            <a:off x="8382149" y="1490831"/>
            <a:ext cx="463422" cy="1861026"/>
            <a:chOff x="1100661" y="3337558"/>
            <a:chExt cx="463422" cy="2065811"/>
          </a:xfrm>
        </p:grpSpPr>
        <p:cxnSp>
          <p:nvCxnSpPr>
            <p:cNvPr id="142" name="直線單箭頭接點 7">
              <a:extLst>
                <a:ext uri="{FF2B5EF4-FFF2-40B4-BE49-F238E27FC236}">
                  <a16:creationId xmlns:a16="http://schemas.microsoft.com/office/drawing/2014/main" id="{CD80E968-4EE6-4A91-5601-B1FFC50965BF}"/>
                </a:ext>
              </a:extLst>
            </p:cNvPr>
            <p:cNvCxnSpPr>
              <a:cxnSpLocks/>
            </p:cNvCxnSpPr>
            <p:nvPr/>
          </p:nvCxnSpPr>
          <p:spPr>
            <a:xfrm flipV="1">
              <a:off x="1339840" y="4679783"/>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直線單箭頭接點 11">
              <a:extLst>
                <a:ext uri="{FF2B5EF4-FFF2-40B4-BE49-F238E27FC236}">
                  <a16:creationId xmlns:a16="http://schemas.microsoft.com/office/drawing/2014/main" id="{75724649-DD6F-9D23-7AB0-571F4611766E}"/>
                </a:ext>
              </a:extLst>
            </p:cNvPr>
            <p:cNvCxnSpPr>
              <a:cxnSpLocks/>
            </p:cNvCxnSpPr>
            <p:nvPr/>
          </p:nvCxnSpPr>
          <p:spPr>
            <a:xfrm flipV="1">
              <a:off x="1351134" y="3751611"/>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4" name="矩形 143">
              <a:extLst>
                <a:ext uri="{FF2B5EF4-FFF2-40B4-BE49-F238E27FC236}">
                  <a16:creationId xmlns:a16="http://schemas.microsoft.com/office/drawing/2014/main" id="{4150D4BA-0940-FFEC-87A2-6B1AC908A9B2}"/>
                </a:ext>
              </a:extLst>
            </p:cNvPr>
            <p:cNvSpPr/>
            <p:nvPr/>
          </p:nvSpPr>
          <p:spPr>
            <a:xfrm rot="5400000">
              <a:off x="1136417" y="3446980"/>
              <a:ext cx="414054" cy="195209"/>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defTabSz="457200">
                <a:defRPr/>
              </a:pPr>
              <a:endParaRPr lang="zh-TW" altLang="en-US">
                <a:solidFill>
                  <a:prstClr val="white"/>
                </a:solidFill>
                <a:latin typeface="Calibri" panose="020F0502020204030204"/>
                <a:ea typeface="新細明體" panose="02020500000000000000" pitchFamily="18" charset="-120"/>
              </a:endParaRPr>
            </a:p>
          </p:txBody>
        </p:sp>
        <p:sp>
          <p:nvSpPr>
            <p:cNvPr id="145" name="文字方塊 20">
              <a:extLst>
                <a:ext uri="{FF2B5EF4-FFF2-40B4-BE49-F238E27FC236}">
                  <a16:creationId xmlns:a16="http://schemas.microsoft.com/office/drawing/2014/main" id="{AAEBB092-7496-CBEE-DD48-27B874BC02DB}"/>
                </a:ext>
              </a:extLst>
            </p:cNvPr>
            <p:cNvSpPr txBox="1"/>
            <p:nvPr/>
          </p:nvSpPr>
          <p:spPr>
            <a:xfrm>
              <a:off x="1100661" y="5034037"/>
              <a:ext cx="463422" cy="369332"/>
            </a:xfrm>
            <a:prstGeom prst="rect">
              <a:avLst/>
            </a:prstGeom>
            <a:noFill/>
          </p:spPr>
          <p:txBody>
            <a:bodyPr wrap="square" rtlCol="0">
              <a:spAutoFit/>
            </a:bodyPr>
            <a:lstStyle/>
            <a:p>
              <a:pPr algn="ctr" defTabSz="457200">
                <a:defRPr/>
              </a:pPr>
              <a:r>
                <a:rPr lang="zh-TW" altLang="en-US" dirty="0">
                  <a:solidFill>
                    <a:prstClr val="black"/>
                  </a:solidFill>
                  <a:latin typeface="微軟正黑體" panose="020B0604030504040204" pitchFamily="34" charset="-120"/>
                  <a:ea typeface="微軟正黑體" panose="020B0604030504040204" pitchFamily="34" charset="-120"/>
                </a:rPr>
                <a:t>脑</a:t>
              </a:r>
            </a:p>
          </p:txBody>
        </p:sp>
      </p:grpSp>
      <p:sp>
        <p:nvSpPr>
          <p:cNvPr id="2" name="灯片编号占位符 1">
            <a:extLst>
              <a:ext uri="{FF2B5EF4-FFF2-40B4-BE49-F238E27FC236}">
                <a16:creationId xmlns:a16="http://schemas.microsoft.com/office/drawing/2014/main" id="{4B7141D3-D087-E972-5265-75F7B46C90F2}"/>
              </a:ext>
            </a:extLst>
          </p:cNvPr>
          <p:cNvSpPr>
            <a:spLocks noGrp="1"/>
          </p:cNvSpPr>
          <p:nvPr>
            <p:ph type="sldNum" sz="quarter" idx="12"/>
          </p:nvPr>
        </p:nvSpPr>
        <p:spPr/>
        <p:txBody>
          <a:bodyPr/>
          <a:lstStyle/>
          <a:p>
            <a:fld id="{8B072E7F-FB13-4E5C-AA2E-76722510F6F9}" type="slidenum">
              <a:rPr lang="en-US" smtClean="0"/>
              <a:t>20</a:t>
            </a:fld>
            <a:endParaRPr lang="en-US"/>
          </a:p>
        </p:txBody>
      </p:sp>
    </p:spTree>
    <p:extLst>
      <p:ext uri="{BB962C8B-B14F-4D97-AF65-F5344CB8AC3E}">
        <p14:creationId xmlns:p14="http://schemas.microsoft.com/office/powerpoint/2010/main" val="46397758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blinds(horizontal)">
                                      <p:cBhvr>
                                        <p:cTn id="7" dur="500"/>
                                        <p:tgtEl>
                                          <p:spTgt spid="6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blinds(horizontal)">
                                      <p:cBhvr>
                                        <p:cTn id="10" dur="500"/>
                                        <p:tgtEl>
                                          <p:spTgt spid="3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blinds(horizontal)">
                                      <p:cBhvr>
                                        <p:cTn id="13" dur="500"/>
                                        <p:tgtEl>
                                          <p:spTgt spid="53"/>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blinds(horizontal)">
                                      <p:cBhvr>
                                        <p:cTn id="16" dur="500"/>
                                        <p:tgtEl>
                                          <p:spTgt spid="32"/>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blinds(horizontal)">
                                      <p:cBhvr>
                                        <p:cTn id="19" dur="500"/>
                                        <p:tgtEl>
                                          <p:spTgt spid="40"/>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blinds(horizontal)">
                                      <p:cBhvr>
                                        <p:cTn id="22" dur="500"/>
                                        <p:tgtEl>
                                          <p:spTgt spid="44"/>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blinds(horizontal)">
                                      <p:cBhvr>
                                        <p:cTn id="25" dur="500"/>
                                        <p:tgtEl>
                                          <p:spTgt spid="35"/>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54"/>
                                        </p:tgtEl>
                                        <p:attrNameLst>
                                          <p:attrName>style.visibility</p:attrName>
                                        </p:attrNameLst>
                                      </p:cBhvr>
                                      <p:to>
                                        <p:strVal val="visible"/>
                                      </p:to>
                                    </p:set>
                                    <p:animEffect transition="in" filter="blinds(horizontal)">
                                      <p:cBhvr>
                                        <p:cTn id="28" dur="500"/>
                                        <p:tgtEl>
                                          <p:spTgt spid="54"/>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55"/>
                                        </p:tgtEl>
                                        <p:attrNameLst>
                                          <p:attrName>style.visibility</p:attrName>
                                        </p:attrNameLst>
                                      </p:cBhvr>
                                      <p:to>
                                        <p:strVal val="visible"/>
                                      </p:to>
                                    </p:set>
                                    <p:animEffect transition="in" filter="blinds(horizontal)">
                                      <p:cBhvr>
                                        <p:cTn id="31" dur="500"/>
                                        <p:tgtEl>
                                          <p:spTgt spid="55"/>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67"/>
                                        </p:tgtEl>
                                        <p:attrNameLst>
                                          <p:attrName>style.visibility</p:attrName>
                                        </p:attrNameLst>
                                      </p:cBhvr>
                                      <p:to>
                                        <p:strVal val="visible"/>
                                      </p:to>
                                    </p:set>
                                    <p:animEffect transition="in" filter="blinds(horizontal)">
                                      <p:cBhvr>
                                        <p:cTn id="36" dur="500"/>
                                        <p:tgtEl>
                                          <p:spTgt spid="67"/>
                                        </p:tgtEl>
                                      </p:cBhvr>
                                    </p:animEffec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grpId="0" nodeType="clickEffect">
                                  <p:stCondLst>
                                    <p:cond delay="0"/>
                                  </p:stCondLst>
                                  <p:childTnLst>
                                    <p:set>
                                      <p:cBhvr>
                                        <p:cTn id="40" dur="1" fill="hold">
                                          <p:stCondLst>
                                            <p:cond delay="0"/>
                                          </p:stCondLst>
                                        </p:cTn>
                                        <p:tgtEl>
                                          <p:spTgt spid="56"/>
                                        </p:tgtEl>
                                        <p:attrNameLst>
                                          <p:attrName>style.visibility</p:attrName>
                                        </p:attrNameLst>
                                      </p:cBhvr>
                                      <p:to>
                                        <p:strVal val="visible"/>
                                      </p:to>
                                    </p:set>
                                    <p:animEffect transition="in" filter="checkerboard(across)">
                                      <p:cBhvr>
                                        <p:cTn id="41" dur="500"/>
                                        <p:tgtEl>
                                          <p:spTgt spid="56"/>
                                        </p:tgtEl>
                                      </p:cBhvr>
                                    </p:animEffect>
                                  </p:childTnLst>
                                </p:cTn>
                              </p:par>
                              <p:par>
                                <p:cTn id="42" presetID="5" presetClass="entr" presetSubtype="10" fill="hold" grpId="0" nodeType="withEffect">
                                  <p:stCondLst>
                                    <p:cond delay="0"/>
                                  </p:stCondLst>
                                  <p:childTnLst>
                                    <p:set>
                                      <p:cBhvr>
                                        <p:cTn id="43" dur="1" fill="hold">
                                          <p:stCondLst>
                                            <p:cond delay="0"/>
                                          </p:stCondLst>
                                        </p:cTn>
                                        <p:tgtEl>
                                          <p:spTgt spid="38"/>
                                        </p:tgtEl>
                                        <p:attrNameLst>
                                          <p:attrName>style.visibility</p:attrName>
                                        </p:attrNameLst>
                                      </p:cBhvr>
                                      <p:to>
                                        <p:strVal val="visible"/>
                                      </p:to>
                                    </p:set>
                                    <p:animEffect transition="in" filter="checkerboard(across)">
                                      <p:cBhvr>
                                        <p:cTn id="44" dur="500"/>
                                        <p:tgtEl>
                                          <p:spTgt spid="38"/>
                                        </p:tgtEl>
                                      </p:cBhvr>
                                    </p:animEffect>
                                  </p:childTnLst>
                                </p:cTn>
                              </p:par>
                              <p:par>
                                <p:cTn id="45" presetID="5" presetClass="entr" presetSubtype="10" fill="hold" grpId="0" nodeType="withEffect">
                                  <p:stCondLst>
                                    <p:cond delay="0"/>
                                  </p:stCondLst>
                                  <p:childTnLst>
                                    <p:set>
                                      <p:cBhvr>
                                        <p:cTn id="46" dur="1" fill="hold">
                                          <p:stCondLst>
                                            <p:cond delay="0"/>
                                          </p:stCondLst>
                                        </p:cTn>
                                        <p:tgtEl>
                                          <p:spTgt spid="58"/>
                                        </p:tgtEl>
                                        <p:attrNameLst>
                                          <p:attrName>style.visibility</p:attrName>
                                        </p:attrNameLst>
                                      </p:cBhvr>
                                      <p:to>
                                        <p:strVal val="visible"/>
                                      </p:to>
                                    </p:set>
                                    <p:animEffect transition="in" filter="checkerboard(across)">
                                      <p:cBhvr>
                                        <p:cTn id="47" dur="500"/>
                                        <p:tgtEl>
                                          <p:spTgt spid="58"/>
                                        </p:tgtEl>
                                      </p:cBhvr>
                                    </p:animEffect>
                                  </p:childTnLst>
                                </p:cTn>
                              </p:par>
                              <p:par>
                                <p:cTn id="48" presetID="5" presetClass="entr" presetSubtype="10" fill="hold" grpId="0" nodeType="withEffect">
                                  <p:stCondLst>
                                    <p:cond delay="0"/>
                                  </p:stCondLst>
                                  <p:childTnLst>
                                    <p:set>
                                      <p:cBhvr>
                                        <p:cTn id="49" dur="1" fill="hold">
                                          <p:stCondLst>
                                            <p:cond delay="0"/>
                                          </p:stCondLst>
                                        </p:cTn>
                                        <p:tgtEl>
                                          <p:spTgt spid="59"/>
                                        </p:tgtEl>
                                        <p:attrNameLst>
                                          <p:attrName>style.visibility</p:attrName>
                                        </p:attrNameLst>
                                      </p:cBhvr>
                                      <p:to>
                                        <p:strVal val="visible"/>
                                      </p:to>
                                    </p:set>
                                    <p:animEffect transition="in" filter="checkerboard(across)">
                                      <p:cBhvr>
                                        <p:cTn id="50" dur="500"/>
                                        <p:tgtEl>
                                          <p:spTgt spid="59"/>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120"/>
                                        </p:tgtEl>
                                        <p:attrNameLst>
                                          <p:attrName>style.visibility</p:attrName>
                                        </p:attrNameLst>
                                      </p:cBhvr>
                                      <p:to>
                                        <p:strVal val="visible"/>
                                      </p:to>
                                    </p:set>
                                    <p:animEffect transition="in" filter="blinds(horizontal)">
                                      <p:cBhvr>
                                        <p:cTn id="55" dur="500"/>
                                        <p:tgtEl>
                                          <p:spTgt spid="120"/>
                                        </p:tgtEl>
                                      </p:cBhvr>
                                    </p:animEffect>
                                  </p:childTnLst>
                                </p:cTn>
                              </p:par>
                              <p:par>
                                <p:cTn id="56" presetID="3" presetClass="entr" presetSubtype="10" fill="hold" nodeType="withEffect">
                                  <p:stCondLst>
                                    <p:cond delay="0"/>
                                  </p:stCondLst>
                                  <p:childTnLst>
                                    <p:set>
                                      <p:cBhvr>
                                        <p:cTn id="57" dur="1" fill="hold">
                                          <p:stCondLst>
                                            <p:cond delay="0"/>
                                          </p:stCondLst>
                                        </p:cTn>
                                        <p:tgtEl>
                                          <p:spTgt spid="121"/>
                                        </p:tgtEl>
                                        <p:attrNameLst>
                                          <p:attrName>style.visibility</p:attrName>
                                        </p:attrNameLst>
                                      </p:cBhvr>
                                      <p:to>
                                        <p:strVal val="visible"/>
                                      </p:to>
                                    </p:set>
                                    <p:animEffect transition="in" filter="blinds(horizontal)">
                                      <p:cBhvr>
                                        <p:cTn id="58" dur="500"/>
                                        <p:tgtEl>
                                          <p:spTgt spid="121"/>
                                        </p:tgtEl>
                                      </p:cBhvr>
                                    </p:animEffect>
                                  </p:childTnLst>
                                </p:cTn>
                              </p:par>
                              <p:par>
                                <p:cTn id="59" presetID="3" presetClass="entr" presetSubtype="10" fill="hold" nodeType="withEffect">
                                  <p:stCondLst>
                                    <p:cond delay="0"/>
                                  </p:stCondLst>
                                  <p:childTnLst>
                                    <p:set>
                                      <p:cBhvr>
                                        <p:cTn id="60" dur="1" fill="hold">
                                          <p:stCondLst>
                                            <p:cond delay="0"/>
                                          </p:stCondLst>
                                        </p:cTn>
                                        <p:tgtEl>
                                          <p:spTgt spid="122"/>
                                        </p:tgtEl>
                                        <p:attrNameLst>
                                          <p:attrName>style.visibility</p:attrName>
                                        </p:attrNameLst>
                                      </p:cBhvr>
                                      <p:to>
                                        <p:strVal val="visible"/>
                                      </p:to>
                                    </p:set>
                                    <p:animEffect transition="in" filter="blinds(horizontal)">
                                      <p:cBhvr>
                                        <p:cTn id="61" dur="500"/>
                                        <p:tgtEl>
                                          <p:spTgt spid="122"/>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123"/>
                                        </p:tgtEl>
                                        <p:attrNameLst>
                                          <p:attrName>style.visibility</p:attrName>
                                        </p:attrNameLst>
                                      </p:cBhvr>
                                      <p:to>
                                        <p:strVal val="visible"/>
                                      </p:to>
                                    </p:set>
                                    <p:animEffect transition="in" filter="blinds(horizontal)">
                                      <p:cBhvr>
                                        <p:cTn id="64" dur="500"/>
                                        <p:tgtEl>
                                          <p:spTgt spid="123"/>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124"/>
                                        </p:tgtEl>
                                        <p:attrNameLst>
                                          <p:attrName>style.visibility</p:attrName>
                                        </p:attrNameLst>
                                      </p:cBhvr>
                                      <p:to>
                                        <p:strVal val="visible"/>
                                      </p:to>
                                    </p:set>
                                    <p:animEffect transition="in" filter="blinds(horizontal)">
                                      <p:cBhvr>
                                        <p:cTn id="67" dur="5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5" grpId="0"/>
      <p:bldP spid="37" grpId="0" animBg="1"/>
      <p:bldP spid="38" grpId="0" animBg="1"/>
      <p:bldP spid="40" grpId="0" animBg="1"/>
      <p:bldP spid="44" grpId="0" animBg="1"/>
      <p:bldP spid="53" grpId="0"/>
      <p:bldP spid="54" grpId="0" animBg="1"/>
      <p:bldP spid="55" grpId="0"/>
      <p:bldP spid="56" grpId="0"/>
      <p:bldP spid="58" grpId="0"/>
      <p:bldP spid="59" grpId="0" animBg="1"/>
      <p:bldP spid="66" grpId="0"/>
      <p:bldP spid="67" grpId="0"/>
      <p:bldP spid="123" grpId="0" animBg="1"/>
      <p:bldP spid="12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timg">
            <a:extLst>
              <a:ext uri="{FF2B5EF4-FFF2-40B4-BE49-F238E27FC236}">
                <a16:creationId xmlns:a16="http://schemas.microsoft.com/office/drawing/2014/main" id="{65E2F475-E9E0-BEE2-C805-E00D0FB83C6D}"/>
              </a:ext>
            </a:extLst>
          </p:cNvPr>
          <p:cNvPicPr>
            <a:picLocks noChangeAspect="1"/>
          </p:cNvPicPr>
          <p:nvPr/>
        </p:nvPicPr>
        <p:blipFill>
          <a:blip r:embed="rId3"/>
          <a:stretch>
            <a:fillRect/>
          </a:stretch>
        </p:blipFill>
        <p:spPr>
          <a:xfrm>
            <a:off x="11146790" y="11430"/>
            <a:ext cx="973455" cy="973455"/>
          </a:xfrm>
          <a:prstGeom prst="rect">
            <a:avLst/>
          </a:prstGeom>
        </p:spPr>
      </p:pic>
      <p:cxnSp>
        <p:nvCxnSpPr>
          <p:cNvPr id="17" name="直线连接符 16">
            <a:extLst>
              <a:ext uri="{FF2B5EF4-FFF2-40B4-BE49-F238E27FC236}">
                <a16:creationId xmlns:a16="http://schemas.microsoft.com/office/drawing/2014/main" id="{6DFCF671-5387-0664-0817-9EE399F8EE07}"/>
              </a:ext>
            </a:extLst>
          </p:cNvPr>
          <p:cNvCxnSpPr>
            <a:cxnSpLocks/>
          </p:cNvCxnSpPr>
          <p:nvPr/>
        </p:nvCxnSpPr>
        <p:spPr>
          <a:xfrm>
            <a:off x="71755" y="961439"/>
            <a:ext cx="11075035"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5792E5F3-BAFD-E5F2-5B16-7BB4570348E3}"/>
              </a:ext>
            </a:extLst>
          </p:cNvPr>
          <p:cNvSpPr txBox="1"/>
          <p:nvPr/>
        </p:nvSpPr>
        <p:spPr>
          <a:xfrm>
            <a:off x="71755" y="365482"/>
            <a:ext cx="902811" cy="523220"/>
          </a:xfrm>
          <a:prstGeom prst="rect">
            <a:avLst/>
          </a:prstGeom>
          <a:noFill/>
        </p:spPr>
        <p:txBody>
          <a:bodyPr wrap="none" rtlCol="0">
            <a:spAutoFit/>
          </a:bodyPr>
          <a:lstStyle/>
          <a:p>
            <a:r>
              <a:rPr kumimoji="1" lang="zh-CN" altLang="en-US" sz="2800" b="1" dirty="0">
                <a:latin typeface="Times New Roman" panose="02020603050405020304" pitchFamily="18" charset="0"/>
                <a:cs typeface="Times New Roman" panose="02020603050405020304" pitchFamily="18" charset="0"/>
              </a:rPr>
              <a:t>总结</a:t>
            </a:r>
          </a:p>
        </p:txBody>
      </p:sp>
      <p:sp>
        <p:nvSpPr>
          <p:cNvPr id="41" name="文本框 40">
            <a:extLst>
              <a:ext uri="{FF2B5EF4-FFF2-40B4-BE49-F238E27FC236}">
                <a16:creationId xmlns:a16="http://schemas.microsoft.com/office/drawing/2014/main" id="{C16862EC-AB88-B63A-DCF0-7C27C5EBC58D}"/>
              </a:ext>
            </a:extLst>
          </p:cNvPr>
          <p:cNvSpPr txBox="1"/>
          <p:nvPr/>
        </p:nvSpPr>
        <p:spPr>
          <a:xfrm>
            <a:off x="503582" y="1203352"/>
            <a:ext cx="11075035" cy="5451429"/>
          </a:xfrm>
          <a:prstGeom prst="rect">
            <a:avLst/>
          </a:prstGeom>
          <a:noFill/>
        </p:spPr>
        <p:txBody>
          <a:bodyPr wrap="square">
            <a:spAutoFit/>
          </a:bodyPr>
          <a:lstStyle/>
          <a:p>
            <a:pPr algn="just">
              <a:lnSpc>
                <a:spcPct val="150000"/>
              </a:lnSpc>
              <a:buFont typeface="+mj-lt"/>
              <a:buAutoNum type="arabicPeriod"/>
            </a:pPr>
            <a:r>
              <a:rPr lang="zh-CN" altLang="en-US" b="0" i="0" dirty="0">
                <a:solidFill>
                  <a:srgbClr val="121212"/>
                </a:solidFill>
                <a:effectLst/>
                <a:latin typeface="-apple-system"/>
              </a:rPr>
              <a:t> </a:t>
            </a:r>
            <a:r>
              <a:rPr lang="zh-CN" altLang="en-US" b="1" i="0" dirty="0">
                <a:solidFill>
                  <a:srgbClr val="121212"/>
                </a:solidFill>
                <a:effectLst/>
                <a:latin typeface="-apple-system"/>
              </a:rPr>
              <a:t>预训练的有效性</a:t>
            </a:r>
            <a:r>
              <a:rPr lang="zh-CN" altLang="en-US" b="0" i="0" dirty="0">
                <a:solidFill>
                  <a:srgbClr val="121212"/>
                </a:solidFill>
                <a:effectLst/>
                <a:latin typeface="-apple-system"/>
              </a:rPr>
              <a:t>： </a:t>
            </a:r>
            <a:r>
              <a:rPr lang="en" altLang="zh-CN" b="0" i="0" dirty="0">
                <a:solidFill>
                  <a:srgbClr val="121212"/>
                </a:solidFill>
                <a:effectLst/>
                <a:latin typeface="-apple-system"/>
              </a:rPr>
              <a:t>BERT </a:t>
            </a:r>
            <a:r>
              <a:rPr lang="zh-CN" altLang="en-US" b="0" i="0" dirty="0">
                <a:solidFill>
                  <a:srgbClr val="121212"/>
                </a:solidFill>
                <a:effectLst/>
                <a:latin typeface="-apple-system"/>
              </a:rPr>
              <a:t>改变了游戏规则，是因为相比设计复杂巧妙的网络结构，在海量无监督数据上预训练得到的</a:t>
            </a:r>
            <a:r>
              <a:rPr lang="en" altLang="zh-CN" b="0" i="0" dirty="0">
                <a:solidFill>
                  <a:srgbClr val="121212"/>
                </a:solidFill>
                <a:effectLst/>
                <a:latin typeface="-apple-system"/>
              </a:rPr>
              <a:t>BERT</a:t>
            </a:r>
            <a:r>
              <a:rPr lang="zh-CN" altLang="en-US" b="0" i="0" dirty="0">
                <a:solidFill>
                  <a:srgbClr val="121212"/>
                </a:solidFill>
                <a:effectLst/>
                <a:latin typeface="-apple-system"/>
              </a:rPr>
              <a:t>语言表示</a:t>
            </a:r>
            <a:r>
              <a:rPr lang="en-US" altLang="zh-CN" b="0" i="0" dirty="0">
                <a:solidFill>
                  <a:srgbClr val="121212"/>
                </a:solidFill>
                <a:effectLst/>
                <a:latin typeface="-apple-system"/>
              </a:rPr>
              <a:t>+</a:t>
            </a:r>
            <a:r>
              <a:rPr lang="zh-CN" altLang="en-US" b="0" i="0" dirty="0">
                <a:solidFill>
                  <a:srgbClr val="121212"/>
                </a:solidFill>
                <a:effectLst/>
                <a:latin typeface="-apple-system"/>
              </a:rPr>
              <a:t>少量训练数据微调的简单网络模型的实验结果取得了很大的优势。</a:t>
            </a:r>
            <a:endParaRPr lang="en-US" altLang="zh-CN" b="0" i="0" dirty="0">
              <a:solidFill>
                <a:srgbClr val="121212"/>
              </a:solidFill>
              <a:effectLst/>
              <a:latin typeface="-apple-system"/>
            </a:endParaRPr>
          </a:p>
          <a:p>
            <a:pPr algn="just">
              <a:lnSpc>
                <a:spcPct val="150000"/>
              </a:lnSpc>
              <a:buFont typeface="+mj-lt"/>
              <a:buAutoNum type="arabicPeriod"/>
            </a:pPr>
            <a:endParaRPr lang="zh-CN" altLang="en-US" b="0" i="0" dirty="0">
              <a:solidFill>
                <a:srgbClr val="121212"/>
              </a:solidFill>
              <a:effectLst/>
              <a:latin typeface="-apple-system"/>
            </a:endParaRPr>
          </a:p>
          <a:p>
            <a:pPr algn="just">
              <a:lnSpc>
                <a:spcPct val="150000"/>
              </a:lnSpc>
              <a:buFont typeface="+mj-lt"/>
              <a:buAutoNum type="arabicPeriod"/>
            </a:pPr>
            <a:r>
              <a:rPr lang="zh-CN" altLang="en-US" b="0" i="0" dirty="0">
                <a:solidFill>
                  <a:srgbClr val="121212"/>
                </a:solidFill>
                <a:effectLst/>
                <a:latin typeface="-apple-system"/>
              </a:rPr>
              <a:t> </a:t>
            </a:r>
            <a:r>
              <a:rPr lang="zh-CN" altLang="en-US" b="1" i="0" dirty="0">
                <a:solidFill>
                  <a:srgbClr val="121212"/>
                </a:solidFill>
                <a:effectLst/>
                <a:latin typeface="-apple-system"/>
              </a:rPr>
              <a:t>网络深度</a:t>
            </a:r>
            <a:r>
              <a:rPr lang="zh-CN" altLang="en-US" b="0" i="0" dirty="0">
                <a:solidFill>
                  <a:srgbClr val="121212"/>
                </a:solidFill>
                <a:effectLst/>
                <a:latin typeface="-apple-system"/>
              </a:rPr>
              <a:t>：基于 </a:t>
            </a:r>
            <a:r>
              <a:rPr lang="zh-CN" altLang="en" dirty="0">
                <a:solidFill>
                  <a:srgbClr val="121212"/>
                </a:solidFill>
                <a:latin typeface="-apple-system"/>
              </a:rPr>
              <a:t>传统</a:t>
            </a:r>
            <a:r>
              <a:rPr lang="zh-CN" altLang="en-US" b="0" i="0" dirty="0">
                <a:solidFill>
                  <a:srgbClr val="121212"/>
                </a:solidFill>
                <a:effectLst/>
                <a:latin typeface="-apple-system"/>
              </a:rPr>
              <a:t>语言模型 </a:t>
            </a:r>
            <a:r>
              <a:rPr lang="en-US" altLang="zh-CN" b="0" i="0" dirty="0">
                <a:solidFill>
                  <a:srgbClr val="121212"/>
                </a:solidFill>
                <a:effectLst/>
                <a:latin typeface="-apple-system"/>
              </a:rPr>
              <a:t>(</a:t>
            </a:r>
            <a:r>
              <a:rPr lang="en" altLang="zh-CN" b="0" i="0" dirty="0">
                <a:solidFill>
                  <a:srgbClr val="121212"/>
                </a:solidFill>
                <a:effectLst/>
                <a:latin typeface="-apple-system"/>
              </a:rPr>
              <a:t>NNLM</a:t>
            </a:r>
            <a:r>
              <a:rPr lang="zh-CN" altLang="en" b="0" i="0" dirty="0">
                <a:solidFill>
                  <a:srgbClr val="121212"/>
                </a:solidFill>
                <a:effectLst/>
                <a:latin typeface="-apple-system"/>
              </a:rPr>
              <a:t>，</a:t>
            </a:r>
            <a:r>
              <a:rPr lang="en" altLang="zh-CN" b="0" i="0" dirty="0">
                <a:solidFill>
                  <a:srgbClr val="121212"/>
                </a:solidFill>
                <a:effectLst/>
                <a:latin typeface="-apple-system"/>
              </a:rPr>
              <a:t>CBOW</a:t>
            </a:r>
            <a:r>
              <a:rPr lang="zh-CN" altLang="en-US" b="0" i="0" dirty="0">
                <a:solidFill>
                  <a:srgbClr val="121212"/>
                </a:solidFill>
                <a:effectLst/>
                <a:latin typeface="-apple-system"/>
              </a:rPr>
              <a:t>等</a:t>
            </a:r>
            <a:r>
              <a:rPr lang="en-US" altLang="zh-CN" b="0" i="0" dirty="0">
                <a:solidFill>
                  <a:srgbClr val="121212"/>
                </a:solidFill>
                <a:effectLst/>
                <a:latin typeface="-apple-system"/>
              </a:rPr>
              <a:t>) </a:t>
            </a:r>
            <a:r>
              <a:rPr lang="zh-CN" altLang="en-US" b="0" i="0" dirty="0">
                <a:solidFill>
                  <a:srgbClr val="121212"/>
                </a:solidFill>
                <a:effectLst/>
                <a:latin typeface="-apple-system"/>
              </a:rPr>
              <a:t>获取词向量的表示已经在 </a:t>
            </a:r>
            <a:r>
              <a:rPr lang="en" altLang="zh-CN" b="0" i="0" dirty="0">
                <a:solidFill>
                  <a:srgbClr val="121212"/>
                </a:solidFill>
                <a:effectLst/>
                <a:latin typeface="-apple-system"/>
              </a:rPr>
              <a:t>NLP</a:t>
            </a:r>
            <a:r>
              <a:rPr lang="zh-CN" altLang="en-US" b="0" i="0" dirty="0">
                <a:solidFill>
                  <a:srgbClr val="121212"/>
                </a:solidFill>
                <a:effectLst/>
                <a:latin typeface="-apple-system"/>
              </a:rPr>
              <a:t>领域获得很大成功，而 </a:t>
            </a:r>
            <a:r>
              <a:rPr lang="en" altLang="zh-CN" b="0" i="0" dirty="0">
                <a:solidFill>
                  <a:srgbClr val="121212"/>
                </a:solidFill>
                <a:effectLst/>
                <a:latin typeface="-apple-system"/>
              </a:rPr>
              <a:t>BERT </a:t>
            </a:r>
            <a:r>
              <a:rPr lang="zh-CN" altLang="en-US" b="0" i="0" dirty="0">
                <a:solidFill>
                  <a:srgbClr val="121212"/>
                </a:solidFill>
                <a:effectLst/>
                <a:latin typeface="-apple-system"/>
              </a:rPr>
              <a:t>预训练网络基于 </a:t>
            </a:r>
            <a:r>
              <a:rPr lang="en" altLang="zh-CN" b="0" i="0" dirty="0">
                <a:solidFill>
                  <a:srgbClr val="121212"/>
                </a:solidFill>
                <a:effectLst/>
                <a:latin typeface="-apple-system"/>
              </a:rPr>
              <a:t>Transformer </a:t>
            </a:r>
            <a:r>
              <a:rPr lang="zh-CN" altLang="en-US" b="0" i="0" dirty="0">
                <a:solidFill>
                  <a:srgbClr val="121212"/>
                </a:solidFill>
                <a:effectLst/>
                <a:latin typeface="-apple-system"/>
              </a:rPr>
              <a:t>的 </a:t>
            </a:r>
            <a:r>
              <a:rPr lang="en" altLang="zh-CN" b="0" i="0" dirty="0">
                <a:solidFill>
                  <a:srgbClr val="121212"/>
                </a:solidFill>
                <a:effectLst/>
                <a:latin typeface="-apple-system"/>
              </a:rPr>
              <a:t>Encoder</a:t>
            </a:r>
            <a:r>
              <a:rPr lang="zh-CN" altLang="en" b="0" i="0" dirty="0">
                <a:solidFill>
                  <a:srgbClr val="121212"/>
                </a:solidFill>
                <a:effectLst/>
                <a:latin typeface="-apple-system"/>
              </a:rPr>
              <a:t>，</a:t>
            </a:r>
            <a:r>
              <a:rPr lang="zh-CN" altLang="en-US" b="0" i="0" dirty="0">
                <a:solidFill>
                  <a:srgbClr val="121212"/>
                </a:solidFill>
                <a:effectLst/>
                <a:latin typeface="-apple-system"/>
              </a:rPr>
              <a:t>可以做得很深。</a:t>
            </a:r>
            <a:endParaRPr lang="en-US" altLang="zh-CN" b="0" i="0" dirty="0">
              <a:solidFill>
                <a:srgbClr val="121212"/>
              </a:solidFill>
              <a:effectLst/>
              <a:latin typeface="-apple-system"/>
            </a:endParaRPr>
          </a:p>
          <a:p>
            <a:pPr algn="just">
              <a:lnSpc>
                <a:spcPct val="150000"/>
              </a:lnSpc>
              <a:buFont typeface="+mj-lt"/>
              <a:buAutoNum type="arabicPeriod"/>
            </a:pPr>
            <a:endParaRPr lang="zh-CN" altLang="en-US" b="0" i="0" dirty="0">
              <a:solidFill>
                <a:srgbClr val="121212"/>
              </a:solidFill>
              <a:effectLst/>
              <a:latin typeface="-apple-system"/>
            </a:endParaRPr>
          </a:p>
          <a:p>
            <a:pPr algn="just">
              <a:lnSpc>
                <a:spcPct val="150000"/>
              </a:lnSpc>
              <a:buFont typeface="+mj-lt"/>
              <a:buAutoNum type="arabicPeriod"/>
            </a:pPr>
            <a:r>
              <a:rPr lang="zh-CN" altLang="en-US" b="0" i="0" dirty="0">
                <a:solidFill>
                  <a:srgbClr val="121212"/>
                </a:solidFill>
                <a:effectLst/>
                <a:latin typeface="-apple-system"/>
              </a:rPr>
              <a:t> </a:t>
            </a:r>
            <a:r>
              <a:rPr lang="zh-CN" altLang="en-US" b="1" i="0" dirty="0">
                <a:solidFill>
                  <a:srgbClr val="121212"/>
                </a:solidFill>
                <a:effectLst/>
                <a:latin typeface="-apple-system"/>
              </a:rPr>
              <a:t>双向语言模型</a:t>
            </a:r>
            <a:r>
              <a:rPr lang="zh-CN" altLang="en-US" b="0" i="0" dirty="0">
                <a:solidFill>
                  <a:srgbClr val="121212"/>
                </a:solidFill>
                <a:effectLst/>
                <a:latin typeface="-apple-system"/>
              </a:rPr>
              <a:t>：在 </a:t>
            </a:r>
            <a:r>
              <a:rPr lang="en" altLang="zh-CN" b="0" i="0" dirty="0">
                <a:solidFill>
                  <a:srgbClr val="121212"/>
                </a:solidFill>
                <a:effectLst/>
                <a:latin typeface="-apple-system"/>
              </a:rPr>
              <a:t>BERT </a:t>
            </a:r>
            <a:r>
              <a:rPr lang="zh-CN" altLang="en-US" b="0" i="0" dirty="0">
                <a:solidFill>
                  <a:srgbClr val="121212"/>
                </a:solidFill>
                <a:effectLst/>
                <a:latin typeface="-apple-system"/>
              </a:rPr>
              <a:t>之前，</a:t>
            </a:r>
            <a:r>
              <a:rPr lang="en" altLang="zh-CN" b="0" i="0" dirty="0" err="1">
                <a:solidFill>
                  <a:srgbClr val="121212"/>
                </a:solidFill>
                <a:effectLst/>
                <a:latin typeface="-apple-system"/>
              </a:rPr>
              <a:t>ELMo</a:t>
            </a:r>
            <a:r>
              <a:rPr lang="en" altLang="zh-CN" b="0" i="0" dirty="0">
                <a:solidFill>
                  <a:srgbClr val="121212"/>
                </a:solidFill>
                <a:effectLst/>
                <a:latin typeface="-apple-system"/>
              </a:rPr>
              <a:t> </a:t>
            </a:r>
            <a:r>
              <a:rPr lang="zh-CN" altLang="en-US" b="0" i="0" dirty="0">
                <a:solidFill>
                  <a:srgbClr val="121212"/>
                </a:solidFill>
                <a:effectLst/>
                <a:latin typeface="-apple-system"/>
              </a:rPr>
              <a:t>和 </a:t>
            </a:r>
            <a:r>
              <a:rPr lang="en" altLang="zh-CN" b="0" i="0" dirty="0">
                <a:solidFill>
                  <a:srgbClr val="121212"/>
                </a:solidFill>
                <a:effectLst/>
                <a:latin typeface="-apple-system"/>
              </a:rPr>
              <a:t>GPT </a:t>
            </a:r>
            <a:r>
              <a:rPr lang="zh-CN" altLang="en-US" b="0" i="0" dirty="0">
                <a:solidFill>
                  <a:srgbClr val="121212"/>
                </a:solidFill>
                <a:effectLst/>
                <a:latin typeface="-apple-system"/>
              </a:rPr>
              <a:t>的主要局限在于标准语言模型是单向的，</a:t>
            </a:r>
            <a:r>
              <a:rPr lang="en" altLang="zh-CN" b="0" i="0" dirty="0">
                <a:solidFill>
                  <a:srgbClr val="121212"/>
                </a:solidFill>
                <a:effectLst/>
                <a:latin typeface="-apple-system"/>
              </a:rPr>
              <a:t>GPT </a:t>
            </a:r>
            <a:r>
              <a:rPr lang="zh-CN" altLang="en-US" b="0" i="0" dirty="0">
                <a:solidFill>
                  <a:srgbClr val="121212"/>
                </a:solidFill>
                <a:effectLst/>
                <a:latin typeface="-apple-system"/>
              </a:rPr>
              <a:t>使用 </a:t>
            </a:r>
            <a:r>
              <a:rPr lang="en" altLang="zh-CN" b="0" i="0" dirty="0">
                <a:solidFill>
                  <a:srgbClr val="121212"/>
                </a:solidFill>
                <a:effectLst/>
                <a:latin typeface="-apple-system"/>
              </a:rPr>
              <a:t>Transformer </a:t>
            </a:r>
            <a:r>
              <a:rPr lang="zh-CN" altLang="en-US" b="0" i="0" dirty="0">
                <a:solidFill>
                  <a:srgbClr val="121212"/>
                </a:solidFill>
                <a:effectLst/>
                <a:latin typeface="-apple-system"/>
              </a:rPr>
              <a:t>的 </a:t>
            </a:r>
            <a:r>
              <a:rPr lang="en" altLang="zh-CN" b="0" i="0" dirty="0">
                <a:solidFill>
                  <a:srgbClr val="121212"/>
                </a:solidFill>
                <a:effectLst/>
                <a:latin typeface="-apple-system"/>
              </a:rPr>
              <a:t>Decoder </a:t>
            </a:r>
            <a:r>
              <a:rPr lang="zh-CN" altLang="en-US" b="0" i="0" dirty="0">
                <a:solidFill>
                  <a:srgbClr val="121212"/>
                </a:solidFill>
                <a:effectLst/>
                <a:latin typeface="-apple-system"/>
              </a:rPr>
              <a:t>结构，只考虑了上文的信息。</a:t>
            </a:r>
            <a:r>
              <a:rPr lang="en" altLang="zh-CN" b="0" i="0" dirty="0" err="1">
                <a:solidFill>
                  <a:srgbClr val="121212"/>
                </a:solidFill>
                <a:effectLst/>
                <a:latin typeface="-apple-system"/>
              </a:rPr>
              <a:t>ELMo</a:t>
            </a:r>
            <a:r>
              <a:rPr lang="en" altLang="zh-CN" b="0" i="0" dirty="0">
                <a:solidFill>
                  <a:srgbClr val="121212"/>
                </a:solidFill>
                <a:effectLst/>
                <a:latin typeface="-apple-system"/>
              </a:rPr>
              <a:t> </a:t>
            </a:r>
            <a:r>
              <a:rPr lang="zh-CN" altLang="en-US" b="0" i="0" dirty="0">
                <a:solidFill>
                  <a:srgbClr val="121212"/>
                </a:solidFill>
                <a:effectLst/>
                <a:latin typeface="-apple-system"/>
              </a:rPr>
              <a:t>从左往右的语言模型和从右往左的语言模型其实是</a:t>
            </a:r>
            <a:r>
              <a:rPr lang="zh-CN" altLang="en-US" dirty="0">
                <a:solidFill>
                  <a:srgbClr val="121212"/>
                </a:solidFill>
                <a:latin typeface="-apple-system"/>
              </a:rPr>
              <a:t>分开</a:t>
            </a:r>
            <a:r>
              <a:rPr lang="zh-CN" altLang="en-US" b="0" i="0" dirty="0">
                <a:solidFill>
                  <a:srgbClr val="121212"/>
                </a:solidFill>
                <a:effectLst/>
                <a:latin typeface="-apple-system"/>
              </a:rPr>
              <a:t>训练的，共享 </a:t>
            </a:r>
            <a:r>
              <a:rPr lang="en" altLang="zh-CN" b="0" i="0" dirty="0">
                <a:solidFill>
                  <a:srgbClr val="121212"/>
                </a:solidFill>
                <a:effectLst/>
                <a:latin typeface="-apple-system"/>
              </a:rPr>
              <a:t>embedding</a:t>
            </a:r>
            <a:r>
              <a:rPr lang="zh-CN" altLang="en" b="0" i="0" dirty="0">
                <a:solidFill>
                  <a:srgbClr val="121212"/>
                </a:solidFill>
                <a:effectLst/>
                <a:latin typeface="-apple-system"/>
              </a:rPr>
              <a:t>，</a:t>
            </a:r>
            <a:r>
              <a:rPr lang="zh-CN" altLang="en-US" b="0" i="0" dirty="0">
                <a:solidFill>
                  <a:srgbClr val="121212"/>
                </a:solidFill>
                <a:effectLst/>
                <a:latin typeface="-apple-system"/>
              </a:rPr>
              <a:t>将两个方向的 </a:t>
            </a:r>
            <a:r>
              <a:rPr lang="en" altLang="zh-CN" b="0" i="0" dirty="0">
                <a:solidFill>
                  <a:srgbClr val="121212"/>
                </a:solidFill>
                <a:effectLst/>
                <a:latin typeface="-apple-system"/>
              </a:rPr>
              <a:t>LSTM </a:t>
            </a:r>
            <a:r>
              <a:rPr lang="zh-CN" altLang="en-US" b="0" i="0" dirty="0">
                <a:solidFill>
                  <a:srgbClr val="121212"/>
                </a:solidFill>
                <a:effectLst/>
                <a:latin typeface="-apple-system"/>
              </a:rPr>
              <a:t>拼接并不能真正表示上下文，其本质仍是单向的，且多层 </a:t>
            </a:r>
            <a:r>
              <a:rPr lang="en" altLang="zh-CN" b="0" i="0" dirty="0">
                <a:solidFill>
                  <a:srgbClr val="121212"/>
                </a:solidFill>
                <a:effectLst/>
                <a:latin typeface="-apple-system"/>
              </a:rPr>
              <a:t>LSTM</a:t>
            </a:r>
            <a:r>
              <a:rPr lang="zh-CN" altLang="en-US" b="0" i="0" dirty="0">
                <a:solidFill>
                  <a:srgbClr val="121212"/>
                </a:solidFill>
                <a:effectLst/>
                <a:latin typeface="-apple-system"/>
              </a:rPr>
              <a:t>难训练。</a:t>
            </a:r>
            <a:endParaRPr lang="en-US" altLang="zh-CN" b="0" i="0" dirty="0">
              <a:solidFill>
                <a:srgbClr val="121212"/>
              </a:solidFill>
              <a:effectLst/>
              <a:latin typeface="-apple-system"/>
            </a:endParaRPr>
          </a:p>
          <a:p>
            <a:pPr algn="just">
              <a:lnSpc>
                <a:spcPct val="150000"/>
              </a:lnSpc>
              <a:buFont typeface="+mj-lt"/>
              <a:buAutoNum type="arabicPeriod"/>
            </a:pPr>
            <a:endParaRPr lang="zh-CN" altLang="en-US" b="0" i="0" dirty="0">
              <a:solidFill>
                <a:srgbClr val="121212"/>
              </a:solidFill>
              <a:effectLst/>
              <a:latin typeface="-apple-system"/>
            </a:endParaRPr>
          </a:p>
          <a:p>
            <a:pPr algn="just">
              <a:lnSpc>
                <a:spcPct val="150000"/>
              </a:lnSpc>
              <a:buFont typeface="+mj-lt"/>
              <a:buAutoNum type="arabicPeriod"/>
            </a:pPr>
            <a:r>
              <a:rPr lang="zh-CN" altLang="en-US" b="0" i="0" dirty="0">
                <a:solidFill>
                  <a:srgbClr val="121212"/>
                </a:solidFill>
                <a:effectLst/>
                <a:latin typeface="-apple-system"/>
              </a:rPr>
              <a:t> </a:t>
            </a:r>
            <a:r>
              <a:rPr lang="zh-CN" altLang="en-US" b="1" i="0" dirty="0">
                <a:solidFill>
                  <a:srgbClr val="121212"/>
                </a:solidFill>
                <a:effectLst/>
                <a:latin typeface="-apple-system"/>
              </a:rPr>
              <a:t>目标函数</a:t>
            </a:r>
            <a:r>
              <a:rPr lang="zh-CN" altLang="en-US" b="0" i="0" dirty="0">
                <a:solidFill>
                  <a:srgbClr val="121212"/>
                </a:solidFill>
                <a:effectLst/>
                <a:latin typeface="-apple-system"/>
              </a:rPr>
              <a:t>：对比以往语言模型任务只做预测下一个位置的单词，想要训练包含更多信息的语言模型，就需要让语言模型完成更复杂的任务，</a:t>
            </a:r>
            <a:r>
              <a:rPr lang="en" altLang="zh-CN" b="0" i="0" dirty="0">
                <a:solidFill>
                  <a:srgbClr val="121212"/>
                </a:solidFill>
                <a:effectLst/>
                <a:latin typeface="-apple-system"/>
              </a:rPr>
              <a:t>BERT </a:t>
            </a:r>
            <a:r>
              <a:rPr lang="zh-CN" altLang="en-US" b="0" i="0" dirty="0">
                <a:solidFill>
                  <a:srgbClr val="121212"/>
                </a:solidFill>
                <a:effectLst/>
                <a:latin typeface="-apple-system"/>
              </a:rPr>
              <a:t>主要完成完形填空和句对预测的任务，即两个 </a:t>
            </a:r>
            <a:r>
              <a:rPr lang="en" altLang="zh-CN" b="0" i="0" dirty="0">
                <a:solidFill>
                  <a:srgbClr val="121212"/>
                </a:solidFill>
                <a:effectLst/>
                <a:latin typeface="-apple-system"/>
              </a:rPr>
              <a:t>loss</a:t>
            </a:r>
            <a:r>
              <a:rPr lang="zh-CN" altLang="en" b="0" i="0" dirty="0">
                <a:solidFill>
                  <a:srgbClr val="121212"/>
                </a:solidFill>
                <a:effectLst/>
                <a:latin typeface="-apple-system"/>
              </a:rPr>
              <a:t>：</a:t>
            </a:r>
            <a:r>
              <a:rPr lang="zh-CN" altLang="en-US" b="0" i="0" dirty="0">
                <a:solidFill>
                  <a:srgbClr val="121212"/>
                </a:solidFill>
                <a:effectLst/>
                <a:latin typeface="-apple-system"/>
              </a:rPr>
              <a:t>一个是 </a:t>
            </a:r>
            <a:r>
              <a:rPr lang="en" altLang="zh-CN" b="0" i="0" dirty="0">
                <a:solidFill>
                  <a:srgbClr val="121212"/>
                </a:solidFill>
                <a:effectLst/>
                <a:latin typeface="-apple-system"/>
              </a:rPr>
              <a:t>Masked Language Model</a:t>
            </a:r>
            <a:r>
              <a:rPr lang="zh-CN" altLang="en" b="0" i="0" dirty="0">
                <a:solidFill>
                  <a:srgbClr val="121212"/>
                </a:solidFill>
                <a:effectLst/>
                <a:latin typeface="-apple-system"/>
              </a:rPr>
              <a:t>，</a:t>
            </a:r>
            <a:r>
              <a:rPr lang="zh-CN" altLang="en-US" b="0" i="0" dirty="0">
                <a:solidFill>
                  <a:srgbClr val="121212"/>
                </a:solidFill>
                <a:effectLst/>
                <a:latin typeface="-apple-system"/>
              </a:rPr>
              <a:t>另一个是 </a:t>
            </a:r>
            <a:r>
              <a:rPr lang="en" altLang="zh-CN" b="0" i="0" dirty="0">
                <a:solidFill>
                  <a:srgbClr val="121212"/>
                </a:solidFill>
                <a:effectLst/>
                <a:latin typeface="-apple-system"/>
              </a:rPr>
              <a:t>Next Sentence Prediction</a:t>
            </a:r>
            <a:r>
              <a:rPr lang="zh-CN" altLang="en" b="0" i="0" dirty="0">
                <a:solidFill>
                  <a:srgbClr val="121212"/>
                </a:solidFill>
                <a:effectLst/>
                <a:latin typeface="-apple-system"/>
              </a:rPr>
              <a:t>。</a:t>
            </a:r>
          </a:p>
        </p:txBody>
      </p:sp>
      <p:sp>
        <p:nvSpPr>
          <p:cNvPr id="2" name="灯片编号占位符 1">
            <a:extLst>
              <a:ext uri="{FF2B5EF4-FFF2-40B4-BE49-F238E27FC236}">
                <a16:creationId xmlns:a16="http://schemas.microsoft.com/office/drawing/2014/main" id="{A35139E9-DD43-9013-D727-FD9898B7F69B}"/>
              </a:ext>
            </a:extLst>
          </p:cNvPr>
          <p:cNvSpPr>
            <a:spLocks noGrp="1"/>
          </p:cNvSpPr>
          <p:nvPr>
            <p:ph type="sldNum" sz="quarter" idx="12"/>
          </p:nvPr>
        </p:nvSpPr>
        <p:spPr/>
        <p:txBody>
          <a:bodyPr/>
          <a:lstStyle/>
          <a:p>
            <a:fld id="{8B072E7F-FB13-4E5C-AA2E-76722510F6F9}" type="slidenum">
              <a:rPr lang="en-US" smtClean="0"/>
              <a:t>21</a:t>
            </a:fld>
            <a:endParaRPr lang="en-US"/>
          </a:p>
        </p:txBody>
      </p:sp>
    </p:spTree>
    <p:extLst>
      <p:ext uri="{BB962C8B-B14F-4D97-AF65-F5344CB8AC3E}">
        <p14:creationId xmlns:p14="http://schemas.microsoft.com/office/powerpoint/2010/main" val="337084268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图片 2" descr="timg"/>
          <p:cNvPicPr>
            <a:picLocks noChangeAspect="1"/>
          </p:cNvPicPr>
          <p:nvPr/>
        </p:nvPicPr>
        <p:blipFill>
          <a:blip r:embed="rId3"/>
          <a:stretch>
            <a:fillRect/>
          </a:stretch>
        </p:blipFill>
        <p:spPr>
          <a:xfrm>
            <a:off x="11164719" y="11430"/>
            <a:ext cx="973455" cy="973455"/>
          </a:xfrm>
          <a:prstGeom prst="rect">
            <a:avLst/>
          </a:prstGeom>
        </p:spPr>
      </p:pic>
      <p:cxnSp>
        <p:nvCxnSpPr>
          <p:cNvPr id="16" name="直线连接符 15">
            <a:extLst>
              <a:ext uri="{FF2B5EF4-FFF2-40B4-BE49-F238E27FC236}">
                <a16:creationId xmlns:a16="http://schemas.microsoft.com/office/drawing/2014/main" id="{DC5E33E5-6B0F-B757-26F5-769653005F09}"/>
              </a:ext>
            </a:extLst>
          </p:cNvPr>
          <p:cNvCxnSpPr>
            <a:cxnSpLocks/>
          </p:cNvCxnSpPr>
          <p:nvPr/>
        </p:nvCxnSpPr>
        <p:spPr>
          <a:xfrm>
            <a:off x="89684" y="961439"/>
            <a:ext cx="11075035"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5E9DE4E3-FDCA-31C5-5786-AF02969AF1B3}"/>
              </a:ext>
            </a:extLst>
          </p:cNvPr>
          <p:cNvSpPr txBox="1"/>
          <p:nvPr/>
        </p:nvSpPr>
        <p:spPr>
          <a:xfrm>
            <a:off x="89684" y="365482"/>
            <a:ext cx="1620957" cy="523220"/>
          </a:xfrm>
          <a:prstGeom prst="rect">
            <a:avLst/>
          </a:prstGeom>
          <a:noFill/>
        </p:spPr>
        <p:txBody>
          <a:bodyPr wrap="none" rtlCol="0">
            <a:spAutoFit/>
          </a:bodyPr>
          <a:lstStyle/>
          <a:p>
            <a:r>
              <a:rPr kumimoji="1" lang="zh-CN" altLang="en-US" sz="2800" b="1" dirty="0">
                <a:latin typeface="Times New Roman" panose="02020603050405020304" pitchFamily="18" charset="0"/>
                <a:cs typeface="Times New Roman" panose="02020603050405020304" pitchFamily="18" charset="0"/>
              </a:rPr>
              <a:t>参考资料</a:t>
            </a:r>
            <a:endParaRPr kumimoji="1" lang="en-US" altLang="zh-CN" sz="2800" b="1"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ACAD0CBC-8F90-FD07-FBDE-8EAC33BD24C6}"/>
              </a:ext>
            </a:extLst>
          </p:cNvPr>
          <p:cNvSpPr txBox="1"/>
          <p:nvPr/>
        </p:nvSpPr>
        <p:spPr>
          <a:xfrm>
            <a:off x="345370" y="1057622"/>
            <a:ext cx="11398393" cy="5633465"/>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 altLang="zh-CN" sz="1400" dirty="0">
                <a:hlinkClick r:id="rId4"/>
              </a:rPr>
              <a:t>BERT: Pre-training of Deep Bidirectional Transformers for Language Understanding (ailab-ua.github.io)</a:t>
            </a:r>
            <a:endParaRPr lang="en" altLang="zh-CN" sz="1400" dirty="0"/>
          </a:p>
          <a:p>
            <a:pPr marL="285750" indent="-285750">
              <a:lnSpc>
                <a:spcPct val="200000"/>
              </a:lnSpc>
              <a:buFont typeface="Arial" panose="020B0604020202020204" pitchFamily="34" charset="0"/>
              <a:buChar char="•"/>
            </a:pPr>
            <a:r>
              <a:rPr lang="en" altLang="zh-CN" sz="1400" dirty="0">
                <a:hlinkClick r:id="rId5"/>
              </a:rPr>
              <a:t>The Illustrated BERT, ELMo, and co. (How NLP Cracked Transfer Learning) – Jay Alammar – Visualizing machine learning one concept at a time. (jalammar.github.io)</a:t>
            </a:r>
            <a:r>
              <a:rPr lang="en" altLang="zh-CN" sz="1400" dirty="0"/>
              <a:t> </a:t>
            </a:r>
          </a:p>
          <a:p>
            <a:pPr marL="285750" indent="-285750">
              <a:lnSpc>
                <a:spcPct val="200000"/>
              </a:lnSpc>
              <a:buFont typeface="Arial" panose="020B0604020202020204" pitchFamily="34" charset="0"/>
              <a:buChar char="•"/>
            </a:pPr>
            <a:r>
              <a:rPr lang="en" altLang="zh-CN" sz="1400" dirty="0">
                <a:hlinkClick r:id="rId6"/>
              </a:rPr>
              <a:t>Hung-yi Lee (ntu.edu.tw)</a:t>
            </a:r>
            <a:endParaRPr lang="en" altLang="zh-CN" sz="1400" dirty="0"/>
          </a:p>
          <a:p>
            <a:pPr marL="285750" indent="-285750">
              <a:lnSpc>
                <a:spcPct val="200000"/>
              </a:lnSpc>
              <a:buFont typeface="Arial" panose="020B0604020202020204" pitchFamily="34" charset="0"/>
              <a:buChar char="•"/>
            </a:pPr>
            <a:r>
              <a:rPr lang="en" altLang="zh-CN" sz="1400" dirty="0">
                <a:hlinkClick r:id="rId7"/>
              </a:rPr>
              <a:t>WordEmbedding</a:t>
            </a:r>
            <a:r>
              <a:rPr lang="zh-CN" altLang="en-US" sz="1400" dirty="0">
                <a:hlinkClick r:id="rId7"/>
              </a:rPr>
              <a:t>发展史（语言模型演变史） </a:t>
            </a:r>
            <a:r>
              <a:rPr lang="en-US" altLang="zh-CN" sz="1400" dirty="0">
                <a:hlinkClick r:id="rId7"/>
              </a:rPr>
              <a:t>- </a:t>
            </a:r>
            <a:r>
              <a:rPr lang="zh-CN" altLang="en-US" sz="1400" dirty="0">
                <a:hlinkClick r:id="rId7"/>
              </a:rPr>
              <a:t>知乎 </a:t>
            </a:r>
            <a:r>
              <a:rPr lang="en-US" altLang="zh-CN" sz="1400" dirty="0">
                <a:hlinkClick r:id="rId7"/>
              </a:rPr>
              <a:t>(</a:t>
            </a:r>
            <a:r>
              <a:rPr lang="en" altLang="zh-CN" sz="1400" dirty="0">
                <a:hlinkClick r:id="rId7"/>
              </a:rPr>
              <a:t>zhihu.com)</a:t>
            </a:r>
            <a:endParaRPr lang="en" altLang="zh-CN" sz="1400" dirty="0"/>
          </a:p>
          <a:p>
            <a:pPr marL="285750" indent="-285750">
              <a:lnSpc>
                <a:spcPct val="200000"/>
              </a:lnSpc>
              <a:buFont typeface="Arial" panose="020B0604020202020204" pitchFamily="34" charset="0"/>
              <a:buChar char="•"/>
            </a:pPr>
            <a:r>
              <a:rPr lang="en" altLang="zh-CN" sz="1400" dirty="0">
                <a:hlinkClick r:id="rId8"/>
              </a:rPr>
              <a:t>BERT</a:t>
            </a:r>
            <a:r>
              <a:rPr lang="zh-CN" altLang="en-US" sz="1400" dirty="0">
                <a:hlinkClick r:id="rId8"/>
              </a:rPr>
              <a:t>详解（附带</a:t>
            </a:r>
            <a:r>
              <a:rPr lang="en" altLang="zh-CN" sz="1400" dirty="0">
                <a:hlinkClick r:id="rId8"/>
              </a:rPr>
              <a:t>ELMo</a:t>
            </a:r>
            <a:r>
              <a:rPr lang="zh-CN" altLang="en" sz="1400" dirty="0">
                <a:hlinkClick r:id="rId8"/>
              </a:rPr>
              <a:t>、</a:t>
            </a:r>
            <a:r>
              <a:rPr lang="en" altLang="zh-CN" sz="1400" dirty="0">
                <a:hlinkClick r:id="rId8"/>
              </a:rPr>
              <a:t>GPT</a:t>
            </a:r>
            <a:r>
              <a:rPr lang="zh-CN" altLang="en-US" sz="1400" dirty="0">
                <a:hlinkClick r:id="rId8"/>
              </a:rPr>
              <a:t>介绍）</a:t>
            </a:r>
            <a:r>
              <a:rPr lang="en-US" altLang="zh-CN" sz="1400" dirty="0">
                <a:hlinkClick r:id="rId8"/>
              </a:rPr>
              <a:t>_</a:t>
            </a:r>
            <a:r>
              <a:rPr lang="en" altLang="zh-CN" sz="1400" dirty="0">
                <a:hlinkClick r:id="rId8"/>
              </a:rPr>
              <a:t>bert</a:t>
            </a:r>
            <a:r>
              <a:rPr lang="zh-CN" altLang="en-US" sz="1400" dirty="0">
                <a:hlinkClick r:id="rId8"/>
              </a:rPr>
              <a:t>算法 数学家是我的理想</a:t>
            </a:r>
            <a:r>
              <a:rPr lang="en-US" altLang="zh-CN" sz="1400" dirty="0">
                <a:hlinkClick r:id="rId8"/>
              </a:rPr>
              <a:t>_</a:t>
            </a:r>
            <a:r>
              <a:rPr lang="zh-CN" altLang="en-US" sz="1400" dirty="0">
                <a:hlinkClick r:id="rId8"/>
              </a:rPr>
              <a:t>数学家是我理想的博客</a:t>
            </a:r>
            <a:r>
              <a:rPr lang="en-US" altLang="zh-CN" sz="1400" dirty="0">
                <a:hlinkClick r:id="rId8"/>
              </a:rPr>
              <a:t>-</a:t>
            </a:r>
            <a:r>
              <a:rPr lang="en" altLang="zh-CN" sz="1400" dirty="0">
                <a:hlinkClick r:id="rId8"/>
              </a:rPr>
              <a:t>CSDN</a:t>
            </a:r>
            <a:r>
              <a:rPr lang="zh-CN" altLang="en-US" sz="1400" dirty="0">
                <a:hlinkClick r:id="rId8"/>
              </a:rPr>
              <a:t>博客</a:t>
            </a:r>
            <a:endParaRPr lang="en-US" altLang="zh-CN" sz="1400" dirty="0"/>
          </a:p>
          <a:p>
            <a:pPr marL="285750" indent="-285750">
              <a:lnSpc>
                <a:spcPct val="200000"/>
              </a:lnSpc>
              <a:buFont typeface="Arial" panose="020B0604020202020204" pitchFamily="34" charset="0"/>
              <a:buChar char="•"/>
            </a:pPr>
            <a:r>
              <a:rPr lang="en" altLang="zh-CN" sz="1400" dirty="0">
                <a:hlinkClick r:id="rId9"/>
              </a:rPr>
              <a:t>BERT</a:t>
            </a:r>
            <a:r>
              <a:rPr lang="zh-CN" altLang="en-US" sz="1400" dirty="0">
                <a:hlinkClick r:id="rId9"/>
              </a:rPr>
              <a:t>模型详解 </a:t>
            </a:r>
            <a:r>
              <a:rPr lang="en-US" altLang="zh-CN" sz="1400" dirty="0">
                <a:hlinkClick r:id="rId9"/>
              </a:rPr>
              <a:t>- </a:t>
            </a:r>
            <a:r>
              <a:rPr lang="zh-CN" altLang="en-US" sz="1400" dirty="0">
                <a:hlinkClick r:id="rId9"/>
              </a:rPr>
              <a:t>李理的博客 </a:t>
            </a:r>
            <a:r>
              <a:rPr lang="en-US" altLang="zh-CN" sz="1400" dirty="0">
                <a:hlinkClick r:id="rId9"/>
              </a:rPr>
              <a:t>(</a:t>
            </a:r>
            <a:r>
              <a:rPr lang="en" altLang="zh-CN" sz="1400" dirty="0">
                <a:hlinkClick r:id="rId9"/>
              </a:rPr>
              <a:t>fancyerii.github.io)</a:t>
            </a:r>
            <a:endParaRPr lang="en" altLang="zh-CN" sz="1400" dirty="0"/>
          </a:p>
          <a:p>
            <a:pPr marL="285750" indent="-285750">
              <a:lnSpc>
                <a:spcPct val="200000"/>
              </a:lnSpc>
              <a:buFont typeface="Arial" panose="020B0604020202020204" pitchFamily="34" charset="0"/>
              <a:buChar char="•"/>
            </a:pPr>
            <a:r>
              <a:rPr lang="en" altLang="zh-CN" sz="1400" dirty="0">
                <a:hlinkClick r:id="rId10"/>
              </a:rPr>
              <a:t>BERT</a:t>
            </a:r>
            <a:r>
              <a:rPr lang="zh-CN" altLang="en-US" sz="1400" dirty="0">
                <a:hlinkClick r:id="rId10"/>
              </a:rPr>
              <a:t>论文的解读 </a:t>
            </a:r>
            <a:r>
              <a:rPr lang="en" altLang="zh-CN" sz="1400" dirty="0">
                <a:hlinkClick r:id="rId10"/>
              </a:rPr>
              <a:t>PPT_bert</a:t>
            </a:r>
            <a:r>
              <a:rPr lang="zh-CN" altLang="en-US" sz="1400" dirty="0">
                <a:hlinkClick r:id="rId10"/>
              </a:rPr>
              <a:t>介绍</a:t>
            </a:r>
            <a:r>
              <a:rPr lang="en" altLang="zh-CN" sz="1400" dirty="0">
                <a:hlinkClick r:id="rId10"/>
              </a:rPr>
              <a:t>ppt_SimonChenHere</a:t>
            </a:r>
            <a:r>
              <a:rPr lang="zh-CN" altLang="en-US" sz="1400" dirty="0">
                <a:hlinkClick r:id="rId10"/>
              </a:rPr>
              <a:t>的博客</a:t>
            </a:r>
            <a:r>
              <a:rPr lang="en-US" altLang="zh-CN" sz="1400" dirty="0">
                <a:hlinkClick r:id="rId10"/>
              </a:rPr>
              <a:t>-</a:t>
            </a:r>
            <a:r>
              <a:rPr lang="en" altLang="zh-CN" sz="1400" dirty="0">
                <a:hlinkClick r:id="rId10"/>
              </a:rPr>
              <a:t>CSDN</a:t>
            </a:r>
            <a:r>
              <a:rPr lang="zh-CN" altLang="en-US" sz="1400" dirty="0">
                <a:hlinkClick r:id="rId10"/>
              </a:rPr>
              <a:t>博客</a:t>
            </a:r>
            <a:endParaRPr lang="en-US" altLang="zh-CN" sz="1400" dirty="0"/>
          </a:p>
          <a:p>
            <a:pPr marL="285750" indent="-285750">
              <a:lnSpc>
                <a:spcPct val="200000"/>
              </a:lnSpc>
              <a:buFont typeface="Arial" panose="020B0604020202020204" pitchFamily="34" charset="0"/>
              <a:buChar char="•"/>
            </a:pPr>
            <a:r>
              <a:rPr lang="zh-CN" altLang="en-US" sz="1400" dirty="0">
                <a:hlinkClick r:id="rId11"/>
              </a:rPr>
              <a:t>一张图看懂</a:t>
            </a:r>
            <a:r>
              <a:rPr lang="en" altLang="zh-CN" sz="1400" dirty="0">
                <a:hlinkClick r:id="rId11"/>
              </a:rPr>
              <a:t>BERT - </a:t>
            </a:r>
            <a:r>
              <a:rPr lang="zh-CN" altLang="en-US" sz="1400" dirty="0">
                <a:hlinkClick r:id="rId11"/>
              </a:rPr>
              <a:t>知乎 </a:t>
            </a:r>
            <a:r>
              <a:rPr lang="en-US" altLang="zh-CN" sz="1400" dirty="0">
                <a:hlinkClick r:id="rId11"/>
              </a:rPr>
              <a:t>(</a:t>
            </a:r>
            <a:r>
              <a:rPr lang="en" altLang="zh-CN" sz="1400" dirty="0">
                <a:hlinkClick r:id="rId11"/>
              </a:rPr>
              <a:t>zhihu.com)</a:t>
            </a:r>
            <a:endParaRPr lang="en" altLang="zh-CN" sz="1400" dirty="0"/>
          </a:p>
          <a:p>
            <a:pPr marL="285750" indent="-285750">
              <a:lnSpc>
                <a:spcPct val="200000"/>
              </a:lnSpc>
              <a:buFont typeface="Arial" panose="020B0604020202020204" pitchFamily="34" charset="0"/>
              <a:buChar char="•"/>
            </a:pPr>
            <a:r>
              <a:rPr lang="en" altLang="zh-CN" sz="1400" dirty="0">
                <a:hlinkClick r:id="rId12"/>
              </a:rPr>
              <a:t>NLP——Bert</a:t>
            </a:r>
            <a:r>
              <a:rPr lang="zh-CN" altLang="en-US" sz="1400" dirty="0">
                <a:hlinkClick r:id="rId12"/>
              </a:rPr>
              <a:t>核心内容 </a:t>
            </a:r>
            <a:r>
              <a:rPr lang="en-US" altLang="zh-CN" sz="1400" dirty="0">
                <a:hlinkClick r:id="rId12"/>
              </a:rPr>
              <a:t>- </a:t>
            </a:r>
            <a:r>
              <a:rPr lang="zh-CN" altLang="en-US" sz="1400" dirty="0">
                <a:hlinkClick r:id="rId12"/>
              </a:rPr>
              <a:t>知乎 </a:t>
            </a:r>
            <a:r>
              <a:rPr lang="en-US" altLang="zh-CN" sz="1400" dirty="0">
                <a:hlinkClick r:id="rId12"/>
              </a:rPr>
              <a:t>(</a:t>
            </a:r>
            <a:r>
              <a:rPr lang="en" altLang="zh-CN" sz="1400" dirty="0">
                <a:hlinkClick r:id="rId12"/>
              </a:rPr>
              <a:t>zhihu.com)</a:t>
            </a:r>
            <a:endParaRPr lang="en" altLang="zh-CN" sz="1400" dirty="0"/>
          </a:p>
          <a:p>
            <a:pPr marL="285750" indent="-285750">
              <a:lnSpc>
                <a:spcPct val="200000"/>
              </a:lnSpc>
              <a:buFont typeface="Arial" panose="020B0604020202020204" pitchFamily="34" charset="0"/>
              <a:buChar char="•"/>
            </a:pPr>
            <a:r>
              <a:rPr lang="zh-CN" altLang="en-US" sz="1400" dirty="0">
                <a:hlinkClick r:id="rId13"/>
              </a:rPr>
              <a:t>关于</a:t>
            </a:r>
            <a:r>
              <a:rPr lang="en" altLang="zh-CN" sz="1400" dirty="0">
                <a:hlinkClick r:id="rId13"/>
              </a:rPr>
              <a:t>Cbow</a:t>
            </a:r>
            <a:r>
              <a:rPr lang="zh-CN" altLang="en" sz="1400" dirty="0">
                <a:hlinkClick r:id="rId13"/>
              </a:rPr>
              <a:t>，</a:t>
            </a:r>
            <a:r>
              <a:rPr lang="en" altLang="zh-CN" sz="1400" dirty="0">
                <a:hlinkClick r:id="rId13"/>
              </a:rPr>
              <a:t>Transformer</a:t>
            </a:r>
            <a:r>
              <a:rPr lang="zh-CN" altLang="en" sz="1400" dirty="0">
                <a:hlinkClick r:id="rId13"/>
              </a:rPr>
              <a:t>，</a:t>
            </a:r>
            <a:r>
              <a:rPr lang="en" altLang="zh-CN" sz="1400" dirty="0">
                <a:hlinkClick r:id="rId13"/>
              </a:rPr>
              <a:t>Elmo</a:t>
            </a:r>
            <a:r>
              <a:rPr lang="zh-CN" altLang="en" sz="1400" dirty="0">
                <a:hlinkClick r:id="rId13"/>
              </a:rPr>
              <a:t>，</a:t>
            </a:r>
            <a:r>
              <a:rPr lang="en" altLang="zh-CN" sz="1400" dirty="0">
                <a:hlinkClick r:id="rId13"/>
              </a:rPr>
              <a:t>GPT</a:t>
            </a:r>
            <a:r>
              <a:rPr lang="zh-CN" altLang="en" sz="1400" dirty="0">
                <a:hlinkClick r:id="rId13"/>
              </a:rPr>
              <a:t>，</a:t>
            </a:r>
            <a:r>
              <a:rPr lang="en" altLang="zh-CN" sz="1400" dirty="0">
                <a:hlinkClick r:id="rId13"/>
              </a:rPr>
              <a:t>Bert - </a:t>
            </a:r>
            <a:r>
              <a:rPr lang="zh-CN" altLang="en-US" sz="1400" dirty="0">
                <a:hlinkClick r:id="rId13"/>
              </a:rPr>
              <a:t>知乎 </a:t>
            </a:r>
            <a:r>
              <a:rPr lang="en-US" altLang="zh-CN" sz="1400" dirty="0">
                <a:hlinkClick r:id="rId13"/>
              </a:rPr>
              <a:t>(</a:t>
            </a:r>
            <a:r>
              <a:rPr lang="en" altLang="zh-CN" sz="1400" dirty="0">
                <a:hlinkClick r:id="rId13"/>
              </a:rPr>
              <a:t>zhihu.com)</a:t>
            </a:r>
            <a:endParaRPr lang="en" altLang="zh-CN" sz="1400" dirty="0"/>
          </a:p>
          <a:p>
            <a:pPr marL="285750" indent="-285750">
              <a:lnSpc>
                <a:spcPct val="200000"/>
              </a:lnSpc>
              <a:buFont typeface="Arial" panose="020B0604020202020204" pitchFamily="34" charset="0"/>
              <a:buChar char="•"/>
            </a:pPr>
            <a:r>
              <a:rPr lang="en" altLang="zh-CN" sz="1400" dirty="0">
                <a:hlinkClick r:id="rId14"/>
              </a:rPr>
              <a:t>BERT</a:t>
            </a:r>
            <a:r>
              <a:rPr lang="zh-CN" altLang="en-US" sz="1400" dirty="0">
                <a:hlinkClick r:id="rId14"/>
              </a:rPr>
              <a:t>详解：概念、原理与应用</a:t>
            </a:r>
            <a:r>
              <a:rPr lang="en-US" altLang="zh-CN" sz="1400" dirty="0">
                <a:hlinkClick r:id="rId14"/>
              </a:rPr>
              <a:t>__</a:t>
            </a:r>
            <a:r>
              <a:rPr lang="en" altLang="zh-CN" sz="1400" dirty="0">
                <a:hlinkClick r:id="rId14"/>
              </a:rPr>
              <a:t>StarryNight_</a:t>
            </a:r>
            <a:r>
              <a:rPr lang="zh-CN" altLang="en-US" sz="1400" dirty="0">
                <a:hlinkClick r:id="rId14"/>
              </a:rPr>
              <a:t>的博客</a:t>
            </a:r>
            <a:r>
              <a:rPr lang="en-US" altLang="zh-CN" sz="1400" dirty="0">
                <a:hlinkClick r:id="rId14"/>
              </a:rPr>
              <a:t>-</a:t>
            </a:r>
            <a:r>
              <a:rPr lang="en" altLang="zh-CN" sz="1400" dirty="0">
                <a:hlinkClick r:id="rId14"/>
              </a:rPr>
              <a:t>CSDN</a:t>
            </a:r>
            <a:r>
              <a:rPr lang="zh-CN" altLang="en-US" sz="1400" dirty="0">
                <a:hlinkClick r:id="rId14"/>
              </a:rPr>
              <a:t>博客</a:t>
            </a:r>
            <a:endParaRPr lang="en-US" altLang="zh-CN" sz="1400" dirty="0"/>
          </a:p>
          <a:p>
            <a:pPr marL="285750" indent="-285750">
              <a:lnSpc>
                <a:spcPct val="200000"/>
              </a:lnSpc>
              <a:buFont typeface="Arial" panose="020B0604020202020204" pitchFamily="34" charset="0"/>
              <a:buChar char="•"/>
            </a:pPr>
            <a:r>
              <a:rPr lang="en" altLang="zh-CN" sz="1400" dirty="0">
                <a:hlinkClick r:id="rId15"/>
              </a:rPr>
              <a:t>LeeMeng - </a:t>
            </a:r>
            <a:r>
              <a:rPr lang="zh-CN" altLang="en-US" sz="1400" dirty="0">
                <a:hlinkClick r:id="rId15"/>
              </a:rPr>
              <a:t>進擊的 </a:t>
            </a:r>
            <a:r>
              <a:rPr lang="en" altLang="zh-CN" sz="1400" dirty="0">
                <a:hlinkClick r:id="rId15"/>
              </a:rPr>
              <a:t>BERT</a:t>
            </a:r>
            <a:r>
              <a:rPr lang="zh-CN" altLang="en" sz="1400" dirty="0">
                <a:hlinkClick r:id="rId15"/>
              </a:rPr>
              <a:t>：</a:t>
            </a:r>
            <a:r>
              <a:rPr lang="en" altLang="zh-CN" sz="1400" dirty="0">
                <a:hlinkClick r:id="rId15"/>
              </a:rPr>
              <a:t>NLP </a:t>
            </a:r>
            <a:r>
              <a:rPr lang="zh-CN" altLang="en-US" sz="1400" dirty="0">
                <a:hlinkClick r:id="rId15"/>
              </a:rPr>
              <a:t>界的巨人之力與遷移學習</a:t>
            </a:r>
            <a:endParaRPr lang="en" altLang="zh-CN" sz="1400" dirty="0"/>
          </a:p>
        </p:txBody>
      </p:sp>
      <p:sp>
        <p:nvSpPr>
          <p:cNvPr id="2" name="灯片编号占位符 1">
            <a:extLst>
              <a:ext uri="{FF2B5EF4-FFF2-40B4-BE49-F238E27FC236}">
                <a16:creationId xmlns:a16="http://schemas.microsoft.com/office/drawing/2014/main" id="{4A3D6221-24D3-61B6-9318-AF58621BA7CE}"/>
              </a:ext>
            </a:extLst>
          </p:cNvPr>
          <p:cNvSpPr>
            <a:spLocks noGrp="1"/>
          </p:cNvSpPr>
          <p:nvPr>
            <p:ph type="sldNum" sz="quarter" idx="12"/>
          </p:nvPr>
        </p:nvSpPr>
        <p:spPr/>
        <p:txBody>
          <a:bodyPr/>
          <a:lstStyle/>
          <a:p>
            <a:fld id="{8B072E7F-FB13-4E5C-AA2E-76722510F6F9}" type="slidenum">
              <a:rPr lang="en-US" smtClean="0"/>
              <a:t>22</a:t>
            </a:fld>
            <a:endParaRPr lang="en-US"/>
          </a:p>
        </p:txBody>
      </p:sp>
    </p:spTree>
    <p:extLst>
      <p:ext uri="{BB962C8B-B14F-4D97-AF65-F5344CB8AC3E}">
        <p14:creationId xmlns:p14="http://schemas.microsoft.com/office/powerpoint/2010/main" val="35958514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34814F0-D7FB-A246-8CBD-6F918A261419}"/>
              </a:ext>
            </a:extLst>
          </p:cNvPr>
          <p:cNvSpPr txBox="1"/>
          <p:nvPr/>
        </p:nvSpPr>
        <p:spPr>
          <a:xfrm>
            <a:off x="4534514" y="2644170"/>
            <a:ext cx="3122971" cy="1569660"/>
          </a:xfrm>
          <a:prstGeom prst="rect">
            <a:avLst/>
          </a:prstGeom>
          <a:noFill/>
        </p:spPr>
        <p:txBody>
          <a:bodyPr wrap="none" rtlCol="0">
            <a:spAutoFit/>
          </a:bodyPr>
          <a:lstStyle/>
          <a:p>
            <a:r>
              <a:rPr kumimoji="1" lang="en-US" altLang="zh-CN" sz="9600" dirty="0"/>
              <a:t>Q</a:t>
            </a:r>
            <a:r>
              <a:rPr kumimoji="1" lang="zh-CN" altLang="en-US" sz="9600" dirty="0"/>
              <a:t> </a:t>
            </a:r>
            <a:r>
              <a:rPr kumimoji="1" lang="en-US" altLang="zh-CN" sz="9600" dirty="0"/>
              <a:t>&amp;</a:t>
            </a:r>
            <a:r>
              <a:rPr kumimoji="1" lang="zh-CN" altLang="en-US" sz="9600" dirty="0"/>
              <a:t> </a:t>
            </a:r>
            <a:r>
              <a:rPr kumimoji="1" lang="en-US" altLang="zh-CN" sz="9600" dirty="0"/>
              <a:t>A</a:t>
            </a:r>
            <a:endParaRPr kumimoji="1" lang="zh-CN" altLang="en-US" sz="9600" dirty="0"/>
          </a:p>
        </p:txBody>
      </p:sp>
      <p:sp>
        <p:nvSpPr>
          <p:cNvPr id="2" name="灯片编号占位符 1">
            <a:extLst>
              <a:ext uri="{FF2B5EF4-FFF2-40B4-BE49-F238E27FC236}">
                <a16:creationId xmlns:a16="http://schemas.microsoft.com/office/drawing/2014/main" id="{5C50F197-364D-25B1-6BC8-8EDD64FBF40B}"/>
              </a:ext>
            </a:extLst>
          </p:cNvPr>
          <p:cNvSpPr>
            <a:spLocks noGrp="1"/>
          </p:cNvSpPr>
          <p:nvPr>
            <p:ph type="sldNum" sz="quarter" idx="12"/>
          </p:nvPr>
        </p:nvSpPr>
        <p:spPr/>
        <p:txBody>
          <a:bodyPr/>
          <a:lstStyle/>
          <a:p>
            <a:fld id="{8B072E7F-FB13-4E5C-AA2E-76722510F6F9}" type="slidenum">
              <a:rPr lang="en-US" smtClean="0"/>
              <a:t>23</a:t>
            </a:fld>
            <a:endParaRPr lang="en-US"/>
          </a:p>
        </p:txBody>
      </p:sp>
    </p:spTree>
    <p:extLst>
      <p:ext uri="{BB962C8B-B14F-4D97-AF65-F5344CB8AC3E}">
        <p14:creationId xmlns:p14="http://schemas.microsoft.com/office/powerpoint/2010/main" val="4175669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timg"/>
          <p:cNvPicPr>
            <a:picLocks noChangeAspect="1"/>
          </p:cNvPicPr>
          <p:nvPr/>
        </p:nvPicPr>
        <p:blipFill>
          <a:blip r:embed="rId3"/>
          <a:stretch>
            <a:fillRect/>
          </a:stretch>
        </p:blipFill>
        <p:spPr>
          <a:xfrm>
            <a:off x="11146790" y="11430"/>
            <a:ext cx="973455" cy="973455"/>
          </a:xfrm>
          <a:prstGeom prst="rect">
            <a:avLst/>
          </a:prstGeom>
        </p:spPr>
      </p:pic>
      <p:pic>
        <p:nvPicPr>
          <p:cNvPr id="10" name="图片 9">
            <a:extLst>
              <a:ext uri="{FF2B5EF4-FFF2-40B4-BE49-F238E27FC236}">
                <a16:creationId xmlns:a16="http://schemas.microsoft.com/office/drawing/2014/main" id="{7401FC8D-BBB2-E6A6-F8CD-01B9924B765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900294" y="1934894"/>
            <a:ext cx="10391411" cy="2893342"/>
          </a:xfrm>
          <a:prstGeom prst="rect">
            <a:avLst/>
          </a:prstGeom>
        </p:spPr>
      </p:pic>
      <p:cxnSp>
        <p:nvCxnSpPr>
          <p:cNvPr id="16" name="直线连接符 15">
            <a:extLst>
              <a:ext uri="{FF2B5EF4-FFF2-40B4-BE49-F238E27FC236}">
                <a16:creationId xmlns:a16="http://schemas.microsoft.com/office/drawing/2014/main" id="{DC5E33E5-6B0F-B757-26F5-769653005F09}"/>
              </a:ext>
            </a:extLst>
          </p:cNvPr>
          <p:cNvCxnSpPr>
            <a:cxnSpLocks/>
          </p:cNvCxnSpPr>
          <p:nvPr/>
        </p:nvCxnSpPr>
        <p:spPr>
          <a:xfrm>
            <a:off x="71755" y="961439"/>
            <a:ext cx="11075035"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5E9DE4E3-FDCA-31C5-5786-AF02969AF1B3}"/>
              </a:ext>
            </a:extLst>
          </p:cNvPr>
          <p:cNvSpPr txBox="1"/>
          <p:nvPr/>
        </p:nvSpPr>
        <p:spPr>
          <a:xfrm>
            <a:off x="71755" y="365482"/>
            <a:ext cx="1620957" cy="523220"/>
          </a:xfrm>
          <a:prstGeom prst="rect">
            <a:avLst/>
          </a:prstGeom>
          <a:noFill/>
        </p:spPr>
        <p:txBody>
          <a:bodyPr wrap="none" rtlCol="0">
            <a:spAutoFit/>
          </a:bodyPr>
          <a:lstStyle/>
          <a:p>
            <a:r>
              <a:rPr kumimoji="1" lang="zh-CN" altLang="en-US" sz="2800" b="1" dirty="0"/>
              <a:t>论文信息</a:t>
            </a:r>
          </a:p>
        </p:txBody>
      </p:sp>
      <p:sp>
        <p:nvSpPr>
          <p:cNvPr id="2" name="文本框 1">
            <a:extLst>
              <a:ext uri="{FF2B5EF4-FFF2-40B4-BE49-F238E27FC236}">
                <a16:creationId xmlns:a16="http://schemas.microsoft.com/office/drawing/2014/main" id="{D8210D72-57AB-F44E-2991-9B160CCA0FBA}"/>
              </a:ext>
            </a:extLst>
          </p:cNvPr>
          <p:cNvSpPr txBox="1"/>
          <p:nvPr/>
        </p:nvSpPr>
        <p:spPr>
          <a:xfrm>
            <a:off x="100147" y="6143262"/>
            <a:ext cx="11787051" cy="646331"/>
          </a:xfrm>
          <a:prstGeom prst="rect">
            <a:avLst/>
          </a:prstGeom>
          <a:noFill/>
        </p:spPr>
        <p:txBody>
          <a:bodyPr wrap="square" rtlCol="0" anchor="t">
            <a:spAutoFit/>
          </a:bodyPr>
          <a:lstStyle/>
          <a:p>
            <a:r>
              <a:rPr kumimoji="1" lang="en" altLang="zh-CN" sz="1800" dirty="0"/>
              <a:t>Kenton, J. D. M. W. C., &amp; Toutanova, L. K. (2019). BERT: Pre-training of Deep Bidirectional Transformers for Language Understanding. In Proceedings of NAACL-HLT (pp. 4171-4186).</a:t>
            </a:r>
            <a:endParaRPr kumimoji="1" lang="zh-CN" altLang="en-US" sz="1800" dirty="0"/>
          </a:p>
        </p:txBody>
      </p:sp>
      <p:sp>
        <p:nvSpPr>
          <p:cNvPr id="4" name="灯片编号占位符 3">
            <a:extLst>
              <a:ext uri="{FF2B5EF4-FFF2-40B4-BE49-F238E27FC236}">
                <a16:creationId xmlns:a16="http://schemas.microsoft.com/office/drawing/2014/main" id="{FB22EE39-B7E0-AA80-9E65-C7D34F3EAEFA}"/>
              </a:ext>
            </a:extLst>
          </p:cNvPr>
          <p:cNvSpPr>
            <a:spLocks noGrp="1"/>
          </p:cNvSpPr>
          <p:nvPr>
            <p:ph type="sldNum" sz="quarter" idx="12"/>
          </p:nvPr>
        </p:nvSpPr>
        <p:spPr/>
        <p:txBody>
          <a:bodyPr/>
          <a:lstStyle/>
          <a:p>
            <a:fld id="{8B072E7F-FB13-4E5C-AA2E-76722510F6F9}" type="slidenum">
              <a:rPr lang="en-US" smtClean="0"/>
              <a:t>3</a:t>
            </a:fld>
            <a:endParaRPr lang="en-US"/>
          </a:p>
        </p:txBody>
      </p:sp>
    </p:spTree>
    <p:extLst>
      <p:ext uri="{BB962C8B-B14F-4D97-AF65-F5344CB8AC3E}">
        <p14:creationId xmlns:p14="http://schemas.microsoft.com/office/powerpoint/2010/main" val="986911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6">
            <a:extLst>
              <a:ext uri="{FF2B5EF4-FFF2-40B4-BE49-F238E27FC236}">
                <a16:creationId xmlns:a16="http://schemas.microsoft.com/office/drawing/2014/main" id="{2E3A327C-1626-9EFA-0B8F-45F338BFD798}"/>
              </a:ext>
            </a:extLst>
          </p:cNvPr>
          <p:cNvSpPr/>
          <p:nvPr/>
        </p:nvSpPr>
        <p:spPr>
          <a:xfrm>
            <a:off x="2112432" y="2563924"/>
            <a:ext cx="1245136" cy="368175"/>
          </a:xfrm>
          <a:prstGeom prst="roundRect">
            <a:avLst/>
          </a:prstGeom>
          <a:solidFill>
            <a:srgbClr val="FBBC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mj-ea"/>
                <a:ea typeface="+mj-ea"/>
              </a:rPr>
              <a:t>语言模型</a:t>
            </a:r>
          </a:p>
        </p:txBody>
      </p:sp>
      <p:sp>
        <p:nvSpPr>
          <p:cNvPr id="8" name="圆角矩形 7">
            <a:extLst>
              <a:ext uri="{FF2B5EF4-FFF2-40B4-BE49-F238E27FC236}">
                <a16:creationId xmlns:a16="http://schemas.microsoft.com/office/drawing/2014/main" id="{B9E1C8A3-6864-105C-8BBD-B4BA7107150F}"/>
              </a:ext>
            </a:extLst>
          </p:cNvPr>
          <p:cNvSpPr/>
          <p:nvPr/>
        </p:nvSpPr>
        <p:spPr>
          <a:xfrm>
            <a:off x="2201982" y="3196722"/>
            <a:ext cx="1066036" cy="368175"/>
          </a:xfrm>
          <a:prstGeom prst="roundRect">
            <a:avLst/>
          </a:prstGeom>
          <a:solidFill>
            <a:srgbClr val="FBBC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word2vec</a:t>
            </a:r>
            <a:endParaRPr lang="zh-CN" altLang="en-US" sz="1600" dirty="0">
              <a:solidFill>
                <a:schemeClr val="tx1"/>
              </a:solidFill>
              <a:latin typeface="+mj-ea"/>
              <a:ea typeface="+mj-ea"/>
            </a:endParaRPr>
          </a:p>
        </p:txBody>
      </p:sp>
      <p:sp>
        <p:nvSpPr>
          <p:cNvPr id="9" name="圆角矩形 8">
            <a:extLst>
              <a:ext uri="{FF2B5EF4-FFF2-40B4-BE49-F238E27FC236}">
                <a16:creationId xmlns:a16="http://schemas.microsoft.com/office/drawing/2014/main" id="{C42D9C7A-5598-CA8B-883E-1AB9EA0C46F5}"/>
              </a:ext>
            </a:extLst>
          </p:cNvPr>
          <p:cNvSpPr/>
          <p:nvPr/>
        </p:nvSpPr>
        <p:spPr>
          <a:xfrm>
            <a:off x="2251471" y="3829520"/>
            <a:ext cx="967059" cy="368174"/>
          </a:xfrm>
          <a:prstGeom prst="roundRect">
            <a:avLst/>
          </a:prstGeom>
          <a:solidFill>
            <a:srgbClr val="FBBC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glove</a:t>
            </a:r>
            <a:endParaRPr lang="zh-CN" altLang="en-US" sz="1600" dirty="0">
              <a:solidFill>
                <a:schemeClr val="tx1"/>
              </a:solidFill>
              <a:latin typeface="+mj-ea"/>
              <a:ea typeface="+mj-ea"/>
            </a:endParaRPr>
          </a:p>
        </p:txBody>
      </p:sp>
      <p:sp>
        <p:nvSpPr>
          <p:cNvPr id="10" name="圆角矩形 9">
            <a:extLst>
              <a:ext uri="{FF2B5EF4-FFF2-40B4-BE49-F238E27FC236}">
                <a16:creationId xmlns:a16="http://schemas.microsoft.com/office/drawing/2014/main" id="{0E46A6C9-0DE6-4BCD-4371-656A0D7986D0}"/>
              </a:ext>
            </a:extLst>
          </p:cNvPr>
          <p:cNvSpPr/>
          <p:nvPr/>
        </p:nvSpPr>
        <p:spPr>
          <a:xfrm>
            <a:off x="2251471" y="4462317"/>
            <a:ext cx="967059" cy="368174"/>
          </a:xfrm>
          <a:prstGeom prst="roundRect">
            <a:avLst/>
          </a:prstGeom>
          <a:solidFill>
            <a:srgbClr val="FBBC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tx1"/>
                </a:solidFill>
                <a:latin typeface="+mj-ea"/>
                <a:ea typeface="+mj-ea"/>
              </a:rPr>
              <a:t>fasttext</a:t>
            </a:r>
            <a:endParaRPr lang="zh-CN" altLang="en-US" sz="1600" dirty="0">
              <a:solidFill>
                <a:schemeClr val="tx1"/>
              </a:solidFill>
              <a:latin typeface="+mj-ea"/>
              <a:ea typeface="+mj-ea"/>
            </a:endParaRPr>
          </a:p>
        </p:txBody>
      </p:sp>
      <p:sp>
        <p:nvSpPr>
          <p:cNvPr id="11" name="圆角矩形 10">
            <a:extLst>
              <a:ext uri="{FF2B5EF4-FFF2-40B4-BE49-F238E27FC236}">
                <a16:creationId xmlns:a16="http://schemas.microsoft.com/office/drawing/2014/main" id="{FCE34C1D-D4D7-9835-6944-1D9B901AFE69}"/>
              </a:ext>
            </a:extLst>
          </p:cNvPr>
          <p:cNvSpPr/>
          <p:nvPr/>
        </p:nvSpPr>
        <p:spPr>
          <a:xfrm>
            <a:off x="2251471" y="5095114"/>
            <a:ext cx="967059" cy="368174"/>
          </a:xfrm>
          <a:prstGeom prst="roundRect">
            <a:avLst/>
          </a:prstGeom>
          <a:solidFill>
            <a:srgbClr val="FBBC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Elmo</a:t>
            </a:r>
            <a:endParaRPr lang="zh-CN" altLang="en-US" sz="1600" dirty="0">
              <a:solidFill>
                <a:schemeClr val="tx1"/>
              </a:solidFill>
              <a:latin typeface="+mj-ea"/>
              <a:ea typeface="+mj-ea"/>
            </a:endParaRPr>
          </a:p>
        </p:txBody>
      </p:sp>
      <p:sp>
        <p:nvSpPr>
          <p:cNvPr id="12" name="圆角矩形 11">
            <a:extLst>
              <a:ext uri="{FF2B5EF4-FFF2-40B4-BE49-F238E27FC236}">
                <a16:creationId xmlns:a16="http://schemas.microsoft.com/office/drawing/2014/main" id="{D67D954C-8DD3-8503-C93E-139A06FFA796}"/>
              </a:ext>
            </a:extLst>
          </p:cNvPr>
          <p:cNvSpPr/>
          <p:nvPr/>
        </p:nvSpPr>
        <p:spPr>
          <a:xfrm>
            <a:off x="2251471" y="5727911"/>
            <a:ext cx="967059" cy="368174"/>
          </a:xfrm>
          <a:prstGeom prst="roundRect">
            <a:avLst/>
          </a:prstGeom>
          <a:solidFill>
            <a:srgbClr val="FBBC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GPT</a:t>
            </a:r>
            <a:endParaRPr lang="zh-CN" altLang="en-US" sz="1600" dirty="0">
              <a:solidFill>
                <a:schemeClr val="tx1"/>
              </a:solidFill>
              <a:latin typeface="+mj-ea"/>
              <a:ea typeface="+mj-ea"/>
            </a:endParaRPr>
          </a:p>
        </p:txBody>
      </p:sp>
      <p:cxnSp>
        <p:nvCxnSpPr>
          <p:cNvPr id="13" name="直接箭头连接符 12">
            <a:extLst>
              <a:ext uri="{FF2B5EF4-FFF2-40B4-BE49-F238E27FC236}">
                <a16:creationId xmlns:a16="http://schemas.microsoft.com/office/drawing/2014/main" id="{5967F6BF-215D-16C5-0EC0-E45658A752F1}"/>
              </a:ext>
            </a:extLst>
          </p:cNvPr>
          <p:cNvCxnSpPr>
            <a:cxnSpLocks/>
          </p:cNvCxnSpPr>
          <p:nvPr/>
        </p:nvCxnSpPr>
        <p:spPr>
          <a:xfrm>
            <a:off x="2730501" y="2932099"/>
            <a:ext cx="0" cy="26462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EFD37BEA-3439-87A8-FB6C-0ED750DC0A2E}"/>
              </a:ext>
            </a:extLst>
          </p:cNvPr>
          <p:cNvCxnSpPr>
            <a:cxnSpLocks/>
          </p:cNvCxnSpPr>
          <p:nvPr/>
        </p:nvCxnSpPr>
        <p:spPr>
          <a:xfrm>
            <a:off x="2730502" y="3564897"/>
            <a:ext cx="1" cy="26462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814862D0-EC66-01D7-EE05-08EEA8F93C01}"/>
              </a:ext>
            </a:extLst>
          </p:cNvPr>
          <p:cNvCxnSpPr>
            <a:cxnSpLocks/>
          </p:cNvCxnSpPr>
          <p:nvPr/>
        </p:nvCxnSpPr>
        <p:spPr>
          <a:xfrm>
            <a:off x="2735000" y="4197694"/>
            <a:ext cx="0" cy="26462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CFEED000-EF6C-74B9-C404-DF043548D1E7}"/>
              </a:ext>
            </a:extLst>
          </p:cNvPr>
          <p:cNvCxnSpPr>
            <a:cxnSpLocks/>
          </p:cNvCxnSpPr>
          <p:nvPr/>
        </p:nvCxnSpPr>
        <p:spPr>
          <a:xfrm>
            <a:off x="2735000" y="4830491"/>
            <a:ext cx="0" cy="26462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0ACBA315-1D56-7D77-ADA8-5D54C9F381D3}"/>
              </a:ext>
            </a:extLst>
          </p:cNvPr>
          <p:cNvCxnSpPr>
            <a:cxnSpLocks/>
          </p:cNvCxnSpPr>
          <p:nvPr/>
        </p:nvCxnSpPr>
        <p:spPr>
          <a:xfrm>
            <a:off x="2735000" y="5463288"/>
            <a:ext cx="0" cy="26462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圆角矩形 21">
            <a:extLst>
              <a:ext uri="{FF2B5EF4-FFF2-40B4-BE49-F238E27FC236}">
                <a16:creationId xmlns:a16="http://schemas.microsoft.com/office/drawing/2014/main" id="{27A79497-FA00-E779-DB5F-CD6AE4E3D9B3}"/>
              </a:ext>
            </a:extLst>
          </p:cNvPr>
          <p:cNvSpPr/>
          <p:nvPr/>
        </p:nvSpPr>
        <p:spPr>
          <a:xfrm>
            <a:off x="2242836" y="6360710"/>
            <a:ext cx="984328" cy="327161"/>
          </a:xfrm>
          <a:prstGeom prst="roundRect">
            <a:avLst/>
          </a:prstGeom>
          <a:solidFill>
            <a:srgbClr val="FBBC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BERT</a:t>
            </a:r>
          </a:p>
        </p:txBody>
      </p:sp>
      <p:cxnSp>
        <p:nvCxnSpPr>
          <p:cNvPr id="19" name="直接箭头连接符 18">
            <a:extLst>
              <a:ext uri="{FF2B5EF4-FFF2-40B4-BE49-F238E27FC236}">
                <a16:creationId xmlns:a16="http://schemas.microsoft.com/office/drawing/2014/main" id="{E5F32632-FA8D-37C8-4FF1-D60697652292}"/>
              </a:ext>
            </a:extLst>
          </p:cNvPr>
          <p:cNvCxnSpPr>
            <a:cxnSpLocks/>
          </p:cNvCxnSpPr>
          <p:nvPr/>
        </p:nvCxnSpPr>
        <p:spPr>
          <a:xfrm flipH="1">
            <a:off x="2730683" y="6096085"/>
            <a:ext cx="1" cy="26462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09374625-E691-FD26-F938-32885587A2E0}"/>
              </a:ext>
            </a:extLst>
          </p:cNvPr>
          <p:cNvSpPr/>
          <p:nvPr/>
        </p:nvSpPr>
        <p:spPr>
          <a:xfrm>
            <a:off x="154264" y="3850962"/>
            <a:ext cx="1458264" cy="334429"/>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600" dirty="0">
                <a:latin typeface="+mj-ea"/>
                <a:ea typeface="+mj-ea"/>
              </a:rPr>
              <a:t>词嵌入阶段</a:t>
            </a:r>
          </a:p>
        </p:txBody>
      </p:sp>
      <p:sp>
        <p:nvSpPr>
          <p:cNvPr id="23" name="矩形 22">
            <a:extLst>
              <a:ext uri="{FF2B5EF4-FFF2-40B4-BE49-F238E27FC236}">
                <a16:creationId xmlns:a16="http://schemas.microsoft.com/office/drawing/2014/main" id="{3C908715-3892-6598-43E7-17BD326638BE}"/>
              </a:ext>
            </a:extLst>
          </p:cNvPr>
          <p:cNvSpPr/>
          <p:nvPr/>
        </p:nvSpPr>
        <p:spPr>
          <a:xfrm>
            <a:off x="78377" y="5625080"/>
            <a:ext cx="1622096" cy="573835"/>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600" dirty="0">
                <a:latin typeface="+mj-ea"/>
                <a:ea typeface="+mj-ea"/>
              </a:rPr>
              <a:t>预训练语言模型</a:t>
            </a:r>
            <a:endParaRPr lang="en-US" altLang="zh-CN" sz="1600" dirty="0">
              <a:latin typeface="+mj-ea"/>
              <a:ea typeface="+mj-ea"/>
            </a:endParaRPr>
          </a:p>
          <a:p>
            <a:pPr algn="ctr"/>
            <a:r>
              <a:rPr lang="zh-CN" altLang="en-US" sz="1600" dirty="0">
                <a:latin typeface="+mj-ea"/>
                <a:ea typeface="+mj-ea"/>
              </a:rPr>
              <a:t>阶段</a:t>
            </a:r>
          </a:p>
        </p:txBody>
      </p:sp>
      <p:sp>
        <p:nvSpPr>
          <p:cNvPr id="24" name="圆角矩形 29">
            <a:extLst>
              <a:ext uri="{FF2B5EF4-FFF2-40B4-BE49-F238E27FC236}">
                <a16:creationId xmlns:a16="http://schemas.microsoft.com/office/drawing/2014/main" id="{DF4FD356-62D8-E7CA-7D45-5DDD81D99F03}"/>
              </a:ext>
            </a:extLst>
          </p:cNvPr>
          <p:cNvSpPr/>
          <p:nvPr/>
        </p:nvSpPr>
        <p:spPr>
          <a:xfrm>
            <a:off x="3413273" y="2561822"/>
            <a:ext cx="1434106" cy="35199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400" dirty="0">
                <a:latin typeface="+mj-ea"/>
                <a:ea typeface="+mj-ea"/>
              </a:rPr>
              <a:t>2003</a:t>
            </a:r>
            <a:r>
              <a:rPr lang="zh-CN" altLang="en-US" sz="1400" dirty="0">
                <a:latin typeface="+mj-ea"/>
                <a:ea typeface="+mj-ea"/>
              </a:rPr>
              <a:t> </a:t>
            </a:r>
            <a:r>
              <a:rPr lang="en-US" altLang="zh-CN" sz="1400" dirty="0" err="1">
                <a:latin typeface="+mj-ea"/>
                <a:ea typeface="+mj-ea"/>
              </a:rPr>
              <a:t>Bengio</a:t>
            </a:r>
            <a:endParaRPr lang="zh-CN" altLang="en-US" sz="1400" dirty="0">
              <a:latin typeface="+mj-ea"/>
              <a:ea typeface="+mj-ea"/>
            </a:endParaRPr>
          </a:p>
        </p:txBody>
      </p:sp>
      <p:sp>
        <p:nvSpPr>
          <p:cNvPr id="25" name="圆角矩形 30">
            <a:extLst>
              <a:ext uri="{FF2B5EF4-FFF2-40B4-BE49-F238E27FC236}">
                <a16:creationId xmlns:a16="http://schemas.microsoft.com/office/drawing/2014/main" id="{A1A4D9B8-C7F2-A1AD-1D0C-06DCC9E2AB0F}"/>
              </a:ext>
            </a:extLst>
          </p:cNvPr>
          <p:cNvSpPr/>
          <p:nvPr/>
        </p:nvSpPr>
        <p:spPr>
          <a:xfrm>
            <a:off x="3413273" y="3191885"/>
            <a:ext cx="1434105" cy="35199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400" dirty="0">
                <a:latin typeface="+mj-ea"/>
                <a:ea typeface="+mj-ea"/>
              </a:rPr>
              <a:t>2013</a:t>
            </a:r>
            <a:r>
              <a:rPr lang="zh-CN" altLang="en-US" sz="1400" dirty="0">
                <a:latin typeface="+mj-ea"/>
                <a:ea typeface="+mj-ea"/>
              </a:rPr>
              <a:t>  </a:t>
            </a:r>
            <a:r>
              <a:rPr lang="en-US" altLang="zh-CN" sz="1400" dirty="0" err="1">
                <a:latin typeface="+mj-ea"/>
                <a:ea typeface="+mj-ea"/>
              </a:rPr>
              <a:t>Mikolov</a:t>
            </a:r>
            <a:endParaRPr lang="zh-CN" altLang="en-US" sz="1400" dirty="0">
              <a:latin typeface="+mj-ea"/>
              <a:ea typeface="+mj-ea"/>
            </a:endParaRPr>
          </a:p>
        </p:txBody>
      </p:sp>
      <p:sp>
        <p:nvSpPr>
          <p:cNvPr id="26" name="圆角矩形 32">
            <a:extLst>
              <a:ext uri="{FF2B5EF4-FFF2-40B4-BE49-F238E27FC236}">
                <a16:creationId xmlns:a16="http://schemas.microsoft.com/office/drawing/2014/main" id="{8BB5C93B-B36B-6118-2B2E-6C47366C8A92}"/>
              </a:ext>
            </a:extLst>
          </p:cNvPr>
          <p:cNvSpPr/>
          <p:nvPr/>
        </p:nvSpPr>
        <p:spPr>
          <a:xfrm>
            <a:off x="3413273" y="3821948"/>
            <a:ext cx="1434105" cy="35199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400" dirty="0">
                <a:latin typeface="+mj-ea"/>
                <a:ea typeface="+mj-ea"/>
              </a:rPr>
              <a:t>2014</a:t>
            </a:r>
            <a:r>
              <a:rPr lang="zh-CN" altLang="en-US" sz="1400" dirty="0">
                <a:latin typeface="+mj-ea"/>
                <a:ea typeface="+mj-ea"/>
              </a:rPr>
              <a:t>  </a:t>
            </a:r>
            <a:r>
              <a:rPr lang="en-US" altLang="zh-CN" sz="1400" dirty="0">
                <a:latin typeface="+mj-ea"/>
                <a:ea typeface="+mj-ea"/>
              </a:rPr>
              <a:t>Jeffrey </a:t>
            </a:r>
            <a:r>
              <a:rPr lang="zh-CN" altLang="en-US" sz="1400" dirty="0">
                <a:latin typeface="+mj-ea"/>
                <a:ea typeface="+mj-ea"/>
              </a:rPr>
              <a:t>  </a:t>
            </a:r>
          </a:p>
        </p:txBody>
      </p:sp>
      <p:sp>
        <p:nvSpPr>
          <p:cNvPr id="27" name="圆角矩形 34">
            <a:extLst>
              <a:ext uri="{FF2B5EF4-FFF2-40B4-BE49-F238E27FC236}">
                <a16:creationId xmlns:a16="http://schemas.microsoft.com/office/drawing/2014/main" id="{245A9329-8275-4C1C-1F74-85862EBB675A}"/>
              </a:ext>
            </a:extLst>
          </p:cNvPr>
          <p:cNvSpPr/>
          <p:nvPr/>
        </p:nvSpPr>
        <p:spPr>
          <a:xfrm>
            <a:off x="3413273" y="5082074"/>
            <a:ext cx="1434105" cy="35199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400" dirty="0">
                <a:latin typeface="+mj-ea"/>
                <a:ea typeface="+mj-ea"/>
              </a:rPr>
              <a:t>2018.2</a:t>
            </a:r>
            <a:r>
              <a:rPr lang="zh-CN" altLang="en-US" sz="1400" dirty="0">
                <a:latin typeface="+mj-ea"/>
                <a:ea typeface="+mj-ea"/>
              </a:rPr>
              <a:t> </a:t>
            </a:r>
            <a:r>
              <a:rPr lang="en-US" altLang="zh-CN" sz="1400" dirty="0">
                <a:latin typeface="+mj-ea"/>
                <a:ea typeface="+mj-ea"/>
              </a:rPr>
              <a:t>Allen</a:t>
            </a:r>
            <a:r>
              <a:rPr lang="zh-CN" altLang="en-US" sz="1400" dirty="0">
                <a:latin typeface="+mj-ea"/>
                <a:ea typeface="+mj-ea"/>
              </a:rPr>
              <a:t>   </a:t>
            </a:r>
          </a:p>
        </p:txBody>
      </p:sp>
      <p:sp>
        <p:nvSpPr>
          <p:cNvPr id="28" name="圆角矩形 35">
            <a:extLst>
              <a:ext uri="{FF2B5EF4-FFF2-40B4-BE49-F238E27FC236}">
                <a16:creationId xmlns:a16="http://schemas.microsoft.com/office/drawing/2014/main" id="{FC2921F1-5863-EA01-5DE1-BAD29CADB2DE}"/>
              </a:ext>
            </a:extLst>
          </p:cNvPr>
          <p:cNvSpPr/>
          <p:nvPr/>
        </p:nvSpPr>
        <p:spPr>
          <a:xfrm>
            <a:off x="3413273" y="4452011"/>
            <a:ext cx="1434105" cy="35199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400" dirty="0">
                <a:latin typeface="+mj-ea"/>
                <a:ea typeface="+mj-ea"/>
              </a:rPr>
              <a:t>2016</a:t>
            </a:r>
            <a:r>
              <a:rPr lang="zh-CN" altLang="en-US" sz="1400" dirty="0">
                <a:latin typeface="+mj-ea"/>
                <a:ea typeface="+mj-ea"/>
              </a:rPr>
              <a:t> </a:t>
            </a:r>
            <a:r>
              <a:rPr lang="en-US" altLang="zh-CN" sz="1400" dirty="0" err="1">
                <a:latin typeface="+mj-ea"/>
                <a:ea typeface="+mj-ea"/>
              </a:rPr>
              <a:t>facebook</a:t>
            </a:r>
            <a:endParaRPr lang="zh-CN" altLang="en-US" sz="1400" dirty="0">
              <a:latin typeface="+mj-ea"/>
              <a:ea typeface="+mj-ea"/>
            </a:endParaRPr>
          </a:p>
        </p:txBody>
      </p:sp>
      <p:sp>
        <p:nvSpPr>
          <p:cNvPr id="29" name="圆角矩形 36">
            <a:extLst>
              <a:ext uri="{FF2B5EF4-FFF2-40B4-BE49-F238E27FC236}">
                <a16:creationId xmlns:a16="http://schemas.microsoft.com/office/drawing/2014/main" id="{8293F042-1B93-5C27-CCC1-425DF5AB9F22}"/>
              </a:ext>
            </a:extLst>
          </p:cNvPr>
          <p:cNvSpPr/>
          <p:nvPr/>
        </p:nvSpPr>
        <p:spPr>
          <a:xfrm>
            <a:off x="3413274" y="5712137"/>
            <a:ext cx="1639432" cy="35199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400" dirty="0">
                <a:latin typeface="+mj-ea"/>
                <a:ea typeface="+mj-ea"/>
              </a:rPr>
              <a:t>2018.6</a:t>
            </a:r>
            <a:r>
              <a:rPr lang="zh-CN" altLang="en-US" sz="1400" dirty="0">
                <a:latin typeface="+mj-ea"/>
                <a:ea typeface="+mj-ea"/>
              </a:rPr>
              <a:t> </a:t>
            </a:r>
            <a:r>
              <a:rPr lang="en-US" altLang="zh-CN" sz="1400" dirty="0" err="1">
                <a:latin typeface="+mj-ea"/>
                <a:ea typeface="+mj-ea"/>
              </a:rPr>
              <a:t>OpenAI</a:t>
            </a:r>
            <a:endParaRPr lang="zh-CN" altLang="en-US" sz="1400" dirty="0">
              <a:latin typeface="+mj-ea"/>
              <a:ea typeface="+mj-ea"/>
            </a:endParaRPr>
          </a:p>
        </p:txBody>
      </p:sp>
      <p:sp>
        <p:nvSpPr>
          <p:cNvPr id="30" name="圆角矩形 37">
            <a:extLst>
              <a:ext uri="{FF2B5EF4-FFF2-40B4-BE49-F238E27FC236}">
                <a16:creationId xmlns:a16="http://schemas.microsoft.com/office/drawing/2014/main" id="{ACC425E1-6CA2-9A02-425B-E2CA92E98802}"/>
              </a:ext>
            </a:extLst>
          </p:cNvPr>
          <p:cNvSpPr/>
          <p:nvPr/>
        </p:nvSpPr>
        <p:spPr>
          <a:xfrm>
            <a:off x="3413273" y="6342200"/>
            <a:ext cx="1639433" cy="35199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400" dirty="0">
                <a:latin typeface="+mj-ea"/>
                <a:ea typeface="+mj-ea"/>
              </a:rPr>
              <a:t>2018.10 google</a:t>
            </a:r>
            <a:endParaRPr lang="zh-CN" altLang="en-US" sz="1400" dirty="0">
              <a:latin typeface="+mj-ea"/>
              <a:ea typeface="+mj-ea"/>
            </a:endParaRPr>
          </a:p>
        </p:txBody>
      </p:sp>
      <p:sp>
        <p:nvSpPr>
          <p:cNvPr id="31" name="右大括号 30">
            <a:extLst>
              <a:ext uri="{FF2B5EF4-FFF2-40B4-BE49-F238E27FC236}">
                <a16:creationId xmlns:a16="http://schemas.microsoft.com/office/drawing/2014/main" id="{7E7BB65B-7089-1FAD-B714-8C506B749433}"/>
              </a:ext>
            </a:extLst>
          </p:cNvPr>
          <p:cNvSpPr/>
          <p:nvPr/>
        </p:nvSpPr>
        <p:spPr>
          <a:xfrm rot="10800000">
            <a:off x="1763444" y="3249397"/>
            <a:ext cx="287621" cy="1528420"/>
          </a:xfrm>
          <a:prstGeom prst="rightBrace">
            <a:avLst>
              <a:gd name="adj1" fmla="val 41893"/>
              <a:gd name="adj2" fmla="val 49246"/>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j-ea"/>
              <a:ea typeface="+mj-ea"/>
            </a:endParaRPr>
          </a:p>
        </p:txBody>
      </p:sp>
      <p:sp>
        <p:nvSpPr>
          <p:cNvPr id="32" name="圆角矩形 40">
            <a:extLst>
              <a:ext uri="{FF2B5EF4-FFF2-40B4-BE49-F238E27FC236}">
                <a16:creationId xmlns:a16="http://schemas.microsoft.com/office/drawing/2014/main" id="{77DC36D4-6AD6-664C-A8C8-D3656C08B651}"/>
              </a:ext>
            </a:extLst>
          </p:cNvPr>
          <p:cNvSpPr/>
          <p:nvPr/>
        </p:nvSpPr>
        <p:spPr>
          <a:xfrm>
            <a:off x="5327636" y="3846046"/>
            <a:ext cx="1713954" cy="33855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600" dirty="0">
                <a:latin typeface="+mj-ea"/>
                <a:ea typeface="+mj-ea"/>
              </a:rPr>
              <a:t>+ </a:t>
            </a:r>
            <a:r>
              <a:rPr lang="zh-CN" altLang="en-US" sz="1600" dirty="0">
                <a:latin typeface="+mj-ea"/>
                <a:ea typeface="+mj-ea"/>
              </a:rPr>
              <a:t>复杂网络模型</a:t>
            </a:r>
          </a:p>
        </p:txBody>
      </p:sp>
      <p:sp>
        <p:nvSpPr>
          <p:cNvPr id="34" name="圆角矩形 42">
            <a:extLst>
              <a:ext uri="{FF2B5EF4-FFF2-40B4-BE49-F238E27FC236}">
                <a16:creationId xmlns:a16="http://schemas.microsoft.com/office/drawing/2014/main" id="{A5343D12-31E6-3849-8C7F-8F5C0EF59BF3}"/>
              </a:ext>
            </a:extLst>
          </p:cNvPr>
          <p:cNvSpPr/>
          <p:nvPr/>
        </p:nvSpPr>
        <p:spPr>
          <a:xfrm>
            <a:off x="5492348" y="5714452"/>
            <a:ext cx="1495166" cy="33855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600" dirty="0">
                <a:latin typeface="+mj-ea"/>
                <a:ea typeface="+mj-ea"/>
              </a:rPr>
              <a:t>+  </a:t>
            </a:r>
            <a:r>
              <a:rPr lang="zh-CN" altLang="en-US" sz="1600" dirty="0">
                <a:latin typeface="+mj-ea"/>
                <a:ea typeface="+mj-ea"/>
              </a:rPr>
              <a:t>简单 </a:t>
            </a:r>
            <a:r>
              <a:rPr lang="en-US" altLang="zh-CN" sz="1600" dirty="0">
                <a:latin typeface="+mj-ea"/>
                <a:ea typeface="+mj-ea"/>
              </a:rPr>
              <a:t>MLP</a:t>
            </a:r>
            <a:endParaRPr lang="zh-CN" altLang="en-US" sz="1600" dirty="0">
              <a:latin typeface="+mj-ea"/>
              <a:ea typeface="+mj-ea"/>
            </a:endParaRPr>
          </a:p>
        </p:txBody>
      </p:sp>
      <p:pic>
        <p:nvPicPr>
          <p:cNvPr id="7" name="图片 6" descr="timg">
            <a:extLst>
              <a:ext uri="{FF2B5EF4-FFF2-40B4-BE49-F238E27FC236}">
                <a16:creationId xmlns:a16="http://schemas.microsoft.com/office/drawing/2014/main" id="{FD7FF176-4A25-CB03-2064-5AA3DD111C6B}"/>
              </a:ext>
            </a:extLst>
          </p:cNvPr>
          <p:cNvPicPr>
            <a:picLocks noChangeAspect="1"/>
          </p:cNvPicPr>
          <p:nvPr/>
        </p:nvPicPr>
        <p:blipFill>
          <a:blip r:embed="rId3"/>
          <a:stretch>
            <a:fillRect/>
          </a:stretch>
        </p:blipFill>
        <p:spPr>
          <a:xfrm>
            <a:off x="11146790" y="11430"/>
            <a:ext cx="973455" cy="973455"/>
          </a:xfrm>
          <a:prstGeom prst="rect">
            <a:avLst/>
          </a:prstGeom>
        </p:spPr>
      </p:pic>
      <p:cxnSp>
        <p:nvCxnSpPr>
          <p:cNvPr id="35" name="直线连接符 34">
            <a:extLst>
              <a:ext uri="{FF2B5EF4-FFF2-40B4-BE49-F238E27FC236}">
                <a16:creationId xmlns:a16="http://schemas.microsoft.com/office/drawing/2014/main" id="{6D488BA6-3C49-52E6-59D7-D13BAF1F3CEE}"/>
              </a:ext>
            </a:extLst>
          </p:cNvPr>
          <p:cNvCxnSpPr>
            <a:cxnSpLocks/>
          </p:cNvCxnSpPr>
          <p:nvPr/>
        </p:nvCxnSpPr>
        <p:spPr>
          <a:xfrm>
            <a:off x="71755" y="961439"/>
            <a:ext cx="11075035"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561FB4ED-097A-8BE1-7A9F-879A408A55AF}"/>
              </a:ext>
            </a:extLst>
          </p:cNvPr>
          <p:cNvSpPr txBox="1"/>
          <p:nvPr/>
        </p:nvSpPr>
        <p:spPr>
          <a:xfrm>
            <a:off x="71755" y="365482"/>
            <a:ext cx="2767104" cy="523220"/>
          </a:xfrm>
          <a:prstGeom prst="rect">
            <a:avLst/>
          </a:prstGeom>
          <a:noFill/>
        </p:spPr>
        <p:txBody>
          <a:bodyPr wrap="none" rtlCol="0">
            <a:spAutoFit/>
          </a:bodyPr>
          <a:lstStyle/>
          <a:p>
            <a:r>
              <a:rPr kumimoji="1" lang="en-US" altLang="zh-CN" sz="2800" b="1" dirty="0">
                <a:latin typeface="Times New Roman" panose="02020603050405020304" pitchFamily="18" charset="0"/>
                <a:cs typeface="Times New Roman" panose="02020603050405020304" pitchFamily="18" charset="0"/>
              </a:rPr>
              <a:t>Language</a:t>
            </a:r>
            <a:r>
              <a:rPr kumimoji="1" lang="zh-CN" altLang="en-US" sz="2800" b="1" dirty="0">
                <a:latin typeface="Times New Roman" panose="02020603050405020304" pitchFamily="18" charset="0"/>
                <a:cs typeface="Times New Roman" panose="02020603050405020304" pitchFamily="18" charset="0"/>
              </a:rPr>
              <a:t> </a:t>
            </a:r>
            <a:r>
              <a:rPr kumimoji="1" lang="en-US" altLang="zh-CN" sz="2800" b="1" dirty="0">
                <a:latin typeface="Times New Roman" panose="02020603050405020304" pitchFamily="18" charset="0"/>
                <a:cs typeface="Times New Roman" panose="02020603050405020304" pitchFamily="18" charset="0"/>
              </a:rPr>
              <a:t>Model</a:t>
            </a:r>
          </a:p>
        </p:txBody>
      </p:sp>
      <p:sp>
        <p:nvSpPr>
          <p:cNvPr id="39" name="文本框 38">
            <a:extLst>
              <a:ext uri="{FF2B5EF4-FFF2-40B4-BE49-F238E27FC236}">
                <a16:creationId xmlns:a16="http://schemas.microsoft.com/office/drawing/2014/main" id="{CD275A06-1551-8BB6-C1F7-C2661466CFCB}"/>
              </a:ext>
            </a:extLst>
          </p:cNvPr>
          <p:cNvSpPr txBox="1"/>
          <p:nvPr/>
        </p:nvSpPr>
        <p:spPr>
          <a:xfrm>
            <a:off x="669042" y="1089877"/>
            <a:ext cx="4672361" cy="1162691"/>
          </a:xfrm>
          <a:prstGeom prst="rect">
            <a:avLst/>
          </a:prstGeom>
          <a:noFill/>
        </p:spPr>
        <p:txBody>
          <a:bodyPr wrap="square">
            <a:spAutoFit/>
          </a:bodyPr>
          <a:lstStyle/>
          <a:p>
            <a:pPr>
              <a:lnSpc>
                <a:spcPct val="150000"/>
              </a:lnSpc>
            </a:pPr>
            <a:r>
              <a:rPr lang="zh-CN" altLang="en-US" sz="1600" dirty="0"/>
              <a:t>语言模型：</a:t>
            </a:r>
            <a:endParaRPr lang="en-US" altLang="zh-CN" sz="1600" dirty="0"/>
          </a:p>
          <a:p>
            <a:pPr>
              <a:lnSpc>
                <a:spcPct val="150000"/>
              </a:lnSpc>
            </a:pPr>
            <a:r>
              <a:rPr lang="zh-CN" altLang="en-US" sz="1600" dirty="0"/>
              <a:t>给定词典 V，计算出任意单词序列 w1 , w2 , . . . , wn 是一句话的概率</a:t>
            </a:r>
            <a:r>
              <a:rPr lang="en-US" altLang="zh-CN" sz="1600" dirty="0"/>
              <a:t>: </a:t>
            </a:r>
            <a:r>
              <a:rPr lang="zh-CN" altLang="en-US" sz="1600" dirty="0"/>
              <a:t>p( w1 , w2 , . . . , wn)</a:t>
            </a:r>
            <a:r>
              <a:rPr lang="en-US" altLang="zh-CN" sz="1600" dirty="0"/>
              <a:t>, </a:t>
            </a:r>
            <a:r>
              <a:rPr lang="zh-CN" altLang="en-US" sz="1600" dirty="0"/>
              <a:t>p &gt; = 0</a:t>
            </a:r>
            <a:r>
              <a:rPr lang="en-US" altLang="zh-CN" sz="1600" dirty="0"/>
              <a:t>.</a:t>
            </a:r>
            <a:endParaRPr lang="zh-CN" altLang="en-US" sz="1600" dirty="0"/>
          </a:p>
        </p:txBody>
      </p:sp>
      <p:sp>
        <p:nvSpPr>
          <p:cNvPr id="40" name="右大括号 39">
            <a:extLst>
              <a:ext uri="{FF2B5EF4-FFF2-40B4-BE49-F238E27FC236}">
                <a16:creationId xmlns:a16="http://schemas.microsoft.com/office/drawing/2014/main" id="{0A9B3489-355B-EB9F-B83F-E8BA8B0F8115}"/>
              </a:ext>
            </a:extLst>
          </p:cNvPr>
          <p:cNvSpPr/>
          <p:nvPr/>
        </p:nvSpPr>
        <p:spPr>
          <a:xfrm rot="10800000">
            <a:off x="1806405" y="5123926"/>
            <a:ext cx="287621" cy="1528418"/>
          </a:xfrm>
          <a:prstGeom prst="rightBrace">
            <a:avLst>
              <a:gd name="adj1" fmla="val 41893"/>
              <a:gd name="adj2" fmla="val 49246"/>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j-ea"/>
              <a:ea typeface="+mj-ea"/>
            </a:endParaRPr>
          </a:p>
        </p:txBody>
      </p:sp>
      <p:sp>
        <p:nvSpPr>
          <p:cNvPr id="41" name="右大括号 40">
            <a:extLst>
              <a:ext uri="{FF2B5EF4-FFF2-40B4-BE49-F238E27FC236}">
                <a16:creationId xmlns:a16="http://schemas.microsoft.com/office/drawing/2014/main" id="{9F76354A-DE90-24E6-FC30-66CE5AF8A585}"/>
              </a:ext>
            </a:extLst>
          </p:cNvPr>
          <p:cNvSpPr/>
          <p:nvPr/>
        </p:nvSpPr>
        <p:spPr>
          <a:xfrm rot="10800000" flipH="1">
            <a:off x="4973530" y="3246775"/>
            <a:ext cx="287621" cy="1528420"/>
          </a:xfrm>
          <a:prstGeom prst="rightBrace">
            <a:avLst>
              <a:gd name="adj1" fmla="val 41893"/>
              <a:gd name="adj2" fmla="val 49246"/>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j-ea"/>
              <a:ea typeface="+mj-ea"/>
            </a:endParaRPr>
          </a:p>
        </p:txBody>
      </p:sp>
      <p:sp>
        <p:nvSpPr>
          <p:cNvPr id="42" name="右大括号 41">
            <a:extLst>
              <a:ext uri="{FF2B5EF4-FFF2-40B4-BE49-F238E27FC236}">
                <a16:creationId xmlns:a16="http://schemas.microsoft.com/office/drawing/2014/main" id="{4BB8C539-065B-CCA4-5E1D-F1466963B878}"/>
              </a:ext>
            </a:extLst>
          </p:cNvPr>
          <p:cNvSpPr/>
          <p:nvPr/>
        </p:nvSpPr>
        <p:spPr>
          <a:xfrm rot="10800000" flipH="1">
            <a:off x="5140037" y="5117902"/>
            <a:ext cx="287621" cy="1528420"/>
          </a:xfrm>
          <a:prstGeom prst="rightBrace">
            <a:avLst>
              <a:gd name="adj1" fmla="val 41893"/>
              <a:gd name="adj2" fmla="val 49246"/>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j-ea"/>
              <a:ea typeface="+mj-ea"/>
            </a:endParaRPr>
          </a:p>
        </p:txBody>
      </p:sp>
      <p:sp>
        <p:nvSpPr>
          <p:cNvPr id="44" name="云形 43">
            <a:extLst>
              <a:ext uri="{FF2B5EF4-FFF2-40B4-BE49-F238E27FC236}">
                <a16:creationId xmlns:a16="http://schemas.microsoft.com/office/drawing/2014/main" id="{6D38034E-4A0B-8628-2972-6BC50D6713A2}"/>
              </a:ext>
            </a:extLst>
          </p:cNvPr>
          <p:cNvSpPr/>
          <p:nvPr/>
        </p:nvSpPr>
        <p:spPr>
          <a:xfrm>
            <a:off x="28411" y="1023629"/>
            <a:ext cx="5497564" cy="1426290"/>
          </a:xfrm>
          <a:prstGeom prst="cloud">
            <a:avLst/>
          </a:prstGeom>
          <a:no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46" name="圖片 38">
            <a:extLst>
              <a:ext uri="{FF2B5EF4-FFF2-40B4-BE49-F238E27FC236}">
                <a16:creationId xmlns:a16="http://schemas.microsoft.com/office/drawing/2014/main" id="{BE8DBD23-463C-DC9A-EB68-422393B4504A}"/>
              </a:ext>
            </a:extLst>
          </p:cNvPr>
          <p:cNvPicPr>
            <a:picLocks noChangeAspect="1"/>
          </p:cNvPicPr>
          <p:nvPr/>
        </p:nvPicPr>
        <p:blipFill>
          <a:blip r:embed="rId4"/>
          <a:stretch>
            <a:fillRect/>
          </a:stretch>
        </p:blipFill>
        <p:spPr>
          <a:xfrm>
            <a:off x="9668938" y="1321835"/>
            <a:ext cx="1587617" cy="20714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47" name="直線單箭頭接點 23">
            <a:extLst>
              <a:ext uri="{FF2B5EF4-FFF2-40B4-BE49-F238E27FC236}">
                <a16:creationId xmlns:a16="http://schemas.microsoft.com/office/drawing/2014/main" id="{CA3CC204-648E-5213-5993-E183FF443251}"/>
              </a:ext>
            </a:extLst>
          </p:cNvPr>
          <p:cNvCxnSpPr>
            <a:cxnSpLocks/>
          </p:cNvCxnSpPr>
          <p:nvPr/>
        </p:nvCxnSpPr>
        <p:spPr>
          <a:xfrm flipV="1">
            <a:off x="10391014" y="4120938"/>
            <a:ext cx="0" cy="27320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15">
            <a:extLst>
              <a:ext uri="{FF2B5EF4-FFF2-40B4-BE49-F238E27FC236}">
                <a16:creationId xmlns:a16="http://schemas.microsoft.com/office/drawing/2014/main" id="{CEE33A58-B47C-3A7F-9267-8AFD04E4FA18}"/>
              </a:ext>
            </a:extLst>
          </p:cNvPr>
          <p:cNvCxnSpPr>
            <a:cxnSpLocks/>
          </p:cNvCxnSpPr>
          <p:nvPr/>
        </p:nvCxnSpPr>
        <p:spPr>
          <a:xfrm flipV="1">
            <a:off x="9855378" y="4701089"/>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16">
            <a:extLst>
              <a:ext uri="{FF2B5EF4-FFF2-40B4-BE49-F238E27FC236}">
                <a16:creationId xmlns:a16="http://schemas.microsoft.com/office/drawing/2014/main" id="{DCD092AE-1841-2A66-F848-1D83F059A03A}"/>
              </a:ext>
            </a:extLst>
          </p:cNvPr>
          <p:cNvCxnSpPr>
            <a:cxnSpLocks/>
          </p:cNvCxnSpPr>
          <p:nvPr/>
        </p:nvCxnSpPr>
        <p:spPr>
          <a:xfrm flipV="1">
            <a:off x="10402430" y="4681745"/>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單箭頭接點 17">
            <a:extLst>
              <a:ext uri="{FF2B5EF4-FFF2-40B4-BE49-F238E27FC236}">
                <a16:creationId xmlns:a16="http://schemas.microsoft.com/office/drawing/2014/main" id="{04E4A109-0BAB-84C9-F3D6-356A97E82967}"/>
              </a:ext>
            </a:extLst>
          </p:cNvPr>
          <p:cNvCxnSpPr>
            <a:cxnSpLocks/>
          </p:cNvCxnSpPr>
          <p:nvPr/>
        </p:nvCxnSpPr>
        <p:spPr>
          <a:xfrm flipV="1">
            <a:off x="10880231" y="4667357"/>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單箭頭接點 18">
            <a:extLst>
              <a:ext uri="{FF2B5EF4-FFF2-40B4-BE49-F238E27FC236}">
                <a16:creationId xmlns:a16="http://schemas.microsoft.com/office/drawing/2014/main" id="{B5509D2B-B65C-DF5A-9816-938EE6B5730E}"/>
              </a:ext>
            </a:extLst>
          </p:cNvPr>
          <p:cNvCxnSpPr>
            <a:cxnSpLocks/>
          </p:cNvCxnSpPr>
          <p:nvPr/>
        </p:nvCxnSpPr>
        <p:spPr>
          <a:xfrm flipV="1">
            <a:off x="11280723" y="4667356"/>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矩形 56">
            <a:extLst>
              <a:ext uri="{FF2B5EF4-FFF2-40B4-BE49-F238E27FC236}">
                <a16:creationId xmlns:a16="http://schemas.microsoft.com/office/drawing/2014/main" id="{CD07B6CE-609E-08E4-A60E-200CB4D58FE4}"/>
              </a:ext>
            </a:extLst>
          </p:cNvPr>
          <p:cNvSpPr/>
          <p:nvPr/>
        </p:nvSpPr>
        <p:spPr>
          <a:xfrm rot="5400000">
            <a:off x="9718773" y="4433147"/>
            <a:ext cx="273209" cy="195209"/>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defTabSz="457200">
              <a:defRPr/>
            </a:pPr>
            <a:endParaRPr lang="zh-TW" altLang="en-US" sz="1600">
              <a:solidFill>
                <a:prstClr val="white"/>
              </a:solidFill>
              <a:latin typeface="Calibri" panose="020F0502020204030204"/>
              <a:ea typeface="新細明體" panose="02020500000000000000" pitchFamily="18" charset="-120"/>
            </a:endParaRPr>
          </a:p>
        </p:txBody>
      </p:sp>
      <p:sp>
        <p:nvSpPr>
          <p:cNvPr id="58" name="矩形 57">
            <a:extLst>
              <a:ext uri="{FF2B5EF4-FFF2-40B4-BE49-F238E27FC236}">
                <a16:creationId xmlns:a16="http://schemas.microsoft.com/office/drawing/2014/main" id="{25054B69-135C-2BC4-2E66-350C2A7F6A67}"/>
              </a:ext>
            </a:extLst>
          </p:cNvPr>
          <p:cNvSpPr/>
          <p:nvPr/>
        </p:nvSpPr>
        <p:spPr>
          <a:xfrm rot="5400000">
            <a:off x="10265825" y="4433149"/>
            <a:ext cx="273209" cy="195209"/>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defTabSz="457200">
              <a:defRPr/>
            </a:pPr>
            <a:endParaRPr lang="zh-TW" altLang="en-US" sz="1600">
              <a:solidFill>
                <a:prstClr val="white"/>
              </a:solidFill>
              <a:latin typeface="Calibri" panose="020F0502020204030204"/>
              <a:ea typeface="新細明體" panose="02020500000000000000" pitchFamily="18" charset="-120"/>
            </a:endParaRPr>
          </a:p>
        </p:txBody>
      </p:sp>
      <p:sp>
        <p:nvSpPr>
          <p:cNvPr id="59" name="矩形 58">
            <a:extLst>
              <a:ext uri="{FF2B5EF4-FFF2-40B4-BE49-F238E27FC236}">
                <a16:creationId xmlns:a16="http://schemas.microsoft.com/office/drawing/2014/main" id="{EC808D5A-9502-D981-0C80-D7906263081B}"/>
              </a:ext>
            </a:extLst>
          </p:cNvPr>
          <p:cNvSpPr/>
          <p:nvPr/>
        </p:nvSpPr>
        <p:spPr>
          <a:xfrm rot="5400000">
            <a:off x="10749929" y="4433149"/>
            <a:ext cx="273209" cy="195209"/>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defTabSz="457200">
              <a:defRPr/>
            </a:pPr>
            <a:endParaRPr lang="zh-TW" altLang="en-US" sz="1600">
              <a:solidFill>
                <a:prstClr val="white"/>
              </a:solidFill>
              <a:latin typeface="Calibri" panose="020F0502020204030204"/>
              <a:ea typeface="新細明體" panose="02020500000000000000" pitchFamily="18" charset="-120"/>
            </a:endParaRPr>
          </a:p>
        </p:txBody>
      </p:sp>
      <p:sp>
        <p:nvSpPr>
          <p:cNvPr id="60" name="矩形 59">
            <a:extLst>
              <a:ext uri="{FF2B5EF4-FFF2-40B4-BE49-F238E27FC236}">
                <a16:creationId xmlns:a16="http://schemas.microsoft.com/office/drawing/2014/main" id="{385F7BD0-B60A-8E7E-B2C7-1635BFD4D4DA}"/>
              </a:ext>
            </a:extLst>
          </p:cNvPr>
          <p:cNvSpPr/>
          <p:nvPr/>
        </p:nvSpPr>
        <p:spPr>
          <a:xfrm rot="5400000">
            <a:off x="11136428" y="4433148"/>
            <a:ext cx="273209" cy="195209"/>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defTabSz="457200">
              <a:defRPr/>
            </a:pPr>
            <a:endParaRPr lang="zh-TW" altLang="en-US" sz="1600">
              <a:solidFill>
                <a:prstClr val="white"/>
              </a:solidFill>
              <a:latin typeface="Calibri" panose="020F0502020204030204"/>
              <a:ea typeface="新細明體" panose="02020500000000000000" pitchFamily="18" charset="-120"/>
            </a:endParaRPr>
          </a:p>
        </p:txBody>
      </p:sp>
      <p:sp>
        <p:nvSpPr>
          <p:cNvPr id="65" name="文字方塊 28">
            <a:extLst>
              <a:ext uri="{FF2B5EF4-FFF2-40B4-BE49-F238E27FC236}">
                <a16:creationId xmlns:a16="http://schemas.microsoft.com/office/drawing/2014/main" id="{5255F500-B7D7-9C35-BF6C-60D5B6E71E44}"/>
              </a:ext>
            </a:extLst>
          </p:cNvPr>
          <p:cNvSpPr txBox="1"/>
          <p:nvPr/>
        </p:nvSpPr>
        <p:spPr>
          <a:xfrm>
            <a:off x="9866906" y="3794458"/>
            <a:ext cx="1048215" cy="338554"/>
          </a:xfrm>
          <a:prstGeom prst="rect">
            <a:avLst/>
          </a:prstGeom>
          <a:noFill/>
        </p:spPr>
        <p:txBody>
          <a:bodyPr wrap="square" rtlCol="0">
            <a:spAutoFit/>
          </a:bodyPr>
          <a:lstStyle/>
          <a:p>
            <a:pPr algn="ctr" defTabSz="457200">
              <a:defRPr/>
            </a:pPr>
            <a:r>
              <a:rPr lang="en-US" altLang="zh-TW" sz="1600" dirty="0">
                <a:solidFill>
                  <a:prstClr val="black"/>
                </a:solidFill>
                <a:latin typeface="Calibri" panose="020F0502020204030204"/>
                <a:ea typeface="新細明體" panose="02020500000000000000" pitchFamily="18" charset="-120"/>
              </a:rPr>
              <a:t>w</a:t>
            </a:r>
            <a:r>
              <a:rPr lang="en-US" altLang="zh-TW" sz="1600" baseline="-25000" dirty="0">
                <a:solidFill>
                  <a:prstClr val="black"/>
                </a:solidFill>
                <a:latin typeface="Calibri" panose="020F0502020204030204"/>
                <a:ea typeface="新細明體" panose="02020500000000000000" pitchFamily="18" charset="-120"/>
              </a:rPr>
              <a:t>2</a:t>
            </a:r>
            <a:endParaRPr lang="zh-TW" altLang="en-US" sz="1600" baseline="-25000" dirty="0">
              <a:solidFill>
                <a:prstClr val="black"/>
              </a:solidFill>
              <a:latin typeface="Calibri" panose="020F0502020204030204"/>
              <a:ea typeface="新細明體" panose="02020500000000000000" pitchFamily="18" charset="-120"/>
            </a:endParaRPr>
          </a:p>
        </p:txBody>
      </p:sp>
      <p:sp>
        <p:nvSpPr>
          <p:cNvPr id="48" name="矩形: 圓角 3">
            <a:extLst>
              <a:ext uri="{FF2B5EF4-FFF2-40B4-BE49-F238E27FC236}">
                <a16:creationId xmlns:a16="http://schemas.microsoft.com/office/drawing/2014/main" id="{D4917CAD-5A93-F32C-39D0-B7C3942FDCE9}"/>
              </a:ext>
            </a:extLst>
          </p:cNvPr>
          <p:cNvSpPr/>
          <p:nvPr/>
        </p:nvSpPr>
        <p:spPr>
          <a:xfrm>
            <a:off x="9725641" y="4934102"/>
            <a:ext cx="1677243" cy="356475"/>
          </a:xfrm>
          <a:prstGeom prst="roundRect">
            <a:avLst/>
          </a:prstGeom>
          <a:ln w="57150">
            <a:solidFill>
              <a:schemeClr val="accent2"/>
            </a:solidFill>
          </a:ln>
        </p:spPr>
        <p:style>
          <a:lnRef idx="1">
            <a:schemeClr val="accent4"/>
          </a:lnRef>
          <a:fillRef idx="2">
            <a:schemeClr val="accent4"/>
          </a:fillRef>
          <a:effectRef idx="1">
            <a:schemeClr val="accent4"/>
          </a:effectRef>
          <a:fontRef idx="minor">
            <a:schemeClr val="dk1"/>
          </a:fontRef>
        </p:style>
        <p:txBody>
          <a:bodyPr rtlCol="0" anchor="ctr"/>
          <a:lstStyle/>
          <a:p>
            <a:pPr algn="ctr" defTabSz="457200">
              <a:defRPr/>
            </a:pPr>
            <a:r>
              <a:rPr lang="en-US" altLang="zh-TW" sz="1600" dirty="0">
                <a:solidFill>
                  <a:prstClr val="black"/>
                </a:solidFill>
                <a:latin typeface="Calibri" panose="020F0502020204030204"/>
                <a:ea typeface="新細明體" panose="02020500000000000000" pitchFamily="18" charset="-120"/>
              </a:rPr>
              <a:t>BERT</a:t>
            </a:r>
            <a:endParaRPr lang="zh-TW" altLang="en-US" sz="1600" dirty="0">
              <a:solidFill>
                <a:prstClr val="black"/>
              </a:solidFill>
              <a:latin typeface="Calibri" panose="020F0502020204030204"/>
              <a:ea typeface="新細明體" panose="02020500000000000000" pitchFamily="18" charset="-120"/>
            </a:endParaRPr>
          </a:p>
        </p:txBody>
      </p:sp>
      <p:cxnSp>
        <p:nvCxnSpPr>
          <p:cNvPr id="49" name="直線單箭頭接點 11">
            <a:extLst>
              <a:ext uri="{FF2B5EF4-FFF2-40B4-BE49-F238E27FC236}">
                <a16:creationId xmlns:a16="http://schemas.microsoft.com/office/drawing/2014/main" id="{6D72393B-E71C-DAAE-5248-856AEED4C37F}"/>
              </a:ext>
            </a:extLst>
          </p:cNvPr>
          <p:cNvCxnSpPr>
            <a:cxnSpLocks/>
          </p:cNvCxnSpPr>
          <p:nvPr/>
        </p:nvCxnSpPr>
        <p:spPr>
          <a:xfrm flipV="1">
            <a:off x="9855379" y="5319351"/>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12">
            <a:extLst>
              <a:ext uri="{FF2B5EF4-FFF2-40B4-BE49-F238E27FC236}">
                <a16:creationId xmlns:a16="http://schemas.microsoft.com/office/drawing/2014/main" id="{28491555-6300-809B-960D-5F90F7BA022F}"/>
              </a:ext>
            </a:extLst>
          </p:cNvPr>
          <p:cNvCxnSpPr>
            <a:cxnSpLocks/>
          </p:cNvCxnSpPr>
          <p:nvPr/>
        </p:nvCxnSpPr>
        <p:spPr>
          <a:xfrm flipV="1">
            <a:off x="10426143" y="5319351"/>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13">
            <a:extLst>
              <a:ext uri="{FF2B5EF4-FFF2-40B4-BE49-F238E27FC236}">
                <a16:creationId xmlns:a16="http://schemas.microsoft.com/office/drawing/2014/main" id="{7E903506-8E15-F196-B0F6-323A0C7A7866}"/>
              </a:ext>
            </a:extLst>
          </p:cNvPr>
          <p:cNvCxnSpPr>
            <a:cxnSpLocks/>
          </p:cNvCxnSpPr>
          <p:nvPr/>
        </p:nvCxnSpPr>
        <p:spPr>
          <a:xfrm flipV="1">
            <a:off x="10879773" y="5328760"/>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14">
            <a:extLst>
              <a:ext uri="{FF2B5EF4-FFF2-40B4-BE49-F238E27FC236}">
                <a16:creationId xmlns:a16="http://schemas.microsoft.com/office/drawing/2014/main" id="{ED4C9B15-F689-6B5D-2587-4FD1A9BCCF6F}"/>
              </a:ext>
            </a:extLst>
          </p:cNvPr>
          <p:cNvCxnSpPr>
            <a:cxnSpLocks/>
          </p:cNvCxnSpPr>
          <p:nvPr/>
        </p:nvCxnSpPr>
        <p:spPr>
          <a:xfrm flipV="1">
            <a:off x="11318753" y="5332198"/>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文字方塊 24">
            <a:extLst>
              <a:ext uri="{FF2B5EF4-FFF2-40B4-BE49-F238E27FC236}">
                <a16:creationId xmlns:a16="http://schemas.microsoft.com/office/drawing/2014/main" id="{264D5531-318E-92C7-9F25-127B5B22E9E7}"/>
              </a:ext>
            </a:extLst>
          </p:cNvPr>
          <p:cNvSpPr txBox="1"/>
          <p:nvPr/>
        </p:nvSpPr>
        <p:spPr>
          <a:xfrm>
            <a:off x="9376841" y="5586541"/>
            <a:ext cx="1048215" cy="338554"/>
          </a:xfrm>
          <a:prstGeom prst="rect">
            <a:avLst/>
          </a:prstGeom>
          <a:noFill/>
        </p:spPr>
        <p:txBody>
          <a:bodyPr wrap="square" rtlCol="0">
            <a:spAutoFit/>
          </a:bodyPr>
          <a:lstStyle/>
          <a:p>
            <a:pPr algn="ctr" defTabSz="457200">
              <a:defRPr/>
            </a:pPr>
            <a:r>
              <a:rPr lang="en-US" altLang="zh-TW" sz="1600" dirty="0">
                <a:solidFill>
                  <a:prstClr val="black"/>
                </a:solidFill>
                <a:latin typeface="Calibri" panose="020F0502020204030204"/>
                <a:ea typeface="新細明體" panose="02020500000000000000" pitchFamily="18" charset="-120"/>
              </a:rPr>
              <a:t>w</a:t>
            </a:r>
            <a:r>
              <a:rPr lang="en-US" altLang="zh-TW" sz="1600" baseline="-25000" dirty="0">
                <a:solidFill>
                  <a:prstClr val="black"/>
                </a:solidFill>
                <a:latin typeface="Calibri" panose="020F0502020204030204"/>
                <a:ea typeface="新細明體" panose="02020500000000000000" pitchFamily="18" charset="-120"/>
              </a:rPr>
              <a:t>1</a:t>
            </a:r>
            <a:endParaRPr lang="zh-TW" altLang="en-US" sz="1600" baseline="-25000" dirty="0">
              <a:solidFill>
                <a:prstClr val="black"/>
              </a:solidFill>
              <a:latin typeface="Calibri" panose="020F0502020204030204"/>
              <a:ea typeface="新細明體" panose="02020500000000000000" pitchFamily="18" charset="-120"/>
            </a:endParaRPr>
          </a:p>
        </p:txBody>
      </p:sp>
      <p:sp>
        <p:nvSpPr>
          <p:cNvPr id="62" name="文字方塊 25">
            <a:extLst>
              <a:ext uri="{FF2B5EF4-FFF2-40B4-BE49-F238E27FC236}">
                <a16:creationId xmlns:a16="http://schemas.microsoft.com/office/drawing/2014/main" id="{33CE63E9-D6AD-E8BD-576E-C5D319D2095B}"/>
              </a:ext>
            </a:extLst>
          </p:cNvPr>
          <p:cNvSpPr txBox="1"/>
          <p:nvPr/>
        </p:nvSpPr>
        <p:spPr>
          <a:xfrm>
            <a:off x="9935924" y="5586541"/>
            <a:ext cx="1048215" cy="338554"/>
          </a:xfrm>
          <a:prstGeom prst="rect">
            <a:avLst/>
          </a:prstGeom>
          <a:noFill/>
        </p:spPr>
        <p:txBody>
          <a:bodyPr wrap="square" rtlCol="0">
            <a:spAutoFit/>
          </a:bodyPr>
          <a:lstStyle/>
          <a:p>
            <a:pPr algn="ctr" defTabSz="457200">
              <a:defRPr/>
            </a:pPr>
            <a:r>
              <a:rPr lang="en-US" altLang="zh-TW" sz="1600" dirty="0">
                <a:solidFill>
                  <a:prstClr val="black"/>
                </a:solidFill>
                <a:latin typeface="Calibri" panose="020F0502020204030204"/>
                <a:ea typeface="新細明體" panose="02020500000000000000" pitchFamily="18" charset="-120"/>
              </a:rPr>
              <a:t>w</a:t>
            </a:r>
            <a:r>
              <a:rPr lang="en-US" altLang="zh-TW" sz="1600" baseline="-25000" dirty="0">
                <a:solidFill>
                  <a:prstClr val="black"/>
                </a:solidFill>
                <a:latin typeface="Calibri" panose="020F0502020204030204"/>
                <a:ea typeface="新細明體" panose="02020500000000000000" pitchFamily="18" charset="-120"/>
              </a:rPr>
              <a:t>2</a:t>
            </a:r>
            <a:endParaRPr lang="zh-TW" altLang="en-US" sz="1600" baseline="-25000" dirty="0">
              <a:solidFill>
                <a:prstClr val="black"/>
              </a:solidFill>
              <a:latin typeface="Calibri" panose="020F0502020204030204"/>
              <a:ea typeface="新細明體" panose="02020500000000000000" pitchFamily="18" charset="-120"/>
            </a:endParaRPr>
          </a:p>
        </p:txBody>
      </p:sp>
      <p:sp>
        <p:nvSpPr>
          <p:cNvPr id="63" name="文字方塊 26">
            <a:extLst>
              <a:ext uri="{FF2B5EF4-FFF2-40B4-BE49-F238E27FC236}">
                <a16:creationId xmlns:a16="http://schemas.microsoft.com/office/drawing/2014/main" id="{9E4447CE-82DA-20F7-4855-3FA67E9B27D5}"/>
              </a:ext>
            </a:extLst>
          </p:cNvPr>
          <p:cNvSpPr txBox="1"/>
          <p:nvPr/>
        </p:nvSpPr>
        <p:spPr>
          <a:xfrm>
            <a:off x="10411505" y="5618251"/>
            <a:ext cx="1048215" cy="338554"/>
          </a:xfrm>
          <a:prstGeom prst="rect">
            <a:avLst/>
          </a:prstGeom>
          <a:noFill/>
        </p:spPr>
        <p:txBody>
          <a:bodyPr wrap="square" rtlCol="0">
            <a:spAutoFit/>
          </a:bodyPr>
          <a:lstStyle/>
          <a:p>
            <a:pPr algn="ctr" defTabSz="457200">
              <a:defRPr/>
            </a:pPr>
            <a:r>
              <a:rPr lang="en-US" altLang="zh-TW" sz="1600" dirty="0">
                <a:solidFill>
                  <a:prstClr val="black"/>
                </a:solidFill>
                <a:latin typeface="Calibri" panose="020F0502020204030204"/>
                <a:ea typeface="新細明體" panose="02020500000000000000" pitchFamily="18" charset="-120"/>
              </a:rPr>
              <a:t>w</a:t>
            </a:r>
            <a:r>
              <a:rPr lang="en-US" altLang="zh-TW" sz="1600" baseline="-25000" dirty="0">
                <a:solidFill>
                  <a:prstClr val="black"/>
                </a:solidFill>
                <a:latin typeface="Calibri" panose="020F0502020204030204"/>
                <a:ea typeface="新細明體" panose="02020500000000000000" pitchFamily="18" charset="-120"/>
              </a:rPr>
              <a:t>3</a:t>
            </a:r>
            <a:endParaRPr lang="zh-TW" altLang="en-US" sz="1600" baseline="-25000" dirty="0">
              <a:solidFill>
                <a:prstClr val="black"/>
              </a:solidFill>
              <a:latin typeface="Calibri" panose="020F0502020204030204"/>
              <a:ea typeface="新細明體" panose="02020500000000000000" pitchFamily="18" charset="-120"/>
            </a:endParaRPr>
          </a:p>
        </p:txBody>
      </p:sp>
      <p:sp>
        <p:nvSpPr>
          <p:cNvPr id="64" name="文字方塊 27">
            <a:extLst>
              <a:ext uri="{FF2B5EF4-FFF2-40B4-BE49-F238E27FC236}">
                <a16:creationId xmlns:a16="http://schemas.microsoft.com/office/drawing/2014/main" id="{6E35E5B7-73FD-ED44-BE82-B5D3A01F7D83}"/>
              </a:ext>
            </a:extLst>
          </p:cNvPr>
          <p:cNvSpPr txBox="1"/>
          <p:nvPr/>
        </p:nvSpPr>
        <p:spPr>
          <a:xfrm>
            <a:off x="10833126" y="5633409"/>
            <a:ext cx="1048215" cy="338554"/>
          </a:xfrm>
          <a:prstGeom prst="rect">
            <a:avLst/>
          </a:prstGeom>
          <a:noFill/>
        </p:spPr>
        <p:txBody>
          <a:bodyPr wrap="square" rtlCol="0">
            <a:spAutoFit/>
          </a:bodyPr>
          <a:lstStyle/>
          <a:p>
            <a:pPr algn="ctr" defTabSz="457200">
              <a:defRPr/>
            </a:pPr>
            <a:r>
              <a:rPr lang="en-US" altLang="zh-TW" sz="1600" dirty="0">
                <a:solidFill>
                  <a:prstClr val="black"/>
                </a:solidFill>
                <a:latin typeface="Calibri" panose="020F0502020204030204"/>
                <a:ea typeface="新細明體" panose="02020500000000000000" pitchFamily="18" charset="-120"/>
              </a:rPr>
              <a:t>w</a:t>
            </a:r>
            <a:r>
              <a:rPr lang="en-US" altLang="zh-TW" sz="1600" baseline="-25000" dirty="0">
                <a:solidFill>
                  <a:prstClr val="black"/>
                </a:solidFill>
                <a:latin typeface="Calibri" panose="020F0502020204030204"/>
                <a:ea typeface="新細明體" panose="02020500000000000000" pitchFamily="18" charset="-120"/>
              </a:rPr>
              <a:t>4</a:t>
            </a:r>
            <a:endParaRPr lang="zh-TW" altLang="en-US" sz="1600" baseline="-25000" dirty="0">
              <a:solidFill>
                <a:prstClr val="black"/>
              </a:solidFill>
              <a:latin typeface="Calibri" panose="020F0502020204030204"/>
              <a:ea typeface="新細明體" panose="02020500000000000000" pitchFamily="18" charset="-120"/>
            </a:endParaRPr>
          </a:p>
        </p:txBody>
      </p:sp>
      <p:sp>
        <p:nvSpPr>
          <p:cNvPr id="66" name="圓角矩形 24">
            <a:extLst>
              <a:ext uri="{FF2B5EF4-FFF2-40B4-BE49-F238E27FC236}">
                <a16:creationId xmlns:a16="http://schemas.microsoft.com/office/drawing/2014/main" id="{4695E1CE-9233-7631-A3A3-FD8D432B474F}"/>
              </a:ext>
            </a:extLst>
          </p:cNvPr>
          <p:cNvSpPr/>
          <p:nvPr/>
        </p:nvSpPr>
        <p:spPr>
          <a:xfrm>
            <a:off x="10174014" y="5644536"/>
            <a:ext cx="486270" cy="338554"/>
          </a:xfrm>
          <a:prstGeom prst="roundRect">
            <a:avLst>
              <a:gd name="adj" fmla="val 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457200">
              <a:defRPr/>
            </a:pPr>
            <a:endParaRPr lang="zh-TW" altLang="en-US" sz="1600" dirty="0">
              <a:solidFill>
                <a:prstClr val="white"/>
              </a:solidFill>
              <a:latin typeface="Calibri" panose="020F0502020204030204"/>
              <a:ea typeface="新細明體" panose="02020500000000000000" pitchFamily="18" charset="-120"/>
            </a:endParaRPr>
          </a:p>
        </p:txBody>
      </p:sp>
      <p:cxnSp>
        <p:nvCxnSpPr>
          <p:cNvPr id="67" name="直線單箭頭接點 31">
            <a:extLst>
              <a:ext uri="{FF2B5EF4-FFF2-40B4-BE49-F238E27FC236}">
                <a16:creationId xmlns:a16="http://schemas.microsoft.com/office/drawing/2014/main" id="{8C37A8AA-B1A7-BAAC-4E24-8CF0311CFE22}"/>
              </a:ext>
            </a:extLst>
          </p:cNvPr>
          <p:cNvCxnSpPr>
            <a:cxnSpLocks/>
          </p:cNvCxnSpPr>
          <p:nvPr/>
        </p:nvCxnSpPr>
        <p:spPr>
          <a:xfrm flipV="1">
            <a:off x="9859092" y="4924821"/>
            <a:ext cx="565964" cy="362504"/>
          </a:xfrm>
          <a:prstGeom prst="straightConnector1">
            <a:avLst/>
          </a:prstGeom>
          <a:ln w="28575">
            <a:solidFill>
              <a:srgbClr val="0000FF"/>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8" name="直線單箭頭接點 33">
            <a:extLst>
              <a:ext uri="{FF2B5EF4-FFF2-40B4-BE49-F238E27FC236}">
                <a16:creationId xmlns:a16="http://schemas.microsoft.com/office/drawing/2014/main" id="{3D8FF721-F90D-68F6-DE16-B37B12EB11CB}"/>
              </a:ext>
            </a:extLst>
          </p:cNvPr>
          <p:cNvCxnSpPr>
            <a:cxnSpLocks/>
          </p:cNvCxnSpPr>
          <p:nvPr/>
        </p:nvCxnSpPr>
        <p:spPr>
          <a:xfrm flipH="1" flipV="1">
            <a:off x="10304826" y="4931661"/>
            <a:ext cx="1013927" cy="372532"/>
          </a:xfrm>
          <a:prstGeom prst="straightConnector1">
            <a:avLst/>
          </a:prstGeom>
          <a:ln w="28575">
            <a:solidFill>
              <a:srgbClr val="0000FF"/>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9" name="直線單箭頭接點 35">
            <a:extLst>
              <a:ext uri="{FF2B5EF4-FFF2-40B4-BE49-F238E27FC236}">
                <a16:creationId xmlns:a16="http://schemas.microsoft.com/office/drawing/2014/main" id="{28B29809-5EEE-C1EF-64E7-036DF4DE31A0}"/>
              </a:ext>
            </a:extLst>
          </p:cNvPr>
          <p:cNvCxnSpPr>
            <a:cxnSpLocks/>
          </p:cNvCxnSpPr>
          <p:nvPr/>
        </p:nvCxnSpPr>
        <p:spPr>
          <a:xfrm flipH="1" flipV="1">
            <a:off x="10391014" y="4931661"/>
            <a:ext cx="488759" cy="320687"/>
          </a:xfrm>
          <a:prstGeom prst="straightConnector1">
            <a:avLst/>
          </a:prstGeom>
          <a:ln w="28575">
            <a:solidFill>
              <a:srgbClr val="0000FF"/>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7" name="文本框 86">
            <a:extLst>
              <a:ext uri="{FF2B5EF4-FFF2-40B4-BE49-F238E27FC236}">
                <a16:creationId xmlns:a16="http://schemas.microsoft.com/office/drawing/2014/main" id="{95A20ECC-D841-E2C1-8325-932381578544}"/>
              </a:ext>
            </a:extLst>
          </p:cNvPr>
          <p:cNvSpPr txBox="1"/>
          <p:nvPr/>
        </p:nvSpPr>
        <p:spPr>
          <a:xfrm>
            <a:off x="8964838" y="6051782"/>
            <a:ext cx="3070394" cy="338554"/>
          </a:xfrm>
          <a:prstGeom prst="rect">
            <a:avLst/>
          </a:prstGeom>
          <a:noFill/>
        </p:spPr>
        <p:txBody>
          <a:bodyPr wrap="square">
            <a:spAutoFit/>
          </a:bodyPr>
          <a:lstStyle/>
          <a:p>
            <a:pPr algn="ctr"/>
            <a:r>
              <a:rPr lang="en-US" altLang="zh-TW" sz="1600" b="1" i="1" u="sng" dirty="0"/>
              <a:t>Contextualized word embedding </a:t>
            </a:r>
            <a:endParaRPr lang="zh-TW" altLang="en-US" sz="1600" b="1" i="1" u="sng" dirty="0"/>
          </a:p>
        </p:txBody>
      </p:sp>
      <p:sp>
        <p:nvSpPr>
          <p:cNvPr id="88" name="矩形 87">
            <a:extLst>
              <a:ext uri="{FF2B5EF4-FFF2-40B4-BE49-F238E27FC236}">
                <a16:creationId xmlns:a16="http://schemas.microsoft.com/office/drawing/2014/main" id="{68A8EF65-8B38-A47F-6CD3-BAD022CCEADF}"/>
              </a:ext>
            </a:extLst>
          </p:cNvPr>
          <p:cNvSpPr/>
          <p:nvPr/>
        </p:nvSpPr>
        <p:spPr>
          <a:xfrm>
            <a:off x="5719634" y="2080568"/>
            <a:ext cx="1261884" cy="276999"/>
          </a:xfrm>
          <a:prstGeom prst="rect">
            <a:avLst/>
          </a:prstGeom>
        </p:spPr>
        <p:txBody>
          <a:bodyPr wrap="none">
            <a:spAutoFit/>
          </a:bodyPr>
          <a:lstStyle/>
          <a:p>
            <a:pPr defTabSz="457200">
              <a:defRPr/>
            </a:pPr>
            <a:r>
              <a:rPr lang="en-US" altLang="zh-TW" sz="1200" dirty="0">
                <a:solidFill>
                  <a:srgbClr val="202122"/>
                </a:solidFill>
                <a:ea typeface="新細明體" panose="02020500000000000000" pitchFamily="18" charset="-120"/>
              </a:rPr>
              <a:t>John Rupert Firth</a:t>
            </a:r>
            <a:endParaRPr lang="zh-TW" altLang="en-US" sz="1200" dirty="0">
              <a:solidFill>
                <a:prstClr val="black"/>
              </a:solidFill>
              <a:ea typeface="新細明體" panose="02020500000000000000" pitchFamily="18" charset="-120"/>
            </a:endParaRPr>
          </a:p>
        </p:txBody>
      </p:sp>
      <p:grpSp>
        <p:nvGrpSpPr>
          <p:cNvPr id="89" name="群組 5">
            <a:extLst>
              <a:ext uri="{FF2B5EF4-FFF2-40B4-BE49-F238E27FC236}">
                <a16:creationId xmlns:a16="http://schemas.microsoft.com/office/drawing/2014/main" id="{C3DA0EF2-B616-E4F8-48E0-077C6C4108AE}"/>
              </a:ext>
            </a:extLst>
          </p:cNvPr>
          <p:cNvGrpSpPr/>
          <p:nvPr/>
        </p:nvGrpSpPr>
        <p:grpSpPr>
          <a:xfrm>
            <a:off x="7108289" y="1695321"/>
            <a:ext cx="2301686" cy="573773"/>
            <a:chOff x="4044644" y="1624337"/>
            <a:chExt cx="2619763" cy="573773"/>
          </a:xfrm>
        </p:grpSpPr>
        <p:sp>
          <p:nvSpPr>
            <p:cNvPr id="90" name="圓角矩形圖說文字 68">
              <a:extLst>
                <a:ext uri="{FF2B5EF4-FFF2-40B4-BE49-F238E27FC236}">
                  <a16:creationId xmlns:a16="http://schemas.microsoft.com/office/drawing/2014/main" id="{9244C94F-F053-4D66-4C34-A3250416B655}"/>
                </a:ext>
              </a:extLst>
            </p:cNvPr>
            <p:cNvSpPr/>
            <p:nvPr/>
          </p:nvSpPr>
          <p:spPr>
            <a:xfrm flipH="1">
              <a:off x="4044644" y="1624337"/>
              <a:ext cx="2469723" cy="573773"/>
            </a:xfrm>
            <a:prstGeom prst="wedgeRoundRectCallout">
              <a:avLst>
                <a:gd name="adj1" fmla="val 67066"/>
                <a:gd name="adj2" fmla="val -63502"/>
                <a:gd name="adj3" fmla="val 16667"/>
              </a:avLst>
            </a:prstGeom>
            <a:ln w="127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defTabSz="457200">
                <a:defRPr/>
              </a:pPr>
              <a:endParaRPr lang="zh-TW" altLang="en-US" dirty="0">
                <a:solidFill>
                  <a:prstClr val="black"/>
                </a:solidFill>
                <a:latin typeface="Calibri" panose="020F0502020204030204"/>
                <a:ea typeface="新細明體" panose="02020500000000000000" pitchFamily="18" charset="-120"/>
              </a:endParaRPr>
            </a:p>
          </p:txBody>
        </p:sp>
        <p:sp>
          <p:nvSpPr>
            <p:cNvPr id="91" name="矩形 90">
              <a:extLst>
                <a:ext uri="{FF2B5EF4-FFF2-40B4-BE49-F238E27FC236}">
                  <a16:creationId xmlns:a16="http://schemas.microsoft.com/office/drawing/2014/main" id="{6289CACA-3245-3A45-7C85-613528D918D7}"/>
                </a:ext>
              </a:extLst>
            </p:cNvPr>
            <p:cNvSpPr/>
            <p:nvPr/>
          </p:nvSpPr>
          <p:spPr>
            <a:xfrm>
              <a:off x="4063594" y="1664303"/>
              <a:ext cx="2600813" cy="523220"/>
            </a:xfrm>
            <a:prstGeom prst="rect">
              <a:avLst/>
            </a:prstGeom>
          </p:spPr>
          <p:txBody>
            <a:bodyPr wrap="square">
              <a:spAutoFit/>
            </a:bodyPr>
            <a:lstStyle/>
            <a:p>
              <a:pPr defTabSz="457200">
                <a:defRPr/>
              </a:pPr>
              <a:r>
                <a:rPr lang="en-US" altLang="zh-TW" sz="1400" dirty="0">
                  <a:solidFill>
                    <a:srgbClr val="202122"/>
                  </a:solidFill>
                  <a:latin typeface="Arial" panose="020B0604020202020204" pitchFamily="34" charset="0"/>
                  <a:ea typeface="新細明體" panose="02020500000000000000" pitchFamily="18" charset="-120"/>
                </a:rPr>
                <a:t>You shall know a word by the company it keeps. </a:t>
              </a:r>
              <a:endParaRPr lang="zh-TW" altLang="en-US" sz="1400" dirty="0">
                <a:solidFill>
                  <a:prstClr val="black"/>
                </a:solidFill>
                <a:latin typeface="Calibri" panose="020F0502020204030204"/>
                <a:ea typeface="新細明體" panose="02020500000000000000" pitchFamily="18" charset="-120"/>
              </a:endParaRPr>
            </a:p>
          </p:txBody>
        </p:sp>
      </p:grpSp>
      <p:pic>
        <p:nvPicPr>
          <p:cNvPr id="92" name="Picture 2" descr="https://upload.wikimedia.org/wikipedia/commons/c/c3/John_Rupert_Firth.png">
            <a:extLst>
              <a:ext uri="{FF2B5EF4-FFF2-40B4-BE49-F238E27FC236}">
                <a16:creationId xmlns:a16="http://schemas.microsoft.com/office/drawing/2014/main" id="{74E40365-9065-4DE4-C501-5508108EC95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1141" y="1108140"/>
            <a:ext cx="698870" cy="998386"/>
          </a:xfrm>
          <a:prstGeom prst="rect">
            <a:avLst/>
          </a:prstGeom>
          <a:noFill/>
          <a:extLst>
            <a:ext uri="{909E8E84-426E-40DD-AFC4-6F175D3DCCD1}">
              <a14:hiddenFill xmlns:a14="http://schemas.microsoft.com/office/drawing/2010/main">
                <a:solidFill>
                  <a:srgbClr val="FFFFFF"/>
                </a:solidFill>
              </a14:hiddenFill>
            </a:ext>
          </a:extLst>
        </p:spPr>
      </p:pic>
      <p:sp>
        <p:nvSpPr>
          <p:cNvPr id="94" name="文本框 93">
            <a:extLst>
              <a:ext uri="{FF2B5EF4-FFF2-40B4-BE49-F238E27FC236}">
                <a16:creationId xmlns:a16="http://schemas.microsoft.com/office/drawing/2014/main" id="{01FF3B9B-1D87-3DA4-81E0-E14AEA043484}"/>
              </a:ext>
            </a:extLst>
          </p:cNvPr>
          <p:cNvSpPr txBox="1"/>
          <p:nvPr/>
        </p:nvSpPr>
        <p:spPr>
          <a:xfrm>
            <a:off x="9356255" y="3434420"/>
            <a:ext cx="2212981" cy="369332"/>
          </a:xfrm>
          <a:prstGeom prst="rect">
            <a:avLst/>
          </a:prstGeom>
          <a:noFill/>
        </p:spPr>
        <p:txBody>
          <a:bodyPr wrap="square">
            <a:spAutoFit/>
          </a:bodyPr>
          <a:lstStyle/>
          <a:p>
            <a:pPr algn="ctr"/>
            <a:r>
              <a:rPr lang="en-US" altLang="zh-TW" sz="1800" b="1" i="1" u="sng" dirty="0"/>
              <a:t>word embedding </a:t>
            </a:r>
            <a:endParaRPr lang="zh-TW" altLang="en-US" sz="1800" b="1" i="1" u="sng" dirty="0"/>
          </a:p>
        </p:txBody>
      </p:sp>
      <p:sp>
        <p:nvSpPr>
          <p:cNvPr id="2" name="灯片编号占位符 1">
            <a:extLst>
              <a:ext uri="{FF2B5EF4-FFF2-40B4-BE49-F238E27FC236}">
                <a16:creationId xmlns:a16="http://schemas.microsoft.com/office/drawing/2014/main" id="{CD41584A-1EA9-A77E-00CC-34003B0C2100}"/>
              </a:ext>
            </a:extLst>
          </p:cNvPr>
          <p:cNvSpPr>
            <a:spLocks noGrp="1"/>
          </p:cNvSpPr>
          <p:nvPr>
            <p:ph type="sldNum" sz="quarter" idx="12"/>
          </p:nvPr>
        </p:nvSpPr>
        <p:spPr/>
        <p:txBody>
          <a:bodyPr/>
          <a:lstStyle/>
          <a:p>
            <a:fld id="{8B072E7F-FB13-4E5C-AA2E-76722510F6F9}" type="slidenum">
              <a:rPr lang="en-US" smtClean="0"/>
              <a:t>4</a:t>
            </a:fld>
            <a:endParaRPr lang="en-US"/>
          </a:p>
        </p:txBody>
      </p:sp>
    </p:spTree>
    <p:extLst>
      <p:ext uri="{BB962C8B-B14F-4D97-AF65-F5344CB8AC3E}">
        <p14:creationId xmlns:p14="http://schemas.microsoft.com/office/powerpoint/2010/main" val="919988172"/>
      </p:ext>
    </p:extLst>
  </p:cSld>
  <p:clrMapOvr>
    <a:masterClrMapping/>
  </p:clrMapOvr>
  <p:transition advTm="8005"/>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timg"/>
          <p:cNvPicPr>
            <a:picLocks noChangeAspect="1"/>
          </p:cNvPicPr>
          <p:nvPr/>
        </p:nvPicPr>
        <p:blipFill>
          <a:blip r:embed="rId3"/>
          <a:stretch>
            <a:fillRect/>
          </a:stretch>
        </p:blipFill>
        <p:spPr>
          <a:xfrm>
            <a:off x="11146790" y="11430"/>
            <a:ext cx="973455" cy="973455"/>
          </a:xfrm>
          <a:prstGeom prst="rect">
            <a:avLst/>
          </a:prstGeom>
        </p:spPr>
      </p:pic>
      <p:cxnSp>
        <p:nvCxnSpPr>
          <p:cNvPr id="16" name="直线连接符 15">
            <a:extLst>
              <a:ext uri="{FF2B5EF4-FFF2-40B4-BE49-F238E27FC236}">
                <a16:creationId xmlns:a16="http://schemas.microsoft.com/office/drawing/2014/main" id="{DC5E33E5-6B0F-B757-26F5-769653005F09}"/>
              </a:ext>
            </a:extLst>
          </p:cNvPr>
          <p:cNvCxnSpPr>
            <a:cxnSpLocks/>
          </p:cNvCxnSpPr>
          <p:nvPr/>
        </p:nvCxnSpPr>
        <p:spPr>
          <a:xfrm>
            <a:off x="71755" y="961439"/>
            <a:ext cx="11075035"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5E9DE4E3-FDCA-31C5-5786-AF02969AF1B3}"/>
              </a:ext>
            </a:extLst>
          </p:cNvPr>
          <p:cNvSpPr txBox="1"/>
          <p:nvPr/>
        </p:nvSpPr>
        <p:spPr>
          <a:xfrm>
            <a:off x="71755" y="365482"/>
            <a:ext cx="1669047" cy="523220"/>
          </a:xfrm>
          <a:prstGeom prst="rect">
            <a:avLst/>
          </a:prstGeom>
          <a:noFill/>
        </p:spPr>
        <p:txBody>
          <a:bodyPr wrap="none" rtlCol="0">
            <a:spAutoFit/>
          </a:bodyPr>
          <a:lstStyle/>
          <a:p>
            <a:r>
              <a:rPr kumimoji="1" lang="en-US" altLang="zh-CN" sz="2800" b="1" dirty="0">
                <a:latin typeface="Times New Roman" panose="02020603050405020304" pitchFamily="18" charset="0"/>
                <a:cs typeface="Times New Roman" panose="02020603050405020304" pitchFamily="18" charset="0"/>
              </a:rPr>
              <a:t>Bert</a:t>
            </a:r>
            <a:r>
              <a:rPr kumimoji="1" lang="zh-CN" altLang="en-US" sz="2800" b="1" dirty="0">
                <a:latin typeface="Times New Roman" panose="02020603050405020304" pitchFamily="18" charset="0"/>
                <a:cs typeface="Times New Roman" panose="02020603050405020304" pitchFamily="18" charset="0"/>
              </a:rPr>
              <a:t> 架构</a:t>
            </a:r>
          </a:p>
        </p:txBody>
      </p:sp>
      <p:pic>
        <p:nvPicPr>
          <p:cNvPr id="2" name="图片 1">
            <a:extLst>
              <a:ext uri="{FF2B5EF4-FFF2-40B4-BE49-F238E27FC236}">
                <a16:creationId xmlns:a16="http://schemas.microsoft.com/office/drawing/2014/main" id="{8BD267B5-9E84-FE0B-8F9F-5F6ED0D90A36}"/>
              </a:ext>
            </a:extLst>
          </p:cNvPr>
          <p:cNvPicPr>
            <a:picLocks noChangeAspect="1"/>
          </p:cNvPicPr>
          <p:nvPr/>
        </p:nvPicPr>
        <p:blipFill>
          <a:blip r:embed="rId4"/>
          <a:stretch>
            <a:fillRect/>
          </a:stretch>
        </p:blipFill>
        <p:spPr>
          <a:xfrm>
            <a:off x="555174" y="1724358"/>
            <a:ext cx="6509847" cy="2318381"/>
          </a:xfrm>
          <a:prstGeom prst="rect">
            <a:avLst/>
          </a:prstGeom>
        </p:spPr>
      </p:pic>
      <p:pic>
        <p:nvPicPr>
          <p:cNvPr id="4" name="Picture 2">
            <a:extLst>
              <a:ext uri="{FF2B5EF4-FFF2-40B4-BE49-F238E27FC236}">
                <a16:creationId xmlns:a16="http://schemas.microsoft.com/office/drawing/2014/main" id="{E1B4C4A9-AFA8-4939-4D8A-C04B325919F7}"/>
              </a:ext>
            </a:extLst>
          </p:cNvPr>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18316" r="65020"/>
          <a:stretch/>
        </p:blipFill>
        <p:spPr bwMode="auto">
          <a:xfrm>
            <a:off x="248195" y="4352657"/>
            <a:ext cx="875211" cy="216168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272CDFF-7B06-B139-465F-3E865245EC22}"/>
              </a:ext>
            </a:extLst>
          </p:cNvPr>
          <p:cNvPicPr>
            <a:picLocks noChangeAspect="1" noChangeArrowheads="1"/>
          </p:cNvPicPr>
          <p:nvPr/>
        </p:nvPicPr>
        <p:blipFill rotWithShape="1">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l="50826" r="20870"/>
          <a:stretch/>
        </p:blipFill>
        <p:spPr bwMode="auto">
          <a:xfrm>
            <a:off x="3655278" y="4387184"/>
            <a:ext cx="1455280" cy="2161689"/>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4870887F-E56D-3960-8C30-743656A2C81F}"/>
              </a:ext>
            </a:extLst>
          </p:cNvPr>
          <p:cNvSpPr txBox="1"/>
          <p:nvPr/>
        </p:nvSpPr>
        <p:spPr>
          <a:xfrm>
            <a:off x="5938120" y="4738192"/>
            <a:ext cx="5208670" cy="1754326"/>
          </a:xfrm>
          <a:prstGeom prst="rect">
            <a:avLst/>
          </a:prstGeom>
          <a:noFill/>
        </p:spPr>
        <p:txBody>
          <a:bodyPr wrap="none" rtlCol="0">
            <a:spAutoFit/>
          </a:bodyPr>
          <a:lstStyle/>
          <a:p>
            <a:r>
              <a:rPr kumimoji="1" lang="en-US" altLang="zh-CN" dirty="0" err="1"/>
              <a:t>Bert</a:t>
            </a:r>
            <a:r>
              <a:rPr kumimoji="1" lang="en-US" altLang="zh-CN" baseline="-25000" dirty="0" err="1"/>
              <a:t>BASE</a:t>
            </a:r>
            <a:r>
              <a:rPr kumimoji="1" lang="zh-CN" altLang="en-US" dirty="0"/>
              <a:t>：</a:t>
            </a:r>
            <a:r>
              <a:rPr kumimoji="1" lang="en-US" altLang="zh-CN" dirty="0"/>
              <a:t>L=12</a:t>
            </a:r>
            <a:r>
              <a:rPr kumimoji="1" lang="zh-CN" altLang="en-US" dirty="0"/>
              <a:t>，</a:t>
            </a:r>
            <a:r>
              <a:rPr kumimoji="1" lang="en-US" altLang="zh-CN" dirty="0"/>
              <a:t>H=768</a:t>
            </a:r>
            <a:r>
              <a:rPr kumimoji="1" lang="zh-CN" altLang="en-US" dirty="0"/>
              <a:t>，</a:t>
            </a:r>
            <a:r>
              <a:rPr kumimoji="1" lang="en-US" altLang="zh-CN" dirty="0"/>
              <a:t>A=12</a:t>
            </a:r>
            <a:r>
              <a:rPr kumimoji="1" lang="zh-CN" altLang="en-US" dirty="0"/>
              <a:t>，参数总量 </a:t>
            </a:r>
            <a:r>
              <a:rPr kumimoji="1" lang="en-US" altLang="zh-CN" dirty="0"/>
              <a:t>110M</a:t>
            </a:r>
          </a:p>
          <a:p>
            <a:r>
              <a:rPr kumimoji="1" lang="en-US" altLang="zh-CN" dirty="0" err="1"/>
              <a:t>Bert</a:t>
            </a:r>
            <a:r>
              <a:rPr kumimoji="1" lang="en-US" altLang="zh-CN" baseline="-25000" dirty="0" err="1"/>
              <a:t>LARGE</a:t>
            </a:r>
            <a:r>
              <a:rPr kumimoji="1" lang="zh-CN" altLang="en-US" dirty="0"/>
              <a:t>：</a:t>
            </a:r>
            <a:r>
              <a:rPr kumimoji="1" lang="en-US" altLang="zh-CN" dirty="0"/>
              <a:t>L=24</a:t>
            </a:r>
            <a:r>
              <a:rPr kumimoji="1" lang="zh-CN" altLang="en-US" dirty="0"/>
              <a:t>，</a:t>
            </a:r>
            <a:r>
              <a:rPr kumimoji="1" lang="en-US" altLang="zh-CN" dirty="0"/>
              <a:t>H=1024</a:t>
            </a:r>
            <a:r>
              <a:rPr kumimoji="1" lang="zh-CN" altLang="en-US" dirty="0"/>
              <a:t>，</a:t>
            </a:r>
            <a:r>
              <a:rPr kumimoji="1" lang="en-US" altLang="zh-CN" dirty="0"/>
              <a:t>A=16</a:t>
            </a:r>
            <a:r>
              <a:rPr kumimoji="1" lang="zh-CN" altLang="en-US" dirty="0"/>
              <a:t>，参数总量 </a:t>
            </a:r>
            <a:r>
              <a:rPr kumimoji="1" lang="en-US" altLang="zh-CN" dirty="0"/>
              <a:t>340M</a:t>
            </a:r>
          </a:p>
          <a:p>
            <a:endParaRPr kumimoji="1" lang="en-US" altLang="zh-CN" dirty="0"/>
          </a:p>
          <a:p>
            <a:r>
              <a:rPr kumimoji="1" lang="en-US" altLang="zh-CN" dirty="0"/>
              <a:t>L</a:t>
            </a:r>
            <a:r>
              <a:rPr kumimoji="1" lang="zh-CN" altLang="en-US" dirty="0"/>
              <a:t>：</a:t>
            </a:r>
            <a:r>
              <a:rPr kumimoji="1" lang="en-US" altLang="zh-CN" dirty="0"/>
              <a:t>block</a:t>
            </a:r>
            <a:r>
              <a:rPr kumimoji="1" lang="zh-CN" altLang="en-US" dirty="0"/>
              <a:t>数量</a:t>
            </a:r>
            <a:endParaRPr kumimoji="1" lang="en-US" altLang="zh-CN" dirty="0"/>
          </a:p>
          <a:p>
            <a:r>
              <a:rPr kumimoji="1" lang="en-US" altLang="zh-CN" dirty="0"/>
              <a:t>H</a:t>
            </a:r>
            <a:r>
              <a:rPr kumimoji="1" lang="zh-CN" altLang="en-US" dirty="0"/>
              <a:t>：隐藏层维度</a:t>
            </a:r>
            <a:endParaRPr kumimoji="1" lang="en-US" altLang="zh-CN" dirty="0"/>
          </a:p>
          <a:p>
            <a:r>
              <a:rPr kumimoji="1" lang="en-US" altLang="zh-CN" dirty="0"/>
              <a:t>A</a:t>
            </a:r>
            <a:r>
              <a:rPr kumimoji="1" lang="zh-CN" altLang="en-US" dirty="0"/>
              <a:t>：注意力头的数量</a:t>
            </a:r>
          </a:p>
        </p:txBody>
      </p:sp>
      <p:pic>
        <p:nvPicPr>
          <p:cNvPr id="12" name="Picture 4">
            <a:extLst>
              <a:ext uri="{FF2B5EF4-FFF2-40B4-BE49-F238E27FC236}">
                <a16:creationId xmlns:a16="http://schemas.microsoft.com/office/drawing/2014/main" id="{D07C39EC-D368-C823-A2A3-0985E97E7EC2}"/>
              </a:ext>
            </a:extLst>
          </p:cNvPr>
          <p:cNvPicPr>
            <a:picLocks noChangeAspect="1" noChangeArrowheads="1"/>
          </p:cNvPicPr>
          <p:nvPr/>
        </p:nvPicPr>
        <p:blipFill rotWithShape="1">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l="15682" r="63630"/>
          <a:stretch/>
        </p:blipFill>
        <p:spPr bwMode="auto">
          <a:xfrm>
            <a:off x="1026380" y="4352656"/>
            <a:ext cx="1063678" cy="216168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a:extLst>
              <a:ext uri="{FF2B5EF4-FFF2-40B4-BE49-F238E27FC236}">
                <a16:creationId xmlns:a16="http://schemas.microsoft.com/office/drawing/2014/main" id="{CEF0405F-DEAC-71D5-0BBC-96DC69633608}"/>
              </a:ext>
            </a:extLst>
          </p:cNvPr>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54166" r="20250"/>
          <a:stretch/>
        </p:blipFill>
        <p:spPr bwMode="auto">
          <a:xfrm>
            <a:off x="2466422" y="4352656"/>
            <a:ext cx="1343676" cy="2161689"/>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组合 18">
            <a:extLst>
              <a:ext uri="{FF2B5EF4-FFF2-40B4-BE49-F238E27FC236}">
                <a16:creationId xmlns:a16="http://schemas.microsoft.com/office/drawing/2014/main" id="{D1F9CBE4-8943-EB4E-425B-DFC31E32BAA9}"/>
              </a:ext>
            </a:extLst>
          </p:cNvPr>
          <p:cNvGrpSpPr/>
          <p:nvPr/>
        </p:nvGrpSpPr>
        <p:grpSpPr>
          <a:xfrm>
            <a:off x="8722831" y="1085638"/>
            <a:ext cx="2423959" cy="3484084"/>
            <a:chOff x="8990617" y="1085638"/>
            <a:chExt cx="2423959" cy="3484084"/>
          </a:xfrm>
        </p:grpSpPr>
        <p:sp>
          <p:nvSpPr>
            <p:cNvPr id="15" name="矩形 14">
              <a:extLst>
                <a:ext uri="{FF2B5EF4-FFF2-40B4-BE49-F238E27FC236}">
                  <a16:creationId xmlns:a16="http://schemas.microsoft.com/office/drawing/2014/main" id="{FB3387B2-3E38-5CDF-EEB8-CC43CF5218BC}"/>
                </a:ext>
              </a:extLst>
            </p:cNvPr>
            <p:cNvSpPr/>
            <p:nvPr/>
          </p:nvSpPr>
          <p:spPr>
            <a:xfrm>
              <a:off x="8990617" y="2209436"/>
              <a:ext cx="1235208" cy="228022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8" name="图片 17">
              <a:extLst>
                <a:ext uri="{FF2B5EF4-FFF2-40B4-BE49-F238E27FC236}">
                  <a16:creationId xmlns:a16="http://schemas.microsoft.com/office/drawing/2014/main" id="{072ADA23-385E-2288-EA9B-648FEA1A0D57}"/>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9030728" y="1085638"/>
              <a:ext cx="2383848" cy="3484084"/>
            </a:xfrm>
            <a:prstGeom prst="rect">
              <a:avLst/>
            </a:prstGeom>
            <a:effectLst/>
          </p:spPr>
        </p:pic>
      </p:grpSp>
      <p:sp>
        <p:nvSpPr>
          <p:cNvPr id="21" name="文本框 20">
            <a:extLst>
              <a:ext uri="{FF2B5EF4-FFF2-40B4-BE49-F238E27FC236}">
                <a16:creationId xmlns:a16="http://schemas.microsoft.com/office/drawing/2014/main" id="{5E8A47E3-33CD-1972-082A-CAB44F1A3129}"/>
              </a:ext>
            </a:extLst>
          </p:cNvPr>
          <p:cNvSpPr txBox="1"/>
          <p:nvPr/>
        </p:nvSpPr>
        <p:spPr>
          <a:xfrm>
            <a:off x="100021" y="1079636"/>
            <a:ext cx="6122504" cy="369332"/>
          </a:xfrm>
          <a:prstGeom prst="rect">
            <a:avLst/>
          </a:prstGeom>
          <a:noFill/>
        </p:spPr>
        <p:txBody>
          <a:bodyPr wrap="square">
            <a:spAutoFit/>
          </a:bodyPr>
          <a:lstStyle/>
          <a:p>
            <a:r>
              <a:rPr lang="en-US" altLang="zh-CN" b="1" u="sng" dirty="0">
                <a:solidFill>
                  <a:schemeClr val="accent5">
                    <a:lumMod val="75000"/>
                  </a:schemeClr>
                </a:solidFill>
              </a:rPr>
              <a:t>B</a:t>
            </a:r>
            <a:r>
              <a:rPr lang="en-US" altLang="zh-CN" u="sng" dirty="0">
                <a:solidFill>
                  <a:schemeClr val="accent5">
                    <a:lumMod val="75000"/>
                  </a:schemeClr>
                </a:solidFill>
              </a:rPr>
              <a:t>idirectional </a:t>
            </a:r>
            <a:r>
              <a:rPr lang="en-US" altLang="zh-CN" b="1" u="sng" dirty="0">
                <a:solidFill>
                  <a:schemeClr val="accent5">
                    <a:lumMod val="75000"/>
                  </a:schemeClr>
                </a:solidFill>
              </a:rPr>
              <a:t>E</a:t>
            </a:r>
            <a:r>
              <a:rPr lang="en-US" altLang="zh-CN" u="sng" dirty="0">
                <a:solidFill>
                  <a:schemeClr val="accent5">
                    <a:lumMod val="75000"/>
                  </a:schemeClr>
                </a:solidFill>
              </a:rPr>
              <a:t>ncoder </a:t>
            </a:r>
            <a:r>
              <a:rPr lang="en-US" altLang="zh-CN" b="1" u="sng" dirty="0">
                <a:solidFill>
                  <a:schemeClr val="accent5">
                    <a:lumMod val="75000"/>
                  </a:schemeClr>
                </a:solidFill>
              </a:rPr>
              <a:t>R</a:t>
            </a:r>
            <a:r>
              <a:rPr lang="en-US" altLang="zh-CN" u="sng" dirty="0">
                <a:solidFill>
                  <a:schemeClr val="accent5">
                    <a:lumMod val="75000"/>
                  </a:schemeClr>
                </a:solidFill>
              </a:rPr>
              <a:t>epresentation from </a:t>
            </a:r>
            <a:r>
              <a:rPr lang="en-US" altLang="zh-CN" b="1" u="sng" dirty="0">
                <a:solidFill>
                  <a:schemeClr val="accent5">
                    <a:lumMod val="75000"/>
                  </a:schemeClr>
                </a:solidFill>
              </a:rPr>
              <a:t>T</a:t>
            </a:r>
            <a:r>
              <a:rPr lang="en-US" altLang="zh-CN" u="sng" dirty="0">
                <a:solidFill>
                  <a:schemeClr val="accent5">
                    <a:lumMod val="75000"/>
                  </a:schemeClr>
                </a:solidFill>
              </a:rPr>
              <a:t>ransformer</a:t>
            </a:r>
            <a:endParaRPr lang="zh-CN" altLang="en-US" u="sng" dirty="0">
              <a:solidFill>
                <a:schemeClr val="accent5">
                  <a:lumMod val="75000"/>
                </a:schemeClr>
              </a:solidFill>
            </a:endParaRPr>
          </a:p>
        </p:txBody>
      </p:sp>
      <p:sp>
        <p:nvSpPr>
          <p:cNvPr id="6" name="灯片编号占位符 5">
            <a:extLst>
              <a:ext uri="{FF2B5EF4-FFF2-40B4-BE49-F238E27FC236}">
                <a16:creationId xmlns:a16="http://schemas.microsoft.com/office/drawing/2014/main" id="{4E61F18D-2150-B4CF-DA66-E0601B4E316C}"/>
              </a:ext>
            </a:extLst>
          </p:cNvPr>
          <p:cNvSpPr>
            <a:spLocks noGrp="1"/>
          </p:cNvSpPr>
          <p:nvPr>
            <p:ph type="sldNum" sz="quarter" idx="12"/>
          </p:nvPr>
        </p:nvSpPr>
        <p:spPr/>
        <p:txBody>
          <a:bodyPr/>
          <a:lstStyle/>
          <a:p>
            <a:fld id="{8B072E7F-FB13-4E5C-AA2E-76722510F6F9}" type="slidenum">
              <a:rPr lang="en-US" smtClean="0"/>
              <a:t>5</a:t>
            </a:fld>
            <a:endParaRPr lang="en-US"/>
          </a:p>
        </p:txBody>
      </p:sp>
    </p:spTree>
    <p:extLst>
      <p:ext uri="{BB962C8B-B14F-4D97-AF65-F5344CB8AC3E}">
        <p14:creationId xmlns:p14="http://schemas.microsoft.com/office/powerpoint/2010/main" val="3315665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vertic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9A1BD861-1F20-4AC5-945B-7492D904402D}"/>
              </a:ext>
            </a:extLst>
          </p:cNvPr>
          <p:cNvPicPr>
            <a:picLocks noChangeAspect="1"/>
          </p:cNvPicPr>
          <p:nvPr/>
        </p:nvPicPr>
        <p:blipFill>
          <a:blip r:embed="rId3"/>
          <a:stretch>
            <a:fillRect/>
          </a:stretch>
        </p:blipFill>
        <p:spPr>
          <a:xfrm>
            <a:off x="3185925" y="4231985"/>
            <a:ext cx="6143468" cy="233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文字方塊 5">
            <a:extLst>
              <a:ext uri="{FF2B5EF4-FFF2-40B4-BE49-F238E27FC236}">
                <a16:creationId xmlns:a16="http://schemas.microsoft.com/office/drawing/2014/main" id="{3A21E5D4-B5A7-4622-9AA0-9115453BB0E8}"/>
              </a:ext>
            </a:extLst>
          </p:cNvPr>
          <p:cNvSpPr txBox="1"/>
          <p:nvPr/>
        </p:nvSpPr>
        <p:spPr>
          <a:xfrm>
            <a:off x="263955" y="1645322"/>
            <a:ext cx="1807580" cy="461665"/>
          </a:xfrm>
          <a:prstGeom prst="rect">
            <a:avLst/>
          </a:prstGeom>
          <a:noFill/>
        </p:spPr>
        <p:txBody>
          <a:bodyPr wrap="square" rtlCol="0">
            <a:spAutoFit/>
          </a:bodyPr>
          <a:lstStyle/>
          <a:p>
            <a:pPr algn="ctr" defTabSz="457200">
              <a:defRPr/>
            </a:pPr>
            <a:r>
              <a:rPr lang="en-US" altLang="zh-TW" sz="2400" i="1" u="sng" dirty="0">
                <a:solidFill>
                  <a:prstClr val="black"/>
                </a:solidFill>
                <a:latin typeface="Calibri" panose="020F0502020204030204"/>
                <a:ea typeface="新細明體" panose="02020500000000000000" pitchFamily="18" charset="-120"/>
              </a:rPr>
              <a:t>Supervised </a:t>
            </a:r>
            <a:endParaRPr lang="zh-TW" altLang="en-US" sz="2400" i="1" u="sng" dirty="0">
              <a:solidFill>
                <a:prstClr val="black"/>
              </a:solidFill>
              <a:latin typeface="Calibri" panose="020F0502020204030204"/>
              <a:ea typeface="新細明體" panose="02020500000000000000" pitchFamily="18" charset="-120"/>
            </a:endParaRPr>
          </a:p>
        </p:txBody>
      </p:sp>
      <mc:AlternateContent xmlns:mc="http://schemas.openxmlformats.org/markup-compatibility/2006" xmlns:a14="http://schemas.microsoft.com/office/drawing/2010/main">
        <mc:Choice Requires="a14">
          <p:sp>
            <p:nvSpPr>
              <p:cNvPr id="7" name="文字方塊 6">
                <a:extLst>
                  <a:ext uri="{FF2B5EF4-FFF2-40B4-BE49-F238E27FC236}">
                    <a16:creationId xmlns:a16="http://schemas.microsoft.com/office/drawing/2014/main" id="{0EEBE483-6D82-438F-A155-BD933A094671}"/>
                  </a:ext>
                </a:extLst>
              </p:cNvPr>
              <p:cNvSpPr txBox="1"/>
              <p:nvPr/>
            </p:nvSpPr>
            <p:spPr>
              <a:xfrm>
                <a:off x="2697753" y="3470771"/>
                <a:ext cx="241733" cy="369332"/>
              </a:xfrm>
              <a:prstGeom prst="rect">
                <a:avLst/>
              </a:prstGeom>
              <a:noFill/>
            </p:spPr>
            <p:txBody>
              <a:bodyPr wrap="none" lIns="0" tIns="0" rIns="0" bIns="0" rtlCol="0">
                <a:spAutoFit/>
              </a:bodyPr>
              <a:lstStyle/>
              <a:p>
                <a:pPr defTabSz="457200">
                  <a:defRPr/>
                </a:pPr>
                <a14:m>
                  <m:oMathPara xmlns:m="http://schemas.openxmlformats.org/officeDocument/2006/math">
                    <m:oMathParaPr>
                      <m:jc m:val="centerGroup"/>
                    </m:oMathParaPr>
                    <m:oMath xmlns:m="http://schemas.openxmlformats.org/officeDocument/2006/math">
                      <m:r>
                        <a:rPr lang="en-US" altLang="zh-TW" sz="2400" i="1">
                          <a:solidFill>
                            <a:prstClr val="black"/>
                          </a:solidFill>
                          <a:latin typeface="Cambria Math" panose="02040503050406030204" pitchFamily="18" charset="0"/>
                        </a:rPr>
                        <m:t>𝑥</m:t>
                      </m:r>
                    </m:oMath>
                  </m:oMathPara>
                </a14:m>
                <a:endParaRPr lang="zh-TW" altLang="en-US" sz="2400" dirty="0">
                  <a:solidFill>
                    <a:prstClr val="black"/>
                  </a:solidFill>
                  <a:latin typeface="Calibri" panose="020F0502020204030204"/>
                  <a:ea typeface="新細明體" panose="02020500000000000000" pitchFamily="18" charset="-120"/>
                </a:endParaRPr>
              </a:p>
            </p:txBody>
          </p:sp>
        </mc:Choice>
        <mc:Fallback xmlns="">
          <p:sp>
            <p:nvSpPr>
              <p:cNvPr id="7" name="文字方塊 6">
                <a:extLst>
                  <a:ext uri="{FF2B5EF4-FFF2-40B4-BE49-F238E27FC236}">
                    <a16:creationId xmlns:a16="http://schemas.microsoft.com/office/drawing/2014/main" id="{0EEBE483-6D82-438F-A155-BD933A094671}"/>
                  </a:ext>
                </a:extLst>
              </p:cNvPr>
              <p:cNvSpPr txBox="1">
                <a:spLocks noRot="1" noChangeAspect="1" noMove="1" noResize="1" noEditPoints="1" noAdjustHandles="1" noChangeArrowheads="1" noChangeShapeType="1" noTextEdit="1"/>
              </p:cNvSpPr>
              <p:nvPr/>
            </p:nvSpPr>
            <p:spPr>
              <a:xfrm>
                <a:off x="2697753" y="3470771"/>
                <a:ext cx="241733" cy="369332"/>
              </a:xfrm>
              <a:prstGeom prst="rect">
                <a:avLst/>
              </a:prstGeom>
              <a:blipFill>
                <a:blip r:embed="rId4"/>
                <a:stretch>
                  <a:fillRect l="-15000" r="-1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字方塊 7">
                <a:extLst>
                  <a:ext uri="{FF2B5EF4-FFF2-40B4-BE49-F238E27FC236}">
                    <a16:creationId xmlns:a16="http://schemas.microsoft.com/office/drawing/2014/main" id="{4F36E1E8-7556-4015-A0C3-2C1DC43105C9}"/>
                  </a:ext>
                </a:extLst>
              </p:cNvPr>
              <p:cNvSpPr txBox="1"/>
              <p:nvPr/>
            </p:nvSpPr>
            <p:spPr>
              <a:xfrm>
                <a:off x="2682041" y="1745462"/>
                <a:ext cx="245708" cy="369332"/>
              </a:xfrm>
              <a:prstGeom prst="rect">
                <a:avLst/>
              </a:prstGeom>
              <a:noFill/>
            </p:spPr>
            <p:txBody>
              <a:bodyPr wrap="none" lIns="0" tIns="0" rIns="0" bIns="0" rtlCol="0">
                <a:spAutoFit/>
              </a:bodyPr>
              <a:lstStyle/>
              <a:p>
                <a:pPr defTabSz="457200">
                  <a:defRPr/>
                </a:pPr>
                <a14:m>
                  <m:oMathPara xmlns:m="http://schemas.openxmlformats.org/officeDocument/2006/math">
                    <m:oMathParaPr>
                      <m:jc m:val="centerGroup"/>
                    </m:oMathParaPr>
                    <m:oMath xmlns:m="http://schemas.openxmlformats.org/officeDocument/2006/math">
                      <m:r>
                        <a:rPr lang="en-US" altLang="zh-TW" sz="2400" i="1">
                          <a:solidFill>
                            <a:prstClr val="black"/>
                          </a:solidFill>
                          <a:latin typeface="Cambria Math" panose="02040503050406030204" pitchFamily="18" charset="0"/>
                        </a:rPr>
                        <m:t>𝑦</m:t>
                      </m:r>
                    </m:oMath>
                  </m:oMathPara>
                </a14:m>
                <a:endParaRPr lang="zh-TW" altLang="en-US" sz="2400" dirty="0">
                  <a:solidFill>
                    <a:prstClr val="black"/>
                  </a:solidFill>
                  <a:latin typeface="Calibri" panose="020F0502020204030204"/>
                  <a:ea typeface="新細明體" panose="02020500000000000000" pitchFamily="18" charset="-120"/>
                </a:endParaRPr>
              </a:p>
            </p:txBody>
          </p:sp>
        </mc:Choice>
        <mc:Fallback xmlns="">
          <p:sp>
            <p:nvSpPr>
              <p:cNvPr id="8" name="文字方塊 7">
                <a:extLst>
                  <a:ext uri="{FF2B5EF4-FFF2-40B4-BE49-F238E27FC236}">
                    <a16:creationId xmlns:a16="http://schemas.microsoft.com/office/drawing/2014/main" id="{4F36E1E8-7556-4015-A0C3-2C1DC43105C9}"/>
                  </a:ext>
                </a:extLst>
              </p:cNvPr>
              <p:cNvSpPr txBox="1">
                <a:spLocks noRot="1" noChangeAspect="1" noMove="1" noResize="1" noEditPoints="1" noAdjustHandles="1" noChangeArrowheads="1" noChangeShapeType="1" noTextEdit="1"/>
              </p:cNvSpPr>
              <p:nvPr/>
            </p:nvSpPr>
            <p:spPr>
              <a:xfrm>
                <a:off x="2682041" y="1745462"/>
                <a:ext cx="245708" cy="369332"/>
              </a:xfrm>
              <a:prstGeom prst="rect">
                <a:avLst/>
              </a:prstGeom>
              <a:blipFill>
                <a:blip r:embed="rId5"/>
                <a:stretch>
                  <a:fillRect l="-30000" r="-25000" b="-23333"/>
                </a:stretch>
              </a:blipFill>
            </p:spPr>
            <p:txBody>
              <a:bodyPr/>
              <a:lstStyle/>
              <a:p>
                <a:r>
                  <a:rPr lang="zh-CN" altLang="en-US">
                    <a:noFill/>
                  </a:rPr>
                  <a:t> </a:t>
                </a:r>
              </a:p>
            </p:txBody>
          </p:sp>
        </mc:Fallback>
      </mc:AlternateContent>
      <p:cxnSp>
        <p:nvCxnSpPr>
          <p:cNvPr id="9" name="直線單箭頭接點 8">
            <a:extLst>
              <a:ext uri="{FF2B5EF4-FFF2-40B4-BE49-F238E27FC236}">
                <a16:creationId xmlns:a16="http://schemas.microsoft.com/office/drawing/2014/main" id="{6D2382B5-21BC-4A80-902B-1C7AA83F4321}"/>
              </a:ext>
            </a:extLst>
          </p:cNvPr>
          <p:cNvCxnSpPr>
            <a:cxnSpLocks/>
          </p:cNvCxnSpPr>
          <p:nvPr/>
        </p:nvCxnSpPr>
        <p:spPr>
          <a:xfrm flipV="1">
            <a:off x="2804895" y="3210900"/>
            <a:ext cx="0" cy="3209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文字方塊 9">
            <a:extLst>
              <a:ext uri="{FF2B5EF4-FFF2-40B4-BE49-F238E27FC236}">
                <a16:creationId xmlns:a16="http://schemas.microsoft.com/office/drawing/2014/main" id="{32F4F2A7-EC1D-4FBD-B5E9-CD17E7E5E483}"/>
              </a:ext>
            </a:extLst>
          </p:cNvPr>
          <p:cNvSpPr txBox="1"/>
          <p:nvPr/>
        </p:nvSpPr>
        <p:spPr>
          <a:xfrm>
            <a:off x="4041505" y="2182304"/>
            <a:ext cx="783563" cy="478394"/>
          </a:xfrm>
          <a:prstGeom prst="rect">
            <a:avLst/>
          </a:prstGeom>
          <a:noFill/>
        </p:spPr>
        <p:txBody>
          <a:bodyPr wrap="square" rtlCol="0">
            <a:spAutoFit/>
          </a:bodyPr>
          <a:lstStyle/>
          <a:p>
            <a:pPr defTabSz="457200">
              <a:defRPr/>
            </a:pPr>
            <a:r>
              <a:rPr lang="en-US" altLang="zh-TW" sz="2400" dirty="0">
                <a:solidFill>
                  <a:prstClr val="black"/>
                </a:solidFill>
                <a:latin typeface="Calibri" panose="020F0502020204030204"/>
                <a:ea typeface="新細明體" panose="02020500000000000000" pitchFamily="18" charset="-120"/>
              </a:rPr>
              <a:t>label</a:t>
            </a:r>
            <a:endParaRPr lang="zh-TW" altLang="en-US" sz="2400" dirty="0">
              <a:solidFill>
                <a:prstClr val="black"/>
              </a:solidFill>
              <a:latin typeface="Calibri" panose="020F0502020204030204"/>
              <a:ea typeface="新細明體" panose="02020500000000000000" pitchFamily="18" charset="-120"/>
            </a:endParaRPr>
          </a:p>
        </p:txBody>
      </p:sp>
      <p:sp>
        <p:nvSpPr>
          <p:cNvPr id="11" name="矩形: 圓角 3">
            <a:extLst>
              <a:ext uri="{FF2B5EF4-FFF2-40B4-BE49-F238E27FC236}">
                <a16:creationId xmlns:a16="http://schemas.microsoft.com/office/drawing/2014/main" id="{A6CA434A-39DE-4A83-B02C-FE66415F0E10}"/>
              </a:ext>
            </a:extLst>
          </p:cNvPr>
          <p:cNvSpPr/>
          <p:nvPr/>
        </p:nvSpPr>
        <p:spPr>
          <a:xfrm>
            <a:off x="2084666" y="2433553"/>
            <a:ext cx="1402359" cy="766317"/>
          </a:xfrm>
          <a:prstGeom prst="roundRect">
            <a:avLst/>
          </a:prstGeom>
          <a:ln w="57150">
            <a:solidFill>
              <a:srgbClr val="0000FF"/>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altLang="zh-TW" sz="2400" dirty="0">
                <a:solidFill>
                  <a:prstClr val="black"/>
                </a:solidFill>
                <a:latin typeface="Calibri" panose="020F0502020204030204"/>
                <a:ea typeface="新細明體" panose="02020500000000000000" pitchFamily="18" charset="-120"/>
              </a:rPr>
              <a:t>Model</a:t>
            </a:r>
            <a:endParaRPr lang="zh-TW" altLang="en-US" sz="2400" dirty="0">
              <a:solidFill>
                <a:prstClr val="black"/>
              </a:solidFill>
              <a:latin typeface="Calibri" panose="020F0502020204030204"/>
              <a:ea typeface="新細明體" panose="02020500000000000000" pitchFamily="18" charset="-120"/>
            </a:endParaRPr>
          </a:p>
        </p:txBody>
      </p:sp>
      <p:pic>
        <p:nvPicPr>
          <p:cNvPr id="12" name="Picture 4" descr="Document Management System Software | OpenKM">
            <a:extLst>
              <a:ext uri="{FF2B5EF4-FFF2-40B4-BE49-F238E27FC236}">
                <a16:creationId xmlns:a16="http://schemas.microsoft.com/office/drawing/2014/main" id="{40172201-9858-4248-A685-03E288DD46DA}"/>
              </a:ext>
            </a:extLst>
          </p:cNvPr>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4122416" y="3185134"/>
            <a:ext cx="702652" cy="729129"/>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直線單箭頭接點 12">
            <a:extLst>
              <a:ext uri="{FF2B5EF4-FFF2-40B4-BE49-F238E27FC236}">
                <a16:creationId xmlns:a16="http://schemas.microsoft.com/office/drawing/2014/main" id="{7B887854-450B-4CDB-BC04-181A1676D0F7}"/>
              </a:ext>
            </a:extLst>
          </p:cNvPr>
          <p:cNvCxnSpPr>
            <a:cxnSpLocks/>
          </p:cNvCxnSpPr>
          <p:nvPr/>
        </p:nvCxnSpPr>
        <p:spPr>
          <a:xfrm flipV="1">
            <a:off x="2804895" y="2112576"/>
            <a:ext cx="0" cy="3209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a:extLst>
              <a:ext uri="{FF2B5EF4-FFF2-40B4-BE49-F238E27FC236}">
                <a16:creationId xmlns:a16="http://schemas.microsoft.com/office/drawing/2014/main" id="{C6CC2ACA-69A2-47D7-A057-47A340E400A4}"/>
              </a:ext>
            </a:extLst>
          </p:cNvPr>
          <p:cNvCxnSpPr>
            <a:cxnSpLocks/>
          </p:cNvCxnSpPr>
          <p:nvPr/>
        </p:nvCxnSpPr>
        <p:spPr>
          <a:xfrm flipH="1" flipV="1">
            <a:off x="2991138" y="3675813"/>
            <a:ext cx="1121626" cy="0"/>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文字方塊 15">
                <a:extLst>
                  <a:ext uri="{FF2B5EF4-FFF2-40B4-BE49-F238E27FC236}">
                    <a16:creationId xmlns:a16="http://schemas.microsoft.com/office/drawing/2014/main" id="{D9602F59-45A5-478A-B67F-1495CF6AFEBC}"/>
                  </a:ext>
                </a:extLst>
              </p:cNvPr>
              <p:cNvSpPr txBox="1"/>
              <p:nvPr/>
            </p:nvSpPr>
            <p:spPr>
              <a:xfrm>
                <a:off x="4288302" y="1775286"/>
                <a:ext cx="245708" cy="369332"/>
              </a:xfrm>
              <a:prstGeom prst="rect">
                <a:avLst/>
              </a:prstGeom>
              <a:noFill/>
            </p:spPr>
            <p:txBody>
              <a:bodyPr wrap="none" lIns="0" tIns="0" rIns="0" bIns="0" rtlCol="0">
                <a:spAutoFit/>
              </a:bodyPr>
              <a:lstStyle/>
              <a:p>
                <a:pPr defTabSz="457200">
                  <a:defRPr/>
                </a:pPr>
                <a14:m>
                  <m:oMathPara xmlns:m="http://schemas.openxmlformats.org/officeDocument/2006/math">
                    <m:oMathParaPr>
                      <m:jc m:val="centerGroup"/>
                    </m:oMathParaPr>
                    <m:oMath xmlns:m="http://schemas.openxmlformats.org/officeDocument/2006/math">
                      <m:acc>
                        <m:accPr>
                          <m:chr m:val="̂"/>
                          <m:ctrlPr>
                            <a:rPr lang="en-US" altLang="zh-TW" sz="2400" i="1">
                              <a:solidFill>
                                <a:prstClr val="black"/>
                              </a:solidFill>
                              <a:latin typeface="Cambria Math" panose="02040503050406030204" pitchFamily="18" charset="0"/>
                            </a:rPr>
                          </m:ctrlPr>
                        </m:accPr>
                        <m:e>
                          <m:r>
                            <a:rPr lang="en-US" altLang="zh-TW" sz="2400" i="1">
                              <a:solidFill>
                                <a:prstClr val="black"/>
                              </a:solidFill>
                              <a:latin typeface="Cambria Math" panose="02040503050406030204" pitchFamily="18" charset="0"/>
                            </a:rPr>
                            <m:t>𝑦</m:t>
                          </m:r>
                        </m:e>
                      </m:acc>
                    </m:oMath>
                  </m:oMathPara>
                </a14:m>
                <a:endParaRPr lang="zh-TW" altLang="en-US" sz="2400" dirty="0">
                  <a:solidFill>
                    <a:prstClr val="black"/>
                  </a:solidFill>
                  <a:latin typeface="Calibri" panose="020F0502020204030204"/>
                  <a:ea typeface="新細明體" panose="02020500000000000000" pitchFamily="18" charset="-120"/>
                </a:endParaRPr>
              </a:p>
            </p:txBody>
          </p:sp>
        </mc:Choice>
        <mc:Fallback xmlns="">
          <p:sp>
            <p:nvSpPr>
              <p:cNvPr id="16" name="文字方塊 15">
                <a:extLst>
                  <a:ext uri="{FF2B5EF4-FFF2-40B4-BE49-F238E27FC236}">
                    <a16:creationId xmlns:a16="http://schemas.microsoft.com/office/drawing/2014/main" id="{D9602F59-45A5-478A-B67F-1495CF6AFEBC}"/>
                  </a:ext>
                </a:extLst>
              </p:cNvPr>
              <p:cNvSpPr txBox="1">
                <a:spLocks noRot="1" noChangeAspect="1" noMove="1" noResize="1" noEditPoints="1" noAdjustHandles="1" noChangeArrowheads="1" noChangeShapeType="1" noTextEdit="1"/>
              </p:cNvSpPr>
              <p:nvPr/>
            </p:nvSpPr>
            <p:spPr>
              <a:xfrm>
                <a:off x="4288302" y="1775286"/>
                <a:ext cx="245708" cy="369332"/>
              </a:xfrm>
              <a:prstGeom prst="rect">
                <a:avLst/>
              </a:prstGeom>
              <a:blipFill>
                <a:blip r:embed="rId7"/>
                <a:stretch>
                  <a:fillRect l="-23810" t="-13333" r="-19048" b="-26667"/>
                </a:stretch>
              </a:blipFill>
            </p:spPr>
            <p:txBody>
              <a:bodyPr/>
              <a:lstStyle/>
              <a:p>
                <a:r>
                  <a:rPr lang="zh-CN" altLang="en-US">
                    <a:noFill/>
                  </a:rPr>
                  <a:t> </a:t>
                </a:r>
              </a:p>
            </p:txBody>
          </p:sp>
        </mc:Fallback>
      </mc:AlternateContent>
      <p:cxnSp>
        <p:nvCxnSpPr>
          <p:cNvPr id="17" name="直線單箭頭接點 16">
            <a:extLst>
              <a:ext uri="{FF2B5EF4-FFF2-40B4-BE49-F238E27FC236}">
                <a16:creationId xmlns:a16="http://schemas.microsoft.com/office/drawing/2014/main" id="{D8B8031C-D480-4E49-9F06-FA88BB98E2E0}"/>
              </a:ext>
            </a:extLst>
          </p:cNvPr>
          <p:cNvCxnSpPr>
            <a:cxnSpLocks/>
          </p:cNvCxnSpPr>
          <p:nvPr/>
        </p:nvCxnSpPr>
        <p:spPr>
          <a:xfrm flipH="1">
            <a:off x="2991138" y="1975848"/>
            <a:ext cx="1131278" cy="0"/>
          </a:xfrm>
          <a:prstGeom prst="straightConnector1">
            <a:avLst/>
          </a:prstGeom>
          <a:ln w="38100">
            <a:solidFill>
              <a:schemeClr val="tx1"/>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文字方塊 17">
                <a:extLst>
                  <a:ext uri="{FF2B5EF4-FFF2-40B4-BE49-F238E27FC236}">
                    <a16:creationId xmlns:a16="http://schemas.microsoft.com/office/drawing/2014/main" id="{AC6E8E23-DCBF-4B71-8991-24FCE67E5110}"/>
                  </a:ext>
                </a:extLst>
              </p:cNvPr>
              <p:cNvSpPr txBox="1"/>
              <p:nvPr/>
            </p:nvSpPr>
            <p:spPr>
              <a:xfrm>
                <a:off x="10677464" y="2639451"/>
                <a:ext cx="241733" cy="369332"/>
              </a:xfrm>
              <a:prstGeom prst="rect">
                <a:avLst/>
              </a:prstGeom>
              <a:noFill/>
            </p:spPr>
            <p:txBody>
              <a:bodyPr wrap="none" lIns="0" tIns="0" rIns="0" bIns="0" rtlCol="0">
                <a:spAutoFit/>
              </a:bodyPr>
              <a:lstStyle/>
              <a:p>
                <a:pPr defTabSz="457200">
                  <a:defRPr/>
                </a:pPr>
                <a14:m>
                  <m:oMathPara xmlns:m="http://schemas.openxmlformats.org/officeDocument/2006/math">
                    <m:oMathParaPr>
                      <m:jc m:val="centerGroup"/>
                    </m:oMathParaPr>
                    <m:oMath xmlns:m="http://schemas.openxmlformats.org/officeDocument/2006/math">
                      <m:r>
                        <a:rPr lang="en-US" altLang="zh-TW" sz="2400" i="1">
                          <a:solidFill>
                            <a:prstClr val="black"/>
                          </a:solidFill>
                          <a:latin typeface="Cambria Math" panose="02040503050406030204" pitchFamily="18" charset="0"/>
                        </a:rPr>
                        <m:t>𝑥</m:t>
                      </m:r>
                    </m:oMath>
                  </m:oMathPara>
                </a14:m>
                <a:endParaRPr lang="zh-TW" altLang="en-US" sz="2400" dirty="0">
                  <a:solidFill>
                    <a:prstClr val="black"/>
                  </a:solidFill>
                  <a:latin typeface="Calibri" panose="020F0502020204030204"/>
                  <a:ea typeface="新細明體" panose="02020500000000000000" pitchFamily="18" charset="-120"/>
                </a:endParaRPr>
              </a:p>
            </p:txBody>
          </p:sp>
        </mc:Choice>
        <mc:Fallback xmlns="">
          <p:sp>
            <p:nvSpPr>
              <p:cNvPr id="18" name="文字方塊 17">
                <a:extLst>
                  <a:ext uri="{FF2B5EF4-FFF2-40B4-BE49-F238E27FC236}">
                    <a16:creationId xmlns:a16="http://schemas.microsoft.com/office/drawing/2014/main" id="{AC6E8E23-DCBF-4B71-8991-24FCE67E5110}"/>
                  </a:ext>
                </a:extLst>
              </p:cNvPr>
              <p:cNvSpPr txBox="1">
                <a:spLocks noRot="1" noChangeAspect="1" noMove="1" noResize="1" noEditPoints="1" noAdjustHandles="1" noChangeArrowheads="1" noChangeShapeType="1" noTextEdit="1"/>
              </p:cNvSpPr>
              <p:nvPr/>
            </p:nvSpPr>
            <p:spPr>
              <a:xfrm>
                <a:off x="10677464" y="2639451"/>
                <a:ext cx="241733" cy="369332"/>
              </a:xfrm>
              <a:prstGeom prst="rect">
                <a:avLst/>
              </a:prstGeom>
              <a:blipFill>
                <a:blip r:embed="rId8"/>
                <a:stretch>
                  <a:fillRect l="-15000" r="-1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字方塊 18">
                <a:extLst>
                  <a:ext uri="{FF2B5EF4-FFF2-40B4-BE49-F238E27FC236}">
                    <a16:creationId xmlns:a16="http://schemas.microsoft.com/office/drawing/2014/main" id="{403802B1-82D3-4B5F-AC6D-977A006A73F4}"/>
                  </a:ext>
                </a:extLst>
              </p:cNvPr>
              <p:cNvSpPr txBox="1"/>
              <p:nvPr/>
            </p:nvSpPr>
            <p:spPr>
              <a:xfrm>
                <a:off x="8986327" y="3479556"/>
                <a:ext cx="312586" cy="369332"/>
              </a:xfrm>
              <a:prstGeom prst="rect">
                <a:avLst/>
              </a:prstGeom>
              <a:noFill/>
            </p:spPr>
            <p:txBody>
              <a:bodyPr wrap="none" lIns="0" tIns="0" rIns="0" bIns="0" rtlCol="0">
                <a:spAutoFit/>
              </a:bodyPr>
              <a:lstStyle/>
              <a:p>
                <a:pPr defTabSz="457200">
                  <a:defRPr/>
                </a:pPr>
                <a14:m>
                  <m:oMathPara xmlns:m="http://schemas.openxmlformats.org/officeDocument/2006/math">
                    <m:oMathParaPr>
                      <m:jc m:val="centerGroup"/>
                    </m:oMathParaPr>
                    <m:oMath xmlns:m="http://schemas.openxmlformats.org/officeDocument/2006/math">
                      <m:r>
                        <a:rPr lang="en-US" altLang="zh-TW" sz="2400" i="1">
                          <a:solidFill>
                            <a:prstClr val="black"/>
                          </a:solidFill>
                          <a:latin typeface="Cambria Math" panose="02040503050406030204" pitchFamily="18" charset="0"/>
                        </a:rPr>
                        <m:t>𝑥</m:t>
                      </m:r>
                      <m:r>
                        <a:rPr lang="en-US" altLang="zh-TW" sz="2400" i="1">
                          <a:solidFill>
                            <a:prstClr val="black"/>
                          </a:solidFill>
                          <a:latin typeface="Cambria Math" panose="02040503050406030204" pitchFamily="18" charset="0"/>
                        </a:rPr>
                        <m:t>′</m:t>
                      </m:r>
                    </m:oMath>
                  </m:oMathPara>
                </a14:m>
                <a:endParaRPr lang="zh-TW" altLang="en-US" sz="2400" dirty="0">
                  <a:solidFill>
                    <a:prstClr val="black"/>
                  </a:solidFill>
                  <a:latin typeface="Calibri" panose="020F0502020204030204"/>
                  <a:ea typeface="新細明體" panose="02020500000000000000" pitchFamily="18" charset="-120"/>
                </a:endParaRPr>
              </a:p>
            </p:txBody>
          </p:sp>
        </mc:Choice>
        <mc:Fallback xmlns="">
          <p:sp>
            <p:nvSpPr>
              <p:cNvPr id="19" name="文字方塊 18">
                <a:extLst>
                  <a:ext uri="{FF2B5EF4-FFF2-40B4-BE49-F238E27FC236}">
                    <a16:creationId xmlns:a16="http://schemas.microsoft.com/office/drawing/2014/main" id="{403802B1-82D3-4B5F-AC6D-977A006A73F4}"/>
                  </a:ext>
                </a:extLst>
              </p:cNvPr>
              <p:cNvSpPr txBox="1">
                <a:spLocks noRot="1" noChangeAspect="1" noMove="1" noResize="1" noEditPoints="1" noAdjustHandles="1" noChangeArrowheads="1" noChangeShapeType="1" noTextEdit="1"/>
              </p:cNvSpPr>
              <p:nvPr/>
            </p:nvSpPr>
            <p:spPr>
              <a:xfrm>
                <a:off x="8986327" y="3479556"/>
                <a:ext cx="312586" cy="369332"/>
              </a:xfrm>
              <a:prstGeom prst="rect">
                <a:avLst/>
              </a:prstGeom>
              <a:blipFill>
                <a:blip r:embed="rId9"/>
                <a:stretch>
                  <a:fillRect l="-24000" r="-28000" b="-137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字方塊 19">
                <a:extLst>
                  <a:ext uri="{FF2B5EF4-FFF2-40B4-BE49-F238E27FC236}">
                    <a16:creationId xmlns:a16="http://schemas.microsoft.com/office/drawing/2014/main" id="{4768DF4C-7D26-4850-A42C-A7CD0D5603AE}"/>
                  </a:ext>
                </a:extLst>
              </p:cNvPr>
              <p:cNvSpPr txBox="1"/>
              <p:nvPr/>
            </p:nvSpPr>
            <p:spPr>
              <a:xfrm>
                <a:off x="10643678" y="1696396"/>
                <a:ext cx="392736" cy="369332"/>
              </a:xfrm>
              <a:prstGeom prst="rect">
                <a:avLst/>
              </a:prstGeom>
              <a:noFill/>
            </p:spPr>
            <p:txBody>
              <a:bodyPr wrap="none" lIns="0" tIns="0" rIns="0" bIns="0" rtlCol="0">
                <a:spAutoFit/>
              </a:bodyPr>
              <a:lstStyle/>
              <a:p>
                <a:pPr defTabSz="457200">
                  <a:defRPr/>
                </a:pPr>
                <a14:m>
                  <m:oMathPara xmlns:m="http://schemas.openxmlformats.org/officeDocument/2006/math">
                    <m:oMathParaPr>
                      <m:jc m:val="centerGroup"/>
                    </m:oMathParaPr>
                    <m:oMath xmlns:m="http://schemas.openxmlformats.org/officeDocument/2006/math">
                      <m:r>
                        <a:rPr lang="en-US" altLang="zh-TW" sz="2400" i="1">
                          <a:solidFill>
                            <a:prstClr val="black"/>
                          </a:solidFill>
                          <a:latin typeface="Cambria Math" panose="02040503050406030204" pitchFamily="18" charset="0"/>
                        </a:rPr>
                        <m:t>𝑥</m:t>
                      </m:r>
                      <m:r>
                        <a:rPr lang="en-US" altLang="zh-TW" sz="2400" i="1">
                          <a:solidFill>
                            <a:prstClr val="black"/>
                          </a:solidFill>
                          <a:latin typeface="Cambria Math" panose="02040503050406030204" pitchFamily="18" charset="0"/>
                        </a:rPr>
                        <m:t>′′</m:t>
                      </m:r>
                    </m:oMath>
                  </m:oMathPara>
                </a14:m>
                <a:endParaRPr lang="zh-TW" altLang="en-US" sz="2400" dirty="0">
                  <a:solidFill>
                    <a:prstClr val="black"/>
                  </a:solidFill>
                  <a:latin typeface="Calibri" panose="020F0502020204030204"/>
                  <a:ea typeface="新細明體" panose="02020500000000000000" pitchFamily="18" charset="-120"/>
                </a:endParaRPr>
              </a:p>
            </p:txBody>
          </p:sp>
        </mc:Choice>
        <mc:Fallback xmlns="">
          <p:sp>
            <p:nvSpPr>
              <p:cNvPr id="20" name="文字方塊 19">
                <a:extLst>
                  <a:ext uri="{FF2B5EF4-FFF2-40B4-BE49-F238E27FC236}">
                    <a16:creationId xmlns:a16="http://schemas.microsoft.com/office/drawing/2014/main" id="{4768DF4C-7D26-4850-A42C-A7CD0D5603AE}"/>
                  </a:ext>
                </a:extLst>
              </p:cNvPr>
              <p:cNvSpPr txBox="1">
                <a:spLocks noRot="1" noChangeAspect="1" noMove="1" noResize="1" noEditPoints="1" noAdjustHandles="1" noChangeArrowheads="1" noChangeShapeType="1" noTextEdit="1"/>
              </p:cNvSpPr>
              <p:nvPr/>
            </p:nvSpPr>
            <p:spPr>
              <a:xfrm>
                <a:off x="10643678" y="1696396"/>
                <a:ext cx="392736" cy="369332"/>
              </a:xfrm>
              <a:prstGeom prst="rect">
                <a:avLst/>
              </a:prstGeom>
              <a:blipFill>
                <a:blip r:embed="rId10"/>
                <a:stretch>
                  <a:fillRect l="-22581" r="-22581" b="-10000"/>
                </a:stretch>
              </a:blipFill>
            </p:spPr>
            <p:txBody>
              <a:bodyPr/>
              <a:lstStyle/>
              <a:p>
                <a:r>
                  <a:rPr lang="zh-CN" altLang="en-US">
                    <a:noFill/>
                  </a:rPr>
                  <a:t> </a:t>
                </a:r>
              </a:p>
            </p:txBody>
          </p:sp>
        </mc:Fallback>
      </mc:AlternateContent>
      <p:cxnSp>
        <p:nvCxnSpPr>
          <p:cNvPr id="24" name="直線單箭頭接點 23">
            <a:extLst>
              <a:ext uri="{FF2B5EF4-FFF2-40B4-BE49-F238E27FC236}">
                <a16:creationId xmlns:a16="http://schemas.microsoft.com/office/drawing/2014/main" id="{A77514A2-3140-4AB5-81F4-D3C39A6F3CB5}"/>
              </a:ext>
            </a:extLst>
          </p:cNvPr>
          <p:cNvCxnSpPr/>
          <p:nvPr/>
        </p:nvCxnSpPr>
        <p:spPr>
          <a:xfrm flipH="1" flipV="1">
            <a:off x="9397111" y="3672288"/>
            <a:ext cx="1360553" cy="0"/>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a:extLst>
              <a:ext uri="{FF2B5EF4-FFF2-40B4-BE49-F238E27FC236}">
                <a16:creationId xmlns:a16="http://schemas.microsoft.com/office/drawing/2014/main" id="{AAB8405F-3848-4CB4-8CD8-A407B50E9A65}"/>
              </a:ext>
            </a:extLst>
          </p:cNvPr>
          <p:cNvCxnSpPr>
            <a:cxnSpLocks/>
          </p:cNvCxnSpPr>
          <p:nvPr/>
        </p:nvCxnSpPr>
        <p:spPr>
          <a:xfrm flipV="1">
            <a:off x="10786035" y="3016806"/>
            <a:ext cx="0" cy="655483"/>
          </a:xfrm>
          <a:prstGeom prst="straightConnector1">
            <a:avLst/>
          </a:prstGeom>
          <a:ln w="381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矩形: 圓角 3">
            <a:extLst>
              <a:ext uri="{FF2B5EF4-FFF2-40B4-BE49-F238E27FC236}">
                <a16:creationId xmlns:a16="http://schemas.microsoft.com/office/drawing/2014/main" id="{EEE320B2-3C9C-4A91-99AD-844E93D5F4C1}"/>
              </a:ext>
            </a:extLst>
          </p:cNvPr>
          <p:cNvSpPr/>
          <p:nvPr/>
        </p:nvSpPr>
        <p:spPr>
          <a:xfrm>
            <a:off x="8399531" y="2391891"/>
            <a:ext cx="1402359" cy="766317"/>
          </a:xfrm>
          <a:prstGeom prst="roundRect">
            <a:avLst/>
          </a:prstGeom>
          <a:ln w="57150">
            <a:solidFill>
              <a:schemeClr val="accent2"/>
            </a:solidFill>
          </a:ln>
        </p:spPr>
        <p:style>
          <a:lnRef idx="1">
            <a:schemeClr val="accent4"/>
          </a:lnRef>
          <a:fillRef idx="2">
            <a:schemeClr val="accent4"/>
          </a:fillRef>
          <a:effectRef idx="1">
            <a:schemeClr val="accent4"/>
          </a:effectRef>
          <a:fontRef idx="minor">
            <a:schemeClr val="dk1"/>
          </a:fontRef>
        </p:style>
        <p:txBody>
          <a:bodyPr rtlCol="0" anchor="ctr"/>
          <a:lstStyle/>
          <a:p>
            <a:pPr algn="ctr" defTabSz="457200">
              <a:defRPr/>
            </a:pPr>
            <a:r>
              <a:rPr lang="en-US" altLang="zh-TW" sz="2400" dirty="0">
                <a:solidFill>
                  <a:prstClr val="black"/>
                </a:solidFill>
                <a:latin typeface="Calibri" panose="020F0502020204030204"/>
                <a:ea typeface="新細明體" panose="02020500000000000000" pitchFamily="18" charset="-120"/>
              </a:rPr>
              <a:t>Model</a:t>
            </a:r>
            <a:endParaRPr lang="zh-TW" altLang="en-US" sz="2400" dirty="0">
              <a:solidFill>
                <a:prstClr val="black"/>
              </a:solidFill>
              <a:latin typeface="Calibri" panose="020F0502020204030204"/>
              <a:ea typeface="新細明體" panose="02020500000000000000" pitchFamily="18" charset="-120"/>
            </a:endParaRPr>
          </a:p>
        </p:txBody>
      </p:sp>
      <p:sp>
        <p:nvSpPr>
          <p:cNvPr id="28" name="文字方塊 27">
            <a:extLst>
              <a:ext uri="{FF2B5EF4-FFF2-40B4-BE49-F238E27FC236}">
                <a16:creationId xmlns:a16="http://schemas.microsoft.com/office/drawing/2014/main" id="{80489B55-E509-4D4A-A202-18C7B811399B}"/>
              </a:ext>
            </a:extLst>
          </p:cNvPr>
          <p:cNvSpPr txBox="1"/>
          <p:nvPr/>
        </p:nvSpPr>
        <p:spPr>
          <a:xfrm>
            <a:off x="5543981" y="1645322"/>
            <a:ext cx="2355805" cy="461665"/>
          </a:xfrm>
          <a:prstGeom prst="rect">
            <a:avLst/>
          </a:prstGeom>
          <a:noFill/>
        </p:spPr>
        <p:txBody>
          <a:bodyPr wrap="square" rtlCol="0">
            <a:spAutoFit/>
          </a:bodyPr>
          <a:lstStyle/>
          <a:p>
            <a:pPr algn="ctr" defTabSz="457200">
              <a:defRPr/>
            </a:pPr>
            <a:r>
              <a:rPr lang="en-US" altLang="zh-TW" sz="2400" i="1" u="sng" dirty="0">
                <a:solidFill>
                  <a:prstClr val="black"/>
                </a:solidFill>
                <a:latin typeface="Calibri" panose="020F0502020204030204"/>
                <a:ea typeface="新細明體" panose="02020500000000000000" pitchFamily="18" charset="-120"/>
              </a:rPr>
              <a:t>Self-supervised </a:t>
            </a:r>
            <a:endParaRPr lang="zh-TW" altLang="en-US" sz="2400" i="1" u="sng" dirty="0">
              <a:solidFill>
                <a:prstClr val="black"/>
              </a:solidFill>
              <a:latin typeface="Calibri" panose="020F0502020204030204"/>
              <a:ea typeface="新細明體" panose="02020500000000000000" pitchFamily="18" charset="-120"/>
            </a:endParaRPr>
          </a:p>
        </p:txBody>
      </p:sp>
      <p:pic>
        <p:nvPicPr>
          <p:cNvPr id="29" name="Picture 4" descr="Document Management System Software | OpenKM">
            <a:extLst>
              <a:ext uri="{FF2B5EF4-FFF2-40B4-BE49-F238E27FC236}">
                <a16:creationId xmlns:a16="http://schemas.microsoft.com/office/drawing/2014/main" id="{2EE96069-EF18-4F2E-903D-DF3F2F460F5D}"/>
              </a:ext>
            </a:extLst>
          </p:cNvPr>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10932328" y="2450375"/>
            <a:ext cx="702652" cy="729129"/>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直線單箭頭接點 36">
            <a:extLst>
              <a:ext uri="{FF2B5EF4-FFF2-40B4-BE49-F238E27FC236}">
                <a16:creationId xmlns:a16="http://schemas.microsoft.com/office/drawing/2014/main" id="{D7F594B0-D544-4F68-9E70-BB1C16145563}"/>
              </a:ext>
            </a:extLst>
          </p:cNvPr>
          <p:cNvCxnSpPr>
            <a:cxnSpLocks/>
          </p:cNvCxnSpPr>
          <p:nvPr/>
        </p:nvCxnSpPr>
        <p:spPr>
          <a:xfrm flipH="1">
            <a:off x="9329393" y="1888760"/>
            <a:ext cx="1131278" cy="0"/>
          </a:xfrm>
          <a:prstGeom prst="straightConnector1">
            <a:avLst/>
          </a:prstGeom>
          <a:ln w="38100">
            <a:solidFill>
              <a:schemeClr val="tx1"/>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直線單箭頭接點 37">
            <a:extLst>
              <a:ext uri="{FF2B5EF4-FFF2-40B4-BE49-F238E27FC236}">
                <a16:creationId xmlns:a16="http://schemas.microsoft.com/office/drawing/2014/main" id="{107878D2-85F8-4B93-BA5E-F6A7E19ADD74}"/>
              </a:ext>
            </a:extLst>
          </p:cNvPr>
          <p:cNvCxnSpPr>
            <a:cxnSpLocks/>
          </p:cNvCxnSpPr>
          <p:nvPr/>
        </p:nvCxnSpPr>
        <p:spPr>
          <a:xfrm flipH="1" flipV="1">
            <a:off x="10788143" y="2078492"/>
            <a:ext cx="0" cy="588934"/>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文字方塊 40">
                <a:extLst>
                  <a:ext uri="{FF2B5EF4-FFF2-40B4-BE49-F238E27FC236}">
                    <a16:creationId xmlns:a16="http://schemas.microsoft.com/office/drawing/2014/main" id="{710BD1F2-C427-4720-83DE-ADD632DA8B12}"/>
                  </a:ext>
                </a:extLst>
              </p:cNvPr>
              <p:cNvSpPr txBox="1"/>
              <p:nvPr/>
            </p:nvSpPr>
            <p:spPr>
              <a:xfrm>
                <a:off x="8976405" y="1696396"/>
                <a:ext cx="245708" cy="369332"/>
              </a:xfrm>
              <a:prstGeom prst="rect">
                <a:avLst/>
              </a:prstGeom>
              <a:noFill/>
            </p:spPr>
            <p:txBody>
              <a:bodyPr wrap="none" lIns="0" tIns="0" rIns="0" bIns="0" rtlCol="0">
                <a:spAutoFit/>
              </a:bodyPr>
              <a:lstStyle/>
              <a:p>
                <a:pPr defTabSz="457200">
                  <a:defRPr/>
                </a:pPr>
                <a14:m>
                  <m:oMathPara xmlns:m="http://schemas.openxmlformats.org/officeDocument/2006/math">
                    <m:oMathParaPr>
                      <m:jc m:val="centerGroup"/>
                    </m:oMathParaPr>
                    <m:oMath xmlns:m="http://schemas.openxmlformats.org/officeDocument/2006/math">
                      <m:r>
                        <a:rPr lang="en-US" altLang="zh-TW" sz="2400" i="1">
                          <a:solidFill>
                            <a:prstClr val="black"/>
                          </a:solidFill>
                          <a:latin typeface="Cambria Math" panose="02040503050406030204" pitchFamily="18" charset="0"/>
                        </a:rPr>
                        <m:t>𝑦</m:t>
                      </m:r>
                    </m:oMath>
                  </m:oMathPara>
                </a14:m>
                <a:endParaRPr lang="zh-TW" altLang="en-US" sz="2400" dirty="0">
                  <a:solidFill>
                    <a:prstClr val="black"/>
                  </a:solidFill>
                  <a:latin typeface="Calibri" panose="020F0502020204030204"/>
                  <a:ea typeface="新細明體" panose="02020500000000000000" pitchFamily="18" charset="-120"/>
                </a:endParaRPr>
              </a:p>
            </p:txBody>
          </p:sp>
        </mc:Choice>
        <mc:Fallback xmlns="">
          <p:sp>
            <p:nvSpPr>
              <p:cNvPr id="41" name="文字方塊 40">
                <a:extLst>
                  <a:ext uri="{FF2B5EF4-FFF2-40B4-BE49-F238E27FC236}">
                    <a16:creationId xmlns:a16="http://schemas.microsoft.com/office/drawing/2014/main" id="{710BD1F2-C427-4720-83DE-ADD632DA8B12}"/>
                  </a:ext>
                </a:extLst>
              </p:cNvPr>
              <p:cNvSpPr txBox="1">
                <a:spLocks noRot="1" noChangeAspect="1" noMove="1" noResize="1" noEditPoints="1" noAdjustHandles="1" noChangeArrowheads="1" noChangeShapeType="1" noTextEdit="1"/>
              </p:cNvSpPr>
              <p:nvPr/>
            </p:nvSpPr>
            <p:spPr>
              <a:xfrm>
                <a:off x="8976405" y="1696396"/>
                <a:ext cx="245708" cy="369332"/>
              </a:xfrm>
              <a:prstGeom prst="rect">
                <a:avLst/>
              </a:prstGeom>
              <a:blipFill>
                <a:blip r:embed="rId11"/>
                <a:stretch>
                  <a:fillRect l="-30000" r="-25000" b="-23333"/>
                </a:stretch>
              </a:blipFill>
            </p:spPr>
            <p:txBody>
              <a:bodyPr/>
              <a:lstStyle/>
              <a:p>
                <a:r>
                  <a:rPr lang="zh-CN" altLang="en-US">
                    <a:noFill/>
                  </a:rPr>
                  <a:t> </a:t>
                </a:r>
              </a:p>
            </p:txBody>
          </p:sp>
        </mc:Fallback>
      </mc:AlternateContent>
      <p:cxnSp>
        <p:nvCxnSpPr>
          <p:cNvPr id="42" name="直線單箭頭接點 41">
            <a:extLst>
              <a:ext uri="{FF2B5EF4-FFF2-40B4-BE49-F238E27FC236}">
                <a16:creationId xmlns:a16="http://schemas.microsoft.com/office/drawing/2014/main" id="{D987CC72-7011-496B-8345-FB1C48BD339D}"/>
              </a:ext>
            </a:extLst>
          </p:cNvPr>
          <p:cNvCxnSpPr>
            <a:cxnSpLocks/>
          </p:cNvCxnSpPr>
          <p:nvPr/>
        </p:nvCxnSpPr>
        <p:spPr>
          <a:xfrm flipV="1">
            <a:off x="9099259" y="3161834"/>
            <a:ext cx="0" cy="3209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a:extLst>
              <a:ext uri="{FF2B5EF4-FFF2-40B4-BE49-F238E27FC236}">
                <a16:creationId xmlns:a16="http://schemas.microsoft.com/office/drawing/2014/main" id="{980BDAA6-6DC6-4409-8AB1-0C884E7FA120}"/>
              </a:ext>
            </a:extLst>
          </p:cNvPr>
          <p:cNvCxnSpPr>
            <a:cxnSpLocks/>
          </p:cNvCxnSpPr>
          <p:nvPr/>
        </p:nvCxnSpPr>
        <p:spPr>
          <a:xfrm flipV="1">
            <a:off x="9099259" y="2063510"/>
            <a:ext cx="0" cy="3209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 name="直線接點 2">
            <a:extLst>
              <a:ext uri="{FF2B5EF4-FFF2-40B4-BE49-F238E27FC236}">
                <a16:creationId xmlns:a16="http://schemas.microsoft.com/office/drawing/2014/main" id="{718E2992-B4CF-4BEA-B96E-3E4F95E4813D}"/>
              </a:ext>
            </a:extLst>
          </p:cNvPr>
          <p:cNvCxnSpPr>
            <a:cxnSpLocks/>
          </p:cNvCxnSpPr>
          <p:nvPr/>
        </p:nvCxnSpPr>
        <p:spPr>
          <a:xfrm>
            <a:off x="3277366" y="5198131"/>
            <a:ext cx="5867545"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97E37120-276B-448C-AFAD-D418A4722008}"/>
              </a:ext>
            </a:extLst>
          </p:cNvPr>
          <p:cNvCxnSpPr>
            <a:cxnSpLocks/>
          </p:cNvCxnSpPr>
          <p:nvPr/>
        </p:nvCxnSpPr>
        <p:spPr>
          <a:xfrm>
            <a:off x="3277366" y="5457211"/>
            <a:ext cx="2439669"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pic>
        <p:nvPicPr>
          <p:cNvPr id="2" name="图片 1" descr="timg">
            <a:extLst>
              <a:ext uri="{FF2B5EF4-FFF2-40B4-BE49-F238E27FC236}">
                <a16:creationId xmlns:a16="http://schemas.microsoft.com/office/drawing/2014/main" id="{B51B58AD-017E-B895-3B9E-E55E965D7FFD}"/>
              </a:ext>
            </a:extLst>
          </p:cNvPr>
          <p:cNvPicPr>
            <a:picLocks noChangeAspect="1"/>
          </p:cNvPicPr>
          <p:nvPr/>
        </p:nvPicPr>
        <p:blipFill>
          <a:blip r:embed="rId12"/>
          <a:stretch>
            <a:fillRect/>
          </a:stretch>
        </p:blipFill>
        <p:spPr>
          <a:xfrm>
            <a:off x="11146790" y="11430"/>
            <a:ext cx="973455" cy="973455"/>
          </a:xfrm>
          <a:prstGeom prst="rect">
            <a:avLst/>
          </a:prstGeom>
        </p:spPr>
      </p:pic>
      <p:cxnSp>
        <p:nvCxnSpPr>
          <p:cNvPr id="15" name="直线连接符 14">
            <a:extLst>
              <a:ext uri="{FF2B5EF4-FFF2-40B4-BE49-F238E27FC236}">
                <a16:creationId xmlns:a16="http://schemas.microsoft.com/office/drawing/2014/main" id="{9FF8374B-FF59-EC85-4620-B9930324D594}"/>
              </a:ext>
            </a:extLst>
          </p:cNvPr>
          <p:cNvCxnSpPr>
            <a:cxnSpLocks/>
          </p:cNvCxnSpPr>
          <p:nvPr/>
        </p:nvCxnSpPr>
        <p:spPr>
          <a:xfrm>
            <a:off x="71755" y="961439"/>
            <a:ext cx="11075035"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4F10A642-B363-4D9A-F33E-2FA73EE211B3}"/>
              </a:ext>
            </a:extLst>
          </p:cNvPr>
          <p:cNvSpPr txBox="1"/>
          <p:nvPr/>
        </p:nvSpPr>
        <p:spPr>
          <a:xfrm>
            <a:off x="71755" y="365482"/>
            <a:ext cx="1669047" cy="523220"/>
          </a:xfrm>
          <a:prstGeom prst="rect">
            <a:avLst/>
          </a:prstGeom>
          <a:noFill/>
        </p:spPr>
        <p:txBody>
          <a:bodyPr wrap="none" rtlCol="0">
            <a:spAutoFit/>
          </a:bodyPr>
          <a:lstStyle/>
          <a:p>
            <a:r>
              <a:rPr kumimoji="1" lang="en-US" altLang="zh-CN" sz="2800" b="1" dirty="0">
                <a:latin typeface="Times New Roman" panose="02020603050405020304" pitchFamily="18" charset="0"/>
                <a:cs typeface="Times New Roman" panose="02020603050405020304" pitchFamily="18" charset="0"/>
              </a:rPr>
              <a:t>Bert</a:t>
            </a:r>
            <a:r>
              <a:rPr kumimoji="1" lang="zh-CN" altLang="en-US" sz="2800" b="1" dirty="0">
                <a:latin typeface="Times New Roman" panose="02020603050405020304" pitchFamily="18" charset="0"/>
                <a:cs typeface="Times New Roman" panose="02020603050405020304" pitchFamily="18" charset="0"/>
              </a:rPr>
              <a:t> 训练</a:t>
            </a:r>
          </a:p>
        </p:txBody>
      </p:sp>
      <p:sp>
        <p:nvSpPr>
          <p:cNvPr id="4" name="文本框 3">
            <a:extLst>
              <a:ext uri="{FF2B5EF4-FFF2-40B4-BE49-F238E27FC236}">
                <a16:creationId xmlns:a16="http://schemas.microsoft.com/office/drawing/2014/main" id="{4E5D5CF5-AEC1-866D-AB76-A7753B9909E2}"/>
              </a:ext>
            </a:extLst>
          </p:cNvPr>
          <p:cNvSpPr txBox="1"/>
          <p:nvPr/>
        </p:nvSpPr>
        <p:spPr>
          <a:xfrm>
            <a:off x="71753" y="961439"/>
            <a:ext cx="4696189" cy="464871"/>
          </a:xfrm>
          <a:prstGeom prst="rect">
            <a:avLst/>
          </a:prstGeom>
          <a:noFill/>
        </p:spPr>
        <p:txBody>
          <a:bodyPr wrap="square">
            <a:spAutoFit/>
          </a:bodyPr>
          <a:lstStyle/>
          <a:p>
            <a:pPr>
              <a:lnSpc>
                <a:spcPct val="150000"/>
              </a:lnSpc>
            </a:pPr>
            <a:r>
              <a:rPr lang="en" altLang="zh-CN" sz="1800" b="1" dirty="0">
                <a:solidFill>
                  <a:srgbClr val="0070C0"/>
                </a:solidFill>
                <a:effectLst/>
              </a:rPr>
              <a:t>Supervised </a:t>
            </a:r>
            <a:r>
              <a:rPr lang="en-US" altLang="zh-CN" sz="1800" b="1" dirty="0">
                <a:solidFill>
                  <a:srgbClr val="0070C0"/>
                </a:solidFill>
                <a:effectLst/>
              </a:rPr>
              <a:t>&amp;</a:t>
            </a:r>
            <a:r>
              <a:rPr lang="zh-CN" altLang="en-US" sz="1800" b="1" dirty="0">
                <a:solidFill>
                  <a:srgbClr val="0070C0"/>
                </a:solidFill>
                <a:effectLst/>
              </a:rPr>
              <a:t> </a:t>
            </a:r>
            <a:r>
              <a:rPr lang="en-US" altLang="zh-CN" sz="1800" b="1" dirty="0">
                <a:solidFill>
                  <a:srgbClr val="0070C0"/>
                </a:solidFill>
                <a:effectLst/>
              </a:rPr>
              <a:t>Self-Supervised</a:t>
            </a:r>
            <a:endParaRPr lang="en" altLang="zh-CN" sz="1800" b="1" dirty="0">
              <a:solidFill>
                <a:srgbClr val="0070C0"/>
              </a:solidFill>
              <a:effectLst/>
            </a:endParaRPr>
          </a:p>
        </p:txBody>
      </p:sp>
      <p:sp>
        <p:nvSpPr>
          <p:cNvPr id="22" name="灯片编号占位符 21">
            <a:extLst>
              <a:ext uri="{FF2B5EF4-FFF2-40B4-BE49-F238E27FC236}">
                <a16:creationId xmlns:a16="http://schemas.microsoft.com/office/drawing/2014/main" id="{D59BD0E4-1F07-11BF-5178-5965A37C900C}"/>
              </a:ext>
            </a:extLst>
          </p:cNvPr>
          <p:cNvSpPr>
            <a:spLocks noGrp="1"/>
          </p:cNvSpPr>
          <p:nvPr>
            <p:ph type="sldNum" sz="quarter" idx="12"/>
          </p:nvPr>
        </p:nvSpPr>
        <p:spPr/>
        <p:txBody>
          <a:bodyPr/>
          <a:lstStyle/>
          <a:p>
            <a:fld id="{8B072E7F-FB13-4E5C-AA2E-76722510F6F9}" type="slidenum">
              <a:rPr lang="en-US" smtClean="0"/>
              <a:t>6</a:t>
            </a:fld>
            <a:endParaRPr lang="en-US"/>
          </a:p>
        </p:txBody>
      </p:sp>
    </p:spTree>
    <p:extLst>
      <p:ext uri="{BB962C8B-B14F-4D97-AF65-F5344CB8AC3E}">
        <p14:creationId xmlns:p14="http://schemas.microsoft.com/office/powerpoint/2010/main" val="105423473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0" grpId="0"/>
      <p:bldP spid="11" grpId="0" animBg="1"/>
      <p:bldP spid="16" grpId="0"/>
      <p:bldP spid="18" grpId="0"/>
      <p:bldP spid="19" grpId="0"/>
      <p:bldP spid="20" grpId="0"/>
      <p:bldP spid="27" grpId="0" animBg="1"/>
      <p:bldP spid="28" grpId="0"/>
      <p:bldP spid="4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timg">
            <a:extLst>
              <a:ext uri="{FF2B5EF4-FFF2-40B4-BE49-F238E27FC236}">
                <a16:creationId xmlns:a16="http://schemas.microsoft.com/office/drawing/2014/main" id="{5857707B-D77F-E277-0ED6-C0C74777E58D}"/>
              </a:ext>
            </a:extLst>
          </p:cNvPr>
          <p:cNvPicPr>
            <a:picLocks noChangeAspect="1"/>
          </p:cNvPicPr>
          <p:nvPr/>
        </p:nvPicPr>
        <p:blipFill>
          <a:blip r:embed="rId3"/>
          <a:stretch>
            <a:fillRect/>
          </a:stretch>
        </p:blipFill>
        <p:spPr>
          <a:xfrm>
            <a:off x="11146790" y="11430"/>
            <a:ext cx="973455" cy="973455"/>
          </a:xfrm>
          <a:prstGeom prst="rect">
            <a:avLst/>
          </a:prstGeom>
        </p:spPr>
      </p:pic>
      <p:cxnSp>
        <p:nvCxnSpPr>
          <p:cNvPr id="9" name="直线连接符 8">
            <a:extLst>
              <a:ext uri="{FF2B5EF4-FFF2-40B4-BE49-F238E27FC236}">
                <a16:creationId xmlns:a16="http://schemas.microsoft.com/office/drawing/2014/main" id="{78920E9E-9530-96FD-5FE5-A0EA09D002E5}"/>
              </a:ext>
            </a:extLst>
          </p:cNvPr>
          <p:cNvCxnSpPr>
            <a:cxnSpLocks/>
          </p:cNvCxnSpPr>
          <p:nvPr/>
        </p:nvCxnSpPr>
        <p:spPr>
          <a:xfrm>
            <a:off x="71755" y="961439"/>
            <a:ext cx="11075035"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A06541B2-18F7-65A1-E429-4D34E1E67E04}"/>
              </a:ext>
            </a:extLst>
          </p:cNvPr>
          <p:cNvSpPr txBox="1"/>
          <p:nvPr/>
        </p:nvSpPr>
        <p:spPr>
          <a:xfrm>
            <a:off x="71755" y="365482"/>
            <a:ext cx="1669047" cy="523220"/>
          </a:xfrm>
          <a:prstGeom prst="rect">
            <a:avLst/>
          </a:prstGeom>
          <a:noFill/>
        </p:spPr>
        <p:txBody>
          <a:bodyPr wrap="none" rtlCol="0">
            <a:spAutoFit/>
          </a:bodyPr>
          <a:lstStyle/>
          <a:p>
            <a:r>
              <a:rPr kumimoji="1" lang="en-US" altLang="zh-CN" sz="2800" b="1" dirty="0">
                <a:latin typeface="Times New Roman" panose="02020603050405020304" pitchFamily="18" charset="0"/>
                <a:cs typeface="Times New Roman" panose="02020603050405020304" pitchFamily="18" charset="0"/>
              </a:rPr>
              <a:t>Bert</a:t>
            </a:r>
            <a:r>
              <a:rPr kumimoji="1" lang="zh-CN" altLang="en-US" sz="2800" b="1" dirty="0">
                <a:latin typeface="Times New Roman" panose="02020603050405020304" pitchFamily="18" charset="0"/>
                <a:cs typeface="Times New Roman" panose="02020603050405020304" pitchFamily="18" charset="0"/>
              </a:rPr>
              <a:t> 训练</a:t>
            </a:r>
          </a:p>
        </p:txBody>
      </p:sp>
      <p:sp>
        <p:nvSpPr>
          <p:cNvPr id="5" name="文本框 4">
            <a:extLst>
              <a:ext uri="{FF2B5EF4-FFF2-40B4-BE49-F238E27FC236}">
                <a16:creationId xmlns:a16="http://schemas.microsoft.com/office/drawing/2014/main" id="{FB65D0FF-B499-048C-01ED-757A97EBEC82}"/>
              </a:ext>
            </a:extLst>
          </p:cNvPr>
          <p:cNvSpPr txBox="1"/>
          <p:nvPr/>
        </p:nvSpPr>
        <p:spPr>
          <a:xfrm>
            <a:off x="71753" y="961439"/>
            <a:ext cx="4696189" cy="465448"/>
          </a:xfrm>
          <a:prstGeom prst="rect">
            <a:avLst/>
          </a:prstGeom>
          <a:noFill/>
        </p:spPr>
        <p:txBody>
          <a:bodyPr wrap="square">
            <a:spAutoFit/>
          </a:bodyPr>
          <a:lstStyle/>
          <a:p>
            <a:pPr>
              <a:lnSpc>
                <a:spcPct val="150000"/>
              </a:lnSpc>
            </a:pPr>
            <a:r>
              <a:rPr lang="zh-CN" altLang="en-US" sz="1800" b="1" dirty="0">
                <a:solidFill>
                  <a:srgbClr val="0070C0"/>
                </a:solidFill>
                <a:effectLst/>
              </a:rPr>
              <a:t>输入向量</a:t>
            </a:r>
          </a:p>
        </p:txBody>
      </p:sp>
      <p:sp>
        <p:nvSpPr>
          <p:cNvPr id="6" name="文本框 5">
            <a:extLst>
              <a:ext uri="{FF2B5EF4-FFF2-40B4-BE49-F238E27FC236}">
                <a16:creationId xmlns:a16="http://schemas.microsoft.com/office/drawing/2014/main" id="{060191D7-3987-BB08-3BC5-09837B1B44A7}"/>
              </a:ext>
            </a:extLst>
          </p:cNvPr>
          <p:cNvSpPr txBox="1"/>
          <p:nvPr/>
        </p:nvSpPr>
        <p:spPr>
          <a:xfrm>
            <a:off x="642916" y="4837371"/>
            <a:ext cx="7665706" cy="1200329"/>
          </a:xfrm>
          <a:prstGeom prst="rect">
            <a:avLst/>
          </a:prstGeom>
          <a:noFill/>
        </p:spPr>
        <p:txBody>
          <a:bodyPr wrap="square">
            <a:spAutoFit/>
          </a:bodyPr>
          <a:lstStyle/>
          <a:p>
            <a:r>
              <a:rPr lang="en" altLang="zh-CN" b="0" i="0" dirty="0">
                <a:solidFill>
                  <a:srgbClr val="ABB2BF"/>
                </a:solidFill>
                <a:effectLst/>
                <a:latin typeface="Source Code Pro" panose="020F0502020204030204" pitchFamily="34" charset="0"/>
              </a:rPr>
              <a:t>Segment</a:t>
            </a:r>
            <a:r>
              <a:rPr lang="zh-CN" altLang="en-US" b="0" i="0" dirty="0">
                <a:solidFill>
                  <a:srgbClr val="ABB2BF"/>
                </a:solidFill>
                <a:effectLst/>
                <a:latin typeface="Source Code Pro" panose="020F0502020204030204" pitchFamily="34" charset="0"/>
              </a:rPr>
              <a:t> </a:t>
            </a:r>
            <a:r>
              <a:rPr lang="en-US" altLang="zh-CN" b="0" i="0" dirty="0">
                <a:solidFill>
                  <a:srgbClr val="ABB2BF"/>
                </a:solidFill>
                <a:effectLst/>
                <a:latin typeface="Source Code Pro" panose="020F0502020204030204" pitchFamily="34" charset="0"/>
              </a:rPr>
              <a:t>Embeddings</a:t>
            </a:r>
            <a:r>
              <a:rPr lang="zh-CN" altLang="en-US" b="0" i="0" dirty="0">
                <a:solidFill>
                  <a:srgbClr val="ABB2BF"/>
                </a:solidFill>
                <a:effectLst/>
                <a:latin typeface="Source Code Pro" panose="020F0502020204030204" pitchFamily="34" charset="0"/>
              </a:rPr>
              <a:t> 示例：</a:t>
            </a:r>
            <a:endParaRPr lang="en-US" altLang="zh-CN" b="0" i="0" dirty="0">
              <a:solidFill>
                <a:srgbClr val="ABB2BF"/>
              </a:solidFill>
              <a:effectLst/>
              <a:latin typeface="Source Code Pro" panose="020F0502020204030204" pitchFamily="34" charset="0"/>
            </a:endParaRPr>
          </a:p>
          <a:p>
            <a:endParaRPr lang="en" altLang="zh-CN" b="0" i="0" dirty="0">
              <a:solidFill>
                <a:srgbClr val="ABB2BF"/>
              </a:solidFill>
              <a:effectLst/>
              <a:latin typeface="Source Code Pro" panose="020F0502020204030204" pitchFamily="34" charset="0"/>
            </a:endParaRPr>
          </a:p>
          <a:p>
            <a:r>
              <a:rPr lang="en" altLang="zh-CN" b="0" i="0" dirty="0">
                <a:solidFill>
                  <a:srgbClr val="ABB2BF"/>
                </a:solidFill>
                <a:effectLst/>
                <a:latin typeface="Source Code Pro" panose="020F0502020204030204" pitchFamily="34" charset="0"/>
              </a:rPr>
              <a:t>[CLS] </a:t>
            </a:r>
            <a:r>
              <a:rPr lang="zh-CN" altLang="en-US" b="0" i="0" dirty="0">
                <a:solidFill>
                  <a:srgbClr val="ABB2BF"/>
                </a:solidFill>
                <a:effectLst/>
                <a:latin typeface="Source Code Pro" panose="020F0502020204030204" pitchFamily="34" charset="0"/>
              </a:rPr>
              <a:t>我</a:t>
            </a:r>
            <a:r>
              <a:rPr lang="en-US" altLang="zh-CN" b="0" i="0" dirty="0">
                <a:solidFill>
                  <a:srgbClr val="ABB2BF"/>
                </a:solidFill>
                <a:effectLst/>
                <a:latin typeface="Source Code Pro" panose="020F0502020204030204" pitchFamily="34" charset="0"/>
              </a:rPr>
              <a:t> </a:t>
            </a:r>
            <a:r>
              <a:rPr lang="zh-CN" altLang="en-US" b="0" i="0" dirty="0">
                <a:solidFill>
                  <a:srgbClr val="ABB2BF"/>
                </a:solidFill>
                <a:effectLst/>
                <a:latin typeface="Source Code Pro" panose="020F0502020204030204" pitchFamily="34" charset="0"/>
              </a:rPr>
              <a:t>的</a:t>
            </a:r>
            <a:r>
              <a:rPr lang="en-US" altLang="zh-CN" b="0" i="0" dirty="0">
                <a:solidFill>
                  <a:srgbClr val="ABB2BF"/>
                </a:solidFill>
                <a:effectLst/>
                <a:latin typeface="Source Code Pro" panose="020F0502020204030204" pitchFamily="34" charset="0"/>
              </a:rPr>
              <a:t> </a:t>
            </a:r>
            <a:r>
              <a:rPr lang="zh-CN" altLang="en-US" b="0" i="0" dirty="0">
                <a:solidFill>
                  <a:srgbClr val="ABB2BF"/>
                </a:solidFill>
                <a:effectLst/>
                <a:latin typeface="Source Code Pro" panose="020F0502020204030204" pitchFamily="34" charset="0"/>
              </a:rPr>
              <a:t>狗</a:t>
            </a:r>
            <a:r>
              <a:rPr lang="en-US" altLang="zh-CN" b="0" i="0" dirty="0">
                <a:solidFill>
                  <a:srgbClr val="ABB2BF"/>
                </a:solidFill>
                <a:effectLst/>
                <a:latin typeface="Source Code Pro" panose="020F0502020204030204" pitchFamily="34" charset="0"/>
              </a:rPr>
              <a:t> </a:t>
            </a:r>
            <a:r>
              <a:rPr lang="zh-CN" altLang="en-US" b="0" i="0" dirty="0">
                <a:solidFill>
                  <a:srgbClr val="ABB2BF"/>
                </a:solidFill>
                <a:effectLst/>
                <a:latin typeface="Source Code Pro" panose="020F0502020204030204" pitchFamily="34" charset="0"/>
              </a:rPr>
              <a:t>很</a:t>
            </a:r>
            <a:r>
              <a:rPr lang="en-US" altLang="zh-CN" b="0" i="0" dirty="0">
                <a:solidFill>
                  <a:srgbClr val="ABB2BF"/>
                </a:solidFill>
                <a:effectLst/>
                <a:latin typeface="Source Code Pro" panose="020F0502020204030204" pitchFamily="34" charset="0"/>
              </a:rPr>
              <a:t> </a:t>
            </a:r>
            <a:r>
              <a:rPr lang="zh-CN" altLang="en-US" b="0" i="0" dirty="0">
                <a:solidFill>
                  <a:srgbClr val="ABB2BF"/>
                </a:solidFill>
                <a:effectLst/>
                <a:latin typeface="Source Code Pro" panose="020F0502020204030204" pitchFamily="34" charset="0"/>
              </a:rPr>
              <a:t>可</a:t>
            </a:r>
            <a:r>
              <a:rPr lang="en-US" altLang="zh-CN" b="0" i="0" dirty="0">
                <a:solidFill>
                  <a:srgbClr val="ABB2BF"/>
                </a:solidFill>
                <a:effectLst/>
                <a:latin typeface="Source Code Pro" panose="020F0502020204030204" pitchFamily="34" charset="0"/>
              </a:rPr>
              <a:t> </a:t>
            </a:r>
            <a:r>
              <a:rPr lang="zh-CN" altLang="en-US" b="0" i="0" dirty="0">
                <a:solidFill>
                  <a:srgbClr val="ABB2BF"/>
                </a:solidFill>
                <a:effectLst/>
                <a:latin typeface="Source Code Pro" panose="020F0502020204030204" pitchFamily="34" charset="0"/>
              </a:rPr>
              <a:t>爱</a:t>
            </a:r>
            <a:r>
              <a:rPr lang="en-US" altLang="zh-CN" b="0" i="0" dirty="0">
                <a:solidFill>
                  <a:srgbClr val="ABB2BF"/>
                </a:solidFill>
                <a:effectLst/>
                <a:latin typeface="Source Code Pro" panose="020F0502020204030204" pitchFamily="34" charset="0"/>
              </a:rPr>
              <a:t> [</a:t>
            </a:r>
            <a:r>
              <a:rPr lang="en" altLang="zh-CN" b="0" i="0" dirty="0">
                <a:solidFill>
                  <a:srgbClr val="ABB2BF"/>
                </a:solidFill>
                <a:effectLst/>
                <a:latin typeface="Source Code Pro" panose="020F0502020204030204" pitchFamily="34" charset="0"/>
              </a:rPr>
              <a:t>SEP] </a:t>
            </a:r>
            <a:r>
              <a:rPr lang="zh-CN" altLang="en-US" b="0" i="0" dirty="0">
                <a:solidFill>
                  <a:srgbClr val="ABB2BF"/>
                </a:solidFill>
                <a:effectLst/>
                <a:latin typeface="Source Code Pro" panose="020F0502020204030204" pitchFamily="34" charset="0"/>
              </a:rPr>
              <a:t>企</a:t>
            </a:r>
            <a:r>
              <a:rPr lang="en-US" altLang="zh-CN" b="0" i="0" dirty="0">
                <a:solidFill>
                  <a:srgbClr val="ABB2BF"/>
                </a:solidFill>
                <a:effectLst/>
                <a:latin typeface="Source Code Pro" panose="020F0502020204030204" pitchFamily="34" charset="0"/>
              </a:rPr>
              <a:t> </a:t>
            </a:r>
            <a:r>
              <a:rPr lang="zh-CN" altLang="en-US" b="0" i="0" dirty="0">
                <a:solidFill>
                  <a:srgbClr val="ABB2BF"/>
                </a:solidFill>
                <a:effectLst/>
                <a:latin typeface="Source Code Pro" panose="020F0502020204030204" pitchFamily="34" charset="0"/>
              </a:rPr>
              <a:t>鹅</a:t>
            </a:r>
            <a:r>
              <a:rPr lang="en-US" altLang="zh-CN" b="0" i="0" dirty="0">
                <a:solidFill>
                  <a:srgbClr val="ABB2BF"/>
                </a:solidFill>
                <a:effectLst/>
                <a:latin typeface="Source Code Pro" panose="020F0502020204030204" pitchFamily="34" charset="0"/>
              </a:rPr>
              <a:t> </a:t>
            </a:r>
            <a:r>
              <a:rPr lang="zh-CN" altLang="en-US" b="0" i="0" dirty="0">
                <a:solidFill>
                  <a:srgbClr val="ABB2BF"/>
                </a:solidFill>
                <a:effectLst/>
                <a:latin typeface="Source Code Pro" panose="020F0502020204030204" pitchFamily="34" charset="0"/>
              </a:rPr>
              <a:t>不</a:t>
            </a:r>
            <a:r>
              <a:rPr lang="en-US" altLang="zh-CN" b="0" i="0" dirty="0">
                <a:solidFill>
                  <a:srgbClr val="ABB2BF"/>
                </a:solidFill>
                <a:effectLst/>
                <a:latin typeface="Source Code Pro" panose="020F0502020204030204" pitchFamily="34" charset="0"/>
              </a:rPr>
              <a:t> </a:t>
            </a:r>
            <a:r>
              <a:rPr lang="zh-CN" altLang="en-US" b="0" i="0" dirty="0">
                <a:solidFill>
                  <a:srgbClr val="ABB2BF"/>
                </a:solidFill>
                <a:effectLst/>
                <a:latin typeface="Source Code Pro" panose="020F0502020204030204" pitchFamily="34" charset="0"/>
              </a:rPr>
              <a:t>擅</a:t>
            </a:r>
            <a:r>
              <a:rPr lang="en-US" altLang="zh-CN" b="0" i="0" dirty="0">
                <a:solidFill>
                  <a:srgbClr val="ABB2BF"/>
                </a:solidFill>
                <a:effectLst/>
                <a:latin typeface="Source Code Pro" panose="020F0502020204030204" pitchFamily="34" charset="0"/>
              </a:rPr>
              <a:t> </a:t>
            </a:r>
            <a:r>
              <a:rPr lang="zh-CN" altLang="en-US" b="0" i="0" dirty="0">
                <a:solidFill>
                  <a:srgbClr val="ABB2BF"/>
                </a:solidFill>
                <a:effectLst/>
                <a:latin typeface="Source Code Pro" panose="020F0502020204030204" pitchFamily="34" charset="0"/>
              </a:rPr>
              <a:t>长</a:t>
            </a:r>
            <a:r>
              <a:rPr lang="en-US" altLang="zh-CN" b="0" i="0" dirty="0">
                <a:solidFill>
                  <a:srgbClr val="ABB2BF"/>
                </a:solidFill>
                <a:effectLst/>
                <a:latin typeface="Source Code Pro" panose="020F0502020204030204" pitchFamily="34" charset="0"/>
              </a:rPr>
              <a:t> </a:t>
            </a:r>
            <a:r>
              <a:rPr lang="zh-CN" altLang="en-US" b="0" i="0" dirty="0">
                <a:solidFill>
                  <a:srgbClr val="ABB2BF"/>
                </a:solidFill>
                <a:effectLst/>
                <a:latin typeface="Source Code Pro" panose="020F0502020204030204" pitchFamily="34" charset="0"/>
              </a:rPr>
              <a:t>飞</a:t>
            </a:r>
            <a:r>
              <a:rPr lang="en-US" altLang="zh-CN" b="0" i="0" dirty="0">
                <a:solidFill>
                  <a:srgbClr val="ABB2BF"/>
                </a:solidFill>
                <a:effectLst/>
                <a:latin typeface="Source Code Pro" panose="020F0502020204030204" pitchFamily="34" charset="0"/>
              </a:rPr>
              <a:t> </a:t>
            </a:r>
            <a:r>
              <a:rPr lang="zh-CN" altLang="en-US" b="0" i="0" dirty="0">
                <a:solidFill>
                  <a:srgbClr val="ABB2BF"/>
                </a:solidFill>
                <a:effectLst/>
                <a:latin typeface="Source Code Pro" panose="020F0502020204030204" pitchFamily="34" charset="0"/>
              </a:rPr>
              <a:t>行</a:t>
            </a:r>
            <a:r>
              <a:rPr lang="en-US" altLang="zh-CN" b="0" i="0" dirty="0">
                <a:solidFill>
                  <a:srgbClr val="ABB2BF"/>
                </a:solidFill>
                <a:effectLst/>
                <a:latin typeface="Source Code Pro" panose="020F0502020204030204" pitchFamily="34" charset="0"/>
              </a:rPr>
              <a:t> [</a:t>
            </a:r>
            <a:r>
              <a:rPr lang="en" altLang="zh-CN" b="0" i="0" dirty="0">
                <a:solidFill>
                  <a:srgbClr val="ABB2BF"/>
                </a:solidFill>
                <a:effectLst/>
                <a:latin typeface="Source Code Pro" panose="020F0502020204030204" pitchFamily="34" charset="0"/>
              </a:rPr>
              <a:t>SEP]</a:t>
            </a:r>
          </a:p>
          <a:p>
            <a:r>
              <a:rPr lang="zh-CN" altLang="en-US" dirty="0">
                <a:solidFill>
                  <a:srgbClr val="ABB2BF"/>
                </a:solidFill>
                <a:latin typeface="Source Code Pro" panose="020F0502020204030204" pitchFamily="34" charset="0"/>
              </a:rPr>
              <a:t>  </a:t>
            </a:r>
            <a:r>
              <a:rPr lang="en" altLang="zh-CN" b="0" i="0" dirty="0">
                <a:solidFill>
                  <a:srgbClr val="ABB2BF"/>
                </a:solidFill>
                <a:effectLst/>
                <a:latin typeface="Source Code Pro" panose="020F0502020204030204" pitchFamily="34" charset="0"/>
              </a:rPr>
              <a:t>0</a:t>
            </a:r>
            <a:r>
              <a:rPr lang="en" altLang="zh-CN" b="0" i="0" spc="-300" dirty="0">
                <a:solidFill>
                  <a:srgbClr val="ABB2BF"/>
                </a:solidFill>
                <a:effectLst/>
                <a:latin typeface="Source Code Pro" panose="020F0502020204030204" pitchFamily="34" charset="0"/>
              </a:rPr>
              <a:t>   </a:t>
            </a:r>
            <a:r>
              <a:rPr lang="en-US" altLang="zh-CN" spc="-300" dirty="0">
                <a:solidFill>
                  <a:srgbClr val="ABB2BF"/>
                </a:solidFill>
                <a:latin typeface="Source Code Pro" panose="020F0502020204030204" pitchFamily="34" charset="0"/>
              </a:rPr>
              <a:t> </a:t>
            </a:r>
            <a:r>
              <a:rPr lang="en" altLang="zh-CN" b="0" i="0" dirty="0">
                <a:solidFill>
                  <a:srgbClr val="ABB2BF"/>
                </a:solidFill>
                <a:effectLst/>
                <a:latin typeface="Source Code Pro" panose="020F0502020204030204" pitchFamily="34" charset="0"/>
              </a:rPr>
              <a:t>0  0  0 </a:t>
            </a:r>
            <a:r>
              <a:rPr lang="en" altLang="zh-CN" sz="800" b="0" i="0" dirty="0">
                <a:solidFill>
                  <a:srgbClr val="ABB2BF"/>
                </a:solidFill>
                <a:effectLst/>
                <a:latin typeface="Source Code Pro" panose="020F0502020204030204" pitchFamily="34" charset="0"/>
              </a:rPr>
              <a:t> </a:t>
            </a:r>
            <a:r>
              <a:rPr lang="en" altLang="zh-CN" b="0" i="0" dirty="0">
                <a:solidFill>
                  <a:srgbClr val="ABB2BF"/>
                </a:solidFill>
                <a:effectLst/>
                <a:latin typeface="Source Code Pro" panose="020F0502020204030204" pitchFamily="34" charset="0"/>
              </a:rPr>
              <a:t>0 </a:t>
            </a:r>
            <a:r>
              <a:rPr lang="en" altLang="zh-CN" sz="1500" b="0" i="0" dirty="0">
                <a:solidFill>
                  <a:srgbClr val="ABB2BF"/>
                </a:solidFill>
                <a:effectLst/>
                <a:latin typeface="Source Code Pro" panose="020F0502020204030204" pitchFamily="34" charset="0"/>
              </a:rPr>
              <a:t> </a:t>
            </a:r>
            <a:r>
              <a:rPr lang="en" altLang="zh-CN" b="0" i="0" dirty="0">
                <a:solidFill>
                  <a:srgbClr val="ABB2BF"/>
                </a:solidFill>
                <a:effectLst/>
                <a:latin typeface="Source Code Pro" panose="020F0502020204030204" pitchFamily="34" charset="0"/>
              </a:rPr>
              <a:t>0  0  </a:t>
            </a:r>
            <a:r>
              <a:rPr lang="en" altLang="zh-CN" sz="1000" b="0" i="0" dirty="0">
                <a:solidFill>
                  <a:srgbClr val="ABB2BF"/>
                </a:solidFill>
                <a:effectLst/>
                <a:latin typeface="Source Code Pro" panose="020F0502020204030204" pitchFamily="34" charset="0"/>
              </a:rPr>
              <a:t> </a:t>
            </a:r>
            <a:r>
              <a:rPr lang="en" altLang="zh-CN" b="0" i="0" dirty="0">
                <a:solidFill>
                  <a:srgbClr val="ABB2BF"/>
                </a:solidFill>
                <a:effectLst/>
                <a:latin typeface="Source Code Pro" panose="020F0502020204030204" pitchFamily="34" charset="0"/>
              </a:rPr>
              <a:t>0   </a:t>
            </a:r>
            <a:r>
              <a:rPr lang="en" altLang="zh-CN" sz="1000" b="0" i="0" dirty="0">
                <a:solidFill>
                  <a:srgbClr val="ABB2BF"/>
                </a:solidFill>
                <a:effectLst/>
                <a:latin typeface="Source Code Pro" panose="020F0502020204030204" pitchFamily="34" charset="0"/>
              </a:rPr>
              <a:t> </a:t>
            </a:r>
            <a:r>
              <a:rPr lang="en" altLang="zh-CN" b="0" i="0" dirty="0">
                <a:solidFill>
                  <a:srgbClr val="ABB2BF"/>
                </a:solidFill>
                <a:effectLst/>
                <a:latin typeface="Source Code Pro" panose="020F0502020204030204" pitchFamily="34" charset="0"/>
              </a:rPr>
              <a:t>1  1</a:t>
            </a:r>
            <a:r>
              <a:rPr lang="en" altLang="zh-CN" sz="800" b="0" i="0" dirty="0">
                <a:solidFill>
                  <a:srgbClr val="ABB2BF"/>
                </a:solidFill>
                <a:effectLst/>
                <a:latin typeface="Source Code Pro" panose="020F0502020204030204" pitchFamily="34" charset="0"/>
              </a:rPr>
              <a:t> </a:t>
            </a:r>
            <a:r>
              <a:rPr lang="en" altLang="zh-CN" b="0" i="0" dirty="0">
                <a:solidFill>
                  <a:srgbClr val="ABB2BF"/>
                </a:solidFill>
                <a:effectLst/>
                <a:latin typeface="Source Code Pro" panose="020F0502020204030204" pitchFamily="34" charset="0"/>
              </a:rPr>
              <a:t> 1 </a:t>
            </a:r>
            <a:r>
              <a:rPr lang="en" altLang="zh-CN" sz="1400" b="0" i="0" dirty="0">
                <a:solidFill>
                  <a:srgbClr val="ABB2BF"/>
                </a:solidFill>
                <a:effectLst/>
                <a:latin typeface="Source Code Pro" panose="020F0502020204030204" pitchFamily="34" charset="0"/>
              </a:rPr>
              <a:t> </a:t>
            </a:r>
            <a:r>
              <a:rPr lang="en" altLang="zh-CN" b="0" i="0" dirty="0">
                <a:solidFill>
                  <a:srgbClr val="ABB2BF"/>
                </a:solidFill>
                <a:effectLst/>
                <a:latin typeface="Source Code Pro" panose="020F0502020204030204" pitchFamily="34" charset="0"/>
              </a:rPr>
              <a:t>1 </a:t>
            </a:r>
            <a:r>
              <a:rPr lang="en" altLang="zh-CN" sz="1200" b="0" i="0" dirty="0">
                <a:solidFill>
                  <a:srgbClr val="ABB2BF"/>
                </a:solidFill>
                <a:effectLst/>
                <a:latin typeface="Source Code Pro" panose="020F0502020204030204" pitchFamily="34" charset="0"/>
              </a:rPr>
              <a:t> </a:t>
            </a:r>
            <a:r>
              <a:rPr lang="en" altLang="zh-CN" b="0" i="0" dirty="0">
                <a:solidFill>
                  <a:srgbClr val="ABB2BF"/>
                </a:solidFill>
                <a:effectLst/>
                <a:latin typeface="Source Code Pro" panose="020F0502020204030204" pitchFamily="34" charset="0"/>
              </a:rPr>
              <a:t>1  1</a:t>
            </a:r>
            <a:r>
              <a:rPr lang="en" altLang="zh-CN" sz="600" b="0" i="0" dirty="0">
                <a:solidFill>
                  <a:srgbClr val="ABB2BF"/>
                </a:solidFill>
                <a:effectLst/>
                <a:latin typeface="Source Code Pro" panose="020F0502020204030204" pitchFamily="34" charset="0"/>
              </a:rPr>
              <a:t> </a:t>
            </a:r>
            <a:r>
              <a:rPr lang="en" altLang="zh-CN" b="0" i="0" dirty="0">
                <a:solidFill>
                  <a:srgbClr val="ABB2BF"/>
                </a:solidFill>
                <a:effectLst/>
                <a:latin typeface="Source Code Pro" panose="020F0502020204030204" pitchFamily="34" charset="0"/>
              </a:rPr>
              <a:t> 1   1</a:t>
            </a:r>
            <a:endParaRPr lang="zh-CN" altLang="en-US" dirty="0"/>
          </a:p>
        </p:txBody>
      </p:sp>
      <p:pic>
        <p:nvPicPr>
          <p:cNvPr id="7" name="图片 6">
            <a:extLst>
              <a:ext uri="{FF2B5EF4-FFF2-40B4-BE49-F238E27FC236}">
                <a16:creationId xmlns:a16="http://schemas.microsoft.com/office/drawing/2014/main" id="{FD8B45B3-156D-4ACB-7641-BFF5EC642273}"/>
              </a:ext>
            </a:extLst>
          </p:cNvPr>
          <p:cNvPicPr>
            <a:picLocks noChangeAspect="1"/>
          </p:cNvPicPr>
          <p:nvPr/>
        </p:nvPicPr>
        <p:blipFill>
          <a:blip r:embed="rId4"/>
          <a:stretch>
            <a:fillRect/>
          </a:stretch>
        </p:blipFill>
        <p:spPr>
          <a:xfrm>
            <a:off x="642916" y="1752096"/>
            <a:ext cx="7772400" cy="2374900"/>
          </a:xfrm>
          <a:prstGeom prst="rect">
            <a:avLst/>
          </a:prstGeom>
        </p:spPr>
      </p:pic>
      <p:sp>
        <p:nvSpPr>
          <p:cNvPr id="13" name="文本框 12">
            <a:extLst>
              <a:ext uri="{FF2B5EF4-FFF2-40B4-BE49-F238E27FC236}">
                <a16:creationId xmlns:a16="http://schemas.microsoft.com/office/drawing/2014/main" id="{26CC811F-5BFC-A2AF-E027-E6C7CE21826C}"/>
              </a:ext>
            </a:extLst>
          </p:cNvPr>
          <p:cNvSpPr txBox="1"/>
          <p:nvPr/>
        </p:nvSpPr>
        <p:spPr>
          <a:xfrm>
            <a:off x="8509334" y="2155134"/>
            <a:ext cx="3185487" cy="1867755"/>
          </a:xfrm>
          <a:prstGeom prst="rect">
            <a:avLst/>
          </a:prstGeom>
          <a:noFill/>
        </p:spPr>
        <p:txBody>
          <a:bodyPr wrap="none" rtlCol="0">
            <a:spAutoFit/>
          </a:bodyPr>
          <a:lstStyle/>
          <a:p>
            <a:pPr>
              <a:lnSpc>
                <a:spcPct val="225000"/>
              </a:lnSpc>
            </a:pPr>
            <a:r>
              <a:rPr kumimoji="1" lang="zh-CN" altLang="en-US" dirty="0"/>
              <a:t>将单词转换为固定维度的向量</a:t>
            </a:r>
            <a:endParaRPr kumimoji="1" lang="en-US" altLang="zh-CN" dirty="0"/>
          </a:p>
          <a:p>
            <a:pPr>
              <a:lnSpc>
                <a:spcPct val="225000"/>
              </a:lnSpc>
            </a:pPr>
            <a:r>
              <a:rPr kumimoji="1" lang="zh-CN" altLang="en-US" dirty="0"/>
              <a:t>区分句子对的上下句</a:t>
            </a:r>
            <a:endParaRPr kumimoji="1" lang="en-US" altLang="zh-CN" dirty="0"/>
          </a:p>
          <a:p>
            <a:pPr>
              <a:lnSpc>
                <a:spcPct val="225000"/>
              </a:lnSpc>
            </a:pPr>
            <a:r>
              <a:rPr kumimoji="1" lang="zh-CN" altLang="en-US" dirty="0"/>
              <a:t>标记句中每个词的位置</a:t>
            </a:r>
          </a:p>
        </p:txBody>
      </p:sp>
      <p:sp>
        <p:nvSpPr>
          <p:cNvPr id="2" name="灯片编号占位符 1">
            <a:extLst>
              <a:ext uri="{FF2B5EF4-FFF2-40B4-BE49-F238E27FC236}">
                <a16:creationId xmlns:a16="http://schemas.microsoft.com/office/drawing/2014/main" id="{4884AEBE-69DE-8346-6F0E-60FAF91693BF}"/>
              </a:ext>
            </a:extLst>
          </p:cNvPr>
          <p:cNvSpPr>
            <a:spLocks noGrp="1"/>
          </p:cNvSpPr>
          <p:nvPr>
            <p:ph type="sldNum" sz="quarter" idx="12"/>
          </p:nvPr>
        </p:nvSpPr>
        <p:spPr/>
        <p:txBody>
          <a:bodyPr/>
          <a:lstStyle/>
          <a:p>
            <a:fld id="{8B072E7F-FB13-4E5C-AA2E-76722510F6F9}" type="slidenum">
              <a:rPr lang="en-US" smtClean="0"/>
              <a:t>7</a:t>
            </a:fld>
            <a:endParaRPr lang="en-US"/>
          </a:p>
        </p:txBody>
      </p:sp>
    </p:spTree>
    <p:extLst>
      <p:ext uri="{BB962C8B-B14F-4D97-AF65-F5344CB8AC3E}">
        <p14:creationId xmlns:p14="http://schemas.microsoft.com/office/powerpoint/2010/main" val="3252054041"/>
      </p:ext>
    </p:extLst>
  </p:cSld>
  <p:clrMapOvr>
    <a:masterClrMapping/>
  </p:clrMapOvr>
  <p:transition advTm="8005"/>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timg"/>
          <p:cNvPicPr>
            <a:picLocks noChangeAspect="1"/>
          </p:cNvPicPr>
          <p:nvPr/>
        </p:nvPicPr>
        <p:blipFill>
          <a:blip r:embed="rId3"/>
          <a:stretch>
            <a:fillRect/>
          </a:stretch>
        </p:blipFill>
        <p:spPr>
          <a:xfrm>
            <a:off x="11146790" y="11430"/>
            <a:ext cx="973455" cy="973455"/>
          </a:xfrm>
          <a:prstGeom prst="rect">
            <a:avLst/>
          </a:prstGeom>
        </p:spPr>
      </p:pic>
      <p:cxnSp>
        <p:nvCxnSpPr>
          <p:cNvPr id="16" name="直线连接符 15">
            <a:extLst>
              <a:ext uri="{FF2B5EF4-FFF2-40B4-BE49-F238E27FC236}">
                <a16:creationId xmlns:a16="http://schemas.microsoft.com/office/drawing/2014/main" id="{DC5E33E5-6B0F-B757-26F5-769653005F09}"/>
              </a:ext>
            </a:extLst>
          </p:cNvPr>
          <p:cNvCxnSpPr>
            <a:cxnSpLocks/>
          </p:cNvCxnSpPr>
          <p:nvPr/>
        </p:nvCxnSpPr>
        <p:spPr>
          <a:xfrm>
            <a:off x="71755" y="961439"/>
            <a:ext cx="11075035"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5E9DE4E3-FDCA-31C5-5786-AF02969AF1B3}"/>
              </a:ext>
            </a:extLst>
          </p:cNvPr>
          <p:cNvSpPr txBox="1"/>
          <p:nvPr/>
        </p:nvSpPr>
        <p:spPr>
          <a:xfrm>
            <a:off x="71755" y="365482"/>
            <a:ext cx="1669047" cy="523220"/>
          </a:xfrm>
          <a:prstGeom prst="rect">
            <a:avLst/>
          </a:prstGeom>
          <a:noFill/>
        </p:spPr>
        <p:txBody>
          <a:bodyPr wrap="none" rtlCol="0">
            <a:spAutoFit/>
          </a:bodyPr>
          <a:lstStyle/>
          <a:p>
            <a:r>
              <a:rPr kumimoji="1" lang="en-US" altLang="zh-CN" sz="2800" b="1" dirty="0">
                <a:latin typeface="Times New Roman" panose="02020603050405020304" pitchFamily="18" charset="0"/>
                <a:cs typeface="Times New Roman" panose="02020603050405020304" pitchFamily="18" charset="0"/>
              </a:rPr>
              <a:t>Bert</a:t>
            </a:r>
            <a:r>
              <a:rPr kumimoji="1" lang="zh-CN" altLang="en-US" sz="2800" b="1" dirty="0">
                <a:latin typeface="Times New Roman" panose="02020603050405020304" pitchFamily="18" charset="0"/>
                <a:cs typeface="Times New Roman" panose="02020603050405020304" pitchFamily="18" charset="0"/>
              </a:rPr>
              <a:t> 训练</a:t>
            </a:r>
          </a:p>
        </p:txBody>
      </p:sp>
      <p:sp>
        <p:nvSpPr>
          <p:cNvPr id="2" name="文本框 1">
            <a:extLst>
              <a:ext uri="{FF2B5EF4-FFF2-40B4-BE49-F238E27FC236}">
                <a16:creationId xmlns:a16="http://schemas.microsoft.com/office/drawing/2014/main" id="{4F18940D-3837-CB42-D79F-48CAE2C83621}"/>
              </a:ext>
            </a:extLst>
          </p:cNvPr>
          <p:cNvSpPr txBox="1"/>
          <p:nvPr/>
        </p:nvSpPr>
        <p:spPr>
          <a:xfrm>
            <a:off x="71753" y="961439"/>
            <a:ext cx="4696189" cy="465448"/>
          </a:xfrm>
          <a:prstGeom prst="rect">
            <a:avLst/>
          </a:prstGeom>
          <a:noFill/>
        </p:spPr>
        <p:txBody>
          <a:bodyPr wrap="square">
            <a:spAutoFit/>
          </a:bodyPr>
          <a:lstStyle/>
          <a:p>
            <a:pPr>
              <a:lnSpc>
                <a:spcPct val="150000"/>
              </a:lnSpc>
            </a:pPr>
            <a:r>
              <a:rPr lang="zh-CN" altLang="en-US" sz="1800" b="1" dirty="0">
                <a:solidFill>
                  <a:srgbClr val="0070C0"/>
                </a:solidFill>
                <a:effectLst/>
              </a:rPr>
              <a:t>任务一：</a:t>
            </a:r>
            <a:r>
              <a:rPr lang="en-US" altLang="zh-CN" sz="1800" b="1" dirty="0">
                <a:solidFill>
                  <a:srgbClr val="0070C0"/>
                </a:solidFill>
                <a:effectLst/>
              </a:rPr>
              <a:t>MLM</a:t>
            </a:r>
            <a:r>
              <a:rPr lang="zh-CN" altLang="en-US" sz="1800" b="1" dirty="0">
                <a:solidFill>
                  <a:srgbClr val="0070C0"/>
                </a:solidFill>
                <a:effectLst/>
              </a:rPr>
              <a:t>（</a:t>
            </a:r>
            <a:r>
              <a:rPr lang="en-US" altLang="zh-CN" sz="1800" b="1" dirty="0">
                <a:solidFill>
                  <a:srgbClr val="0070C0"/>
                </a:solidFill>
                <a:effectLst/>
              </a:rPr>
              <a:t>Masked Language Modeling</a:t>
            </a:r>
            <a:r>
              <a:rPr lang="zh-CN" altLang="en-US" sz="1800" b="1" dirty="0">
                <a:solidFill>
                  <a:srgbClr val="0070C0"/>
                </a:solidFill>
                <a:effectLst/>
              </a:rPr>
              <a:t>）</a:t>
            </a:r>
          </a:p>
        </p:txBody>
      </p:sp>
      <p:sp>
        <p:nvSpPr>
          <p:cNvPr id="39" name="文本框 38">
            <a:extLst>
              <a:ext uri="{FF2B5EF4-FFF2-40B4-BE49-F238E27FC236}">
                <a16:creationId xmlns:a16="http://schemas.microsoft.com/office/drawing/2014/main" id="{B3929533-070F-7099-515D-394578C1EB66}"/>
              </a:ext>
            </a:extLst>
          </p:cNvPr>
          <p:cNvSpPr txBox="1"/>
          <p:nvPr/>
        </p:nvSpPr>
        <p:spPr>
          <a:xfrm>
            <a:off x="522606" y="1826760"/>
            <a:ext cx="6334892" cy="4031873"/>
          </a:xfrm>
          <a:prstGeom prst="rect">
            <a:avLst/>
          </a:prstGeom>
          <a:noFill/>
        </p:spPr>
        <p:txBody>
          <a:bodyPr wrap="square" rtlCol="0">
            <a:spAutoFit/>
          </a:bodyPr>
          <a:lstStyle/>
          <a:p>
            <a:r>
              <a:rPr kumimoji="1" lang="en-US" altLang="zh-CN" sz="1600" dirty="0"/>
              <a:t>MASK</a:t>
            </a:r>
            <a:r>
              <a:rPr kumimoji="1" lang="zh-CN" altLang="en-US" sz="1600" dirty="0"/>
              <a:t> 策略示例：</a:t>
            </a:r>
            <a:endParaRPr kumimoji="1" lang="en-US" altLang="zh-CN" sz="1600" dirty="0"/>
          </a:p>
          <a:p>
            <a:endParaRPr kumimoji="1" lang="en-US" altLang="zh-CN" sz="1600" dirty="0"/>
          </a:p>
          <a:p>
            <a:r>
              <a:rPr kumimoji="1" lang="zh-CN" altLang="en-US" sz="1600" dirty="0"/>
              <a:t>对于语句“</a:t>
            </a:r>
            <a:r>
              <a:rPr kumimoji="1" lang="en-US" altLang="zh-CN" sz="1600" dirty="0"/>
              <a:t>my dog is hairy”</a:t>
            </a:r>
            <a:r>
              <a:rPr kumimoji="1" lang="zh-CN" altLang="en-US" sz="1600" dirty="0"/>
              <a:t>，随机把句中</a:t>
            </a:r>
            <a:r>
              <a:rPr kumimoji="1" lang="en-US" altLang="zh-CN" sz="1600" dirty="0"/>
              <a:t>15%</a:t>
            </a:r>
            <a:r>
              <a:rPr kumimoji="1" lang="zh-CN" altLang="en-US" sz="1600" dirty="0"/>
              <a:t>的</a:t>
            </a:r>
            <a:r>
              <a:rPr kumimoji="1" lang="en-US" altLang="zh-CN" sz="1600" dirty="0"/>
              <a:t>token</a:t>
            </a:r>
            <a:r>
              <a:rPr kumimoji="1" lang="zh-CN" altLang="en-US" sz="1600" dirty="0"/>
              <a:t>替换为以下内容：</a:t>
            </a:r>
          </a:p>
          <a:p>
            <a:endParaRPr kumimoji="1" lang="en-US" altLang="zh-CN" sz="1600" dirty="0"/>
          </a:p>
          <a:p>
            <a:endParaRPr kumimoji="1" lang="en-US" altLang="zh-CN" sz="1600" dirty="0"/>
          </a:p>
          <a:p>
            <a:r>
              <a:rPr kumimoji="1" lang="en-US" altLang="zh-CN" sz="1600" dirty="0"/>
              <a:t>80%</a:t>
            </a:r>
            <a:r>
              <a:rPr kumimoji="1" lang="zh-CN" altLang="en-US" sz="1600" dirty="0"/>
              <a:t>的几率被替换成</a:t>
            </a:r>
            <a:r>
              <a:rPr kumimoji="1" lang="en-US" altLang="zh-CN" sz="1600" dirty="0"/>
              <a:t>[MASK]</a:t>
            </a:r>
            <a:r>
              <a:rPr kumimoji="1" lang="zh-CN" altLang="en-US" sz="1600" dirty="0"/>
              <a:t>：     </a:t>
            </a:r>
            <a:endParaRPr kumimoji="1" lang="en-US" altLang="zh-CN" sz="1600" dirty="0"/>
          </a:p>
          <a:p>
            <a:endParaRPr kumimoji="1" lang="en-US" altLang="zh-CN" sz="1600" dirty="0"/>
          </a:p>
          <a:p>
            <a:r>
              <a:rPr kumimoji="1" lang="zh-CN" altLang="en-US" sz="1600" dirty="0"/>
              <a:t>“</a:t>
            </a:r>
            <a:r>
              <a:rPr kumimoji="1" lang="en-US" altLang="zh-CN" sz="1600" dirty="0"/>
              <a:t>my dog is </a:t>
            </a:r>
            <a:r>
              <a:rPr kumimoji="1" lang="en-US" altLang="zh-CN" sz="1600" dirty="0">
                <a:solidFill>
                  <a:srgbClr val="FF0000"/>
                </a:solidFill>
              </a:rPr>
              <a:t>hairy</a:t>
            </a:r>
            <a:r>
              <a:rPr kumimoji="1" lang="en-US" altLang="zh-CN" sz="1600" dirty="0"/>
              <a:t>”</a:t>
            </a:r>
            <a:r>
              <a:rPr kumimoji="1" lang="zh-CN" altLang="en-US" sz="1600" dirty="0"/>
              <a:t> </a:t>
            </a:r>
            <a:r>
              <a:rPr kumimoji="1" lang="en-US" altLang="zh-CN" sz="1600" dirty="0"/>
              <a:t>→ “my dog is </a:t>
            </a:r>
            <a:r>
              <a:rPr kumimoji="1" lang="en-US" altLang="zh-CN" sz="1600" dirty="0">
                <a:solidFill>
                  <a:srgbClr val="FF0000"/>
                </a:solidFill>
              </a:rPr>
              <a:t>[MASK]</a:t>
            </a:r>
            <a:r>
              <a:rPr kumimoji="1" lang="en-US" altLang="zh-CN" sz="1600" dirty="0"/>
              <a:t>”</a:t>
            </a:r>
          </a:p>
          <a:p>
            <a:endParaRPr kumimoji="1" lang="en-US" altLang="zh-CN" sz="1600" dirty="0"/>
          </a:p>
          <a:p>
            <a:r>
              <a:rPr kumimoji="1" lang="en-US" altLang="zh-CN" sz="1600" dirty="0"/>
              <a:t>10%</a:t>
            </a:r>
            <a:r>
              <a:rPr kumimoji="1" lang="zh-CN" altLang="en-US" sz="1600" dirty="0"/>
              <a:t>的几率被替换成其他</a:t>
            </a:r>
            <a:r>
              <a:rPr kumimoji="1" lang="en-US" altLang="zh-CN" sz="1600" dirty="0"/>
              <a:t>token</a:t>
            </a:r>
            <a:r>
              <a:rPr kumimoji="1" lang="zh-CN" altLang="en-US" sz="1600" dirty="0"/>
              <a:t>：</a:t>
            </a:r>
            <a:endParaRPr kumimoji="1" lang="en-US" altLang="zh-CN" sz="1600" dirty="0"/>
          </a:p>
          <a:p>
            <a:endParaRPr kumimoji="1" lang="en-US" altLang="zh-CN" sz="1600" dirty="0"/>
          </a:p>
          <a:p>
            <a:r>
              <a:rPr kumimoji="1" lang="zh-CN" altLang="en-US" sz="1600" dirty="0"/>
              <a:t>“</a:t>
            </a:r>
            <a:r>
              <a:rPr kumimoji="1" lang="en-US" altLang="zh-CN" sz="1600" dirty="0"/>
              <a:t>my dog is </a:t>
            </a:r>
            <a:r>
              <a:rPr kumimoji="1" lang="en-US" altLang="zh-CN" sz="1600" dirty="0">
                <a:solidFill>
                  <a:srgbClr val="FF0000"/>
                </a:solidFill>
              </a:rPr>
              <a:t>hairy</a:t>
            </a:r>
            <a:r>
              <a:rPr kumimoji="1" lang="en-US" altLang="zh-CN" sz="1600" dirty="0"/>
              <a:t>”</a:t>
            </a:r>
            <a:r>
              <a:rPr kumimoji="1" lang="zh-CN" altLang="en-US" sz="1600" dirty="0"/>
              <a:t> </a:t>
            </a:r>
            <a:r>
              <a:rPr kumimoji="1" lang="en-US" altLang="zh-CN" sz="1600" dirty="0"/>
              <a:t>→ “my dog is </a:t>
            </a:r>
            <a:r>
              <a:rPr kumimoji="1" lang="en-US" altLang="zh-CN" sz="1600" dirty="0">
                <a:solidFill>
                  <a:srgbClr val="FF0000"/>
                </a:solidFill>
              </a:rPr>
              <a:t>apple</a:t>
            </a:r>
            <a:r>
              <a:rPr kumimoji="1" lang="en-US" altLang="zh-CN" sz="1600" dirty="0"/>
              <a:t>”</a:t>
            </a:r>
          </a:p>
          <a:p>
            <a:endParaRPr kumimoji="1" lang="en-US" altLang="zh-CN" sz="1600" dirty="0"/>
          </a:p>
          <a:p>
            <a:r>
              <a:rPr kumimoji="1" lang="en-US" altLang="zh-CN" sz="1600" dirty="0"/>
              <a:t>10%</a:t>
            </a:r>
            <a:r>
              <a:rPr kumimoji="1" lang="zh-CN" altLang="en-US" sz="1600" dirty="0"/>
              <a:t>的几率原封不动：                   </a:t>
            </a:r>
            <a:endParaRPr kumimoji="1" lang="en-US" altLang="zh-CN" sz="1600" dirty="0"/>
          </a:p>
          <a:p>
            <a:endParaRPr kumimoji="1" lang="en-US" altLang="zh-CN" sz="1600" dirty="0"/>
          </a:p>
          <a:p>
            <a:r>
              <a:rPr kumimoji="1" lang="zh-CN" altLang="en-US" sz="1600" dirty="0"/>
              <a:t>“</a:t>
            </a:r>
            <a:r>
              <a:rPr kumimoji="1" lang="en-US" altLang="zh-CN" sz="1600" dirty="0"/>
              <a:t>my dog is hairy”</a:t>
            </a:r>
            <a:r>
              <a:rPr kumimoji="1" lang="zh-CN" altLang="en-US" sz="1600" dirty="0"/>
              <a:t> </a:t>
            </a:r>
            <a:r>
              <a:rPr kumimoji="1" lang="en-US" altLang="zh-CN" sz="1600" dirty="0"/>
              <a:t>→ “my dog is hairy”</a:t>
            </a:r>
          </a:p>
        </p:txBody>
      </p:sp>
      <p:sp>
        <p:nvSpPr>
          <p:cNvPr id="72" name="矩形: 圓角 3">
            <a:extLst>
              <a:ext uri="{FF2B5EF4-FFF2-40B4-BE49-F238E27FC236}">
                <a16:creationId xmlns:a16="http://schemas.microsoft.com/office/drawing/2014/main" id="{37D85C21-3DFD-C21D-350F-994AFE0A2333}"/>
              </a:ext>
            </a:extLst>
          </p:cNvPr>
          <p:cNvSpPr/>
          <p:nvPr/>
        </p:nvSpPr>
        <p:spPr>
          <a:xfrm>
            <a:off x="6460163" y="4002902"/>
            <a:ext cx="5132439" cy="1072462"/>
          </a:xfrm>
          <a:prstGeom prst="roundRect">
            <a:avLst/>
          </a:prstGeom>
          <a:ln w="57150">
            <a:solidFill>
              <a:schemeClr val="accent2"/>
            </a:solidFill>
          </a:ln>
        </p:spPr>
        <p:style>
          <a:lnRef idx="1">
            <a:schemeClr val="accent4"/>
          </a:lnRef>
          <a:fillRef idx="2">
            <a:schemeClr val="accent4"/>
          </a:fillRef>
          <a:effectRef idx="1">
            <a:schemeClr val="accent4"/>
          </a:effectRef>
          <a:fontRef idx="minor">
            <a:schemeClr val="dk1"/>
          </a:fontRef>
        </p:style>
        <p:txBody>
          <a:bodyPr rtlCol="0" anchor="ctr"/>
          <a:lstStyle/>
          <a:p>
            <a:pPr algn="ctr" defTabSz="457200">
              <a:defRPr/>
            </a:pPr>
            <a:r>
              <a:rPr lang="en-US" altLang="zh-TW" sz="2800" dirty="0">
                <a:solidFill>
                  <a:prstClr val="black"/>
                </a:solidFill>
                <a:latin typeface="Calibri" panose="020F0502020204030204"/>
                <a:ea typeface="新細明體" panose="02020500000000000000" pitchFamily="18" charset="-120"/>
              </a:rPr>
              <a:t>BERT</a:t>
            </a:r>
            <a:endParaRPr lang="zh-TW" altLang="en-US" sz="2800" dirty="0">
              <a:solidFill>
                <a:prstClr val="black"/>
              </a:solidFill>
              <a:latin typeface="Calibri" panose="020F0502020204030204"/>
              <a:ea typeface="新細明體" panose="02020500000000000000" pitchFamily="18" charset="-120"/>
            </a:endParaRPr>
          </a:p>
        </p:txBody>
      </p:sp>
      <p:cxnSp>
        <p:nvCxnSpPr>
          <p:cNvPr id="73" name="直線單箭頭接點 4">
            <a:extLst>
              <a:ext uri="{FF2B5EF4-FFF2-40B4-BE49-F238E27FC236}">
                <a16:creationId xmlns:a16="http://schemas.microsoft.com/office/drawing/2014/main" id="{9F45F55A-B547-4A49-E152-00AB38C09AA4}"/>
              </a:ext>
            </a:extLst>
          </p:cNvPr>
          <p:cNvCxnSpPr>
            <a:cxnSpLocks/>
          </p:cNvCxnSpPr>
          <p:nvPr/>
        </p:nvCxnSpPr>
        <p:spPr>
          <a:xfrm flipV="1">
            <a:off x="7553832" y="5122081"/>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5">
            <a:extLst>
              <a:ext uri="{FF2B5EF4-FFF2-40B4-BE49-F238E27FC236}">
                <a16:creationId xmlns:a16="http://schemas.microsoft.com/office/drawing/2014/main" id="{AF23EF2F-F4D6-E807-D0B9-FA5B38856620}"/>
              </a:ext>
            </a:extLst>
          </p:cNvPr>
          <p:cNvCxnSpPr>
            <a:cxnSpLocks/>
          </p:cNvCxnSpPr>
          <p:nvPr/>
        </p:nvCxnSpPr>
        <p:spPr>
          <a:xfrm flipV="1">
            <a:off x="8265347" y="5107694"/>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文字方塊 8">
            <a:extLst>
              <a:ext uri="{FF2B5EF4-FFF2-40B4-BE49-F238E27FC236}">
                <a16:creationId xmlns:a16="http://schemas.microsoft.com/office/drawing/2014/main" id="{E8E849D0-FBD7-5F07-7981-9A90E7E5709B}"/>
              </a:ext>
            </a:extLst>
          </p:cNvPr>
          <p:cNvSpPr txBox="1"/>
          <p:nvPr/>
        </p:nvSpPr>
        <p:spPr>
          <a:xfrm>
            <a:off x="8482404" y="5405099"/>
            <a:ext cx="1048215" cy="461665"/>
          </a:xfrm>
          <a:prstGeom prst="rect">
            <a:avLst/>
          </a:prstGeom>
          <a:noFill/>
        </p:spPr>
        <p:txBody>
          <a:bodyPr wrap="square" rtlCol="0">
            <a:spAutoFit/>
          </a:bodyPr>
          <a:lstStyle/>
          <a:p>
            <a:pPr algn="ctr" defTabSz="457200">
              <a:defRPr/>
            </a:pPr>
            <a:r>
              <a:rPr lang="en-US" altLang="zh-TW" sz="2400" dirty="0">
                <a:solidFill>
                  <a:prstClr val="black"/>
                </a:solidFill>
                <a:latin typeface="Calibri" panose="020F0502020204030204"/>
                <a:ea typeface="新細明體" panose="02020500000000000000" pitchFamily="18" charset="-120"/>
              </a:rPr>
              <a:t>[SEP]</a:t>
            </a:r>
            <a:endParaRPr lang="zh-TW" altLang="en-US" sz="2400" baseline="-25000" dirty="0">
              <a:solidFill>
                <a:prstClr val="black"/>
              </a:solidFill>
              <a:latin typeface="Calibri" panose="020F0502020204030204"/>
              <a:ea typeface="新細明體" panose="02020500000000000000" pitchFamily="18" charset="-120"/>
            </a:endParaRPr>
          </a:p>
        </p:txBody>
      </p:sp>
      <p:cxnSp>
        <p:nvCxnSpPr>
          <p:cNvPr id="76" name="直線單箭頭接點 9">
            <a:extLst>
              <a:ext uri="{FF2B5EF4-FFF2-40B4-BE49-F238E27FC236}">
                <a16:creationId xmlns:a16="http://schemas.microsoft.com/office/drawing/2014/main" id="{0B133CAA-7701-A713-550F-D6E7CB01C3F3}"/>
              </a:ext>
            </a:extLst>
          </p:cNvPr>
          <p:cNvCxnSpPr>
            <a:cxnSpLocks/>
          </p:cNvCxnSpPr>
          <p:nvPr/>
        </p:nvCxnSpPr>
        <p:spPr>
          <a:xfrm flipV="1">
            <a:off x="8998512" y="5107694"/>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單箭頭接點 13">
            <a:extLst>
              <a:ext uri="{FF2B5EF4-FFF2-40B4-BE49-F238E27FC236}">
                <a16:creationId xmlns:a16="http://schemas.microsoft.com/office/drawing/2014/main" id="{295D387F-F9A1-5F65-5999-96996ED6BC42}"/>
              </a:ext>
            </a:extLst>
          </p:cNvPr>
          <p:cNvCxnSpPr>
            <a:cxnSpLocks/>
          </p:cNvCxnSpPr>
          <p:nvPr/>
        </p:nvCxnSpPr>
        <p:spPr>
          <a:xfrm flipV="1">
            <a:off x="6849128" y="5107694"/>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 name="文字方塊 14">
            <a:extLst>
              <a:ext uri="{FF2B5EF4-FFF2-40B4-BE49-F238E27FC236}">
                <a16:creationId xmlns:a16="http://schemas.microsoft.com/office/drawing/2014/main" id="{9A343C85-5816-642D-D486-22B70A1D44E6}"/>
              </a:ext>
            </a:extLst>
          </p:cNvPr>
          <p:cNvSpPr txBox="1"/>
          <p:nvPr/>
        </p:nvSpPr>
        <p:spPr>
          <a:xfrm>
            <a:off x="6325021" y="5366255"/>
            <a:ext cx="1048215" cy="461665"/>
          </a:xfrm>
          <a:prstGeom prst="rect">
            <a:avLst/>
          </a:prstGeom>
          <a:noFill/>
        </p:spPr>
        <p:txBody>
          <a:bodyPr wrap="square" rtlCol="0">
            <a:spAutoFit/>
          </a:bodyPr>
          <a:lstStyle/>
          <a:p>
            <a:pPr algn="ctr" defTabSz="457200">
              <a:defRPr/>
            </a:pPr>
            <a:r>
              <a:rPr lang="en-US" altLang="zh-TW" sz="2400" dirty="0">
                <a:solidFill>
                  <a:prstClr val="black"/>
                </a:solidFill>
                <a:latin typeface="Calibri" panose="020F0502020204030204"/>
                <a:ea typeface="新細明體" panose="02020500000000000000" pitchFamily="18" charset="-120"/>
              </a:rPr>
              <a:t>[CLS]</a:t>
            </a:r>
            <a:endParaRPr lang="zh-TW" altLang="en-US" sz="2400" baseline="-25000" dirty="0">
              <a:solidFill>
                <a:prstClr val="black"/>
              </a:solidFill>
              <a:latin typeface="Calibri" panose="020F0502020204030204"/>
              <a:ea typeface="新細明體" panose="02020500000000000000" pitchFamily="18" charset="-120"/>
            </a:endParaRPr>
          </a:p>
        </p:txBody>
      </p:sp>
      <p:cxnSp>
        <p:nvCxnSpPr>
          <p:cNvPr id="81" name="直線單箭頭接點 15">
            <a:extLst>
              <a:ext uri="{FF2B5EF4-FFF2-40B4-BE49-F238E27FC236}">
                <a16:creationId xmlns:a16="http://schemas.microsoft.com/office/drawing/2014/main" id="{9E92D1FA-6F81-ACCC-5932-79B7AA8818AD}"/>
              </a:ext>
            </a:extLst>
          </p:cNvPr>
          <p:cNvCxnSpPr>
            <a:cxnSpLocks/>
          </p:cNvCxnSpPr>
          <p:nvPr/>
        </p:nvCxnSpPr>
        <p:spPr>
          <a:xfrm flipV="1">
            <a:off x="9812117" y="5114167"/>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線單箭頭接點 16">
            <a:extLst>
              <a:ext uri="{FF2B5EF4-FFF2-40B4-BE49-F238E27FC236}">
                <a16:creationId xmlns:a16="http://schemas.microsoft.com/office/drawing/2014/main" id="{EB877F5A-77F4-4839-E41A-336E016DE08F}"/>
              </a:ext>
            </a:extLst>
          </p:cNvPr>
          <p:cNvCxnSpPr>
            <a:cxnSpLocks/>
          </p:cNvCxnSpPr>
          <p:nvPr/>
        </p:nvCxnSpPr>
        <p:spPr>
          <a:xfrm flipV="1">
            <a:off x="10523632" y="5099780"/>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線單箭頭接點 19">
            <a:extLst>
              <a:ext uri="{FF2B5EF4-FFF2-40B4-BE49-F238E27FC236}">
                <a16:creationId xmlns:a16="http://schemas.microsoft.com/office/drawing/2014/main" id="{4D4A149E-7CA2-F851-C994-7B7E3818634B}"/>
              </a:ext>
            </a:extLst>
          </p:cNvPr>
          <p:cNvCxnSpPr>
            <a:cxnSpLocks/>
          </p:cNvCxnSpPr>
          <p:nvPr/>
        </p:nvCxnSpPr>
        <p:spPr>
          <a:xfrm flipV="1">
            <a:off x="11256797" y="5099780"/>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8" name="群組 51">
            <a:extLst>
              <a:ext uri="{FF2B5EF4-FFF2-40B4-BE49-F238E27FC236}">
                <a16:creationId xmlns:a16="http://schemas.microsoft.com/office/drawing/2014/main" id="{DC2A115A-FF47-3F4A-37BF-3AD8BBA0704A}"/>
              </a:ext>
            </a:extLst>
          </p:cNvPr>
          <p:cNvGrpSpPr/>
          <p:nvPr/>
        </p:nvGrpSpPr>
        <p:grpSpPr>
          <a:xfrm>
            <a:off x="7075293" y="5389271"/>
            <a:ext cx="1683332" cy="915415"/>
            <a:chOff x="1866900" y="5754945"/>
            <a:chExt cx="1683332" cy="915415"/>
          </a:xfrm>
        </p:grpSpPr>
        <p:sp>
          <p:nvSpPr>
            <p:cNvPr id="89" name="矩形 88">
              <a:extLst>
                <a:ext uri="{FF2B5EF4-FFF2-40B4-BE49-F238E27FC236}">
                  <a16:creationId xmlns:a16="http://schemas.microsoft.com/office/drawing/2014/main" id="{0BFE4F88-6F07-956F-EF87-2CE27BFCB680}"/>
                </a:ext>
              </a:extLst>
            </p:cNvPr>
            <p:cNvSpPr/>
            <p:nvPr/>
          </p:nvSpPr>
          <p:spPr>
            <a:xfrm>
              <a:off x="2096802" y="5778365"/>
              <a:ext cx="1242156" cy="448965"/>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zh-TW" altLang="en-US">
                <a:solidFill>
                  <a:prstClr val="white"/>
                </a:solidFill>
                <a:latin typeface="Calibri" panose="020F0502020204030204"/>
                <a:ea typeface="新細明體" panose="02020500000000000000" pitchFamily="18" charset="-120"/>
              </a:endParaRPr>
            </a:p>
          </p:txBody>
        </p:sp>
        <p:sp>
          <p:nvSpPr>
            <p:cNvPr id="90" name="文字方塊 6">
              <a:extLst>
                <a:ext uri="{FF2B5EF4-FFF2-40B4-BE49-F238E27FC236}">
                  <a16:creationId xmlns:a16="http://schemas.microsoft.com/office/drawing/2014/main" id="{BF4DE6AA-5FD9-636B-0009-5175B6DB9EDD}"/>
                </a:ext>
              </a:extLst>
            </p:cNvPr>
            <p:cNvSpPr txBox="1"/>
            <p:nvPr/>
          </p:nvSpPr>
          <p:spPr>
            <a:xfrm>
              <a:off x="1866900" y="5754945"/>
              <a:ext cx="1048215" cy="461665"/>
            </a:xfrm>
            <a:prstGeom prst="rect">
              <a:avLst/>
            </a:prstGeom>
            <a:noFill/>
          </p:spPr>
          <p:txBody>
            <a:bodyPr wrap="square" rtlCol="0">
              <a:spAutoFit/>
            </a:bodyPr>
            <a:lstStyle/>
            <a:p>
              <a:pPr algn="ctr" defTabSz="457200">
                <a:defRPr/>
              </a:pPr>
              <a:r>
                <a:rPr lang="en-US" altLang="zh-TW" sz="2400" dirty="0">
                  <a:solidFill>
                    <a:prstClr val="black"/>
                  </a:solidFill>
                  <a:latin typeface="Calibri" panose="020F0502020204030204"/>
                  <a:ea typeface="新細明體" panose="02020500000000000000" pitchFamily="18" charset="-120"/>
                </a:rPr>
                <a:t>w</a:t>
              </a:r>
              <a:r>
                <a:rPr lang="en-US" altLang="zh-TW" sz="2400" baseline="-25000" dirty="0">
                  <a:solidFill>
                    <a:prstClr val="black"/>
                  </a:solidFill>
                  <a:latin typeface="Calibri" panose="020F0502020204030204"/>
                  <a:ea typeface="新細明體" panose="02020500000000000000" pitchFamily="18" charset="-120"/>
                </a:rPr>
                <a:t>1</a:t>
              </a:r>
              <a:endParaRPr lang="zh-TW" altLang="en-US" sz="2400" baseline="-25000" dirty="0">
                <a:solidFill>
                  <a:prstClr val="black"/>
                </a:solidFill>
                <a:latin typeface="Calibri" panose="020F0502020204030204"/>
                <a:ea typeface="新細明體" panose="02020500000000000000" pitchFamily="18" charset="-120"/>
              </a:endParaRPr>
            </a:p>
          </p:txBody>
        </p:sp>
        <p:sp>
          <p:nvSpPr>
            <p:cNvPr id="91" name="文字方塊 7">
              <a:extLst>
                <a:ext uri="{FF2B5EF4-FFF2-40B4-BE49-F238E27FC236}">
                  <a16:creationId xmlns:a16="http://schemas.microsoft.com/office/drawing/2014/main" id="{7627E693-650B-32C2-C5CE-A2EFB6D910DF}"/>
                </a:ext>
              </a:extLst>
            </p:cNvPr>
            <p:cNvSpPr txBox="1"/>
            <p:nvPr/>
          </p:nvSpPr>
          <p:spPr>
            <a:xfrm>
              <a:off x="2793137" y="5773796"/>
              <a:ext cx="525455" cy="461665"/>
            </a:xfrm>
            <a:prstGeom prst="rect">
              <a:avLst/>
            </a:prstGeom>
            <a:noFill/>
          </p:spPr>
          <p:txBody>
            <a:bodyPr wrap="square" rtlCol="0">
              <a:spAutoFit/>
            </a:bodyPr>
            <a:lstStyle/>
            <a:p>
              <a:pPr algn="ctr" defTabSz="457200">
                <a:defRPr/>
              </a:pPr>
              <a:r>
                <a:rPr lang="en-US" altLang="zh-TW" sz="2400" dirty="0">
                  <a:solidFill>
                    <a:srgbClr val="FF0000"/>
                  </a:solidFill>
                  <a:latin typeface="微軟正黑體" panose="020B0604030504040204" pitchFamily="34" charset="-120"/>
                  <a:ea typeface="微軟正黑體" panose="020B0604030504040204" pitchFamily="34" charset="-120"/>
                </a:rPr>
                <a:t>x</a:t>
              </a:r>
              <a:endParaRPr lang="zh-TW" altLang="en-US" sz="2400" baseline="-25000" dirty="0">
                <a:solidFill>
                  <a:srgbClr val="FF0000"/>
                </a:solidFill>
                <a:latin typeface="Calibri" panose="020F0502020204030204"/>
                <a:ea typeface="新細明體" panose="02020500000000000000" pitchFamily="18" charset="-120"/>
              </a:endParaRPr>
            </a:p>
          </p:txBody>
        </p:sp>
        <p:sp>
          <p:nvSpPr>
            <p:cNvPr id="92" name="文字方塊 30">
              <a:extLst>
                <a:ext uri="{FF2B5EF4-FFF2-40B4-BE49-F238E27FC236}">
                  <a16:creationId xmlns:a16="http://schemas.microsoft.com/office/drawing/2014/main" id="{FFC44AFE-BF17-AE5F-5603-7740D2F523EA}"/>
                </a:ext>
              </a:extLst>
            </p:cNvPr>
            <p:cNvSpPr txBox="1"/>
            <p:nvPr/>
          </p:nvSpPr>
          <p:spPr>
            <a:xfrm>
              <a:off x="1904150" y="6208695"/>
              <a:ext cx="1646082" cy="461665"/>
            </a:xfrm>
            <a:prstGeom prst="rect">
              <a:avLst/>
            </a:prstGeom>
            <a:noFill/>
          </p:spPr>
          <p:txBody>
            <a:bodyPr wrap="square" rtlCol="0">
              <a:spAutoFit/>
            </a:bodyPr>
            <a:lstStyle/>
            <a:p>
              <a:pPr algn="ctr"/>
              <a:r>
                <a:rPr lang="en-US" altLang="zh-TW" sz="2400" dirty="0"/>
                <a:t>Sentence 1</a:t>
              </a:r>
              <a:endParaRPr lang="zh-TW" altLang="en-US" sz="2400" dirty="0"/>
            </a:p>
          </p:txBody>
        </p:sp>
      </p:grpSp>
      <p:grpSp>
        <p:nvGrpSpPr>
          <p:cNvPr id="93" name="群組 52">
            <a:extLst>
              <a:ext uri="{FF2B5EF4-FFF2-40B4-BE49-F238E27FC236}">
                <a16:creationId xmlns:a16="http://schemas.microsoft.com/office/drawing/2014/main" id="{119CCE8B-2D75-D6D2-8835-1A2A126C3AF7}"/>
              </a:ext>
            </a:extLst>
          </p:cNvPr>
          <p:cNvGrpSpPr/>
          <p:nvPr/>
        </p:nvGrpSpPr>
        <p:grpSpPr>
          <a:xfrm>
            <a:off x="9333578" y="5381356"/>
            <a:ext cx="2480738" cy="920109"/>
            <a:chOff x="4125185" y="5747030"/>
            <a:chExt cx="2480738" cy="920109"/>
          </a:xfrm>
        </p:grpSpPr>
        <p:sp>
          <p:nvSpPr>
            <p:cNvPr id="94" name="矩形 93">
              <a:extLst>
                <a:ext uri="{FF2B5EF4-FFF2-40B4-BE49-F238E27FC236}">
                  <a16:creationId xmlns:a16="http://schemas.microsoft.com/office/drawing/2014/main" id="{05BA7009-BDE7-E2E8-DD55-F8E7004EC291}"/>
                </a:ext>
              </a:extLst>
            </p:cNvPr>
            <p:cNvSpPr/>
            <p:nvPr/>
          </p:nvSpPr>
          <p:spPr>
            <a:xfrm>
              <a:off x="4318932" y="5820329"/>
              <a:ext cx="2065275" cy="396093"/>
            </a:xfrm>
            <a:prstGeom prst="rect">
              <a:avLst/>
            </a:prstGeom>
            <a:solidFill>
              <a:schemeClr val="accent2">
                <a:lumMod val="20000"/>
                <a:lumOff val="8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defTabSz="457200">
                <a:defRPr/>
              </a:pPr>
              <a:endParaRPr lang="zh-TW" altLang="en-US">
                <a:solidFill>
                  <a:prstClr val="black"/>
                </a:solidFill>
                <a:latin typeface="Calibri" panose="020F0502020204030204"/>
                <a:ea typeface="新細明體" panose="02020500000000000000" pitchFamily="18" charset="-120"/>
              </a:endParaRPr>
            </a:p>
          </p:txBody>
        </p:sp>
        <p:sp>
          <p:nvSpPr>
            <p:cNvPr id="95" name="文字方塊 17">
              <a:extLst>
                <a:ext uri="{FF2B5EF4-FFF2-40B4-BE49-F238E27FC236}">
                  <a16:creationId xmlns:a16="http://schemas.microsoft.com/office/drawing/2014/main" id="{365846F2-3656-8DE5-E1A9-A2A2F0EFC981}"/>
                </a:ext>
              </a:extLst>
            </p:cNvPr>
            <p:cNvSpPr txBox="1"/>
            <p:nvPr/>
          </p:nvSpPr>
          <p:spPr>
            <a:xfrm>
              <a:off x="4125185" y="5747031"/>
              <a:ext cx="1048215" cy="461665"/>
            </a:xfrm>
            <a:prstGeom prst="rect">
              <a:avLst/>
            </a:prstGeom>
            <a:noFill/>
          </p:spPr>
          <p:txBody>
            <a:bodyPr wrap="square" rtlCol="0">
              <a:spAutoFit/>
            </a:bodyPr>
            <a:lstStyle/>
            <a:p>
              <a:pPr algn="ctr" defTabSz="457200">
                <a:defRPr/>
              </a:pPr>
              <a:r>
                <a:rPr lang="en-US" altLang="zh-TW" sz="2400" dirty="0">
                  <a:solidFill>
                    <a:prstClr val="black"/>
                  </a:solidFill>
                  <a:latin typeface="Calibri" panose="020F0502020204030204"/>
                  <a:ea typeface="新細明體" panose="02020500000000000000" pitchFamily="18" charset="-120"/>
                </a:rPr>
                <a:t>w</a:t>
              </a:r>
              <a:r>
                <a:rPr lang="en-US" altLang="zh-TW" sz="2400" baseline="-25000" dirty="0">
                  <a:solidFill>
                    <a:prstClr val="black"/>
                  </a:solidFill>
                  <a:latin typeface="Calibri" panose="020F0502020204030204"/>
                  <a:ea typeface="新細明體" panose="02020500000000000000" pitchFamily="18" charset="-120"/>
                </a:rPr>
                <a:t>3</a:t>
              </a:r>
              <a:endParaRPr lang="zh-TW" altLang="en-US" sz="2400" baseline="-25000" dirty="0">
                <a:solidFill>
                  <a:prstClr val="black"/>
                </a:solidFill>
                <a:latin typeface="Calibri" panose="020F0502020204030204"/>
                <a:ea typeface="新細明體" panose="02020500000000000000" pitchFamily="18" charset="-120"/>
              </a:endParaRPr>
            </a:p>
          </p:txBody>
        </p:sp>
        <p:sp>
          <p:nvSpPr>
            <p:cNvPr id="96" name="文字方塊 18">
              <a:extLst>
                <a:ext uri="{FF2B5EF4-FFF2-40B4-BE49-F238E27FC236}">
                  <a16:creationId xmlns:a16="http://schemas.microsoft.com/office/drawing/2014/main" id="{6233B2B6-501F-2559-40D2-4704A6030AF4}"/>
                </a:ext>
              </a:extLst>
            </p:cNvPr>
            <p:cNvSpPr txBox="1"/>
            <p:nvPr/>
          </p:nvSpPr>
          <p:spPr>
            <a:xfrm>
              <a:off x="4788356" y="5824197"/>
              <a:ext cx="1048215" cy="400110"/>
            </a:xfrm>
            <a:prstGeom prst="rect">
              <a:avLst/>
            </a:prstGeom>
            <a:noFill/>
          </p:spPr>
          <p:txBody>
            <a:bodyPr wrap="square" rtlCol="0">
              <a:spAutoFit/>
            </a:bodyPr>
            <a:lstStyle/>
            <a:p>
              <a:pPr algn="ctr" defTabSz="457200">
                <a:defRPr/>
              </a:pPr>
              <a:r>
                <a:rPr lang="en-US" altLang="zh-TW" sz="2000" dirty="0">
                  <a:solidFill>
                    <a:srgbClr val="FF0000"/>
                  </a:solidFill>
                  <a:latin typeface="Calibri" panose="020F0502020204030204"/>
                  <a:ea typeface="新細明體" panose="02020500000000000000" pitchFamily="18" charset="-120"/>
                </a:rPr>
                <a:t>[MASK]</a:t>
              </a:r>
              <a:endParaRPr lang="zh-TW" altLang="en-US" sz="2000" dirty="0">
                <a:solidFill>
                  <a:srgbClr val="FF0000"/>
                </a:solidFill>
                <a:latin typeface="Calibri" panose="020F0502020204030204"/>
                <a:ea typeface="新細明體" panose="02020500000000000000" pitchFamily="18" charset="-120"/>
              </a:endParaRPr>
            </a:p>
          </p:txBody>
        </p:sp>
        <p:sp>
          <p:nvSpPr>
            <p:cNvPr id="97" name="文字方塊 20">
              <a:extLst>
                <a:ext uri="{FF2B5EF4-FFF2-40B4-BE49-F238E27FC236}">
                  <a16:creationId xmlns:a16="http://schemas.microsoft.com/office/drawing/2014/main" id="{7763265A-666E-7E60-10B7-A2283410B64B}"/>
                </a:ext>
              </a:extLst>
            </p:cNvPr>
            <p:cNvSpPr txBox="1"/>
            <p:nvPr/>
          </p:nvSpPr>
          <p:spPr>
            <a:xfrm>
              <a:off x="5557708" y="5747030"/>
              <a:ext cx="1048215" cy="461665"/>
            </a:xfrm>
            <a:prstGeom prst="rect">
              <a:avLst/>
            </a:prstGeom>
            <a:noFill/>
          </p:spPr>
          <p:txBody>
            <a:bodyPr wrap="square" rtlCol="0">
              <a:spAutoFit/>
            </a:bodyPr>
            <a:lstStyle/>
            <a:p>
              <a:pPr algn="ctr" defTabSz="457200">
                <a:defRPr/>
              </a:pPr>
              <a:r>
                <a:rPr lang="en-US" altLang="zh-TW" sz="2400" dirty="0">
                  <a:solidFill>
                    <a:prstClr val="black"/>
                  </a:solidFill>
                  <a:latin typeface="Calibri" panose="020F0502020204030204"/>
                  <a:ea typeface="新細明體" panose="02020500000000000000" pitchFamily="18" charset="-120"/>
                </a:rPr>
                <a:t>w</a:t>
              </a:r>
              <a:r>
                <a:rPr lang="en-US" altLang="zh-TW" sz="2400" baseline="-25000" dirty="0">
                  <a:solidFill>
                    <a:prstClr val="black"/>
                  </a:solidFill>
                  <a:latin typeface="Calibri" panose="020F0502020204030204"/>
                  <a:ea typeface="新細明體" panose="02020500000000000000" pitchFamily="18" charset="-120"/>
                </a:rPr>
                <a:t>5</a:t>
              </a:r>
              <a:endParaRPr lang="zh-TW" altLang="en-US" sz="2400" baseline="-25000" dirty="0">
                <a:solidFill>
                  <a:prstClr val="black"/>
                </a:solidFill>
                <a:latin typeface="Calibri" panose="020F0502020204030204"/>
                <a:ea typeface="新細明體" panose="02020500000000000000" pitchFamily="18" charset="-120"/>
              </a:endParaRPr>
            </a:p>
          </p:txBody>
        </p:sp>
        <p:sp>
          <p:nvSpPr>
            <p:cNvPr id="98" name="文字方塊 31">
              <a:extLst>
                <a:ext uri="{FF2B5EF4-FFF2-40B4-BE49-F238E27FC236}">
                  <a16:creationId xmlns:a16="http://schemas.microsoft.com/office/drawing/2014/main" id="{F1C24C9B-17EE-0C27-339C-2C9BF086EEC9}"/>
                </a:ext>
              </a:extLst>
            </p:cNvPr>
            <p:cNvSpPr txBox="1"/>
            <p:nvPr/>
          </p:nvSpPr>
          <p:spPr>
            <a:xfrm>
              <a:off x="4489977" y="6205474"/>
              <a:ext cx="1646082" cy="461665"/>
            </a:xfrm>
            <a:prstGeom prst="rect">
              <a:avLst/>
            </a:prstGeom>
            <a:noFill/>
          </p:spPr>
          <p:txBody>
            <a:bodyPr wrap="square" rtlCol="0">
              <a:spAutoFit/>
            </a:bodyPr>
            <a:lstStyle/>
            <a:p>
              <a:pPr algn="ctr"/>
              <a:r>
                <a:rPr lang="en-US" altLang="zh-TW" sz="2400" dirty="0"/>
                <a:t>Sentence 2</a:t>
              </a:r>
              <a:endParaRPr lang="zh-TW" altLang="en-US" sz="2400" dirty="0"/>
            </a:p>
          </p:txBody>
        </p:sp>
      </p:grpSp>
      <p:cxnSp>
        <p:nvCxnSpPr>
          <p:cNvPr id="50" name="直線單箭頭接點 19">
            <a:extLst>
              <a:ext uri="{FF2B5EF4-FFF2-40B4-BE49-F238E27FC236}">
                <a16:creationId xmlns:a16="http://schemas.microsoft.com/office/drawing/2014/main" id="{AC12A434-1EB6-C7C5-E41F-A7BDA3EC0D1C}"/>
              </a:ext>
            </a:extLst>
          </p:cNvPr>
          <p:cNvCxnSpPr>
            <a:cxnSpLocks/>
          </p:cNvCxnSpPr>
          <p:nvPr/>
        </p:nvCxnSpPr>
        <p:spPr>
          <a:xfrm flipV="1">
            <a:off x="8282774" y="3659865"/>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20">
            <a:extLst>
              <a:ext uri="{FF2B5EF4-FFF2-40B4-BE49-F238E27FC236}">
                <a16:creationId xmlns:a16="http://schemas.microsoft.com/office/drawing/2014/main" id="{948A8BF0-F543-746E-0A96-D262C585F864}"/>
              </a:ext>
            </a:extLst>
          </p:cNvPr>
          <p:cNvCxnSpPr>
            <a:cxnSpLocks/>
          </p:cNvCxnSpPr>
          <p:nvPr/>
        </p:nvCxnSpPr>
        <p:spPr>
          <a:xfrm flipV="1">
            <a:off x="10513420" y="3659865"/>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矩形 52">
            <a:extLst>
              <a:ext uri="{FF2B5EF4-FFF2-40B4-BE49-F238E27FC236}">
                <a16:creationId xmlns:a16="http://schemas.microsoft.com/office/drawing/2014/main" id="{C6356834-DA25-B7C6-4A2D-31A990867DD2}"/>
              </a:ext>
            </a:extLst>
          </p:cNvPr>
          <p:cNvSpPr/>
          <p:nvPr/>
        </p:nvSpPr>
        <p:spPr>
          <a:xfrm rot="5400000">
            <a:off x="8098217" y="3336792"/>
            <a:ext cx="360000" cy="195209"/>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defTabSz="457200">
              <a:defRPr/>
            </a:pPr>
            <a:endParaRPr lang="zh-TW" altLang="en-US">
              <a:solidFill>
                <a:prstClr val="white"/>
              </a:solidFill>
              <a:latin typeface="Calibri" panose="020F0502020204030204"/>
              <a:ea typeface="新細明體" panose="02020500000000000000" pitchFamily="18" charset="-120"/>
            </a:endParaRPr>
          </a:p>
        </p:txBody>
      </p:sp>
      <p:sp>
        <p:nvSpPr>
          <p:cNvPr id="54" name="矩形 53">
            <a:extLst>
              <a:ext uri="{FF2B5EF4-FFF2-40B4-BE49-F238E27FC236}">
                <a16:creationId xmlns:a16="http://schemas.microsoft.com/office/drawing/2014/main" id="{0F748250-F1E1-08A4-4353-B33C83736B1D}"/>
              </a:ext>
            </a:extLst>
          </p:cNvPr>
          <p:cNvSpPr/>
          <p:nvPr/>
        </p:nvSpPr>
        <p:spPr>
          <a:xfrm rot="5400000">
            <a:off x="10335166" y="3351180"/>
            <a:ext cx="360000" cy="195209"/>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defTabSz="457200">
              <a:defRPr/>
            </a:pPr>
            <a:endParaRPr lang="zh-TW" altLang="en-US">
              <a:solidFill>
                <a:prstClr val="white"/>
              </a:solidFill>
              <a:latin typeface="Calibri" panose="020F0502020204030204"/>
              <a:ea typeface="新細明體" panose="02020500000000000000" pitchFamily="18" charset="-120"/>
            </a:endParaRPr>
          </a:p>
        </p:txBody>
      </p:sp>
      <p:grpSp>
        <p:nvGrpSpPr>
          <p:cNvPr id="56" name="群組 3">
            <a:extLst>
              <a:ext uri="{FF2B5EF4-FFF2-40B4-BE49-F238E27FC236}">
                <a16:creationId xmlns:a16="http://schemas.microsoft.com/office/drawing/2014/main" id="{1A20B1D0-5A3E-7993-2E35-428F2A8C16B6}"/>
              </a:ext>
            </a:extLst>
          </p:cNvPr>
          <p:cNvGrpSpPr/>
          <p:nvPr/>
        </p:nvGrpSpPr>
        <p:grpSpPr>
          <a:xfrm>
            <a:off x="7749519" y="1290363"/>
            <a:ext cx="1057576" cy="1955037"/>
            <a:chOff x="1547832" y="1712151"/>
            <a:chExt cx="1057576" cy="1955037"/>
          </a:xfrm>
        </p:grpSpPr>
        <p:sp>
          <p:nvSpPr>
            <p:cNvPr id="57" name="矩形: 圓角 28">
              <a:extLst>
                <a:ext uri="{FF2B5EF4-FFF2-40B4-BE49-F238E27FC236}">
                  <a16:creationId xmlns:a16="http://schemas.microsoft.com/office/drawing/2014/main" id="{3FFCFD4C-D04F-A543-4301-4F5E2033DC4A}"/>
                </a:ext>
              </a:extLst>
            </p:cNvPr>
            <p:cNvSpPr/>
            <p:nvPr/>
          </p:nvSpPr>
          <p:spPr>
            <a:xfrm>
              <a:off x="1547832" y="2525360"/>
              <a:ext cx="1057576" cy="779160"/>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defTabSz="457200">
                <a:defRPr/>
              </a:pPr>
              <a:r>
                <a:rPr lang="en-US" altLang="zh-TW" sz="2400" dirty="0">
                  <a:solidFill>
                    <a:prstClr val="black"/>
                  </a:solidFill>
                  <a:latin typeface="Calibri" panose="020F0502020204030204"/>
                  <a:ea typeface="新細明體" panose="02020500000000000000" pitchFamily="18" charset="-120"/>
                </a:rPr>
                <a:t>Linear</a:t>
              </a:r>
            </a:p>
          </p:txBody>
        </p:sp>
        <p:cxnSp>
          <p:nvCxnSpPr>
            <p:cNvPr id="58" name="直線單箭頭接點 29">
              <a:extLst>
                <a:ext uri="{FF2B5EF4-FFF2-40B4-BE49-F238E27FC236}">
                  <a16:creationId xmlns:a16="http://schemas.microsoft.com/office/drawing/2014/main" id="{6A245DD6-5751-71F7-7C96-E8DE4C45C6D7}"/>
                </a:ext>
              </a:extLst>
            </p:cNvPr>
            <p:cNvCxnSpPr>
              <a:cxnSpLocks/>
            </p:cNvCxnSpPr>
            <p:nvPr/>
          </p:nvCxnSpPr>
          <p:spPr>
            <a:xfrm flipV="1">
              <a:off x="2065303" y="2166022"/>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30">
              <a:extLst>
                <a:ext uri="{FF2B5EF4-FFF2-40B4-BE49-F238E27FC236}">
                  <a16:creationId xmlns:a16="http://schemas.microsoft.com/office/drawing/2014/main" id="{6FAC8884-5B6D-00EA-5E1C-02F12AE0149E}"/>
                </a:ext>
              </a:extLst>
            </p:cNvPr>
            <p:cNvCxnSpPr>
              <a:cxnSpLocks/>
            </p:cNvCxnSpPr>
            <p:nvPr/>
          </p:nvCxnSpPr>
          <p:spPr>
            <a:xfrm flipV="1">
              <a:off x="2078003" y="3315672"/>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矩形 59">
              <a:extLst>
                <a:ext uri="{FF2B5EF4-FFF2-40B4-BE49-F238E27FC236}">
                  <a16:creationId xmlns:a16="http://schemas.microsoft.com/office/drawing/2014/main" id="{283E3640-D181-CF00-A3F5-4D899C5168EC}"/>
                </a:ext>
              </a:extLst>
            </p:cNvPr>
            <p:cNvSpPr/>
            <p:nvPr/>
          </p:nvSpPr>
          <p:spPr>
            <a:xfrm>
              <a:off x="1678818" y="1712151"/>
              <a:ext cx="772969" cy="461665"/>
            </a:xfrm>
            <a:prstGeom prst="rect">
              <a:avLst/>
            </a:prstGeom>
          </p:spPr>
          <p:txBody>
            <a:bodyPr wrap="none">
              <a:spAutoFit/>
            </a:bodyPr>
            <a:lstStyle/>
            <a:p>
              <a:pPr defTabSz="457200">
                <a:defRPr/>
              </a:pPr>
              <a:r>
                <a:rPr lang="en-US" altLang="zh-TW" sz="2400" dirty="0">
                  <a:solidFill>
                    <a:prstClr val="black"/>
                  </a:solidFill>
                  <a:latin typeface="Calibri" panose="020F0502020204030204"/>
                  <a:ea typeface="新細明體" panose="02020500000000000000" pitchFamily="18" charset="-120"/>
                </a:rPr>
                <a:t>class</a:t>
              </a:r>
              <a:endParaRPr lang="zh-TW" altLang="en-US" sz="2400" dirty="0">
                <a:solidFill>
                  <a:prstClr val="black"/>
                </a:solidFill>
                <a:latin typeface="Calibri" panose="020F0502020204030204"/>
                <a:ea typeface="新細明體" panose="02020500000000000000" pitchFamily="18" charset="-120"/>
              </a:endParaRPr>
            </a:p>
          </p:txBody>
        </p:sp>
      </p:grpSp>
      <p:grpSp>
        <p:nvGrpSpPr>
          <p:cNvPr id="62" name="群組 53">
            <a:extLst>
              <a:ext uri="{FF2B5EF4-FFF2-40B4-BE49-F238E27FC236}">
                <a16:creationId xmlns:a16="http://schemas.microsoft.com/office/drawing/2014/main" id="{53C1B724-85B7-F42A-6328-E514C29598C2}"/>
              </a:ext>
            </a:extLst>
          </p:cNvPr>
          <p:cNvGrpSpPr/>
          <p:nvPr/>
        </p:nvGrpSpPr>
        <p:grpSpPr>
          <a:xfrm>
            <a:off x="9973868" y="1292713"/>
            <a:ext cx="1057576" cy="1955037"/>
            <a:chOff x="1547832" y="1712151"/>
            <a:chExt cx="1057576" cy="1955037"/>
          </a:xfrm>
        </p:grpSpPr>
        <p:sp>
          <p:nvSpPr>
            <p:cNvPr id="63" name="矩形: 圓角 54">
              <a:extLst>
                <a:ext uri="{FF2B5EF4-FFF2-40B4-BE49-F238E27FC236}">
                  <a16:creationId xmlns:a16="http://schemas.microsoft.com/office/drawing/2014/main" id="{859525A2-68EC-9DE1-63DC-93F675AB97D4}"/>
                </a:ext>
              </a:extLst>
            </p:cNvPr>
            <p:cNvSpPr/>
            <p:nvPr/>
          </p:nvSpPr>
          <p:spPr>
            <a:xfrm>
              <a:off x="1547832" y="2525360"/>
              <a:ext cx="1057576" cy="779160"/>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defTabSz="457200">
                <a:defRPr/>
              </a:pPr>
              <a:r>
                <a:rPr lang="en-US" altLang="zh-TW" sz="2400" dirty="0">
                  <a:solidFill>
                    <a:prstClr val="black"/>
                  </a:solidFill>
                  <a:latin typeface="Calibri" panose="020F0502020204030204"/>
                  <a:ea typeface="新細明體" panose="02020500000000000000" pitchFamily="18" charset="-120"/>
                </a:rPr>
                <a:t>Linear</a:t>
              </a:r>
            </a:p>
          </p:txBody>
        </p:sp>
        <p:cxnSp>
          <p:nvCxnSpPr>
            <p:cNvPr id="64" name="直線單箭頭接點 55">
              <a:extLst>
                <a:ext uri="{FF2B5EF4-FFF2-40B4-BE49-F238E27FC236}">
                  <a16:creationId xmlns:a16="http://schemas.microsoft.com/office/drawing/2014/main" id="{B1AB3C71-0D4A-A7E9-6438-B5E5BC4936AA}"/>
                </a:ext>
              </a:extLst>
            </p:cNvPr>
            <p:cNvCxnSpPr>
              <a:cxnSpLocks/>
            </p:cNvCxnSpPr>
            <p:nvPr/>
          </p:nvCxnSpPr>
          <p:spPr>
            <a:xfrm flipV="1">
              <a:off x="2065303" y="2166022"/>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線單箭頭接點 56">
              <a:extLst>
                <a:ext uri="{FF2B5EF4-FFF2-40B4-BE49-F238E27FC236}">
                  <a16:creationId xmlns:a16="http://schemas.microsoft.com/office/drawing/2014/main" id="{E55320FB-D76A-9D5B-C392-6D6BD951E3A0}"/>
                </a:ext>
              </a:extLst>
            </p:cNvPr>
            <p:cNvCxnSpPr>
              <a:cxnSpLocks/>
            </p:cNvCxnSpPr>
            <p:nvPr/>
          </p:nvCxnSpPr>
          <p:spPr>
            <a:xfrm flipV="1">
              <a:off x="2078003" y="3315672"/>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矩形 65">
              <a:extLst>
                <a:ext uri="{FF2B5EF4-FFF2-40B4-BE49-F238E27FC236}">
                  <a16:creationId xmlns:a16="http://schemas.microsoft.com/office/drawing/2014/main" id="{2D427684-9748-96DA-B14B-55CDBA98BF14}"/>
                </a:ext>
              </a:extLst>
            </p:cNvPr>
            <p:cNvSpPr/>
            <p:nvPr/>
          </p:nvSpPr>
          <p:spPr>
            <a:xfrm>
              <a:off x="1678818" y="1712151"/>
              <a:ext cx="772969" cy="461665"/>
            </a:xfrm>
            <a:prstGeom prst="rect">
              <a:avLst/>
            </a:prstGeom>
          </p:spPr>
          <p:txBody>
            <a:bodyPr wrap="none">
              <a:spAutoFit/>
            </a:bodyPr>
            <a:lstStyle/>
            <a:p>
              <a:pPr defTabSz="457200">
                <a:defRPr/>
              </a:pPr>
              <a:r>
                <a:rPr lang="en-US" altLang="zh-TW" sz="2400" dirty="0">
                  <a:solidFill>
                    <a:prstClr val="black"/>
                  </a:solidFill>
                  <a:latin typeface="Calibri" panose="020F0502020204030204"/>
                  <a:ea typeface="新細明體" panose="02020500000000000000" pitchFamily="18" charset="-120"/>
                </a:rPr>
                <a:t>class</a:t>
              </a:r>
              <a:endParaRPr lang="zh-TW" altLang="en-US" sz="2400" dirty="0">
                <a:solidFill>
                  <a:prstClr val="black"/>
                </a:solidFill>
                <a:latin typeface="Calibri" panose="020F0502020204030204"/>
                <a:ea typeface="新細明體" panose="02020500000000000000" pitchFamily="18" charset="-120"/>
              </a:endParaRPr>
            </a:p>
          </p:txBody>
        </p:sp>
      </p:grpSp>
      <p:sp>
        <p:nvSpPr>
          <p:cNvPr id="4" name="灯片编号占位符 3">
            <a:extLst>
              <a:ext uri="{FF2B5EF4-FFF2-40B4-BE49-F238E27FC236}">
                <a16:creationId xmlns:a16="http://schemas.microsoft.com/office/drawing/2014/main" id="{5BCF6865-0DA0-7EC2-6E5A-D38049EF5F20}"/>
              </a:ext>
            </a:extLst>
          </p:cNvPr>
          <p:cNvSpPr>
            <a:spLocks noGrp="1"/>
          </p:cNvSpPr>
          <p:nvPr>
            <p:ph type="sldNum" sz="quarter" idx="12"/>
          </p:nvPr>
        </p:nvSpPr>
        <p:spPr/>
        <p:txBody>
          <a:bodyPr/>
          <a:lstStyle/>
          <a:p>
            <a:fld id="{8B072E7F-FB13-4E5C-AA2E-76722510F6F9}" type="slidenum">
              <a:rPr lang="en-US" smtClean="0"/>
              <a:t>8</a:t>
            </a:fld>
            <a:endParaRPr lang="en-US"/>
          </a:p>
        </p:txBody>
      </p:sp>
    </p:spTree>
    <p:extLst>
      <p:ext uri="{BB962C8B-B14F-4D97-AF65-F5344CB8AC3E}">
        <p14:creationId xmlns:p14="http://schemas.microsoft.com/office/powerpoint/2010/main" val="2616795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timg"/>
          <p:cNvPicPr>
            <a:picLocks noChangeAspect="1"/>
          </p:cNvPicPr>
          <p:nvPr/>
        </p:nvPicPr>
        <p:blipFill>
          <a:blip r:embed="rId3"/>
          <a:stretch>
            <a:fillRect/>
          </a:stretch>
        </p:blipFill>
        <p:spPr>
          <a:xfrm>
            <a:off x="11146790" y="11430"/>
            <a:ext cx="973455" cy="973455"/>
          </a:xfrm>
          <a:prstGeom prst="rect">
            <a:avLst/>
          </a:prstGeom>
        </p:spPr>
      </p:pic>
      <p:cxnSp>
        <p:nvCxnSpPr>
          <p:cNvPr id="16" name="直线连接符 15">
            <a:extLst>
              <a:ext uri="{FF2B5EF4-FFF2-40B4-BE49-F238E27FC236}">
                <a16:creationId xmlns:a16="http://schemas.microsoft.com/office/drawing/2014/main" id="{DC5E33E5-6B0F-B757-26F5-769653005F09}"/>
              </a:ext>
            </a:extLst>
          </p:cNvPr>
          <p:cNvCxnSpPr>
            <a:cxnSpLocks/>
          </p:cNvCxnSpPr>
          <p:nvPr/>
        </p:nvCxnSpPr>
        <p:spPr>
          <a:xfrm>
            <a:off x="71755" y="961439"/>
            <a:ext cx="11075035"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9F415646-E8F8-E6D5-0A4D-C62947102252}"/>
              </a:ext>
            </a:extLst>
          </p:cNvPr>
          <p:cNvSpPr txBox="1"/>
          <p:nvPr/>
        </p:nvSpPr>
        <p:spPr>
          <a:xfrm>
            <a:off x="71755" y="365482"/>
            <a:ext cx="1669047" cy="523220"/>
          </a:xfrm>
          <a:prstGeom prst="rect">
            <a:avLst/>
          </a:prstGeom>
          <a:noFill/>
        </p:spPr>
        <p:txBody>
          <a:bodyPr wrap="none" rtlCol="0">
            <a:spAutoFit/>
          </a:bodyPr>
          <a:lstStyle/>
          <a:p>
            <a:r>
              <a:rPr kumimoji="1" lang="en-US" altLang="zh-CN" sz="2800" b="1" dirty="0">
                <a:latin typeface="Times New Roman" panose="02020603050405020304" pitchFamily="18" charset="0"/>
                <a:cs typeface="Times New Roman" panose="02020603050405020304" pitchFamily="18" charset="0"/>
              </a:rPr>
              <a:t>Bert</a:t>
            </a:r>
            <a:r>
              <a:rPr kumimoji="1" lang="zh-CN" altLang="en-US" sz="2800" b="1" dirty="0">
                <a:latin typeface="Times New Roman" panose="02020603050405020304" pitchFamily="18" charset="0"/>
                <a:cs typeface="Times New Roman" panose="02020603050405020304" pitchFamily="18" charset="0"/>
              </a:rPr>
              <a:t> 训练</a:t>
            </a:r>
          </a:p>
        </p:txBody>
      </p:sp>
      <p:sp>
        <p:nvSpPr>
          <p:cNvPr id="6" name="文本框 5">
            <a:extLst>
              <a:ext uri="{FF2B5EF4-FFF2-40B4-BE49-F238E27FC236}">
                <a16:creationId xmlns:a16="http://schemas.microsoft.com/office/drawing/2014/main" id="{30268D0F-8C41-A260-FD40-FF3C095CB908}"/>
              </a:ext>
            </a:extLst>
          </p:cNvPr>
          <p:cNvSpPr txBox="1"/>
          <p:nvPr/>
        </p:nvSpPr>
        <p:spPr>
          <a:xfrm>
            <a:off x="71753" y="961439"/>
            <a:ext cx="5230327" cy="465448"/>
          </a:xfrm>
          <a:prstGeom prst="rect">
            <a:avLst/>
          </a:prstGeom>
          <a:noFill/>
        </p:spPr>
        <p:txBody>
          <a:bodyPr wrap="square">
            <a:spAutoFit/>
          </a:bodyPr>
          <a:lstStyle/>
          <a:p>
            <a:pPr>
              <a:lnSpc>
                <a:spcPct val="150000"/>
              </a:lnSpc>
            </a:pPr>
            <a:r>
              <a:rPr lang="zh-CN" altLang="en-US" sz="1800" b="1" dirty="0">
                <a:solidFill>
                  <a:srgbClr val="0070C0"/>
                </a:solidFill>
                <a:effectLst/>
              </a:rPr>
              <a:t>任务二：</a:t>
            </a:r>
            <a:r>
              <a:rPr lang="en-US" altLang="zh-CN" sz="1800" b="1" dirty="0">
                <a:solidFill>
                  <a:srgbClr val="0070C0"/>
                </a:solidFill>
                <a:effectLst/>
              </a:rPr>
              <a:t>NSP</a:t>
            </a:r>
            <a:r>
              <a:rPr lang="zh-CN" altLang="en-US" sz="1800" b="1" dirty="0">
                <a:solidFill>
                  <a:srgbClr val="0070C0"/>
                </a:solidFill>
                <a:effectLst/>
              </a:rPr>
              <a:t>（</a:t>
            </a:r>
            <a:r>
              <a:rPr lang="en-US" altLang="zh-CN" sz="1800" b="1" dirty="0">
                <a:solidFill>
                  <a:srgbClr val="0070C0"/>
                </a:solidFill>
                <a:effectLst/>
              </a:rPr>
              <a:t>Next</a:t>
            </a:r>
            <a:r>
              <a:rPr lang="zh-CN" altLang="en-US" sz="1800" b="1" dirty="0">
                <a:solidFill>
                  <a:srgbClr val="0070C0"/>
                </a:solidFill>
                <a:effectLst/>
              </a:rPr>
              <a:t> </a:t>
            </a:r>
            <a:r>
              <a:rPr lang="en-US" altLang="zh-CN" sz="1800" b="1" dirty="0">
                <a:solidFill>
                  <a:srgbClr val="0070C0"/>
                </a:solidFill>
                <a:effectLst/>
              </a:rPr>
              <a:t>Sentence</a:t>
            </a:r>
            <a:r>
              <a:rPr lang="zh-CN" altLang="en-US" sz="1800" b="1" dirty="0">
                <a:solidFill>
                  <a:srgbClr val="0070C0"/>
                </a:solidFill>
                <a:effectLst/>
              </a:rPr>
              <a:t> </a:t>
            </a:r>
            <a:r>
              <a:rPr lang="en-US" altLang="zh-CN" sz="1800" b="1" dirty="0">
                <a:solidFill>
                  <a:srgbClr val="0070C0"/>
                </a:solidFill>
                <a:effectLst/>
              </a:rPr>
              <a:t>Prediction</a:t>
            </a:r>
            <a:r>
              <a:rPr lang="zh-CN" altLang="en-US" sz="1800" b="1" dirty="0">
                <a:solidFill>
                  <a:srgbClr val="0070C0"/>
                </a:solidFill>
                <a:effectLst/>
              </a:rPr>
              <a:t>）</a:t>
            </a:r>
            <a:endParaRPr lang="en-US" altLang="zh-CN" sz="1800" b="1" dirty="0">
              <a:solidFill>
                <a:srgbClr val="0070C0"/>
              </a:solidFill>
              <a:effectLst/>
            </a:endParaRPr>
          </a:p>
        </p:txBody>
      </p:sp>
      <p:sp>
        <p:nvSpPr>
          <p:cNvPr id="15" name="矩形: 圓角 3">
            <a:extLst>
              <a:ext uri="{FF2B5EF4-FFF2-40B4-BE49-F238E27FC236}">
                <a16:creationId xmlns:a16="http://schemas.microsoft.com/office/drawing/2014/main" id="{89A299A9-F693-62BD-410A-39AFFB10AC43}"/>
              </a:ext>
            </a:extLst>
          </p:cNvPr>
          <p:cNvSpPr/>
          <p:nvPr/>
        </p:nvSpPr>
        <p:spPr>
          <a:xfrm>
            <a:off x="6331630" y="3811856"/>
            <a:ext cx="5132439" cy="1072462"/>
          </a:xfrm>
          <a:prstGeom prst="roundRect">
            <a:avLst/>
          </a:prstGeom>
          <a:ln w="57150">
            <a:solidFill>
              <a:schemeClr val="accent2"/>
            </a:solidFill>
          </a:ln>
        </p:spPr>
        <p:style>
          <a:lnRef idx="1">
            <a:schemeClr val="accent4"/>
          </a:lnRef>
          <a:fillRef idx="2">
            <a:schemeClr val="accent4"/>
          </a:fillRef>
          <a:effectRef idx="1">
            <a:schemeClr val="accent4"/>
          </a:effectRef>
          <a:fontRef idx="minor">
            <a:schemeClr val="dk1"/>
          </a:fontRef>
        </p:style>
        <p:txBody>
          <a:bodyPr rtlCol="0" anchor="ctr"/>
          <a:lstStyle/>
          <a:p>
            <a:pPr algn="ctr" defTabSz="457200">
              <a:defRPr/>
            </a:pPr>
            <a:r>
              <a:rPr lang="en-US" altLang="zh-TW" sz="2800" dirty="0">
                <a:solidFill>
                  <a:prstClr val="black"/>
                </a:solidFill>
                <a:latin typeface="Calibri" panose="020F0502020204030204"/>
                <a:ea typeface="新細明體" panose="02020500000000000000" pitchFamily="18" charset="-120"/>
              </a:rPr>
              <a:t>BERT</a:t>
            </a:r>
            <a:endParaRPr lang="zh-TW" altLang="en-US" sz="2800" dirty="0">
              <a:solidFill>
                <a:prstClr val="black"/>
              </a:solidFill>
              <a:latin typeface="Calibri" panose="020F0502020204030204"/>
              <a:ea typeface="新細明體" panose="02020500000000000000" pitchFamily="18" charset="-120"/>
            </a:endParaRPr>
          </a:p>
        </p:txBody>
      </p:sp>
      <p:cxnSp>
        <p:nvCxnSpPr>
          <p:cNvPr id="17" name="直線單箭頭接點 4">
            <a:extLst>
              <a:ext uri="{FF2B5EF4-FFF2-40B4-BE49-F238E27FC236}">
                <a16:creationId xmlns:a16="http://schemas.microsoft.com/office/drawing/2014/main" id="{A9F2D4EF-1408-98B7-E7C9-BF456572C9A7}"/>
              </a:ext>
            </a:extLst>
          </p:cNvPr>
          <p:cNvCxnSpPr>
            <a:cxnSpLocks/>
          </p:cNvCxnSpPr>
          <p:nvPr/>
        </p:nvCxnSpPr>
        <p:spPr>
          <a:xfrm flipV="1">
            <a:off x="7425299" y="4931035"/>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5">
            <a:extLst>
              <a:ext uri="{FF2B5EF4-FFF2-40B4-BE49-F238E27FC236}">
                <a16:creationId xmlns:a16="http://schemas.microsoft.com/office/drawing/2014/main" id="{49BA13AB-3EA0-B1F7-98A6-9FC0E35EFF6E}"/>
              </a:ext>
            </a:extLst>
          </p:cNvPr>
          <p:cNvCxnSpPr>
            <a:cxnSpLocks/>
          </p:cNvCxnSpPr>
          <p:nvPr/>
        </p:nvCxnSpPr>
        <p:spPr>
          <a:xfrm flipV="1">
            <a:off x="8136814" y="4916648"/>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文字方塊 8">
            <a:extLst>
              <a:ext uri="{FF2B5EF4-FFF2-40B4-BE49-F238E27FC236}">
                <a16:creationId xmlns:a16="http://schemas.microsoft.com/office/drawing/2014/main" id="{64731976-8D53-B62F-D43A-3B1410B42055}"/>
              </a:ext>
            </a:extLst>
          </p:cNvPr>
          <p:cNvSpPr txBox="1"/>
          <p:nvPr/>
        </p:nvSpPr>
        <p:spPr>
          <a:xfrm>
            <a:off x="8353871" y="5214053"/>
            <a:ext cx="1048215" cy="461665"/>
          </a:xfrm>
          <a:prstGeom prst="rect">
            <a:avLst/>
          </a:prstGeom>
          <a:noFill/>
        </p:spPr>
        <p:txBody>
          <a:bodyPr wrap="square" rtlCol="0">
            <a:spAutoFit/>
          </a:bodyPr>
          <a:lstStyle/>
          <a:p>
            <a:pPr algn="ctr" defTabSz="457200">
              <a:defRPr/>
            </a:pPr>
            <a:r>
              <a:rPr lang="en-US" altLang="zh-TW" sz="2400" dirty="0">
                <a:solidFill>
                  <a:prstClr val="black"/>
                </a:solidFill>
                <a:latin typeface="Calibri" panose="020F0502020204030204"/>
                <a:ea typeface="新細明體" panose="02020500000000000000" pitchFamily="18" charset="-120"/>
              </a:rPr>
              <a:t>[SEP]</a:t>
            </a:r>
            <a:endParaRPr lang="zh-TW" altLang="en-US" sz="2400" baseline="-25000" dirty="0">
              <a:solidFill>
                <a:prstClr val="black"/>
              </a:solidFill>
              <a:latin typeface="Calibri" panose="020F0502020204030204"/>
              <a:ea typeface="新細明體" panose="02020500000000000000" pitchFamily="18" charset="-120"/>
            </a:endParaRPr>
          </a:p>
        </p:txBody>
      </p:sp>
      <p:cxnSp>
        <p:nvCxnSpPr>
          <p:cNvPr id="20" name="直線單箭頭接點 9">
            <a:extLst>
              <a:ext uri="{FF2B5EF4-FFF2-40B4-BE49-F238E27FC236}">
                <a16:creationId xmlns:a16="http://schemas.microsoft.com/office/drawing/2014/main" id="{9EDAB4DD-A1AA-AE80-A3F6-CC15116E3684}"/>
              </a:ext>
            </a:extLst>
          </p:cNvPr>
          <p:cNvCxnSpPr>
            <a:cxnSpLocks/>
          </p:cNvCxnSpPr>
          <p:nvPr/>
        </p:nvCxnSpPr>
        <p:spPr>
          <a:xfrm flipV="1">
            <a:off x="8869979" y="4916648"/>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13">
            <a:extLst>
              <a:ext uri="{FF2B5EF4-FFF2-40B4-BE49-F238E27FC236}">
                <a16:creationId xmlns:a16="http://schemas.microsoft.com/office/drawing/2014/main" id="{6307C4EE-9871-A820-9464-896E85E8FD81}"/>
              </a:ext>
            </a:extLst>
          </p:cNvPr>
          <p:cNvCxnSpPr>
            <a:cxnSpLocks/>
          </p:cNvCxnSpPr>
          <p:nvPr/>
        </p:nvCxnSpPr>
        <p:spPr>
          <a:xfrm flipV="1">
            <a:off x="6720595" y="4916648"/>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文字方塊 14">
            <a:extLst>
              <a:ext uri="{FF2B5EF4-FFF2-40B4-BE49-F238E27FC236}">
                <a16:creationId xmlns:a16="http://schemas.microsoft.com/office/drawing/2014/main" id="{C831699D-148B-EA02-00A9-74F3BB10C7F2}"/>
              </a:ext>
            </a:extLst>
          </p:cNvPr>
          <p:cNvSpPr txBox="1"/>
          <p:nvPr/>
        </p:nvSpPr>
        <p:spPr>
          <a:xfrm>
            <a:off x="6196488" y="5175209"/>
            <a:ext cx="1048215" cy="461665"/>
          </a:xfrm>
          <a:prstGeom prst="rect">
            <a:avLst/>
          </a:prstGeom>
          <a:noFill/>
        </p:spPr>
        <p:txBody>
          <a:bodyPr wrap="square" rtlCol="0">
            <a:spAutoFit/>
          </a:bodyPr>
          <a:lstStyle/>
          <a:p>
            <a:pPr algn="ctr" defTabSz="457200">
              <a:defRPr/>
            </a:pPr>
            <a:r>
              <a:rPr lang="en-US" altLang="zh-TW" sz="2400" dirty="0">
                <a:solidFill>
                  <a:prstClr val="black"/>
                </a:solidFill>
                <a:latin typeface="Calibri" panose="020F0502020204030204"/>
                <a:ea typeface="新細明體" panose="02020500000000000000" pitchFamily="18" charset="-120"/>
              </a:rPr>
              <a:t>[CLS]</a:t>
            </a:r>
            <a:endParaRPr lang="zh-TW" altLang="en-US" sz="2400" baseline="-25000" dirty="0">
              <a:solidFill>
                <a:prstClr val="black"/>
              </a:solidFill>
              <a:latin typeface="Calibri" panose="020F0502020204030204"/>
              <a:ea typeface="新細明體" panose="02020500000000000000" pitchFamily="18" charset="-120"/>
            </a:endParaRPr>
          </a:p>
        </p:txBody>
      </p:sp>
      <p:cxnSp>
        <p:nvCxnSpPr>
          <p:cNvPr id="27" name="直線單箭頭接點 15">
            <a:extLst>
              <a:ext uri="{FF2B5EF4-FFF2-40B4-BE49-F238E27FC236}">
                <a16:creationId xmlns:a16="http://schemas.microsoft.com/office/drawing/2014/main" id="{213F3BE1-D5AA-BBF0-191A-D632CF661B69}"/>
              </a:ext>
            </a:extLst>
          </p:cNvPr>
          <p:cNvCxnSpPr>
            <a:cxnSpLocks/>
          </p:cNvCxnSpPr>
          <p:nvPr/>
        </p:nvCxnSpPr>
        <p:spPr>
          <a:xfrm flipV="1">
            <a:off x="9683584" y="4923121"/>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單箭頭接點 16">
            <a:extLst>
              <a:ext uri="{FF2B5EF4-FFF2-40B4-BE49-F238E27FC236}">
                <a16:creationId xmlns:a16="http://schemas.microsoft.com/office/drawing/2014/main" id="{A20F29AB-67E7-8D60-52A5-4A0A2EBBEDFD}"/>
              </a:ext>
            </a:extLst>
          </p:cNvPr>
          <p:cNvCxnSpPr>
            <a:cxnSpLocks/>
          </p:cNvCxnSpPr>
          <p:nvPr/>
        </p:nvCxnSpPr>
        <p:spPr>
          <a:xfrm flipV="1">
            <a:off x="10395099" y="4908734"/>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19">
            <a:extLst>
              <a:ext uri="{FF2B5EF4-FFF2-40B4-BE49-F238E27FC236}">
                <a16:creationId xmlns:a16="http://schemas.microsoft.com/office/drawing/2014/main" id="{390108F9-3A1C-5156-49AA-1C8094A4373A}"/>
              </a:ext>
            </a:extLst>
          </p:cNvPr>
          <p:cNvCxnSpPr>
            <a:cxnSpLocks/>
          </p:cNvCxnSpPr>
          <p:nvPr/>
        </p:nvCxnSpPr>
        <p:spPr>
          <a:xfrm flipV="1">
            <a:off x="11128264" y="4908734"/>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4" name="群組 51">
            <a:extLst>
              <a:ext uri="{FF2B5EF4-FFF2-40B4-BE49-F238E27FC236}">
                <a16:creationId xmlns:a16="http://schemas.microsoft.com/office/drawing/2014/main" id="{170CAC97-0E48-30EA-DC9E-3E457415B177}"/>
              </a:ext>
            </a:extLst>
          </p:cNvPr>
          <p:cNvGrpSpPr/>
          <p:nvPr/>
        </p:nvGrpSpPr>
        <p:grpSpPr>
          <a:xfrm>
            <a:off x="6946760" y="5198225"/>
            <a:ext cx="1770000" cy="915415"/>
            <a:chOff x="1866900" y="5754945"/>
            <a:chExt cx="1770000" cy="915415"/>
          </a:xfrm>
        </p:grpSpPr>
        <p:sp>
          <p:nvSpPr>
            <p:cNvPr id="35" name="矩形 34">
              <a:extLst>
                <a:ext uri="{FF2B5EF4-FFF2-40B4-BE49-F238E27FC236}">
                  <a16:creationId xmlns:a16="http://schemas.microsoft.com/office/drawing/2014/main" id="{1B8EE229-9649-AA5F-4C67-E052E66896C2}"/>
                </a:ext>
              </a:extLst>
            </p:cNvPr>
            <p:cNvSpPr/>
            <p:nvPr/>
          </p:nvSpPr>
          <p:spPr>
            <a:xfrm>
              <a:off x="2096802" y="5778365"/>
              <a:ext cx="1242156" cy="448965"/>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zh-TW" altLang="en-US">
                <a:solidFill>
                  <a:prstClr val="white"/>
                </a:solidFill>
                <a:latin typeface="Calibri" panose="020F0502020204030204"/>
                <a:ea typeface="新細明體" panose="02020500000000000000" pitchFamily="18" charset="-120"/>
              </a:endParaRPr>
            </a:p>
          </p:txBody>
        </p:sp>
        <p:sp>
          <p:nvSpPr>
            <p:cNvPr id="36" name="文字方塊 6">
              <a:extLst>
                <a:ext uri="{FF2B5EF4-FFF2-40B4-BE49-F238E27FC236}">
                  <a16:creationId xmlns:a16="http://schemas.microsoft.com/office/drawing/2014/main" id="{3D2D1D23-819A-7BBC-5A03-57DE671F1535}"/>
                </a:ext>
              </a:extLst>
            </p:cNvPr>
            <p:cNvSpPr txBox="1"/>
            <p:nvPr/>
          </p:nvSpPr>
          <p:spPr>
            <a:xfrm>
              <a:off x="1866900" y="5754945"/>
              <a:ext cx="1048215" cy="461665"/>
            </a:xfrm>
            <a:prstGeom prst="rect">
              <a:avLst/>
            </a:prstGeom>
            <a:noFill/>
          </p:spPr>
          <p:txBody>
            <a:bodyPr wrap="square" rtlCol="0">
              <a:spAutoFit/>
            </a:bodyPr>
            <a:lstStyle/>
            <a:p>
              <a:pPr algn="ctr" defTabSz="457200">
                <a:defRPr/>
              </a:pPr>
              <a:r>
                <a:rPr lang="en-US" altLang="zh-TW" sz="2400" dirty="0">
                  <a:solidFill>
                    <a:prstClr val="black"/>
                  </a:solidFill>
                  <a:latin typeface="Calibri" panose="020F0502020204030204"/>
                  <a:ea typeface="新細明體" panose="02020500000000000000" pitchFamily="18" charset="-120"/>
                </a:rPr>
                <a:t>w</a:t>
              </a:r>
              <a:r>
                <a:rPr lang="en-US" altLang="zh-TW" sz="2400" baseline="-25000" dirty="0">
                  <a:solidFill>
                    <a:prstClr val="black"/>
                  </a:solidFill>
                  <a:latin typeface="Calibri" panose="020F0502020204030204"/>
                  <a:ea typeface="新細明體" panose="02020500000000000000" pitchFamily="18" charset="-120"/>
                </a:rPr>
                <a:t>1</a:t>
              </a:r>
              <a:endParaRPr lang="zh-TW" altLang="en-US" sz="2400" baseline="-25000" dirty="0">
                <a:solidFill>
                  <a:prstClr val="black"/>
                </a:solidFill>
                <a:latin typeface="Calibri" panose="020F0502020204030204"/>
                <a:ea typeface="新細明體" panose="02020500000000000000" pitchFamily="18" charset="-120"/>
              </a:endParaRPr>
            </a:p>
          </p:txBody>
        </p:sp>
        <p:sp>
          <p:nvSpPr>
            <p:cNvPr id="37" name="文字方塊 7">
              <a:extLst>
                <a:ext uri="{FF2B5EF4-FFF2-40B4-BE49-F238E27FC236}">
                  <a16:creationId xmlns:a16="http://schemas.microsoft.com/office/drawing/2014/main" id="{1D87AB3B-C7B7-E4CF-83C3-9C973837EFFD}"/>
                </a:ext>
              </a:extLst>
            </p:cNvPr>
            <p:cNvSpPr txBox="1"/>
            <p:nvPr/>
          </p:nvSpPr>
          <p:spPr>
            <a:xfrm>
              <a:off x="2588685" y="5762859"/>
              <a:ext cx="1048215" cy="461665"/>
            </a:xfrm>
            <a:prstGeom prst="rect">
              <a:avLst/>
            </a:prstGeom>
            <a:noFill/>
          </p:spPr>
          <p:txBody>
            <a:bodyPr wrap="square" rtlCol="0">
              <a:spAutoFit/>
            </a:bodyPr>
            <a:lstStyle/>
            <a:p>
              <a:pPr algn="ctr" defTabSz="457200">
                <a:defRPr/>
              </a:pPr>
              <a:r>
                <a:rPr lang="en-US" altLang="zh-TW" sz="2400" dirty="0">
                  <a:solidFill>
                    <a:prstClr val="black"/>
                  </a:solidFill>
                  <a:latin typeface="Calibri" panose="020F0502020204030204"/>
                  <a:ea typeface="新細明體" panose="02020500000000000000" pitchFamily="18" charset="-120"/>
                </a:rPr>
                <a:t>w</a:t>
              </a:r>
              <a:r>
                <a:rPr lang="en-US" altLang="zh-TW" sz="2400" baseline="-25000" dirty="0">
                  <a:solidFill>
                    <a:prstClr val="black"/>
                  </a:solidFill>
                  <a:latin typeface="Calibri" panose="020F0502020204030204"/>
                  <a:ea typeface="新細明體" panose="02020500000000000000" pitchFamily="18" charset="-120"/>
                </a:rPr>
                <a:t>2</a:t>
              </a:r>
              <a:endParaRPr lang="zh-TW" altLang="en-US" sz="2400" baseline="-25000" dirty="0">
                <a:solidFill>
                  <a:prstClr val="black"/>
                </a:solidFill>
                <a:latin typeface="Calibri" panose="020F0502020204030204"/>
                <a:ea typeface="新細明體" panose="02020500000000000000" pitchFamily="18" charset="-120"/>
              </a:endParaRPr>
            </a:p>
          </p:txBody>
        </p:sp>
        <p:sp>
          <p:nvSpPr>
            <p:cNvPr id="38" name="文字方塊 30">
              <a:extLst>
                <a:ext uri="{FF2B5EF4-FFF2-40B4-BE49-F238E27FC236}">
                  <a16:creationId xmlns:a16="http://schemas.microsoft.com/office/drawing/2014/main" id="{5A79AA8A-7E4A-C12A-7143-7483C789DD2C}"/>
                </a:ext>
              </a:extLst>
            </p:cNvPr>
            <p:cNvSpPr txBox="1"/>
            <p:nvPr/>
          </p:nvSpPr>
          <p:spPr>
            <a:xfrm>
              <a:off x="1904150" y="6208695"/>
              <a:ext cx="1646082" cy="461665"/>
            </a:xfrm>
            <a:prstGeom prst="rect">
              <a:avLst/>
            </a:prstGeom>
            <a:noFill/>
          </p:spPr>
          <p:txBody>
            <a:bodyPr wrap="square" rtlCol="0">
              <a:spAutoFit/>
            </a:bodyPr>
            <a:lstStyle/>
            <a:p>
              <a:pPr algn="ctr"/>
              <a:r>
                <a:rPr lang="en-US" altLang="zh-TW" sz="2400" dirty="0"/>
                <a:t>Sentence 1</a:t>
              </a:r>
              <a:endParaRPr lang="zh-TW" altLang="en-US" sz="2400" dirty="0"/>
            </a:p>
          </p:txBody>
        </p:sp>
      </p:grpSp>
      <p:grpSp>
        <p:nvGrpSpPr>
          <p:cNvPr id="39" name="群組 52">
            <a:extLst>
              <a:ext uri="{FF2B5EF4-FFF2-40B4-BE49-F238E27FC236}">
                <a16:creationId xmlns:a16="http://schemas.microsoft.com/office/drawing/2014/main" id="{2C317A22-C3E9-B9DB-0E79-F038553D8DE9}"/>
              </a:ext>
            </a:extLst>
          </p:cNvPr>
          <p:cNvGrpSpPr/>
          <p:nvPr/>
        </p:nvGrpSpPr>
        <p:grpSpPr>
          <a:xfrm>
            <a:off x="9205045" y="5190310"/>
            <a:ext cx="2480738" cy="920109"/>
            <a:chOff x="4125185" y="5747030"/>
            <a:chExt cx="2480738" cy="920109"/>
          </a:xfrm>
        </p:grpSpPr>
        <p:sp>
          <p:nvSpPr>
            <p:cNvPr id="40" name="矩形 39">
              <a:extLst>
                <a:ext uri="{FF2B5EF4-FFF2-40B4-BE49-F238E27FC236}">
                  <a16:creationId xmlns:a16="http://schemas.microsoft.com/office/drawing/2014/main" id="{08F33006-BC4C-59EF-FFE6-8E3BFF7CC067}"/>
                </a:ext>
              </a:extLst>
            </p:cNvPr>
            <p:cNvSpPr/>
            <p:nvPr/>
          </p:nvSpPr>
          <p:spPr>
            <a:xfrm>
              <a:off x="4318932" y="5820329"/>
              <a:ext cx="2065275" cy="396093"/>
            </a:xfrm>
            <a:prstGeom prst="rect">
              <a:avLst/>
            </a:prstGeom>
            <a:solidFill>
              <a:schemeClr val="accent2">
                <a:lumMod val="20000"/>
                <a:lumOff val="8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defTabSz="457200">
                <a:defRPr/>
              </a:pPr>
              <a:endParaRPr lang="zh-TW" altLang="en-US">
                <a:solidFill>
                  <a:prstClr val="black"/>
                </a:solidFill>
                <a:latin typeface="Calibri" panose="020F0502020204030204"/>
                <a:ea typeface="新細明體" panose="02020500000000000000" pitchFamily="18" charset="-120"/>
              </a:endParaRPr>
            </a:p>
          </p:txBody>
        </p:sp>
        <p:sp>
          <p:nvSpPr>
            <p:cNvPr id="41" name="文字方塊 17">
              <a:extLst>
                <a:ext uri="{FF2B5EF4-FFF2-40B4-BE49-F238E27FC236}">
                  <a16:creationId xmlns:a16="http://schemas.microsoft.com/office/drawing/2014/main" id="{C7DBCEFD-39A4-B16A-75D1-97CE1F2C079E}"/>
                </a:ext>
              </a:extLst>
            </p:cNvPr>
            <p:cNvSpPr txBox="1"/>
            <p:nvPr/>
          </p:nvSpPr>
          <p:spPr>
            <a:xfrm>
              <a:off x="4125185" y="5747031"/>
              <a:ext cx="1048215" cy="461665"/>
            </a:xfrm>
            <a:prstGeom prst="rect">
              <a:avLst/>
            </a:prstGeom>
            <a:noFill/>
          </p:spPr>
          <p:txBody>
            <a:bodyPr wrap="square" rtlCol="0">
              <a:spAutoFit/>
            </a:bodyPr>
            <a:lstStyle/>
            <a:p>
              <a:pPr algn="ctr" defTabSz="457200">
                <a:defRPr/>
              </a:pPr>
              <a:r>
                <a:rPr lang="en-US" altLang="zh-TW" sz="2400" dirty="0">
                  <a:solidFill>
                    <a:prstClr val="black"/>
                  </a:solidFill>
                  <a:latin typeface="Calibri" panose="020F0502020204030204"/>
                  <a:ea typeface="新細明體" panose="02020500000000000000" pitchFamily="18" charset="-120"/>
                </a:rPr>
                <a:t>w</a:t>
              </a:r>
              <a:r>
                <a:rPr lang="en-US" altLang="zh-TW" sz="2400" baseline="-25000" dirty="0">
                  <a:solidFill>
                    <a:prstClr val="black"/>
                  </a:solidFill>
                  <a:latin typeface="Calibri" panose="020F0502020204030204"/>
                  <a:ea typeface="新細明體" panose="02020500000000000000" pitchFamily="18" charset="-120"/>
                </a:rPr>
                <a:t>3</a:t>
              </a:r>
              <a:endParaRPr lang="zh-TW" altLang="en-US" sz="2400" baseline="-25000" dirty="0">
                <a:solidFill>
                  <a:prstClr val="black"/>
                </a:solidFill>
                <a:latin typeface="Calibri" panose="020F0502020204030204"/>
                <a:ea typeface="新細明體" panose="02020500000000000000" pitchFamily="18" charset="-120"/>
              </a:endParaRPr>
            </a:p>
          </p:txBody>
        </p:sp>
        <p:sp>
          <p:nvSpPr>
            <p:cNvPr id="42" name="文字方塊 18">
              <a:extLst>
                <a:ext uri="{FF2B5EF4-FFF2-40B4-BE49-F238E27FC236}">
                  <a16:creationId xmlns:a16="http://schemas.microsoft.com/office/drawing/2014/main" id="{A4BBEEA6-3FC3-E4AE-F978-8C5222F454A0}"/>
                </a:ext>
              </a:extLst>
            </p:cNvPr>
            <p:cNvSpPr txBox="1"/>
            <p:nvPr/>
          </p:nvSpPr>
          <p:spPr>
            <a:xfrm>
              <a:off x="4846970" y="5754945"/>
              <a:ext cx="1048215" cy="461665"/>
            </a:xfrm>
            <a:prstGeom prst="rect">
              <a:avLst/>
            </a:prstGeom>
            <a:noFill/>
          </p:spPr>
          <p:txBody>
            <a:bodyPr wrap="square" rtlCol="0">
              <a:spAutoFit/>
            </a:bodyPr>
            <a:lstStyle/>
            <a:p>
              <a:pPr algn="ctr" defTabSz="457200">
                <a:defRPr/>
              </a:pPr>
              <a:r>
                <a:rPr lang="en-US" altLang="zh-TW" sz="2400" dirty="0">
                  <a:solidFill>
                    <a:prstClr val="black"/>
                  </a:solidFill>
                  <a:latin typeface="Calibri" panose="020F0502020204030204"/>
                  <a:ea typeface="新細明體" panose="02020500000000000000" pitchFamily="18" charset="-120"/>
                </a:rPr>
                <a:t>w</a:t>
              </a:r>
              <a:r>
                <a:rPr lang="en-US" altLang="zh-TW" sz="2400" baseline="-25000" dirty="0">
                  <a:solidFill>
                    <a:prstClr val="black"/>
                  </a:solidFill>
                  <a:latin typeface="Calibri" panose="020F0502020204030204"/>
                  <a:ea typeface="新細明體" panose="02020500000000000000" pitchFamily="18" charset="-120"/>
                </a:rPr>
                <a:t>4</a:t>
              </a:r>
              <a:endParaRPr lang="zh-TW" altLang="en-US" sz="2400" baseline="-25000" dirty="0">
                <a:solidFill>
                  <a:prstClr val="black"/>
                </a:solidFill>
                <a:latin typeface="Calibri" panose="020F0502020204030204"/>
                <a:ea typeface="新細明體" panose="02020500000000000000" pitchFamily="18" charset="-120"/>
              </a:endParaRPr>
            </a:p>
          </p:txBody>
        </p:sp>
        <p:sp>
          <p:nvSpPr>
            <p:cNvPr id="43" name="文字方塊 20">
              <a:extLst>
                <a:ext uri="{FF2B5EF4-FFF2-40B4-BE49-F238E27FC236}">
                  <a16:creationId xmlns:a16="http://schemas.microsoft.com/office/drawing/2014/main" id="{53028251-5010-E3BF-AEC1-7E107AFAC905}"/>
                </a:ext>
              </a:extLst>
            </p:cNvPr>
            <p:cNvSpPr txBox="1"/>
            <p:nvPr/>
          </p:nvSpPr>
          <p:spPr>
            <a:xfrm>
              <a:off x="5557708" y="5747030"/>
              <a:ext cx="1048215" cy="461665"/>
            </a:xfrm>
            <a:prstGeom prst="rect">
              <a:avLst/>
            </a:prstGeom>
            <a:noFill/>
          </p:spPr>
          <p:txBody>
            <a:bodyPr wrap="square" rtlCol="0">
              <a:spAutoFit/>
            </a:bodyPr>
            <a:lstStyle/>
            <a:p>
              <a:pPr algn="ctr" defTabSz="457200">
                <a:defRPr/>
              </a:pPr>
              <a:r>
                <a:rPr lang="en-US" altLang="zh-TW" sz="2400" dirty="0">
                  <a:solidFill>
                    <a:prstClr val="black"/>
                  </a:solidFill>
                  <a:latin typeface="Calibri" panose="020F0502020204030204"/>
                  <a:ea typeface="新細明體" panose="02020500000000000000" pitchFamily="18" charset="-120"/>
                </a:rPr>
                <a:t>w</a:t>
              </a:r>
              <a:r>
                <a:rPr lang="en-US" altLang="zh-TW" sz="2400" baseline="-25000" dirty="0">
                  <a:solidFill>
                    <a:prstClr val="black"/>
                  </a:solidFill>
                  <a:latin typeface="Calibri" panose="020F0502020204030204"/>
                  <a:ea typeface="新細明體" panose="02020500000000000000" pitchFamily="18" charset="-120"/>
                </a:rPr>
                <a:t>5</a:t>
              </a:r>
              <a:endParaRPr lang="zh-TW" altLang="en-US" sz="2400" baseline="-25000" dirty="0">
                <a:solidFill>
                  <a:prstClr val="black"/>
                </a:solidFill>
                <a:latin typeface="Calibri" panose="020F0502020204030204"/>
                <a:ea typeface="新細明體" panose="02020500000000000000" pitchFamily="18" charset="-120"/>
              </a:endParaRPr>
            </a:p>
          </p:txBody>
        </p:sp>
        <p:sp>
          <p:nvSpPr>
            <p:cNvPr id="44" name="文字方塊 31">
              <a:extLst>
                <a:ext uri="{FF2B5EF4-FFF2-40B4-BE49-F238E27FC236}">
                  <a16:creationId xmlns:a16="http://schemas.microsoft.com/office/drawing/2014/main" id="{61342254-ABFC-1E3D-8AEB-D260DC7268E7}"/>
                </a:ext>
              </a:extLst>
            </p:cNvPr>
            <p:cNvSpPr txBox="1"/>
            <p:nvPr/>
          </p:nvSpPr>
          <p:spPr>
            <a:xfrm>
              <a:off x="4489977" y="6205474"/>
              <a:ext cx="1646082" cy="461665"/>
            </a:xfrm>
            <a:prstGeom prst="rect">
              <a:avLst/>
            </a:prstGeom>
            <a:noFill/>
          </p:spPr>
          <p:txBody>
            <a:bodyPr wrap="square" rtlCol="0">
              <a:spAutoFit/>
            </a:bodyPr>
            <a:lstStyle/>
            <a:p>
              <a:pPr algn="ctr"/>
              <a:r>
                <a:rPr lang="en-US" altLang="zh-TW" sz="2400" dirty="0"/>
                <a:t>Sentence 2</a:t>
              </a:r>
              <a:endParaRPr lang="zh-TW" altLang="en-US" sz="2400" dirty="0"/>
            </a:p>
          </p:txBody>
        </p:sp>
      </p:grpSp>
      <p:sp>
        <p:nvSpPr>
          <p:cNvPr id="61" name="文本框 60">
            <a:extLst>
              <a:ext uri="{FF2B5EF4-FFF2-40B4-BE49-F238E27FC236}">
                <a16:creationId xmlns:a16="http://schemas.microsoft.com/office/drawing/2014/main" id="{9FE82CC4-99A8-C381-9E1D-0DC13569A66B}"/>
              </a:ext>
            </a:extLst>
          </p:cNvPr>
          <p:cNvSpPr txBox="1"/>
          <p:nvPr/>
        </p:nvSpPr>
        <p:spPr>
          <a:xfrm>
            <a:off x="573091" y="4128603"/>
            <a:ext cx="5053722" cy="2031325"/>
          </a:xfrm>
          <a:prstGeom prst="rect">
            <a:avLst/>
          </a:prstGeom>
          <a:noFill/>
        </p:spPr>
        <p:txBody>
          <a:bodyPr wrap="square" rtlCol="0">
            <a:spAutoFit/>
          </a:bodyPr>
          <a:lstStyle/>
          <a:p>
            <a:r>
              <a:rPr kumimoji="1" lang="zh-CN" altLang="en-US" dirty="0"/>
              <a:t>示例：</a:t>
            </a:r>
            <a:endParaRPr kumimoji="1" lang="en-US" altLang="zh-CN" dirty="0"/>
          </a:p>
          <a:p>
            <a:endParaRPr kumimoji="1" lang="en-US" altLang="zh-CN" dirty="0"/>
          </a:p>
          <a:p>
            <a:r>
              <a:rPr kumimoji="1" lang="en-US" altLang="zh-CN" dirty="0"/>
              <a:t>Input</a:t>
            </a:r>
            <a:r>
              <a:rPr kumimoji="1" lang="zh-CN" altLang="en-US" dirty="0"/>
              <a:t>：</a:t>
            </a:r>
            <a:r>
              <a:rPr kumimoji="1" lang="en-US" altLang="zh-CN" dirty="0"/>
              <a:t>[CLS] </a:t>
            </a:r>
            <a:r>
              <a:rPr kumimoji="1" lang="zh-CN" altLang="en-US" dirty="0"/>
              <a:t>博学而笃志</a:t>
            </a:r>
            <a:r>
              <a:rPr kumimoji="1" lang="en-US" altLang="zh-CN" dirty="0"/>
              <a:t> [SEP] </a:t>
            </a:r>
            <a:r>
              <a:rPr kumimoji="1" lang="zh-CN" altLang="en-US" dirty="0"/>
              <a:t>切问而近思</a:t>
            </a:r>
            <a:r>
              <a:rPr kumimoji="1" lang="en-US" altLang="zh-CN" dirty="0"/>
              <a:t> [SEP]</a:t>
            </a:r>
          </a:p>
          <a:p>
            <a:r>
              <a:rPr kumimoji="1" lang="en-US" altLang="zh-CN" dirty="0"/>
              <a:t>Target</a:t>
            </a:r>
            <a:r>
              <a:rPr kumimoji="1" lang="zh-CN" altLang="en-US" dirty="0"/>
              <a:t>：</a:t>
            </a:r>
            <a:r>
              <a:rPr kumimoji="1" lang="en-US" altLang="zh-CN" dirty="0"/>
              <a:t>Yes</a:t>
            </a:r>
          </a:p>
          <a:p>
            <a:endParaRPr kumimoji="1" lang="en-US" altLang="zh-CN" dirty="0"/>
          </a:p>
          <a:p>
            <a:r>
              <a:rPr kumimoji="1" lang="en-US" altLang="zh-CN" dirty="0"/>
              <a:t>Input</a:t>
            </a:r>
            <a:r>
              <a:rPr kumimoji="1" lang="zh-CN" altLang="en-US" dirty="0"/>
              <a:t>：</a:t>
            </a:r>
            <a:r>
              <a:rPr kumimoji="1" lang="en-US" altLang="zh-CN" dirty="0"/>
              <a:t> [CLS] </a:t>
            </a:r>
            <a:r>
              <a:rPr kumimoji="1" lang="zh-CN" altLang="en-US" dirty="0"/>
              <a:t>博学而笃志</a:t>
            </a:r>
            <a:r>
              <a:rPr kumimoji="1" lang="en-US" altLang="zh-CN" dirty="0"/>
              <a:t> [SEP] </a:t>
            </a:r>
            <a:r>
              <a:rPr kumimoji="1" lang="zh-CN" altLang="en-US" dirty="0"/>
              <a:t>今天风好大</a:t>
            </a:r>
            <a:r>
              <a:rPr kumimoji="1" lang="en-US" altLang="zh-CN" dirty="0"/>
              <a:t>[SEP]</a:t>
            </a:r>
          </a:p>
          <a:p>
            <a:r>
              <a:rPr kumimoji="1" lang="en-US" altLang="zh-CN" dirty="0"/>
              <a:t>Target</a:t>
            </a:r>
            <a:r>
              <a:rPr kumimoji="1" lang="zh-CN" altLang="en-US" dirty="0"/>
              <a:t>：</a:t>
            </a:r>
            <a:r>
              <a:rPr kumimoji="1" lang="en-US" altLang="zh-CN" dirty="0"/>
              <a:t>No</a:t>
            </a:r>
            <a:endParaRPr kumimoji="1" lang="zh-CN" altLang="en-US" dirty="0"/>
          </a:p>
        </p:txBody>
      </p:sp>
      <p:sp>
        <p:nvSpPr>
          <p:cNvPr id="62" name="文本框 61">
            <a:extLst>
              <a:ext uri="{FF2B5EF4-FFF2-40B4-BE49-F238E27FC236}">
                <a16:creationId xmlns:a16="http://schemas.microsoft.com/office/drawing/2014/main" id="{9C779FD7-0E39-72A6-B57C-088B25A3CCEC}"/>
              </a:ext>
            </a:extLst>
          </p:cNvPr>
          <p:cNvSpPr txBox="1"/>
          <p:nvPr/>
        </p:nvSpPr>
        <p:spPr>
          <a:xfrm>
            <a:off x="573091" y="1898485"/>
            <a:ext cx="4798108" cy="1477328"/>
          </a:xfrm>
          <a:prstGeom prst="rect">
            <a:avLst/>
          </a:prstGeom>
          <a:noFill/>
        </p:spPr>
        <p:txBody>
          <a:bodyPr wrap="none" rtlCol="0">
            <a:spAutoFit/>
          </a:bodyPr>
          <a:lstStyle/>
          <a:p>
            <a:r>
              <a:rPr kumimoji="1" lang="zh-CN" altLang="en-US" dirty="0"/>
              <a:t>正负句子对样本：</a:t>
            </a:r>
            <a:endParaRPr kumimoji="1" lang="en-US" altLang="zh-CN" dirty="0"/>
          </a:p>
          <a:p>
            <a:endParaRPr kumimoji="1" lang="en-US" altLang="zh-CN" dirty="0"/>
          </a:p>
          <a:p>
            <a:r>
              <a:rPr kumimoji="1" lang="en-US" altLang="zh-CN" dirty="0"/>
              <a:t>50%</a:t>
            </a:r>
            <a:r>
              <a:rPr kumimoji="1" lang="zh-CN" altLang="en-US" dirty="0"/>
              <a:t> 的正样本：训练语料库中的两个连续段落</a:t>
            </a:r>
            <a:endParaRPr kumimoji="1" lang="en-US" altLang="zh-CN" dirty="0"/>
          </a:p>
          <a:p>
            <a:endParaRPr kumimoji="1" lang="en-US" altLang="zh-CN" dirty="0"/>
          </a:p>
          <a:p>
            <a:r>
              <a:rPr kumimoji="1" lang="en-US" altLang="zh-CN" dirty="0"/>
              <a:t>50%</a:t>
            </a:r>
            <a:r>
              <a:rPr kumimoji="1" lang="zh-CN" altLang="en-US" dirty="0"/>
              <a:t> 的负样本：来自不同文档的两个随机段落</a:t>
            </a:r>
            <a:endParaRPr kumimoji="1" lang="en-US" altLang="zh-CN" dirty="0"/>
          </a:p>
        </p:txBody>
      </p:sp>
      <p:cxnSp>
        <p:nvCxnSpPr>
          <p:cNvPr id="63" name="直線單箭頭接點 19">
            <a:extLst>
              <a:ext uri="{FF2B5EF4-FFF2-40B4-BE49-F238E27FC236}">
                <a16:creationId xmlns:a16="http://schemas.microsoft.com/office/drawing/2014/main" id="{909F5849-0EAA-7BA6-479F-56041D5325C8}"/>
              </a:ext>
            </a:extLst>
          </p:cNvPr>
          <p:cNvCxnSpPr>
            <a:cxnSpLocks/>
          </p:cNvCxnSpPr>
          <p:nvPr/>
        </p:nvCxnSpPr>
        <p:spPr>
          <a:xfrm flipV="1">
            <a:off x="6725062" y="3462600"/>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矩形 63">
            <a:extLst>
              <a:ext uri="{FF2B5EF4-FFF2-40B4-BE49-F238E27FC236}">
                <a16:creationId xmlns:a16="http://schemas.microsoft.com/office/drawing/2014/main" id="{D2C1F1C7-3500-3ABC-33EE-BB1F2199AC66}"/>
              </a:ext>
            </a:extLst>
          </p:cNvPr>
          <p:cNvSpPr/>
          <p:nvPr/>
        </p:nvSpPr>
        <p:spPr>
          <a:xfrm rot="5400000">
            <a:off x="6540505" y="3139527"/>
            <a:ext cx="360000" cy="195209"/>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defTabSz="457200">
              <a:defRPr/>
            </a:pPr>
            <a:endParaRPr lang="zh-TW" altLang="en-US">
              <a:solidFill>
                <a:prstClr val="white"/>
              </a:solidFill>
              <a:latin typeface="Calibri" panose="020F0502020204030204"/>
              <a:ea typeface="新細明體" panose="02020500000000000000" pitchFamily="18" charset="-120"/>
            </a:endParaRPr>
          </a:p>
        </p:txBody>
      </p:sp>
      <p:sp>
        <p:nvSpPr>
          <p:cNvPr id="65" name="矩形: 圓角 28">
            <a:extLst>
              <a:ext uri="{FF2B5EF4-FFF2-40B4-BE49-F238E27FC236}">
                <a16:creationId xmlns:a16="http://schemas.microsoft.com/office/drawing/2014/main" id="{16ABDA26-C6DF-215F-3BEC-87F5A3D97328}"/>
              </a:ext>
            </a:extLst>
          </p:cNvPr>
          <p:cNvSpPr/>
          <p:nvPr/>
        </p:nvSpPr>
        <p:spPr>
          <a:xfrm>
            <a:off x="6191807" y="1906307"/>
            <a:ext cx="1057576" cy="779160"/>
          </a:xfrm>
          <a:prstGeom prst="roundRect">
            <a:avLst/>
          </a:prstGeom>
          <a:solidFill>
            <a:schemeClr val="accent1">
              <a:lumMod val="60000"/>
              <a:lumOff val="4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defTabSz="457200">
              <a:defRPr/>
            </a:pPr>
            <a:r>
              <a:rPr lang="en-US" altLang="zh-TW" sz="2400" dirty="0">
                <a:solidFill>
                  <a:prstClr val="black"/>
                </a:solidFill>
                <a:latin typeface="Calibri" panose="020F0502020204030204"/>
                <a:ea typeface="新細明體" panose="02020500000000000000" pitchFamily="18" charset="-120"/>
              </a:rPr>
              <a:t>Linear</a:t>
            </a:r>
          </a:p>
        </p:txBody>
      </p:sp>
      <p:cxnSp>
        <p:nvCxnSpPr>
          <p:cNvPr id="66" name="直線單箭頭接點 29">
            <a:extLst>
              <a:ext uri="{FF2B5EF4-FFF2-40B4-BE49-F238E27FC236}">
                <a16:creationId xmlns:a16="http://schemas.microsoft.com/office/drawing/2014/main" id="{71283CD9-CC80-0169-E257-42FB830486E0}"/>
              </a:ext>
            </a:extLst>
          </p:cNvPr>
          <p:cNvCxnSpPr>
            <a:cxnSpLocks/>
          </p:cNvCxnSpPr>
          <p:nvPr/>
        </p:nvCxnSpPr>
        <p:spPr>
          <a:xfrm flipV="1">
            <a:off x="6709278" y="1546969"/>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單箭頭接點 30">
            <a:extLst>
              <a:ext uri="{FF2B5EF4-FFF2-40B4-BE49-F238E27FC236}">
                <a16:creationId xmlns:a16="http://schemas.microsoft.com/office/drawing/2014/main" id="{B4460FE3-BDDB-E82E-7497-B7B88145A08B}"/>
              </a:ext>
            </a:extLst>
          </p:cNvPr>
          <p:cNvCxnSpPr>
            <a:cxnSpLocks/>
          </p:cNvCxnSpPr>
          <p:nvPr/>
        </p:nvCxnSpPr>
        <p:spPr>
          <a:xfrm flipV="1">
            <a:off x="6721978" y="2696619"/>
            <a:ext cx="0" cy="3515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矩形 67">
            <a:extLst>
              <a:ext uri="{FF2B5EF4-FFF2-40B4-BE49-F238E27FC236}">
                <a16:creationId xmlns:a16="http://schemas.microsoft.com/office/drawing/2014/main" id="{FD8CD820-A622-3987-106D-D4494B5E997F}"/>
              </a:ext>
            </a:extLst>
          </p:cNvPr>
          <p:cNvSpPr/>
          <p:nvPr/>
        </p:nvSpPr>
        <p:spPr>
          <a:xfrm>
            <a:off x="6175958" y="1093098"/>
            <a:ext cx="1066639" cy="461665"/>
          </a:xfrm>
          <a:prstGeom prst="rect">
            <a:avLst/>
          </a:prstGeom>
        </p:spPr>
        <p:txBody>
          <a:bodyPr wrap="square">
            <a:spAutoFit/>
          </a:bodyPr>
          <a:lstStyle/>
          <a:p>
            <a:pPr algn="ctr" defTabSz="457200">
              <a:defRPr/>
            </a:pPr>
            <a:r>
              <a:rPr lang="en-US" altLang="zh-TW" sz="2400" dirty="0">
                <a:solidFill>
                  <a:prstClr val="black"/>
                </a:solidFill>
                <a:latin typeface="Calibri" panose="020F0502020204030204"/>
                <a:ea typeface="新細明體" panose="02020500000000000000" pitchFamily="18" charset="-120"/>
              </a:rPr>
              <a:t>Yes/No</a:t>
            </a:r>
            <a:endParaRPr lang="zh-TW" altLang="en-US" sz="2400" baseline="-25000" dirty="0">
              <a:solidFill>
                <a:prstClr val="black"/>
              </a:solidFill>
              <a:latin typeface="Calibri" panose="020F0502020204030204"/>
              <a:ea typeface="新細明體" panose="02020500000000000000" pitchFamily="18" charset="-120"/>
            </a:endParaRPr>
          </a:p>
        </p:txBody>
      </p:sp>
      <p:sp>
        <p:nvSpPr>
          <p:cNvPr id="2" name="灯片编号占位符 1">
            <a:extLst>
              <a:ext uri="{FF2B5EF4-FFF2-40B4-BE49-F238E27FC236}">
                <a16:creationId xmlns:a16="http://schemas.microsoft.com/office/drawing/2014/main" id="{27845321-B8A7-ADC5-6D28-2D8505E4C8FE}"/>
              </a:ext>
            </a:extLst>
          </p:cNvPr>
          <p:cNvSpPr>
            <a:spLocks noGrp="1"/>
          </p:cNvSpPr>
          <p:nvPr>
            <p:ph type="sldNum" sz="quarter" idx="12"/>
          </p:nvPr>
        </p:nvSpPr>
        <p:spPr/>
        <p:txBody>
          <a:bodyPr/>
          <a:lstStyle/>
          <a:p>
            <a:fld id="{8B072E7F-FB13-4E5C-AA2E-76722510F6F9}" type="slidenum">
              <a:rPr lang="en-US" smtClean="0"/>
              <a:t>9</a:t>
            </a:fld>
            <a:endParaRPr lang="en-US"/>
          </a:p>
        </p:txBody>
      </p:sp>
    </p:spTree>
    <p:extLst>
      <p:ext uri="{BB962C8B-B14F-4D97-AF65-F5344CB8AC3E}">
        <p14:creationId xmlns:p14="http://schemas.microsoft.com/office/powerpoint/2010/main" val="279848198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6471</TotalTime>
  <Words>7507</Words>
  <Application>Microsoft Macintosh PowerPoint</Application>
  <PresentationFormat>宽屏</PresentationFormat>
  <Paragraphs>565</Paragraphs>
  <Slides>23</Slides>
  <Notes>22</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23</vt:i4>
      </vt:variant>
    </vt:vector>
  </HeadingPairs>
  <TitlesOfParts>
    <vt:vector size="39" baseType="lpstr">
      <vt:lpstr>-apple-system</vt:lpstr>
      <vt:lpstr>等线 Light</vt:lpstr>
      <vt:lpstr>宋体</vt:lpstr>
      <vt:lpstr>微软雅黑</vt:lpstr>
      <vt:lpstr>微軟正黑體</vt:lpstr>
      <vt:lpstr>Myriad Pro</vt:lpstr>
      <vt:lpstr>Arial</vt:lpstr>
      <vt:lpstr>Calibri</vt:lpstr>
      <vt:lpstr>Calibri Light</vt:lpstr>
      <vt:lpstr>Cambria Math</vt:lpstr>
      <vt:lpstr>Consolas</vt:lpstr>
      <vt:lpstr>Optima-Regular</vt:lpstr>
      <vt:lpstr>Source Code Pro</vt:lpstr>
      <vt:lpstr>Symbol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薛 禹良</dc:creator>
  <cp:lastModifiedBy>Meilinger</cp:lastModifiedBy>
  <cp:revision>377</cp:revision>
  <dcterms:created xsi:type="dcterms:W3CDTF">2023-06-02T09:07:36Z</dcterms:created>
  <dcterms:modified xsi:type="dcterms:W3CDTF">2023-06-21T01:22:31Z</dcterms:modified>
</cp:coreProperties>
</file>