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6" r:id="rId1"/>
  </p:sldMasterIdLst>
  <p:notesMasterIdLst>
    <p:notesMasterId r:id="rId42"/>
  </p:notesMasterIdLst>
  <p:sldIdLst>
    <p:sldId id="256" r:id="rId2"/>
    <p:sldId id="351" r:id="rId3"/>
    <p:sldId id="333" r:id="rId4"/>
    <p:sldId id="352" r:id="rId5"/>
    <p:sldId id="353" r:id="rId6"/>
    <p:sldId id="354" r:id="rId7"/>
    <p:sldId id="393" r:id="rId8"/>
    <p:sldId id="394" r:id="rId9"/>
    <p:sldId id="395" r:id="rId10"/>
    <p:sldId id="391" r:id="rId11"/>
    <p:sldId id="373" r:id="rId12"/>
    <p:sldId id="377" r:id="rId13"/>
    <p:sldId id="376" r:id="rId14"/>
    <p:sldId id="396" r:id="rId15"/>
    <p:sldId id="383" r:id="rId16"/>
    <p:sldId id="349" r:id="rId17"/>
    <p:sldId id="336" r:id="rId18"/>
    <p:sldId id="365" r:id="rId19"/>
    <p:sldId id="361" r:id="rId20"/>
    <p:sldId id="362" r:id="rId21"/>
    <p:sldId id="366" r:id="rId22"/>
    <p:sldId id="367" r:id="rId23"/>
    <p:sldId id="384" r:id="rId24"/>
    <p:sldId id="339" r:id="rId25"/>
    <p:sldId id="387" r:id="rId26"/>
    <p:sldId id="388" r:id="rId27"/>
    <p:sldId id="386" r:id="rId28"/>
    <p:sldId id="359" r:id="rId29"/>
    <p:sldId id="360" r:id="rId30"/>
    <p:sldId id="380" r:id="rId31"/>
    <p:sldId id="381" r:id="rId32"/>
    <p:sldId id="382" r:id="rId33"/>
    <p:sldId id="348" r:id="rId34"/>
    <p:sldId id="385" r:id="rId35"/>
    <p:sldId id="392" r:id="rId36"/>
    <p:sldId id="340" r:id="rId37"/>
    <p:sldId id="379" r:id="rId38"/>
    <p:sldId id="343" r:id="rId39"/>
    <p:sldId id="372" r:id="rId40"/>
    <p:sldId id="334" r:id="rId4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04">
          <p15:clr>
            <a:srgbClr val="A4A3A4"/>
          </p15:clr>
        </p15:guide>
        <p15:guide id="3" orient="horz" pos="1014">
          <p15:clr>
            <a:srgbClr val="A4A3A4"/>
          </p15:clr>
        </p15:guide>
        <p15:guide id="4" orient="horz" pos="1146">
          <p15:clr>
            <a:srgbClr val="A4A3A4"/>
          </p15:clr>
        </p15:guide>
        <p15:guide id="5" pos="3840">
          <p15:clr>
            <a:srgbClr val="A4A3A4"/>
          </p15:clr>
        </p15:guide>
        <p15:guide id="6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870D"/>
    <a:srgbClr val="F1905F"/>
    <a:srgbClr val="E67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21" autoAdjust="0"/>
    <p:restoredTop sz="86331" autoAdjust="0"/>
  </p:normalViewPr>
  <p:slideViewPr>
    <p:cSldViewPr snapToGrid="0">
      <p:cViewPr varScale="1">
        <p:scale>
          <a:sx n="47" d="100"/>
          <a:sy n="47" d="100"/>
        </p:scale>
        <p:origin x="806" y="58"/>
      </p:cViewPr>
      <p:guideLst>
        <p:guide orient="horz" pos="2160"/>
        <p:guide orient="horz" pos="204"/>
        <p:guide orient="horz" pos="1014"/>
        <p:guide orient="horz" pos="1146"/>
        <p:guide pos="3840"/>
        <p:guide pos="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>
            <a:extLst>
              <a:ext uri="{FF2B5EF4-FFF2-40B4-BE49-F238E27FC236}">
                <a16:creationId xmlns:a16="http://schemas.microsoft.com/office/drawing/2014/main" id="{E19B6948-C4A5-4491-A094-B6B920820966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Date Placeholder 2">
            <a:extLst>
              <a:ext uri="{FF2B5EF4-FFF2-40B4-BE49-F238E27FC236}">
                <a16:creationId xmlns:a16="http://schemas.microsoft.com/office/drawing/2014/main" id="{3BCE791B-8C6E-4FA9-A2BB-0C1E15A6F1D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E910FB0-6DC8-41C6-BC8A-6BA1AD92011B}" type="datetime1">
              <a:rPr lang="en-US" altLang="zh-CN"/>
              <a:pPr>
                <a:defRPr/>
              </a:pPr>
              <a:t>2/21/2019</a:t>
            </a:fld>
            <a:endParaRPr lang="en-US" altLang="zh-CN"/>
          </a:p>
        </p:txBody>
      </p:sp>
      <p:sp>
        <p:nvSpPr>
          <p:cNvPr id="13316" name="Slide Image Placeholder 3">
            <a:extLst>
              <a:ext uri="{FF2B5EF4-FFF2-40B4-BE49-F238E27FC236}">
                <a16:creationId xmlns:a16="http://schemas.microsoft.com/office/drawing/2014/main" id="{0AA6FEEF-1E24-4A43-A7CA-627361D25001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Notes Placeholder 4">
            <a:extLst>
              <a:ext uri="{FF2B5EF4-FFF2-40B4-BE49-F238E27FC236}">
                <a16:creationId xmlns:a16="http://schemas.microsoft.com/office/drawing/2014/main" id="{04253AB3-0966-484D-A75A-D925C71478DC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Click to edit Master text styles</a:t>
            </a:r>
          </a:p>
          <a:p>
            <a:pPr>
              <a:defRPr/>
            </a:pPr>
            <a:r>
              <a:rPr lang="zh-CN" altLang="zh-CN"/>
              <a:t>Second level</a:t>
            </a:r>
          </a:p>
          <a:p>
            <a:pPr>
              <a:defRPr/>
            </a:pPr>
            <a:r>
              <a:rPr lang="zh-CN" altLang="zh-CN"/>
              <a:t>Third level</a:t>
            </a:r>
          </a:p>
          <a:p>
            <a:pPr>
              <a:defRPr/>
            </a:pPr>
            <a:r>
              <a:rPr lang="zh-CN" altLang="zh-CN"/>
              <a:t>Fourth level</a:t>
            </a:r>
          </a:p>
          <a:p>
            <a:pPr>
              <a:defRPr/>
            </a:pPr>
            <a:r>
              <a:rPr lang="zh-CN" altLang="zh-CN"/>
              <a:t>Fifth level</a:t>
            </a:r>
          </a:p>
        </p:txBody>
      </p:sp>
      <p:sp>
        <p:nvSpPr>
          <p:cNvPr id="2054" name="Footer Placeholder 5">
            <a:extLst>
              <a:ext uri="{FF2B5EF4-FFF2-40B4-BE49-F238E27FC236}">
                <a16:creationId xmlns:a16="http://schemas.microsoft.com/office/drawing/2014/main" id="{C2036756-8FDE-4A12-B9B8-E4371D3E7AE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Slide Number Placeholder 6">
            <a:extLst>
              <a:ext uri="{FF2B5EF4-FFF2-40B4-BE49-F238E27FC236}">
                <a16:creationId xmlns:a16="http://schemas.microsoft.com/office/drawing/2014/main" id="{712F6CCA-539B-4712-A223-CE8347A425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E59AE9B-6F3B-439C-8867-4DB72ECBF5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7-zip&amp;tn=44039180_cpr&amp;fenlei=mv6quAkxTZn0IZRqIHckPjm4nH00T1YYmWcYrjDvn1R1P1RzuHbd0AP8IA3qPjfsn1bkrjKxmLKz0ZNzUjdCIZwsrBtEXh9GuA7EQhF9pywdQhPEUiqkIyN1IA-EUBtkPjmYnj0vP10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7-zip&amp;tn=44039180_cpr&amp;fenlei=mv6quAkxTZn0IZRqIHckPjm4nH00T1YYmWcYrjDvn1R1P1RzuHbd0AP8IA3qPjfsn1bkrjKxmLKz0ZNzUjdCIZwsrBtEXh9GuA7EQhF9pywdQhPEUiqkIyN1IA-EUBtkPjmYnj0vP10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7-zip&amp;tn=44039180_cpr&amp;fenlei=mv6quAkxTZn0IZRqIHckPjm4nH00T1YYmWcYrjDvn1R1P1RzuHbd0AP8IA3qPjfsn1bkrjKxmLKz0ZNzUjdCIZwsrBtEXh9GuA7EQhF9pywdQhPEUiqkIyN1IA-EUBtkPjmYnj0vP10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7-zip&amp;tn=44039180_cpr&amp;fenlei=mv6quAkxTZn0IZRqIHckPjm4nH00T1YYmWcYrjDvn1R1P1RzuHbd0AP8IA3qPjfsn1bkrjKxmLKz0ZNzUjdCIZwsrBtEXh9GuA7EQhF9pywdQhPEUiqkIyN1IA-EUBtkPjmYnj0vP10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E910FB0-6DC8-41C6-BC8A-6BA1AD92011B}" type="datetime1">
              <a:rPr lang="en-US" altLang="zh-CN" smtClean="0"/>
              <a:pPr>
                <a:defRPr/>
              </a:pPr>
              <a:t>2/21/2019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59AE9B-6F3B-439C-8867-4DB72ECBF5D1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8760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D9BBAA1A-44E7-4412-9271-077CE7BB84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652EA16F-1235-45E0-8BDF-D27FD439752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 typeface="Calibri Light" panose="020F0302020204030204" pitchFamily="34" charset="0"/>
              <a:buAutoNum type="arabicPeriod"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388" name="日期占位符 3">
            <a:extLst>
              <a:ext uri="{FF2B5EF4-FFF2-40B4-BE49-F238E27FC236}">
                <a16:creationId xmlns:a16="http://schemas.microsoft.com/office/drawing/2014/main" id="{EB39B944-6157-436A-9F11-650C966AE2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CFD0554-0578-4E69-9CD0-E9DBDA95B4D2}" type="datetime1">
              <a:rPr lang="en-US" altLang="zh-CN" smtClean="0"/>
              <a:pPr/>
              <a:t>2/21/2019</a:t>
            </a:fld>
            <a:endParaRPr lang="en-US" altLang="zh-CN"/>
          </a:p>
        </p:txBody>
      </p:sp>
      <p:sp>
        <p:nvSpPr>
          <p:cNvPr id="16389" name="灯片编号占位符 4">
            <a:extLst>
              <a:ext uri="{FF2B5EF4-FFF2-40B4-BE49-F238E27FC236}">
                <a16:creationId xmlns:a16="http://schemas.microsoft.com/office/drawing/2014/main" id="{58115DD4-DAB1-478C-B76D-CAE8CB3F55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5BA383-CA18-4224-A011-6AC0842E193D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7002349B-A3E2-424E-8901-1C215DCEFF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2CA907CE-0CE7-4195-B3D7-DE4D380006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RAR</a:t>
            </a:r>
            <a:r>
              <a:rPr lang="zh-CN" altLang="en-US"/>
              <a:t>格式的文件压缩率比</a:t>
            </a:r>
            <a:r>
              <a:rPr lang="en-US" altLang="zh-CN"/>
              <a:t>ZIP</a:t>
            </a:r>
            <a:r>
              <a:rPr lang="zh-CN" altLang="en-US"/>
              <a:t>更高</a:t>
            </a:r>
            <a:endParaRPr lang="en-US" altLang="zh-CN"/>
          </a:p>
          <a:p>
            <a:r>
              <a:rPr lang="zh-CN" altLang="en-US"/>
              <a:t>作为压缩格式的后起新秀，</a:t>
            </a:r>
            <a:r>
              <a:rPr lang="en-US" altLang="zh-CN"/>
              <a:t>7Z</a:t>
            </a:r>
            <a:r>
              <a:rPr lang="zh-CN" altLang="en-US"/>
              <a:t>有着比</a:t>
            </a:r>
            <a:r>
              <a:rPr lang="en-US" altLang="zh-CN"/>
              <a:t>RAR</a:t>
            </a:r>
            <a:r>
              <a:rPr lang="zh-CN" altLang="en-US"/>
              <a:t>更高的压缩率，能够将文件压缩的更加小巧。不过因为</a:t>
            </a:r>
            <a:r>
              <a:rPr lang="en-US" altLang="zh-CN"/>
              <a:t>RAR</a:t>
            </a:r>
            <a:r>
              <a:rPr lang="zh-CN" altLang="en-US"/>
              <a:t>格式已经高度普及，又没有网络普及的“天时”相助，</a:t>
            </a:r>
            <a:r>
              <a:rPr lang="en-US" altLang="zh-CN"/>
              <a:t>7Z</a:t>
            </a:r>
            <a:r>
              <a:rPr lang="zh-CN" altLang="en-US"/>
              <a:t>想要取代</a:t>
            </a:r>
            <a:r>
              <a:rPr lang="en-US" altLang="zh-CN"/>
              <a:t>RAR</a:t>
            </a:r>
            <a:r>
              <a:rPr lang="zh-CN" altLang="en-US"/>
              <a:t>现在的地位还是相当不容易的。 </a:t>
            </a:r>
            <a:br>
              <a:rPr lang="zh-CN" altLang="en-US"/>
            </a:br>
            <a:r>
              <a:rPr lang="en-US" altLang="zh-CN"/>
              <a:t>CAB 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CAB</a:t>
            </a:r>
            <a:r>
              <a:rPr lang="zh-CN" altLang="en-US"/>
              <a:t>是微软的一种安装文件压缩格式，主要应用于软件的安装程序中。因为涉及到安装程序，所以</a:t>
            </a:r>
            <a:r>
              <a:rPr lang="en-US" altLang="zh-CN"/>
              <a:t>CAB</a:t>
            </a:r>
            <a:r>
              <a:rPr lang="zh-CN" altLang="en-US"/>
              <a:t>文件中包含的文件通常都不是简单的直接压缩，而是对文件名等都进行了处理，所以虽然可以对其直接解压缩，但解压后得到的文件通常都无法直接使用。 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和</a:t>
            </a:r>
            <a:r>
              <a:rPr lang="en-US" altLang="zh-CN"/>
              <a:t>ZIP</a:t>
            </a:r>
            <a:r>
              <a:rPr lang="zh-CN" altLang="en-US"/>
              <a:t>一样，</a:t>
            </a:r>
            <a:r>
              <a:rPr lang="en-US" altLang="zh-CN"/>
              <a:t>Windows</a:t>
            </a:r>
            <a:r>
              <a:rPr lang="zh-CN" altLang="en-US"/>
              <a:t>系统自身就可以打开</a:t>
            </a:r>
            <a:r>
              <a:rPr lang="en-US" altLang="zh-CN"/>
              <a:t>CAB</a:t>
            </a:r>
            <a:r>
              <a:rPr lang="zh-CN" altLang="en-US"/>
              <a:t>格式的文件，而几乎所有压缩软件也都可以对</a:t>
            </a:r>
            <a:r>
              <a:rPr lang="en-US" altLang="zh-CN"/>
              <a:t>CAB</a:t>
            </a:r>
            <a:r>
              <a:rPr lang="zh-CN" altLang="en-US"/>
              <a:t>文件进行解压。</a:t>
            </a:r>
            <a:endParaRPr lang="en-US" altLang="zh-CN"/>
          </a:p>
          <a:p>
            <a:br>
              <a:rPr lang="zh-CN" altLang="en-US"/>
            </a:br>
            <a:r>
              <a:rPr lang="zh-CN" altLang="en-US"/>
              <a:t>与之前两种格式一样，</a:t>
            </a:r>
            <a:r>
              <a:rPr lang="en-US" altLang="zh-CN"/>
              <a:t>7Z</a:t>
            </a:r>
            <a:r>
              <a:rPr lang="zh-CN" altLang="en-US"/>
              <a:t>也有着专门支持它的软件：</a:t>
            </a:r>
            <a:r>
              <a:rPr lang="en-US" altLang="zh-CN">
                <a:hlinkClick r:id="rId3"/>
              </a:rPr>
              <a:t>7-zip</a:t>
            </a:r>
            <a:r>
              <a:rPr lang="zh-CN" altLang="en-US"/>
              <a:t>。使用</a:t>
            </a:r>
            <a:r>
              <a:rPr lang="en-US" altLang="zh-CN">
                <a:hlinkClick r:id="rId3"/>
              </a:rPr>
              <a:t>7-zip</a:t>
            </a:r>
            <a:r>
              <a:rPr lang="zh-CN" altLang="en-US"/>
              <a:t>可以解压缩</a:t>
            </a:r>
            <a:r>
              <a:rPr lang="en-US" altLang="zh-CN"/>
              <a:t>RAR</a:t>
            </a:r>
            <a:r>
              <a:rPr lang="zh-CN" altLang="en-US"/>
              <a:t>格式的压缩文件，而</a:t>
            </a:r>
            <a:r>
              <a:rPr lang="en-US" altLang="zh-CN"/>
              <a:t>WinRAR</a:t>
            </a:r>
            <a:r>
              <a:rPr lang="zh-CN" altLang="en-US"/>
              <a:t>也同样可以解压缩</a:t>
            </a:r>
            <a:r>
              <a:rPr lang="en-US" altLang="zh-CN"/>
              <a:t>7Z</a:t>
            </a:r>
            <a:r>
              <a:rPr lang="zh-CN" altLang="en-US"/>
              <a:t>格式的压缩文件。</a:t>
            </a:r>
            <a:endParaRPr lang="en-US" altLang="zh-CN"/>
          </a:p>
          <a:p>
            <a:r>
              <a:rPr lang="en-US" altLang="zh-CN"/>
              <a:t>ISO</a:t>
            </a:r>
            <a:r>
              <a:rPr lang="zh-CN" altLang="en-US"/>
              <a:t>并不是压缩格式，它之中所包含的文件也并没有经过压缩。</a:t>
            </a:r>
            <a:r>
              <a:rPr lang="en-US" altLang="zh-CN"/>
              <a:t>ISO</a:t>
            </a:r>
            <a:r>
              <a:rPr lang="zh-CN" altLang="en-US"/>
              <a:t>只是一种光盘的镜像格式，完全复制并保存了光盘上的内容而已。所谓的对</a:t>
            </a:r>
            <a:r>
              <a:rPr lang="en-US" altLang="zh-CN"/>
              <a:t>ISO“</a:t>
            </a:r>
            <a:r>
              <a:rPr lang="zh-CN" altLang="en-US"/>
              <a:t>解压”的过程，不过就是对</a:t>
            </a:r>
            <a:r>
              <a:rPr lang="en-US" altLang="zh-CN"/>
              <a:t>ISO</a:t>
            </a:r>
            <a:r>
              <a:rPr lang="zh-CN" altLang="en-US"/>
              <a:t>内文件的提取过程。  </a:t>
            </a:r>
          </a:p>
        </p:txBody>
      </p:sp>
      <p:sp>
        <p:nvSpPr>
          <p:cNvPr id="24580" name="日期占位符 3">
            <a:extLst>
              <a:ext uri="{FF2B5EF4-FFF2-40B4-BE49-F238E27FC236}">
                <a16:creationId xmlns:a16="http://schemas.microsoft.com/office/drawing/2014/main" id="{28891AB7-97D2-4819-9731-DCBD47084C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AAF4DF5-7338-4017-906C-31680692E7B4}" type="datetime1">
              <a:rPr lang="en-US" altLang="zh-CN" smtClean="0"/>
              <a:pPr/>
              <a:t>2/21/2019</a:t>
            </a:fld>
            <a:endParaRPr lang="en-US" altLang="zh-CN"/>
          </a:p>
        </p:txBody>
      </p:sp>
      <p:sp>
        <p:nvSpPr>
          <p:cNvPr id="24581" name="灯片编号占位符 4">
            <a:extLst>
              <a:ext uri="{FF2B5EF4-FFF2-40B4-BE49-F238E27FC236}">
                <a16:creationId xmlns:a16="http://schemas.microsoft.com/office/drawing/2014/main" id="{4F572930-76A0-4FAE-A9E1-03EBB9F740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00BBE47-9DC4-4723-A9B5-D7615DE343E8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575E45DC-70DF-48C6-BE34-561C4F5F1A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8F47EF77-E443-4045-8194-806C6F3399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RAR</a:t>
            </a:r>
            <a:r>
              <a:rPr lang="zh-CN" altLang="en-US"/>
              <a:t>格式的文件压缩率比</a:t>
            </a:r>
            <a:r>
              <a:rPr lang="en-US" altLang="zh-CN"/>
              <a:t>ZIP</a:t>
            </a:r>
            <a:r>
              <a:rPr lang="zh-CN" altLang="en-US"/>
              <a:t>更高</a:t>
            </a:r>
            <a:endParaRPr lang="en-US" altLang="zh-CN"/>
          </a:p>
          <a:p>
            <a:r>
              <a:rPr lang="zh-CN" altLang="en-US"/>
              <a:t>作为压缩格式的后起新秀，</a:t>
            </a:r>
            <a:r>
              <a:rPr lang="en-US" altLang="zh-CN"/>
              <a:t>7Z</a:t>
            </a:r>
            <a:r>
              <a:rPr lang="zh-CN" altLang="en-US"/>
              <a:t>有着比</a:t>
            </a:r>
            <a:r>
              <a:rPr lang="en-US" altLang="zh-CN"/>
              <a:t>RAR</a:t>
            </a:r>
            <a:r>
              <a:rPr lang="zh-CN" altLang="en-US"/>
              <a:t>更高的压缩率，能够将文件压缩的更加小巧。不过因为</a:t>
            </a:r>
            <a:r>
              <a:rPr lang="en-US" altLang="zh-CN"/>
              <a:t>RAR</a:t>
            </a:r>
            <a:r>
              <a:rPr lang="zh-CN" altLang="en-US"/>
              <a:t>格式已经高度普及，又没有网络普及的“天时”相助，</a:t>
            </a:r>
            <a:r>
              <a:rPr lang="en-US" altLang="zh-CN"/>
              <a:t>7Z</a:t>
            </a:r>
            <a:r>
              <a:rPr lang="zh-CN" altLang="en-US"/>
              <a:t>想要取代</a:t>
            </a:r>
            <a:r>
              <a:rPr lang="en-US" altLang="zh-CN"/>
              <a:t>RAR</a:t>
            </a:r>
            <a:r>
              <a:rPr lang="zh-CN" altLang="en-US"/>
              <a:t>现在的地位还是相当不容易的。 </a:t>
            </a:r>
            <a:br>
              <a:rPr lang="zh-CN" altLang="en-US"/>
            </a:br>
            <a:r>
              <a:rPr lang="en-US" altLang="zh-CN"/>
              <a:t>CAB 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CAB</a:t>
            </a:r>
            <a:r>
              <a:rPr lang="zh-CN" altLang="en-US"/>
              <a:t>是微软的一种安装文件压缩格式，主要应用于软件的安装程序中。因为涉及到安装程序，所以</a:t>
            </a:r>
            <a:r>
              <a:rPr lang="en-US" altLang="zh-CN"/>
              <a:t>CAB</a:t>
            </a:r>
            <a:r>
              <a:rPr lang="zh-CN" altLang="en-US"/>
              <a:t>文件中包含的文件通常都不是简单的直接压缩，而是对文件名等都进行了处理，所以虽然可以对其直接解压缩，但解压后得到的文件通常都无法直接使用。 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和</a:t>
            </a:r>
            <a:r>
              <a:rPr lang="en-US" altLang="zh-CN"/>
              <a:t>ZIP</a:t>
            </a:r>
            <a:r>
              <a:rPr lang="zh-CN" altLang="en-US"/>
              <a:t>一样，</a:t>
            </a:r>
            <a:r>
              <a:rPr lang="en-US" altLang="zh-CN"/>
              <a:t>Windows</a:t>
            </a:r>
            <a:r>
              <a:rPr lang="zh-CN" altLang="en-US"/>
              <a:t>系统自身就可以打开</a:t>
            </a:r>
            <a:r>
              <a:rPr lang="en-US" altLang="zh-CN"/>
              <a:t>CAB</a:t>
            </a:r>
            <a:r>
              <a:rPr lang="zh-CN" altLang="en-US"/>
              <a:t>格式的文件，而几乎所有压缩软件也都可以对</a:t>
            </a:r>
            <a:r>
              <a:rPr lang="en-US" altLang="zh-CN"/>
              <a:t>CAB</a:t>
            </a:r>
            <a:r>
              <a:rPr lang="zh-CN" altLang="en-US"/>
              <a:t>文件进行解压。</a:t>
            </a:r>
            <a:endParaRPr lang="en-US" altLang="zh-CN"/>
          </a:p>
          <a:p>
            <a:br>
              <a:rPr lang="zh-CN" altLang="en-US"/>
            </a:br>
            <a:r>
              <a:rPr lang="zh-CN" altLang="en-US"/>
              <a:t>与之前两种格式一样，</a:t>
            </a:r>
            <a:r>
              <a:rPr lang="en-US" altLang="zh-CN"/>
              <a:t>7Z</a:t>
            </a:r>
            <a:r>
              <a:rPr lang="zh-CN" altLang="en-US"/>
              <a:t>也有着专门支持它的软件：</a:t>
            </a:r>
            <a:r>
              <a:rPr lang="en-US" altLang="zh-CN">
                <a:hlinkClick r:id="rId3"/>
              </a:rPr>
              <a:t>7-zip</a:t>
            </a:r>
            <a:r>
              <a:rPr lang="zh-CN" altLang="en-US"/>
              <a:t>。使用</a:t>
            </a:r>
            <a:r>
              <a:rPr lang="en-US" altLang="zh-CN">
                <a:hlinkClick r:id="rId3"/>
              </a:rPr>
              <a:t>7-zip</a:t>
            </a:r>
            <a:r>
              <a:rPr lang="zh-CN" altLang="en-US"/>
              <a:t>可以解压缩</a:t>
            </a:r>
            <a:r>
              <a:rPr lang="en-US" altLang="zh-CN"/>
              <a:t>RAR</a:t>
            </a:r>
            <a:r>
              <a:rPr lang="zh-CN" altLang="en-US"/>
              <a:t>格式的压缩文件，而</a:t>
            </a:r>
            <a:r>
              <a:rPr lang="en-US" altLang="zh-CN"/>
              <a:t>WinRAR</a:t>
            </a:r>
            <a:r>
              <a:rPr lang="zh-CN" altLang="en-US"/>
              <a:t>也同样可以解压缩</a:t>
            </a:r>
            <a:r>
              <a:rPr lang="en-US" altLang="zh-CN"/>
              <a:t>7Z</a:t>
            </a:r>
            <a:r>
              <a:rPr lang="zh-CN" altLang="en-US"/>
              <a:t>格式的压缩文件。</a:t>
            </a:r>
            <a:endParaRPr lang="en-US" altLang="zh-CN"/>
          </a:p>
          <a:p>
            <a:r>
              <a:rPr lang="en-US" altLang="zh-CN"/>
              <a:t>ISO</a:t>
            </a:r>
            <a:r>
              <a:rPr lang="zh-CN" altLang="en-US"/>
              <a:t>并不是压缩格式，它之中所包含的文件也并没有经过压缩。</a:t>
            </a:r>
            <a:r>
              <a:rPr lang="en-US" altLang="zh-CN"/>
              <a:t>ISO</a:t>
            </a:r>
            <a:r>
              <a:rPr lang="zh-CN" altLang="en-US"/>
              <a:t>只是一种光盘的镜像格式，完全复制并保存了光盘上的内容而已。所谓的对</a:t>
            </a:r>
            <a:r>
              <a:rPr lang="en-US" altLang="zh-CN"/>
              <a:t>ISO“</a:t>
            </a:r>
            <a:r>
              <a:rPr lang="zh-CN" altLang="en-US"/>
              <a:t>解压”的过程，不过就是对</a:t>
            </a:r>
            <a:r>
              <a:rPr lang="en-US" altLang="zh-CN"/>
              <a:t>ISO</a:t>
            </a:r>
            <a:r>
              <a:rPr lang="zh-CN" altLang="en-US"/>
              <a:t>内文件的提取过程。  </a:t>
            </a:r>
          </a:p>
        </p:txBody>
      </p:sp>
      <p:sp>
        <p:nvSpPr>
          <p:cNvPr id="26628" name="日期占位符 3">
            <a:extLst>
              <a:ext uri="{FF2B5EF4-FFF2-40B4-BE49-F238E27FC236}">
                <a16:creationId xmlns:a16="http://schemas.microsoft.com/office/drawing/2014/main" id="{8E30C6AE-0B2D-4F98-AAD0-79A67BBCA7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DF8C6D7-C198-4276-A963-AE21159F246F}" type="datetime1">
              <a:rPr lang="en-US" altLang="zh-CN" smtClean="0"/>
              <a:pPr/>
              <a:t>2/21/2019</a:t>
            </a:fld>
            <a:endParaRPr lang="en-US" altLang="zh-CN"/>
          </a:p>
        </p:txBody>
      </p:sp>
      <p:sp>
        <p:nvSpPr>
          <p:cNvPr id="26629" name="灯片编号占位符 4">
            <a:extLst>
              <a:ext uri="{FF2B5EF4-FFF2-40B4-BE49-F238E27FC236}">
                <a16:creationId xmlns:a16="http://schemas.microsoft.com/office/drawing/2014/main" id="{CE532621-B490-494E-99E7-752E839C43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42E9DBA-994C-4EF3-B6C5-0B0F83C9277A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8C318173-744C-41E1-BDBE-80C7882D3D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E7195D72-25B6-48D6-86AF-883883D246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RAR</a:t>
            </a:r>
            <a:r>
              <a:rPr lang="zh-CN" altLang="en-US"/>
              <a:t>格式的文件压缩率比</a:t>
            </a:r>
            <a:r>
              <a:rPr lang="en-US" altLang="zh-CN"/>
              <a:t>ZIP</a:t>
            </a:r>
            <a:r>
              <a:rPr lang="zh-CN" altLang="en-US"/>
              <a:t>更高</a:t>
            </a:r>
            <a:endParaRPr lang="en-US" altLang="zh-CN"/>
          </a:p>
          <a:p>
            <a:r>
              <a:rPr lang="zh-CN" altLang="en-US"/>
              <a:t>作为压缩格式的后起新秀，</a:t>
            </a:r>
            <a:r>
              <a:rPr lang="en-US" altLang="zh-CN"/>
              <a:t>7Z</a:t>
            </a:r>
            <a:r>
              <a:rPr lang="zh-CN" altLang="en-US"/>
              <a:t>有着比</a:t>
            </a:r>
            <a:r>
              <a:rPr lang="en-US" altLang="zh-CN"/>
              <a:t>RAR</a:t>
            </a:r>
            <a:r>
              <a:rPr lang="zh-CN" altLang="en-US"/>
              <a:t>更高的压缩率，能够将文件压缩的更加小巧。不过因为</a:t>
            </a:r>
            <a:r>
              <a:rPr lang="en-US" altLang="zh-CN"/>
              <a:t>RAR</a:t>
            </a:r>
            <a:r>
              <a:rPr lang="zh-CN" altLang="en-US"/>
              <a:t>格式已经高度普及，又没有网络普及的“天时”相助，</a:t>
            </a:r>
            <a:r>
              <a:rPr lang="en-US" altLang="zh-CN"/>
              <a:t>7Z</a:t>
            </a:r>
            <a:r>
              <a:rPr lang="zh-CN" altLang="en-US"/>
              <a:t>想要取代</a:t>
            </a:r>
            <a:r>
              <a:rPr lang="en-US" altLang="zh-CN"/>
              <a:t>RAR</a:t>
            </a:r>
            <a:r>
              <a:rPr lang="zh-CN" altLang="en-US"/>
              <a:t>现在的地位还是相当不容易的。 </a:t>
            </a:r>
            <a:br>
              <a:rPr lang="zh-CN" altLang="en-US"/>
            </a:br>
            <a:r>
              <a:rPr lang="en-US" altLang="zh-CN"/>
              <a:t>CAB 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CAB</a:t>
            </a:r>
            <a:r>
              <a:rPr lang="zh-CN" altLang="en-US"/>
              <a:t>是微软的一种安装文件压缩格式，主要应用于软件的安装程序中。因为涉及到安装程序，所以</a:t>
            </a:r>
            <a:r>
              <a:rPr lang="en-US" altLang="zh-CN"/>
              <a:t>CAB</a:t>
            </a:r>
            <a:r>
              <a:rPr lang="zh-CN" altLang="en-US"/>
              <a:t>文件中包含的文件通常都不是简单的直接压缩，而是对文件名等都进行了处理，所以虽然可以对其直接解压缩，但解压后得到的文件通常都无法直接使用。 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和</a:t>
            </a:r>
            <a:r>
              <a:rPr lang="en-US" altLang="zh-CN"/>
              <a:t>ZIP</a:t>
            </a:r>
            <a:r>
              <a:rPr lang="zh-CN" altLang="en-US"/>
              <a:t>一样，</a:t>
            </a:r>
            <a:r>
              <a:rPr lang="en-US" altLang="zh-CN"/>
              <a:t>Windows</a:t>
            </a:r>
            <a:r>
              <a:rPr lang="zh-CN" altLang="en-US"/>
              <a:t>系统自身就可以打开</a:t>
            </a:r>
            <a:r>
              <a:rPr lang="en-US" altLang="zh-CN"/>
              <a:t>CAB</a:t>
            </a:r>
            <a:r>
              <a:rPr lang="zh-CN" altLang="en-US"/>
              <a:t>格式的文件，而几乎所有压缩软件也都可以对</a:t>
            </a:r>
            <a:r>
              <a:rPr lang="en-US" altLang="zh-CN"/>
              <a:t>CAB</a:t>
            </a:r>
            <a:r>
              <a:rPr lang="zh-CN" altLang="en-US"/>
              <a:t>文件进行解压。</a:t>
            </a:r>
            <a:endParaRPr lang="en-US" altLang="zh-CN"/>
          </a:p>
          <a:p>
            <a:br>
              <a:rPr lang="zh-CN" altLang="en-US"/>
            </a:br>
            <a:r>
              <a:rPr lang="zh-CN" altLang="en-US"/>
              <a:t>与之前两种格式一样，</a:t>
            </a:r>
            <a:r>
              <a:rPr lang="en-US" altLang="zh-CN"/>
              <a:t>7Z</a:t>
            </a:r>
            <a:r>
              <a:rPr lang="zh-CN" altLang="en-US"/>
              <a:t>也有着专门支持它的软件：</a:t>
            </a:r>
            <a:r>
              <a:rPr lang="en-US" altLang="zh-CN">
                <a:hlinkClick r:id="rId3"/>
              </a:rPr>
              <a:t>7-zip</a:t>
            </a:r>
            <a:r>
              <a:rPr lang="zh-CN" altLang="en-US"/>
              <a:t>。使用</a:t>
            </a:r>
            <a:r>
              <a:rPr lang="en-US" altLang="zh-CN">
                <a:hlinkClick r:id="rId3"/>
              </a:rPr>
              <a:t>7-zip</a:t>
            </a:r>
            <a:r>
              <a:rPr lang="zh-CN" altLang="en-US"/>
              <a:t>可以解压缩</a:t>
            </a:r>
            <a:r>
              <a:rPr lang="en-US" altLang="zh-CN"/>
              <a:t>RAR</a:t>
            </a:r>
            <a:r>
              <a:rPr lang="zh-CN" altLang="en-US"/>
              <a:t>格式的压缩文件，而</a:t>
            </a:r>
            <a:r>
              <a:rPr lang="en-US" altLang="zh-CN"/>
              <a:t>WinRAR</a:t>
            </a:r>
            <a:r>
              <a:rPr lang="zh-CN" altLang="en-US"/>
              <a:t>也同样可以解压缩</a:t>
            </a:r>
            <a:r>
              <a:rPr lang="en-US" altLang="zh-CN"/>
              <a:t>7Z</a:t>
            </a:r>
            <a:r>
              <a:rPr lang="zh-CN" altLang="en-US"/>
              <a:t>格式的压缩文件。</a:t>
            </a:r>
            <a:endParaRPr lang="en-US" altLang="zh-CN"/>
          </a:p>
          <a:p>
            <a:r>
              <a:rPr lang="en-US" altLang="zh-CN"/>
              <a:t>ISO</a:t>
            </a:r>
            <a:r>
              <a:rPr lang="zh-CN" altLang="en-US"/>
              <a:t>并不是压缩格式，它之中所包含的文件也并没有经过压缩。</a:t>
            </a:r>
            <a:r>
              <a:rPr lang="en-US" altLang="zh-CN"/>
              <a:t>ISO</a:t>
            </a:r>
            <a:r>
              <a:rPr lang="zh-CN" altLang="en-US"/>
              <a:t>只是一种光盘的镜像格式，完全复制并保存了光盘上的内容而已。所谓的对</a:t>
            </a:r>
            <a:r>
              <a:rPr lang="en-US" altLang="zh-CN"/>
              <a:t>ISO“</a:t>
            </a:r>
            <a:r>
              <a:rPr lang="zh-CN" altLang="en-US"/>
              <a:t>解压”的过程，不过就是对</a:t>
            </a:r>
            <a:r>
              <a:rPr lang="en-US" altLang="zh-CN"/>
              <a:t>ISO</a:t>
            </a:r>
            <a:r>
              <a:rPr lang="zh-CN" altLang="en-US"/>
              <a:t>内文件的提取过程。  </a:t>
            </a:r>
          </a:p>
        </p:txBody>
      </p:sp>
      <p:sp>
        <p:nvSpPr>
          <p:cNvPr id="28676" name="日期占位符 3">
            <a:extLst>
              <a:ext uri="{FF2B5EF4-FFF2-40B4-BE49-F238E27FC236}">
                <a16:creationId xmlns:a16="http://schemas.microsoft.com/office/drawing/2014/main" id="{E27CE827-A8D2-4EDC-8C56-FBE85BAA2C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2139878-C4EA-4604-AA2F-C592B53BC43F}" type="datetime1">
              <a:rPr lang="en-US" altLang="zh-CN" smtClean="0"/>
              <a:pPr/>
              <a:t>2/21/2019</a:t>
            </a:fld>
            <a:endParaRPr lang="en-US" altLang="zh-CN"/>
          </a:p>
        </p:txBody>
      </p:sp>
      <p:sp>
        <p:nvSpPr>
          <p:cNvPr id="28677" name="灯片编号占位符 4">
            <a:extLst>
              <a:ext uri="{FF2B5EF4-FFF2-40B4-BE49-F238E27FC236}">
                <a16:creationId xmlns:a16="http://schemas.microsoft.com/office/drawing/2014/main" id="{99431646-4225-482F-BA75-0616BD74A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9492635-774E-48E7-88BB-5327219E464B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8C318173-744C-41E1-BDBE-80C7882D3D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E7195D72-25B6-48D6-86AF-883883D246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RAR</a:t>
            </a:r>
            <a:r>
              <a:rPr lang="zh-CN" altLang="en-US"/>
              <a:t>格式的文件压缩率比</a:t>
            </a:r>
            <a:r>
              <a:rPr lang="en-US" altLang="zh-CN"/>
              <a:t>ZIP</a:t>
            </a:r>
            <a:r>
              <a:rPr lang="zh-CN" altLang="en-US"/>
              <a:t>更高</a:t>
            </a:r>
            <a:endParaRPr lang="en-US" altLang="zh-CN"/>
          </a:p>
          <a:p>
            <a:r>
              <a:rPr lang="zh-CN" altLang="en-US"/>
              <a:t>作为压缩格式的后起新秀，</a:t>
            </a:r>
            <a:r>
              <a:rPr lang="en-US" altLang="zh-CN"/>
              <a:t>7Z</a:t>
            </a:r>
            <a:r>
              <a:rPr lang="zh-CN" altLang="en-US"/>
              <a:t>有着比</a:t>
            </a:r>
            <a:r>
              <a:rPr lang="en-US" altLang="zh-CN"/>
              <a:t>RAR</a:t>
            </a:r>
            <a:r>
              <a:rPr lang="zh-CN" altLang="en-US"/>
              <a:t>更高的压缩率，能够将文件压缩的更加小巧。不过因为</a:t>
            </a:r>
            <a:r>
              <a:rPr lang="en-US" altLang="zh-CN"/>
              <a:t>RAR</a:t>
            </a:r>
            <a:r>
              <a:rPr lang="zh-CN" altLang="en-US"/>
              <a:t>格式已经高度普及，又没有网络普及的“天时”相助，</a:t>
            </a:r>
            <a:r>
              <a:rPr lang="en-US" altLang="zh-CN"/>
              <a:t>7Z</a:t>
            </a:r>
            <a:r>
              <a:rPr lang="zh-CN" altLang="en-US"/>
              <a:t>想要取代</a:t>
            </a:r>
            <a:r>
              <a:rPr lang="en-US" altLang="zh-CN"/>
              <a:t>RAR</a:t>
            </a:r>
            <a:r>
              <a:rPr lang="zh-CN" altLang="en-US"/>
              <a:t>现在的地位还是相当不容易的。 </a:t>
            </a:r>
            <a:br>
              <a:rPr lang="zh-CN" altLang="en-US"/>
            </a:br>
            <a:r>
              <a:rPr lang="en-US" altLang="zh-CN"/>
              <a:t>CAB 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CAB</a:t>
            </a:r>
            <a:r>
              <a:rPr lang="zh-CN" altLang="en-US"/>
              <a:t>是微软的一种安装文件压缩格式，主要应用于软件的安装程序中。因为涉及到安装程序，所以</a:t>
            </a:r>
            <a:r>
              <a:rPr lang="en-US" altLang="zh-CN"/>
              <a:t>CAB</a:t>
            </a:r>
            <a:r>
              <a:rPr lang="zh-CN" altLang="en-US"/>
              <a:t>文件中包含的文件通常都不是简单的直接压缩，而是对文件名等都进行了处理，所以虽然可以对其直接解压缩，但解压后得到的文件通常都无法直接使用。 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和</a:t>
            </a:r>
            <a:r>
              <a:rPr lang="en-US" altLang="zh-CN"/>
              <a:t>ZIP</a:t>
            </a:r>
            <a:r>
              <a:rPr lang="zh-CN" altLang="en-US"/>
              <a:t>一样，</a:t>
            </a:r>
            <a:r>
              <a:rPr lang="en-US" altLang="zh-CN"/>
              <a:t>Windows</a:t>
            </a:r>
            <a:r>
              <a:rPr lang="zh-CN" altLang="en-US"/>
              <a:t>系统自身就可以打开</a:t>
            </a:r>
            <a:r>
              <a:rPr lang="en-US" altLang="zh-CN"/>
              <a:t>CAB</a:t>
            </a:r>
            <a:r>
              <a:rPr lang="zh-CN" altLang="en-US"/>
              <a:t>格式的文件，而几乎所有压缩软件也都可以对</a:t>
            </a:r>
            <a:r>
              <a:rPr lang="en-US" altLang="zh-CN"/>
              <a:t>CAB</a:t>
            </a:r>
            <a:r>
              <a:rPr lang="zh-CN" altLang="en-US"/>
              <a:t>文件进行解压。</a:t>
            </a:r>
            <a:endParaRPr lang="en-US" altLang="zh-CN"/>
          </a:p>
          <a:p>
            <a:br>
              <a:rPr lang="zh-CN" altLang="en-US"/>
            </a:br>
            <a:r>
              <a:rPr lang="zh-CN" altLang="en-US"/>
              <a:t>与之前两种格式一样，</a:t>
            </a:r>
            <a:r>
              <a:rPr lang="en-US" altLang="zh-CN"/>
              <a:t>7Z</a:t>
            </a:r>
            <a:r>
              <a:rPr lang="zh-CN" altLang="en-US"/>
              <a:t>也有着专门支持它的软件：</a:t>
            </a:r>
            <a:r>
              <a:rPr lang="en-US" altLang="zh-CN">
                <a:hlinkClick r:id="rId3"/>
              </a:rPr>
              <a:t>7-zip</a:t>
            </a:r>
            <a:r>
              <a:rPr lang="zh-CN" altLang="en-US"/>
              <a:t>。使用</a:t>
            </a:r>
            <a:r>
              <a:rPr lang="en-US" altLang="zh-CN">
                <a:hlinkClick r:id="rId3"/>
              </a:rPr>
              <a:t>7-zip</a:t>
            </a:r>
            <a:r>
              <a:rPr lang="zh-CN" altLang="en-US"/>
              <a:t>可以解压缩</a:t>
            </a:r>
            <a:r>
              <a:rPr lang="en-US" altLang="zh-CN"/>
              <a:t>RAR</a:t>
            </a:r>
            <a:r>
              <a:rPr lang="zh-CN" altLang="en-US"/>
              <a:t>格式的压缩文件，而</a:t>
            </a:r>
            <a:r>
              <a:rPr lang="en-US" altLang="zh-CN"/>
              <a:t>WinRAR</a:t>
            </a:r>
            <a:r>
              <a:rPr lang="zh-CN" altLang="en-US"/>
              <a:t>也同样可以解压缩</a:t>
            </a:r>
            <a:r>
              <a:rPr lang="en-US" altLang="zh-CN"/>
              <a:t>7Z</a:t>
            </a:r>
            <a:r>
              <a:rPr lang="zh-CN" altLang="en-US"/>
              <a:t>格式的压缩文件。</a:t>
            </a:r>
            <a:endParaRPr lang="en-US" altLang="zh-CN"/>
          </a:p>
          <a:p>
            <a:r>
              <a:rPr lang="en-US" altLang="zh-CN"/>
              <a:t>ISO</a:t>
            </a:r>
            <a:r>
              <a:rPr lang="zh-CN" altLang="en-US"/>
              <a:t>并不是压缩格式，它之中所包含的文件也并没有经过压缩。</a:t>
            </a:r>
            <a:r>
              <a:rPr lang="en-US" altLang="zh-CN"/>
              <a:t>ISO</a:t>
            </a:r>
            <a:r>
              <a:rPr lang="zh-CN" altLang="en-US"/>
              <a:t>只是一种光盘的镜像格式，完全复制并保存了光盘上的内容而已。所谓的对</a:t>
            </a:r>
            <a:r>
              <a:rPr lang="en-US" altLang="zh-CN"/>
              <a:t>ISO“</a:t>
            </a:r>
            <a:r>
              <a:rPr lang="zh-CN" altLang="en-US"/>
              <a:t>解压”的过程，不过就是对</a:t>
            </a:r>
            <a:r>
              <a:rPr lang="en-US" altLang="zh-CN"/>
              <a:t>ISO</a:t>
            </a:r>
            <a:r>
              <a:rPr lang="zh-CN" altLang="en-US"/>
              <a:t>内文件的提取过程。  </a:t>
            </a:r>
          </a:p>
        </p:txBody>
      </p:sp>
      <p:sp>
        <p:nvSpPr>
          <p:cNvPr id="28676" name="日期占位符 3">
            <a:extLst>
              <a:ext uri="{FF2B5EF4-FFF2-40B4-BE49-F238E27FC236}">
                <a16:creationId xmlns:a16="http://schemas.microsoft.com/office/drawing/2014/main" id="{E27CE827-A8D2-4EDC-8C56-FBE85BAA2C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2139878-C4EA-4604-AA2F-C592B53BC43F}" type="datetime1">
              <a:rPr lang="en-US" altLang="zh-CN" smtClean="0"/>
              <a:pPr/>
              <a:t>2/21/2019</a:t>
            </a:fld>
            <a:endParaRPr lang="en-US" altLang="zh-CN"/>
          </a:p>
        </p:txBody>
      </p:sp>
      <p:sp>
        <p:nvSpPr>
          <p:cNvPr id="28677" name="灯片编号占位符 4">
            <a:extLst>
              <a:ext uri="{FF2B5EF4-FFF2-40B4-BE49-F238E27FC236}">
                <a16:creationId xmlns:a16="http://schemas.microsoft.com/office/drawing/2014/main" id="{99431646-4225-482F-BA75-0616BD74A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9492635-774E-48E7-88BB-5327219E464B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8074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1B78E6AB-74C6-4867-88D4-8313ED9D7E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58446BD-94E8-4C3B-AF90-481A8EC53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了解什么是信息素养？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信息时代存在的问题？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本课程能提升那些方面的素养，如何提升？</a:t>
            </a:r>
            <a:endParaRPr lang="en-US" altLang="zh-CN" dirty="0"/>
          </a:p>
          <a:p>
            <a:pPr>
              <a:buFont typeface="+mj-lt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核心：本课程是做什么的</a:t>
            </a:r>
          </a:p>
        </p:txBody>
      </p:sp>
      <p:sp>
        <p:nvSpPr>
          <p:cNvPr id="31748" name="日期占位符 3">
            <a:extLst>
              <a:ext uri="{FF2B5EF4-FFF2-40B4-BE49-F238E27FC236}">
                <a16:creationId xmlns:a16="http://schemas.microsoft.com/office/drawing/2014/main" id="{C7D5BCB8-FC67-4572-9D3E-FE892E0E90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C1EF9ED-FE7B-4B5D-BD2C-D21925B38987}" type="datetime1">
              <a:rPr lang="en-US" altLang="zh-CN" smtClean="0"/>
              <a:pPr/>
              <a:t>2/21/2019</a:t>
            </a:fld>
            <a:endParaRPr lang="en-US" altLang="zh-CN"/>
          </a:p>
        </p:txBody>
      </p:sp>
      <p:sp>
        <p:nvSpPr>
          <p:cNvPr id="31749" name="灯片编号占位符 4">
            <a:extLst>
              <a:ext uri="{FF2B5EF4-FFF2-40B4-BE49-F238E27FC236}">
                <a16:creationId xmlns:a16="http://schemas.microsoft.com/office/drawing/2014/main" id="{80F65945-8EFB-4CB5-ABFF-808D04D28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8651454-9AB0-44ED-876C-EFFFE37C5D18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EB327C65-E53F-4D05-A810-2ADDE147C9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BEAA108-3CEC-4022-A409-E90C286D7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了解什么是信息素养？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信息时代存在的问题？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本课程能提升那些方面的素养，如何提升？</a:t>
            </a:r>
            <a:endParaRPr lang="en-US" altLang="zh-CN" dirty="0"/>
          </a:p>
          <a:p>
            <a:pPr>
              <a:buFont typeface="+mj-lt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核心：本课程是做什么的</a:t>
            </a:r>
          </a:p>
        </p:txBody>
      </p:sp>
      <p:sp>
        <p:nvSpPr>
          <p:cNvPr id="43012" name="日期占位符 3">
            <a:extLst>
              <a:ext uri="{FF2B5EF4-FFF2-40B4-BE49-F238E27FC236}">
                <a16:creationId xmlns:a16="http://schemas.microsoft.com/office/drawing/2014/main" id="{E610496C-96FE-405D-B89D-2B3089AF75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899F9AA-920C-4486-AB84-E57FCAA0CDA9}" type="datetime1">
              <a:rPr lang="en-US" altLang="zh-CN" smtClean="0"/>
              <a:pPr/>
              <a:t>2/21/2019</a:t>
            </a:fld>
            <a:endParaRPr lang="en-US" altLang="zh-CN"/>
          </a:p>
        </p:txBody>
      </p:sp>
      <p:sp>
        <p:nvSpPr>
          <p:cNvPr id="43013" name="灯片编号占位符 4">
            <a:extLst>
              <a:ext uri="{FF2B5EF4-FFF2-40B4-BE49-F238E27FC236}">
                <a16:creationId xmlns:a16="http://schemas.microsoft.com/office/drawing/2014/main" id="{05F86DED-C223-4B9A-9F4F-6C356991A8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9C6D72-6036-43E1-99BC-7EECAE353D1D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189D1-6784-4F06-A7D8-E00504206B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E6225-EC05-4C98-A87C-F3F75CBE6B95}" type="datetime1">
              <a:rPr lang="zh-CN" altLang="en-US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0DF0C-CFCE-485B-84F6-61916BC60B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ECD3D-9F3E-4169-9050-E092001CEC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8FEDF-46A0-40E7-AAE9-EC2A8CF2E911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4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876117" y="2938463"/>
            <a:ext cx="9850967" cy="460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27E41-3FF4-4160-BBC0-ACDDB5E3C3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5E884-5AAD-459B-91F2-ECEA1157B0A1}" type="datetime1">
              <a:rPr lang="zh-CN" altLang="en-US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FA9BD-B6CC-4008-A176-0F6100CED3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648BB-716E-429A-92B7-DB849AE8BC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356D1-1C2D-4832-8744-FA4ED780F7A1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69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5484" y="314325"/>
            <a:ext cx="2461683" cy="60944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46200" y="314325"/>
            <a:ext cx="7186084" cy="60944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26B0F-EA64-4242-BC79-672BA23D5D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F26BC-8EB8-424C-9158-54A2C00D2136}" type="datetime1">
              <a:rPr lang="zh-CN" altLang="en-US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FFCC4-C14C-4EB2-809B-AA98007CCC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128C2-0AE6-4818-A0F2-3B6084B99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42D02-72DC-441A-8BA4-F510BD2DBF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3751799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9267" y="111125"/>
            <a:ext cx="9499600" cy="1285875"/>
          </a:xfrm>
        </p:spPr>
        <p:txBody>
          <a:bodyPr/>
          <a:lstStyle>
            <a:lvl1pPr>
              <a:defRPr sz="4000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4611E2B-6F11-4441-BEAA-E62E3F32EB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5827C-DE12-4585-9B8F-7BED3C2A0E45}" type="datetime1">
              <a:rPr lang="zh-CN" altLang="en-US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34508DE-88F6-47A3-BC72-AEF96401A7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A003BEF-0572-437A-BC62-90074947CA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68A0F-DEB7-4317-BA8A-A0CFF77E111E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53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76117" y="2938463"/>
            <a:ext cx="9850967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A234A-8436-4AF1-940A-55CC227367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3507B-0FC6-44F0-A4B1-4CE7B7FE3BBC}" type="datetime1">
              <a:rPr lang="zh-CN" altLang="en-US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83E4A-E057-498B-BD41-B55188967F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24097-2F9A-4942-9E0C-26341D6682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A0984-E2B6-4B92-A10D-624AB97F9438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68369-9431-4515-86EA-F329672869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0D58A-FDE7-42F5-B0F0-F148C2D466BF}" type="datetime1">
              <a:rPr lang="zh-CN" altLang="en-US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DECEE-7136-4667-8D36-4CA8904658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57BE6-C4D9-4059-80B1-262BCEC3D4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61544-2400-4D46-B5AE-EC142AD3E0C4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65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6200" y="1806575"/>
            <a:ext cx="4823884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73284" y="1806575"/>
            <a:ext cx="4823883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259285B-A353-49B7-8DB9-67C2946974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6B6C2-EAE5-451C-9A60-18C950BA77C5}" type="datetime1">
              <a:rPr lang="zh-CN" altLang="en-US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BF59601-C3CD-4ABB-8694-B93E34180E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FBCD64-768A-43A2-B7AD-33F735DB68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FC63F-90B2-43ED-ABF1-22E9CDE01669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97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7CFECEB-7027-4753-AF49-D56E77644C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78A22-9BDA-4E44-9C88-EB5B9E79BC84}" type="datetime1">
              <a:rPr lang="zh-CN" altLang="en-US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ECED756-59F2-4E99-A3D0-AFD8ABF289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8011E34-865D-4348-9E15-0B40D55A32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C71B3-EF9F-4CA9-93A0-E6A5FCA7EA32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46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9678203-7628-4511-BD68-8BB6991587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8FDD0-AB06-46F4-B919-579CAFE50505}" type="datetime1">
              <a:rPr lang="zh-CN" altLang="en-US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8B89803-D3BD-4866-8DB4-4A6DBB07EF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820DDDB-0E54-4BDF-8EAA-5C705277B3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7BD64-4C84-4FDF-B482-726D1C542FB2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17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96C5D97-8090-4E55-AB7D-C048AA0A78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66123-EA5D-4B42-83FC-C0C95BF4C2E7}" type="datetime1">
              <a:rPr lang="zh-CN" altLang="en-US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694B5AA-2A57-4A35-B94E-EB9B380092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D694204-1BA0-40D7-8247-63DD358F7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51DFC-3A05-4F82-987B-B9A29B429E45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54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6944911-D714-4C52-A397-BC4AE916DA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BDBC0-3562-4BEC-AE80-F679114A0E92}" type="datetime1">
              <a:rPr lang="zh-CN" altLang="en-US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A66AE9C-0542-4DA6-8139-DC3F54DC5D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8A90C3C-1B37-4E2A-8D5B-D2A69A04C6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6A95C-27BF-4E18-B5AA-C0079817ECAA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09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>
                <a:sym typeface="Calibri" panose="020F0502020204030204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B0D3E4F-E2C7-418B-BA5C-5ABFBD972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6DE91-1BBF-4BBF-85E6-722DE9FCB4FC}" type="datetime1">
              <a:rPr lang="zh-CN" altLang="en-US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734897A-EE0E-48EB-AE35-412467F8F5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5EEE1BB-9567-4E0E-BDC1-4369D1921E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DB31F-6009-447E-9E65-385CB63C042E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76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E29121"/>
            </a:gs>
            <a:gs pos="100000">
              <a:srgbClr val="CE3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ular Callout 101">
            <a:extLst>
              <a:ext uri="{FF2B5EF4-FFF2-40B4-BE49-F238E27FC236}">
                <a16:creationId xmlns:a16="http://schemas.microsoft.com/office/drawing/2014/main" id="{8B80925C-6F18-4AE8-A961-4FEFCE584900}"/>
              </a:ext>
            </a:extLst>
          </p:cNvPr>
          <p:cNvSpPr>
            <a:spLocks noChangeAspect="1"/>
          </p:cNvSpPr>
          <p:nvPr/>
        </p:nvSpPr>
        <p:spPr bwMode="auto">
          <a:xfrm>
            <a:off x="425450" y="1452563"/>
            <a:ext cx="1030288" cy="7731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29803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6" name="Oval 55">
            <a:extLst>
              <a:ext uri="{FF2B5EF4-FFF2-40B4-BE49-F238E27FC236}">
                <a16:creationId xmlns:a16="http://schemas.microsoft.com/office/drawing/2014/main" id="{A05A7CF0-9A36-447C-BC3E-666B1644EC95}"/>
              </a:ext>
            </a:extLst>
          </p:cNvPr>
          <p:cNvSpPr>
            <a:spLocks noChangeAspect="1"/>
          </p:cNvSpPr>
          <p:nvPr/>
        </p:nvSpPr>
        <p:spPr bwMode="auto">
          <a:xfrm>
            <a:off x="3232150" y="4872038"/>
            <a:ext cx="2324100" cy="1909762"/>
          </a:xfrm>
          <a:prstGeom prst="wedgeRectCallout">
            <a:avLst>
              <a:gd name="adj1" fmla="val -13921"/>
              <a:gd name="adj2" fmla="val 63694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7" name="Rectangular Callout 52">
            <a:extLst>
              <a:ext uri="{FF2B5EF4-FFF2-40B4-BE49-F238E27FC236}">
                <a16:creationId xmlns:a16="http://schemas.microsoft.com/office/drawing/2014/main" id="{58263B59-A75C-497E-A6CE-D241B6BBDA50}"/>
              </a:ext>
            </a:extLst>
          </p:cNvPr>
          <p:cNvSpPr>
            <a:spLocks noChangeAspect="1"/>
          </p:cNvSpPr>
          <p:nvPr/>
        </p:nvSpPr>
        <p:spPr bwMode="auto">
          <a:xfrm>
            <a:off x="3040063" y="4879975"/>
            <a:ext cx="2546350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1" name="Rectangular Callout 130">
            <a:extLst>
              <a:ext uri="{FF2B5EF4-FFF2-40B4-BE49-F238E27FC236}">
                <a16:creationId xmlns:a16="http://schemas.microsoft.com/office/drawing/2014/main" id="{92079DF3-D7FF-4FE7-85B0-57761D972B33}"/>
              </a:ext>
            </a:extLst>
          </p:cNvPr>
          <p:cNvSpPr>
            <a:spLocks noChangeAspect="1"/>
          </p:cNvSpPr>
          <p:nvPr/>
        </p:nvSpPr>
        <p:spPr bwMode="auto">
          <a:xfrm>
            <a:off x="20638" y="28575"/>
            <a:ext cx="12241212" cy="1909763"/>
          </a:xfrm>
          <a:prstGeom prst="wedgeRectCallout">
            <a:avLst>
              <a:gd name="adj1" fmla="val -19718"/>
              <a:gd name="adj2" fmla="val 45033"/>
            </a:avLst>
          </a:prstGeom>
          <a:solidFill>
            <a:srgbClr val="FDC51B">
              <a:alpha val="20000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5" name="Oval 134">
            <a:extLst>
              <a:ext uri="{FF2B5EF4-FFF2-40B4-BE49-F238E27FC236}">
                <a16:creationId xmlns:a16="http://schemas.microsoft.com/office/drawing/2014/main" id="{DDB4EF13-B073-464D-A8D5-F6E2E3A4F241}"/>
              </a:ext>
            </a:extLst>
          </p:cNvPr>
          <p:cNvSpPr>
            <a:spLocks noChangeAspect="1"/>
          </p:cNvSpPr>
          <p:nvPr/>
        </p:nvSpPr>
        <p:spPr bwMode="auto">
          <a:xfrm>
            <a:off x="9993313" y="1095375"/>
            <a:ext cx="2262187" cy="1909763"/>
          </a:xfrm>
          <a:prstGeom prst="wedgeRectCallout">
            <a:avLst>
              <a:gd name="adj1" fmla="val -12222"/>
              <a:gd name="adj2" fmla="val 63329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7" name="Rectangular Callout 136">
            <a:extLst>
              <a:ext uri="{FF2B5EF4-FFF2-40B4-BE49-F238E27FC236}">
                <a16:creationId xmlns:a16="http://schemas.microsoft.com/office/drawing/2014/main" id="{06D810BB-DFC8-4832-9D36-0A0A6B64D003}"/>
              </a:ext>
            </a:extLst>
          </p:cNvPr>
          <p:cNvSpPr>
            <a:spLocks noChangeAspect="1"/>
          </p:cNvSpPr>
          <p:nvPr/>
        </p:nvSpPr>
        <p:spPr bwMode="auto">
          <a:xfrm>
            <a:off x="8882063" y="4362450"/>
            <a:ext cx="2546350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0" name="Rectangular Callout 139">
            <a:extLst>
              <a:ext uri="{FF2B5EF4-FFF2-40B4-BE49-F238E27FC236}">
                <a16:creationId xmlns:a16="http://schemas.microsoft.com/office/drawing/2014/main" id="{EF7F586E-0B14-4B59-A68D-2CC94C0DF535}"/>
              </a:ext>
            </a:extLst>
          </p:cNvPr>
          <p:cNvSpPr>
            <a:spLocks noChangeAspect="1"/>
          </p:cNvSpPr>
          <p:nvPr/>
        </p:nvSpPr>
        <p:spPr bwMode="auto">
          <a:xfrm>
            <a:off x="7291388" y="2206625"/>
            <a:ext cx="2544762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2" name="Oval 117">
            <a:extLst>
              <a:ext uri="{FF2B5EF4-FFF2-40B4-BE49-F238E27FC236}">
                <a16:creationId xmlns:a16="http://schemas.microsoft.com/office/drawing/2014/main" id="{6950F40B-26B8-4FE2-8F7A-BB07911F7D14}"/>
              </a:ext>
            </a:extLst>
          </p:cNvPr>
          <p:cNvSpPr>
            <a:spLocks noChangeAspect="1"/>
          </p:cNvSpPr>
          <p:nvPr/>
        </p:nvSpPr>
        <p:spPr bwMode="auto">
          <a:xfrm>
            <a:off x="11196638" y="598488"/>
            <a:ext cx="1058862" cy="1252537"/>
          </a:xfrm>
          <a:prstGeom prst="wedgeRectCallout">
            <a:avLst>
              <a:gd name="adj1" fmla="val 5653"/>
              <a:gd name="adj2" fmla="val 595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4" name="Rectangular Callout 119">
            <a:extLst>
              <a:ext uri="{FF2B5EF4-FFF2-40B4-BE49-F238E27FC236}">
                <a16:creationId xmlns:a16="http://schemas.microsoft.com/office/drawing/2014/main" id="{15D74042-1303-42FA-A135-98B7FE71C7ED}"/>
              </a:ext>
            </a:extLst>
          </p:cNvPr>
          <p:cNvSpPr>
            <a:spLocks noChangeAspect="1"/>
          </p:cNvSpPr>
          <p:nvPr/>
        </p:nvSpPr>
        <p:spPr bwMode="auto">
          <a:xfrm>
            <a:off x="9163050" y="1450975"/>
            <a:ext cx="1624013" cy="121761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5" name="Rectangular Callout 120">
            <a:extLst>
              <a:ext uri="{FF2B5EF4-FFF2-40B4-BE49-F238E27FC236}">
                <a16:creationId xmlns:a16="http://schemas.microsoft.com/office/drawing/2014/main" id="{46800559-E69F-4F46-9CB4-7368401E3FAC}"/>
              </a:ext>
            </a:extLst>
          </p:cNvPr>
          <p:cNvSpPr>
            <a:spLocks noChangeAspect="1"/>
          </p:cNvSpPr>
          <p:nvPr/>
        </p:nvSpPr>
        <p:spPr bwMode="auto">
          <a:xfrm>
            <a:off x="2468563" y="2755900"/>
            <a:ext cx="1387475" cy="10414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6" name="Rectangular Callout 121">
            <a:extLst>
              <a:ext uri="{FF2B5EF4-FFF2-40B4-BE49-F238E27FC236}">
                <a16:creationId xmlns:a16="http://schemas.microsoft.com/office/drawing/2014/main" id="{E97582D3-FF8E-49D7-888C-27E8D23DD2FE}"/>
              </a:ext>
            </a:extLst>
          </p:cNvPr>
          <p:cNvSpPr>
            <a:spLocks noChangeAspect="1"/>
          </p:cNvSpPr>
          <p:nvPr/>
        </p:nvSpPr>
        <p:spPr bwMode="auto">
          <a:xfrm>
            <a:off x="10333038" y="2662238"/>
            <a:ext cx="962025" cy="720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9" name="Oval 126">
            <a:extLst>
              <a:ext uri="{FF2B5EF4-FFF2-40B4-BE49-F238E27FC236}">
                <a16:creationId xmlns:a16="http://schemas.microsoft.com/office/drawing/2014/main" id="{2B677969-97C4-49B5-A202-E3B621CA81D8}"/>
              </a:ext>
            </a:extLst>
          </p:cNvPr>
          <p:cNvSpPr>
            <a:spLocks noChangeAspect="1"/>
          </p:cNvSpPr>
          <p:nvPr/>
        </p:nvSpPr>
        <p:spPr bwMode="auto">
          <a:xfrm>
            <a:off x="7721600" y="6489700"/>
            <a:ext cx="1487488" cy="4445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0" name="Oval 127">
            <a:extLst>
              <a:ext uri="{FF2B5EF4-FFF2-40B4-BE49-F238E27FC236}">
                <a16:creationId xmlns:a16="http://schemas.microsoft.com/office/drawing/2014/main" id="{CD976AAF-9C42-4E4E-A9AF-A4FC24225CD2}"/>
              </a:ext>
            </a:extLst>
          </p:cNvPr>
          <p:cNvSpPr>
            <a:spLocks noChangeAspect="1"/>
          </p:cNvSpPr>
          <p:nvPr/>
        </p:nvSpPr>
        <p:spPr bwMode="auto">
          <a:xfrm>
            <a:off x="8170863" y="6408738"/>
            <a:ext cx="1647825" cy="52546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2" name="Rectangular Callout 96">
            <a:extLst>
              <a:ext uri="{FF2B5EF4-FFF2-40B4-BE49-F238E27FC236}">
                <a16:creationId xmlns:a16="http://schemas.microsoft.com/office/drawing/2014/main" id="{0FA20726-CE2F-4AA7-937E-630D64AFFCE9}"/>
              </a:ext>
            </a:extLst>
          </p:cNvPr>
          <p:cNvSpPr>
            <a:spLocks noChangeAspect="1"/>
          </p:cNvSpPr>
          <p:nvPr/>
        </p:nvSpPr>
        <p:spPr bwMode="auto">
          <a:xfrm>
            <a:off x="14288" y="4941888"/>
            <a:ext cx="815975" cy="611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9" name="Rectangular Callout 106">
            <a:extLst>
              <a:ext uri="{FF2B5EF4-FFF2-40B4-BE49-F238E27FC236}">
                <a16:creationId xmlns:a16="http://schemas.microsoft.com/office/drawing/2014/main" id="{2DE192DC-BB93-4A8D-B803-125F761A5FF7}"/>
              </a:ext>
            </a:extLst>
          </p:cNvPr>
          <p:cNvSpPr>
            <a:spLocks noChangeAspect="1"/>
          </p:cNvSpPr>
          <p:nvPr/>
        </p:nvSpPr>
        <p:spPr bwMode="auto">
          <a:xfrm>
            <a:off x="10623550" y="2281238"/>
            <a:ext cx="1504950" cy="11287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29803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3" name="Rectangular Callout 110">
            <a:extLst>
              <a:ext uri="{FF2B5EF4-FFF2-40B4-BE49-F238E27FC236}">
                <a16:creationId xmlns:a16="http://schemas.microsoft.com/office/drawing/2014/main" id="{91A35C6A-D030-4BD7-AAEB-340FED7E4297}"/>
              </a:ext>
            </a:extLst>
          </p:cNvPr>
          <p:cNvSpPr>
            <a:spLocks noChangeAspect="1"/>
          </p:cNvSpPr>
          <p:nvPr/>
        </p:nvSpPr>
        <p:spPr bwMode="auto">
          <a:xfrm>
            <a:off x="10172700" y="5611813"/>
            <a:ext cx="985838" cy="738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4" name="Rectangular Callout 111">
            <a:extLst>
              <a:ext uri="{FF2B5EF4-FFF2-40B4-BE49-F238E27FC236}">
                <a16:creationId xmlns:a16="http://schemas.microsoft.com/office/drawing/2014/main" id="{DB6BDC75-2C01-45C9-98E6-151E2DEBA1E8}"/>
              </a:ext>
            </a:extLst>
          </p:cNvPr>
          <p:cNvSpPr>
            <a:spLocks noChangeAspect="1"/>
          </p:cNvSpPr>
          <p:nvPr/>
        </p:nvSpPr>
        <p:spPr bwMode="auto">
          <a:xfrm>
            <a:off x="9296400" y="5241925"/>
            <a:ext cx="985838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5" name="Rectangular Callout 112">
            <a:extLst>
              <a:ext uri="{FF2B5EF4-FFF2-40B4-BE49-F238E27FC236}">
                <a16:creationId xmlns:a16="http://schemas.microsoft.com/office/drawing/2014/main" id="{04B2B433-174C-48AE-A52B-B22EAC96E8F8}"/>
              </a:ext>
            </a:extLst>
          </p:cNvPr>
          <p:cNvSpPr>
            <a:spLocks noChangeAspect="1"/>
          </p:cNvSpPr>
          <p:nvPr/>
        </p:nvSpPr>
        <p:spPr bwMode="auto">
          <a:xfrm>
            <a:off x="9993313" y="4927600"/>
            <a:ext cx="984250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6" name="Rectangular Callout 113">
            <a:extLst>
              <a:ext uri="{FF2B5EF4-FFF2-40B4-BE49-F238E27FC236}">
                <a16:creationId xmlns:a16="http://schemas.microsoft.com/office/drawing/2014/main" id="{95C8D6CC-5555-4D2B-BC72-E503FF546CBC}"/>
              </a:ext>
            </a:extLst>
          </p:cNvPr>
          <p:cNvSpPr>
            <a:spLocks noChangeAspect="1"/>
          </p:cNvSpPr>
          <p:nvPr/>
        </p:nvSpPr>
        <p:spPr bwMode="auto">
          <a:xfrm>
            <a:off x="10972800" y="5667375"/>
            <a:ext cx="806450" cy="6048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7" name="Rectangular Callout 114">
            <a:extLst>
              <a:ext uri="{FF2B5EF4-FFF2-40B4-BE49-F238E27FC236}">
                <a16:creationId xmlns:a16="http://schemas.microsoft.com/office/drawing/2014/main" id="{3AFD62B6-FC74-41BD-BE6A-C96C806F7250}"/>
              </a:ext>
            </a:extLst>
          </p:cNvPr>
          <p:cNvSpPr>
            <a:spLocks noChangeAspect="1"/>
          </p:cNvSpPr>
          <p:nvPr/>
        </p:nvSpPr>
        <p:spPr bwMode="auto">
          <a:xfrm>
            <a:off x="10771188" y="4097338"/>
            <a:ext cx="739775" cy="5540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8" name="Rectangular Callout 115">
            <a:extLst>
              <a:ext uri="{FF2B5EF4-FFF2-40B4-BE49-F238E27FC236}">
                <a16:creationId xmlns:a16="http://schemas.microsoft.com/office/drawing/2014/main" id="{332D2A49-D561-4AB4-8752-334B35E61A36}"/>
              </a:ext>
            </a:extLst>
          </p:cNvPr>
          <p:cNvSpPr>
            <a:spLocks noChangeAspect="1"/>
          </p:cNvSpPr>
          <p:nvPr/>
        </p:nvSpPr>
        <p:spPr bwMode="auto">
          <a:xfrm>
            <a:off x="11215688" y="5057775"/>
            <a:ext cx="739775" cy="5540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9" name="Oval 116">
            <a:extLst>
              <a:ext uri="{FF2B5EF4-FFF2-40B4-BE49-F238E27FC236}">
                <a16:creationId xmlns:a16="http://schemas.microsoft.com/office/drawing/2014/main" id="{1ED2B98F-DA00-4452-B069-FDF43DC4F015}"/>
              </a:ext>
            </a:extLst>
          </p:cNvPr>
          <p:cNvSpPr>
            <a:spLocks noChangeAspect="1"/>
          </p:cNvSpPr>
          <p:nvPr/>
        </p:nvSpPr>
        <p:spPr bwMode="auto">
          <a:xfrm>
            <a:off x="11583988" y="4791075"/>
            <a:ext cx="671512" cy="552450"/>
          </a:xfrm>
          <a:prstGeom prst="wedgeRectCallout">
            <a:avLst>
              <a:gd name="adj1" fmla="val -13657"/>
              <a:gd name="adj2" fmla="val 63639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8" name="Title Placeholder 1">
            <a:extLst>
              <a:ext uri="{FF2B5EF4-FFF2-40B4-BE49-F238E27FC236}">
                <a16:creationId xmlns:a16="http://schemas.microsoft.com/office/drawing/2014/main" id="{6E842327-EBDC-4BE0-848B-D19AB11717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762250" y="3462338"/>
            <a:ext cx="94996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zh-CN">
              <a:sym typeface="Calibri" panose="020F0502020204030204" pitchFamily="34" charset="0"/>
            </a:endParaRPr>
          </a:p>
        </p:txBody>
      </p:sp>
      <p:sp>
        <p:nvSpPr>
          <p:cNvPr id="1072" name="Date Placeholder 3">
            <a:extLst>
              <a:ext uri="{FF2B5EF4-FFF2-40B4-BE49-F238E27FC236}">
                <a16:creationId xmlns:a16="http://schemas.microsoft.com/office/drawing/2014/main" id="{C8BDB71B-172C-430D-ADA2-D632E48793B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583613" y="6450013"/>
            <a:ext cx="28448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9DCDE3A-5F55-400A-9BE9-D9674BD18B53}" type="datetime1">
              <a:rPr lang="zh-CN" altLang="en-US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073" name="Footer Placeholder 4">
            <a:extLst>
              <a:ext uri="{FF2B5EF4-FFF2-40B4-BE49-F238E27FC236}">
                <a16:creationId xmlns:a16="http://schemas.microsoft.com/office/drawing/2014/main" id="{8180BAFF-81F9-4A63-9E5E-9AEA282633D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74800" y="6450013"/>
            <a:ext cx="7008813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74" name="Slide Number Placeholder 5">
            <a:extLst>
              <a:ext uri="{FF2B5EF4-FFF2-40B4-BE49-F238E27FC236}">
                <a16:creationId xmlns:a16="http://schemas.microsoft.com/office/drawing/2014/main" id="{78C0C8E7-6388-4492-AFE5-2616C829A05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3588" y="6450013"/>
            <a:ext cx="811212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134F651-B0FD-4FD1-AF16-D6E37CCD02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75" name="Oval 54">
            <a:extLst>
              <a:ext uri="{FF2B5EF4-FFF2-40B4-BE49-F238E27FC236}">
                <a16:creationId xmlns:a16="http://schemas.microsoft.com/office/drawing/2014/main" id="{E389CE74-824C-49EB-998D-EA9B38C4F2F6}"/>
              </a:ext>
            </a:extLst>
          </p:cNvPr>
          <p:cNvSpPr>
            <a:spLocks noChangeAspect="1"/>
          </p:cNvSpPr>
          <p:nvPr/>
        </p:nvSpPr>
        <p:spPr bwMode="auto">
          <a:xfrm>
            <a:off x="2109788" y="5454650"/>
            <a:ext cx="2546350" cy="14684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6" name="Rectangular Callout 56">
            <a:extLst>
              <a:ext uri="{FF2B5EF4-FFF2-40B4-BE49-F238E27FC236}">
                <a16:creationId xmlns:a16="http://schemas.microsoft.com/office/drawing/2014/main" id="{5FD562BF-BE1E-40BB-A4DE-650BB1D50517}"/>
              </a:ext>
            </a:extLst>
          </p:cNvPr>
          <p:cNvSpPr>
            <a:spLocks noChangeAspect="1"/>
          </p:cNvSpPr>
          <p:nvPr/>
        </p:nvSpPr>
        <p:spPr bwMode="auto">
          <a:xfrm>
            <a:off x="11428413" y="3382963"/>
            <a:ext cx="407987" cy="3063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7" name="Rectangular Callout 57">
            <a:extLst>
              <a:ext uri="{FF2B5EF4-FFF2-40B4-BE49-F238E27FC236}">
                <a16:creationId xmlns:a16="http://schemas.microsoft.com/office/drawing/2014/main" id="{A1AB6BA1-EDEC-4D20-B3D3-B95A3D50F5D4}"/>
              </a:ext>
            </a:extLst>
          </p:cNvPr>
          <p:cNvSpPr>
            <a:spLocks noChangeAspect="1"/>
          </p:cNvSpPr>
          <p:nvPr/>
        </p:nvSpPr>
        <p:spPr bwMode="auto">
          <a:xfrm>
            <a:off x="11196638" y="3536950"/>
            <a:ext cx="409575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8" name="Rectangular Callout 58">
            <a:extLst>
              <a:ext uri="{FF2B5EF4-FFF2-40B4-BE49-F238E27FC236}">
                <a16:creationId xmlns:a16="http://schemas.microsoft.com/office/drawing/2014/main" id="{FDCB4B5D-30FB-487C-BF78-8CB0168544D5}"/>
              </a:ext>
            </a:extLst>
          </p:cNvPr>
          <p:cNvSpPr>
            <a:spLocks noChangeAspect="1"/>
          </p:cNvSpPr>
          <p:nvPr/>
        </p:nvSpPr>
        <p:spPr bwMode="auto">
          <a:xfrm>
            <a:off x="11479213" y="3689350"/>
            <a:ext cx="407987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9" name="Rectangular Callout 59">
            <a:extLst>
              <a:ext uri="{FF2B5EF4-FFF2-40B4-BE49-F238E27FC236}">
                <a16:creationId xmlns:a16="http://schemas.microsoft.com/office/drawing/2014/main" id="{C87127C6-5B55-4593-8C9C-71F16EDFA880}"/>
              </a:ext>
            </a:extLst>
          </p:cNvPr>
          <p:cNvSpPr>
            <a:spLocks noChangeAspect="1"/>
          </p:cNvSpPr>
          <p:nvPr/>
        </p:nvSpPr>
        <p:spPr bwMode="auto">
          <a:xfrm>
            <a:off x="207963" y="2698750"/>
            <a:ext cx="622300" cy="466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0" name="Rectangular Callout 60">
            <a:extLst>
              <a:ext uri="{FF2B5EF4-FFF2-40B4-BE49-F238E27FC236}">
                <a16:creationId xmlns:a16="http://schemas.microsoft.com/office/drawing/2014/main" id="{DA14A8A9-9C72-4DC9-B35A-A8AEBC7752A5}"/>
              </a:ext>
            </a:extLst>
          </p:cNvPr>
          <p:cNvSpPr>
            <a:spLocks noChangeAspect="1"/>
          </p:cNvSpPr>
          <p:nvPr/>
        </p:nvSpPr>
        <p:spPr bwMode="auto">
          <a:xfrm>
            <a:off x="633413" y="3167063"/>
            <a:ext cx="611187" cy="4587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1" name="Rectangular Callout 61">
            <a:extLst>
              <a:ext uri="{FF2B5EF4-FFF2-40B4-BE49-F238E27FC236}">
                <a16:creationId xmlns:a16="http://schemas.microsoft.com/office/drawing/2014/main" id="{401DAD14-18F7-4289-877D-90C508E1A058}"/>
              </a:ext>
            </a:extLst>
          </p:cNvPr>
          <p:cNvSpPr>
            <a:spLocks noChangeAspect="1"/>
          </p:cNvSpPr>
          <p:nvPr/>
        </p:nvSpPr>
        <p:spPr bwMode="auto">
          <a:xfrm>
            <a:off x="360363" y="3382963"/>
            <a:ext cx="469900" cy="3508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3" name="Rectangular Callout 63">
            <a:extLst>
              <a:ext uri="{FF2B5EF4-FFF2-40B4-BE49-F238E27FC236}">
                <a16:creationId xmlns:a16="http://schemas.microsoft.com/office/drawing/2014/main" id="{D67A6925-63D5-420F-9BC2-9DBDA4A2F090}"/>
              </a:ext>
            </a:extLst>
          </p:cNvPr>
          <p:cNvSpPr>
            <a:spLocks noChangeAspect="1"/>
          </p:cNvSpPr>
          <p:nvPr/>
        </p:nvSpPr>
        <p:spPr bwMode="auto">
          <a:xfrm>
            <a:off x="8229600" y="2395538"/>
            <a:ext cx="1625600" cy="12176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" name="Rectangular Callout 96">
            <a:extLst>
              <a:ext uri="{FF2B5EF4-FFF2-40B4-BE49-F238E27FC236}">
                <a16:creationId xmlns:a16="http://schemas.microsoft.com/office/drawing/2014/main" id="{155C749C-C358-4259-9C28-B811134FA8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288" y="4941888"/>
            <a:ext cx="815975" cy="611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" name="Oval 98">
            <a:extLst>
              <a:ext uri="{FF2B5EF4-FFF2-40B4-BE49-F238E27FC236}">
                <a16:creationId xmlns:a16="http://schemas.microsoft.com/office/drawing/2014/main" id="{BF373F05-8417-4645-81A5-AF795339E220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-90488" y="5159375"/>
            <a:ext cx="749301" cy="896938"/>
          </a:xfrm>
          <a:prstGeom prst="wedgeRectCallout">
            <a:avLst>
              <a:gd name="adj1" fmla="val 6060"/>
              <a:gd name="adj2" fmla="val 59412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8" name="Oval 62">
            <a:extLst>
              <a:ext uri="{FF2B5EF4-FFF2-40B4-BE49-F238E27FC236}">
                <a16:creationId xmlns:a16="http://schemas.microsoft.com/office/drawing/2014/main" id="{8D3B7080-6CDA-4C59-B513-40B3E560ADF0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-2497138" y="4579938"/>
            <a:ext cx="1811338" cy="1909762"/>
          </a:xfrm>
          <a:prstGeom prst="wedgeRectCallout">
            <a:avLst>
              <a:gd name="adj1" fmla="val 139"/>
              <a:gd name="adj2" fmla="val 60681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9" name="Rectangle 30">
            <a:extLst>
              <a:ext uri="{FF2B5EF4-FFF2-40B4-BE49-F238E27FC236}">
                <a16:creationId xmlns:a16="http://schemas.microsoft.com/office/drawing/2014/main" id="{770D7004-5377-47ED-B7DA-2D32A3A4BFA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89" r:id="rId10"/>
    <p:sldLayoutId id="2147484079" r:id="rId11"/>
    <p:sldLayoutId id="2147484090" r:id="rId12"/>
  </p:sldLayoutIdLst>
  <p:hf sldNum="0" hdr="0" ftr="0"/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5pPr>
      <a:lvl6pPr marL="9144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6pPr>
      <a:lvl7pPr marL="13716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7pPr>
      <a:lvl8pPr marL="18288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8pPr>
      <a:lvl9pPr marL="22860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jpeg"/><Relationship Id="rId18" Type="http://schemas.openxmlformats.org/officeDocument/2006/relationships/image" Target="../media/image37.pn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12" Type="http://schemas.openxmlformats.org/officeDocument/2006/relationships/image" Target="../media/image31.jpe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7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6">
            <a:extLst>
              <a:ext uri="{FF2B5EF4-FFF2-40B4-BE49-F238E27FC236}">
                <a16:creationId xmlns:a16="http://schemas.microsoft.com/office/drawing/2014/main" id="{0E04660E-4381-4C74-A4F1-56DD034304B7}"/>
              </a:ext>
            </a:extLst>
          </p:cNvPr>
          <p:cNvGrpSpPr>
            <a:grpSpLocks/>
          </p:cNvGrpSpPr>
          <p:nvPr/>
        </p:nvGrpSpPr>
        <p:grpSpPr bwMode="auto">
          <a:xfrm>
            <a:off x="137786" y="387350"/>
            <a:ext cx="12054213" cy="6049963"/>
            <a:chOff x="111317" y="387255"/>
            <a:chExt cx="8912033" cy="6050883"/>
          </a:xfrm>
        </p:grpSpPr>
        <p:grpSp>
          <p:nvGrpSpPr>
            <p:cNvPr id="14342" name="Group 5">
              <a:extLst>
                <a:ext uri="{FF2B5EF4-FFF2-40B4-BE49-F238E27FC236}">
                  <a16:creationId xmlns:a16="http://schemas.microsoft.com/office/drawing/2014/main" id="{CE72660F-224D-4D21-9E30-CDD90558A3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86550" y="3251200"/>
              <a:ext cx="2336800" cy="817563"/>
              <a:chOff x="0" y="0"/>
              <a:chExt cx="1447453" cy="431768"/>
            </a:xfrm>
          </p:grpSpPr>
          <p:sp>
            <p:nvSpPr>
              <p:cNvPr id="14349" name="Isosceles Triangle 5">
                <a:extLst>
                  <a:ext uri="{FF2B5EF4-FFF2-40B4-BE49-F238E27FC236}">
                    <a16:creationId xmlns:a16="http://schemas.microsoft.com/office/drawing/2014/main" id="{823BB0A3-588D-40C2-9D9A-07C344D9B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V="1">
                <a:off x="907711" y="144610"/>
                <a:ext cx="488987" cy="171397"/>
              </a:xfrm>
              <a:prstGeom prst="triangle">
                <a:avLst>
                  <a:gd name="adj" fmla="val 50000"/>
                </a:avLst>
              </a:prstGeom>
              <a:solidFill>
                <a:srgbClr val="ED5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350" name="Isosceles Triangle 6">
                <a:extLst>
                  <a:ext uri="{FF2B5EF4-FFF2-40B4-BE49-F238E27FC236}">
                    <a16:creationId xmlns:a16="http://schemas.microsoft.com/office/drawing/2014/main" id="{B6B21781-6493-4E50-8750-56E37E212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V="1">
                <a:off x="516010" y="260371"/>
                <a:ext cx="488987" cy="171397"/>
              </a:xfrm>
              <a:prstGeom prst="triangle">
                <a:avLst>
                  <a:gd name="adj" fmla="val 50000"/>
                </a:avLst>
              </a:pr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351" name="Isosceles Triangle 7">
                <a:extLst>
                  <a:ext uri="{FF2B5EF4-FFF2-40B4-BE49-F238E27FC236}">
                    <a16:creationId xmlns:a16="http://schemas.microsoft.com/office/drawing/2014/main" id="{22BDD961-12C4-4B0D-887B-450074442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V="1">
                <a:off x="848441" y="8470"/>
                <a:ext cx="289865" cy="101602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352" name="Isosceles Triangle 8">
                <a:extLst>
                  <a:ext uri="{FF2B5EF4-FFF2-40B4-BE49-F238E27FC236}">
                    <a16:creationId xmlns:a16="http://schemas.microsoft.com/office/drawing/2014/main" id="{3F5720DC-D5C8-401C-A735-82F338206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V="1">
                <a:off x="1302521" y="110074"/>
                <a:ext cx="144932" cy="50801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353" name="Isosceles Triangle 9">
                <a:extLst>
                  <a:ext uri="{FF2B5EF4-FFF2-40B4-BE49-F238E27FC236}">
                    <a16:creationId xmlns:a16="http://schemas.microsoft.com/office/drawing/2014/main" id="{7D8046A7-A4DA-4906-9008-A79D92805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V="1">
                <a:off x="0" y="0"/>
                <a:ext cx="1223360" cy="428806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rgbClr val="FFA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14343" name="组合 4">
              <a:extLst>
                <a:ext uri="{FF2B5EF4-FFF2-40B4-BE49-F238E27FC236}">
                  <a16:creationId xmlns:a16="http://schemas.microsoft.com/office/drawing/2014/main" id="{059605A9-7E55-41C9-9883-B8758EF41E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317" y="387255"/>
              <a:ext cx="3901125" cy="6050883"/>
              <a:chOff x="111317" y="387255"/>
              <a:chExt cx="3901125" cy="6050883"/>
            </a:xfrm>
          </p:grpSpPr>
          <p:pic>
            <p:nvPicPr>
              <p:cNvPr id="14345" name="图片 2">
                <a:extLst>
                  <a:ext uri="{FF2B5EF4-FFF2-40B4-BE49-F238E27FC236}">
                    <a16:creationId xmlns:a16="http://schemas.microsoft.com/office/drawing/2014/main" id="{17B340FA-48D8-4AC6-9AEB-1D06242F97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2356" y="387255"/>
                <a:ext cx="2620086" cy="1100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4346" name="组合 13">
                <a:extLst>
                  <a:ext uri="{FF2B5EF4-FFF2-40B4-BE49-F238E27FC236}">
                    <a16:creationId xmlns:a16="http://schemas.microsoft.com/office/drawing/2014/main" id="{762C6CF5-5552-496B-88B5-B35B8EE060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1317" y="5990045"/>
                <a:ext cx="2572635" cy="448093"/>
                <a:chOff x="3117428" y="5637963"/>
                <a:chExt cx="2572635" cy="448093"/>
              </a:xfrm>
            </p:grpSpPr>
            <p:pic>
              <p:nvPicPr>
                <p:cNvPr id="14347" name="图片 14">
                  <a:extLst>
                    <a:ext uri="{FF2B5EF4-FFF2-40B4-BE49-F238E27FC236}">
                      <a16:creationId xmlns:a16="http://schemas.microsoft.com/office/drawing/2014/main" id="{8F6F443A-A86A-4CFE-99EF-650C9FA5A5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432" t="4443" r="22231" b="32346"/>
                <a:stretch>
                  <a:fillRect/>
                </a:stretch>
              </p:blipFill>
              <p:spPr bwMode="auto">
                <a:xfrm>
                  <a:off x="3117428" y="5637963"/>
                  <a:ext cx="458110" cy="4414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348" name="图片 15">
                  <a:extLst>
                    <a:ext uri="{FF2B5EF4-FFF2-40B4-BE49-F238E27FC236}">
                      <a16:creationId xmlns:a16="http://schemas.microsoft.com/office/drawing/2014/main" id="{1DEB5CBD-BB1F-4F45-8CB3-C0567BA323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24" t="66331" r="13905" b="15274"/>
                <a:stretch>
                  <a:fillRect/>
                </a:stretch>
              </p:blipFill>
              <p:spPr bwMode="auto">
                <a:xfrm>
                  <a:off x="3599102" y="5654892"/>
                  <a:ext cx="2090961" cy="431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4344" name="文本框 5">
              <a:extLst>
                <a:ext uri="{FF2B5EF4-FFF2-40B4-BE49-F238E27FC236}">
                  <a16:creationId xmlns:a16="http://schemas.microsoft.com/office/drawing/2014/main" id="{CDEC7421-692A-49F4-9CE2-17FC00C24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8510" y="4626590"/>
              <a:ext cx="2441641" cy="769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4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信息管理</a:t>
              </a:r>
            </a:p>
          </p:txBody>
        </p:sp>
      </p:grpSp>
      <p:grpSp>
        <p:nvGrpSpPr>
          <p:cNvPr id="14339" name="组合 2">
            <a:extLst>
              <a:ext uri="{FF2B5EF4-FFF2-40B4-BE49-F238E27FC236}">
                <a16:creationId xmlns:a16="http://schemas.microsoft.com/office/drawing/2014/main" id="{E396081E-4B3B-472E-A18F-69621DE47823}"/>
              </a:ext>
            </a:extLst>
          </p:cNvPr>
          <p:cNvGrpSpPr>
            <a:grpSpLocks/>
          </p:cNvGrpSpPr>
          <p:nvPr/>
        </p:nvGrpSpPr>
        <p:grpSpPr bwMode="auto">
          <a:xfrm>
            <a:off x="8543923" y="371475"/>
            <a:ext cx="2630462" cy="723900"/>
            <a:chOff x="7350959" y="5852537"/>
            <a:chExt cx="2630397" cy="723328"/>
          </a:xfrm>
        </p:grpSpPr>
        <p:sp>
          <p:nvSpPr>
            <p:cNvPr id="14340" name="文本框 5">
              <a:extLst>
                <a:ext uri="{FF2B5EF4-FFF2-40B4-BE49-F238E27FC236}">
                  <a16:creationId xmlns:a16="http://schemas.microsoft.com/office/drawing/2014/main" id="{F0579D87-4F72-416A-9B70-F71DBAA80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0081" y="6067575"/>
              <a:ext cx="2031275" cy="46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rgbClr val="EA870D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信息素养实践</a:t>
              </a:r>
            </a:p>
          </p:txBody>
        </p:sp>
        <p:pic>
          <p:nvPicPr>
            <p:cNvPr id="14341" name="图片 1">
              <a:extLst>
                <a:ext uri="{FF2B5EF4-FFF2-40B4-BE49-F238E27FC236}">
                  <a16:creationId xmlns:a16="http://schemas.microsoft.com/office/drawing/2014/main" id="{9A85D417-2791-4B93-A032-53203DCB7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0959" y="5852537"/>
              <a:ext cx="727892" cy="7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9" name="组合 72">
            <a:extLst>
              <a:ext uri="{FF2B5EF4-FFF2-40B4-BE49-F238E27FC236}">
                <a16:creationId xmlns:a16="http://schemas.microsoft.com/office/drawing/2014/main" id="{FAF0344F-6E25-4222-99EF-3894BF5425DD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29702" name="图片 70">
              <a:extLst>
                <a:ext uri="{FF2B5EF4-FFF2-40B4-BE49-F238E27FC236}">
                  <a16:creationId xmlns:a16="http://schemas.microsoft.com/office/drawing/2014/main" id="{10412B9C-83EF-423D-9B21-C7C946DBD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3" name="图片 71">
              <a:extLst>
                <a:ext uri="{FF2B5EF4-FFF2-40B4-BE49-F238E27FC236}">
                  <a16:creationId xmlns:a16="http://schemas.microsoft.com/office/drawing/2014/main" id="{3E720052-BCEA-41A7-B80A-AFF382779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785" name="标题 19">
            <a:extLst>
              <a:ext uri="{FF2B5EF4-FFF2-40B4-BE49-F238E27FC236}">
                <a16:creationId xmlns:a16="http://schemas.microsoft.com/office/drawing/2014/main" id="{2BF29BE6-2E3F-4F60-B74E-3AB112EA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950" y="42863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思考</a:t>
            </a:r>
          </a:p>
        </p:txBody>
      </p:sp>
      <p:sp>
        <p:nvSpPr>
          <p:cNvPr id="20485" name="TextBox 19">
            <a:extLst>
              <a:ext uri="{FF2B5EF4-FFF2-40B4-BE49-F238E27FC236}">
                <a16:creationId xmlns:a16="http://schemas.microsoft.com/office/drawing/2014/main" id="{9D13DD1C-B742-4AE9-B7E0-FBF3932CF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575" y="1582738"/>
            <a:ext cx="9191625" cy="1685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42950" indent="-4572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buClr>
                <a:srgbClr val="D23B07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后缀名的作用到底是什么？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200000"/>
              </a:lnSpc>
              <a:buClr>
                <a:srgbClr val="D23B07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文件格式和所使用软件之间的关系是一对一的么？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5" name="组合 72">
            <a:extLst>
              <a:ext uri="{FF2B5EF4-FFF2-40B4-BE49-F238E27FC236}">
                <a16:creationId xmlns:a16="http://schemas.microsoft.com/office/drawing/2014/main" id="{C0D2ABFE-CC04-46AE-A902-2CBFE723B35A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23570" name="图片 70">
              <a:extLst>
                <a:ext uri="{FF2B5EF4-FFF2-40B4-BE49-F238E27FC236}">
                  <a16:creationId xmlns:a16="http://schemas.microsoft.com/office/drawing/2014/main" id="{20427040-9C31-4394-93CE-F51DCCD27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1" name="图片 71">
              <a:extLst>
                <a:ext uri="{FF2B5EF4-FFF2-40B4-BE49-F238E27FC236}">
                  <a16:creationId xmlns:a16="http://schemas.microsoft.com/office/drawing/2014/main" id="{62180227-C8C6-435D-B9DD-4EC90D160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785" name="标题 19">
            <a:extLst>
              <a:ext uri="{FF2B5EF4-FFF2-40B4-BE49-F238E27FC236}">
                <a16:creationId xmlns:a16="http://schemas.microsoft.com/office/drawing/2014/main" id="{CE73DB86-F76F-4C4D-BEF2-B2F47800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950" y="42863"/>
            <a:ext cx="7124700" cy="1285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常见文件的格式及软件</a:t>
            </a:r>
          </a:p>
        </p:txBody>
      </p:sp>
      <p:sp>
        <p:nvSpPr>
          <p:cNvPr id="20485" name="TextBox 19">
            <a:extLst>
              <a:ext uri="{FF2B5EF4-FFF2-40B4-BE49-F238E27FC236}">
                <a16:creationId xmlns:a16="http://schemas.microsoft.com/office/drawing/2014/main" id="{D712F193-77DE-4868-90B9-9BDB05AF4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575" y="1582738"/>
            <a:ext cx="6740525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D23B07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压缩文件</a:t>
            </a:r>
            <a:endParaRPr lang="en-US" altLang="zh-CN" sz="2400">
              <a:solidFill>
                <a:schemeClr val="bg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lvl="1" eaLnBrk="1" hangingPunct="1">
              <a:lnSpc>
                <a:spcPct val="150000"/>
              </a:lnSpc>
              <a:buClr>
                <a:srgbClr val="D23B07"/>
              </a:buClr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.zip, .rar, .iso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（特殊）， </a:t>
            </a: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.cab, ……</a:t>
            </a:r>
          </a:p>
        </p:txBody>
      </p:sp>
      <p:grpSp>
        <p:nvGrpSpPr>
          <p:cNvPr id="3" name="组合 22">
            <a:extLst>
              <a:ext uri="{FF2B5EF4-FFF2-40B4-BE49-F238E27FC236}">
                <a16:creationId xmlns:a16="http://schemas.microsoft.com/office/drawing/2014/main" id="{472BE814-02EF-4099-9D82-66B1B3C1AC3D}"/>
              </a:ext>
            </a:extLst>
          </p:cNvPr>
          <p:cNvGrpSpPr>
            <a:grpSpLocks/>
          </p:cNvGrpSpPr>
          <p:nvPr/>
        </p:nvGrpSpPr>
        <p:grpSpPr bwMode="auto">
          <a:xfrm>
            <a:off x="3321050" y="2873375"/>
            <a:ext cx="4471988" cy="3819525"/>
            <a:chOff x="4102261" y="621991"/>
            <a:chExt cx="5034764" cy="4794115"/>
          </a:xfrm>
        </p:grpSpPr>
        <p:pic>
          <p:nvPicPr>
            <p:cNvPr id="23559" name="图片 1">
              <a:extLst>
                <a:ext uri="{FF2B5EF4-FFF2-40B4-BE49-F238E27FC236}">
                  <a16:creationId xmlns:a16="http://schemas.microsoft.com/office/drawing/2014/main" id="{5F0E92FD-068C-4896-9E5B-7933580BD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9624" y="718782"/>
              <a:ext cx="2083611" cy="74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0" name="图片 3">
              <a:extLst>
                <a:ext uri="{FF2B5EF4-FFF2-40B4-BE49-F238E27FC236}">
                  <a16:creationId xmlns:a16="http://schemas.microsoft.com/office/drawing/2014/main" id="{6FA457DE-4340-4EAF-8310-917B8097C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9624" y="1590188"/>
              <a:ext cx="2294862" cy="818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1" name="图片 4">
              <a:extLst>
                <a:ext uri="{FF2B5EF4-FFF2-40B4-BE49-F238E27FC236}">
                  <a16:creationId xmlns:a16="http://schemas.microsoft.com/office/drawing/2014/main" id="{4E8580C7-6FCB-4D07-B65E-5E3485071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891"/>
            <a:stretch>
              <a:fillRect/>
            </a:stretch>
          </p:blipFill>
          <p:spPr bwMode="auto">
            <a:xfrm>
              <a:off x="6408229" y="621991"/>
              <a:ext cx="2498151" cy="978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2" name="图片 5">
              <a:extLst>
                <a:ext uri="{FF2B5EF4-FFF2-40B4-BE49-F238E27FC236}">
                  <a16:creationId xmlns:a16="http://schemas.microsoft.com/office/drawing/2014/main" id="{35FEFEC6-B62A-46A7-AA16-8147B5BCE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5042" y="1504624"/>
              <a:ext cx="2471770" cy="838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3" name="图片 6">
              <a:extLst>
                <a:ext uri="{FF2B5EF4-FFF2-40B4-BE49-F238E27FC236}">
                  <a16:creationId xmlns:a16="http://schemas.microsoft.com/office/drawing/2014/main" id="{C8F5C334-5867-402A-8C58-9D2A45863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261" y="2349378"/>
              <a:ext cx="2225973" cy="80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4" name="图片 16">
              <a:extLst>
                <a:ext uri="{FF2B5EF4-FFF2-40B4-BE49-F238E27FC236}">
                  <a16:creationId xmlns:a16="http://schemas.microsoft.com/office/drawing/2014/main" id="{657C2AFB-A8F3-4163-959C-D6D48DCC8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0032" y="2322184"/>
              <a:ext cx="2324984" cy="871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5" name="图片 17">
              <a:extLst>
                <a:ext uri="{FF2B5EF4-FFF2-40B4-BE49-F238E27FC236}">
                  <a16:creationId xmlns:a16="http://schemas.microsoft.com/office/drawing/2014/main" id="{4A2DF99D-E615-46FD-B10A-38C5CCA46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261" y="3306348"/>
              <a:ext cx="2347300" cy="739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6" name="图片 19">
              <a:extLst>
                <a:ext uri="{FF2B5EF4-FFF2-40B4-BE49-F238E27FC236}">
                  <a16:creationId xmlns:a16="http://schemas.microsoft.com/office/drawing/2014/main" id="{7A986F49-BDFF-4915-9575-741189D0B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9624" y="4700816"/>
              <a:ext cx="2099221" cy="715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7" name="图片 20">
              <a:extLst>
                <a:ext uri="{FF2B5EF4-FFF2-40B4-BE49-F238E27FC236}">
                  <a16:creationId xmlns:a16="http://schemas.microsoft.com/office/drawing/2014/main" id="{73245190-7493-480D-AE6A-108FDD810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1445" y="3229594"/>
              <a:ext cx="2655580" cy="686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8" name="图片 21">
              <a:extLst>
                <a:ext uri="{FF2B5EF4-FFF2-40B4-BE49-F238E27FC236}">
                  <a16:creationId xmlns:a16="http://schemas.microsoft.com/office/drawing/2014/main" id="{98294C8F-8D02-4D68-A57C-CADF46C9D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245" y="3991234"/>
              <a:ext cx="2513437" cy="689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9" name="图片 18">
              <a:extLst>
                <a:ext uri="{FF2B5EF4-FFF2-40B4-BE49-F238E27FC236}">
                  <a16:creationId xmlns:a16="http://schemas.microsoft.com/office/drawing/2014/main" id="{B4B9BD4C-01EE-40EE-8CA7-76BDA1ECB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9960" y="3984418"/>
              <a:ext cx="2374780" cy="730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0">
            <a:extLst>
              <a:ext uri="{FF2B5EF4-FFF2-40B4-BE49-F238E27FC236}">
                <a16:creationId xmlns:a16="http://schemas.microsoft.com/office/drawing/2014/main" id="{D0D30EB3-C8CF-487D-B361-C73272032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5603" name="组合 72">
            <a:extLst>
              <a:ext uri="{FF2B5EF4-FFF2-40B4-BE49-F238E27FC236}">
                <a16:creationId xmlns:a16="http://schemas.microsoft.com/office/drawing/2014/main" id="{D9F0A27F-04E8-472E-84EB-F669D17D3061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25621" name="图片 70">
              <a:extLst>
                <a:ext uri="{FF2B5EF4-FFF2-40B4-BE49-F238E27FC236}">
                  <a16:creationId xmlns:a16="http://schemas.microsoft.com/office/drawing/2014/main" id="{AFC568DB-0A42-48D4-87F2-9E236E449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2" name="图片 71">
              <a:extLst>
                <a:ext uri="{FF2B5EF4-FFF2-40B4-BE49-F238E27FC236}">
                  <a16:creationId xmlns:a16="http://schemas.microsoft.com/office/drawing/2014/main" id="{44D84AD4-9BFB-4D09-8561-B27C7819D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785" name="标题 19">
            <a:extLst>
              <a:ext uri="{FF2B5EF4-FFF2-40B4-BE49-F238E27FC236}">
                <a16:creationId xmlns:a16="http://schemas.microsoft.com/office/drawing/2014/main" id="{B080F28A-9011-4ADB-B17D-73A09BAA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950" y="42863"/>
            <a:ext cx="7124700" cy="1285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常见文件的格式及软件</a:t>
            </a:r>
          </a:p>
        </p:txBody>
      </p:sp>
      <p:sp>
        <p:nvSpPr>
          <p:cNvPr id="20485" name="TextBox 19">
            <a:extLst>
              <a:ext uri="{FF2B5EF4-FFF2-40B4-BE49-F238E27FC236}">
                <a16:creationId xmlns:a16="http://schemas.microsoft.com/office/drawing/2014/main" id="{530977C9-C974-4DF3-B14E-104E56F3E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575" y="1525588"/>
            <a:ext cx="67405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D23B07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音频、视频文件</a:t>
            </a:r>
            <a:endParaRPr lang="en-US" altLang="zh-CN" sz="24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lvl="1" eaLnBrk="1" hangingPunct="1">
              <a:lnSpc>
                <a:spcPct val="150000"/>
              </a:lnSpc>
              <a:buClr>
                <a:srgbClr val="D23B07"/>
              </a:buClr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CD</a:t>
            </a:r>
            <a:r>
              <a:rPr lang="zh-CN" altLang="en-US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， </a:t>
            </a:r>
            <a:r>
              <a:rPr lang="en-US" altLang="zh-CN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.wav</a:t>
            </a:r>
            <a:r>
              <a:rPr lang="zh-CN" altLang="en-US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（无损）</a:t>
            </a:r>
            <a:r>
              <a:rPr lang="en-US" altLang="zh-CN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,</a:t>
            </a:r>
            <a:r>
              <a:rPr lang="zh-CN" altLang="en-US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altLang="zh-CN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.mp3,</a:t>
            </a:r>
            <a:r>
              <a:rPr lang="zh-CN" altLang="en-US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altLang="zh-CN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.mwa</a:t>
            </a:r>
          </a:p>
          <a:p>
            <a:pPr lvl="1" eaLnBrk="1" hangingPunct="1">
              <a:lnSpc>
                <a:spcPct val="150000"/>
              </a:lnSpc>
              <a:buClr>
                <a:srgbClr val="D23B07"/>
              </a:buClr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.mp4, .avi, .mov, .mpeg, .rmvb,.rm,.flv</a:t>
            </a:r>
          </a:p>
        </p:txBody>
      </p:sp>
      <p:grpSp>
        <p:nvGrpSpPr>
          <p:cNvPr id="3" name="组合 32774">
            <a:extLst>
              <a:ext uri="{FF2B5EF4-FFF2-40B4-BE49-F238E27FC236}">
                <a16:creationId xmlns:a16="http://schemas.microsoft.com/office/drawing/2014/main" id="{CEE78714-A0AF-4F1E-A8BE-49182D4D3281}"/>
              </a:ext>
            </a:extLst>
          </p:cNvPr>
          <p:cNvGrpSpPr>
            <a:grpSpLocks/>
          </p:cNvGrpSpPr>
          <p:nvPr/>
        </p:nvGrpSpPr>
        <p:grpSpPr bwMode="auto">
          <a:xfrm>
            <a:off x="2427287" y="3635374"/>
            <a:ext cx="6515100" cy="3394075"/>
            <a:chOff x="4287367" y="3295785"/>
            <a:chExt cx="6516656" cy="3393903"/>
          </a:xfrm>
        </p:grpSpPr>
        <p:pic>
          <p:nvPicPr>
            <p:cNvPr id="25607" name="图片 23">
              <a:extLst>
                <a:ext uri="{FF2B5EF4-FFF2-40B4-BE49-F238E27FC236}">
                  <a16:creationId xmlns:a16="http://schemas.microsoft.com/office/drawing/2014/main" id="{84901130-427D-44B1-B7BE-66E37668E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7368" y="3312851"/>
              <a:ext cx="1152525" cy="86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8" name="图片 24">
              <a:extLst>
                <a:ext uri="{FF2B5EF4-FFF2-40B4-BE49-F238E27FC236}">
                  <a16:creationId xmlns:a16="http://schemas.microsoft.com/office/drawing/2014/main" id="{88C8677B-4CE6-4769-B753-49978ECA2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7304" y="3312851"/>
              <a:ext cx="1038225" cy="86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9" name="图片 25">
              <a:extLst>
                <a:ext uri="{FF2B5EF4-FFF2-40B4-BE49-F238E27FC236}">
                  <a16:creationId xmlns:a16="http://schemas.microsoft.com/office/drawing/2014/main" id="{E9110C53-4D3B-4BC8-B535-DFD23EAAC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9947" y="3333885"/>
              <a:ext cx="1190625" cy="904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0" name="图片 26">
              <a:extLst>
                <a:ext uri="{FF2B5EF4-FFF2-40B4-BE49-F238E27FC236}">
                  <a16:creationId xmlns:a16="http://schemas.microsoft.com/office/drawing/2014/main" id="{F37DCABF-1058-453C-9E14-088708922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4990" y="3295785"/>
              <a:ext cx="1076325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1" name="图片 27">
              <a:extLst>
                <a:ext uri="{FF2B5EF4-FFF2-40B4-BE49-F238E27FC236}">
                  <a16:creationId xmlns:a16="http://schemas.microsoft.com/office/drawing/2014/main" id="{EEE6EC62-5E38-42A9-886D-4732EA827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68" t="8504" r="14110" b="7182"/>
            <a:stretch>
              <a:fillRect/>
            </a:stretch>
          </p:blipFill>
          <p:spPr bwMode="auto">
            <a:xfrm>
              <a:off x="4287367" y="4238760"/>
              <a:ext cx="1152525" cy="1196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2" name="图片 28">
              <a:extLst>
                <a:ext uri="{FF2B5EF4-FFF2-40B4-BE49-F238E27FC236}">
                  <a16:creationId xmlns:a16="http://schemas.microsoft.com/office/drawing/2014/main" id="{9512D542-1DAF-4816-BD61-6A00967DD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6341" y="4317478"/>
              <a:ext cx="11811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3" name="图片 30">
              <a:extLst>
                <a:ext uri="{FF2B5EF4-FFF2-40B4-BE49-F238E27FC236}">
                  <a16:creationId xmlns:a16="http://schemas.microsoft.com/office/drawing/2014/main" id="{9A50C7C2-6628-4163-8CE8-D41F49368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7441" y="4393965"/>
              <a:ext cx="1252188" cy="1014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4" name="图片 32767">
              <a:extLst>
                <a:ext uri="{FF2B5EF4-FFF2-40B4-BE49-F238E27FC236}">
                  <a16:creationId xmlns:a16="http://schemas.microsoft.com/office/drawing/2014/main" id="{2DA7C488-A33A-47E7-8370-B2D1B325C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0405" y="4420284"/>
              <a:ext cx="1491070" cy="92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5" name="图片 32768">
              <a:extLst>
                <a:ext uri="{FF2B5EF4-FFF2-40B4-BE49-F238E27FC236}">
                  <a16:creationId xmlns:a16="http://schemas.microsoft.com/office/drawing/2014/main" id="{10226C51-668B-4730-974A-5E2E12F8D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9235" y="4393965"/>
              <a:ext cx="1344788" cy="1014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6" name="图片 32769">
              <a:extLst>
                <a:ext uri="{FF2B5EF4-FFF2-40B4-BE49-F238E27FC236}">
                  <a16:creationId xmlns:a16="http://schemas.microsoft.com/office/drawing/2014/main" id="{E0B56B0C-5FD9-4ACD-8D79-057865FEE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3055" y="5536678"/>
              <a:ext cx="1146555" cy="101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7" name="图片 32770">
              <a:extLst>
                <a:ext uri="{FF2B5EF4-FFF2-40B4-BE49-F238E27FC236}">
                  <a16:creationId xmlns:a16="http://schemas.microsoft.com/office/drawing/2014/main" id="{000BFF57-07D1-4EF0-9A30-7A84D774E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9609" y="5539769"/>
              <a:ext cx="1292821" cy="100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8" name="图片 32771">
              <a:extLst>
                <a:ext uri="{FF2B5EF4-FFF2-40B4-BE49-F238E27FC236}">
                  <a16:creationId xmlns:a16="http://schemas.microsoft.com/office/drawing/2014/main" id="{83A565DD-EA0B-4EF3-867C-401C86D8E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0079" y="5505995"/>
              <a:ext cx="1456188" cy="944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9" name="图片 32772">
              <a:extLst>
                <a:ext uri="{FF2B5EF4-FFF2-40B4-BE49-F238E27FC236}">
                  <a16:creationId xmlns:a16="http://schemas.microsoft.com/office/drawing/2014/main" id="{5546C7B6-9973-4B74-A6F3-6427F08F0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3531" y="5426265"/>
              <a:ext cx="1307944" cy="1180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0" name="图片 32773">
              <a:extLst>
                <a:ext uri="{FF2B5EF4-FFF2-40B4-BE49-F238E27FC236}">
                  <a16:creationId xmlns:a16="http://schemas.microsoft.com/office/drawing/2014/main" id="{4D4FB182-EAE6-474A-B304-6ADAE3891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2511" y="5475343"/>
              <a:ext cx="1230116" cy="1214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0">
            <a:extLst>
              <a:ext uri="{FF2B5EF4-FFF2-40B4-BE49-F238E27FC236}">
                <a16:creationId xmlns:a16="http://schemas.microsoft.com/office/drawing/2014/main" id="{2E3FF6B1-A481-4960-AB2D-553160FED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7651" name="组合 72">
            <a:extLst>
              <a:ext uri="{FF2B5EF4-FFF2-40B4-BE49-F238E27FC236}">
                <a16:creationId xmlns:a16="http://schemas.microsoft.com/office/drawing/2014/main" id="{39893909-0A62-44F2-AD85-C246B1BFD309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27658" name="图片 70">
              <a:extLst>
                <a:ext uri="{FF2B5EF4-FFF2-40B4-BE49-F238E27FC236}">
                  <a16:creationId xmlns:a16="http://schemas.microsoft.com/office/drawing/2014/main" id="{2C526C31-9BE5-4CDB-93CE-927485661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9" name="图片 71">
              <a:extLst>
                <a:ext uri="{FF2B5EF4-FFF2-40B4-BE49-F238E27FC236}">
                  <a16:creationId xmlns:a16="http://schemas.microsoft.com/office/drawing/2014/main" id="{59D30795-90DB-4FFB-B504-0E5D80713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785" name="标题 19">
            <a:extLst>
              <a:ext uri="{FF2B5EF4-FFF2-40B4-BE49-F238E27FC236}">
                <a16:creationId xmlns:a16="http://schemas.microsoft.com/office/drawing/2014/main" id="{7E562F85-B4DF-4E61-AC63-271B3CD9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950" y="42863"/>
            <a:ext cx="7124700" cy="1285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常见文件的格式及软件</a:t>
            </a:r>
          </a:p>
        </p:txBody>
      </p:sp>
      <p:sp>
        <p:nvSpPr>
          <p:cNvPr id="20485" name="TextBox 19">
            <a:extLst>
              <a:ext uri="{FF2B5EF4-FFF2-40B4-BE49-F238E27FC236}">
                <a16:creationId xmlns:a16="http://schemas.microsoft.com/office/drawing/2014/main" id="{725AAF73-85D1-4663-9408-997EFCABA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575" y="1582738"/>
            <a:ext cx="6740525" cy="113505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285750" indent="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23B07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PDF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文件、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CAJ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文件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marL="914400" lvl="1" indent="-45720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23B07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.pdf, .</a:t>
            </a:r>
            <a:r>
              <a:rPr lang="en-US" altLang="zh-CN" sz="2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caj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3" name="组合 32779">
            <a:extLst>
              <a:ext uri="{FF2B5EF4-FFF2-40B4-BE49-F238E27FC236}">
                <a16:creationId xmlns:a16="http://schemas.microsoft.com/office/drawing/2014/main" id="{D8266952-1F3C-408D-977B-B28F66770676}"/>
              </a:ext>
            </a:extLst>
          </p:cNvPr>
          <p:cNvGrpSpPr>
            <a:grpSpLocks/>
          </p:cNvGrpSpPr>
          <p:nvPr/>
        </p:nvGrpSpPr>
        <p:grpSpPr bwMode="auto">
          <a:xfrm>
            <a:off x="2417763" y="3768725"/>
            <a:ext cx="6716712" cy="1566863"/>
            <a:chOff x="363099" y="2769065"/>
            <a:chExt cx="6716586" cy="1568077"/>
          </a:xfrm>
        </p:grpSpPr>
        <p:pic>
          <p:nvPicPr>
            <p:cNvPr id="27655" name="图片 32778">
              <a:extLst>
                <a:ext uri="{FF2B5EF4-FFF2-40B4-BE49-F238E27FC236}">
                  <a16:creationId xmlns:a16="http://schemas.microsoft.com/office/drawing/2014/main" id="{E952C306-B11E-4931-BE48-6EA0407C0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099" y="2769065"/>
              <a:ext cx="5173189" cy="1568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6" name="图片 32775">
              <a:extLst>
                <a:ext uri="{FF2B5EF4-FFF2-40B4-BE49-F238E27FC236}">
                  <a16:creationId xmlns:a16="http://schemas.microsoft.com/office/drawing/2014/main" id="{C7CE5696-EECB-4C39-BE64-AB51C73B5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940" y="2813774"/>
              <a:ext cx="1505010" cy="1165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7" name="图片 32776">
              <a:extLst>
                <a:ext uri="{FF2B5EF4-FFF2-40B4-BE49-F238E27FC236}">
                  <a16:creationId xmlns:a16="http://schemas.microsoft.com/office/drawing/2014/main" id="{CB3C1CE3-3E22-417C-822A-3DD28F07E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9587" y="2811380"/>
              <a:ext cx="1510098" cy="1485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1" name="组合 72">
            <a:extLst>
              <a:ext uri="{FF2B5EF4-FFF2-40B4-BE49-F238E27FC236}">
                <a16:creationId xmlns:a16="http://schemas.microsoft.com/office/drawing/2014/main" id="{39893909-0A62-44F2-AD85-C246B1BFD309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27658" name="图片 70">
              <a:extLst>
                <a:ext uri="{FF2B5EF4-FFF2-40B4-BE49-F238E27FC236}">
                  <a16:creationId xmlns:a16="http://schemas.microsoft.com/office/drawing/2014/main" id="{2C526C31-9BE5-4CDB-93CE-927485661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9" name="图片 71">
              <a:extLst>
                <a:ext uri="{FF2B5EF4-FFF2-40B4-BE49-F238E27FC236}">
                  <a16:creationId xmlns:a16="http://schemas.microsoft.com/office/drawing/2014/main" id="{59D30795-90DB-4FFB-B504-0E5D80713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785" name="标题 19">
            <a:extLst>
              <a:ext uri="{FF2B5EF4-FFF2-40B4-BE49-F238E27FC236}">
                <a16:creationId xmlns:a16="http://schemas.microsoft.com/office/drawing/2014/main" id="{7E562F85-B4DF-4E61-AC63-271B3CD9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950" y="42863"/>
            <a:ext cx="7124700" cy="1285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常见文件的格式及软件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CE4F27-E55B-4E2F-9422-8EADBB65B655}"/>
              </a:ext>
            </a:extLst>
          </p:cNvPr>
          <p:cNvSpPr txBox="1"/>
          <p:nvPr/>
        </p:nvSpPr>
        <p:spPr>
          <a:xfrm>
            <a:off x="2331075" y="3564731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accent3"/>
                </a:solidFill>
                <a:latin typeface="Arial Black" panose="020B0A04020102020204" pitchFamily="34" charset="0"/>
              </a:rPr>
              <a:t>.html</a:t>
            </a:r>
            <a:r>
              <a:rPr lang="zh-CN" altLang="en-US" sz="3600" dirty="0">
                <a:solidFill>
                  <a:schemeClr val="accent3"/>
                </a:solidFill>
                <a:latin typeface="Arial Black" panose="020B0A04020102020204" pitchFamily="34" charset="0"/>
              </a:rPr>
              <a:t>  </a:t>
            </a:r>
            <a:r>
              <a:rPr lang="en-US" altLang="zh-CN" sz="3600" dirty="0">
                <a:solidFill>
                  <a:schemeClr val="accent3"/>
                </a:solidFill>
                <a:latin typeface="Arial Black" panose="020B0A04020102020204" pitchFamily="34" charset="0"/>
              </a:rPr>
              <a:t>.</a:t>
            </a:r>
            <a:r>
              <a:rPr lang="en-US" altLang="zh-CN" sz="3600" dirty="0" err="1">
                <a:solidFill>
                  <a:schemeClr val="accent3"/>
                </a:solidFill>
                <a:latin typeface="Arial Black" panose="020B0A04020102020204" pitchFamily="34" charset="0"/>
              </a:rPr>
              <a:t>css</a:t>
            </a:r>
            <a:r>
              <a:rPr lang="en-US" altLang="zh-CN" sz="3600" dirty="0">
                <a:solidFill>
                  <a:schemeClr val="accent3"/>
                </a:solidFill>
                <a:latin typeface="Arial Black" panose="020B0A04020102020204" pitchFamily="34" charset="0"/>
              </a:rPr>
              <a:t>   .</a:t>
            </a:r>
            <a:r>
              <a:rPr lang="en-US" altLang="zh-CN" sz="3600" dirty="0" err="1">
                <a:solidFill>
                  <a:schemeClr val="accent3"/>
                </a:solidFill>
                <a:latin typeface="Arial Black" panose="020B0A04020102020204" pitchFamily="34" charset="0"/>
              </a:rPr>
              <a:t>js</a:t>
            </a:r>
            <a:r>
              <a:rPr lang="zh-CN" altLang="en-US" sz="3600" dirty="0">
                <a:solidFill>
                  <a:schemeClr val="accent3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778DC7-0D89-4F8D-9B43-AB961465AE6B}"/>
              </a:ext>
            </a:extLst>
          </p:cNvPr>
          <p:cNvSpPr txBox="1"/>
          <p:nvPr/>
        </p:nvSpPr>
        <p:spPr>
          <a:xfrm>
            <a:off x="2331075" y="4709101"/>
            <a:ext cx="2613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chemeClr val="accent3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2"/>
                </a:solidFill>
              </a:rPr>
              <a:t>.c        .</a:t>
            </a:r>
            <a:r>
              <a:rPr lang="en-US" altLang="zh-CN" dirty="0" err="1">
                <a:solidFill>
                  <a:schemeClr val="accent2"/>
                </a:solidFill>
              </a:rPr>
              <a:t>py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C74DF17-36E0-4C88-A820-781EB6205CDB}"/>
              </a:ext>
            </a:extLst>
          </p:cNvPr>
          <p:cNvSpPr txBox="1"/>
          <p:nvPr/>
        </p:nvSpPr>
        <p:spPr>
          <a:xfrm>
            <a:off x="2313613" y="2420361"/>
            <a:ext cx="5288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  <a:latin typeface="Arial Black" panose="020B0A04020102020204" pitchFamily="34" charset="0"/>
              </a:rPr>
              <a:t>.ppt</a:t>
            </a:r>
            <a:r>
              <a:rPr lang="zh-CN" altLang="en-US" sz="3600" dirty="0">
                <a:solidFill>
                  <a:srgbClr val="00B0F0"/>
                </a:solidFill>
                <a:latin typeface="Arial Black" panose="020B0A04020102020204" pitchFamily="34" charset="0"/>
              </a:rPr>
              <a:t>  </a:t>
            </a:r>
            <a:r>
              <a:rPr lang="en-US" altLang="zh-CN" sz="3600" dirty="0">
                <a:solidFill>
                  <a:srgbClr val="00B0F0"/>
                </a:solidFill>
                <a:latin typeface="Arial Black" panose="020B0A04020102020204" pitchFamily="34" charset="0"/>
              </a:rPr>
              <a:t>.</a:t>
            </a:r>
            <a:r>
              <a:rPr lang="en-US" altLang="zh-CN" sz="3600" dirty="0" err="1">
                <a:solidFill>
                  <a:srgbClr val="00B0F0"/>
                </a:solidFill>
                <a:latin typeface="Arial Black" panose="020B0A04020102020204" pitchFamily="34" charset="0"/>
              </a:rPr>
              <a:t>xls</a:t>
            </a:r>
            <a:r>
              <a:rPr lang="en-US" altLang="zh-CN" sz="3600" dirty="0">
                <a:solidFill>
                  <a:srgbClr val="00B0F0"/>
                </a:solidFill>
                <a:latin typeface="Arial Black" panose="020B0A04020102020204" pitchFamily="34" charset="0"/>
              </a:rPr>
              <a:t>   .doc</a:t>
            </a:r>
            <a:r>
              <a:rPr lang="zh-CN" altLang="en-US" sz="3600" dirty="0">
                <a:solidFill>
                  <a:srgbClr val="00B0F0"/>
                </a:solidFill>
                <a:latin typeface="Arial Black" panose="020B0A04020102020204" pitchFamily="34" charset="0"/>
              </a:rPr>
              <a:t>   </a:t>
            </a:r>
            <a:r>
              <a:rPr lang="en-US" altLang="zh-CN" sz="3600" dirty="0">
                <a:solidFill>
                  <a:srgbClr val="00B0F0"/>
                </a:solidFill>
                <a:latin typeface="Arial Black" panose="020B0A04020102020204" pitchFamily="34" charset="0"/>
              </a:rPr>
              <a:t>.md</a:t>
            </a:r>
            <a:endParaRPr lang="zh-CN" altLang="en-US" sz="36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895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0">
            <a:extLst>
              <a:ext uri="{FF2B5EF4-FFF2-40B4-BE49-F238E27FC236}">
                <a16:creationId xmlns:a16="http://schemas.microsoft.com/office/drawing/2014/main" id="{F9E38892-E32D-4059-AC67-8CBBD208F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6627" name="Title 1">
            <a:extLst>
              <a:ext uri="{FF2B5EF4-FFF2-40B4-BE49-F238E27FC236}">
                <a16:creationId xmlns:a16="http://schemas.microsoft.com/office/drawing/2014/main" id="{9ECADDBB-5D39-4861-B858-22EBC4BA6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54050"/>
            <a:ext cx="7124700" cy="81597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zh-CN" altLang="en-US" sz="5400" dirty="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724" name="Content Placeholder 12">
            <a:extLst>
              <a:ext uri="{FF2B5EF4-FFF2-40B4-BE49-F238E27FC236}">
                <a16:creationId xmlns:a16="http://schemas.microsoft.com/office/drawing/2014/main" id="{AEFB95B9-C185-4315-9AFC-539CB73E3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0" y="1677988"/>
            <a:ext cx="5329238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 认识文件</a:t>
            </a:r>
            <a:endParaRPr lang="en-US" altLang="zh-CN" sz="32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 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命名规范</a:t>
            </a:r>
            <a:endParaRPr lang="en-US" altLang="zh-CN" sz="3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32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 </a:t>
            </a:r>
            <a:r>
              <a:rPr lang="zh-CN" altLang="en-US" sz="32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文件管理</a:t>
            </a:r>
            <a:endParaRPr lang="en-US" altLang="zh-CN" sz="32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30725" name="组合 72">
            <a:extLst>
              <a:ext uri="{FF2B5EF4-FFF2-40B4-BE49-F238E27FC236}">
                <a16:creationId xmlns:a16="http://schemas.microsoft.com/office/drawing/2014/main" id="{A1A0DF7F-8454-432C-A30D-6354DFB38046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30726" name="图片 70">
              <a:extLst>
                <a:ext uri="{FF2B5EF4-FFF2-40B4-BE49-F238E27FC236}">
                  <a16:creationId xmlns:a16="http://schemas.microsoft.com/office/drawing/2014/main" id="{898DDCD5-C698-43AF-B564-D8679B946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27" name="图片 71">
              <a:extLst>
                <a:ext uri="{FF2B5EF4-FFF2-40B4-BE49-F238E27FC236}">
                  <a16:creationId xmlns:a16="http://schemas.microsoft.com/office/drawing/2014/main" id="{0427BC20-68BA-44EE-A520-7094F1212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1" name="组合 72">
            <a:extLst>
              <a:ext uri="{FF2B5EF4-FFF2-40B4-BE49-F238E27FC236}">
                <a16:creationId xmlns:a16="http://schemas.microsoft.com/office/drawing/2014/main" id="{481C1264-0439-45D9-92EE-36FE919CC16E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32783" name="图片 70">
              <a:extLst>
                <a:ext uri="{FF2B5EF4-FFF2-40B4-BE49-F238E27FC236}">
                  <a16:creationId xmlns:a16="http://schemas.microsoft.com/office/drawing/2014/main" id="{0FA5BF8E-41B1-43CE-BACC-DEC13307D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84" name="图片 71">
              <a:extLst>
                <a:ext uri="{FF2B5EF4-FFF2-40B4-BE49-F238E27FC236}">
                  <a16:creationId xmlns:a16="http://schemas.microsoft.com/office/drawing/2014/main" id="{9B37A23F-AC27-43EB-A57F-9F569AEF2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云形标注 19">
            <a:extLst>
              <a:ext uri="{FF2B5EF4-FFF2-40B4-BE49-F238E27FC236}">
                <a16:creationId xmlns:a16="http://schemas.microsoft.com/office/drawing/2014/main" id="{B4DFE274-582A-4B68-968A-90FB85C227BF}"/>
              </a:ext>
            </a:extLst>
          </p:cNvPr>
          <p:cNvSpPr/>
          <p:nvPr/>
        </p:nvSpPr>
        <p:spPr>
          <a:xfrm>
            <a:off x="1885950" y="1071563"/>
            <a:ext cx="9144000" cy="1182687"/>
          </a:xfrm>
          <a:prstGeom prst="cloudCallout">
            <a:avLst>
              <a:gd name="adj1" fmla="val -45157"/>
              <a:gd name="adj2" fmla="val -8818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常见的不规范的文件命名方式？</a:t>
            </a:r>
          </a:p>
        </p:txBody>
      </p:sp>
      <p:sp>
        <p:nvSpPr>
          <p:cNvPr id="32773" name="Rectangle 55">
            <a:extLst>
              <a:ext uri="{FF2B5EF4-FFF2-40B4-BE49-F238E27FC236}">
                <a16:creationId xmlns:a16="http://schemas.microsoft.com/office/drawing/2014/main" id="{B30F3906-0B29-4A28-8CFF-FDA959DF0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3074988"/>
            <a:ext cx="2089150" cy="649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2018.file</a:t>
            </a:r>
          </a:p>
        </p:txBody>
      </p:sp>
      <p:sp>
        <p:nvSpPr>
          <p:cNvPr id="32774" name="AutoShape 57">
            <a:extLst>
              <a:ext uri="{FF2B5EF4-FFF2-40B4-BE49-F238E27FC236}">
                <a16:creationId xmlns:a16="http://schemas.microsoft.com/office/drawing/2014/main" id="{934A2270-53D5-4995-961A-734CF4D2A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074988"/>
            <a:ext cx="1728788" cy="576262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Text Box 58">
            <a:extLst>
              <a:ext uri="{FF2B5EF4-FFF2-40B4-BE49-F238E27FC236}">
                <a16:creationId xmlns:a16="http://schemas.microsoft.com/office/drawing/2014/main" id="{3981F1C0-33CB-497E-A7FE-34976AAE8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1100" y="2571750"/>
            <a:ext cx="134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chemeClr val="bg1"/>
                </a:solidFill>
              </a:rPr>
              <a:t>不规范原因</a:t>
            </a:r>
          </a:p>
        </p:txBody>
      </p:sp>
      <p:sp>
        <p:nvSpPr>
          <p:cNvPr id="32776" name="Text Box 59">
            <a:extLst>
              <a:ext uri="{FF2B5EF4-FFF2-40B4-BE49-F238E27FC236}">
                <a16:creationId xmlns:a16="http://schemas.microsoft.com/office/drawing/2014/main" id="{33D60470-320E-4C5B-ABC3-8F00951A0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3425" y="3140075"/>
            <a:ext cx="2954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不能反映文件的主题</a:t>
            </a:r>
          </a:p>
        </p:txBody>
      </p:sp>
      <p:sp>
        <p:nvSpPr>
          <p:cNvPr id="32777" name="Rectangle 60">
            <a:extLst>
              <a:ext uri="{FF2B5EF4-FFF2-40B4-BE49-F238E27FC236}">
                <a16:creationId xmlns:a16="http://schemas.microsoft.com/office/drawing/2014/main" id="{6E47C659-91CD-413A-AF7B-6C453451A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4011613"/>
            <a:ext cx="2089150" cy="649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年终总结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.file</a:t>
            </a:r>
          </a:p>
        </p:txBody>
      </p:sp>
      <p:sp>
        <p:nvSpPr>
          <p:cNvPr id="32778" name="AutoShape 61">
            <a:extLst>
              <a:ext uri="{FF2B5EF4-FFF2-40B4-BE49-F238E27FC236}">
                <a16:creationId xmlns:a16="http://schemas.microsoft.com/office/drawing/2014/main" id="{5CC4D8F5-59BD-4832-BCEA-A971E2FA5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011613"/>
            <a:ext cx="1728788" cy="576262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9" name="Text Box 62">
            <a:extLst>
              <a:ext uri="{FF2B5EF4-FFF2-40B4-BE49-F238E27FC236}">
                <a16:creationId xmlns:a16="http://schemas.microsoft.com/office/drawing/2014/main" id="{2458DC6C-525D-41CF-95C5-A6B65ACBD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3425" y="4076700"/>
            <a:ext cx="3570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不能反映文件的归属部门</a:t>
            </a:r>
          </a:p>
        </p:txBody>
      </p:sp>
      <p:sp>
        <p:nvSpPr>
          <p:cNvPr id="32780" name="Rectangle 63">
            <a:extLst>
              <a:ext uri="{FF2B5EF4-FFF2-40B4-BE49-F238E27FC236}">
                <a16:creationId xmlns:a16="http://schemas.microsoft.com/office/drawing/2014/main" id="{534E62C7-615D-4766-B2ED-B79394DE0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4946650"/>
            <a:ext cx="2089150" cy="649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学生成绩表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.file</a:t>
            </a:r>
          </a:p>
        </p:txBody>
      </p:sp>
      <p:sp>
        <p:nvSpPr>
          <p:cNvPr id="32781" name="AutoShape 64">
            <a:extLst>
              <a:ext uri="{FF2B5EF4-FFF2-40B4-BE49-F238E27FC236}">
                <a16:creationId xmlns:a16="http://schemas.microsoft.com/office/drawing/2014/main" id="{DEEB93D1-F807-4C63-9F60-265ECC422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946650"/>
            <a:ext cx="1728788" cy="576263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2" name="Text Box 65">
            <a:extLst>
              <a:ext uri="{FF2B5EF4-FFF2-40B4-BE49-F238E27FC236}">
                <a16:creationId xmlns:a16="http://schemas.microsoft.com/office/drawing/2014/main" id="{331B0700-3B06-4D2D-AD52-80F3FAEBE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3425" y="5011738"/>
            <a:ext cx="3878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不能反映哪个时期的哪一科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nimBg="1"/>
      <p:bldP spid="32774" grpId="0" animBg="1"/>
      <p:bldP spid="32776" grpId="0"/>
      <p:bldP spid="32777" grpId="0" animBg="1"/>
      <p:bldP spid="32778" grpId="0" animBg="1"/>
      <p:bldP spid="32779" grpId="0"/>
      <p:bldP spid="32780" grpId="0" animBg="1"/>
      <p:bldP spid="32781" grpId="0" animBg="1"/>
      <p:bldP spid="3278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0">
            <a:extLst>
              <a:ext uri="{FF2B5EF4-FFF2-40B4-BE49-F238E27FC236}">
                <a16:creationId xmlns:a16="http://schemas.microsoft.com/office/drawing/2014/main" id="{FDDC24D1-E9B2-4B65-B40A-DE6F65A6E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33795" name="组合 72">
            <a:extLst>
              <a:ext uri="{FF2B5EF4-FFF2-40B4-BE49-F238E27FC236}">
                <a16:creationId xmlns:a16="http://schemas.microsoft.com/office/drawing/2014/main" id="{A1EB6F38-3E57-4028-8326-67CDFC4E94E7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33814" name="图片 70">
              <a:extLst>
                <a:ext uri="{FF2B5EF4-FFF2-40B4-BE49-F238E27FC236}">
                  <a16:creationId xmlns:a16="http://schemas.microsoft.com/office/drawing/2014/main" id="{19770A72-6F98-44F2-B843-A786CD4AB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5" name="图片 71">
              <a:extLst>
                <a:ext uri="{FF2B5EF4-FFF2-40B4-BE49-F238E27FC236}">
                  <a16:creationId xmlns:a16="http://schemas.microsoft.com/office/drawing/2014/main" id="{87B066AA-5ED9-487D-AF97-541138578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796" name="Rectangle 17">
            <a:extLst>
              <a:ext uri="{FF2B5EF4-FFF2-40B4-BE49-F238E27FC236}">
                <a16:creationId xmlns:a16="http://schemas.microsoft.com/office/drawing/2014/main" id="{9FDA8780-8112-42E2-924E-74DDB1EC1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3860800"/>
            <a:ext cx="1800225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GB\T-19580</a:t>
            </a:r>
          </a:p>
        </p:txBody>
      </p:sp>
      <p:sp>
        <p:nvSpPr>
          <p:cNvPr id="33797" name="Text Box 19">
            <a:extLst>
              <a:ext uri="{FF2B5EF4-FFF2-40B4-BE49-F238E27FC236}">
                <a16:creationId xmlns:a16="http://schemas.microsoft.com/office/drawing/2014/main" id="{A804AAE7-9461-4BFA-B8FD-5CDE8996A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342265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文件编号</a:t>
            </a:r>
          </a:p>
        </p:txBody>
      </p:sp>
      <p:sp>
        <p:nvSpPr>
          <p:cNvPr id="33798" name="Text Box 20">
            <a:extLst>
              <a:ext uri="{FF2B5EF4-FFF2-40B4-BE49-F238E27FC236}">
                <a16:creationId xmlns:a16="http://schemas.microsoft.com/office/drawing/2014/main" id="{A1DA14BD-4D00-4A92-AD82-D0C34ABF5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2565400"/>
            <a:ext cx="628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chemeClr val="bg1"/>
                </a:solidFill>
              </a:rPr>
              <a:t>eg.</a:t>
            </a:r>
          </a:p>
        </p:txBody>
      </p:sp>
      <p:sp>
        <p:nvSpPr>
          <p:cNvPr id="33799" name="Text Box 21">
            <a:extLst>
              <a:ext uri="{FF2B5EF4-FFF2-40B4-BE49-F238E27FC236}">
                <a16:creationId xmlns:a16="http://schemas.microsoft.com/office/drawing/2014/main" id="{A60ADFD1-4C3B-4338-84BF-42ED0ECD2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952875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3800" name="Rectangle 22">
            <a:extLst>
              <a:ext uri="{FF2B5EF4-FFF2-40B4-BE49-F238E27FC236}">
                <a16:creationId xmlns:a16="http://schemas.microsoft.com/office/drawing/2014/main" id="{DB0B9F8D-FA0E-4BB3-A2A8-6A1215A98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5" y="3860800"/>
            <a:ext cx="2016125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学期</a:t>
            </a:r>
          </a:p>
        </p:txBody>
      </p:sp>
      <p:sp>
        <p:nvSpPr>
          <p:cNvPr id="33801" name="Text Box 23">
            <a:extLst>
              <a:ext uri="{FF2B5EF4-FFF2-40B4-BE49-F238E27FC236}">
                <a16:creationId xmlns:a16="http://schemas.microsoft.com/office/drawing/2014/main" id="{51789F0D-B7EE-4922-9EA0-504536901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8" y="341788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文件主题</a:t>
            </a:r>
          </a:p>
        </p:txBody>
      </p:sp>
      <p:sp>
        <p:nvSpPr>
          <p:cNvPr id="33802" name="AutoShape 26">
            <a:extLst>
              <a:ext uri="{FF2B5EF4-FFF2-40B4-BE49-F238E27FC236}">
                <a16:creationId xmlns:a16="http://schemas.microsoft.com/office/drawing/2014/main" id="{6ACDBA69-F0AD-45E1-AD0C-7ED0E24BA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050" y="5084763"/>
            <a:ext cx="2208213" cy="1079500"/>
          </a:xfrm>
          <a:prstGeom prst="wedgeRoundRectCallout">
            <a:avLst>
              <a:gd name="adj1" fmla="val -38458"/>
              <a:gd name="adj2" fmla="val -11323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直接连接或者下划线连接</a:t>
            </a:r>
          </a:p>
        </p:txBody>
      </p:sp>
      <p:sp>
        <p:nvSpPr>
          <p:cNvPr id="33803" name="Text Box 27">
            <a:extLst>
              <a:ext uri="{FF2B5EF4-FFF2-40B4-BE49-F238E27FC236}">
                <a16:creationId xmlns:a16="http://schemas.microsoft.com/office/drawing/2014/main" id="{F83A23D6-2567-4B78-B9EF-8FA2F2C6D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9463" y="3952875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3804" name="Rectangle 28">
            <a:extLst>
              <a:ext uri="{FF2B5EF4-FFF2-40B4-BE49-F238E27FC236}">
                <a16:creationId xmlns:a16="http://schemas.microsoft.com/office/drawing/2014/main" id="{F8BDDEB2-5BAA-4A93-9F68-BFA675427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3848100"/>
            <a:ext cx="1225550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毛政晖</a:t>
            </a:r>
          </a:p>
        </p:txBody>
      </p:sp>
      <p:sp>
        <p:nvSpPr>
          <p:cNvPr id="33805" name="Text Box 29">
            <a:extLst>
              <a:ext uri="{FF2B5EF4-FFF2-40B4-BE49-F238E27FC236}">
                <a16:creationId xmlns:a16="http://schemas.microsoft.com/office/drawing/2014/main" id="{2CE84342-15FC-4C00-9C22-4F3D9EFBE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3150" y="3409950"/>
            <a:ext cx="1414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文件作者</a:t>
            </a:r>
          </a:p>
        </p:txBody>
      </p:sp>
      <p:sp>
        <p:nvSpPr>
          <p:cNvPr id="33806" name="Text Box 30">
            <a:extLst>
              <a:ext uri="{FF2B5EF4-FFF2-40B4-BE49-F238E27FC236}">
                <a16:creationId xmlns:a16="http://schemas.microsoft.com/office/drawing/2014/main" id="{BAD5AF0C-49C7-429C-8B47-D91373FB2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0" y="3952875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3807" name="Rectangle 31">
            <a:extLst>
              <a:ext uri="{FF2B5EF4-FFF2-40B4-BE49-F238E27FC236}">
                <a16:creationId xmlns:a16="http://schemas.microsoft.com/office/drawing/2014/main" id="{22DF2687-54DD-4F1D-8638-3419E2D18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7100" y="3848100"/>
            <a:ext cx="1223963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V3</a:t>
            </a:r>
          </a:p>
        </p:txBody>
      </p:sp>
      <p:sp>
        <p:nvSpPr>
          <p:cNvPr id="33808" name="Text Box 32">
            <a:extLst>
              <a:ext uri="{FF2B5EF4-FFF2-40B4-BE49-F238E27FC236}">
                <a16:creationId xmlns:a16="http://schemas.microsoft.com/office/drawing/2014/main" id="{BA2C0A78-04AD-458B-AA89-717B10086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9700" y="3429000"/>
            <a:ext cx="2646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版本号或修订时间</a:t>
            </a:r>
          </a:p>
        </p:txBody>
      </p:sp>
      <p:sp>
        <p:nvSpPr>
          <p:cNvPr id="33809" name="Rectangle 33">
            <a:extLst>
              <a:ext uri="{FF2B5EF4-FFF2-40B4-BE49-F238E27FC236}">
                <a16:creationId xmlns:a16="http://schemas.microsoft.com/office/drawing/2014/main" id="{FEF740A2-A2E2-4A38-9795-80DF77911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2565400"/>
            <a:ext cx="80057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GB\T-19580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卓越绩效评价准则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中质协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毛政晖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_V3.doc</a:t>
            </a:r>
          </a:p>
        </p:txBody>
      </p:sp>
      <p:sp>
        <p:nvSpPr>
          <p:cNvPr id="33810" name="Text Box 36">
            <a:extLst>
              <a:ext uri="{FF2B5EF4-FFF2-40B4-BE49-F238E27FC236}">
                <a16:creationId xmlns:a16="http://schemas.microsoft.com/office/drawing/2014/main" id="{4CCA3B8C-00FF-4A2B-9AC0-1D74F9086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5650" y="3963988"/>
            <a:ext cx="317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3811" name="Rectangle 37">
            <a:extLst>
              <a:ext uri="{FF2B5EF4-FFF2-40B4-BE49-F238E27FC236}">
                <a16:creationId xmlns:a16="http://schemas.microsoft.com/office/drawing/2014/main" id="{17B2B79F-4A0C-4EA6-85F0-1F0169D0B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3871913"/>
            <a:ext cx="865187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学科</a:t>
            </a:r>
          </a:p>
        </p:txBody>
      </p:sp>
      <p:sp>
        <p:nvSpPr>
          <p:cNvPr id="33812" name="Text Box 38">
            <a:extLst>
              <a:ext uri="{FF2B5EF4-FFF2-40B4-BE49-F238E27FC236}">
                <a16:creationId xmlns:a16="http://schemas.microsoft.com/office/drawing/2014/main" id="{A4AA59D3-821B-4BE3-B138-A2D17F344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0" y="342423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归属部门</a:t>
            </a:r>
          </a:p>
        </p:txBody>
      </p:sp>
      <p:sp>
        <p:nvSpPr>
          <p:cNvPr id="31" name="云形标注 30">
            <a:extLst>
              <a:ext uri="{FF2B5EF4-FFF2-40B4-BE49-F238E27FC236}">
                <a16:creationId xmlns:a16="http://schemas.microsoft.com/office/drawing/2014/main" id="{DFFC028B-D1BC-4012-90F8-D96AD68DA217}"/>
              </a:ext>
            </a:extLst>
          </p:cNvPr>
          <p:cNvSpPr/>
          <p:nvPr/>
        </p:nvSpPr>
        <p:spPr>
          <a:xfrm>
            <a:off x="1885950" y="1071563"/>
            <a:ext cx="7931150" cy="1182687"/>
          </a:xfrm>
          <a:prstGeom prst="cloudCallout">
            <a:avLst>
              <a:gd name="adj1" fmla="val -45157"/>
              <a:gd name="adj2" fmla="val -8818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规范的文件命名方式？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  <p:bldP spid="3380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0">
            <a:extLst>
              <a:ext uri="{FF2B5EF4-FFF2-40B4-BE49-F238E27FC236}">
                <a16:creationId xmlns:a16="http://schemas.microsoft.com/office/drawing/2014/main" id="{75CD35A8-BD4C-4CA0-BFD6-CCF23B793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75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4819" name="Rounded Rectangular Callout 105">
            <a:extLst>
              <a:ext uri="{FF2B5EF4-FFF2-40B4-BE49-F238E27FC236}">
                <a16:creationId xmlns:a16="http://schemas.microsoft.com/office/drawing/2014/main" id="{64814B3A-EF47-48B7-B9AB-68DE35EEAE1C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4820" name="Rounded Rectangular Callout 106">
            <a:extLst>
              <a:ext uri="{FF2B5EF4-FFF2-40B4-BE49-F238E27FC236}">
                <a16:creationId xmlns:a16="http://schemas.microsoft.com/office/drawing/2014/main" id="{9BC20724-37D9-47C6-B620-B521DD8B2CFE}"/>
              </a:ext>
            </a:extLst>
          </p:cNvPr>
          <p:cNvSpPr>
            <a:spLocks noChangeAspect="1"/>
          </p:cNvSpPr>
          <p:nvPr/>
        </p:nvSpPr>
        <p:spPr bwMode="auto">
          <a:xfrm>
            <a:off x="9405938" y="2138363"/>
            <a:ext cx="1128712" cy="11604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4821" name="Oval 107">
            <a:extLst>
              <a:ext uri="{FF2B5EF4-FFF2-40B4-BE49-F238E27FC236}">
                <a16:creationId xmlns:a16="http://schemas.microsoft.com/office/drawing/2014/main" id="{2939A50C-6682-441A-94C4-4D54616409B3}"/>
              </a:ext>
            </a:extLst>
          </p:cNvPr>
          <p:cNvSpPr>
            <a:spLocks noChangeAspect="1"/>
          </p:cNvSpPr>
          <p:nvPr/>
        </p:nvSpPr>
        <p:spPr bwMode="auto">
          <a:xfrm>
            <a:off x="10439400" y="749300"/>
            <a:ext cx="276225" cy="9334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4822" name="Rounded Rectangular Callout 109">
            <a:extLst>
              <a:ext uri="{FF2B5EF4-FFF2-40B4-BE49-F238E27FC236}">
                <a16:creationId xmlns:a16="http://schemas.microsoft.com/office/drawing/2014/main" id="{08D7B659-894E-4AEE-91E9-C70AFB9F9EAA}"/>
              </a:ext>
            </a:extLst>
          </p:cNvPr>
          <p:cNvSpPr>
            <a:spLocks noChangeAspect="1"/>
          </p:cNvSpPr>
          <p:nvPr/>
        </p:nvSpPr>
        <p:spPr bwMode="auto">
          <a:xfrm>
            <a:off x="9828213" y="1770063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4823" name="Rounded Rectangular Callout 110">
            <a:extLst>
              <a:ext uri="{FF2B5EF4-FFF2-40B4-BE49-F238E27FC236}">
                <a16:creationId xmlns:a16="http://schemas.microsoft.com/office/drawing/2014/main" id="{38E2C6F5-7495-47AA-8C53-1EB5C52E515E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9701213" y="587375"/>
            <a:ext cx="811212" cy="8318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4824" name="Rounded Rectangular Callout 113">
            <a:extLst>
              <a:ext uri="{FF2B5EF4-FFF2-40B4-BE49-F238E27FC236}">
                <a16:creationId xmlns:a16="http://schemas.microsoft.com/office/drawing/2014/main" id="{DB580043-4BE4-44DC-90CD-71718DF0933D}"/>
              </a:ext>
            </a:extLst>
          </p:cNvPr>
          <p:cNvSpPr>
            <a:spLocks noChangeAspect="1"/>
          </p:cNvSpPr>
          <p:nvPr/>
        </p:nvSpPr>
        <p:spPr bwMode="auto">
          <a:xfrm>
            <a:off x="9602788" y="4097338"/>
            <a:ext cx="554037" cy="5699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4825" name="Rounded Rectangular Callout 114">
            <a:extLst>
              <a:ext uri="{FF2B5EF4-FFF2-40B4-BE49-F238E27FC236}">
                <a16:creationId xmlns:a16="http://schemas.microsoft.com/office/drawing/2014/main" id="{19A82BA7-D578-40B2-826E-8161C2799F1B}"/>
              </a:ext>
            </a:extLst>
          </p:cNvPr>
          <p:cNvSpPr>
            <a:spLocks noChangeAspect="1"/>
          </p:cNvSpPr>
          <p:nvPr/>
        </p:nvSpPr>
        <p:spPr bwMode="auto">
          <a:xfrm>
            <a:off x="9936163" y="5057775"/>
            <a:ext cx="554037" cy="5699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4826" name="Rounded Rectangular Callout 118">
            <a:extLst>
              <a:ext uri="{FF2B5EF4-FFF2-40B4-BE49-F238E27FC236}">
                <a16:creationId xmlns:a16="http://schemas.microsoft.com/office/drawing/2014/main" id="{4A427EDF-B096-4067-A035-11AB297CB538}"/>
              </a:ext>
            </a:extLst>
          </p:cNvPr>
          <p:cNvSpPr>
            <a:spLocks noChangeAspect="1"/>
          </p:cNvSpPr>
          <p:nvPr/>
        </p:nvSpPr>
        <p:spPr bwMode="auto">
          <a:xfrm>
            <a:off x="10133013" y="3689350"/>
            <a:ext cx="306387" cy="3127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4827" name="Rounded Rectangular Callout 119">
            <a:extLst>
              <a:ext uri="{FF2B5EF4-FFF2-40B4-BE49-F238E27FC236}">
                <a16:creationId xmlns:a16="http://schemas.microsoft.com/office/drawing/2014/main" id="{DFC93858-0C1E-4535-AC46-B102DDBD15B2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4828" name="Rounded Rectangular Callout 120">
            <a:extLst>
              <a:ext uri="{FF2B5EF4-FFF2-40B4-BE49-F238E27FC236}">
                <a16:creationId xmlns:a16="http://schemas.microsoft.com/office/drawing/2014/main" id="{94A668E2-3CC9-47C1-9BCD-6B9547817454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4829" name="Rounded Rectangular Callout 121">
            <a:extLst>
              <a:ext uri="{FF2B5EF4-FFF2-40B4-BE49-F238E27FC236}">
                <a16:creationId xmlns:a16="http://schemas.microsoft.com/office/drawing/2014/main" id="{60C2C498-1E77-4237-8214-AFA4BB6E5F7B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4830" name="Rounded Rectangular Callout 123">
            <a:extLst>
              <a:ext uri="{FF2B5EF4-FFF2-40B4-BE49-F238E27FC236}">
                <a16:creationId xmlns:a16="http://schemas.microsoft.com/office/drawing/2014/main" id="{B5C702E6-B54F-4089-956F-3787AF2A5452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4831" name="Rounded Rectangular Callout 124">
            <a:extLst>
              <a:ext uri="{FF2B5EF4-FFF2-40B4-BE49-F238E27FC236}">
                <a16:creationId xmlns:a16="http://schemas.microsoft.com/office/drawing/2014/main" id="{EF2697B7-8857-4CDB-8806-30B49549A693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34832" name="组合 72">
            <a:extLst>
              <a:ext uri="{FF2B5EF4-FFF2-40B4-BE49-F238E27FC236}">
                <a16:creationId xmlns:a16="http://schemas.microsoft.com/office/drawing/2014/main" id="{C9A4E11B-9E5C-433C-8B58-E1725B90EEC8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34850" name="图片 70">
              <a:extLst>
                <a:ext uri="{FF2B5EF4-FFF2-40B4-BE49-F238E27FC236}">
                  <a16:creationId xmlns:a16="http://schemas.microsoft.com/office/drawing/2014/main" id="{5688AB12-31C4-4265-98C9-30996EA43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51" name="图片 71">
              <a:extLst>
                <a:ext uri="{FF2B5EF4-FFF2-40B4-BE49-F238E27FC236}">
                  <a16:creationId xmlns:a16="http://schemas.microsoft.com/office/drawing/2014/main" id="{A26A17D3-BA06-4EE7-A3D9-B757371B8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云形标注 19">
            <a:extLst>
              <a:ext uri="{FF2B5EF4-FFF2-40B4-BE49-F238E27FC236}">
                <a16:creationId xmlns:a16="http://schemas.microsoft.com/office/drawing/2014/main" id="{4F1A78B1-FF67-4F36-BD82-E3BE36CEF368}"/>
              </a:ext>
            </a:extLst>
          </p:cNvPr>
          <p:cNvSpPr/>
          <p:nvPr/>
        </p:nvSpPr>
        <p:spPr>
          <a:xfrm>
            <a:off x="1885950" y="1071563"/>
            <a:ext cx="7931150" cy="1182687"/>
          </a:xfrm>
          <a:prstGeom prst="cloudCallout">
            <a:avLst>
              <a:gd name="adj1" fmla="val -45157"/>
              <a:gd name="adj2" fmla="val -8818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规范的文件命名方式？</a:t>
            </a:r>
          </a:p>
        </p:txBody>
      </p:sp>
      <p:sp>
        <p:nvSpPr>
          <p:cNvPr id="34834" name="Text Box 9">
            <a:extLst>
              <a:ext uri="{FF2B5EF4-FFF2-40B4-BE49-F238E27FC236}">
                <a16:creationId xmlns:a16="http://schemas.microsoft.com/office/drawing/2014/main" id="{711C6879-A404-4C04-9944-EF3BCA336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2668588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chemeClr val="bg1"/>
                </a:solidFill>
              </a:rPr>
              <a:t>eg.2</a:t>
            </a:r>
          </a:p>
        </p:txBody>
      </p:sp>
      <p:sp>
        <p:nvSpPr>
          <p:cNvPr id="34835" name="Text Box 10">
            <a:extLst>
              <a:ext uri="{FF2B5EF4-FFF2-40B4-BE49-F238E27FC236}">
                <a16:creationId xmlns:a16="http://schemas.microsoft.com/office/drawing/2014/main" id="{FF7E4A04-AA7A-45ED-BDD2-28B92ADEE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4138" y="427355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4836" name="Rectangle 11">
            <a:extLst>
              <a:ext uri="{FF2B5EF4-FFF2-40B4-BE49-F238E27FC236}">
                <a16:creationId xmlns:a16="http://schemas.microsoft.com/office/drawing/2014/main" id="{E66FD69D-8636-4BB6-B24D-D2FFE0560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3" y="4181475"/>
            <a:ext cx="1441450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</a:p>
        </p:txBody>
      </p:sp>
      <p:sp>
        <p:nvSpPr>
          <p:cNvPr id="34837" name="Text Box 12">
            <a:extLst>
              <a:ext uri="{FF2B5EF4-FFF2-40B4-BE49-F238E27FC236}">
                <a16:creationId xmlns:a16="http://schemas.microsoft.com/office/drawing/2014/main" id="{E2AB94D0-BF47-45D3-B25D-DA8089C60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313" y="3738563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科目</a:t>
            </a:r>
          </a:p>
        </p:txBody>
      </p:sp>
      <p:sp>
        <p:nvSpPr>
          <p:cNvPr id="34838" name="Text Box 14">
            <a:extLst>
              <a:ext uri="{FF2B5EF4-FFF2-40B4-BE49-F238E27FC236}">
                <a16:creationId xmlns:a16="http://schemas.microsoft.com/office/drawing/2014/main" id="{46C791BC-93A5-4C6B-AFFE-C855ABAA1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525" y="427355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4839" name="Rectangle 15">
            <a:extLst>
              <a:ext uri="{FF2B5EF4-FFF2-40B4-BE49-F238E27FC236}">
                <a16:creationId xmlns:a16="http://schemas.microsoft.com/office/drawing/2014/main" id="{C7909079-73DE-470B-BBF0-3772D4F2E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4181475"/>
            <a:ext cx="1225550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陈红梅</a:t>
            </a:r>
          </a:p>
        </p:txBody>
      </p:sp>
      <p:sp>
        <p:nvSpPr>
          <p:cNvPr id="34840" name="Text Box 16">
            <a:extLst>
              <a:ext uri="{FF2B5EF4-FFF2-40B4-BE49-F238E27FC236}">
                <a16:creationId xmlns:a16="http://schemas.microsoft.com/office/drawing/2014/main" id="{66DBCE9F-F40D-45C2-BB53-C6E305B0F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75" y="37385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文件作者</a:t>
            </a:r>
          </a:p>
        </p:txBody>
      </p:sp>
      <p:sp>
        <p:nvSpPr>
          <p:cNvPr id="34841" name="Text Box 17">
            <a:extLst>
              <a:ext uri="{FF2B5EF4-FFF2-40B4-BE49-F238E27FC236}">
                <a16:creationId xmlns:a16="http://schemas.microsoft.com/office/drawing/2014/main" id="{32429B37-74D2-4877-9654-B4E74D214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1850" y="427355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4842" name="Rectangle 18">
            <a:extLst>
              <a:ext uri="{FF2B5EF4-FFF2-40B4-BE49-F238E27FC236}">
                <a16:creationId xmlns:a16="http://schemas.microsoft.com/office/drawing/2014/main" id="{74ED11F3-DFD3-4D30-A679-295C70F36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5" y="4181475"/>
            <a:ext cx="1595438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20180105</a:t>
            </a:r>
          </a:p>
        </p:txBody>
      </p:sp>
      <p:sp>
        <p:nvSpPr>
          <p:cNvPr id="34843" name="Text Box 19">
            <a:extLst>
              <a:ext uri="{FF2B5EF4-FFF2-40B4-BE49-F238E27FC236}">
                <a16:creationId xmlns:a16="http://schemas.microsoft.com/office/drawing/2014/main" id="{3E5E733F-2FBC-4EED-BA37-BE97816AE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850" y="37385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修订时间</a:t>
            </a:r>
          </a:p>
        </p:txBody>
      </p:sp>
      <p:sp>
        <p:nvSpPr>
          <p:cNvPr id="34844" name="Rectangle 22">
            <a:extLst>
              <a:ext uri="{FF2B5EF4-FFF2-40B4-BE49-F238E27FC236}">
                <a16:creationId xmlns:a16="http://schemas.microsoft.com/office/drawing/2014/main" id="{470ADC56-2255-4E5C-B715-29C67E39B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3225" y="2301875"/>
            <a:ext cx="7189788" cy="473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年学习成果总结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陈红梅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4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20180101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.doc</a:t>
            </a:r>
          </a:p>
        </p:txBody>
      </p:sp>
      <p:sp>
        <p:nvSpPr>
          <p:cNvPr id="34845" name="Rectangle 24">
            <a:extLst>
              <a:ext uri="{FF2B5EF4-FFF2-40B4-BE49-F238E27FC236}">
                <a16:creationId xmlns:a16="http://schemas.microsoft.com/office/drawing/2014/main" id="{85B6F755-81A0-4137-96D5-297791403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4179888"/>
            <a:ext cx="2735262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学习成果总结</a:t>
            </a:r>
          </a:p>
        </p:txBody>
      </p:sp>
      <p:sp>
        <p:nvSpPr>
          <p:cNvPr id="34846" name="Text Box 25">
            <a:extLst>
              <a:ext uri="{FF2B5EF4-FFF2-40B4-BE49-F238E27FC236}">
                <a16:creationId xmlns:a16="http://schemas.microsoft.com/office/drawing/2014/main" id="{88333BE2-CA11-4BE3-9815-7B5FF58E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8" y="374808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文件主题</a:t>
            </a:r>
          </a:p>
        </p:txBody>
      </p:sp>
      <p:sp>
        <p:nvSpPr>
          <p:cNvPr id="34847" name="AutoShape 26">
            <a:extLst>
              <a:ext uri="{FF2B5EF4-FFF2-40B4-BE49-F238E27FC236}">
                <a16:creationId xmlns:a16="http://schemas.microsoft.com/office/drawing/2014/main" id="{B698398E-6E86-4381-9FD9-374067F6A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3" y="5332413"/>
            <a:ext cx="3497262" cy="1079500"/>
          </a:xfrm>
          <a:prstGeom prst="wedgeRoundRectCallout">
            <a:avLst>
              <a:gd name="adj1" fmla="val 6269"/>
              <a:gd name="adj2" fmla="val -9571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不同的修订时间可以区别版本并方便回溯</a:t>
            </a:r>
          </a:p>
        </p:txBody>
      </p:sp>
      <p:sp>
        <p:nvSpPr>
          <p:cNvPr id="34848" name="Rectangle 27">
            <a:extLst>
              <a:ext uri="{FF2B5EF4-FFF2-40B4-BE49-F238E27FC236}">
                <a16:creationId xmlns:a16="http://schemas.microsoft.com/office/drawing/2014/main" id="{A1D46C4B-3586-4EC6-84EA-4ABC748A7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475" y="2916238"/>
            <a:ext cx="7221538" cy="473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年学习成果总结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陈红梅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4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20180105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.doc</a:t>
            </a:r>
          </a:p>
        </p:txBody>
      </p:sp>
      <p:sp>
        <p:nvSpPr>
          <p:cNvPr id="34849" name="AutoShape 28">
            <a:extLst>
              <a:ext uri="{FF2B5EF4-FFF2-40B4-BE49-F238E27FC236}">
                <a16:creationId xmlns:a16="http://schemas.microsoft.com/office/drawing/2014/main" id="{B6CCBF31-2700-4B0A-B595-8734A5B4C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5260975"/>
            <a:ext cx="3811587" cy="1079500"/>
          </a:xfrm>
          <a:prstGeom prst="wedgeRoundRectCallout">
            <a:avLst>
              <a:gd name="adj1" fmla="val -17014"/>
              <a:gd name="adj2" fmla="val -9781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具备时效性的主题，一定要标明时期，如：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ounded Rectangular Callout 105">
            <a:extLst>
              <a:ext uri="{FF2B5EF4-FFF2-40B4-BE49-F238E27FC236}">
                <a16:creationId xmlns:a16="http://schemas.microsoft.com/office/drawing/2014/main" id="{F0F57B7E-48FF-44C7-ACFF-FDF8296F3ED5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5844" name="Rounded Rectangular Callout 106">
            <a:extLst>
              <a:ext uri="{FF2B5EF4-FFF2-40B4-BE49-F238E27FC236}">
                <a16:creationId xmlns:a16="http://schemas.microsoft.com/office/drawing/2014/main" id="{827E2FA6-C2DE-494B-92B9-F69C21415752}"/>
              </a:ext>
            </a:extLst>
          </p:cNvPr>
          <p:cNvSpPr>
            <a:spLocks noChangeAspect="1"/>
          </p:cNvSpPr>
          <p:nvPr/>
        </p:nvSpPr>
        <p:spPr bwMode="auto">
          <a:xfrm>
            <a:off x="9405938" y="2138363"/>
            <a:ext cx="1128712" cy="11604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5845" name="Oval 107">
            <a:extLst>
              <a:ext uri="{FF2B5EF4-FFF2-40B4-BE49-F238E27FC236}">
                <a16:creationId xmlns:a16="http://schemas.microsoft.com/office/drawing/2014/main" id="{33D028D9-A719-438D-BC9B-ADABFE2BDAF3}"/>
              </a:ext>
            </a:extLst>
          </p:cNvPr>
          <p:cNvSpPr>
            <a:spLocks noChangeAspect="1"/>
          </p:cNvSpPr>
          <p:nvPr/>
        </p:nvSpPr>
        <p:spPr bwMode="auto">
          <a:xfrm>
            <a:off x="10439400" y="749300"/>
            <a:ext cx="276225" cy="9334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5846" name="Rounded Rectangular Callout 109">
            <a:extLst>
              <a:ext uri="{FF2B5EF4-FFF2-40B4-BE49-F238E27FC236}">
                <a16:creationId xmlns:a16="http://schemas.microsoft.com/office/drawing/2014/main" id="{3F94F50B-7526-4178-898F-96B1AFFBA0F4}"/>
              </a:ext>
            </a:extLst>
          </p:cNvPr>
          <p:cNvSpPr>
            <a:spLocks noChangeAspect="1"/>
          </p:cNvSpPr>
          <p:nvPr/>
        </p:nvSpPr>
        <p:spPr bwMode="auto">
          <a:xfrm>
            <a:off x="9828213" y="1770063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5847" name="Rounded Rectangular Callout 110">
            <a:extLst>
              <a:ext uri="{FF2B5EF4-FFF2-40B4-BE49-F238E27FC236}">
                <a16:creationId xmlns:a16="http://schemas.microsoft.com/office/drawing/2014/main" id="{5EC7C1D7-109C-4776-BF3F-E92F4314589C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9701213" y="587375"/>
            <a:ext cx="811212" cy="8318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5848" name="Rounded Rectangular Callout 113">
            <a:extLst>
              <a:ext uri="{FF2B5EF4-FFF2-40B4-BE49-F238E27FC236}">
                <a16:creationId xmlns:a16="http://schemas.microsoft.com/office/drawing/2014/main" id="{A3310168-FE1F-4C20-9559-40A9ECBE5D80}"/>
              </a:ext>
            </a:extLst>
          </p:cNvPr>
          <p:cNvSpPr>
            <a:spLocks noChangeAspect="1"/>
          </p:cNvSpPr>
          <p:nvPr/>
        </p:nvSpPr>
        <p:spPr bwMode="auto">
          <a:xfrm>
            <a:off x="9602788" y="4097338"/>
            <a:ext cx="554037" cy="5699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5849" name="Rounded Rectangular Callout 114">
            <a:extLst>
              <a:ext uri="{FF2B5EF4-FFF2-40B4-BE49-F238E27FC236}">
                <a16:creationId xmlns:a16="http://schemas.microsoft.com/office/drawing/2014/main" id="{E9A9194A-939F-4328-983C-7D9C451FA742}"/>
              </a:ext>
            </a:extLst>
          </p:cNvPr>
          <p:cNvSpPr>
            <a:spLocks noChangeAspect="1"/>
          </p:cNvSpPr>
          <p:nvPr/>
        </p:nvSpPr>
        <p:spPr bwMode="auto">
          <a:xfrm>
            <a:off x="9936163" y="5057775"/>
            <a:ext cx="554037" cy="5699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5850" name="Rounded Rectangular Callout 118">
            <a:extLst>
              <a:ext uri="{FF2B5EF4-FFF2-40B4-BE49-F238E27FC236}">
                <a16:creationId xmlns:a16="http://schemas.microsoft.com/office/drawing/2014/main" id="{64E4ACA0-58F3-4FD1-A2E0-CF0E0247F5D2}"/>
              </a:ext>
            </a:extLst>
          </p:cNvPr>
          <p:cNvSpPr>
            <a:spLocks noChangeAspect="1"/>
          </p:cNvSpPr>
          <p:nvPr/>
        </p:nvSpPr>
        <p:spPr bwMode="auto">
          <a:xfrm>
            <a:off x="10133013" y="3689350"/>
            <a:ext cx="306387" cy="3127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5851" name="Rounded Rectangular Callout 119">
            <a:extLst>
              <a:ext uri="{FF2B5EF4-FFF2-40B4-BE49-F238E27FC236}">
                <a16:creationId xmlns:a16="http://schemas.microsoft.com/office/drawing/2014/main" id="{0D6F7CE1-16B6-438E-96AF-40F5507F57F7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5852" name="Rounded Rectangular Callout 120">
            <a:extLst>
              <a:ext uri="{FF2B5EF4-FFF2-40B4-BE49-F238E27FC236}">
                <a16:creationId xmlns:a16="http://schemas.microsoft.com/office/drawing/2014/main" id="{B775FE7B-6ED6-40BB-909B-934A51F44318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5853" name="Rounded Rectangular Callout 121">
            <a:extLst>
              <a:ext uri="{FF2B5EF4-FFF2-40B4-BE49-F238E27FC236}">
                <a16:creationId xmlns:a16="http://schemas.microsoft.com/office/drawing/2014/main" id="{ADDDF013-7511-4852-B50F-07ABD4A6C9E9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5854" name="Rounded Rectangular Callout 123">
            <a:extLst>
              <a:ext uri="{FF2B5EF4-FFF2-40B4-BE49-F238E27FC236}">
                <a16:creationId xmlns:a16="http://schemas.microsoft.com/office/drawing/2014/main" id="{BEC93BD2-6110-44E1-9528-7481FCC8FC7D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5855" name="Rounded Rectangular Callout 124">
            <a:extLst>
              <a:ext uri="{FF2B5EF4-FFF2-40B4-BE49-F238E27FC236}">
                <a16:creationId xmlns:a16="http://schemas.microsoft.com/office/drawing/2014/main" id="{87861998-3B85-448C-B032-5C0EAABDD11D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35856" name="组合 72">
            <a:extLst>
              <a:ext uri="{FF2B5EF4-FFF2-40B4-BE49-F238E27FC236}">
                <a16:creationId xmlns:a16="http://schemas.microsoft.com/office/drawing/2014/main" id="{F3572FAC-2C98-45CB-9D9D-1206FF7CE6AD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35882" name="图片 70">
              <a:extLst>
                <a:ext uri="{FF2B5EF4-FFF2-40B4-BE49-F238E27FC236}">
                  <a16:creationId xmlns:a16="http://schemas.microsoft.com/office/drawing/2014/main" id="{7FCE3377-F6AD-4DD7-98F6-CF2465951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83" name="图片 71">
              <a:extLst>
                <a:ext uri="{FF2B5EF4-FFF2-40B4-BE49-F238E27FC236}">
                  <a16:creationId xmlns:a16="http://schemas.microsoft.com/office/drawing/2014/main" id="{00D5454C-5079-4195-8F9B-BE0667058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云形标注 19">
            <a:extLst>
              <a:ext uri="{FF2B5EF4-FFF2-40B4-BE49-F238E27FC236}">
                <a16:creationId xmlns:a16="http://schemas.microsoft.com/office/drawing/2014/main" id="{395ABFFC-24F1-468D-8D4E-A381E829A2B1}"/>
              </a:ext>
            </a:extLst>
          </p:cNvPr>
          <p:cNvSpPr/>
          <p:nvPr/>
        </p:nvSpPr>
        <p:spPr>
          <a:xfrm>
            <a:off x="1965325" y="1087438"/>
            <a:ext cx="8072438" cy="1025525"/>
          </a:xfrm>
          <a:prstGeom prst="cloudCallout">
            <a:avLst>
              <a:gd name="adj1" fmla="val -37172"/>
              <a:gd name="adj2" fmla="val -9903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为什么要有规范的命名？</a:t>
            </a:r>
          </a:p>
        </p:txBody>
      </p:sp>
      <p:sp>
        <p:nvSpPr>
          <p:cNvPr id="35858" name="Text Box 97">
            <a:extLst>
              <a:ext uri="{FF2B5EF4-FFF2-40B4-BE49-F238E27FC236}">
                <a16:creationId xmlns:a16="http://schemas.microsoft.com/office/drawing/2014/main" id="{56D645F8-359B-4E68-8632-7481A07B8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25114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endParaRPr lang="zh-CN" altLang="zh-CN" sz="2000"/>
          </a:p>
        </p:txBody>
      </p:sp>
      <p:pic>
        <p:nvPicPr>
          <p:cNvPr id="27" name="Picture 10" descr="1">
            <a:extLst>
              <a:ext uri="{FF2B5EF4-FFF2-40B4-BE49-F238E27FC236}">
                <a16:creationId xmlns:a16="http://schemas.microsoft.com/office/drawing/2014/main" id="{9D6B17FB-EF6A-461A-A2B3-E6A77B39A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-18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2438400"/>
            <a:ext cx="691197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 Box 15">
            <a:extLst>
              <a:ext uri="{FF2B5EF4-FFF2-40B4-BE49-F238E27FC236}">
                <a16:creationId xmlns:a16="http://schemas.microsoft.com/office/drawing/2014/main" id="{0E08C5F4-DD8F-490D-A36A-01118EFD18D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98788" y="3011488"/>
            <a:ext cx="4721225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■</a:t>
            </a:r>
            <a:r>
              <a:rPr lang="zh-CN" altLang="en-US" sz="2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让接收方一眼明白文件的主题</a:t>
            </a:r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0AEE781F-2C3F-4520-A729-C771E603F940}"/>
              </a:ext>
            </a:extLst>
          </p:cNvPr>
          <p:cNvSpPr>
            <a:spLocks noChangeArrowheads="1"/>
          </p:cNvSpPr>
          <p:nvPr/>
        </p:nvSpPr>
        <p:spPr bwMode="black">
          <a:xfrm>
            <a:off x="2998788" y="2546350"/>
            <a:ext cx="3168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沟通的需要  </a:t>
            </a: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FC8D3045-89B2-47F1-B240-9C44C6C5B608}"/>
              </a:ext>
            </a:extLst>
          </p:cNvPr>
          <p:cNvGrpSpPr>
            <a:grpSpLocks/>
          </p:cNvGrpSpPr>
          <p:nvPr/>
        </p:nvGrpSpPr>
        <p:grpSpPr bwMode="auto">
          <a:xfrm>
            <a:off x="2566988" y="2524125"/>
            <a:ext cx="315912" cy="349250"/>
            <a:chOff x="4320" y="1152"/>
            <a:chExt cx="414" cy="402"/>
          </a:xfrm>
        </p:grpSpPr>
        <p:sp>
          <p:nvSpPr>
            <p:cNvPr id="35878" name="AutoShape 11">
              <a:extLst>
                <a:ext uri="{FF2B5EF4-FFF2-40B4-BE49-F238E27FC236}">
                  <a16:creationId xmlns:a16="http://schemas.microsoft.com/office/drawing/2014/main" id="{E25F4C98-A7E9-4AFC-A6A4-6A0B90FD207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F26D00"/>
                </a:gs>
                <a:gs pos="100000">
                  <a:srgbClr val="A94C00"/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endParaRPr lang="zh-CN" altLang="zh-CN" sz="2000"/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5B7F819B-5B02-43D1-BCA9-1E06CCE87154}"/>
                </a:ext>
              </a:extLst>
            </p:cNvPr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6"/>
                <a:gd name="T19" fmla="*/ 0 h 598"/>
                <a:gd name="T20" fmla="*/ 596 w 596"/>
                <a:gd name="T21" fmla="*/ 598 h 59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F9B883"/>
                </a:gs>
                <a:gs pos="50000">
                  <a:srgbClr val="F26D00">
                    <a:alpha val="0"/>
                  </a:srgbClr>
                </a:gs>
                <a:gs pos="100000">
                  <a:srgbClr val="F9B883"/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3" name="Rectangle 16">
            <a:extLst>
              <a:ext uri="{FF2B5EF4-FFF2-40B4-BE49-F238E27FC236}">
                <a16:creationId xmlns:a16="http://schemas.microsoft.com/office/drawing/2014/main" id="{48D9F460-9530-4802-AA53-64BF74519DF9}"/>
              </a:ext>
            </a:extLst>
          </p:cNvPr>
          <p:cNvSpPr>
            <a:spLocks noChangeArrowheads="1"/>
          </p:cNvSpPr>
          <p:nvPr/>
        </p:nvSpPr>
        <p:spPr bwMode="black">
          <a:xfrm>
            <a:off x="2998788" y="3975100"/>
            <a:ext cx="3716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rgbClr val="5983D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索引的需要</a:t>
            </a:r>
          </a:p>
        </p:txBody>
      </p:sp>
      <p:sp>
        <p:nvSpPr>
          <p:cNvPr id="34" name="Text Box 17">
            <a:extLst>
              <a:ext uri="{FF2B5EF4-FFF2-40B4-BE49-F238E27FC236}">
                <a16:creationId xmlns:a16="http://schemas.microsoft.com/office/drawing/2014/main" id="{FA84B2A1-7F7D-4DB1-B57E-C932B5A34C0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98788" y="4357688"/>
            <a:ext cx="4721225" cy="498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zh-CN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■</a:t>
            </a:r>
            <a:r>
              <a:rPr lang="zh-CN" altLang="en-US" sz="2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方便快速检索到所需要的文件</a:t>
            </a:r>
            <a:endParaRPr lang="zh-CN" altLang="en-US" sz="24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id="{180DC5F9-6DE9-481F-84D5-4755A36919EF}"/>
              </a:ext>
            </a:extLst>
          </p:cNvPr>
          <p:cNvGrpSpPr>
            <a:grpSpLocks/>
          </p:cNvGrpSpPr>
          <p:nvPr/>
        </p:nvGrpSpPr>
        <p:grpSpPr bwMode="auto">
          <a:xfrm>
            <a:off x="2566988" y="3951288"/>
            <a:ext cx="315912" cy="350837"/>
            <a:chOff x="4320" y="1152"/>
            <a:chExt cx="414" cy="402"/>
          </a:xfrm>
        </p:grpSpPr>
        <p:sp>
          <p:nvSpPr>
            <p:cNvPr id="35874" name="AutoShape 14">
              <a:extLst>
                <a:ext uri="{FF2B5EF4-FFF2-40B4-BE49-F238E27FC236}">
                  <a16:creationId xmlns:a16="http://schemas.microsoft.com/office/drawing/2014/main" id="{79A65E7E-44D4-4890-9434-485AB281F10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5983D7"/>
                </a:gs>
                <a:gs pos="100000">
                  <a:srgbClr val="3E5B96"/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endParaRPr lang="zh-CN" altLang="zh-CN" sz="2000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8CA1BB46-2236-4B87-87ED-696BD9CCB5D8}"/>
                </a:ext>
              </a:extLst>
            </p:cNvPr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6"/>
                <a:gd name="T19" fmla="*/ 0 h 598"/>
                <a:gd name="T20" fmla="*/ 596 w 596"/>
                <a:gd name="T21" fmla="*/ 598 h 59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AEC3EC"/>
                </a:gs>
                <a:gs pos="50000">
                  <a:srgbClr val="5983D7">
                    <a:alpha val="0"/>
                  </a:srgbClr>
                </a:gs>
                <a:gs pos="100000">
                  <a:srgbClr val="AEC3EC"/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38" name="Picture 11" descr="1">
            <a:extLst>
              <a:ext uri="{FF2B5EF4-FFF2-40B4-BE49-F238E27FC236}">
                <a16:creationId xmlns:a16="http://schemas.microsoft.com/office/drawing/2014/main" id="{CB0BCB01-95D0-40A4-AFCE-3F34B5472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-18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5078413"/>
            <a:ext cx="6913562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18">
            <a:extLst>
              <a:ext uri="{FF2B5EF4-FFF2-40B4-BE49-F238E27FC236}">
                <a16:creationId xmlns:a16="http://schemas.microsoft.com/office/drawing/2014/main" id="{9CF36893-1397-4DDB-9265-F6AD117771C4}"/>
              </a:ext>
            </a:extLst>
          </p:cNvPr>
          <p:cNvSpPr>
            <a:spLocks noChangeArrowheads="1"/>
          </p:cNvSpPr>
          <p:nvPr/>
        </p:nvSpPr>
        <p:spPr bwMode="black">
          <a:xfrm>
            <a:off x="3011488" y="5316538"/>
            <a:ext cx="3716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33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回溯的需要</a:t>
            </a:r>
            <a:endParaRPr lang="zh-CN" altLang="en-US" sz="2400">
              <a:solidFill>
                <a:srgbClr val="3399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Text Box 19">
            <a:extLst>
              <a:ext uri="{FF2B5EF4-FFF2-40B4-BE49-F238E27FC236}">
                <a16:creationId xmlns:a16="http://schemas.microsoft.com/office/drawing/2014/main" id="{5AD3F636-E08C-472E-BC71-EFB815A9EB0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98788" y="5724525"/>
            <a:ext cx="5976937" cy="496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zh-CN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■</a:t>
            </a:r>
            <a:r>
              <a:rPr lang="zh-CN" altLang="en-US" sz="2400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区分版本并随时回溯以前的版本</a:t>
            </a:r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49019995-78EE-48EE-8A47-0403A074D3B1}"/>
              </a:ext>
            </a:extLst>
          </p:cNvPr>
          <p:cNvGrpSpPr>
            <a:grpSpLocks/>
          </p:cNvGrpSpPr>
          <p:nvPr/>
        </p:nvGrpSpPr>
        <p:grpSpPr bwMode="auto">
          <a:xfrm>
            <a:off x="2566988" y="5292725"/>
            <a:ext cx="315912" cy="349250"/>
            <a:chOff x="4320" y="1152"/>
            <a:chExt cx="414" cy="402"/>
          </a:xfrm>
        </p:grpSpPr>
        <p:sp>
          <p:nvSpPr>
            <p:cNvPr id="35870" name="AutoShape 7">
              <a:extLst>
                <a:ext uri="{FF2B5EF4-FFF2-40B4-BE49-F238E27FC236}">
                  <a16:creationId xmlns:a16="http://schemas.microsoft.com/office/drawing/2014/main" id="{95BCBC5A-DF80-42C6-974B-E2703811633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5EB52D"/>
                </a:gs>
                <a:gs pos="100000">
                  <a:srgbClr val="427E1F"/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endParaRPr lang="zh-CN" altLang="zh-CN" sz="2000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74BFF80D-C7D4-4FBE-8917-2F203C41EDDE}"/>
                </a:ext>
              </a:extLst>
            </p:cNvPr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6"/>
                <a:gd name="T19" fmla="*/ 0 h 598"/>
                <a:gd name="T20" fmla="*/ 596 w 596"/>
                <a:gd name="T21" fmla="*/ 598 h 59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B1DB99"/>
                </a:gs>
                <a:gs pos="50000">
                  <a:srgbClr val="5EB52D">
                    <a:alpha val="0"/>
                  </a:srgbClr>
                </a:gs>
                <a:gs pos="100000">
                  <a:srgbClr val="B1DB99"/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8" grpId="0"/>
      <p:bldP spid="28" grpId="0"/>
      <p:bldP spid="29" grpId="0"/>
      <p:bldP spid="33" grpId="0"/>
      <p:bldP spid="34" grpId="0"/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0">
            <a:extLst>
              <a:ext uri="{FF2B5EF4-FFF2-40B4-BE49-F238E27FC236}">
                <a16:creationId xmlns:a16="http://schemas.microsoft.com/office/drawing/2014/main" id="{ADCB3A45-D5BC-4476-B6EB-8501A0778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387" name="Title 1">
            <a:extLst>
              <a:ext uri="{FF2B5EF4-FFF2-40B4-BE49-F238E27FC236}">
                <a16:creationId xmlns:a16="http://schemas.microsoft.com/office/drawing/2014/main" id="{3374D433-53B0-4996-BD97-FDAB95085E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54050"/>
            <a:ext cx="7124700" cy="81597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zh-CN" altLang="en-US" sz="5400" dirty="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364" name="Content Placeholder 12">
            <a:extLst>
              <a:ext uri="{FF2B5EF4-FFF2-40B4-BE49-F238E27FC236}">
                <a16:creationId xmlns:a16="http://schemas.microsoft.com/office/drawing/2014/main" id="{3BEB8E58-2DD0-4D49-B1F7-3DD90AD0E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0" y="1677988"/>
            <a:ext cx="5329238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 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认识文件 重要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 命名规范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 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文件管理 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15365" name="组合 72">
            <a:extLst>
              <a:ext uri="{FF2B5EF4-FFF2-40B4-BE49-F238E27FC236}">
                <a16:creationId xmlns:a16="http://schemas.microsoft.com/office/drawing/2014/main" id="{ABD8007A-7C2E-4828-B9FA-C8AE09207D27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5366" name="图片 70">
              <a:extLst>
                <a:ext uri="{FF2B5EF4-FFF2-40B4-BE49-F238E27FC236}">
                  <a16:creationId xmlns:a16="http://schemas.microsoft.com/office/drawing/2014/main" id="{D5E5866C-D5C8-4B1B-B730-809F75240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7" name="图片 71">
              <a:extLst>
                <a:ext uri="{FF2B5EF4-FFF2-40B4-BE49-F238E27FC236}">
                  <a16:creationId xmlns:a16="http://schemas.microsoft.com/office/drawing/2014/main" id="{8E42C821-ED5A-4956-8B29-5422AC1A0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0">
            <a:extLst>
              <a:ext uri="{FF2B5EF4-FFF2-40B4-BE49-F238E27FC236}">
                <a16:creationId xmlns:a16="http://schemas.microsoft.com/office/drawing/2014/main" id="{17078294-EDCB-46BE-B37B-5D2DC6AD0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825" y="474663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867" name="Rounded Rectangular Callout 105">
            <a:extLst>
              <a:ext uri="{FF2B5EF4-FFF2-40B4-BE49-F238E27FC236}">
                <a16:creationId xmlns:a16="http://schemas.microsoft.com/office/drawing/2014/main" id="{E9B6AA39-A450-484B-91A3-756E700910EE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868" name="Rounded Rectangular Callout 106">
            <a:extLst>
              <a:ext uri="{FF2B5EF4-FFF2-40B4-BE49-F238E27FC236}">
                <a16:creationId xmlns:a16="http://schemas.microsoft.com/office/drawing/2014/main" id="{9D4E475E-B48A-4214-8012-ED8650609C57}"/>
              </a:ext>
            </a:extLst>
          </p:cNvPr>
          <p:cNvSpPr>
            <a:spLocks noChangeAspect="1"/>
          </p:cNvSpPr>
          <p:nvPr/>
        </p:nvSpPr>
        <p:spPr bwMode="auto">
          <a:xfrm>
            <a:off x="9405938" y="2138363"/>
            <a:ext cx="1128712" cy="11604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869" name="Oval 107">
            <a:extLst>
              <a:ext uri="{FF2B5EF4-FFF2-40B4-BE49-F238E27FC236}">
                <a16:creationId xmlns:a16="http://schemas.microsoft.com/office/drawing/2014/main" id="{3CA11514-C5D3-4487-ABE1-D474435B4C94}"/>
              </a:ext>
            </a:extLst>
          </p:cNvPr>
          <p:cNvSpPr>
            <a:spLocks noChangeAspect="1"/>
          </p:cNvSpPr>
          <p:nvPr/>
        </p:nvSpPr>
        <p:spPr bwMode="auto">
          <a:xfrm>
            <a:off x="10439400" y="749300"/>
            <a:ext cx="276225" cy="9334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870" name="Rounded Rectangular Callout 109">
            <a:extLst>
              <a:ext uri="{FF2B5EF4-FFF2-40B4-BE49-F238E27FC236}">
                <a16:creationId xmlns:a16="http://schemas.microsoft.com/office/drawing/2014/main" id="{986C515B-3D47-4BF0-AF4D-DF598B391654}"/>
              </a:ext>
            </a:extLst>
          </p:cNvPr>
          <p:cNvSpPr>
            <a:spLocks noChangeAspect="1"/>
          </p:cNvSpPr>
          <p:nvPr/>
        </p:nvSpPr>
        <p:spPr bwMode="auto">
          <a:xfrm>
            <a:off x="9828213" y="1770063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871" name="Rounded Rectangular Callout 110">
            <a:extLst>
              <a:ext uri="{FF2B5EF4-FFF2-40B4-BE49-F238E27FC236}">
                <a16:creationId xmlns:a16="http://schemas.microsoft.com/office/drawing/2014/main" id="{9F2687C6-29AA-4CCB-B7C0-3143B31BCCDC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9701213" y="587375"/>
            <a:ext cx="811212" cy="8318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872" name="Rounded Rectangular Callout 113">
            <a:extLst>
              <a:ext uri="{FF2B5EF4-FFF2-40B4-BE49-F238E27FC236}">
                <a16:creationId xmlns:a16="http://schemas.microsoft.com/office/drawing/2014/main" id="{336FFA8A-AA52-4DB5-8E8E-A0CA9B164089}"/>
              </a:ext>
            </a:extLst>
          </p:cNvPr>
          <p:cNvSpPr>
            <a:spLocks noChangeAspect="1"/>
          </p:cNvSpPr>
          <p:nvPr/>
        </p:nvSpPr>
        <p:spPr bwMode="auto">
          <a:xfrm>
            <a:off x="9602788" y="4097338"/>
            <a:ext cx="554037" cy="5699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873" name="Rounded Rectangular Callout 114">
            <a:extLst>
              <a:ext uri="{FF2B5EF4-FFF2-40B4-BE49-F238E27FC236}">
                <a16:creationId xmlns:a16="http://schemas.microsoft.com/office/drawing/2014/main" id="{F16648A3-5E57-4D4B-A2C9-0DAB202DDAB0}"/>
              </a:ext>
            </a:extLst>
          </p:cNvPr>
          <p:cNvSpPr>
            <a:spLocks noChangeAspect="1"/>
          </p:cNvSpPr>
          <p:nvPr/>
        </p:nvSpPr>
        <p:spPr bwMode="auto">
          <a:xfrm>
            <a:off x="9936163" y="5057775"/>
            <a:ext cx="554037" cy="5699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874" name="Rounded Rectangular Callout 118">
            <a:extLst>
              <a:ext uri="{FF2B5EF4-FFF2-40B4-BE49-F238E27FC236}">
                <a16:creationId xmlns:a16="http://schemas.microsoft.com/office/drawing/2014/main" id="{E7582EEE-17F9-4C95-8994-362587B0FA72}"/>
              </a:ext>
            </a:extLst>
          </p:cNvPr>
          <p:cNvSpPr>
            <a:spLocks noChangeAspect="1"/>
          </p:cNvSpPr>
          <p:nvPr/>
        </p:nvSpPr>
        <p:spPr bwMode="auto">
          <a:xfrm>
            <a:off x="10133013" y="3689350"/>
            <a:ext cx="306387" cy="3127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875" name="Rounded Rectangular Callout 119">
            <a:extLst>
              <a:ext uri="{FF2B5EF4-FFF2-40B4-BE49-F238E27FC236}">
                <a16:creationId xmlns:a16="http://schemas.microsoft.com/office/drawing/2014/main" id="{42663416-C389-4398-8D20-F730A269E071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876" name="Rounded Rectangular Callout 120">
            <a:extLst>
              <a:ext uri="{FF2B5EF4-FFF2-40B4-BE49-F238E27FC236}">
                <a16:creationId xmlns:a16="http://schemas.microsoft.com/office/drawing/2014/main" id="{45F4F342-08DB-4C91-A23A-652B5E9CD228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877" name="Rounded Rectangular Callout 121">
            <a:extLst>
              <a:ext uri="{FF2B5EF4-FFF2-40B4-BE49-F238E27FC236}">
                <a16:creationId xmlns:a16="http://schemas.microsoft.com/office/drawing/2014/main" id="{AE6B377F-696D-48DE-9157-7BB75670785E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878" name="Rounded Rectangular Callout 123">
            <a:extLst>
              <a:ext uri="{FF2B5EF4-FFF2-40B4-BE49-F238E27FC236}">
                <a16:creationId xmlns:a16="http://schemas.microsoft.com/office/drawing/2014/main" id="{4E8F9718-1383-415C-9BCE-A9F6008546D8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879" name="Rounded Rectangular Callout 124">
            <a:extLst>
              <a:ext uri="{FF2B5EF4-FFF2-40B4-BE49-F238E27FC236}">
                <a16:creationId xmlns:a16="http://schemas.microsoft.com/office/drawing/2014/main" id="{CBD7EE8A-93AA-401D-A66A-83DF1B85F7A8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36880" name="组合 72">
            <a:extLst>
              <a:ext uri="{FF2B5EF4-FFF2-40B4-BE49-F238E27FC236}">
                <a16:creationId xmlns:a16="http://schemas.microsoft.com/office/drawing/2014/main" id="{2B63DF24-866F-41A1-B219-FC2E8CEED5AC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36883" name="图片 70">
              <a:extLst>
                <a:ext uri="{FF2B5EF4-FFF2-40B4-BE49-F238E27FC236}">
                  <a16:creationId xmlns:a16="http://schemas.microsoft.com/office/drawing/2014/main" id="{AEFC27BD-46EF-4E28-AFB2-F01E667BF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4" name="图片 71">
              <a:extLst>
                <a:ext uri="{FF2B5EF4-FFF2-40B4-BE49-F238E27FC236}">
                  <a16:creationId xmlns:a16="http://schemas.microsoft.com/office/drawing/2014/main" id="{C2A2AD11-31DE-47F7-820F-4A4BC3682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云形标注 19">
            <a:extLst>
              <a:ext uri="{FF2B5EF4-FFF2-40B4-BE49-F238E27FC236}">
                <a16:creationId xmlns:a16="http://schemas.microsoft.com/office/drawing/2014/main" id="{5E1F125E-3256-40E5-B45B-00F084FE05A8}"/>
              </a:ext>
            </a:extLst>
          </p:cNvPr>
          <p:cNvSpPr/>
          <p:nvPr/>
        </p:nvSpPr>
        <p:spPr>
          <a:xfrm>
            <a:off x="1917700" y="1087438"/>
            <a:ext cx="8167688" cy="1150937"/>
          </a:xfrm>
          <a:prstGeom prst="cloudCallout">
            <a:avLst>
              <a:gd name="adj1" fmla="val -45157"/>
              <a:gd name="adj2" fmla="val -8818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规范命名的好处在哪里？</a:t>
            </a:r>
          </a:p>
        </p:txBody>
      </p:sp>
      <p:sp>
        <p:nvSpPr>
          <p:cNvPr id="36882" name="TextBox 20">
            <a:extLst>
              <a:ext uri="{FF2B5EF4-FFF2-40B4-BE49-F238E27FC236}">
                <a16:creationId xmlns:a16="http://schemas.microsoft.com/office/drawing/2014/main" id="{AC4C2EC9-4C20-4BCE-9D93-DE5F2C3A3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638" y="2806700"/>
            <a:ext cx="6196012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便于查找和搜索</a:t>
            </a:r>
            <a:endParaRPr lang="zh-CN" altLang="zh-CN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便于整理和保存</a:t>
            </a:r>
            <a:endParaRPr lang="en-US" altLang="zh-CN" sz="2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0">
            <a:extLst>
              <a:ext uri="{FF2B5EF4-FFF2-40B4-BE49-F238E27FC236}">
                <a16:creationId xmlns:a16="http://schemas.microsoft.com/office/drawing/2014/main" id="{7CDE0402-BDC0-4AEC-A13C-830E7615C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75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891" name="Rounded Rectangular Callout 105">
            <a:extLst>
              <a:ext uri="{FF2B5EF4-FFF2-40B4-BE49-F238E27FC236}">
                <a16:creationId xmlns:a16="http://schemas.microsoft.com/office/drawing/2014/main" id="{DC59F1DD-845B-4D20-9ED2-0D6AA79E7698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892" name="Rounded Rectangular Callout 106">
            <a:extLst>
              <a:ext uri="{FF2B5EF4-FFF2-40B4-BE49-F238E27FC236}">
                <a16:creationId xmlns:a16="http://schemas.microsoft.com/office/drawing/2014/main" id="{AB18C2BD-2CCE-4C3A-B103-2FA4A4B385A3}"/>
              </a:ext>
            </a:extLst>
          </p:cNvPr>
          <p:cNvSpPr>
            <a:spLocks noChangeAspect="1"/>
          </p:cNvSpPr>
          <p:nvPr/>
        </p:nvSpPr>
        <p:spPr bwMode="auto">
          <a:xfrm>
            <a:off x="9405938" y="2138363"/>
            <a:ext cx="1128712" cy="11604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893" name="Oval 107">
            <a:extLst>
              <a:ext uri="{FF2B5EF4-FFF2-40B4-BE49-F238E27FC236}">
                <a16:creationId xmlns:a16="http://schemas.microsoft.com/office/drawing/2014/main" id="{86C73748-2DCC-4B71-9626-3D184D7B79E7}"/>
              </a:ext>
            </a:extLst>
          </p:cNvPr>
          <p:cNvSpPr>
            <a:spLocks noChangeAspect="1"/>
          </p:cNvSpPr>
          <p:nvPr/>
        </p:nvSpPr>
        <p:spPr bwMode="auto">
          <a:xfrm>
            <a:off x="10439400" y="749300"/>
            <a:ext cx="276225" cy="9334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894" name="Rounded Rectangular Callout 109">
            <a:extLst>
              <a:ext uri="{FF2B5EF4-FFF2-40B4-BE49-F238E27FC236}">
                <a16:creationId xmlns:a16="http://schemas.microsoft.com/office/drawing/2014/main" id="{9830BA0D-4CDB-42F7-BC9E-E57412A5C3D3}"/>
              </a:ext>
            </a:extLst>
          </p:cNvPr>
          <p:cNvSpPr>
            <a:spLocks noChangeAspect="1"/>
          </p:cNvSpPr>
          <p:nvPr/>
        </p:nvSpPr>
        <p:spPr bwMode="auto">
          <a:xfrm>
            <a:off x="9828213" y="1770063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895" name="Rounded Rectangular Callout 110">
            <a:extLst>
              <a:ext uri="{FF2B5EF4-FFF2-40B4-BE49-F238E27FC236}">
                <a16:creationId xmlns:a16="http://schemas.microsoft.com/office/drawing/2014/main" id="{DB44BD56-0D0D-477F-A9CE-F8F8670C447E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9701213" y="587375"/>
            <a:ext cx="811212" cy="8318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896" name="Rounded Rectangular Callout 113">
            <a:extLst>
              <a:ext uri="{FF2B5EF4-FFF2-40B4-BE49-F238E27FC236}">
                <a16:creationId xmlns:a16="http://schemas.microsoft.com/office/drawing/2014/main" id="{78488E18-9243-4A4B-9E97-994F303708BB}"/>
              </a:ext>
            </a:extLst>
          </p:cNvPr>
          <p:cNvSpPr>
            <a:spLocks noChangeAspect="1"/>
          </p:cNvSpPr>
          <p:nvPr/>
        </p:nvSpPr>
        <p:spPr bwMode="auto">
          <a:xfrm>
            <a:off x="9602788" y="4097338"/>
            <a:ext cx="554037" cy="5699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897" name="Rounded Rectangular Callout 114">
            <a:extLst>
              <a:ext uri="{FF2B5EF4-FFF2-40B4-BE49-F238E27FC236}">
                <a16:creationId xmlns:a16="http://schemas.microsoft.com/office/drawing/2014/main" id="{D7DBF4A1-F032-49ED-96AC-DC2C088FBCDF}"/>
              </a:ext>
            </a:extLst>
          </p:cNvPr>
          <p:cNvSpPr>
            <a:spLocks noChangeAspect="1"/>
          </p:cNvSpPr>
          <p:nvPr/>
        </p:nvSpPr>
        <p:spPr bwMode="auto">
          <a:xfrm>
            <a:off x="9936163" y="5057775"/>
            <a:ext cx="554037" cy="5699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898" name="Rounded Rectangular Callout 118">
            <a:extLst>
              <a:ext uri="{FF2B5EF4-FFF2-40B4-BE49-F238E27FC236}">
                <a16:creationId xmlns:a16="http://schemas.microsoft.com/office/drawing/2014/main" id="{BA6A4314-555C-4EED-BECF-88B5A56F2113}"/>
              </a:ext>
            </a:extLst>
          </p:cNvPr>
          <p:cNvSpPr>
            <a:spLocks noChangeAspect="1"/>
          </p:cNvSpPr>
          <p:nvPr/>
        </p:nvSpPr>
        <p:spPr bwMode="auto">
          <a:xfrm>
            <a:off x="10133013" y="3689350"/>
            <a:ext cx="306387" cy="3127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899" name="Rounded Rectangular Callout 119">
            <a:extLst>
              <a:ext uri="{FF2B5EF4-FFF2-40B4-BE49-F238E27FC236}">
                <a16:creationId xmlns:a16="http://schemas.microsoft.com/office/drawing/2014/main" id="{4E70D44E-2895-42D9-B808-BD9BE4AEDC90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900" name="Rounded Rectangular Callout 120">
            <a:extLst>
              <a:ext uri="{FF2B5EF4-FFF2-40B4-BE49-F238E27FC236}">
                <a16:creationId xmlns:a16="http://schemas.microsoft.com/office/drawing/2014/main" id="{873481AD-2959-4E08-9CCC-8882701CF6CF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901" name="Rounded Rectangular Callout 121">
            <a:extLst>
              <a:ext uri="{FF2B5EF4-FFF2-40B4-BE49-F238E27FC236}">
                <a16:creationId xmlns:a16="http://schemas.microsoft.com/office/drawing/2014/main" id="{B7BF2674-03FC-48AF-B089-5F5341B3B231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902" name="Rounded Rectangular Callout 123">
            <a:extLst>
              <a:ext uri="{FF2B5EF4-FFF2-40B4-BE49-F238E27FC236}">
                <a16:creationId xmlns:a16="http://schemas.microsoft.com/office/drawing/2014/main" id="{0ACBF999-6219-4340-B1B2-B13360A6D68B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903" name="Rounded Rectangular Callout 124">
            <a:extLst>
              <a:ext uri="{FF2B5EF4-FFF2-40B4-BE49-F238E27FC236}">
                <a16:creationId xmlns:a16="http://schemas.microsoft.com/office/drawing/2014/main" id="{FBA058B9-C2C8-4257-A56D-3628C7BFD49E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37904" name="组合 72">
            <a:extLst>
              <a:ext uri="{FF2B5EF4-FFF2-40B4-BE49-F238E27FC236}">
                <a16:creationId xmlns:a16="http://schemas.microsoft.com/office/drawing/2014/main" id="{2776BFEF-53BF-4A79-B5A5-343F29448CE1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37908" name="图片 70">
              <a:extLst>
                <a:ext uri="{FF2B5EF4-FFF2-40B4-BE49-F238E27FC236}">
                  <a16:creationId xmlns:a16="http://schemas.microsoft.com/office/drawing/2014/main" id="{DB105EAF-ED08-4EA1-8737-50DD85F42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909" name="图片 71">
              <a:extLst>
                <a:ext uri="{FF2B5EF4-FFF2-40B4-BE49-F238E27FC236}">
                  <a16:creationId xmlns:a16="http://schemas.microsoft.com/office/drawing/2014/main" id="{CC804E74-59C8-4ECE-B959-D84B30748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云形标注 19">
            <a:extLst>
              <a:ext uri="{FF2B5EF4-FFF2-40B4-BE49-F238E27FC236}">
                <a16:creationId xmlns:a16="http://schemas.microsoft.com/office/drawing/2014/main" id="{7BC31961-1567-47F6-8198-A03EF3502185}"/>
              </a:ext>
            </a:extLst>
          </p:cNvPr>
          <p:cNvSpPr/>
          <p:nvPr/>
        </p:nvSpPr>
        <p:spPr>
          <a:xfrm>
            <a:off x="1885950" y="1071563"/>
            <a:ext cx="7931150" cy="1182687"/>
          </a:xfrm>
          <a:prstGeom prst="cloudCallout">
            <a:avLst>
              <a:gd name="adj1" fmla="val -45157"/>
              <a:gd name="adj2" fmla="val -8818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规范命名的文件如何整理？</a:t>
            </a:r>
          </a:p>
        </p:txBody>
      </p:sp>
      <p:sp>
        <p:nvSpPr>
          <p:cNvPr id="36" name="下箭头 35">
            <a:extLst>
              <a:ext uri="{FF2B5EF4-FFF2-40B4-BE49-F238E27FC236}">
                <a16:creationId xmlns:a16="http://schemas.microsoft.com/office/drawing/2014/main" id="{4F6E0C73-EA5D-44E5-AC6E-D72902935907}"/>
              </a:ext>
            </a:extLst>
          </p:cNvPr>
          <p:cNvSpPr/>
          <p:nvPr/>
        </p:nvSpPr>
        <p:spPr>
          <a:xfrm>
            <a:off x="5843588" y="2270125"/>
            <a:ext cx="46037" cy="137160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7" name="云形标注 36">
            <a:extLst>
              <a:ext uri="{FF2B5EF4-FFF2-40B4-BE49-F238E27FC236}">
                <a16:creationId xmlns:a16="http://schemas.microsoft.com/office/drawing/2014/main" id="{3CE4AA70-6556-4E16-9526-ACF36D1C55F2}"/>
              </a:ext>
            </a:extLst>
          </p:cNvPr>
          <p:cNvSpPr/>
          <p:nvPr/>
        </p:nvSpPr>
        <p:spPr>
          <a:xfrm>
            <a:off x="3036888" y="3721100"/>
            <a:ext cx="5959475" cy="1339850"/>
          </a:xfrm>
          <a:prstGeom prst="cloudCallou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文件夹的规范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0">
            <a:extLst>
              <a:ext uri="{FF2B5EF4-FFF2-40B4-BE49-F238E27FC236}">
                <a16:creationId xmlns:a16="http://schemas.microsoft.com/office/drawing/2014/main" id="{51CC2C4F-0E01-4DB9-886A-395A1DB76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75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9939" name="Rounded Rectangular Callout 105">
            <a:extLst>
              <a:ext uri="{FF2B5EF4-FFF2-40B4-BE49-F238E27FC236}">
                <a16:creationId xmlns:a16="http://schemas.microsoft.com/office/drawing/2014/main" id="{E3853048-E774-4A20-BCAA-F763485125C1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9940" name="Rounded Rectangular Callout 106">
            <a:extLst>
              <a:ext uri="{FF2B5EF4-FFF2-40B4-BE49-F238E27FC236}">
                <a16:creationId xmlns:a16="http://schemas.microsoft.com/office/drawing/2014/main" id="{0ECCE26C-A7D2-4697-8F81-45F2C0B552A1}"/>
              </a:ext>
            </a:extLst>
          </p:cNvPr>
          <p:cNvSpPr>
            <a:spLocks noChangeAspect="1"/>
          </p:cNvSpPr>
          <p:nvPr/>
        </p:nvSpPr>
        <p:spPr bwMode="auto">
          <a:xfrm>
            <a:off x="9405938" y="2138363"/>
            <a:ext cx="1128712" cy="11604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9941" name="Oval 107">
            <a:extLst>
              <a:ext uri="{FF2B5EF4-FFF2-40B4-BE49-F238E27FC236}">
                <a16:creationId xmlns:a16="http://schemas.microsoft.com/office/drawing/2014/main" id="{491135F6-04FD-4F01-BE20-7D9154CEF16E}"/>
              </a:ext>
            </a:extLst>
          </p:cNvPr>
          <p:cNvSpPr>
            <a:spLocks noChangeAspect="1"/>
          </p:cNvSpPr>
          <p:nvPr/>
        </p:nvSpPr>
        <p:spPr bwMode="auto">
          <a:xfrm>
            <a:off x="10439400" y="749300"/>
            <a:ext cx="276225" cy="9334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9942" name="Rounded Rectangular Callout 109">
            <a:extLst>
              <a:ext uri="{FF2B5EF4-FFF2-40B4-BE49-F238E27FC236}">
                <a16:creationId xmlns:a16="http://schemas.microsoft.com/office/drawing/2014/main" id="{4DB573C9-0953-46A1-B96D-88719E693A1F}"/>
              </a:ext>
            </a:extLst>
          </p:cNvPr>
          <p:cNvSpPr>
            <a:spLocks noChangeAspect="1"/>
          </p:cNvSpPr>
          <p:nvPr/>
        </p:nvSpPr>
        <p:spPr bwMode="auto">
          <a:xfrm>
            <a:off x="9828213" y="1770063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9943" name="Rounded Rectangular Callout 110">
            <a:extLst>
              <a:ext uri="{FF2B5EF4-FFF2-40B4-BE49-F238E27FC236}">
                <a16:creationId xmlns:a16="http://schemas.microsoft.com/office/drawing/2014/main" id="{C90053B6-427D-4288-8019-AFB37FFAB355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9701213" y="587375"/>
            <a:ext cx="811212" cy="8318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9944" name="Rounded Rectangular Callout 113">
            <a:extLst>
              <a:ext uri="{FF2B5EF4-FFF2-40B4-BE49-F238E27FC236}">
                <a16:creationId xmlns:a16="http://schemas.microsoft.com/office/drawing/2014/main" id="{362E1F62-25C5-44EE-8F8E-36BC185DF684}"/>
              </a:ext>
            </a:extLst>
          </p:cNvPr>
          <p:cNvSpPr>
            <a:spLocks noChangeAspect="1"/>
          </p:cNvSpPr>
          <p:nvPr/>
        </p:nvSpPr>
        <p:spPr bwMode="auto">
          <a:xfrm>
            <a:off x="9602788" y="4097338"/>
            <a:ext cx="554037" cy="5699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9945" name="Rounded Rectangular Callout 114">
            <a:extLst>
              <a:ext uri="{FF2B5EF4-FFF2-40B4-BE49-F238E27FC236}">
                <a16:creationId xmlns:a16="http://schemas.microsoft.com/office/drawing/2014/main" id="{890BB160-A6C1-431E-8891-8B72AF065D27}"/>
              </a:ext>
            </a:extLst>
          </p:cNvPr>
          <p:cNvSpPr>
            <a:spLocks noChangeAspect="1"/>
          </p:cNvSpPr>
          <p:nvPr/>
        </p:nvSpPr>
        <p:spPr bwMode="auto">
          <a:xfrm>
            <a:off x="9936163" y="5057775"/>
            <a:ext cx="554037" cy="5699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9946" name="Rounded Rectangular Callout 118">
            <a:extLst>
              <a:ext uri="{FF2B5EF4-FFF2-40B4-BE49-F238E27FC236}">
                <a16:creationId xmlns:a16="http://schemas.microsoft.com/office/drawing/2014/main" id="{9CCC3A4F-0293-4EBB-BFD4-05A232354AC1}"/>
              </a:ext>
            </a:extLst>
          </p:cNvPr>
          <p:cNvSpPr>
            <a:spLocks noChangeAspect="1"/>
          </p:cNvSpPr>
          <p:nvPr/>
        </p:nvSpPr>
        <p:spPr bwMode="auto">
          <a:xfrm>
            <a:off x="10133013" y="3689350"/>
            <a:ext cx="306387" cy="3127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9947" name="Rounded Rectangular Callout 119">
            <a:extLst>
              <a:ext uri="{FF2B5EF4-FFF2-40B4-BE49-F238E27FC236}">
                <a16:creationId xmlns:a16="http://schemas.microsoft.com/office/drawing/2014/main" id="{FE364FCD-CE5D-46A5-B3FB-6F09E46E0ADD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9948" name="Rounded Rectangular Callout 120">
            <a:extLst>
              <a:ext uri="{FF2B5EF4-FFF2-40B4-BE49-F238E27FC236}">
                <a16:creationId xmlns:a16="http://schemas.microsoft.com/office/drawing/2014/main" id="{52F6EADF-D243-4577-A1A8-780F7CCAC87C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9949" name="Rounded Rectangular Callout 121">
            <a:extLst>
              <a:ext uri="{FF2B5EF4-FFF2-40B4-BE49-F238E27FC236}">
                <a16:creationId xmlns:a16="http://schemas.microsoft.com/office/drawing/2014/main" id="{5A6AC96D-2139-4E16-BBD1-AEC44C8C2405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9950" name="Rounded Rectangular Callout 123">
            <a:extLst>
              <a:ext uri="{FF2B5EF4-FFF2-40B4-BE49-F238E27FC236}">
                <a16:creationId xmlns:a16="http://schemas.microsoft.com/office/drawing/2014/main" id="{44A2ECA9-230F-4E0D-9A89-5435C1C9DEAF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9951" name="Rounded Rectangular Callout 124">
            <a:extLst>
              <a:ext uri="{FF2B5EF4-FFF2-40B4-BE49-F238E27FC236}">
                <a16:creationId xmlns:a16="http://schemas.microsoft.com/office/drawing/2014/main" id="{75AB6399-FDD7-44ED-B9F5-35BA55EE6061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39952" name="组合 72">
            <a:extLst>
              <a:ext uri="{FF2B5EF4-FFF2-40B4-BE49-F238E27FC236}">
                <a16:creationId xmlns:a16="http://schemas.microsoft.com/office/drawing/2014/main" id="{098F1E90-1E15-43F0-AED8-DE2888FBE7DB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39955" name="图片 70">
              <a:extLst>
                <a:ext uri="{FF2B5EF4-FFF2-40B4-BE49-F238E27FC236}">
                  <a16:creationId xmlns:a16="http://schemas.microsoft.com/office/drawing/2014/main" id="{375E80EC-FA7A-46F9-A168-CF3314C9D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56" name="图片 71">
              <a:extLst>
                <a:ext uri="{FF2B5EF4-FFF2-40B4-BE49-F238E27FC236}">
                  <a16:creationId xmlns:a16="http://schemas.microsoft.com/office/drawing/2014/main" id="{011504C5-C103-4402-B067-1F659AAD6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云形标注 19">
            <a:extLst>
              <a:ext uri="{FF2B5EF4-FFF2-40B4-BE49-F238E27FC236}">
                <a16:creationId xmlns:a16="http://schemas.microsoft.com/office/drawing/2014/main" id="{84B621EB-068E-4770-B09F-12FCF07EBD2B}"/>
              </a:ext>
            </a:extLst>
          </p:cNvPr>
          <p:cNvSpPr/>
          <p:nvPr/>
        </p:nvSpPr>
        <p:spPr>
          <a:xfrm>
            <a:off x="1885949" y="1071563"/>
            <a:ext cx="8404225" cy="1182687"/>
          </a:xfrm>
          <a:prstGeom prst="cloudCallout">
            <a:avLst>
              <a:gd name="adj1" fmla="val -45157"/>
              <a:gd name="adj2" fmla="val -8818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规范的文件夹是什么样子的？</a:t>
            </a:r>
          </a:p>
        </p:txBody>
      </p:sp>
      <p:pic>
        <p:nvPicPr>
          <p:cNvPr id="39954" name="Picture 24" descr="]O]S1SI{J%_VP2DF7$7({FD">
            <a:extLst>
              <a:ext uri="{FF2B5EF4-FFF2-40B4-BE49-F238E27FC236}">
                <a16:creationId xmlns:a16="http://schemas.microsoft.com/office/drawing/2014/main" id="{23772F96-3F15-4D71-AD35-DB8862982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2492375"/>
            <a:ext cx="78073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0">
            <a:extLst>
              <a:ext uri="{FF2B5EF4-FFF2-40B4-BE49-F238E27FC236}">
                <a16:creationId xmlns:a16="http://schemas.microsoft.com/office/drawing/2014/main" id="{DF537BF1-FBAF-417A-A011-77A0FDCC4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8915" name="Title 1">
            <a:extLst>
              <a:ext uri="{FF2B5EF4-FFF2-40B4-BE49-F238E27FC236}">
                <a16:creationId xmlns:a16="http://schemas.microsoft.com/office/drawing/2014/main" id="{0A2ABB03-AF56-44ED-A295-C15EB38A10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54050"/>
            <a:ext cx="7124700" cy="81597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zh-CN" altLang="en-US" sz="5400" dirty="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988" name="Content Placeholder 12">
            <a:extLst>
              <a:ext uri="{FF2B5EF4-FFF2-40B4-BE49-F238E27FC236}">
                <a16:creationId xmlns:a16="http://schemas.microsoft.com/office/drawing/2014/main" id="{A99884AE-398E-4CAA-8A50-C5FAB39B4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0" y="1677988"/>
            <a:ext cx="5329238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 认识文件</a:t>
            </a:r>
            <a:endParaRPr lang="en-US" altLang="zh-CN" sz="32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 命名规范</a:t>
            </a:r>
            <a:endParaRPr lang="en-US" altLang="zh-CN" sz="32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32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 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文件管理</a:t>
            </a:r>
            <a:endParaRPr lang="en-US" altLang="zh-CN" sz="3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41989" name="组合 72">
            <a:extLst>
              <a:ext uri="{FF2B5EF4-FFF2-40B4-BE49-F238E27FC236}">
                <a16:creationId xmlns:a16="http://schemas.microsoft.com/office/drawing/2014/main" id="{C9E22E1A-6067-4005-A63C-AAFD82C3696E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41990" name="图片 70">
              <a:extLst>
                <a:ext uri="{FF2B5EF4-FFF2-40B4-BE49-F238E27FC236}">
                  <a16:creationId xmlns:a16="http://schemas.microsoft.com/office/drawing/2014/main" id="{6437A86E-9954-439E-84FF-8AFAFFD21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1" name="图片 71">
              <a:extLst>
                <a:ext uri="{FF2B5EF4-FFF2-40B4-BE49-F238E27FC236}">
                  <a16:creationId xmlns:a16="http://schemas.microsoft.com/office/drawing/2014/main" id="{2F930CB4-BA83-4A3A-90FB-7B1BE45D6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0">
            <a:extLst>
              <a:ext uri="{FF2B5EF4-FFF2-40B4-BE49-F238E27FC236}">
                <a16:creationId xmlns:a16="http://schemas.microsoft.com/office/drawing/2014/main" id="{10830517-7F2C-4514-BBC8-026A1B50D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44035" name="组合 72">
            <a:extLst>
              <a:ext uri="{FF2B5EF4-FFF2-40B4-BE49-F238E27FC236}">
                <a16:creationId xmlns:a16="http://schemas.microsoft.com/office/drawing/2014/main" id="{52A6BFB2-84EE-487C-A8B6-0EFE35DD83D1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44042" name="图片 70">
              <a:extLst>
                <a:ext uri="{FF2B5EF4-FFF2-40B4-BE49-F238E27FC236}">
                  <a16:creationId xmlns:a16="http://schemas.microsoft.com/office/drawing/2014/main" id="{A406E2A0-8CF8-4CC5-8B29-8679486DA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43" name="图片 71">
              <a:extLst>
                <a:ext uri="{FF2B5EF4-FFF2-40B4-BE49-F238E27FC236}">
                  <a16:creationId xmlns:a16="http://schemas.microsoft.com/office/drawing/2014/main" id="{C2BC6B6F-9F09-4BE0-8967-11024ACC7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036" name="TextBox 20">
            <a:extLst>
              <a:ext uri="{FF2B5EF4-FFF2-40B4-BE49-F238E27FC236}">
                <a16:creationId xmlns:a16="http://schemas.microsoft.com/office/drawing/2014/main" id="{4F9BF84B-2D62-4AC6-890C-4258ED242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638" y="1828800"/>
            <a:ext cx="5454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4000"/>
          </a:p>
        </p:txBody>
      </p:sp>
      <p:sp>
        <p:nvSpPr>
          <p:cNvPr id="44037" name="TextBox 20">
            <a:extLst>
              <a:ext uri="{FF2B5EF4-FFF2-40B4-BE49-F238E27FC236}">
                <a16:creationId xmlns:a16="http://schemas.microsoft.com/office/drawing/2014/main" id="{26107BDE-7980-4418-B561-4BC75EA14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7550" y="1828800"/>
            <a:ext cx="5581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4000"/>
          </a:p>
        </p:txBody>
      </p:sp>
      <p:grpSp>
        <p:nvGrpSpPr>
          <p:cNvPr id="3" name="组合 3">
            <a:extLst>
              <a:ext uri="{FF2B5EF4-FFF2-40B4-BE49-F238E27FC236}">
                <a16:creationId xmlns:a16="http://schemas.microsoft.com/office/drawing/2014/main" id="{CC4BABCA-B8A0-42EF-ADB7-33672E03CD00}"/>
              </a:ext>
            </a:extLst>
          </p:cNvPr>
          <p:cNvGrpSpPr>
            <a:grpSpLocks/>
          </p:cNvGrpSpPr>
          <p:nvPr/>
        </p:nvGrpSpPr>
        <p:grpSpPr bwMode="auto">
          <a:xfrm>
            <a:off x="4233863" y="1882088"/>
            <a:ext cx="3884612" cy="3884612"/>
            <a:chOff x="1786035" y="300578"/>
            <a:chExt cx="3884401" cy="3884401"/>
          </a:xfrm>
          <a:solidFill>
            <a:schemeClr val="accent1"/>
          </a:solidFill>
        </p:grpSpPr>
        <p:sp>
          <p:nvSpPr>
            <p:cNvPr id="35" name="饼形 34">
              <a:extLst>
                <a:ext uri="{FF2B5EF4-FFF2-40B4-BE49-F238E27FC236}">
                  <a16:creationId xmlns:a16="http://schemas.microsoft.com/office/drawing/2014/main" id="{021113B3-D30C-4B94-B41B-F3E254C9ACE9}"/>
                </a:ext>
              </a:extLst>
            </p:cNvPr>
            <p:cNvSpPr/>
            <p:nvPr/>
          </p:nvSpPr>
          <p:spPr>
            <a:xfrm>
              <a:off x="1786035" y="300578"/>
              <a:ext cx="3884401" cy="3884401"/>
            </a:xfrm>
            <a:prstGeom prst="pie">
              <a:avLst>
                <a:gd name="adj1" fmla="val 16200000"/>
                <a:gd name="adj2" fmla="val 5331407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饼形 4">
              <a:extLst>
                <a:ext uri="{FF2B5EF4-FFF2-40B4-BE49-F238E27FC236}">
                  <a16:creationId xmlns:a16="http://schemas.microsoft.com/office/drawing/2014/main" id="{5E406A8C-D1E5-4E00-93FD-5F99E87B2A89}"/>
                </a:ext>
              </a:extLst>
            </p:cNvPr>
            <p:cNvSpPr/>
            <p:nvPr/>
          </p:nvSpPr>
          <p:spPr>
            <a:xfrm>
              <a:off x="3833799" y="1124445"/>
              <a:ext cx="1387400" cy="11556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2400" b="1" dirty="0"/>
            </a:p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2400" b="1" dirty="0"/>
            </a:p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/>
                <a:t>具</a:t>
              </a:r>
              <a:endParaRPr lang="en-US" altLang="zh-CN" sz="2400" b="1" dirty="0"/>
            </a:p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/>
                <a:t>体</a:t>
              </a:r>
              <a:endParaRPr lang="en-US" altLang="zh-CN" sz="2400" b="1" dirty="0"/>
            </a:p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/>
                <a:t>的</a:t>
              </a:r>
              <a:endParaRPr lang="en-US" altLang="zh-CN" sz="2400" b="1" dirty="0"/>
            </a:p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/>
                <a:t>管</a:t>
              </a:r>
              <a:endParaRPr lang="en-US" altLang="zh-CN" sz="2400" b="1" dirty="0"/>
            </a:p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/>
                <a:t>理</a:t>
              </a:r>
              <a:endParaRPr lang="en-US" altLang="zh-CN" sz="2400" b="1" dirty="0"/>
            </a:p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/>
                <a:t>方</a:t>
              </a:r>
              <a:endParaRPr lang="en-US" altLang="zh-CN" sz="2400" b="1" dirty="0"/>
            </a:p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/>
                <a:t>法</a:t>
              </a:r>
            </a:p>
          </p:txBody>
        </p:sp>
      </p:grpSp>
      <p:sp>
        <p:nvSpPr>
          <p:cNvPr id="37" name="饼形 36">
            <a:extLst>
              <a:ext uri="{FF2B5EF4-FFF2-40B4-BE49-F238E27FC236}">
                <a16:creationId xmlns:a16="http://schemas.microsoft.com/office/drawing/2014/main" id="{B2E13EAD-3F0E-4E54-82D1-5A605C52BCF3}"/>
              </a:ext>
            </a:extLst>
          </p:cNvPr>
          <p:cNvSpPr/>
          <p:nvPr/>
        </p:nvSpPr>
        <p:spPr>
          <a:xfrm>
            <a:off x="4073525" y="1882775"/>
            <a:ext cx="3884613" cy="3884613"/>
          </a:xfrm>
          <a:prstGeom prst="pie">
            <a:avLst>
              <a:gd name="adj1" fmla="val 5345065"/>
              <a:gd name="adj2" fmla="val 16200000"/>
            </a:avLst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饼形 8">
            <a:extLst>
              <a:ext uri="{FF2B5EF4-FFF2-40B4-BE49-F238E27FC236}">
                <a16:creationId xmlns:a16="http://schemas.microsoft.com/office/drawing/2014/main" id="{AE939E3B-6B1B-4ED1-BC57-6E82B7992328}"/>
              </a:ext>
            </a:extLst>
          </p:cNvPr>
          <p:cNvSpPr/>
          <p:nvPr/>
        </p:nvSpPr>
        <p:spPr>
          <a:xfrm>
            <a:off x="4524375" y="2706688"/>
            <a:ext cx="1385888" cy="11557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0480" tIns="30480" rIns="30480" bIns="30480" anchor="ctr"/>
          <a:lstStyle/>
          <a:p>
            <a:pPr algn="ctr" defTabSz="1066800">
              <a:lnSpc>
                <a:spcPct val="90000"/>
              </a:lnSpc>
              <a:spcAft>
                <a:spcPct val="35000"/>
              </a:spcAft>
              <a:defRPr/>
            </a:pPr>
            <a:endParaRPr lang="en-US" altLang="zh-CN" sz="2400" b="1" dirty="0">
              <a:solidFill>
                <a:srgbClr val="FFFFFF"/>
              </a:solidFill>
              <a:ea typeface="宋体" pitchFamily="2" charset="-122"/>
            </a:endParaRPr>
          </a:p>
          <a:p>
            <a:pPr algn="ctr" defTabSz="1066800">
              <a:lnSpc>
                <a:spcPct val="90000"/>
              </a:lnSpc>
              <a:spcAft>
                <a:spcPct val="35000"/>
              </a:spcAft>
              <a:defRPr/>
            </a:pPr>
            <a:endParaRPr lang="en-US" altLang="zh-CN" sz="2400" b="1" dirty="0">
              <a:solidFill>
                <a:srgbClr val="FFFFFF"/>
              </a:solidFill>
              <a:ea typeface="宋体" pitchFamily="2" charset="-122"/>
            </a:endParaRPr>
          </a:p>
          <a:p>
            <a:pPr algn="ctr" defTabSz="10668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ea typeface="宋体" pitchFamily="2" charset="-122"/>
              </a:rPr>
              <a:t>明</a:t>
            </a:r>
            <a:endParaRPr lang="en-US" altLang="zh-CN" sz="2400" b="1" dirty="0">
              <a:solidFill>
                <a:srgbClr val="FFFFFF"/>
              </a:solidFill>
              <a:ea typeface="宋体" pitchFamily="2" charset="-122"/>
            </a:endParaRPr>
          </a:p>
          <a:p>
            <a:pPr algn="ctr" defTabSz="10668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ea typeface="宋体" pitchFamily="2" charset="-122"/>
              </a:rPr>
              <a:t>确</a:t>
            </a:r>
            <a:endParaRPr lang="en-US" altLang="zh-CN" sz="2400" b="1" dirty="0">
              <a:solidFill>
                <a:srgbClr val="FFFFFF"/>
              </a:solidFill>
              <a:ea typeface="宋体" pitchFamily="2" charset="-122"/>
            </a:endParaRPr>
          </a:p>
          <a:p>
            <a:pPr algn="ctr" defTabSz="10668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ea typeface="宋体" pitchFamily="2" charset="-122"/>
              </a:rPr>
              <a:t>目</a:t>
            </a:r>
            <a:endParaRPr lang="en-US" altLang="zh-CN" sz="2400" b="1" dirty="0">
              <a:solidFill>
                <a:srgbClr val="FFFFFF"/>
              </a:solidFill>
              <a:ea typeface="宋体" pitchFamily="2" charset="-122"/>
            </a:endParaRPr>
          </a:p>
          <a:p>
            <a:pPr algn="ctr" defTabSz="10668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ea typeface="宋体" pitchFamily="2" charset="-122"/>
              </a:rPr>
              <a:t>标</a:t>
            </a:r>
          </a:p>
        </p:txBody>
      </p:sp>
      <p:sp>
        <p:nvSpPr>
          <p:cNvPr id="39" name="标题 19">
            <a:extLst>
              <a:ext uri="{FF2B5EF4-FFF2-40B4-BE49-F238E27FC236}">
                <a16:creationId xmlns:a16="http://schemas.microsoft.com/office/drawing/2014/main" id="{BB6445F6-6141-4CA8-8C05-8FF2CAB1B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900" y="41275"/>
            <a:ext cx="7124700" cy="1285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核心：如何进行管理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ounded Rectangular Callout 105">
            <a:extLst>
              <a:ext uri="{FF2B5EF4-FFF2-40B4-BE49-F238E27FC236}">
                <a16:creationId xmlns:a16="http://schemas.microsoft.com/office/drawing/2014/main" id="{CA376609-C7DF-4FBD-A1A1-6D4E06382F9B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067" name="Rounded Rectangular Callout 119">
            <a:extLst>
              <a:ext uri="{FF2B5EF4-FFF2-40B4-BE49-F238E27FC236}">
                <a16:creationId xmlns:a16="http://schemas.microsoft.com/office/drawing/2014/main" id="{C1AAF84E-E9EB-4ABF-BF42-6212B8DC2F53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068" name="Rounded Rectangular Callout 120">
            <a:extLst>
              <a:ext uri="{FF2B5EF4-FFF2-40B4-BE49-F238E27FC236}">
                <a16:creationId xmlns:a16="http://schemas.microsoft.com/office/drawing/2014/main" id="{7A14A650-A426-4075-8CDA-BB43C9110D4C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069" name="Rounded Rectangular Callout 121">
            <a:extLst>
              <a:ext uri="{FF2B5EF4-FFF2-40B4-BE49-F238E27FC236}">
                <a16:creationId xmlns:a16="http://schemas.microsoft.com/office/drawing/2014/main" id="{A073C33E-04FC-4BCD-9D70-3B9E929E298D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070" name="Rounded Rectangular Callout 123">
            <a:extLst>
              <a:ext uri="{FF2B5EF4-FFF2-40B4-BE49-F238E27FC236}">
                <a16:creationId xmlns:a16="http://schemas.microsoft.com/office/drawing/2014/main" id="{25ACDB62-2B75-4415-82D1-AC7DA1B048AA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071" name="Rounded Rectangular Callout 124">
            <a:extLst>
              <a:ext uri="{FF2B5EF4-FFF2-40B4-BE49-F238E27FC236}">
                <a16:creationId xmlns:a16="http://schemas.microsoft.com/office/drawing/2014/main" id="{332C8657-981A-4B17-8320-DD51F3B23DCD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45072" name="组合 72">
            <a:extLst>
              <a:ext uri="{FF2B5EF4-FFF2-40B4-BE49-F238E27FC236}">
                <a16:creationId xmlns:a16="http://schemas.microsoft.com/office/drawing/2014/main" id="{C720573F-3506-4016-953F-00E3AC605BD4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45077" name="图片 70">
              <a:extLst>
                <a:ext uri="{FF2B5EF4-FFF2-40B4-BE49-F238E27FC236}">
                  <a16:creationId xmlns:a16="http://schemas.microsoft.com/office/drawing/2014/main" id="{72AE2352-578C-49B8-AAD7-417B800F1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78" name="图片 71">
              <a:extLst>
                <a:ext uri="{FF2B5EF4-FFF2-40B4-BE49-F238E27FC236}">
                  <a16:creationId xmlns:a16="http://schemas.microsoft.com/office/drawing/2014/main" id="{9925A14E-3046-4E3E-84D2-3095A95A4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75" name="矩形 10">
            <a:extLst>
              <a:ext uri="{FF2B5EF4-FFF2-40B4-BE49-F238E27FC236}">
                <a16:creationId xmlns:a16="http://schemas.microsoft.com/office/drawing/2014/main" id="{A21428BD-2A74-4796-83FD-3DE3F326A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679450"/>
            <a:ext cx="4679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文件管理的真谛</a:t>
            </a:r>
            <a:endParaRPr lang="zh-CN" altLang="en-US" sz="32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D225F9-2689-472D-A0E4-259E4FF9DE30}"/>
              </a:ext>
            </a:extLst>
          </p:cNvPr>
          <p:cNvSpPr txBox="1"/>
          <p:nvPr/>
        </p:nvSpPr>
        <p:spPr>
          <a:xfrm>
            <a:off x="2311400" y="1869036"/>
            <a:ext cx="8485188" cy="222830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285750" defTabSz="457200">
              <a:defRPr/>
            </a:pP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285750" defTabSz="457200"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itchFamily="2" charset="2"/>
              <a:buChar char="§"/>
              <a:defRPr/>
            </a:pPr>
            <a:r>
              <a:rPr lang="zh-CN" altLang="en-US" sz="28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  <a:sym typeface="Calibri" pitchFamily="34" charset="0"/>
              </a:rPr>
              <a:t> 科学地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  <a:sym typeface="Calibri" pitchFamily="34" charset="0"/>
              </a:rPr>
              <a:t>分类</a:t>
            </a:r>
            <a:r>
              <a:rPr lang="zh-CN" altLang="en-US" sz="28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  <a:sym typeface="Calibri" pitchFamily="34" charset="0"/>
              </a:rPr>
              <a:t> </a:t>
            </a:r>
            <a:endParaRPr lang="en-US" altLang="zh-CN" sz="28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  <a:sym typeface="Calibri" pitchFamily="34" charset="0"/>
            </a:endParaRPr>
          </a:p>
          <a:p>
            <a:pPr marL="285750" indent="285750" defTabSz="457200"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itchFamily="2" charset="2"/>
              <a:buChar char="§"/>
              <a:defRPr/>
            </a:pPr>
            <a:endParaRPr lang="en-US" altLang="zh-CN" sz="28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  <a:sym typeface="Calibri" pitchFamily="34" charset="0"/>
            </a:endParaRPr>
          </a:p>
          <a:p>
            <a:pPr marL="285750" indent="285750" defTabSz="457200"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itchFamily="2" charset="2"/>
              <a:buChar char="§"/>
              <a:defRPr/>
            </a:pPr>
            <a:r>
              <a:rPr lang="zh-CN" altLang="en-US" sz="28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  <a:sym typeface="Calibri" pitchFamily="34" charset="0"/>
              </a:rPr>
              <a:t> 合理的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  <a:sym typeface="Calibri" pitchFamily="34" charset="0"/>
              </a:rPr>
              <a:t>保存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3" name="组合 72">
            <a:extLst>
              <a:ext uri="{FF2B5EF4-FFF2-40B4-BE49-F238E27FC236}">
                <a16:creationId xmlns:a16="http://schemas.microsoft.com/office/drawing/2014/main" id="{9E1C21AB-3215-4A9D-BADA-D64A4A6D741D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46106" name="图片 70">
              <a:extLst>
                <a:ext uri="{FF2B5EF4-FFF2-40B4-BE49-F238E27FC236}">
                  <a16:creationId xmlns:a16="http://schemas.microsoft.com/office/drawing/2014/main" id="{5B8E1FC2-ED4D-4BCD-B7E4-B8A5A2346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107" name="图片 71">
              <a:extLst>
                <a:ext uri="{FF2B5EF4-FFF2-40B4-BE49-F238E27FC236}">
                  <a16:creationId xmlns:a16="http://schemas.microsoft.com/office/drawing/2014/main" id="{444F5760-895A-4DBE-8EF2-41E0F9E41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084" name="矩形 50">
            <a:extLst>
              <a:ext uri="{FF2B5EF4-FFF2-40B4-BE49-F238E27FC236}">
                <a16:creationId xmlns:a16="http://schemas.microsoft.com/office/drawing/2014/main" id="{91FD4251-18D0-4399-A394-A529B3EA7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50" y="714375"/>
            <a:ext cx="86502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特别需要注意的</a:t>
            </a:r>
            <a:r>
              <a:rPr lang="zh-CN" altLang="en-US" sz="3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文件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位置</a:t>
            </a:r>
          </a:p>
        </p:txBody>
      </p:sp>
      <p:grpSp>
        <p:nvGrpSpPr>
          <p:cNvPr id="3" name="Group 11">
            <a:extLst>
              <a:ext uri="{FF2B5EF4-FFF2-40B4-BE49-F238E27FC236}">
                <a16:creationId xmlns:a16="http://schemas.microsoft.com/office/drawing/2014/main" id="{9D523F98-A473-4A61-BB1E-7675C744AE1A}"/>
              </a:ext>
            </a:extLst>
          </p:cNvPr>
          <p:cNvGrpSpPr>
            <a:grpSpLocks/>
          </p:cNvGrpSpPr>
          <p:nvPr/>
        </p:nvGrpSpPr>
        <p:grpSpPr bwMode="auto">
          <a:xfrm>
            <a:off x="5816600" y="1960563"/>
            <a:ext cx="2800350" cy="2089150"/>
            <a:chOff x="0" y="0"/>
            <a:chExt cx="2800310" cy="2088231"/>
          </a:xfrm>
        </p:grpSpPr>
        <p:grpSp>
          <p:nvGrpSpPr>
            <p:cNvPr id="46102" name="Group 12">
              <a:extLst>
                <a:ext uri="{FF2B5EF4-FFF2-40B4-BE49-F238E27FC236}">
                  <a16:creationId xmlns:a16="http://schemas.microsoft.com/office/drawing/2014/main" id="{7FA038F5-B4A9-421C-8065-52A6C57C52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800310" cy="2088231"/>
              <a:chOff x="0" y="0"/>
              <a:chExt cx="2800310" cy="2160239"/>
            </a:xfrm>
          </p:grpSpPr>
          <p:sp>
            <p:nvSpPr>
              <p:cNvPr id="46104" name="椭圆形标注 13">
                <a:extLst>
                  <a:ext uri="{FF2B5EF4-FFF2-40B4-BE49-F238E27FC236}">
                    <a16:creationId xmlns:a16="http://schemas.microsoft.com/office/drawing/2014/main" id="{A1609945-7F93-483A-A282-4BE9E464F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800310" cy="2160239"/>
              </a:xfrm>
              <a:prstGeom prst="wedgeEllipseCallout">
                <a:avLst>
                  <a:gd name="adj1" fmla="val -36208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rgbClr val="BFBFBF"/>
                </a:solidFill>
                <a:miter lim="800000"/>
                <a:headEnd/>
                <a:tailEnd/>
              </a:ln>
              <a:effectLst>
                <a:outerShdw dist="38100" dir="2700000" algn="ctr" rotWithShape="0">
                  <a:srgbClr val="000000">
                    <a:alpha val="39000"/>
                  </a:srgbClr>
                </a:outerShdw>
              </a:effec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>
                  <a:solidFill>
                    <a:srgbClr val="FFFFFF"/>
                  </a:solidFill>
                  <a:latin typeface="Constantia" panose="02030602050306030303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105" name="椭圆形标注 14">
                <a:extLst>
                  <a:ext uri="{FF2B5EF4-FFF2-40B4-BE49-F238E27FC236}">
                    <a16:creationId xmlns:a16="http://schemas.microsoft.com/office/drawing/2014/main" id="{3E1A5F1A-6912-43E7-BA2B-4C39B47B1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049" y="86770"/>
                <a:ext cx="2592350" cy="1999370"/>
              </a:xfrm>
              <a:prstGeom prst="wedgeEllipseCallout">
                <a:avLst>
                  <a:gd name="adj1" fmla="val -36208"/>
                  <a:gd name="adj2" fmla="val 58514"/>
                </a:avLst>
              </a:prstGeom>
              <a:solidFill>
                <a:schemeClr val="tx1"/>
              </a:solidFill>
              <a:ln w="3175">
                <a:solidFill>
                  <a:srgbClr val="BFBFBF"/>
                </a:solidFill>
                <a:prstDash val="sysDash"/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>
                  <a:solidFill>
                    <a:srgbClr val="FFFFFF"/>
                  </a:solidFill>
                  <a:latin typeface="Constantia" panose="02030602050306030303" pitchFamily="18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0" name="TextBox 15">
              <a:extLst>
                <a:ext uri="{FF2B5EF4-FFF2-40B4-BE49-F238E27FC236}">
                  <a16:creationId xmlns:a16="http://schemas.microsoft.com/office/drawing/2014/main" id="{BADFBB1E-1714-4455-B81C-AF395C3E6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233" y="449064"/>
              <a:ext cx="2244693" cy="12916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Mistral" pitchFamily="66" charset="0"/>
                  <a:ea typeface="微软雅黑" pitchFamily="34" charset="-122"/>
                </a:rPr>
                <a:t>我的文档</a:t>
              </a:r>
              <a:endParaRPr lang="en-US" altLang="zh-CN" sz="2400" b="1" dirty="0">
                <a:solidFill>
                  <a:srgbClr val="FF0000"/>
                </a:solidFill>
                <a:latin typeface="Mistral" pitchFamily="66" charset="0"/>
                <a:ea typeface="微软雅黑" pitchFamily="34" charset="-122"/>
              </a:endParaRPr>
            </a:p>
            <a:p>
              <a:pPr algn="ctr" eaLnBrk="1" hangingPunct="1">
                <a:defRPr/>
              </a:pPr>
              <a:r>
                <a:rPr lang="en-US" altLang="zh-CN" sz="2400" dirty="0" err="1">
                  <a:solidFill>
                    <a:srgbClr val="FF0000"/>
                  </a:solidFill>
                  <a:latin typeface="+mn-ea"/>
                  <a:ea typeface="+mn-ea"/>
                </a:rPr>
                <a:t>MyDocument</a:t>
              </a:r>
              <a:endParaRPr lang="en-US" altLang="zh-CN" sz="2400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2000" b="1" dirty="0">
                  <a:latin typeface="Mistral" pitchFamily="66" charset="0"/>
                  <a:ea typeface="微软雅黑" pitchFamily="34" charset="-122"/>
                </a:rPr>
                <a:t>有木有？</a:t>
              </a:r>
              <a:endParaRPr lang="zh-CN" altLang="en-US" sz="2000" b="1" dirty="0">
                <a:latin typeface="Constantia" pitchFamily="18" charset="0"/>
                <a:ea typeface="微软雅黑" pitchFamily="34" charset="-122"/>
              </a:endParaRPr>
            </a:p>
          </p:txBody>
        </p:sp>
      </p:grpSp>
      <p:grpSp>
        <p:nvGrpSpPr>
          <p:cNvPr id="5" name="Group 16">
            <a:extLst>
              <a:ext uri="{FF2B5EF4-FFF2-40B4-BE49-F238E27FC236}">
                <a16:creationId xmlns:a16="http://schemas.microsoft.com/office/drawing/2014/main" id="{3215A43C-69D4-47B9-92DD-76D74F8F32CC}"/>
              </a:ext>
            </a:extLst>
          </p:cNvPr>
          <p:cNvGrpSpPr>
            <a:grpSpLocks/>
          </p:cNvGrpSpPr>
          <p:nvPr/>
        </p:nvGrpSpPr>
        <p:grpSpPr bwMode="auto">
          <a:xfrm>
            <a:off x="2765425" y="2033588"/>
            <a:ext cx="2835275" cy="2087562"/>
            <a:chOff x="0" y="0"/>
            <a:chExt cx="2835274" cy="2088231"/>
          </a:xfrm>
        </p:grpSpPr>
        <p:grpSp>
          <p:nvGrpSpPr>
            <p:cNvPr id="46098" name="Group 17">
              <a:extLst>
                <a:ext uri="{FF2B5EF4-FFF2-40B4-BE49-F238E27FC236}">
                  <a16:creationId xmlns:a16="http://schemas.microsoft.com/office/drawing/2014/main" id="{C611E2C5-25D0-485F-9F27-C6A227FBD5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800310" cy="2088231"/>
              <a:chOff x="0" y="0"/>
              <a:chExt cx="2800310" cy="2160239"/>
            </a:xfrm>
          </p:grpSpPr>
          <p:sp>
            <p:nvSpPr>
              <p:cNvPr id="46100" name="椭圆形标注 17">
                <a:extLst>
                  <a:ext uri="{FF2B5EF4-FFF2-40B4-BE49-F238E27FC236}">
                    <a16:creationId xmlns:a16="http://schemas.microsoft.com/office/drawing/2014/main" id="{673216EB-9457-4F51-B816-489F16A70F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800349" cy="2160239"/>
              </a:xfrm>
              <a:prstGeom prst="wedgeEllipseCallout">
                <a:avLst>
                  <a:gd name="adj1" fmla="val -36208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rgbClr val="BFBFBF"/>
                </a:solidFill>
                <a:miter lim="800000"/>
                <a:headEnd/>
                <a:tailEnd/>
              </a:ln>
              <a:effectLst>
                <a:outerShdw dist="38100" dir="2700000" algn="ctr" rotWithShape="0">
                  <a:srgbClr val="000000">
                    <a:alpha val="39000"/>
                  </a:srgbClr>
                </a:outerShdw>
              </a:effec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>
                  <a:solidFill>
                    <a:srgbClr val="FFFFFF"/>
                  </a:solidFill>
                  <a:latin typeface="Constantia" panose="02030602050306030303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101" name="椭圆形标注 18">
                <a:extLst>
                  <a:ext uri="{FF2B5EF4-FFF2-40B4-BE49-F238E27FC236}">
                    <a16:creationId xmlns:a16="http://schemas.microsoft.com/office/drawing/2014/main" id="{DC326958-CCD0-4690-8D27-4350F935A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12" y="72282"/>
                <a:ext cx="2592350" cy="1999248"/>
              </a:xfrm>
              <a:prstGeom prst="wedgeEllipseCallout">
                <a:avLst>
                  <a:gd name="adj1" fmla="val -36208"/>
                  <a:gd name="adj2" fmla="val 58514"/>
                </a:avLst>
              </a:prstGeom>
              <a:solidFill>
                <a:schemeClr val="tx1"/>
              </a:solidFill>
              <a:ln w="3175">
                <a:solidFill>
                  <a:srgbClr val="BFBFBF"/>
                </a:solidFill>
                <a:prstDash val="sysDash"/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>
                  <a:solidFill>
                    <a:srgbClr val="FFFFFF"/>
                  </a:solidFill>
                  <a:latin typeface="Constantia" panose="02030602050306030303" pitchFamily="18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099" name="TextBox 19">
              <a:extLst>
                <a:ext uri="{FF2B5EF4-FFF2-40B4-BE49-F238E27FC236}">
                  <a16:creationId xmlns:a16="http://schemas.microsoft.com/office/drawing/2014/main" id="{EBFF10B5-FCEE-421A-A971-A60E364DF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75" y="512926"/>
              <a:ext cx="2565399" cy="1138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FF0000"/>
                  </a:solidFill>
                  <a:latin typeface="Mistral" panose="03090702030407020403" pitchFamily="66" charset="0"/>
                  <a:ea typeface="微软雅黑" panose="020B0503020204020204" pitchFamily="34" charset="-122"/>
                </a:rPr>
                <a:t>系统中用户的文件夹</a:t>
              </a:r>
              <a:r>
                <a:rPr lang="en-US" altLang="zh-CN" sz="2000" b="1">
                  <a:solidFill>
                    <a:srgbClr val="FF0000"/>
                  </a:solidFill>
                  <a:latin typeface="Calibri" panose="020F0502020204030204" pitchFamily="34" charset="0"/>
                </a:rPr>
                <a:t>X:Documen-tsandSettings**</a:t>
              </a:r>
              <a:endParaRPr lang="zh-CN" altLang="en-US" sz="2000" b="1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7" name="Group 21">
            <a:extLst>
              <a:ext uri="{FF2B5EF4-FFF2-40B4-BE49-F238E27FC236}">
                <a16:creationId xmlns:a16="http://schemas.microsoft.com/office/drawing/2014/main" id="{AD69BE46-82AE-4749-A47C-ED578787E4EB}"/>
              </a:ext>
            </a:extLst>
          </p:cNvPr>
          <p:cNvGrpSpPr>
            <a:grpSpLocks/>
          </p:cNvGrpSpPr>
          <p:nvPr/>
        </p:nvGrpSpPr>
        <p:grpSpPr bwMode="auto">
          <a:xfrm>
            <a:off x="6969125" y="3444875"/>
            <a:ext cx="2800350" cy="2089150"/>
            <a:chOff x="0" y="0"/>
            <a:chExt cx="2800310" cy="2088231"/>
          </a:xfrm>
        </p:grpSpPr>
        <p:grpSp>
          <p:nvGrpSpPr>
            <p:cNvPr id="46094" name="Group 22">
              <a:extLst>
                <a:ext uri="{FF2B5EF4-FFF2-40B4-BE49-F238E27FC236}">
                  <a16:creationId xmlns:a16="http://schemas.microsoft.com/office/drawing/2014/main" id="{7D509D5B-C3DF-4246-96ED-DB3B929B2F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800310" cy="2088231"/>
              <a:chOff x="0" y="0"/>
              <a:chExt cx="2800310" cy="2160239"/>
            </a:xfrm>
          </p:grpSpPr>
          <p:sp>
            <p:nvSpPr>
              <p:cNvPr id="46096" name="椭圆形标注 21">
                <a:extLst>
                  <a:ext uri="{FF2B5EF4-FFF2-40B4-BE49-F238E27FC236}">
                    <a16:creationId xmlns:a16="http://schemas.microsoft.com/office/drawing/2014/main" id="{A4954016-527E-4139-BC5D-D22F520D0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800310" cy="2160239"/>
              </a:xfrm>
              <a:prstGeom prst="wedgeEllipseCallout">
                <a:avLst>
                  <a:gd name="adj1" fmla="val -36208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rgbClr val="BFBFBF"/>
                </a:solidFill>
                <a:miter lim="800000"/>
                <a:headEnd/>
                <a:tailEnd/>
              </a:ln>
              <a:effectLst>
                <a:outerShdw dist="38100" dir="2700000" algn="ctr" rotWithShape="0">
                  <a:srgbClr val="000000">
                    <a:alpha val="39000"/>
                  </a:srgbClr>
                </a:outerShdw>
              </a:effec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>
                  <a:solidFill>
                    <a:srgbClr val="FFFFFF"/>
                  </a:solidFill>
                  <a:latin typeface="Constantia" panose="02030602050306030303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097" name="椭圆形标注 22">
                <a:extLst>
                  <a:ext uri="{FF2B5EF4-FFF2-40B4-BE49-F238E27FC236}">
                    <a16:creationId xmlns:a16="http://schemas.microsoft.com/office/drawing/2014/main" id="{EF51D006-C95F-4635-BD45-DA382225F1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11" y="72227"/>
                <a:ext cx="2592351" cy="1999370"/>
              </a:xfrm>
              <a:prstGeom prst="wedgeEllipseCallout">
                <a:avLst>
                  <a:gd name="adj1" fmla="val -36208"/>
                  <a:gd name="adj2" fmla="val 58514"/>
                </a:avLst>
              </a:prstGeom>
              <a:solidFill>
                <a:schemeClr val="tx1"/>
              </a:solidFill>
              <a:ln w="3175">
                <a:solidFill>
                  <a:srgbClr val="BFBFBF"/>
                </a:solidFill>
                <a:prstDash val="sysDash"/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>
                  <a:solidFill>
                    <a:srgbClr val="FFFFFF"/>
                  </a:solidFill>
                  <a:latin typeface="Constantia" panose="02030602050306030303" pitchFamily="18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095" name="TextBox 23">
              <a:extLst>
                <a:ext uri="{FF2B5EF4-FFF2-40B4-BE49-F238E27FC236}">
                  <a16:creationId xmlns:a16="http://schemas.microsoft.com/office/drawing/2014/main" id="{7A1A6EDE-D71C-41F2-9FB7-9A2D7264A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233" y="647415"/>
              <a:ext cx="2087532" cy="1239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FF0000"/>
                  </a:solidFill>
                  <a:latin typeface="Mistral" panose="03090702030407020403" pitchFamily="66" charset="0"/>
                  <a:ea typeface="微软雅黑" panose="020B0503020204020204" pitchFamily="34" charset="-122"/>
                </a:rPr>
                <a:t>个人下载目录</a:t>
              </a:r>
              <a:endParaRPr lang="en-US" altLang="zh-CN" sz="2400" b="1">
                <a:solidFill>
                  <a:srgbClr val="FF0000"/>
                </a:solidFill>
                <a:latin typeface="Mistral" panose="03090702030407020403" pitchFamily="66" charset="0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  <a:latin typeface="Calibri" panose="020F0502020204030204" pitchFamily="34" charset="0"/>
                </a:rPr>
                <a:t>X:Downloads</a:t>
              </a:r>
            </a:p>
            <a:p>
              <a:pPr algn="ctr" eaLnBrk="1" hangingPunct="1">
                <a:lnSpc>
                  <a:spcPct val="150000"/>
                </a:lnSpc>
              </a:pPr>
              <a:r>
                <a:rPr lang="zh-CN" altLang="en-US" sz="2000" b="1">
                  <a:latin typeface="Calibri" panose="020F0502020204030204" pitchFamily="34" charset="0"/>
                </a:rPr>
                <a:t>有木有？</a:t>
              </a:r>
              <a:endParaRPr lang="en-US" altLang="zh-CN" sz="2000" b="1">
                <a:latin typeface="Calibri" panose="020F0502020204030204" pitchFamily="34" charset="0"/>
              </a:endParaRPr>
            </a:p>
          </p:txBody>
        </p:sp>
      </p:grpSp>
      <p:grpSp>
        <p:nvGrpSpPr>
          <p:cNvPr id="9" name="Group 6">
            <a:extLst>
              <a:ext uri="{FF2B5EF4-FFF2-40B4-BE49-F238E27FC236}">
                <a16:creationId xmlns:a16="http://schemas.microsoft.com/office/drawing/2014/main" id="{582EB02A-18A9-42F5-B498-CA7F988DD45E}"/>
              </a:ext>
            </a:extLst>
          </p:cNvPr>
          <p:cNvGrpSpPr>
            <a:grpSpLocks/>
          </p:cNvGrpSpPr>
          <p:nvPr/>
        </p:nvGrpSpPr>
        <p:grpSpPr bwMode="auto">
          <a:xfrm>
            <a:off x="3935413" y="3400425"/>
            <a:ext cx="2943225" cy="2201863"/>
            <a:chOff x="0" y="0"/>
            <a:chExt cx="2800310" cy="2088231"/>
          </a:xfrm>
        </p:grpSpPr>
        <p:grpSp>
          <p:nvGrpSpPr>
            <p:cNvPr id="46090" name="Group 7">
              <a:extLst>
                <a:ext uri="{FF2B5EF4-FFF2-40B4-BE49-F238E27FC236}">
                  <a16:creationId xmlns:a16="http://schemas.microsoft.com/office/drawing/2014/main" id="{07A06372-6F02-4760-86E0-66BB50ECDC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800310" cy="2088231"/>
              <a:chOff x="0" y="0"/>
              <a:chExt cx="2800310" cy="2160239"/>
            </a:xfrm>
          </p:grpSpPr>
          <p:sp>
            <p:nvSpPr>
              <p:cNvPr id="46092" name="椭圆形标注 7">
                <a:extLst>
                  <a:ext uri="{FF2B5EF4-FFF2-40B4-BE49-F238E27FC236}">
                    <a16:creationId xmlns:a16="http://schemas.microsoft.com/office/drawing/2014/main" id="{CF01EC06-E9CF-4D72-9983-30A0DC054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800310" cy="2160239"/>
              </a:xfrm>
              <a:prstGeom prst="wedgeEllipseCallout">
                <a:avLst>
                  <a:gd name="adj1" fmla="val -36208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rgbClr val="BFBFBF"/>
                </a:solidFill>
                <a:miter lim="800000"/>
                <a:headEnd/>
                <a:tailEnd/>
              </a:ln>
              <a:effectLst>
                <a:outerShdw dist="38100" dir="2700000" algn="ctr" rotWithShape="0">
                  <a:srgbClr val="000000">
                    <a:alpha val="39000"/>
                  </a:srgbClr>
                </a:outerShdw>
              </a:effec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>
                  <a:solidFill>
                    <a:srgbClr val="FFFFFF"/>
                  </a:solidFill>
                  <a:latin typeface="Constantia" panose="02030602050306030303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093" name="椭圆形标注 9">
                <a:extLst>
                  <a:ext uri="{FF2B5EF4-FFF2-40B4-BE49-F238E27FC236}">
                    <a16:creationId xmlns:a16="http://schemas.microsoft.com/office/drawing/2014/main" id="{9D81E491-06E0-40C3-BDE7-54E314E0E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11" y="72227"/>
                <a:ext cx="2592351" cy="1999370"/>
              </a:xfrm>
              <a:prstGeom prst="wedgeEllipseCallout">
                <a:avLst>
                  <a:gd name="adj1" fmla="val -36208"/>
                  <a:gd name="adj2" fmla="val 58514"/>
                </a:avLst>
              </a:prstGeom>
              <a:solidFill>
                <a:schemeClr val="tx1"/>
              </a:solidFill>
              <a:ln w="3175">
                <a:solidFill>
                  <a:srgbClr val="BFBFBF"/>
                </a:solidFill>
                <a:prstDash val="sysDash"/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>
                  <a:solidFill>
                    <a:srgbClr val="FFFFFF"/>
                  </a:solidFill>
                  <a:latin typeface="Constantia" panose="02030602050306030303" pitchFamily="18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091" name="TextBox 10">
              <a:extLst>
                <a:ext uri="{FF2B5EF4-FFF2-40B4-BE49-F238E27FC236}">
                  <a16:creationId xmlns:a16="http://schemas.microsoft.com/office/drawing/2014/main" id="{F5276950-CBD7-4768-A3C3-E73DD0CCA4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232" y="647415"/>
              <a:ext cx="2087533" cy="1225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>
                  <a:solidFill>
                    <a:srgbClr val="FF0000"/>
                  </a:solidFill>
                  <a:latin typeface="Mistral" panose="03090702030407020403" pitchFamily="66" charset="0"/>
                  <a:ea typeface="微软雅黑" panose="020B0503020204020204" pitchFamily="34" charset="-122"/>
                </a:rPr>
                <a:t>桌面</a:t>
              </a:r>
              <a:endParaRPr lang="en-US" altLang="zh-CN" sz="2400" b="1">
                <a:solidFill>
                  <a:srgbClr val="FF0000"/>
                </a:solidFill>
                <a:latin typeface="Mistral" panose="03090702030407020403" pitchFamily="66" charset="0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Constantia" panose="02030602050306030303" pitchFamily="18" charset="0"/>
                  <a:ea typeface="微软雅黑" panose="020B0503020204020204" pitchFamily="34" charset="-122"/>
                </a:rPr>
                <a:t>Desktop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2000" b="1">
                  <a:latin typeface="Constantia" panose="02030602050306030303" pitchFamily="18" charset="0"/>
                  <a:ea typeface="微软雅黑" panose="020B0503020204020204" pitchFamily="34" charset="-122"/>
                </a:rPr>
                <a:t>有木有？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ounded Rectangular Callout 106">
            <a:extLst>
              <a:ext uri="{FF2B5EF4-FFF2-40B4-BE49-F238E27FC236}">
                <a16:creationId xmlns:a16="http://schemas.microsoft.com/office/drawing/2014/main" id="{73C7B9D8-F05D-4F1C-B778-260C68B46177}"/>
              </a:ext>
            </a:extLst>
          </p:cNvPr>
          <p:cNvSpPr>
            <a:spLocks noChangeAspect="1"/>
          </p:cNvSpPr>
          <p:nvPr/>
        </p:nvSpPr>
        <p:spPr bwMode="auto">
          <a:xfrm>
            <a:off x="9405938" y="2138363"/>
            <a:ext cx="1128712" cy="11604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109" name="Oval 107">
            <a:extLst>
              <a:ext uri="{FF2B5EF4-FFF2-40B4-BE49-F238E27FC236}">
                <a16:creationId xmlns:a16="http://schemas.microsoft.com/office/drawing/2014/main" id="{B8A59B7D-6E96-482C-854F-283586991174}"/>
              </a:ext>
            </a:extLst>
          </p:cNvPr>
          <p:cNvSpPr>
            <a:spLocks noChangeAspect="1"/>
          </p:cNvSpPr>
          <p:nvPr/>
        </p:nvSpPr>
        <p:spPr bwMode="auto">
          <a:xfrm>
            <a:off x="10439400" y="749300"/>
            <a:ext cx="276225" cy="9334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110" name="Rounded Rectangular Callout 109">
            <a:extLst>
              <a:ext uri="{FF2B5EF4-FFF2-40B4-BE49-F238E27FC236}">
                <a16:creationId xmlns:a16="http://schemas.microsoft.com/office/drawing/2014/main" id="{46DA0C12-12C7-49EA-9AAB-C2BB8F4560B4}"/>
              </a:ext>
            </a:extLst>
          </p:cNvPr>
          <p:cNvSpPr>
            <a:spLocks noChangeAspect="1"/>
          </p:cNvSpPr>
          <p:nvPr/>
        </p:nvSpPr>
        <p:spPr bwMode="auto">
          <a:xfrm>
            <a:off x="9828213" y="1770063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111" name="Rounded Rectangular Callout 110">
            <a:extLst>
              <a:ext uri="{FF2B5EF4-FFF2-40B4-BE49-F238E27FC236}">
                <a16:creationId xmlns:a16="http://schemas.microsoft.com/office/drawing/2014/main" id="{4DDA0BCA-AE18-4547-8A38-4922C698ABCE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9701213" y="587375"/>
            <a:ext cx="811212" cy="8318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112" name="Rounded Rectangular Callout 113">
            <a:extLst>
              <a:ext uri="{FF2B5EF4-FFF2-40B4-BE49-F238E27FC236}">
                <a16:creationId xmlns:a16="http://schemas.microsoft.com/office/drawing/2014/main" id="{1483B704-DD65-4CD7-A6BB-BCC6E2611C48}"/>
              </a:ext>
            </a:extLst>
          </p:cNvPr>
          <p:cNvSpPr>
            <a:spLocks noChangeAspect="1"/>
          </p:cNvSpPr>
          <p:nvPr/>
        </p:nvSpPr>
        <p:spPr bwMode="auto">
          <a:xfrm>
            <a:off x="9602788" y="4097338"/>
            <a:ext cx="554037" cy="5699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113" name="Rounded Rectangular Callout 114">
            <a:extLst>
              <a:ext uri="{FF2B5EF4-FFF2-40B4-BE49-F238E27FC236}">
                <a16:creationId xmlns:a16="http://schemas.microsoft.com/office/drawing/2014/main" id="{475E369D-C720-4E13-8E35-27DB146C5829}"/>
              </a:ext>
            </a:extLst>
          </p:cNvPr>
          <p:cNvSpPr>
            <a:spLocks noChangeAspect="1"/>
          </p:cNvSpPr>
          <p:nvPr/>
        </p:nvSpPr>
        <p:spPr bwMode="auto">
          <a:xfrm>
            <a:off x="9936163" y="5057775"/>
            <a:ext cx="554037" cy="5699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114" name="Rounded Rectangular Callout 118">
            <a:extLst>
              <a:ext uri="{FF2B5EF4-FFF2-40B4-BE49-F238E27FC236}">
                <a16:creationId xmlns:a16="http://schemas.microsoft.com/office/drawing/2014/main" id="{CD65D380-9CFF-4E93-BF9B-19E7E6366FC7}"/>
              </a:ext>
            </a:extLst>
          </p:cNvPr>
          <p:cNvSpPr>
            <a:spLocks noChangeAspect="1"/>
          </p:cNvSpPr>
          <p:nvPr/>
        </p:nvSpPr>
        <p:spPr bwMode="auto">
          <a:xfrm>
            <a:off x="10133013" y="3689350"/>
            <a:ext cx="306387" cy="3127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47120" name="组合 72">
            <a:extLst>
              <a:ext uri="{FF2B5EF4-FFF2-40B4-BE49-F238E27FC236}">
                <a16:creationId xmlns:a16="http://schemas.microsoft.com/office/drawing/2014/main" id="{7B2F65EA-7B37-47CA-AA56-8C2F4DFCFA74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47124" name="图片 70">
              <a:extLst>
                <a:ext uri="{FF2B5EF4-FFF2-40B4-BE49-F238E27FC236}">
                  <a16:creationId xmlns:a16="http://schemas.microsoft.com/office/drawing/2014/main" id="{855FBF4D-3F30-41E5-98FE-1DBDDF83F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25" name="图片 71">
              <a:extLst>
                <a:ext uri="{FF2B5EF4-FFF2-40B4-BE49-F238E27FC236}">
                  <a16:creationId xmlns:a16="http://schemas.microsoft.com/office/drawing/2014/main" id="{DE30E73D-F154-48EE-91B1-95D37368D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785" name="标题 19">
            <a:extLst>
              <a:ext uri="{FF2B5EF4-FFF2-40B4-BE49-F238E27FC236}">
                <a16:creationId xmlns:a16="http://schemas.microsoft.com/office/drawing/2014/main" id="{76BEAD1E-FBFB-46C9-A61E-7541528A0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738" y="111125"/>
            <a:ext cx="9499600" cy="1285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进行文件管理的目的</a:t>
            </a:r>
          </a:p>
        </p:txBody>
      </p:sp>
      <p:sp>
        <p:nvSpPr>
          <p:cNvPr id="47122" name="TextBox 19">
            <a:extLst>
              <a:ext uri="{FF2B5EF4-FFF2-40B4-BE49-F238E27FC236}">
                <a16:creationId xmlns:a16="http://schemas.microsoft.com/office/drawing/2014/main" id="{84E4BB8B-465D-4480-9882-9E9895824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485" y="2050861"/>
            <a:ext cx="6196012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查找</a:t>
            </a:r>
            <a:endParaRPr lang="zh-CN" altLang="zh-CN" sz="2400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空间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安全</a:t>
            </a:r>
            <a:endParaRPr lang="zh-CN" altLang="zh-CN" sz="2400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便利性</a:t>
            </a:r>
            <a:endParaRPr lang="en-US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47123" name="图片 2">
            <a:extLst>
              <a:ext uri="{FF2B5EF4-FFF2-40B4-BE49-F238E27FC236}">
                <a16:creationId xmlns:a16="http://schemas.microsoft.com/office/drawing/2014/main" id="{C51DA151-17BF-44DB-BCF6-BE9826A6E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763" y="1844675"/>
            <a:ext cx="70993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0">
            <a:extLst>
              <a:ext uri="{FF2B5EF4-FFF2-40B4-BE49-F238E27FC236}">
                <a16:creationId xmlns:a16="http://schemas.microsoft.com/office/drawing/2014/main" id="{D2BE80A1-054D-4046-B7E8-358ED473D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131" name="Rounded Rectangular Callout 105">
            <a:extLst>
              <a:ext uri="{FF2B5EF4-FFF2-40B4-BE49-F238E27FC236}">
                <a16:creationId xmlns:a16="http://schemas.microsoft.com/office/drawing/2014/main" id="{760A2344-2C63-4F9B-9882-BB68993A0E49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132" name="Rounded Rectangular Callout 106">
            <a:extLst>
              <a:ext uri="{FF2B5EF4-FFF2-40B4-BE49-F238E27FC236}">
                <a16:creationId xmlns:a16="http://schemas.microsoft.com/office/drawing/2014/main" id="{E867722B-AC8E-4C00-8803-A76B19800BA6}"/>
              </a:ext>
            </a:extLst>
          </p:cNvPr>
          <p:cNvSpPr>
            <a:spLocks noChangeAspect="1"/>
          </p:cNvSpPr>
          <p:nvPr/>
        </p:nvSpPr>
        <p:spPr bwMode="auto">
          <a:xfrm>
            <a:off x="9405938" y="2138363"/>
            <a:ext cx="1128712" cy="11604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133" name="Oval 107">
            <a:extLst>
              <a:ext uri="{FF2B5EF4-FFF2-40B4-BE49-F238E27FC236}">
                <a16:creationId xmlns:a16="http://schemas.microsoft.com/office/drawing/2014/main" id="{B048921D-04BC-4D85-8D38-781E38D5C8C1}"/>
              </a:ext>
            </a:extLst>
          </p:cNvPr>
          <p:cNvSpPr>
            <a:spLocks noChangeAspect="1"/>
          </p:cNvSpPr>
          <p:nvPr/>
        </p:nvSpPr>
        <p:spPr bwMode="auto">
          <a:xfrm>
            <a:off x="10439400" y="749300"/>
            <a:ext cx="276225" cy="9334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134" name="Rounded Rectangular Callout 109">
            <a:extLst>
              <a:ext uri="{FF2B5EF4-FFF2-40B4-BE49-F238E27FC236}">
                <a16:creationId xmlns:a16="http://schemas.microsoft.com/office/drawing/2014/main" id="{333E565C-4322-4269-A794-8C9ED321ECDA}"/>
              </a:ext>
            </a:extLst>
          </p:cNvPr>
          <p:cNvSpPr>
            <a:spLocks noChangeAspect="1"/>
          </p:cNvSpPr>
          <p:nvPr/>
        </p:nvSpPr>
        <p:spPr bwMode="auto">
          <a:xfrm>
            <a:off x="9828213" y="1770063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135" name="Rounded Rectangular Callout 110">
            <a:extLst>
              <a:ext uri="{FF2B5EF4-FFF2-40B4-BE49-F238E27FC236}">
                <a16:creationId xmlns:a16="http://schemas.microsoft.com/office/drawing/2014/main" id="{06C54BAC-4A52-412B-969A-0DEAB8B32701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9701213" y="587375"/>
            <a:ext cx="811212" cy="8318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136" name="Rounded Rectangular Callout 113">
            <a:extLst>
              <a:ext uri="{FF2B5EF4-FFF2-40B4-BE49-F238E27FC236}">
                <a16:creationId xmlns:a16="http://schemas.microsoft.com/office/drawing/2014/main" id="{FBEF87D9-9552-4C32-8736-9D83106825DC}"/>
              </a:ext>
            </a:extLst>
          </p:cNvPr>
          <p:cNvSpPr>
            <a:spLocks noChangeAspect="1"/>
          </p:cNvSpPr>
          <p:nvPr/>
        </p:nvSpPr>
        <p:spPr bwMode="auto">
          <a:xfrm>
            <a:off x="9602788" y="4097338"/>
            <a:ext cx="554037" cy="5699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137" name="Rounded Rectangular Callout 114">
            <a:extLst>
              <a:ext uri="{FF2B5EF4-FFF2-40B4-BE49-F238E27FC236}">
                <a16:creationId xmlns:a16="http://schemas.microsoft.com/office/drawing/2014/main" id="{86FD4F48-4526-4176-8E5E-09DB0E09B77F}"/>
              </a:ext>
            </a:extLst>
          </p:cNvPr>
          <p:cNvSpPr>
            <a:spLocks noChangeAspect="1"/>
          </p:cNvSpPr>
          <p:nvPr/>
        </p:nvSpPr>
        <p:spPr bwMode="auto">
          <a:xfrm>
            <a:off x="9936163" y="5057775"/>
            <a:ext cx="554037" cy="5699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138" name="Rounded Rectangular Callout 118">
            <a:extLst>
              <a:ext uri="{FF2B5EF4-FFF2-40B4-BE49-F238E27FC236}">
                <a16:creationId xmlns:a16="http://schemas.microsoft.com/office/drawing/2014/main" id="{4A65D128-C1AE-4DF5-8AD4-75EA74138C21}"/>
              </a:ext>
            </a:extLst>
          </p:cNvPr>
          <p:cNvSpPr>
            <a:spLocks noChangeAspect="1"/>
          </p:cNvSpPr>
          <p:nvPr/>
        </p:nvSpPr>
        <p:spPr bwMode="auto">
          <a:xfrm>
            <a:off x="10133013" y="3689350"/>
            <a:ext cx="306387" cy="3127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139" name="Rounded Rectangular Callout 119">
            <a:extLst>
              <a:ext uri="{FF2B5EF4-FFF2-40B4-BE49-F238E27FC236}">
                <a16:creationId xmlns:a16="http://schemas.microsoft.com/office/drawing/2014/main" id="{3492FD82-454B-4E79-8DCA-07EB867CB703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140" name="Rounded Rectangular Callout 120">
            <a:extLst>
              <a:ext uri="{FF2B5EF4-FFF2-40B4-BE49-F238E27FC236}">
                <a16:creationId xmlns:a16="http://schemas.microsoft.com/office/drawing/2014/main" id="{0FCBED23-83F6-4E4A-A7E2-A653B58077A7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141" name="Rounded Rectangular Callout 121">
            <a:extLst>
              <a:ext uri="{FF2B5EF4-FFF2-40B4-BE49-F238E27FC236}">
                <a16:creationId xmlns:a16="http://schemas.microsoft.com/office/drawing/2014/main" id="{7182870E-3DEB-4FAD-BAA4-42FAADC536D2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142" name="Rounded Rectangular Callout 123">
            <a:extLst>
              <a:ext uri="{FF2B5EF4-FFF2-40B4-BE49-F238E27FC236}">
                <a16:creationId xmlns:a16="http://schemas.microsoft.com/office/drawing/2014/main" id="{5CC9BCE7-B5E1-433B-A877-F6E031639DA9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143" name="Rounded Rectangular Callout 124">
            <a:extLst>
              <a:ext uri="{FF2B5EF4-FFF2-40B4-BE49-F238E27FC236}">
                <a16:creationId xmlns:a16="http://schemas.microsoft.com/office/drawing/2014/main" id="{90CA69F3-177A-4DCD-9A34-A22E4E126334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48144" name="组合 72">
            <a:extLst>
              <a:ext uri="{FF2B5EF4-FFF2-40B4-BE49-F238E27FC236}">
                <a16:creationId xmlns:a16="http://schemas.microsoft.com/office/drawing/2014/main" id="{021EB192-1E73-4CAC-8F0F-653FA363ABF5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48147" name="图片 70">
              <a:extLst>
                <a:ext uri="{FF2B5EF4-FFF2-40B4-BE49-F238E27FC236}">
                  <a16:creationId xmlns:a16="http://schemas.microsoft.com/office/drawing/2014/main" id="{187D7791-E617-4E92-B0A4-FAA7B655E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48" name="图片 71">
              <a:extLst>
                <a:ext uri="{FF2B5EF4-FFF2-40B4-BE49-F238E27FC236}">
                  <a16:creationId xmlns:a16="http://schemas.microsoft.com/office/drawing/2014/main" id="{E765BF1A-19D9-40DF-9818-0D0732EF0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785" name="标题 19">
            <a:extLst>
              <a:ext uri="{FF2B5EF4-FFF2-40B4-BE49-F238E27FC236}">
                <a16:creationId xmlns:a16="http://schemas.microsoft.com/office/drawing/2014/main" id="{54B1A550-94BD-43C1-85CD-F2541E43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738" y="111125"/>
            <a:ext cx="9499600" cy="1285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No1</a:t>
            </a:r>
            <a:r>
              <a:rPr lang="zh-CN" altLang="en-US" sz="32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：文件的查找</a:t>
            </a:r>
          </a:p>
        </p:txBody>
      </p:sp>
      <p:sp>
        <p:nvSpPr>
          <p:cNvPr id="21" name="云形标注 20">
            <a:extLst>
              <a:ext uri="{FF2B5EF4-FFF2-40B4-BE49-F238E27FC236}">
                <a16:creationId xmlns:a16="http://schemas.microsoft.com/office/drawing/2014/main" id="{8EF9FDD8-8A52-4CB1-ABEB-78FDABBA223B}"/>
              </a:ext>
            </a:extLst>
          </p:cNvPr>
          <p:cNvSpPr/>
          <p:nvPr/>
        </p:nvSpPr>
        <p:spPr>
          <a:xfrm>
            <a:off x="3132138" y="2679700"/>
            <a:ext cx="6053137" cy="1339850"/>
          </a:xfrm>
          <a:prstGeom prst="cloudCallout">
            <a:avLst>
              <a:gd name="adj1" fmla="val -45120"/>
              <a:gd name="adj2" fmla="val -13598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600">
                <a:solidFill>
                  <a:schemeClr val="bg1"/>
                </a:solidFill>
                <a:ea typeface="宋体" pitchFamily="2" charset="-122"/>
              </a:rPr>
              <a:t>通过什么去查找？</a:t>
            </a:r>
          </a:p>
        </p:txBody>
      </p:sp>
    </p:spTree>
  </p:cSld>
  <p:clrMapOvr>
    <a:masterClrMapping/>
  </p:clrMapOvr>
  <p:transition>
    <p:push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0">
            <a:extLst>
              <a:ext uri="{FF2B5EF4-FFF2-40B4-BE49-F238E27FC236}">
                <a16:creationId xmlns:a16="http://schemas.microsoft.com/office/drawing/2014/main" id="{DB995C96-E20A-4DAA-9179-1C88CF4A5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155" name="Rounded Rectangular Callout 105">
            <a:extLst>
              <a:ext uri="{FF2B5EF4-FFF2-40B4-BE49-F238E27FC236}">
                <a16:creationId xmlns:a16="http://schemas.microsoft.com/office/drawing/2014/main" id="{CB712FC3-E147-435E-934C-3C9090F24255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156" name="Rounded Rectangular Callout 106">
            <a:extLst>
              <a:ext uri="{FF2B5EF4-FFF2-40B4-BE49-F238E27FC236}">
                <a16:creationId xmlns:a16="http://schemas.microsoft.com/office/drawing/2014/main" id="{CBD0B223-0878-44A5-84B1-D37646A3C297}"/>
              </a:ext>
            </a:extLst>
          </p:cNvPr>
          <p:cNvSpPr>
            <a:spLocks noChangeAspect="1"/>
          </p:cNvSpPr>
          <p:nvPr/>
        </p:nvSpPr>
        <p:spPr bwMode="auto">
          <a:xfrm>
            <a:off x="9405938" y="2138363"/>
            <a:ext cx="1128712" cy="11604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157" name="Oval 107">
            <a:extLst>
              <a:ext uri="{FF2B5EF4-FFF2-40B4-BE49-F238E27FC236}">
                <a16:creationId xmlns:a16="http://schemas.microsoft.com/office/drawing/2014/main" id="{016F53DE-D00E-4079-8F46-84EBA4F61F93}"/>
              </a:ext>
            </a:extLst>
          </p:cNvPr>
          <p:cNvSpPr>
            <a:spLocks noChangeAspect="1"/>
          </p:cNvSpPr>
          <p:nvPr/>
        </p:nvSpPr>
        <p:spPr bwMode="auto">
          <a:xfrm>
            <a:off x="10439400" y="749300"/>
            <a:ext cx="276225" cy="9334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158" name="Rounded Rectangular Callout 109">
            <a:extLst>
              <a:ext uri="{FF2B5EF4-FFF2-40B4-BE49-F238E27FC236}">
                <a16:creationId xmlns:a16="http://schemas.microsoft.com/office/drawing/2014/main" id="{8D760B05-57BE-4372-961A-6F8342360BF3}"/>
              </a:ext>
            </a:extLst>
          </p:cNvPr>
          <p:cNvSpPr>
            <a:spLocks noChangeAspect="1"/>
          </p:cNvSpPr>
          <p:nvPr/>
        </p:nvSpPr>
        <p:spPr bwMode="auto">
          <a:xfrm>
            <a:off x="9828213" y="1770063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159" name="Rounded Rectangular Callout 110">
            <a:extLst>
              <a:ext uri="{FF2B5EF4-FFF2-40B4-BE49-F238E27FC236}">
                <a16:creationId xmlns:a16="http://schemas.microsoft.com/office/drawing/2014/main" id="{A3A198AD-B1DE-45B4-BE1E-18F7490DD85E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9701213" y="587375"/>
            <a:ext cx="811212" cy="8318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160" name="Rounded Rectangular Callout 113">
            <a:extLst>
              <a:ext uri="{FF2B5EF4-FFF2-40B4-BE49-F238E27FC236}">
                <a16:creationId xmlns:a16="http://schemas.microsoft.com/office/drawing/2014/main" id="{9150E4AE-DC2B-403E-AF02-7BFB83E46577}"/>
              </a:ext>
            </a:extLst>
          </p:cNvPr>
          <p:cNvSpPr>
            <a:spLocks noChangeAspect="1"/>
          </p:cNvSpPr>
          <p:nvPr/>
        </p:nvSpPr>
        <p:spPr bwMode="auto">
          <a:xfrm>
            <a:off x="9602788" y="4097338"/>
            <a:ext cx="554037" cy="5699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161" name="Rounded Rectangular Callout 114">
            <a:extLst>
              <a:ext uri="{FF2B5EF4-FFF2-40B4-BE49-F238E27FC236}">
                <a16:creationId xmlns:a16="http://schemas.microsoft.com/office/drawing/2014/main" id="{2C51E2C3-1061-4670-9893-EC2EE99F3852}"/>
              </a:ext>
            </a:extLst>
          </p:cNvPr>
          <p:cNvSpPr>
            <a:spLocks noChangeAspect="1"/>
          </p:cNvSpPr>
          <p:nvPr/>
        </p:nvSpPr>
        <p:spPr bwMode="auto">
          <a:xfrm>
            <a:off x="9936163" y="5057775"/>
            <a:ext cx="554037" cy="5699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162" name="Rounded Rectangular Callout 118">
            <a:extLst>
              <a:ext uri="{FF2B5EF4-FFF2-40B4-BE49-F238E27FC236}">
                <a16:creationId xmlns:a16="http://schemas.microsoft.com/office/drawing/2014/main" id="{BECAC3BF-A001-41D5-866F-052F914332FD}"/>
              </a:ext>
            </a:extLst>
          </p:cNvPr>
          <p:cNvSpPr>
            <a:spLocks noChangeAspect="1"/>
          </p:cNvSpPr>
          <p:nvPr/>
        </p:nvSpPr>
        <p:spPr bwMode="auto">
          <a:xfrm>
            <a:off x="10133013" y="3689350"/>
            <a:ext cx="306387" cy="3127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163" name="Rounded Rectangular Callout 119">
            <a:extLst>
              <a:ext uri="{FF2B5EF4-FFF2-40B4-BE49-F238E27FC236}">
                <a16:creationId xmlns:a16="http://schemas.microsoft.com/office/drawing/2014/main" id="{184DB0C7-147E-430E-BF75-6D606544C32E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164" name="Rounded Rectangular Callout 120">
            <a:extLst>
              <a:ext uri="{FF2B5EF4-FFF2-40B4-BE49-F238E27FC236}">
                <a16:creationId xmlns:a16="http://schemas.microsoft.com/office/drawing/2014/main" id="{CAF3893A-1669-4B2D-9E67-EAA98AA91D66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165" name="Rounded Rectangular Callout 121">
            <a:extLst>
              <a:ext uri="{FF2B5EF4-FFF2-40B4-BE49-F238E27FC236}">
                <a16:creationId xmlns:a16="http://schemas.microsoft.com/office/drawing/2014/main" id="{5C6397A0-260D-4E79-AC21-720B6D9C9C87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166" name="Rounded Rectangular Callout 123">
            <a:extLst>
              <a:ext uri="{FF2B5EF4-FFF2-40B4-BE49-F238E27FC236}">
                <a16:creationId xmlns:a16="http://schemas.microsoft.com/office/drawing/2014/main" id="{0C56A28C-A1BC-439A-9564-6F74E9A4D3E3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167" name="Rounded Rectangular Callout 124">
            <a:extLst>
              <a:ext uri="{FF2B5EF4-FFF2-40B4-BE49-F238E27FC236}">
                <a16:creationId xmlns:a16="http://schemas.microsoft.com/office/drawing/2014/main" id="{D0520903-C5FB-4EF7-A8E4-1A7B31DB2105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49168" name="组合 72">
            <a:extLst>
              <a:ext uri="{FF2B5EF4-FFF2-40B4-BE49-F238E27FC236}">
                <a16:creationId xmlns:a16="http://schemas.microsoft.com/office/drawing/2014/main" id="{E4AC0C60-FF33-4E68-9F90-E6AB9E3D02C3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49173" name="图片 70">
              <a:extLst>
                <a:ext uri="{FF2B5EF4-FFF2-40B4-BE49-F238E27FC236}">
                  <a16:creationId xmlns:a16="http://schemas.microsoft.com/office/drawing/2014/main" id="{F7802DF2-3A4B-4066-9DD5-0199A91AD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74" name="图片 71">
              <a:extLst>
                <a:ext uri="{FF2B5EF4-FFF2-40B4-BE49-F238E27FC236}">
                  <a16:creationId xmlns:a16="http://schemas.microsoft.com/office/drawing/2014/main" id="{E1132DCB-9DCD-4C3E-A189-BC66D7C14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761" name="标题 19">
            <a:extLst>
              <a:ext uri="{FF2B5EF4-FFF2-40B4-BE49-F238E27FC236}">
                <a16:creationId xmlns:a16="http://schemas.microsoft.com/office/drawing/2014/main" id="{4BE31620-4166-4133-B774-0E3B784A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738" y="111125"/>
            <a:ext cx="9499600" cy="1285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文件的查找条件</a:t>
            </a:r>
          </a:p>
        </p:txBody>
      </p:sp>
      <p:sp>
        <p:nvSpPr>
          <p:cNvPr id="49170" name="TextBox 19">
            <a:extLst>
              <a:ext uri="{FF2B5EF4-FFF2-40B4-BE49-F238E27FC236}">
                <a16:creationId xmlns:a16="http://schemas.microsoft.com/office/drawing/2014/main" id="{84BF2410-769B-4565-BCAA-04721943B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5" y="1779588"/>
            <a:ext cx="6196013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文件的分类</a:t>
            </a:r>
            <a:endParaRPr lang="en-US" altLang="zh-CN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endParaRPr lang="zh-CN" altLang="zh-CN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文件的命名</a:t>
            </a:r>
            <a:endParaRPr lang="en-US" altLang="zh-CN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en-US" altLang="zh-CN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文件的创建日期</a:t>
            </a:r>
            <a:endParaRPr lang="en-US" altLang="zh-CN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1" name="圆角矩形标注 20">
            <a:extLst>
              <a:ext uri="{FF2B5EF4-FFF2-40B4-BE49-F238E27FC236}">
                <a16:creationId xmlns:a16="http://schemas.microsoft.com/office/drawing/2014/main" id="{238CD5DE-A9D2-49B9-AB59-F9DCDA075D93}"/>
              </a:ext>
            </a:extLst>
          </p:cNvPr>
          <p:cNvSpPr/>
          <p:nvPr/>
        </p:nvSpPr>
        <p:spPr>
          <a:xfrm>
            <a:off x="5249863" y="1812925"/>
            <a:ext cx="3294062" cy="1403350"/>
          </a:xfrm>
          <a:prstGeom prst="wedgeRoundRectCallout">
            <a:avLst>
              <a:gd name="adj1" fmla="val -105160"/>
              <a:gd name="adj2" fmla="val -2331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ea typeface="宋体" pitchFamily="2" charset="-122"/>
              </a:rPr>
              <a:t>文件的后缀名以及文件的格式</a:t>
            </a:r>
          </a:p>
        </p:txBody>
      </p:sp>
      <p:sp>
        <p:nvSpPr>
          <p:cNvPr id="22" name="圆角矩形标注 21">
            <a:extLst>
              <a:ext uri="{FF2B5EF4-FFF2-40B4-BE49-F238E27FC236}">
                <a16:creationId xmlns:a16="http://schemas.microsoft.com/office/drawing/2014/main" id="{5A7D8201-3CA8-4FFF-A631-B99814F1A087}"/>
              </a:ext>
            </a:extLst>
          </p:cNvPr>
          <p:cNvSpPr/>
          <p:nvPr/>
        </p:nvSpPr>
        <p:spPr>
          <a:xfrm>
            <a:off x="5346700" y="3843338"/>
            <a:ext cx="2222500" cy="709612"/>
          </a:xfrm>
          <a:prstGeom prst="wedgeRoundRectCallout">
            <a:avLst>
              <a:gd name="adj1" fmla="val -129773"/>
              <a:gd name="adj2" fmla="val -8550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ea typeface="宋体" pitchFamily="2" charset="-122"/>
              </a:rPr>
              <a:t>命名规范</a:t>
            </a:r>
          </a:p>
        </p:txBody>
      </p:sp>
    </p:spTree>
  </p:cSld>
  <p:clrMapOvr>
    <a:masterClrMapping/>
  </p:clrMapOvr>
  <p:transition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0">
            <a:extLst>
              <a:ext uri="{FF2B5EF4-FFF2-40B4-BE49-F238E27FC236}">
                <a16:creationId xmlns:a16="http://schemas.microsoft.com/office/drawing/2014/main" id="{C714A378-80D6-40C8-9196-D4297B8C4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17411" name="组合 72">
            <a:extLst>
              <a:ext uri="{FF2B5EF4-FFF2-40B4-BE49-F238E27FC236}">
                <a16:creationId xmlns:a16="http://schemas.microsoft.com/office/drawing/2014/main" id="{BEF5F370-8DB5-4A77-A5A0-F427C6D9650A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7435" name="图片 70">
              <a:extLst>
                <a:ext uri="{FF2B5EF4-FFF2-40B4-BE49-F238E27FC236}">
                  <a16:creationId xmlns:a16="http://schemas.microsoft.com/office/drawing/2014/main" id="{C62E14D7-992C-4B02-86C6-E5B23310C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36" name="图片 71">
              <a:extLst>
                <a:ext uri="{FF2B5EF4-FFF2-40B4-BE49-F238E27FC236}">
                  <a16:creationId xmlns:a16="http://schemas.microsoft.com/office/drawing/2014/main" id="{9F697C44-63A5-4FB7-BDAF-E4B00E312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标题 19">
            <a:extLst>
              <a:ext uri="{FF2B5EF4-FFF2-40B4-BE49-F238E27FC236}">
                <a16:creationId xmlns:a16="http://schemas.microsoft.com/office/drawing/2014/main" id="{A0807C53-62F5-4729-A608-3CDC55E1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0" y="38100"/>
            <a:ext cx="7124700" cy="1285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文件的三要素</a:t>
            </a:r>
          </a:p>
        </p:txBody>
      </p:sp>
      <p:grpSp>
        <p:nvGrpSpPr>
          <p:cNvPr id="17413" name="组合 42">
            <a:extLst>
              <a:ext uri="{FF2B5EF4-FFF2-40B4-BE49-F238E27FC236}">
                <a16:creationId xmlns:a16="http://schemas.microsoft.com/office/drawing/2014/main" id="{0424BC5A-E85A-4471-B972-4B3139D03A3F}"/>
              </a:ext>
            </a:extLst>
          </p:cNvPr>
          <p:cNvGrpSpPr>
            <a:grpSpLocks/>
          </p:cNvGrpSpPr>
          <p:nvPr/>
        </p:nvGrpSpPr>
        <p:grpSpPr bwMode="auto">
          <a:xfrm>
            <a:off x="1631950" y="2633663"/>
            <a:ext cx="8921750" cy="2852737"/>
            <a:chOff x="1292494" y="2375791"/>
            <a:chExt cx="7740368" cy="3204388"/>
          </a:xfrm>
        </p:grpSpPr>
        <p:grpSp>
          <p:nvGrpSpPr>
            <p:cNvPr id="17419" name="Freeform 6">
              <a:extLst>
                <a:ext uri="{FF2B5EF4-FFF2-40B4-BE49-F238E27FC236}">
                  <a16:creationId xmlns:a16="http://schemas.microsoft.com/office/drawing/2014/main" id="{733BAE94-B319-4B05-AD52-6AE41B87FE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5317" y="2375791"/>
              <a:ext cx="3927545" cy="2166902"/>
              <a:chOff x="4614672" y="1133856"/>
              <a:chExt cx="3547872" cy="2011680"/>
            </a:xfrm>
          </p:grpSpPr>
          <p:pic>
            <p:nvPicPr>
              <p:cNvPr id="17433" name="Freeform 6">
                <a:extLst>
                  <a:ext uri="{FF2B5EF4-FFF2-40B4-BE49-F238E27FC236}">
                    <a16:creationId xmlns:a16="http://schemas.microsoft.com/office/drawing/2014/main" id="{502A673B-849B-447A-8EB8-5E6484287B76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4672" y="1133856"/>
                <a:ext cx="3547872" cy="2011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434" name="Text Box 14">
                <a:extLst>
                  <a:ext uri="{FF2B5EF4-FFF2-40B4-BE49-F238E27FC236}">
                    <a16:creationId xmlns:a16="http://schemas.microsoft.com/office/drawing/2014/main" id="{E1AFACB2-2662-4608-B3F4-A2C1A05C30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3043" y="1168400"/>
                <a:ext cx="3432576" cy="1903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420" name="Text Box 17">
              <a:extLst>
                <a:ext uri="{FF2B5EF4-FFF2-40B4-BE49-F238E27FC236}">
                  <a16:creationId xmlns:a16="http://schemas.microsoft.com/office/drawing/2014/main" id="{6999E97A-7BC7-4F3B-B48C-BEF509FCA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9934" y="2787501"/>
              <a:ext cx="3838022" cy="1675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421" name="Freeform 15">
              <a:extLst>
                <a:ext uri="{FF2B5EF4-FFF2-40B4-BE49-F238E27FC236}">
                  <a16:creationId xmlns:a16="http://schemas.microsoft.com/office/drawing/2014/main" id="{F9E53725-072E-4F72-9F23-55B9267BD7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494" y="2375791"/>
              <a:ext cx="3941042" cy="2166902"/>
              <a:chOff x="1170432" y="1133856"/>
              <a:chExt cx="3560064" cy="2011680"/>
            </a:xfrm>
          </p:grpSpPr>
          <p:pic>
            <p:nvPicPr>
              <p:cNvPr id="17431" name="Freeform 15">
                <a:extLst>
                  <a:ext uri="{FF2B5EF4-FFF2-40B4-BE49-F238E27FC236}">
                    <a16:creationId xmlns:a16="http://schemas.microsoft.com/office/drawing/2014/main" id="{95A48DD3-2F88-4C8A-9F73-79395087F932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0432" y="1133856"/>
                <a:ext cx="3560064" cy="2011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432" name="Text Box 20">
                <a:extLst>
                  <a:ext uri="{FF2B5EF4-FFF2-40B4-BE49-F238E27FC236}">
                    <a16:creationId xmlns:a16="http://schemas.microsoft.com/office/drawing/2014/main" id="{46BE163D-3D75-496D-9A78-0C63E51A8C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1860" y="1168400"/>
                <a:ext cx="3441183" cy="1903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422" name="Text Box 23">
              <a:extLst>
                <a:ext uri="{FF2B5EF4-FFF2-40B4-BE49-F238E27FC236}">
                  <a16:creationId xmlns:a16="http://schemas.microsoft.com/office/drawing/2014/main" id="{FDDDC940-90FD-4AA2-B13A-76ED7EDFF7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7150" y="2788680"/>
              <a:ext cx="3842784" cy="1674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3" name="Rectangle 5">
              <a:extLst>
                <a:ext uri="{FF2B5EF4-FFF2-40B4-BE49-F238E27FC236}">
                  <a16:creationId xmlns:a16="http://schemas.microsoft.com/office/drawing/2014/main" id="{817CA7E7-E2E4-4350-B50B-D33EC5B31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942" y="2666079"/>
              <a:ext cx="1879186" cy="414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2000" b="1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文件存放路径</a:t>
              </a:r>
              <a:endParaRPr lang="en-US" altLang="zh-CN" sz="2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4" name="Rectangle 7">
              <a:extLst>
                <a:ext uri="{FF2B5EF4-FFF2-40B4-BE49-F238E27FC236}">
                  <a16:creationId xmlns:a16="http://schemas.microsoft.com/office/drawing/2014/main" id="{DE1BBF3E-B698-41B3-8762-BCCBE91CB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9379" y="2652399"/>
              <a:ext cx="1050287" cy="414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文件类别</a:t>
              </a:r>
              <a:endParaRPr lang="en-US" altLang="zh-CN" sz="2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425" name="Freeform 5">
              <a:extLst>
                <a:ext uri="{FF2B5EF4-FFF2-40B4-BE49-F238E27FC236}">
                  <a16:creationId xmlns:a16="http://schemas.microsoft.com/office/drawing/2014/main" id="{FFBAE901-C9E6-40A5-A0B6-0180711E04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459" y="2375791"/>
              <a:ext cx="3313445" cy="2166902"/>
              <a:chOff x="3157728" y="1133856"/>
              <a:chExt cx="2993136" cy="2011680"/>
            </a:xfrm>
          </p:grpSpPr>
          <p:pic>
            <p:nvPicPr>
              <p:cNvPr id="17429" name="Freeform 5">
                <a:extLst>
                  <a:ext uri="{FF2B5EF4-FFF2-40B4-BE49-F238E27FC236}">
                    <a16:creationId xmlns:a16="http://schemas.microsoft.com/office/drawing/2014/main" id="{E96AC1F4-F8C1-48EA-9057-F01B231CDD3B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7728" y="1133856"/>
                <a:ext cx="2993136" cy="2011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430" name="Text Box 30">
                <a:extLst>
                  <a:ext uri="{FF2B5EF4-FFF2-40B4-BE49-F238E27FC236}">
                    <a16:creationId xmlns:a16="http://schemas.microsoft.com/office/drawing/2014/main" id="{B6272577-A800-4F3F-9B26-D2484FB2FB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5668" y="1168400"/>
                <a:ext cx="2881757" cy="1903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7426" name="Group 36">
              <a:extLst>
                <a:ext uri="{FF2B5EF4-FFF2-40B4-BE49-F238E27FC236}">
                  <a16:creationId xmlns:a16="http://schemas.microsoft.com/office/drawing/2014/main" id="{5F81F73B-24AE-45E6-9DB2-323F24C95D4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2884" y="3242551"/>
              <a:ext cx="3023265" cy="2337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Rectangle 6">
              <a:extLst>
                <a:ext uri="{FF2B5EF4-FFF2-40B4-BE49-F238E27FC236}">
                  <a16:creationId xmlns:a16="http://schemas.microsoft.com/office/drawing/2014/main" id="{7C4CF11D-E558-42A0-A270-3F9029256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1838" y="2666079"/>
              <a:ext cx="1879186" cy="414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2000" b="1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文件保存属性</a:t>
              </a:r>
              <a:endParaRPr lang="en-US" altLang="zh-CN" sz="2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8" name="Rectangle 6">
              <a:extLst>
                <a:ext uri="{FF2B5EF4-FFF2-40B4-BE49-F238E27FC236}">
                  <a16:creationId xmlns:a16="http://schemas.microsoft.com/office/drawing/2014/main" id="{DADE961C-2A77-4AFF-A34E-F95B214CD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910" y="4008208"/>
              <a:ext cx="1767330" cy="539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2800" b="1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电子文件</a:t>
              </a:r>
              <a:endParaRPr lang="en-US" altLang="zh-CN" sz="28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414" name="TextBox 46">
            <a:extLst>
              <a:ext uri="{FF2B5EF4-FFF2-40B4-BE49-F238E27FC236}">
                <a16:creationId xmlns:a16="http://schemas.microsoft.com/office/drawing/2014/main" id="{0C4925DC-6AD5-4FCF-9319-B18E81208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9725" y="1735138"/>
            <a:ext cx="5740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认识电脑上的文件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0">
            <a:extLst>
              <a:ext uri="{FF2B5EF4-FFF2-40B4-BE49-F238E27FC236}">
                <a16:creationId xmlns:a16="http://schemas.microsoft.com/office/drawing/2014/main" id="{AB3DF968-F147-44CC-901A-053E57B63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75" y="473075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179" name="Rounded Rectangular Callout 105">
            <a:extLst>
              <a:ext uri="{FF2B5EF4-FFF2-40B4-BE49-F238E27FC236}">
                <a16:creationId xmlns:a16="http://schemas.microsoft.com/office/drawing/2014/main" id="{9DD138B5-6DC0-41CF-BC9D-0AD0577FE706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180" name="Rounded Rectangular Callout 106">
            <a:extLst>
              <a:ext uri="{FF2B5EF4-FFF2-40B4-BE49-F238E27FC236}">
                <a16:creationId xmlns:a16="http://schemas.microsoft.com/office/drawing/2014/main" id="{17A5689F-CCA1-40EE-8A9E-0841AAB53363}"/>
              </a:ext>
            </a:extLst>
          </p:cNvPr>
          <p:cNvSpPr>
            <a:spLocks noChangeAspect="1"/>
          </p:cNvSpPr>
          <p:nvPr/>
        </p:nvSpPr>
        <p:spPr bwMode="auto">
          <a:xfrm>
            <a:off x="9405938" y="2138363"/>
            <a:ext cx="1128712" cy="11604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181" name="Oval 107">
            <a:extLst>
              <a:ext uri="{FF2B5EF4-FFF2-40B4-BE49-F238E27FC236}">
                <a16:creationId xmlns:a16="http://schemas.microsoft.com/office/drawing/2014/main" id="{CE844D59-6905-4BA8-8803-020B2529CF37}"/>
              </a:ext>
            </a:extLst>
          </p:cNvPr>
          <p:cNvSpPr>
            <a:spLocks noChangeAspect="1"/>
          </p:cNvSpPr>
          <p:nvPr/>
        </p:nvSpPr>
        <p:spPr bwMode="auto">
          <a:xfrm>
            <a:off x="10439400" y="749300"/>
            <a:ext cx="276225" cy="9334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182" name="Rounded Rectangular Callout 109">
            <a:extLst>
              <a:ext uri="{FF2B5EF4-FFF2-40B4-BE49-F238E27FC236}">
                <a16:creationId xmlns:a16="http://schemas.microsoft.com/office/drawing/2014/main" id="{BD9D33CC-C9BA-481D-9B3F-AD6BD65CA4C8}"/>
              </a:ext>
            </a:extLst>
          </p:cNvPr>
          <p:cNvSpPr>
            <a:spLocks noChangeAspect="1"/>
          </p:cNvSpPr>
          <p:nvPr/>
        </p:nvSpPr>
        <p:spPr bwMode="auto">
          <a:xfrm>
            <a:off x="9828213" y="1770063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183" name="Rounded Rectangular Callout 110">
            <a:extLst>
              <a:ext uri="{FF2B5EF4-FFF2-40B4-BE49-F238E27FC236}">
                <a16:creationId xmlns:a16="http://schemas.microsoft.com/office/drawing/2014/main" id="{D4ABE387-FEEE-44E0-BC55-7E7D40AE6B0B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9701213" y="587375"/>
            <a:ext cx="811212" cy="8318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184" name="Rounded Rectangular Callout 113">
            <a:extLst>
              <a:ext uri="{FF2B5EF4-FFF2-40B4-BE49-F238E27FC236}">
                <a16:creationId xmlns:a16="http://schemas.microsoft.com/office/drawing/2014/main" id="{79CDBD09-3B25-4865-A99E-E5734CE27CAA}"/>
              </a:ext>
            </a:extLst>
          </p:cNvPr>
          <p:cNvSpPr>
            <a:spLocks noChangeAspect="1"/>
          </p:cNvSpPr>
          <p:nvPr/>
        </p:nvSpPr>
        <p:spPr bwMode="auto">
          <a:xfrm>
            <a:off x="9602788" y="4097338"/>
            <a:ext cx="554037" cy="5699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185" name="Rounded Rectangular Callout 114">
            <a:extLst>
              <a:ext uri="{FF2B5EF4-FFF2-40B4-BE49-F238E27FC236}">
                <a16:creationId xmlns:a16="http://schemas.microsoft.com/office/drawing/2014/main" id="{2C75BDA0-6FBB-474F-A6C1-923ED1A1A1B0}"/>
              </a:ext>
            </a:extLst>
          </p:cNvPr>
          <p:cNvSpPr>
            <a:spLocks noChangeAspect="1"/>
          </p:cNvSpPr>
          <p:nvPr/>
        </p:nvSpPr>
        <p:spPr bwMode="auto">
          <a:xfrm>
            <a:off x="9936163" y="5057775"/>
            <a:ext cx="554037" cy="5699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186" name="Rounded Rectangular Callout 118">
            <a:extLst>
              <a:ext uri="{FF2B5EF4-FFF2-40B4-BE49-F238E27FC236}">
                <a16:creationId xmlns:a16="http://schemas.microsoft.com/office/drawing/2014/main" id="{4C44DDD7-2F62-42D2-BD7B-3D100F7218D9}"/>
              </a:ext>
            </a:extLst>
          </p:cNvPr>
          <p:cNvSpPr>
            <a:spLocks noChangeAspect="1"/>
          </p:cNvSpPr>
          <p:nvPr/>
        </p:nvSpPr>
        <p:spPr bwMode="auto">
          <a:xfrm>
            <a:off x="10133013" y="3689350"/>
            <a:ext cx="306387" cy="3127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187" name="Rounded Rectangular Callout 119">
            <a:extLst>
              <a:ext uri="{FF2B5EF4-FFF2-40B4-BE49-F238E27FC236}">
                <a16:creationId xmlns:a16="http://schemas.microsoft.com/office/drawing/2014/main" id="{B5AEB3A3-F7CE-4017-BB2A-C641AD96D34B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188" name="Rounded Rectangular Callout 120">
            <a:extLst>
              <a:ext uri="{FF2B5EF4-FFF2-40B4-BE49-F238E27FC236}">
                <a16:creationId xmlns:a16="http://schemas.microsoft.com/office/drawing/2014/main" id="{F9D6E0A5-B0B2-4F77-9868-EECABCCBE355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189" name="Rounded Rectangular Callout 121">
            <a:extLst>
              <a:ext uri="{FF2B5EF4-FFF2-40B4-BE49-F238E27FC236}">
                <a16:creationId xmlns:a16="http://schemas.microsoft.com/office/drawing/2014/main" id="{80ED364C-1A6B-439E-B9E1-3FE2A0B13FA9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190" name="Rounded Rectangular Callout 123">
            <a:extLst>
              <a:ext uri="{FF2B5EF4-FFF2-40B4-BE49-F238E27FC236}">
                <a16:creationId xmlns:a16="http://schemas.microsoft.com/office/drawing/2014/main" id="{9E06B4F9-6AE4-45D4-8C86-50C10754F5D8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191" name="Rounded Rectangular Callout 124">
            <a:extLst>
              <a:ext uri="{FF2B5EF4-FFF2-40B4-BE49-F238E27FC236}">
                <a16:creationId xmlns:a16="http://schemas.microsoft.com/office/drawing/2014/main" id="{46610FD9-0DC2-45CA-8BF7-87E3B09494C4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50192" name="组合 72">
            <a:extLst>
              <a:ext uri="{FF2B5EF4-FFF2-40B4-BE49-F238E27FC236}">
                <a16:creationId xmlns:a16="http://schemas.microsoft.com/office/drawing/2014/main" id="{40372CFC-9461-4331-875A-345F5B32C3B4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50196" name="图片 70">
              <a:extLst>
                <a:ext uri="{FF2B5EF4-FFF2-40B4-BE49-F238E27FC236}">
                  <a16:creationId xmlns:a16="http://schemas.microsoft.com/office/drawing/2014/main" id="{19AD6C44-A168-430A-B899-1FC0A81B9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97" name="图片 71">
              <a:extLst>
                <a:ext uri="{FF2B5EF4-FFF2-40B4-BE49-F238E27FC236}">
                  <a16:creationId xmlns:a16="http://schemas.microsoft.com/office/drawing/2014/main" id="{384B87AB-1BFE-47B6-826F-08B0ECEA5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标题 19">
            <a:extLst>
              <a:ext uri="{FF2B5EF4-FFF2-40B4-BE49-F238E27FC236}">
                <a16:creationId xmlns:a16="http://schemas.microsoft.com/office/drawing/2014/main" id="{49E4D1EC-EF7B-4EC9-9C81-B24C5F30D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738" y="111125"/>
            <a:ext cx="9499600" cy="1285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No2</a:t>
            </a:r>
            <a:r>
              <a:rPr lang="zh-CN" altLang="en-US" sz="32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：文件空间</a:t>
            </a:r>
          </a:p>
        </p:txBody>
      </p:sp>
      <p:sp>
        <p:nvSpPr>
          <p:cNvPr id="50194" name="TextBox 21">
            <a:extLst>
              <a:ext uri="{FF2B5EF4-FFF2-40B4-BE49-F238E27FC236}">
                <a16:creationId xmlns:a16="http://schemas.microsoft.com/office/drawing/2014/main" id="{C0880268-8025-475C-8F9A-72F45F33E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2003425"/>
            <a:ext cx="6053138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文件的压缩</a:t>
            </a:r>
            <a:endParaRPr lang="en-US" altLang="zh-CN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r>
              <a:rPr lang="en-US" altLang="zh-CN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文件解压缩</a:t>
            </a:r>
            <a:endParaRPr lang="en-US" altLang="zh-CN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r>
              <a:rPr lang="en-US" altLang="zh-CN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</a:t>
            </a:r>
            <a:endParaRPr lang="zh-CN" altLang="en-US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5" name="圆角矩形标注 24">
            <a:extLst>
              <a:ext uri="{FF2B5EF4-FFF2-40B4-BE49-F238E27FC236}">
                <a16:creationId xmlns:a16="http://schemas.microsoft.com/office/drawing/2014/main" id="{1C8663D5-A033-45C7-96F7-4DFF2437C693}"/>
              </a:ext>
            </a:extLst>
          </p:cNvPr>
          <p:cNvSpPr/>
          <p:nvPr/>
        </p:nvSpPr>
        <p:spPr>
          <a:xfrm>
            <a:off x="4497388" y="3481388"/>
            <a:ext cx="3452812" cy="1860550"/>
          </a:xfrm>
          <a:prstGeom prst="wedgeRoundRectCallout">
            <a:avLst>
              <a:gd name="adj1" fmla="val -76997"/>
              <a:gd name="adj2" fmla="val -11292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chemeClr val="bg1"/>
                </a:solidFill>
                <a:ea typeface="宋体" pitchFamily="2" charset="-122"/>
              </a:rPr>
              <a:t>解压缩软件：</a:t>
            </a:r>
            <a:r>
              <a:rPr lang="en-US" altLang="zh-CN" sz="3600" b="1" dirty="0">
                <a:solidFill>
                  <a:schemeClr val="bg1"/>
                </a:solidFill>
                <a:ea typeface="宋体" pitchFamily="2" charset="-122"/>
              </a:rPr>
              <a:t>WinRAR</a:t>
            </a:r>
            <a:r>
              <a:rPr lang="zh-CN" altLang="en-US" sz="3600" b="1" dirty="0">
                <a:solidFill>
                  <a:schemeClr val="bg1"/>
                </a:solidFill>
                <a:ea typeface="宋体" pitchFamily="2" charset="-122"/>
              </a:rPr>
              <a:t>、</a:t>
            </a:r>
            <a:r>
              <a:rPr lang="en-US" altLang="zh-CN" sz="3600" b="1" dirty="0">
                <a:solidFill>
                  <a:schemeClr val="bg1"/>
                </a:solidFill>
                <a:ea typeface="宋体" pitchFamily="2" charset="-122"/>
              </a:rPr>
              <a:t>7zip</a:t>
            </a:r>
            <a:endParaRPr lang="zh-CN" altLang="en-US" sz="3600" b="1" dirty="0">
              <a:solidFill>
                <a:schemeClr val="bg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push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0">
            <a:extLst>
              <a:ext uri="{FF2B5EF4-FFF2-40B4-BE49-F238E27FC236}">
                <a16:creationId xmlns:a16="http://schemas.microsoft.com/office/drawing/2014/main" id="{DF5F99A2-4C2F-4B43-BBFC-AD9274BFE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75" y="466725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03" name="Rounded Rectangular Callout 105">
            <a:extLst>
              <a:ext uri="{FF2B5EF4-FFF2-40B4-BE49-F238E27FC236}">
                <a16:creationId xmlns:a16="http://schemas.microsoft.com/office/drawing/2014/main" id="{BFD42582-9148-4534-B222-E0FC23C54C54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04" name="Rounded Rectangular Callout 106">
            <a:extLst>
              <a:ext uri="{FF2B5EF4-FFF2-40B4-BE49-F238E27FC236}">
                <a16:creationId xmlns:a16="http://schemas.microsoft.com/office/drawing/2014/main" id="{1EC4D9DB-DF03-4F15-9347-92E1B081DA3D}"/>
              </a:ext>
            </a:extLst>
          </p:cNvPr>
          <p:cNvSpPr>
            <a:spLocks noChangeAspect="1"/>
          </p:cNvSpPr>
          <p:nvPr/>
        </p:nvSpPr>
        <p:spPr bwMode="auto">
          <a:xfrm>
            <a:off x="9405938" y="2138363"/>
            <a:ext cx="1128712" cy="11604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05" name="Oval 107">
            <a:extLst>
              <a:ext uri="{FF2B5EF4-FFF2-40B4-BE49-F238E27FC236}">
                <a16:creationId xmlns:a16="http://schemas.microsoft.com/office/drawing/2014/main" id="{FD577ADC-6A5D-4631-B270-C474B87AF25C}"/>
              </a:ext>
            </a:extLst>
          </p:cNvPr>
          <p:cNvSpPr>
            <a:spLocks noChangeAspect="1"/>
          </p:cNvSpPr>
          <p:nvPr/>
        </p:nvSpPr>
        <p:spPr bwMode="auto">
          <a:xfrm>
            <a:off x="10439400" y="749300"/>
            <a:ext cx="276225" cy="9334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06" name="Rounded Rectangular Callout 109">
            <a:extLst>
              <a:ext uri="{FF2B5EF4-FFF2-40B4-BE49-F238E27FC236}">
                <a16:creationId xmlns:a16="http://schemas.microsoft.com/office/drawing/2014/main" id="{BA5EBFD0-17EB-4C9C-B923-C5FA5F1AB464}"/>
              </a:ext>
            </a:extLst>
          </p:cNvPr>
          <p:cNvSpPr>
            <a:spLocks noChangeAspect="1"/>
          </p:cNvSpPr>
          <p:nvPr/>
        </p:nvSpPr>
        <p:spPr bwMode="auto">
          <a:xfrm>
            <a:off x="9828213" y="1770063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07" name="Rounded Rectangular Callout 110">
            <a:extLst>
              <a:ext uri="{FF2B5EF4-FFF2-40B4-BE49-F238E27FC236}">
                <a16:creationId xmlns:a16="http://schemas.microsoft.com/office/drawing/2014/main" id="{E3E51B63-BE68-4F2F-8874-FA1FBD78CA57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9701213" y="587375"/>
            <a:ext cx="811212" cy="8318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08" name="Rounded Rectangular Callout 113">
            <a:extLst>
              <a:ext uri="{FF2B5EF4-FFF2-40B4-BE49-F238E27FC236}">
                <a16:creationId xmlns:a16="http://schemas.microsoft.com/office/drawing/2014/main" id="{3B9DE4D9-B21C-42FE-9ACD-6B8C369EAF04}"/>
              </a:ext>
            </a:extLst>
          </p:cNvPr>
          <p:cNvSpPr>
            <a:spLocks noChangeAspect="1"/>
          </p:cNvSpPr>
          <p:nvPr/>
        </p:nvSpPr>
        <p:spPr bwMode="auto">
          <a:xfrm>
            <a:off x="9602788" y="4097338"/>
            <a:ext cx="554037" cy="5699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09" name="Rounded Rectangular Callout 114">
            <a:extLst>
              <a:ext uri="{FF2B5EF4-FFF2-40B4-BE49-F238E27FC236}">
                <a16:creationId xmlns:a16="http://schemas.microsoft.com/office/drawing/2014/main" id="{A3DAEE1A-AA1D-47F0-9AFC-25782DD7FDE6}"/>
              </a:ext>
            </a:extLst>
          </p:cNvPr>
          <p:cNvSpPr>
            <a:spLocks noChangeAspect="1"/>
          </p:cNvSpPr>
          <p:nvPr/>
        </p:nvSpPr>
        <p:spPr bwMode="auto">
          <a:xfrm>
            <a:off x="9936163" y="5057775"/>
            <a:ext cx="554037" cy="5699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10" name="Rounded Rectangular Callout 118">
            <a:extLst>
              <a:ext uri="{FF2B5EF4-FFF2-40B4-BE49-F238E27FC236}">
                <a16:creationId xmlns:a16="http://schemas.microsoft.com/office/drawing/2014/main" id="{94D9D0C4-16D3-47F5-816F-BAA8A925DC7F}"/>
              </a:ext>
            </a:extLst>
          </p:cNvPr>
          <p:cNvSpPr>
            <a:spLocks noChangeAspect="1"/>
          </p:cNvSpPr>
          <p:nvPr/>
        </p:nvSpPr>
        <p:spPr bwMode="auto">
          <a:xfrm>
            <a:off x="10133013" y="3689350"/>
            <a:ext cx="306387" cy="3127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11" name="Rounded Rectangular Callout 119">
            <a:extLst>
              <a:ext uri="{FF2B5EF4-FFF2-40B4-BE49-F238E27FC236}">
                <a16:creationId xmlns:a16="http://schemas.microsoft.com/office/drawing/2014/main" id="{8D54E1F8-D56E-4665-8724-4E893E21FAD7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12" name="Rounded Rectangular Callout 120">
            <a:extLst>
              <a:ext uri="{FF2B5EF4-FFF2-40B4-BE49-F238E27FC236}">
                <a16:creationId xmlns:a16="http://schemas.microsoft.com/office/drawing/2014/main" id="{D01C2A25-034F-4D39-853E-80C0E6F8A016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13" name="Rounded Rectangular Callout 121">
            <a:extLst>
              <a:ext uri="{FF2B5EF4-FFF2-40B4-BE49-F238E27FC236}">
                <a16:creationId xmlns:a16="http://schemas.microsoft.com/office/drawing/2014/main" id="{8F28764D-E6EF-4269-8E67-315B45A8A3A9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14" name="Rounded Rectangular Callout 123">
            <a:extLst>
              <a:ext uri="{FF2B5EF4-FFF2-40B4-BE49-F238E27FC236}">
                <a16:creationId xmlns:a16="http://schemas.microsoft.com/office/drawing/2014/main" id="{7EFDDBE6-9645-483B-9CF1-4DCFCAD5BBEE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15" name="Rounded Rectangular Callout 124">
            <a:extLst>
              <a:ext uri="{FF2B5EF4-FFF2-40B4-BE49-F238E27FC236}">
                <a16:creationId xmlns:a16="http://schemas.microsoft.com/office/drawing/2014/main" id="{B60129C3-7187-458E-AE64-57001B9D571F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51216" name="组合 72">
            <a:extLst>
              <a:ext uri="{FF2B5EF4-FFF2-40B4-BE49-F238E27FC236}">
                <a16:creationId xmlns:a16="http://schemas.microsoft.com/office/drawing/2014/main" id="{3685AA18-CB00-498B-9F37-51667FBC2FFA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51220" name="图片 70">
              <a:extLst>
                <a:ext uri="{FF2B5EF4-FFF2-40B4-BE49-F238E27FC236}">
                  <a16:creationId xmlns:a16="http://schemas.microsoft.com/office/drawing/2014/main" id="{B34A9D30-5B0B-4B36-9F0B-88FD67451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21" name="图片 71">
              <a:extLst>
                <a:ext uri="{FF2B5EF4-FFF2-40B4-BE49-F238E27FC236}">
                  <a16:creationId xmlns:a16="http://schemas.microsoft.com/office/drawing/2014/main" id="{0521E203-81FE-4B51-8634-CE2F222D7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标题 19">
            <a:extLst>
              <a:ext uri="{FF2B5EF4-FFF2-40B4-BE49-F238E27FC236}">
                <a16:creationId xmlns:a16="http://schemas.microsoft.com/office/drawing/2014/main" id="{7B68AE8D-B440-465F-BC8C-0284D713F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738" y="111125"/>
            <a:ext cx="9499600" cy="1285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No3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：文件安全</a:t>
            </a:r>
          </a:p>
        </p:txBody>
      </p:sp>
      <p:sp>
        <p:nvSpPr>
          <p:cNvPr id="51218" name="TextBox 21">
            <a:extLst>
              <a:ext uri="{FF2B5EF4-FFF2-40B4-BE49-F238E27FC236}">
                <a16:creationId xmlns:a16="http://schemas.microsoft.com/office/drawing/2014/main" id="{01B23CD5-7E64-4092-B455-40D2694ED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550" y="1979613"/>
            <a:ext cx="6053138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文件的加密解密</a:t>
            </a:r>
            <a:endParaRPr lang="en-US" altLang="zh-CN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r>
              <a:rPr lang="en-US" altLang="zh-CN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文件的备份</a:t>
            </a:r>
            <a:endParaRPr lang="en-US" altLang="zh-CN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r>
              <a:rPr lang="en-US" altLang="zh-CN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</a:t>
            </a:r>
            <a:endParaRPr lang="zh-CN" altLang="en-US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2" name="圆角矩形标注 21">
            <a:extLst>
              <a:ext uri="{FF2B5EF4-FFF2-40B4-BE49-F238E27FC236}">
                <a16:creationId xmlns:a16="http://schemas.microsoft.com/office/drawing/2014/main" id="{0822521C-DF86-4822-98BB-660A863012E9}"/>
              </a:ext>
            </a:extLst>
          </p:cNvPr>
          <p:cNvSpPr/>
          <p:nvPr/>
        </p:nvSpPr>
        <p:spPr>
          <a:xfrm>
            <a:off x="5348288" y="2990850"/>
            <a:ext cx="3405187" cy="1733550"/>
          </a:xfrm>
          <a:prstGeom prst="wedgeRoundRectCallout">
            <a:avLst>
              <a:gd name="adj1" fmla="val -84259"/>
              <a:gd name="adj2" fmla="val -884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600" b="1">
                <a:solidFill>
                  <a:schemeClr val="bg1"/>
                </a:solidFill>
                <a:ea typeface="宋体" pitchFamily="2" charset="-122"/>
              </a:rPr>
              <a:t>文件加密解密系统</a:t>
            </a:r>
            <a:r>
              <a:rPr lang="en-US" altLang="zh-CN" sz="3600" b="1">
                <a:solidFill>
                  <a:schemeClr val="bg1"/>
                </a:solidFill>
                <a:ea typeface="宋体" pitchFamily="2" charset="-122"/>
              </a:rPr>
              <a:t>2.2</a:t>
            </a:r>
            <a:endParaRPr lang="zh-CN" altLang="en-US" sz="3600" b="1">
              <a:solidFill>
                <a:schemeClr val="bg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push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ounded Rectangular Callout 105">
            <a:extLst>
              <a:ext uri="{FF2B5EF4-FFF2-40B4-BE49-F238E27FC236}">
                <a16:creationId xmlns:a16="http://schemas.microsoft.com/office/drawing/2014/main" id="{4CC70395-42DC-405D-934C-CB157998DB57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228" name="Rounded Rectangular Callout 106">
            <a:extLst>
              <a:ext uri="{FF2B5EF4-FFF2-40B4-BE49-F238E27FC236}">
                <a16:creationId xmlns:a16="http://schemas.microsoft.com/office/drawing/2014/main" id="{A0CE7C7B-74B5-4659-AFE0-A6375BFA4CB4}"/>
              </a:ext>
            </a:extLst>
          </p:cNvPr>
          <p:cNvSpPr>
            <a:spLocks noChangeAspect="1"/>
          </p:cNvSpPr>
          <p:nvPr/>
        </p:nvSpPr>
        <p:spPr bwMode="auto">
          <a:xfrm>
            <a:off x="9405938" y="2138363"/>
            <a:ext cx="1128712" cy="11604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229" name="Oval 107">
            <a:extLst>
              <a:ext uri="{FF2B5EF4-FFF2-40B4-BE49-F238E27FC236}">
                <a16:creationId xmlns:a16="http://schemas.microsoft.com/office/drawing/2014/main" id="{9D65CF11-D72D-4E06-8048-B8FE45DA3A30}"/>
              </a:ext>
            </a:extLst>
          </p:cNvPr>
          <p:cNvSpPr>
            <a:spLocks noChangeAspect="1"/>
          </p:cNvSpPr>
          <p:nvPr/>
        </p:nvSpPr>
        <p:spPr bwMode="auto">
          <a:xfrm>
            <a:off x="10439400" y="749300"/>
            <a:ext cx="276225" cy="9334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230" name="Rounded Rectangular Callout 109">
            <a:extLst>
              <a:ext uri="{FF2B5EF4-FFF2-40B4-BE49-F238E27FC236}">
                <a16:creationId xmlns:a16="http://schemas.microsoft.com/office/drawing/2014/main" id="{E7D1E89D-927D-4888-A3FB-5E124655B9B0}"/>
              </a:ext>
            </a:extLst>
          </p:cNvPr>
          <p:cNvSpPr>
            <a:spLocks noChangeAspect="1"/>
          </p:cNvSpPr>
          <p:nvPr/>
        </p:nvSpPr>
        <p:spPr bwMode="auto">
          <a:xfrm>
            <a:off x="9828213" y="1770063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231" name="Rounded Rectangular Callout 110">
            <a:extLst>
              <a:ext uri="{FF2B5EF4-FFF2-40B4-BE49-F238E27FC236}">
                <a16:creationId xmlns:a16="http://schemas.microsoft.com/office/drawing/2014/main" id="{1E0EE2B4-3E53-4ACB-82D8-9427FCEAB4C4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9701213" y="587375"/>
            <a:ext cx="811212" cy="8318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232" name="Rounded Rectangular Callout 113">
            <a:extLst>
              <a:ext uri="{FF2B5EF4-FFF2-40B4-BE49-F238E27FC236}">
                <a16:creationId xmlns:a16="http://schemas.microsoft.com/office/drawing/2014/main" id="{186193A4-3132-413C-A45A-C5A435801E58}"/>
              </a:ext>
            </a:extLst>
          </p:cNvPr>
          <p:cNvSpPr>
            <a:spLocks noChangeAspect="1"/>
          </p:cNvSpPr>
          <p:nvPr/>
        </p:nvSpPr>
        <p:spPr bwMode="auto">
          <a:xfrm>
            <a:off x="9602788" y="4097338"/>
            <a:ext cx="554037" cy="5699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233" name="Rounded Rectangular Callout 114">
            <a:extLst>
              <a:ext uri="{FF2B5EF4-FFF2-40B4-BE49-F238E27FC236}">
                <a16:creationId xmlns:a16="http://schemas.microsoft.com/office/drawing/2014/main" id="{5BF2B5A8-6E32-4537-B162-060A2CC47F4E}"/>
              </a:ext>
            </a:extLst>
          </p:cNvPr>
          <p:cNvSpPr>
            <a:spLocks noChangeAspect="1"/>
          </p:cNvSpPr>
          <p:nvPr/>
        </p:nvSpPr>
        <p:spPr bwMode="auto">
          <a:xfrm>
            <a:off x="9936163" y="5057775"/>
            <a:ext cx="554037" cy="5699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234" name="Rounded Rectangular Callout 118">
            <a:extLst>
              <a:ext uri="{FF2B5EF4-FFF2-40B4-BE49-F238E27FC236}">
                <a16:creationId xmlns:a16="http://schemas.microsoft.com/office/drawing/2014/main" id="{2CD51059-36E2-470E-AE75-19D82B6F2119}"/>
              </a:ext>
            </a:extLst>
          </p:cNvPr>
          <p:cNvSpPr>
            <a:spLocks noChangeAspect="1"/>
          </p:cNvSpPr>
          <p:nvPr/>
        </p:nvSpPr>
        <p:spPr bwMode="auto">
          <a:xfrm>
            <a:off x="10133013" y="3689350"/>
            <a:ext cx="306387" cy="3127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235" name="Rounded Rectangular Callout 119">
            <a:extLst>
              <a:ext uri="{FF2B5EF4-FFF2-40B4-BE49-F238E27FC236}">
                <a16:creationId xmlns:a16="http://schemas.microsoft.com/office/drawing/2014/main" id="{A4C3BD3C-E766-4C81-B3D4-A39B3CEDD46A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236" name="Rounded Rectangular Callout 120">
            <a:extLst>
              <a:ext uri="{FF2B5EF4-FFF2-40B4-BE49-F238E27FC236}">
                <a16:creationId xmlns:a16="http://schemas.microsoft.com/office/drawing/2014/main" id="{486F5135-89A8-408C-AD40-786E0E1F2F44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237" name="Rounded Rectangular Callout 121">
            <a:extLst>
              <a:ext uri="{FF2B5EF4-FFF2-40B4-BE49-F238E27FC236}">
                <a16:creationId xmlns:a16="http://schemas.microsoft.com/office/drawing/2014/main" id="{FD64790A-7DCD-4342-AA36-5A8094AAE932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238" name="Rounded Rectangular Callout 123">
            <a:extLst>
              <a:ext uri="{FF2B5EF4-FFF2-40B4-BE49-F238E27FC236}">
                <a16:creationId xmlns:a16="http://schemas.microsoft.com/office/drawing/2014/main" id="{8C92F2C1-DFF0-45B3-8DDE-18348788AF6E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239" name="Rounded Rectangular Callout 124">
            <a:extLst>
              <a:ext uri="{FF2B5EF4-FFF2-40B4-BE49-F238E27FC236}">
                <a16:creationId xmlns:a16="http://schemas.microsoft.com/office/drawing/2014/main" id="{9CB5D3E1-B16B-4730-BD51-5F473583424F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52240" name="组合 72">
            <a:extLst>
              <a:ext uri="{FF2B5EF4-FFF2-40B4-BE49-F238E27FC236}">
                <a16:creationId xmlns:a16="http://schemas.microsoft.com/office/drawing/2014/main" id="{5061F151-7202-41A0-A044-575CD524EB00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52244" name="图片 70">
              <a:extLst>
                <a:ext uri="{FF2B5EF4-FFF2-40B4-BE49-F238E27FC236}">
                  <a16:creationId xmlns:a16="http://schemas.microsoft.com/office/drawing/2014/main" id="{7A0D610B-1C97-46B1-BC97-443177982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245" name="图片 71">
              <a:extLst>
                <a:ext uri="{FF2B5EF4-FFF2-40B4-BE49-F238E27FC236}">
                  <a16:creationId xmlns:a16="http://schemas.microsoft.com/office/drawing/2014/main" id="{DB369E1C-F8D6-4572-B12C-C1BBE73DC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标题 19">
            <a:extLst>
              <a:ext uri="{FF2B5EF4-FFF2-40B4-BE49-F238E27FC236}">
                <a16:creationId xmlns:a16="http://schemas.microsoft.com/office/drawing/2014/main" id="{1023EA3B-E7CE-4448-8522-0E8B6666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738" y="111125"/>
            <a:ext cx="9499600" cy="1285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No4</a:t>
            </a:r>
            <a:r>
              <a:rPr lang="zh-CN" altLang="en-US" sz="32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：文件的实用性</a:t>
            </a:r>
          </a:p>
        </p:txBody>
      </p:sp>
      <p:sp>
        <p:nvSpPr>
          <p:cNvPr id="52242" name="TextBox 21">
            <a:extLst>
              <a:ext uri="{FF2B5EF4-FFF2-40B4-BE49-F238E27FC236}">
                <a16:creationId xmlns:a16="http://schemas.microsoft.com/office/drawing/2014/main" id="{42F6C95D-61F5-4411-85F9-67A280C3D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8" y="1985963"/>
            <a:ext cx="6054725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文件的云存储</a:t>
            </a:r>
            <a:endParaRPr lang="en-US" altLang="zh-CN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r>
              <a:rPr lang="en-US" altLang="zh-CN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作为附件，附在邮件里</a:t>
            </a:r>
            <a:endParaRPr lang="en-US" altLang="zh-CN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r>
              <a:rPr lang="en-US" altLang="zh-CN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</a:t>
            </a:r>
            <a:endParaRPr lang="zh-CN" altLang="en-US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3" name="圆角矩形标注 22">
            <a:extLst>
              <a:ext uri="{FF2B5EF4-FFF2-40B4-BE49-F238E27FC236}">
                <a16:creationId xmlns:a16="http://schemas.microsoft.com/office/drawing/2014/main" id="{4A46A463-8C20-45AC-A915-535A142E4166}"/>
              </a:ext>
            </a:extLst>
          </p:cNvPr>
          <p:cNvSpPr/>
          <p:nvPr/>
        </p:nvSpPr>
        <p:spPr>
          <a:xfrm>
            <a:off x="6689725" y="2424113"/>
            <a:ext cx="2206625" cy="977900"/>
          </a:xfrm>
          <a:prstGeom prst="wedgeRoundRectCallout">
            <a:avLst>
              <a:gd name="adj1" fmla="val -183427"/>
              <a:gd name="adj2" fmla="val -7265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chemeClr val="bg1"/>
                </a:solidFill>
                <a:ea typeface="宋体" pitchFamily="2" charset="-122"/>
              </a:rPr>
              <a:t>百度网盘</a:t>
            </a: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0">
            <a:extLst>
              <a:ext uri="{FF2B5EF4-FFF2-40B4-BE49-F238E27FC236}">
                <a16:creationId xmlns:a16="http://schemas.microsoft.com/office/drawing/2014/main" id="{C0AC71D0-4AF6-44A8-9BA6-B34A3162D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75" y="466725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53251" name="组合 72">
            <a:extLst>
              <a:ext uri="{FF2B5EF4-FFF2-40B4-BE49-F238E27FC236}">
                <a16:creationId xmlns:a16="http://schemas.microsoft.com/office/drawing/2014/main" id="{5E2A09A9-BC78-4FFE-8D65-583AD148A1FB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53254" name="图片 70">
              <a:extLst>
                <a:ext uri="{FF2B5EF4-FFF2-40B4-BE49-F238E27FC236}">
                  <a16:creationId xmlns:a16="http://schemas.microsoft.com/office/drawing/2014/main" id="{01C8E76C-2488-4767-84CC-0D2771E28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55" name="图片 71">
              <a:extLst>
                <a:ext uri="{FF2B5EF4-FFF2-40B4-BE49-F238E27FC236}">
                  <a16:creationId xmlns:a16="http://schemas.microsoft.com/office/drawing/2014/main" id="{FB8DEA10-B2B8-4B52-8990-0955192AD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标题 19">
            <a:extLst>
              <a:ext uri="{FF2B5EF4-FFF2-40B4-BE49-F238E27FC236}">
                <a16:creationId xmlns:a16="http://schemas.microsoft.com/office/drawing/2014/main" id="{F2A09DEA-5888-4D82-A9B1-F175BBC72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275" y="477838"/>
            <a:ext cx="7124700" cy="6080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分类管理的八部曲</a:t>
            </a:r>
          </a:p>
        </p:txBody>
      </p:sp>
      <p:sp>
        <p:nvSpPr>
          <p:cNvPr id="53253" name="TextBox 23">
            <a:extLst>
              <a:ext uri="{FF2B5EF4-FFF2-40B4-BE49-F238E27FC236}">
                <a16:creationId xmlns:a16="http://schemas.microsoft.com/office/drawing/2014/main" id="{30F8D8D4-567B-491B-B1B1-8C6BF1E6E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913" y="993775"/>
            <a:ext cx="7591425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发挥我的文档的作用</a:t>
            </a:r>
            <a:endParaRPr lang="en-US" altLang="zh-CN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建立最适合自己的文件夹结构</a:t>
            </a:r>
            <a:endParaRPr lang="en-US" altLang="zh-CN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控制文件夹和文件的数目（</a:t>
            </a:r>
            <a:r>
              <a:rPr lang="en-US" altLang="zh-CN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Max</a:t>
            </a: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：</a:t>
            </a:r>
            <a:r>
              <a:rPr lang="en-US" altLang="zh-CN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50</a:t>
            </a: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）</a:t>
            </a:r>
            <a:endParaRPr lang="en-US" altLang="zh-CN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注意文件夹结构的级数（</a:t>
            </a:r>
            <a:r>
              <a:rPr lang="en-US" altLang="zh-CN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2-3</a:t>
            </a: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级）</a:t>
            </a:r>
            <a:endParaRPr lang="en-US" altLang="zh-CN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文件和文件夹的命名</a:t>
            </a:r>
            <a:endParaRPr lang="en-US" altLang="zh-CN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分开要处理和已经完成的（文件、文件夹）</a:t>
            </a:r>
            <a:endParaRPr lang="en-US" altLang="zh-CN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发挥快捷方式的便利</a:t>
            </a:r>
            <a:endParaRPr lang="en-US" altLang="zh-CN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现在开始和长期坚持</a:t>
            </a:r>
            <a:r>
              <a:rPr lang="en-US" altLang="zh-CN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endParaRPr lang="zh-CN" altLang="en-US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0">
            <a:extLst>
              <a:ext uri="{FF2B5EF4-FFF2-40B4-BE49-F238E27FC236}">
                <a16:creationId xmlns:a16="http://schemas.microsoft.com/office/drawing/2014/main" id="{392D41EE-060B-4493-83B5-44441445B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54275" name="组合 72">
            <a:extLst>
              <a:ext uri="{FF2B5EF4-FFF2-40B4-BE49-F238E27FC236}">
                <a16:creationId xmlns:a16="http://schemas.microsoft.com/office/drawing/2014/main" id="{D9D1E7F6-AC5B-4CF0-AF4F-AD60FC5C39D4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54282" name="图片 70">
              <a:extLst>
                <a:ext uri="{FF2B5EF4-FFF2-40B4-BE49-F238E27FC236}">
                  <a16:creationId xmlns:a16="http://schemas.microsoft.com/office/drawing/2014/main" id="{AE184273-5A01-43F0-A67E-A9D07E8AB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283" name="图片 71">
              <a:extLst>
                <a:ext uri="{FF2B5EF4-FFF2-40B4-BE49-F238E27FC236}">
                  <a16:creationId xmlns:a16="http://schemas.microsoft.com/office/drawing/2014/main" id="{782830B8-1E08-4490-A575-589C6EE75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785" name="标题 19">
            <a:extLst>
              <a:ext uri="{FF2B5EF4-FFF2-40B4-BE49-F238E27FC236}">
                <a16:creationId xmlns:a16="http://schemas.microsoft.com/office/drawing/2014/main" id="{AF8251BB-AE53-4965-BB8D-529569F7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950" y="42863"/>
            <a:ext cx="7124700" cy="1285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管理的目的</a:t>
            </a:r>
          </a:p>
        </p:txBody>
      </p:sp>
      <p:sp>
        <p:nvSpPr>
          <p:cNvPr id="20485" name="TextBox 19">
            <a:extLst>
              <a:ext uri="{FF2B5EF4-FFF2-40B4-BE49-F238E27FC236}">
                <a16:creationId xmlns:a16="http://schemas.microsoft.com/office/drawing/2014/main" id="{C2224A9E-EE1B-4668-8FD1-927022886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0" y="1633538"/>
            <a:ext cx="6196013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文件能在</a:t>
            </a:r>
            <a:r>
              <a:rPr lang="en-US" altLang="zh-CN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15</a:t>
            </a:r>
            <a:r>
              <a:rPr lang="zh-CN" altLang="en-US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秒内找到</a:t>
            </a:r>
            <a:endParaRPr lang="en-US" altLang="zh-CN" sz="24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文件归类合理</a:t>
            </a: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没有无用的文件</a:t>
            </a:r>
            <a:endParaRPr lang="en-US" altLang="zh-CN" sz="24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不同版本管理合理</a:t>
            </a:r>
            <a:endParaRPr lang="en-US" altLang="zh-CN" sz="24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文件的备份及时</a:t>
            </a:r>
            <a:endParaRPr lang="en-US" altLang="zh-CN" sz="24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C77DD2-3D2F-4829-88F7-FC3F99D93E72}"/>
              </a:ext>
            </a:extLst>
          </p:cNvPr>
          <p:cNvSpPr/>
          <p:nvPr/>
        </p:nvSpPr>
        <p:spPr>
          <a:xfrm>
            <a:off x="7488238" y="2944223"/>
            <a:ext cx="2827337" cy="12239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解压缩软件</a:t>
            </a: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RAR</a:t>
            </a:r>
            <a:endParaRPr lang="zh-CN" altLang="en-US" sz="2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6BA33C-364B-40D1-ACA0-AFCB31A96A38}"/>
              </a:ext>
            </a:extLst>
          </p:cNvPr>
          <p:cNvSpPr/>
          <p:nvPr/>
        </p:nvSpPr>
        <p:spPr>
          <a:xfrm>
            <a:off x="7488238" y="4168186"/>
            <a:ext cx="2827338" cy="1223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百度网盘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8C70AD-2CCE-42BD-B925-795AC319F7BA}"/>
              </a:ext>
            </a:extLst>
          </p:cNvPr>
          <p:cNvSpPr/>
          <p:nvPr/>
        </p:nvSpPr>
        <p:spPr>
          <a:xfrm>
            <a:off x="7472363" y="1704386"/>
            <a:ext cx="2827337" cy="1223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有道笔记</a:t>
            </a:r>
            <a:endParaRPr lang="zh-CN" altLang="en-US" sz="2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  <p:bldP spid="8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组合 72">
            <a:extLst>
              <a:ext uri="{FF2B5EF4-FFF2-40B4-BE49-F238E27FC236}">
                <a16:creationId xmlns:a16="http://schemas.microsoft.com/office/drawing/2014/main" id="{645B9AE5-DDA5-456A-B65A-00BAF31816FB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55303" name="图片 70">
              <a:extLst>
                <a:ext uri="{FF2B5EF4-FFF2-40B4-BE49-F238E27FC236}">
                  <a16:creationId xmlns:a16="http://schemas.microsoft.com/office/drawing/2014/main" id="{A3058221-D0E6-459A-886F-622BC25B9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04" name="图片 71">
              <a:extLst>
                <a:ext uri="{FF2B5EF4-FFF2-40B4-BE49-F238E27FC236}">
                  <a16:creationId xmlns:a16="http://schemas.microsoft.com/office/drawing/2014/main" id="{359E4FCE-EF04-48BD-B003-5932DE861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5299" name="Text Box 97">
            <a:extLst>
              <a:ext uri="{FF2B5EF4-FFF2-40B4-BE49-F238E27FC236}">
                <a16:creationId xmlns:a16="http://schemas.microsoft.com/office/drawing/2014/main" id="{0FFA364B-5952-4E67-969E-853139B29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25114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endParaRPr lang="zh-CN" altLang="zh-CN" sz="20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3DB563-6018-4269-8D52-2A9121BAF158}"/>
              </a:ext>
            </a:extLst>
          </p:cNvPr>
          <p:cNvSpPr/>
          <p:nvPr/>
        </p:nvSpPr>
        <p:spPr>
          <a:xfrm>
            <a:off x="2468563" y="1241425"/>
            <a:ext cx="235902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2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敲黑板！</a:t>
            </a:r>
          </a:p>
        </p:txBody>
      </p:sp>
      <p:sp>
        <p:nvSpPr>
          <p:cNvPr id="55301" name="矩形 5">
            <a:extLst>
              <a:ext uri="{FF2B5EF4-FFF2-40B4-BE49-F238E27FC236}">
                <a16:creationId xmlns:a16="http://schemas.microsoft.com/office/drawing/2014/main" id="{650817E7-D8FB-4A9F-B75A-690F58028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313" y="2368550"/>
            <a:ext cx="6340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通常，为了软件的顺利安装和使用（开发），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8D43CCF-69D9-4EB3-81FD-9EA779A75BF3}"/>
              </a:ext>
            </a:extLst>
          </p:cNvPr>
          <p:cNvSpPr/>
          <p:nvPr/>
        </p:nvSpPr>
        <p:spPr>
          <a:xfrm>
            <a:off x="2754313" y="3249613"/>
            <a:ext cx="4802187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dirty="0">
                <a:ln w="0"/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需要提供一个</a:t>
            </a:r>
            <a:r>
              <a:rPr lang="zh-CN" altLang="en-US" sz="2400" b="1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纯英文的目录结构</a:t>
            </a:r>
            <a:r>
              <a:rPr lang="zh-CN" altLang="en-US" sz="2400" b="1" dirty="0">
                <a:ln w="0"/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n w="0"/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3" name="组合 72">
            <a:extLst>
              <a:ext uri="{FF2B5EF4-FFF2-40B4-BE49-F238E27FC236}">
                <a16:creationId xmlns:a16="http://schemas.microsoft.com/office/drawing/2014/main" id="{01D8BBC0-6CFD-4852-85BE-1F924E8A1762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56329" name="图片 70">
              <a:extLst>
                <a:ext uri="{FF2B5EF4-FFF2-40B4-BE49-F238E27FC236}">
                  <a16:creationId xmlns:a16="http://schemas.microsoft.com/office/drawing/2014/main" id="{C837211A-C1DB-4E34-8C4C-ADB214A49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30" name="图片 71">
              <a:extLst>
                <a:ext uri="{FF2B5EF4-FFF2-40B4-BE49-F238E27FC236}">
                  <a16:creationId xmlns:a16="http://schemas.microsoft.com/office/drawing/2014/main" id="{A9903BC8-8E3D-4B9D-89A3-ABB26825A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标题 19">
            <a:extLst>
              <a:ext uri="{FF2B5EF4-FFF2-40B4-BE49-F238E27FC236}">
                <a16:creationId xmlns:a16="http://schemas.microsoft.com/office/drawing/2014/main" id="{31929F03-7B58-47DC-9BD4-E6E3B68D0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950" y="184150"/>
            <a:ext cx="7124700" cy="1285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“</a:t>
            </a:r>
            <a:r>
              <a:rPr lang="en-US" altLang="zh-CN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5S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”管理</a:t>
            </a:r>
          </a:p>
        </p:txBody>
      </p:sp>
      <p:grpSp>
        <p:nvGrpSpPr>
          <p:cNvPr id="3" name="组合 6">
            <a:extLst>
              <a:ext uri="{FF2B5EF4-FFF2-40B4-BE49-F238E27FC236}">
                <a16:creationId xmlns:a16="http://schemas.microsoft.com/office/drawing/2014/main" id="{E3B1BC81-B865-4E28-8C1B-307FD60BEF5C}"/>
              </a:ext>
            </a:extLst>
          </p:cNvPr>
          <p:cNvGrpSpPr>
            <a:grpSpLocks/>
          </p:cNvGrpSpPr>
          <p:nvPr/>
        </p:nvGrpSpPr>
        <p:grpSpPr bwMode="auto">
          <a:xfrm>
            <a:off x="1487488" y="1335088"/>
            <a:ext cx="9174162" cy="3889375"/>
            <a:chOff x="-36111" y="1048410"/>
            <a:chExt cx="9174015" cy="3889360"/>
          </a:xfrm>
        </p:grpSpPr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9B078AC5-E422-46BC-97CA-83D65C2530D8}"/>
                </a:ext>
              </a:extLst>
            </p:cNvPr>
            <p:cNvSpPr/>
            <p:nvPr/>
          </p:nvSpPr>
          <p:spPr>
            <a:xfrm>
              <a:off x="7183723" y="2799415"/>
              <a:ext cx="204784" cy="38734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6328" name="图示 5">
              <a:extLst>
                <a:ext uri="{FF2B5EF4-FFF2-40B4-BE49-F238E27FC236}">
                  <a16:creationId xmlns:a16="http://schemas.microsoft.com/office/drawing/2014/main" id="{0ED1358B-6544-441C-B040-763D6931575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111" y="1048410"/>
              <a:ext cx="9174015" cy="3889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678" name="矩形 29">
            <a:extLst>
              <a:ext uri="{FF2B5EF4-FFF2-40B4-BE49-F238E27FC236}">
                <a16:creationId xmlns:a16="http://schemas.microsoft.com/office/drawing/2014/main" id="{1ED4363C-B2E7-4FDC-81C2-48CC6CD91390}"/>
              </a:ext>
            </a:extLst>
          </p:cNvPr>
          <p:cNvSpPr>
            <a:spLocks noChangeArrowheads="1"/>
          </p:cNvSpPr>
          <p:nvPr/>
        </p:nvSpPr>
        <p:spPr bwMode="auto">
          <a:xfrm rot="-320086">
            <a:off x="1550988" y="5000625"/>
            <a:ext cx="91170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>
                <a:solidFill>
                  <a:schemeClr val="bg1"/>
                </a:solidFill>
                <a:latin typeface="Calibri" panose="020F0502020204030204" pitchFamily="34" charset="0"/>
              </a:rPr>
              <a:t>整理</a:t>
            </a:r>
            <a:r>
              <a:rPr lang="en-US" altLang="zh-CN" sz="2800" b="1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800" b="1">
                <a:solidFill>
                  <a:srgbClr val="FF0000"/>
                </a:solidFill>
                <a:latin typeface="Calibri" panose="020F0502020204030204" pitchFamily="34" charset="0"/>
              </a:rPr>
              <a:t>S</a:t>
            </a:r>
            <a:r>
              <a:rPr lang="en-US" altLang="zh-CN" sz="2800" b="1">
                <a:solidFill>
                  <a:schemeClr val="bg1"/>
                </a:solidFill>
                <a:latin typeface="Calibri" panose="020F0502020204030204" pitchFamily="34" charset="0"/>
              </a:rPr>
              <a:t>eiri)</a:t>
            </a:r>
            <a:r>
              <a:rPr lang="zh-CN" altLang="zh-CN" sz="2800" b="1">
                <a:solidFill>
                  <a:schemeClr val="bg1"/>
                </a:solidFill>
                <a:latin typeface="Calibri" panose="020F0502020204030204" pitchFamily="34" charset="0"/>
              </a:rPr>
              <a:t>、整顿</a:t>
            </a:r>
            <a:r>
              <a:rPr lang="en-US" altLang="zh-CN" sz="2800" b="1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800" b="1">
                <a:solidFill>
                  <a:srgbClr val="FF0000"/>
                </a:solidFill>
                <a:latin typeface="Calibri" panose="020F0502020204030204" pitchFamily="34" charset="0"/>
              </a:rPr>
              <a:t>S</a:t>
            </a:r>
            <a:r>
              <a:rPr lang="en-US" altLang="zh-CN" sz="2800" b="1">
                <a:solidFill>
                  <a:schemeClr val="bg1"/>
                </a:solidFill>
                <a:latin typeface="Calibri" panose="020F0502020204030204" pitchFamily="34" charset="0"/>
              </a:rPr>
              <a:t>eiton)</a:t>
            </a:r>
            <a:r>
              <a:rPr lang="zh-CN" altLang="zh-CN" sz="2800" b="1">
                <a:solidFill>
                  <a:schemeClr val="bg1"/>
                </a:solidFill>
                <a:latin typeface="Calibri" panose="020F0502020204030204" pitchFamily="34" charset="0"/>
              </a:rPr>
              <a:t>、清扫</a:t>
            </a:r>
            <a:r>
              <a:rPr lang="en-US" altLang="zh-CN" sz="2800" b="1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800" b="1">
                <a:solidFill>
                  <a:srgbClr val="FF0000"/>
                </a:solidFill>
                <a:latin typeface="Calibri" panose="020F0502020204030204" pitchFamily="34" charset="0"/>
              </a:rPr>
              <a:t>S</a:t>
            </a:r>
            <a:r>
              <a:rPr lang="en-US" altLang="zh-CN" sz="2800" b="1">
                <a:solidFill>
                  <a:schemeClr val="bg1"/>
                </a:solidFill>
                <a:latin typeface="Calibri" panose="020F0502020204030204" pitchFamily="34" charset="0"/>
              </a:rPr>
              <a:t>eiso)</a:t>
            </a:r>
            <a:r>
              <a:rPr lang="zh-CN" altLang="zh-CN" sz="2800" b="1">
                <a:solidFill>
                  <a:schemeClr val="bg1"/>
                </a:solidFill>
                <a:latin typeface="Calibri" panose="020F0502020204030204" pitchFamily="34" charset="0"/>
              </a:rPr>
              <a:t>、清洁</a:t>
            </a:r>
            <a:r>
              <a:rPr lang="en-US" altLang="zh-CN" sz="2800" b="1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800" b="1">
                <a:solidFill>
                  <a:srgbClr val="FF0000"/>
                </a:solidFill>
                <a:latin typeface="Calibri" panose="020F0502020204030204" pitchFamily="34" charset="0"/>
              </a:rPr>
              <a:t>S</a:t>
            </a:r>
            <a:r>
              <a:rPr lang="en-US" altLang="zh-CN" sz="2800" b="1">
                <a:solidFill>
                  <a:schemeClr val="bg1"/>
                </a:solidFill>
                <a:latin typeface="Calibri" panose="020F0502020204030204" pitchFamily="34" charset="0"/>
              </a:rPr>
              <a:t>eiketsu)</a:t>
            </a:r>
            <a:r>
              <a:rPr lang="zh-CN" altLang="en-US" sz="2800" b="1">
                <a:solidFill>
                  <a:schemeClr val="bg1"/>
                </a:solidFill>
                <a:latin typeface="Calibri" panose="020F0502020204030204" pitchFamily="34" charset="0"/>
              </a:rPr>
              <a:t>、</a:t>
            </a:r>
            <a:r>
              <a:rPr lang="zh-CN" altLang="zh-CN" sz="2800" b="1">
                <a:solidFill>
                  <a:schemeClr val="bg1"/>
                </a:solidFill>
                <a:latin typeface="Calibri" panose="020F0502020204030204" pitchFamily="34" charset="0"/>
              </a:rPr>
              <a:t>素养</a:t>
            </a:r>
            <a:r>
              <a:rPr lang="en-US" altLang="zh-CN" sz="2800" b="1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800" b="1">
                <a:solidFill>
                  <a:srgbClr val="FF0000"/>
                </a:solidFill>
                <a:latin typeface="Calibri" panose="020F0502020204030204" pitchFamily="34" charset="0"/>
              </a:rPr>
              <a:t>S</a:t>
            </a:r>
            <a:r>
              <a:rPr lang="en-US" altLang="zh-CN" sz="2800" b="1">
                <a:solidFill>
                  <a:schemeClr val="bg1"/>
                </a:solidFill>
                <a:latin typeface="Calibri" panose="020F0502020204030204" pitchFamily="34" charset="0"/>
              </a:rPr>
              <a:t>hitsuke</a:t>
            </a:r>
            <a:r>
              <a:rPr lang="en-US" altLang="zh-CN" sz="2000" b="1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  <a:endParaRPr lang="zh-CN" altLang="en-US" sz="2000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0">
            <a:extLst>
              <a:ext uri="{FF2B5EF4-FFF2-40B4-BE49-F238E27FC236}">
                <a16:creationId xmlns:a16="http://schemas.microsoft.com/office/drawing/2014/main" id="{F366D640-E7E7-446A-B341-27543312E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7347" name="Rounded Rectangular Callout 105">
            <a:extLst>
              <a:ext uri="{FF2B5EF4-FFF2-40B4-BE49-F238E27FC236}">
                <a16:creationId xmlns:a16="http://schemas.microsoft.com/office/drawing/2014/main" id="{09FD6F4F-108A-45EF-A6BC-11CA5696D783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7348" name="Rounded Rectangular Callout 106">
            <a:extLst>
              <a:ext uri="{FF2B5EF4-FFF2-40B4-BE49-F238E27FC236}">
                <a16:creationId xmlns:a16="http://schemas.microsoft.com/office/drawing/2014/main" id="{85C25173-557B-4E85-807F-B4D343D95F07}"/>
              </a:ext>
            </a:extLst>
          </p:cNvPr>
          <p:cNvSpPr>
            <a:spLocks noChangeAspect="1"/>
          </p:cNvSpPr>
          <p:nvPr/>
        </p:nvSpPr>
        <p:spPr bwMode="auto">
          <a:xfrm>
            <a:off x="9405938" y="2138363"/>
            <a:ext cx="1128712" cy="11604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7349" name="Oval 107">
            <a:extLst>
              <a:ext uri="{FF2B5EF4-FFF2-40B4-BE49-F238E27FC236}">
                <a16:creationId xmlns:a16="http://schemas.microsoft.com/office/drawing/2014/main" id="{2CF9B10F-1EBD-44BA-937C-A20602210647}"/>
              </a:ext>
            </a:extLst>
          </p:cNvPr>
          <p:cNvSpPr>
            <a:spLocks noChangeAspect="1"/>
          </p:cNvSpPr>
          <p:nvPr/>
        </p:nvSpPr>
        <p:spPr bwMode="auto">
          <a:xfrm>
            <a:off x="10439400" y="749300"/>
            <a:ext cx="276225" cy="9334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7350" name="Rounded Rectangular Callout 109">
            <a:extLst>
              <a:ext uri="{FF2B5EF4-FFF2-40B4-BE49-F238E27FC236}">
                <a16:creationId xmlns:a16="http://schemas.microsoft.com/office/drawing/2014/main" id="{C38353F2-1D01-480D-B088-CD2DBECDA583}"/>
              </a:ext>
            </a:extLst>
          </p:cNvPr>
          <p:cNvSpPr>
            <a:spLocks noChangeAspect="1"/>
          </p:cNvSpPr>
          <p:nvPr/>
        </p:nvSpPr>
        <p:spPr bwMode="auto">
          <a:xfrm>
            <a:off x="9828213" y="1770063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7351" name="Rounded Rectangular Callout 110">
            <a:extLst>
              <a:ext uri="{FF2B5EF4-FFF2-40B4-BE49-F238E27FC236}">
                <a16:creationId xmlns:a16="http://schemas.microsoft.com/office/drawing/2014/main" id="{EF3359D0-0125-4FCB-8FBF-85AB9E80A5A1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9701213" y="587375"/>
            <a:ext cx="811212" cy="8318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7352" name="Rounded Rectangular Callout 113">
            <a:extLst>
              <a:ext uri="{FF2B5EF4-FFF2-40B4-BE49-F238E27FC236}">
                <a16:creationId xmlns:a16="http://schemas.microsoft.com/office/drawing/2014/main" id="{25FC95BC-DA27-4FAC-B946-ED67E049B7F5}"/>
              </a:ext>
            </a:extLst>
          </p:cNvPr>
          <p:cNvSpPr>
            <a:spLocks noChangeAspect="1"/>
          </p:cNvSpPr>
          <p:nvPr/>
        </p:nvSpPr>
        <p:spPr bwMode="auto">
          <a:xfrm>
            <a:off x="9602788" y="4097338"/>
            <a:ext cx="554037" cy="5699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7353" name="Rounded Rectangular Callout 114">
            <a:extLst>
              <a:ext uri="{FF2B5EF4-FFF2-40B4-BE49-F238E27FC236}">
                <a16:creationId xmlns:a16="http://schemas.microsoft.com/office/drawing/2014/main" id="{8929D576-D018-4C6D-87CE-1F905013939B}"/>
              </a:ext>
            </a:extLst>
          </p:cNvPr>
          <p:cNvSpPr>
            <a:spLocks noChangeAspect="1"/>
          </p:cNvSpPr>
          <p:nvPr/>
        </p:nvSpPr>
        <p:spPr bwMode="auto">
          <a:xfrm>
            <a:off x="9936163" y="5057775"/>
            <a:ext cx="554037" cy="5699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7354" name="Rounded Rectangular Callout 118">
            <a:extLst>
              <a:ext uri="{FF2B5EF4-FFF2-40B4-BE49-F238E27FC236}">
                <a16:creationId xmlns:a16="http://schemas.microsoft.com/office/drawing/2014/main" id="{CFFF3885-C6D1-49A7-AF69-3B792B3B2865}"/>
              </a:ext>
            </a:extLst>
          </p:cNvPr>
          <p:cNvSpPr>
            <a:spLocks noChangeAspect="1"/>
          </p:cNvSpPr>
          <p:nvPr/>
        </p:nvSpPr>
        <p:spPr bwMode="auto">
          <a:xfrm>
            <a:off x="10133013" y="3689350"/>
            <a:ext cx="306387" cy="3127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7355" name="Rounded Rectangular Callout 119">
            <a:extLst>
              <a:ext uri="{FF2B5EF4-FFF2-40B4-BE49-F238E27FC236}">
                <a16:creationId xmlns:a16="http://schemas.microsoft.com/office/drawing/2014/main" id="{B8D2F5B3-4C7C-46B6-931A-696B59D7D7F3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7356" name="Rounded Rectangular Callout 120">
            <a:extLst>
              <a:ext uri="{FF2B5EF4-FFF2-40B4-BE49-F238E27FC236}">
                <a16:creationId xmlns:a16="http://schemas.microsoft.com/office/drawing/2014/main" id="{458D8265-CD6D-456F-AB85-D0FEAE03F95C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7357" name="Rounded Rectangular Callout 121">
            <a:extLst>
              <a:ext uri="{FF2B5EF4-FFF2-40B4-BE49-F238E27FC236}">
                <a16:creationId xmlns:a16="http://schemas.microsoft.com/office/drawing/2014/main" id="{16B47731-AAE8-4C68-996A-3415F9CFF32D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7358" name="Rounded Rectangular Callout 123">
            <a:extLst>
              <a:ext uri="{FF2B5EF4-FFF2-40B4-BE49-F238E27FC236}">
                <a16:creationId xmlns:a16="http://schemas.microsoft.com/office/drawing/2014/main" id="{43BD8CB7-1316-4747-B889-A9DE1FE42995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7359" name="Rounded Rectangular Callout 124">
            <a:extLst>
              <a:ext uri="{FF2B5EF4-FFF2-40B4-BE49-F238E27FC236}">
                <a16:creationId xmlns:a16="http://schemas.microsoft.com/office/drawing/2014/main" id="{087B45B1-1B87-4D78-B1DC-BC2AEF22F406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57360" name="组合 72">
            <a:extLst>
              <a:ext uri="{FF2B5EF4-FFF2-40B4-BE49-F238E27FC236}">
                <a16:creationId xmlns:a16="http://schemas.microsoft.com/office/drawing/2014/main" id="{BDCFC28F-75B7-44BE-92C4-47FE614BB159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57363" name="图片 70">
              <a:extLst>
                <a:ext uri="{FF2B5EF4-FFF2-40B4-BE49-F238E27FC236}">
                  <a16:creationId xmlns:a16="http://schemas.microsoft.com/office/drawing/2014/main" id="{131CF85C-2B9D-48F4-8889-BD4E6A7BA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64" name="图片 71">
              <a:extLst>
                <a:ext uri="{FF2B5EF4-FFF2-40B4-BE49-F238E27FC236}">
                  <a16:creationId xmlns:a16="http://schemas.microsoft.com/office/drawing/2014/main" id="{3C2CB1F4-AC6F-4A83-8DC6-9B2AEFE7F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785" name="标题 19">
            <a:extLst>
              <a:ext uri="{FF2B5EF4-FFF2-40B4-BE49-F238E27FC236}">
                <a16:creationId xmlns:a16="http://schemas.microsoft.com/office/drawing/2014/main" id="{F8E9EC07-5941-43A6-811B-A9B2F950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788" y="153988"/>
            <a:ext cx="9499600" cy="1285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文件管理的要求</a:t>
            </a:r>
          </a:p>
        </p:txBody>
      </p:sp>
      <p:sp>
        <p:nvSpPr>
          <p:cNvPr id="57362" name="TextBox 19">
            <a:extLst>
              <a:ext uri="{FF2B5EF4-FFF2-40B4-BE49-F238E27FC236}">
                <a16:creationId xmlns:a16="http://schemas.microsoft.com/office/drawing/2014/main" id="{45804DDF-87F4-4506-95E2-25DFD169B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1781175"/>
            <a:ext cx="6196013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命名规范</a:t>
            </a:r>
            <a:endParaRPr lang="en-US" altLang="zh-CN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分类有序</a:t>
            </a:r>
            <a:endParaRPr lang="en-US" altLang="zh-CN" sz="2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安全</a:t>
            </a:r>
            <a:endParaRPr lang="zh-CN" altLang="zh-CN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便利</a:t>
            </a:r>
            <a:endParaRPr lang="en-US" altLang="zh-CN" sz="2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>
    <p:push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0">
            <a:extLst>
              <a:ext uri="{FF2B5EF4-FFF2-40B4-BE49-F238E27FC236}">
                <a16:creationId xmlns:a16="http://schemas.microsoft.com/office/drawing/2014/main" id="{A4FEB3D0-3BD1-4D3A-9ED4-CADCF9ECB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75" y="485775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58371" name="组合 72">
            <a:extLst>
              <a:ext uri="{FF2B5EF4-FFF2-40B4-BE49-F238E27FC236}">
                <a16:creationId xmlns:a16="http://schemas.microsoft.com/office/drawing/2014/main" id="{D503D889-4D5B-4761-B652-132B1276AA4D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58374" name="图片 70">
              <a:extLst>
                <a:ext uri="{FF2B5EF4-FFF2-40B4-BE49-F238E27FC236}">
                  <a16:creationId xmlns:a16="http://schemas.microsoft.com/office/drawing/2014/main" id="{8AB54D40-2426-4400-B39F-309954DE6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375" name="图片 71">
              <a:extLst>
                <a:ext uri="{FF2B5EF4-FFF2-40B4-BE49-F238E27FC236}">
                  <a16:creationId xmlns:a16="http://schemas.microsoft.com/office/drawing/2014/main" id="{8EB84697-E0A9-4EC8-84D5-ECEFD4AB4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标题 19">
            <a:extLst>
              <a:ext uri="{FF2B5EF4-FFF2-40B4-BE49-F238E27FC236}">
                <a16:creationId xmlns:a16="http://schemas.microsoft.com/office/drawing/2014/main" id="{C5FECB8C-6088-4861-85F0-18D15C1C1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950" y="184150"/>
            <a:ext cx="7124700" cy="1285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照片管理方式四部曲</a:t>
            </a:r>
          </a:p>
        </p:txBody>
      </p:sp>
      <p:sp>
        <p:nvSpPr>
          <p:cNvPr id="58373" name="TextBox 23">
            <a:extLst>
              <a:ext uri="{FF2B5EF4-FFF2-40B4-BE49-F238E27FC236}">
                <a16:creationId xmlns:a16="http://schemas.microsoft.com/office/drawing/2014/main" id="{C7DC0440-0FA3-4E4F-A43D-B0FC0FC25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4275" y="1908175"/>
            <a:ext cx="695325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 相册名称</a:t>
            </a:r>
            <a:endParaRPr lang="en-US" altLang="zh-CN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 相册描述</a:t>
            </a:r>
            <a:r>
              <a:rPr lang="en-US" altLang="zh-CN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 时间、地点</a:t>
            </a:r>
            <a:endParaRPr lang="en-US" altLang="zh-CN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 主题（普通、亲子、旅游、校友）</a:t>
            </a:r>
            <a:r>
              <a:rPr lang="en-US" altLang="zh-CN" sz="240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</a:t>
            </a:r>
            <a:endParaRPr lang="zh-CN" altLang="en-US" sz="240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0">
            <a:extLst>
              <a:ext uri="{FF2B5EF4-FFF2-40B4-BE49-F238E27FC236}">
                <a16:creationId xmlns:a16="http://schemas.microsoft.com/office/drawing/2014/main" id="{89C5BE4F-F045-4AAB-964F-9050C5E0D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75" y="485775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9395" name="Rounded Rectangular Callout 105">
            <a:extLst>
              <a:ext uri="{FF2B5EF4-FFF2-40B4-BE49-F238E27FC236}">
                <a16:creationId xmlns:a16="http://schemas.microsoft.com/office/drawing/2014/main" id="{A1400B55-789F-4631-9399-C3E8395B2406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9396" name="Rounded Rectangular Callout 106">
            <a:extLst>
              <a:ext uri="{FF2B5EF4-FFF2-40B4-BE49-F238E27FC236}">
                <a16:creationId xmlns:a16="http://schemas.microsoft.com/office/drawing/2014/main" id="{847C8CDA-D994-4C67-95F4-B8604576E7B4}"/>
              </a:ext>
            </a:extLst>
          </p:cNvPr>
          <p:cNvSpPr>
            <a:spLocks noChangeAspect="1"/>
          </p:cNvSpPr>
          <p:nvPr/>
        </p:nvSpPr>
        <p:spPr bwMode="auto">
          <a:xfrm>
            <a:off x="9405938" y="2138363"/>
            <a:ext cx="1128712" cy="11604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9397" name="Oval 107">
            <a:extLst>
              <a:ext uri="{FF2B5EF4-FFF2-40B4-BE49-F238E27FC236}">
                <a16:creationId xmlns:a16="http://schemas.microsoft.com/office/drawing/2014/main" id="{54BFA34A-3CA3-4A53-9646-E23B7900066C}"/>
              </a:ext>
            </a:extLst>
          </p:cNvPr>
          <p:cNvSpPr>
            <a:spLocks noChangeAspect="1"/>
          </p:cNvSpPr>
          <p:nvPr/>
        </p:nvSpPr>
        <p:spPr bwMode="auto">
          <a:xfrm>
            <a:off x="10439400" y="749300"/>
            <a:ext cx="276225" cy="9334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9398" name="Rounded Rectangular Callout 109">
            <a:extLst>
              <a:ext uri="{FF2B5EF4-FFF2-40B4-BE49-F238E27FC236}">
                <a16:creationId xmlns:a16="http://schemas.microsoft.com/office/drawing/2014/main" id="{BB6F498F-E57B-43E2-BE7E-116167BEAC98}"/>
              </a:ext>
            </a:extLst>
          </p:cNvPr>
          <p:cNvSpPr>
            <a:spLocks noChangeAspect="1"/>
          </p:cNvSpPr>
          <p:nvPr/>
        </p:nvSpPr>
        <p:spPr bwMode="auto">
          <a:xfrm>
            <a:off x="9828213" y="1770063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9399" name="Rounded Rectangular Callout 110">
            <a:extLst>
              <a:ext uri="{FF2B5EF4-FFF2-40B4-BE49-F238E27FC236}">
                <a16:creationId xmlns:a16="http://schemas.microsoft.com/office/drawing/2014/main" id="{1E75FE4F-2F54-4FDE-BAA8-0FE4556E3605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9701213" y="587375"/>
            <a:ext cx="811212" cy="8318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9400" name="Rounded Rectangular Callout 113">
            <a:extLst>
              <a:ext uri="{FF2B5EF4-FFF2-40B4-BE49-F238E27FC236}">
                <a16:creationId xmlns:a16="http://schemas.microsoft.com/office/drawing/2014/main" id="{BBDCA776-1B87-4E75-BC1E-00551EF55607}"/>
              </a:ext>
            </a:extLst>
          </p:cNvPr>
          <p:cNvSpPr>
            <a:spLocks noChangeAspect="1"/>
          </p:cNvSpPr>
          <p:nvPr/>
        </p:nvSpPr>
        <p:spPr bwMode="auto">
          <a:xfrm>
            <a:off x="9602788" y="4097338"/>
            <a:ext cx="554037" cy="5699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9401" name="Rounded Rectangular Callout 114">
            <a:extLst>
              <a:ext uri="{FF2B5EF4-FFF2-40B4-BE49-F238E27FC236}">
                <a16:creationId xmlns:a16="http://schemas.microsoft.com/office/drawing/2014/main" id="{5B5F6FF0-DF23-4130-B3AF-00B47F527492}"/>
              </a:ext>
            </a:extLst>
          </p:cNvPr>
          <p:cNvSpPr>
            <a:spLocks noChangeAspect="1"/>
          </p:cNvSpPr>
          <p:nvPr/>
        </p:nvSpPr>
        <p:spPr bwMode="auto">
          <a:xfrm>
            <a:off x="9936163" y="5057775"/>
            <a:ext cx="554037" cy="5699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9402" name="Rounded Rectangular Callout 118">
            <a:extLst>
              <a:ext uri="{FF2B5EF4-FFF2-40B4-BE49-F238E27FC236}">
                <a16:creationId xmlns:a16="http://schemas.microsoft.com/office/drawing/2014/main" id="{0CB0157F-F18B-4F68-89B9-4EE1163E8E65}"/>
              </a:ext>
            </a:extLst>
          </p:cNvPr>
          <p:cNvSpPr>
            <a:spLocks noChangeAspect="1"/>
          </p:cNvSpPr>
          <p:nvPr/>
        </p:nvSpPr>
        <p:spPr bwMode="auto">
          <a:xfrm>
            <a:off x="10133013" y="3689350"/>
            <a:ext cx="306387" cy="3127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9403" name="Rounded Rectangular Callout 119">
            <a:extLst>
              <a:ext uri="{FF2B5EF4-FFF2-40B4-BE49-F238E27FC236}">
                <a16:creationId xmlns:a16="http://schemas.microsoft.com/office/drawing/2014/main" id="{873EEA16-77DB-402E-A51A-87736149103E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9404" name="Rounded Rectangular Callout 120">
            <a:extLst>
              <a:ext uri="{FF2B5EF4-FFF2-40B4-BE49-F238E27FC236}">
                <a16:creationId xmlns:a16="http://schemas.microsoft.com/office/drawing/2014/main" id="{9B02E8C4-F05A-4ED8-BD27-2DC07E8C46ED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9405" name="Rounded Rectangular Callout 121">
            <a:extLst>
              <a:ext uri="{FF2B5EF4-FFF2-40B4-BE49-F238E27FC236}">
                <a16:creationId xmlns:a16="http://schemas.microsoft.com/office/drawing/2014/main" id="{04741C47-C387-4C11-85E8-AAA325958554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9406" name="Rounded Rectangular Callout 123">
            <a:extLst>
              <a:ext uri="{FF2B5EF4-FFF2-40B4-BE49-F238E27FC236}">
                <a16:creationId xmlns:a16="http://schemas.microsoft.com/office/drawing/2014/main" id="{995679EF-50D9-41DF-AD64-AAA571326A29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9407" name="Rounded Rectangular Callout 124">
            <a:extLst>
              <a:ext uri="{FF2B5EF4-FFF2-40B4-BE49-F238E27FC236}">
                <a16:creationId xmlns:a16="http://schemas.microsoft.com/office/drawing/2014/main" id="{57768153-2E73-4C89-AFA8-2CD10AFE6045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59408" name="组合 72">
            <a:extLst>
              <a:ext uri="{FF2B5EF4-FFF2-40B4-BE49-F238E27FC236}">
                <a16:creationId xmlns:a16="http://schemas.microsoft.com/office/drawing/2014/main" id="{BBB2B559-103A-4FFE-8B3A-6F046F9F8A28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59411" name="图片 70">
              <a:extLst>
                <a:ext uri="{FF2B5EF4-FFF2-40B4-BE49-F238E27FC236}">
                  <a16:creationId xmlns:a16="http://schemas.microsoft.com/office/drawing/2014/main" id="{41D31BCA-6587-473D-AB7A-3F1E2A49F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412" name="图片 71">
              <a:extLst>
                <a:ext uri="{FF2B5EF4-FFF2-40B4-BE49-F238E27FC236}">
                  <a16:creationId xmlns:a16="http://schemas.microsoft.com/office/drawing/2014/main" id="{D3A77958-8186-45EB-83A3-E750EB815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标题 19">
            <a:extLst>
              <a:ext uri="{FF2B5EF4-FFF2-40B4-BE49-F238E27FC236}">
                <a16:creationId xmlns:a16="http://schemas.microsoft.com/office/drawing/2014/main" id="{7D2AD538-6E86-4D67-9E80-8BB789B11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300" y="93663"/>
            <a:ext cx="9499600" cy="1285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集中管理照片的方式</a:t>
            </a:r>
          </a:p>
        </p:txBody>
      </p:sp>
      <p:sp>
        <p:nvSpPr>
          <p:cNvPr id="59410" name="TextBox 22">
            <a:extLst>
              <a:ext uri="{FF2B5EF4-FFF2-40B4-BE49-F238E27FC236}">
                <a16:creationId xmlns:a16="http://schemas.microsoft.com/office/drawing/2014/main" id="{B43D85E1-9CF6-4ED7-84D4-9859707AB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475" y="1446213"/>
            <a:ext cx="8293100" cy="465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按日期建立文件夹</a:t>
            </a:r>
            <a:endParaRPr lang="en-US" alt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按景点建立文件夹</a:t>
            </a:r>
            <a:endParaRPr lang="en-US" alt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按类型（人像、风景、微距等）存放照片</a:t>
            </a:r>
            <a:endParaRPr lang="en-US" alt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结合日期、景点、类型建立文件夹（多种方式）</a:t>
            </a:r>
            <a:endParaRPr lang="en-US" alt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给文件命名、添加关键字（不管是文件属性还是在照片管理软件中）</a:t>
            </a:r>
            <a:endParaRPr lang="en-US" alt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给拍的好地照片建立一个精选目录</a:t>
            </a:r>
          </a:p>
        </p:txBody>
      </p:sp>
    </p:spTree>
  </p:cSld>
  <p:clrMapOvr>
    <a:masterClrMapping/>
  </p:clrMapOvr>
  <p:transition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48" name="组合 72">
            <a:extLst>
              <a:ext uri="{FF2B5EF4-FFF2-40B4-BE49-F238E27FC236}">
                <a16:creationId xmlns:a16="http://schemas.microsoft.com/office/drawing/2014/main" id="{CBD3730F-CD4C-4334-9324-298E32FD5349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8458" name="图片 70">
              <a:extLst>
                <a:ext uri="{FF2B5EF4-FFF2-40B4-BE49-F238E27FC236}">
                  <a16:creationId xmlns:a16="http://schemas.microsoft.com/office/drawing/2014/main" id="{016BC0F4-FA12-4000-92C9-94BA4BF21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9" name="图片 71">
              <a:extLst>
                <a:ext uri="{FF2B5EF4-FFF2-40B4-BE49-F238E27FC236}">
                  <a16:creationId xmlns:a16="http://schemas.microsoft.com/office/drawing/2014/main" id="{B7157F59-E4EB-4E79-A9B7-71F44240F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73" name="标题 19">
            <a:extLst>
              <a:ext uri="{FF2B5EF4-FFF2-40B4-BE49-F238E27FC236}">
                <a16:creationId xmlns:a16="http://schemas.microsoft.com/office/drawing/2014/main" id="{6FEB4610-E68B-4C19-A0AE-6C37584E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738" y="588963"/>
            <a:ext cx="9499600" cy="8080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要素之一：文件存放路径</a:t>
            </a:r>
          </a:p>
        </p:txBody>
      </p:sp>
      <p:sp>
        <p:nvSpPr>
          <p:cNvPr id="18451" name="AutoShape 34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BB1B6E89-48FB-4A7A-ADD9-82BF3B8717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667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452" name="AutoShape 35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0CB697F0-A5F2-4C18-B0C0-2CBA8E81A5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667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454" name="AutoShape 34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7C0056F6-CB5F-43DB-945D-3EB70ECA0B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509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455" name="AutoShape 35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6970B880-8DEC-436B-9979-D4B316EDCB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509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456" name="Rectangle 44">
            <a:extLst>
              <a:ext uri="{FF2B5EF4-FFF2-40B4-BE49-F238E27FC236}">
                <a16:creationId xmlns:a16="http://schemas.microsoft.com/office/drawing/2014/main" id="{D13C1B64-6FC4-4F6B-83E9-8F187788F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556" y="2192379"/>
            <a:ext cx="801052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硬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盘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一棵树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 </a:t>
            </a:r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大的枝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芽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文件夹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 </a:t>
            </a:r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分枝，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文件夹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 </a:t>
            </a:r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小枝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芽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件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 </a:t>
            </a:r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树叶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8457" name="Picture 7" descr="D:\Desktop\树叶.jpg">
            <a:extLst>
              <a:ext uri="{FF2B5EF4-FFF2-40B4-BE49-F238E27FC236}">
                <a16:creationId xmlns:a16="http://schemas.microsoft.com/office/drawing/2014/main" id="{0A531E7A-7224-4E3E-BA64-E31C88DE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5737">
            <a:off x="8420515" y="1907758"/>
            <a:ext cx="2406624" cy="338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0">
            <a:extLst>
              <a:ext uri="{FF2B5EF4-FFF2-40B4-BE49-F238E27FC236}">
                <a16:creationId xmlns:a16="http://schemas.microsoft.com/office/drawing/2014/main" id="{7BB9A672-A5C7-46DC-9070-BD7252CF5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647950"/>
            <a:ext cx="4462462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7200" b="1">
                <a:solidFill>
                  <a:srgbClr val="92D05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Thanks</a:t>
            </a:r>
            <a:endParaRPr lang="zh-CN" altLang="en-US" sz="7200" b="1">
              <a:solidFill>
                <a:srgbClr val="92D050"/>
              </a:solidFill>
              <a:latin typeface="幼圆" panose="02010509060101010101" pitchFamily="49" charset="-122"/>
              <a:ea typeface="幼圆" panose="02010509060101010101" pitchFamily="49" charset="-122"/>
              <a:sym typeface="Calibri" panose="020F0502020204030204" pitchFamily="34" charset="0"/>
            </a:endParaRPr>
          </a:p>
        </p:txBody>
      </p:sp>
      <p:pic>
        <p:nvPicPr>
          <p:cNvPr id="60419" name="图片 14">
            <a:extLst>
              <a:ext uri="{FF2B5EF4-FFF2-40B4-BE49-F238E27FC236}">
                <a16:creationId xmlns:a16="http://schemas.microsoft.com/office/drawing/2014/main" id="{A2801B97-BD58-414B-9D70-258C2EA62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2" t="4443" r="22231" b="32346"/>
          <a:stretch>
            <a:fillRect/>
          </a:stretch>
        </p:blipFill>
        <p:spPr bwMode="auto">
          <a:xfrm>
            <a:off x="7113588" y="23813"/>
            <a:ext cx="6191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0" name="图片 15">
            <a:extLst>
              <a:ext uri="{FF2B5EF4-FFF2-40B4-BE49-F238E27FC236}">
                <a16:creationId xmlns:a16="http://schemas.microsoft.com/office/drawing/2014/main" id="{F7DFF0F5-3568-4D06-A80F-4E3253F52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4" t="66331" r="13905" b="15274"/>
          <a:stretch>
            <a:fillRect/>
          </a:stretch>
        </p:blipFill>
        <p:spPr bwMode="auto">
          <a:xfrm>
            <a:off x="7813675" y="41275"/>
            <a:ext cx="2827338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ounded Rectangular Callout 105">
            <a:extLst>
              <a:ext uri="{FF2B5EF4-FFF2-40B4-BE49-F238E27FC236}">
                <a16:creationId xmlns:a16="http://schemas.microsoft.com/office/drawing/2014/main" id="{EB9F9DCE-58D0-4E16-AD6D-7ED08F40ACCD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467" name="Rounded Rectangular Callout 119">
            <a:extLst>
              <a:ext uri="{FF2B5EF4-FFF2-40B4-BE49-F238E27FC236}">
                <a16:creationId xmlns:a16="http://schemas.microsoft.com/office/drawing/2014/main" id="{F86A5538-73A1-485F-992E-9E98D6ADD183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468" name="Rounded Rectangular Callout 120">
            <a:extLst>
              <a:ext uri="{FF2B5EF4-FFF2-40B4-BE49-F238E27FC236}">
                <a16:creationId xmlns:a16="http://schemas.microsoft.com/office/drawing/2014/main" id="{C664911B-7D11-4F68-8ED3-1E20B00CE5ED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469" name="Rounded Rectangular Callout 121">
            <a:extLst>
              <a:ext uri="{FF2B5EF4-FFF2-40B4-BE49-F238E27FC236}">
                <a16:creationId xmlns:a16="http://schemas.microsoft.com/office/drawing/2014/main" id="{402D8FB5-B0F3-48CC-BB80-410818CCC82F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470" name="Rounded Rectangular Callout 123">
            <a:extLst>
              <a:ext uri="{FF2B5EF4-FFF2-40B4-BE49-F238E27FC236}">
                <a16:creationId xmlns:a16="http://schemas.microsoft.com/office/drawing/2014/main" id="{7B7936AE-7A03-4039-9AE2-050EA7268222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471" name="Rounded Rectangular Callout 124">
            <a:extLst>
              <a:ext uri="{FF2B5EF4-FFF2-40B4-BE49-F238E27FC236}">
                <a16:creationId xmlns:a16="http://schemas.microsoft.com/office/drawing/2014/main" id="{63AF886E-A1E2-48F6-9930-BF53AC670147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19472" name="组合 72">
            <a:extLst>
              <a:ext uri="{FF2B5EF4-FFF2-40B4-BE49-F238E27FC236}">
                <a16:creationId xmlns:a16="http://schemas.microsoft.com/office/drawing/2014/main" id="{D243370C-A67F-46E5-92C1-B6D593518AE8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9490" name="图片 70">
              <a:extLst>
                <a:ext uri="{FF2B5EF4-FFF2-40B4-BE49-F238E27FC236}">
                  <a16:creationId xmlns:a16="http://schemas.microsoft.com/office/drawing/2014/main" id="{922A8676-3B65-44B4-A33A-C171CCD14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91" name="图片 71">
              <a:extLst>
                <a:ext uri="{FF2B5EF4-FFF2-40B4-BE49-F238E27FC236}">
                  <a16:creationId xmlns:a16="http://schemas.microsoft.com/office/drawing/2014/main" id="{793C5F96-A7DB-44CA-B986-F84BCF373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73" name="标题 19">
            <a:extLst>
              <a:ext uri="{FF2B5EF4-FFF2-40B4-BE49-F238E27FC236}">
                <a16:creationId xmlns:a16="http://schemas.microsoft.com/office/drawing/2014/main" id="{0DF85896-B709-47D3-8004-820F4B13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738" y="111125"/>
            <a:ext cx="9499600" cy="1285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要素之二：文件保存属性</a:t>
            </a:r>
          </a:p>
        </p:txBody>
      </p:sp>
      <p:sp>
        <p:nvSpPr>
          <p:cNvPr id="19475" name="AutoShape 34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9C7520FC-DEB9-42C2-8D09-ABFE6F76CE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667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476" name="AutoShape 35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7F4FCA81-3D25-4169-BB37-7CA10EF857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667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478" name="AutoShape 34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EEF3066A-2975-420E-A3B8-5EC5E67C91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509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479" name="AutoShape 35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28F85EF8-4CB4-4EFC-A732-5415027379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509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482" name="Rectangle 23">
            <a:extLst>
              <a:ext uri="{FF2B5EF4-FFF2-40B4-BE49-F238E27FC236}">
                <a16:creationId xmlns:a16="http://schemas.microsoft.com/office/drawing/2014/main" id="{EC639592-AA6E-4546-94D9-881C94376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730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1" name="AutoShape 2">
            <a:extLst>
              <a:ext uri="{FF2B5EF4-FFF2-40B4-BE49-F238E27FC236}">
                <a16:creationId xmlns:a16="http://schemas.microsoft.com/office/drawing/2014/main" id="{6284E680-13D8-426C-A84D-0813D5D64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225675"/>
            <a:ext cx="6269038" cy="473075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存档</a:t>
            </a:r>
            <a:r>
              <a:rPr lang="en-US" altLang="zh-CN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只读</a:t>
            </a:r>
            <a:r>
              <a:rPr lang="en-US" altLang="zh-CN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86" name="Text Box 12">
            <a:extLst>
              <a:ext uri="{FF2B5EF4-FFF2-40B4-BE49-F238E27FC236}">
                <a16:creationId xmlns:a16="http://schemas.microsoft.com/office/drawing/2014/main" id="{AD2DD86A-CBC1-4ED1-976F-47EF4968B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6" y="3178175"/>
            <a:ext cx="1752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能看的！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能改的！</a:t>
            </a:r>
          </a:p>
        </p:txBody>
      </p:sp>
      <p:sp>
        <p:nvSpPr>
          <p:cNvPr id="19487" name="Text Box 14">
            <a:extLst>
              <a:ext uri="{FF2B5EF4-FFF2-40B4-BE49-F238E27FC236}">
                <a16:creationId xmlns:a16="http://schemas.microsoft.com/office/drawing/2014/main" id="{7C1F3D7E-CEC3-4248-8E09-66BB077E6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226" y="3167063"/>
            <a:ext cx="18129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只能看！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不能改！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防修改！</a:t>
            </a:r>
          </a:p>
        </p:txBody>
      </p:sp>
      <p:sp>
        <p:nvSpPr>
          <p:cNvPr id="19488" name="Text Box 16">
            <a:extLst>
              <a:ext uri="{FF2B5EF4-FFF2-40B4-BE49-F238E27FC236}">
                <a16:creationId xmlns:a16="http://schemas.microsoft.com/office/drawing/2014/main" id="{F34D82EE-9501-4BC0-9CDC-E044C9BC9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4589" y="3167063"/>
            <a:ext cx="240188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一般你看不到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设置了才能看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可防错误删除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0">
            <a:extLst>
              <a:ext uri="{FF2B5EF4-FFF2-40B4-BE49-F238E27FC236}">
                <a16:creationId xmlns:a16="http://schemas.microsoft.com/office/drawing/2014/main" id="{A7E310BE-5903-4CFE-A077-5E62CBA10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0496" name="组合 72">
            <a:extLst>
              <a:ext uri="{FF2B5EF4-FFF2-40B4-BE49-F238E27FC236}">
                <a16:creationId xmlns:a16="http://schemas.microsoft.com/office/drawing/2014/main" id="{2323B338-5A37-4B09-92FC-95956211F9A7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20533" name="图片 70">
              <a:extLst>
                <a:ext uri="{FF2B5EF4-FFF2-40B4-BE49-F238E27FC236}">
                  <a16:creationId xmlns:a16="http://schemas.microsoft.com/office/drawing/2014/main" id="{024D006F-BFE6-4EC7-9041-A956486B8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4" name="图片 71">
              <a:extLst>
                <a:ext uri="{FF2B5EF4-FFF2-40B4-BE49-F238E27FC236}">
                  <a16:creationId xmlns:a16="http://schemas.microsoft.com/office/drawing/2014/main" id="{E0521593-631F-4AB6-B7E4-AF37211DE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73" name="标题 19">
            <a:extLst>
              <a:ext uri="{FF2B5EF4-FFF2-40B4-BE49-F238E27FC236}">
                <a16:creationId xmlns:a16="http://schemas.microsoft.com/office/drawing/2014/main" id="{F93A6CBE-E8E2-411D-AD6B-AC477773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738" y="111125"/>
            <a:ext cx="9499600" cy="1285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要素之三：文件分类</a:t>
            </a:r>
          </a:p>
        </p:txBody>
      </p:sp>
      <p:sp>
        <p:nvSpPr>
          <p:cNvPr id="20499" name="AutoShape 34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E9FDB795-07F6-4600-AD94-03CD12DE28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667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0" name="AutoShape 35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F8BFFCCE-A0E7-4754-8527-D6D93BF651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667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2" name="AutoShape 34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8FB188AA-C4D4-4B5E-AEB8-EF45718C8A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509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3" name="AutoShape 35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778702A1-417A-4048-8493-708F5441C6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509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5" name="Rectangle 23">
            <a:extLst>
              <a:ext uri="{FF2B5EF4-FFF2-40B4-BE49-F238E27FC236}">
                <a16:creationId xmlns:a16="http://schemas.microsoft.com/office/drawing/2014/main" id="{630B3423-7B0B-4723-B0EB-5C17A8CBA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730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6" name="AutoShape 4">
            <a:extLst>
              <a:ext uri="{FF2B5EF4-FFF2-40B4-BE49-F238E27FC236}">
                <a16:creationId xmlns:a16="http://schemas.microsoft.com/office/drawing/2014/main" id="{DF29AF79-2A0B-4F1E-82EF-95766C35643C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4215607" y="2540794"/>
            <a:ext cx="134937" cy="6667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7" name="AutoShape 10">
            <a:extLst>
              <a:ext uri="{FF2B5EF4-FFF2-40B4-BE49-F238E27FC236}">
                <a16:creationId xmlns:a16="http://schemas.microsoft.com/office/drawing/2014/main" id="{54AE3519-C7FA-4744-A4A3-5DD4FE7FF2AC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6793707" y="2540794"/>
            <a:ext cx="134937" cy="6667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EB8959D7-163C-4397-A1DD-72AA50C9F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55923"/>
              </p:ext>
            </p:extLst>
          </p:nvPr>
        </p:nvGraphicFramePr>
        <p:xfrm>
          <a:off x="1801813" y="1725613"/>
          <a:ext cx="8597900" cy="4484688"/>
        </p:xfrm>
        <a:graphic>
          <a:graphicData uri="http://schemas.openxmlformats.org/drawingml/2006/table">
            <a:tbl>
              <a:tblPr/>
              <a:tblGrid>
                <a:gridCol w="1233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5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613">
                <a:tc>
                  <a:txBody>
                    <a:bodyPr/>
                    <a:lstStyle/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文件类型</a:t>
                      </a:r>
                    </a:p>
                  </a:txBody>
                  <a:tcPr marL="17215" marR="17215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格式</a:t>
                      </a:r>
                    </a:p>
                  </a:txBody>
                  <a:tcPr marL="17215" marR="172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格式特征</a:t>
                      </a:r>
                    </a:p>
                  </a:txBody>
                  <a:tcPr marL="17215" marR="172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699">
                <a:tc rowSpan="2">
                  <a:txBody>
                    <a:bodyPr/>
                    <a:lstStyle/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纯文本文件</a:t>
                      </a:r>
                    </a:p>
                  </a:txBody>
                  <a:tcPr marL="17215" marR="17215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TXT</a:t>
                      </a:r>
                      <a:r>
                        <a:rPr kumimoji="0" 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格式</a:t>
                      </a:r>
                    </a:p>
                  </a:txBody>
                  <a:tcPr marL="17215" marR="172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格式简单透明、不含结构信息和加密、不绑定软硬件、能用基本文本编辑工具阅读、数据占用字节数少。</a:t>
                      </a:r>
                    </a:p>
                  </a:txBody>
                  <a:tcPr marL="17215" marR="172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6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XML</a:t>
                      </a:r>
                      <a:r>
                        <a:rPr kumimoji="0" 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格式</a:t>
                      </a:r>
                    </a:p>
                  </a:txBody>
                  <a:tcPr marL="17215" marR="172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遵循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XML</a:t>
                      </a:r>
                      <a:r>
                        <a:rPr kumimoji="0" 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技术规范，格式开放、不绑定软硬件、格式自描述、不包含加密、易于转换。</a:t>
                      </a:r>
                    </a:p>
                  </a:txBody>
                  <a:tcPr marL="17215" marR="172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537">
                <a:tc rowSpan="3">
                  <a:txBody>
                    <a:bodyPr/>
                    <a:lstStyle/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版式文件</a:t>
                      </a:r>
                    </a:p>
                  </a:txBody>
                  <a:tcPr marL="17215" marR="17215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PDF</a:t>
                      </a:r>
                      <a:r>
                        <a:rPr kumimoji="0" 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格式</a:t>
                      </a:r>
                    </a:p>
                  </a:txBody>
                  <a:tcPr marL="17215" marR="172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遵循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ISO/DIS 19005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《</a:t>
                      </a:r>
                      <a:r>
                        <a:rPr kumimoji="0" 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文件管理 电子文件长期保存格式 第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1</a:t>
                      </a:r>
                      <a:r>
                        <a:rPr kumimoji="0" 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部分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PDF1.4</a:t>
                      </a:r>
                      <a:r>
                        <a:rPr kumimoji="0" 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的使用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(PDF/A-1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)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》</a:t>
                      </a:r>
                      <a:r>
                        <a:rPr kumimoji="0" 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，支持数字签名、格式开放、不绑定软硬件、格式自包含、格式自描述、固定显示、不包含加密、可向其他文本格式转换。</a:t>
                      </a:r>
                    </a:p>
                  </a:txBody>
                  <a:tcPr marL="17215" marR="172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6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CEB</a:t>
                      </a:r>
                      <a:r>
                        <a:rPr kumimoji="0" 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格式</a:t>
                      </a:r>
                    </a:p>
                  </a:txBody>
                  <a:tcPr marL="17215" marR="172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支持数字签名、格式自描述、固定显示、可向其他文本格式转换。</a:t>
                      </a:r>
                    </a:p>
                  </a:txBody>
                  <a:tcPr marL="17215" marR="172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6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SEP</a:t>
                      </a: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格式</a:t>
                      </a:r>
                    </a:p>
                  </a:txBody>
                  <a:tcPr marL="17215" marR="172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</a:rPr>
                        <a:t>支持数字签名、格式自描述、固定显示、可向其他文本格式转换。</a:t>
                      </a:r>
                    </a:p>
                  </a:txBody>
                  <a:tcPr marL="17215" marR="172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0">
            <a:extLst>
              <a:ext uri="{FF2B5EF4-FFF2-40B4-BE49-F238E27FC236}">
                <a16:creationId xmlns:a16="http://schemas.microsoft.com/office/drawing/2014/main" id="{A7E310BE-5903-4CFE-A077-5E62CBA10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0496" name="组合 72">
            <a:extLst>
              <a:ext uri="{FF2B5EF4-FFF2-40B4-BE49-F238E27FC236}">
                <a16:creationId xmlns:a16="http://schemas.microsoft.com/office/drawing/2014/main" id="{2323B338-5A37-4B09-92FC-95956211F9A7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20533" name="图片 70">
              <a:extLst>
                <a:ext uri="{FF2B5EF4-FFF2-40B4-BE49-F238E27FC236}">
                  <a16:creationId xmlns:a16="http://schemas.microsoft.com/office/drawing/2014/main" id="{024D006F-BFE6-4EC7-9041-A956486B8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4" name="图片 71">
              <a:extLst>
                <a:ext uri="{FF2B5EF4-FFF2-40B4-BE49-F238E27FC236}">
                  <a16:creationId xmlns:a16="http://schemas.microsoft.com/office/drawing/2014/main" id="{E0521593-631F-4AB6-B7E4-AF37211DE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73" name="标题 19">
            <a:extLst>
              <a:ext uri="{FF2B5EF4-FFF2-40B4-BE49-F238E27FC236}">
                <a16:creationId xmlns:a16="http://schemas.microsoft.com/office/drawing/2014/main" id="{F93A6CBE-E8E2-411D-AD6B-AC477773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738" y="111125"/>
            <a:ext cx="9499600" cy="1285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要素之三：文件分类</a:t>
            </a:r>
          </a:p>
        </p:txBody>
      </p:sp>
      <p:sp>
        <p:nvSpPr>
          <p:cNvPr id="20499" name="AutoShape 34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E9FDB795-07F6-4600-AD94-03CD12DE28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667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0" name="AutoShape 35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F8BFFCCE-A0E7-4754-8527-D6D93BF651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667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2" name="AutoShape 34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8FB188AA-C4D4-4B5E-AEB8-EF45718C8A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509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3" name="AutoShape 35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778702A1-417A-4048-8493-708F5441C6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509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5" name="Rectangle 23">
            <a:extLst>
              <a:ext uri="{FF2B5EF4-FFF2-40B4-BE49-F238E27FC236}">
                <a16:creationId xmlns:a16="http://schemas.microsoft.com/office/drawing/2014/main" id="{630B3423-7B0B-4723-B0EB-5C17A8CBA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730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6" name="AutoShape 4">
            <a:extLst>
              <a:ext uri="{FF2B5EF4-FFF2-40B4-BE49-F238E27FC236}">
                <a16:creationId xmlns:a16="http://schemas.microsoft.com/office/drawing/2014/main" id="{DF29AF79-2A0B-4F1E-82EF-95766C35643C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4215607" y="2540794"/>
            <a:ext cx="134937" cy="6667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7" name="AutoShape 10">
            <a:extLst>
              <a:ext uri="{FF2B5EF4-FFF2-40B4-BE49-F238E27FC236}">
                <a16:creationId xmlns:a16="http://schemas.microsoft.com/office/drawing/2014/main" id="{54AE3519-C7FA-4744-A4A3-5DD4FE7FF2AC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6793707" y="2540794"/>
            <a:ext cx="134937" cy="6667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C6BF02A-22A3-4115-9DAF-6A643C5C6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870756"/>
              </p:ext>
            </p:extLst>
          </p:nvPr>
        </p:nvGraphicFramePr>
        <p:xfrm>
          <a:off x="1749425" y="1870075"/>
          <a:ext cx="8758238" cy="3911600"/>
        </p:xfrm>
        <a:graphic>
          <a:graphicData uri="http://schemas.openxmlformats.org/drawingml/2006/table">
            <a:tbl>
              <a:tblPr/>
              <a:tblGrid>
                <a:gridCol w="1106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0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9234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文件类型</a:t>
                      </a:r>
                    </a:p>
                  </a:txBody>
                  <a:tcPr marL="17217" marR="17217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格式</a:t>
                      </a:r>
                    </a:p>
                  </a:txBody>
                  <a:tcPr marL="17217" marR="172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格式特征</a:t>
                      </a:r>
                    </a:p>
                  </a:txBody>
                  <a:tcPr marL="17217" marR="172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461">
                <a:tc rowSpan="2"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可执行    文件</a:t>
                      </a:r>
                      <a:endParaRPr lang="zh-CN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217" marR="17217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EXE</a:t>
                      </a: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格式</a:t>
                      </a:r>
                    </a:p>
                  </a:txBody>
                  <a:tcPr marL="17217" marR="172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它可以加载到内存中，并由操作系统加载程序执行，是可在操作系统存储空间中浮动定位的可执行程序。</a:t>
                      </a:r>
                    </a:p>
                  </a:txBody>
                  <a:tcPr marL="17217" marR="172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6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COM</a:t>
                      </a: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格式</a:t>
                      </a:r>
                    </a:p>
                  </a:txBody>
                  <a:tcPr marL="17217" marR="172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文件中没有附带任何支持性数据，仅包含可执行代码</a:t>
                      </a:r>
                    </a:p>
                  </a:txBody>
                  <a:tcPr marL="17217" marR="172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457">
                <a:tc rowSpan="4"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图像文件</a:t>
                      </a:r>
                    </a:p>
                  </a:txBody>
                  <a:tcPr marL="17217" marR="17217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TIFF</a:t>
                      </a: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格式</a:t>
                      </a:r>
                    </a:p>
                  </a:txBody>
                  <a:tcPr marL="17217" marR="172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支持无损压缩、不绑定软硬件、易于转换、聚合能力强。</a:t>
                      </a:r>
                    </a:p>
                  </a:txBody>
                  <a:tcPr marL="17217" marR="172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2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JPEG</a:t>
                      </a: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格式</a:t>
                      </a:r>
                    </a:p>
                  </a:txBody>
                  <a:tcPr marL="17217" marR="172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遵循相关标准规范，格式透明、不绑定软硬件、易于转换。</a:t>
                      </a:r>
                    </a:p>
                  </a:txBody>
                  <a:tcPr marL="17217" marR="172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0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GIF</a:t>
                      </a: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格式</a:t>
                      </a:r>
                    </a:p>
                  </a:txBody>
                  <a:tcPr marL="17217" marR="172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支持无损压缩、格式透明、不绑定软硬件、易于转换。</a:t>
                      </a:r>
                    </a:p>
                  </a:txBody>
                  <a:tcPr marL="17217" marR="172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4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PNG</a:t>
                      </a: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格式</a:t>
                      </a:r>
                    </a:p>
                  </a:txBody>
                  <a:tcPr marL="17217" marR="172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支持无损压缩、格式透明、易于转换。</a:t>
                      </a:r>
                    </a:p>
                  </a:txBody>
                  <a:tcPr marL="17217" marR="172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46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0">
            <a:extLst>
              <a:ext uri="{FF2B5EF4-FFF2-40B4-BE49-F238E27FC236}">
                <a16:creationId xmlns:a16="http://schemas.microsoft.com/office/drawing/2014/main" id="{A7E310BE-5903-4CFE-A077-5E62CBA10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0496" name="组合 72">
            <a:extLst>
              <a:ext uri="{FF2B5EF4-FFF2-40B4-BE49-F238E27FC236}">
                <a16:creationId xmlns:a16="http://schemas.microsoft.com/office/drawing/2014/main" id="{2323B338-5A37-4B09-92FC-95956211F9A7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20533" name="图片 70">
              <a:extLst>
                <a:ext uri="{FF2B5EF4-FFF2-40B4-BE49-F238E27FC236}">
                  <a16:creationId xmlns:a16="http://schemas.microsoft.com/office/drawing/2014/main" id="{024D006F-BFE6-4EC7-9041-A956486B8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4" name="图片 71">
              <a:extLst>
                <a:ext uri="{FF2B5EF4-FFF2-40B4-BE49-F238E27FC236}">
                  <a16:creationId xmlns:a16="http://schemas.microsoft.com/office/drawing/2014/main" id="{E0521593-631F-4AB6-B7E4-AF37211DE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73" name="标题 19">
            <a:extLst>
              <a:ext uri="{FF2B5EF4-FFF2-40B4-BE49-F238E27FC236}">
                <a16:creationId xmlns:a16="http://schemas.microsoft.com/office/drawing/2014/main" id="{F93A6CBE-E8E2-411D-AD6B-AC477773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738" y="111125"/>
            <a:ext cx="9499600" cy="1285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要素之三：文件分类</a:t>
            </a:r>
          </a:p>
        </p:txBody>
      </p:sp>
      <p:sp>
        <p:nvSpPr>
          <p:cNvPr id="20499" name="AutoShape 34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E9FDB795-07F6-4600-AD94-03CD12DE28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667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0" name="AutoShape 35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F8BFFCCE-A0E7-4754-8527-D6D93BF651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667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2" name="AutoShape 34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8FB188AA-C4D4-4B5E-AEB8-EF45718C8A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509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3" name="AutoShape 35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778702A1-417A-4048-8493-708F5441C6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509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5" name="Rectangle 23">
            <a:extLst>
              <a:ext uri="{FF2B5EF4-FFF2-40B4-BE49-F238E27FC236}">
                <a16:creationId xmlns:a16="http://schemas.microsoft.com/office/drawing/2014/main" id="{630B3423-7B0B-4723-B0EB-5C17A8CBA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730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6" name="AutoShape 4">
            <a:extLst>
              <a:ext uri="{FF2B5EF4-FFF2-40B4-BE49-F238E27FC236}">
                <a16:creationId xmlns:a16="http://schemas.microsoft.com/office/drawing/2014/main" id="{DF29AF79-2A0B-4F1E-82EF-95766C35643C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4215607" y="2540794"/>
            <a:ext cx="134937" cy="6667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7" name="AutoShape 10">
            <a:extLst>
              <a:ext uri="{FF2B5EF4-FFF2-40B4-BE49-F238E27FC236}">
                <a16:creationId xmlns:a16="http://schemas.microsoft.com/office/drawing/2014/main" id="{54AE3519-C7FA-4744-A4A3-5DD4FE7FF2AC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6793707" y="2540794"/>
            <a:ext cx="134937" cy="6667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3887BDA-8608-4BE5-ADB4-9C1CE69D4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750585"/>
              </p:ext>
            </p:extLst>
          </p:nvPr>
        </p:nvGraphicFramePr>
        <p:xfrm>
          <a:off x="1819275" y="1733550"/>
          <a:ext cx="8551863" cy="4330700"/>
        </p:xfrm>
        <a:graphic>
          <a:graphicData uri="http://schemas.openxmlformats.org/drawingml/2006/table">
            <a:tbl>
              <a:tblPr/>
              <a:tblGrid>
                <a:gridCol w="1125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0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770">
                <a:tc>
                  <a:txBody>
                    <a:bodyPr/>
                    <a:lstStyle/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文件类型</a:t>
                      </a:r>
                    </a:p>
                  </a:txBody>
                  <a:tcPr marL="17215" marR="17215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格式</a:t>
                      </a:r>
                    </a:p>
                  </a:txBody>
                  <a:tcPr marL="17215" marR="172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格式特征</a:t>
                      </a:r>
                    </a:p>
                  </a:txBody>
                  <a:tcPr marL="17215" marR="172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919">
                <a:tc rowSpan="3">
                  <a:txBody>
                    <a:bodyPr/>
                    <a:lstStyle/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音频文件</a:t>
                      </a:r>
                    </a:p>
                  </a:txBody>
                  <a:tcPr marL="17215" marR="17215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WAV</a:t>
                      </a: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格式</a:t>
                      </a:r>
                    </a:p>
                  </a:txBody>
                  <a:tcPr marL="17215" marR="172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+mn-cs"/>
                        </a:rPr>
                        <a:t>支持数字水印技术、支持无损或其他公开的压缩算法、易于转换</a:t>
                      </a:r>
                    </a:p>
                  </a:txBody>
                  <a:tcPr marL="17215" marR="172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6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MP3</a:t>
                      </a: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格式</a:t>
                      </a:r>
                    </a:p>
                  </a:txBody>
                  <a:tcPr marL="33191" marR="3319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+mn-cs"/>
                        </a:rPr>
                        <a:t>遵循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GB/T 17191-1997</a:t>
                      </a:r>
                      <a:r>
                        <a:rPr kumimoji="0" lang="zh-C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+mn-cs"/>
                        </a:rPr>
                        <a:t>《</a:t>
                      </a:r>
                      <a:r>
                        <a:rPr kumimoji="0" 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+mn-cs"/>
                        </a:rPr>
                        <a:t>信息技术 具有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+mn-cs"/>
                        </a:rPr>
                        <a:t>1.5Mbit/s</a:t>
                      </a:r>
                      <a:r>
                        <a:rPr kumimoji="0" 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+mn-cs"/>
                        </a:rPr>
                        <a:t>数据传输率的数字存储媒体运动图像及其伴音的编码</a:t>
                      </a:r>
                      <a:r>
                        <a:rPr kumimoji="0" lang="zh-C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+mn-cs"/>
                        </a:rPr>
                        <a:t>》</a:t>
                      </a:r>
                      <a:r>
                        <a:rPr kumimoji="0" 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+mn-cs"/>
                        </a:rPr>
                        <a:t>，压缩算法公开、格式紧凑、数据占用字节数少、易于转换。</a:t>
                      </a:r>
                    </a:p>
                  </a:txBody>
                  <a:tcPr marL="33191" marR="3319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WMA</a:t>
                      </a: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格式</a:t>
                      </a:r>
                    </a:p>
                  </a:txBody>
                  <a:tcPr marL="33191" marR="3319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+mn-cs"/>
                        </a:rPr>
                        <a:t>内置版权保护技术、格式紧凑、数据占用字节数少、易于转换。</a:t>
                      </a:r>
                    </a:p>
                  </a:txBody>
                  <a:tcPr marL="33191" marR="3319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933">
                <a:tc rowSpan="3">
                  <a:txBody>
                    <a:bodyPr/>
                    <a:lstStyle/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视频文件</a:t>
                      </a:r>
                    </a:p>
                  </a:txBody>
                  <a:tcPr marL="33191" marR="33191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AVI</a:t>
                      </a: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格式</a:t>
                      </a:r>
                    </a:p>
                  </a:txBody>
                  <a:tcPr marL="33191" marR="3319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+mn-cs"/>
                        </a:rPr>
                        <a:t>支持数字水印技术、支持无损或其他公开的压缩算法、易于转换。</a:t>
                      </a:r>
                    </a:p>
                  </a:txBody>
                  <a:tcPr marL="33191" marR="3319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6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MOV</a:t>
                      </a: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格式</a:t>
                      </a:r>
                    </a:p>
                  </a:txBody>
                  <a:tcPr marL="33191" marR="3319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+mn-cs"/>
                        </a:rPr>
                        <a:t>格式紧凑、易于转换。 </a:t>
                      </a:r>
                    </a:p>
                  </a:txBody>
                  <a:tcPr marL="33191" marR="3319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378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MPEG</a:t>
                      </a: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格式</a:t>
                      </a:r>
                    </a:p>
                  </a:txBody>
                  <a:tcPr marL="33191" marR="3319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+mn-cs"/>
                        </a:rPr>
                        <a:t>遵循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GB/T 17191-1997</a:t>
                      </a:r>
                      <a:r>
                        <a:rPr kumimoji="0" lang="zh-C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+mn-cs"/>
                        </a:rPr>
                        <a:t>《</a:t>
                      </a:r>
                      <a:r>
                        <a:rPr kumimoji="0" 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+mn-cs"/>
                        </a:rPr>
                        <a:t>信息技术 具有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+mn-cs"/>
                        </a:rPr>
                        <a:t>1.5Mbit/s</a:t>
                      </a:r>
                      <a:r>
                        <a:rPr kumimoji="0" 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+mn-cs"/>
                        </a:rPr>
                        <a:t>数据传输率的数字存储媒体运动图像及其伴音的编码</a:t>
                      </a:r>
                      <a:r>
                        <a:rPr kumimoji="0" lang="zh-C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+mn-cs"/>
                        </a:rPr>
                        <a:t>》</a:t>
                      </a:r>
                      <a:r>
                        <a:rPr kumimoji="0" 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+mn-cs"/>
                        </a:rPr>
                        <a:t>，压缩算法公开、不绑定软硬件、易于转换。 </a:t>
                      </a:r>
                    </a:p>
                  </a:txBody>
                  <a:tcPr marL="33191" marR="3319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431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6" name="组合 72">
            <a:extLst>
              <a:ext uri="{FF2B5EF4-FFF2-40B4-BE49-F238E27FC236}">
                <a16:creationId xmlns:a16="http://schemas.microsoft.com/office/drawing/2014/main" id="{2323B338-5A37-4B09-92FC-95956211F9A7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20533" name="图片 70">
              <a:extLst>
                <a:ext uri="{FF2B5EF4-FFF2-40B4-BE49-F238E27FC236}">
                  <a16:creationId xmlns:a16="http://schemas.microsoft.com/office/drawing/2014/main" id="{024D006F-BFE6-4EC7-9041-A956486B8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4" name="图片 71">
              <a:extLst>
                <a:ext uri="{FF2B5EF4-FFF2-40B4-BE49-F238E27FC236}">
                  <a16:creationId xmlns:a16="http://schemas.microsoft.com/office/drawing/2014/main" id="{E0521593-631F-4AB6-B7E4-AF37211DE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73" name="标题 19">
            <a:extLst>
              <a:ext uri="{FF2B5EF4-FFF2-40B4-BE49-F238E27FC236}">
                <a16:creationId xmlns:a16="http://schemas.microsoft.com/office/drawing/2014/main" id="{F93A6CBE-E8E2-411D-AD6B-AC477773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738" y="111125"/>
            <a:ext cx="9499600" cy="1285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要素之三：文件分类</a:t>
            </a:r>
          </a:p>
        </p:txBody>
      </p:sp>
      <p:sp>
        <p:nvSpPr>
          <p:cNvPr id="20499" name="AutoShape 34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E9FDB795-07F6-4600-AD94-03CD12DE28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667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0" name="AutoShape 35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F8BFFCCE-A0E7-4754-8527-D6D93BF651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667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2" name="AutoShape 34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8FB188AA-C4D4-4B5E-AEB8-EF45718C8A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509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3" name="AutoShape 35" descr="C:\Users\chenmo\AppData\Roaming\Tencent\Users\1010667053\QQ\WinTemp\RichOle\ND32N2BIWEQ)3{76NQXG.jpg">
            <a:extLst>
              <a:ext uri="{FF2B5EF4-FFF2-40B4-BE49-F238E27FC236}">
                <a16:creationId xmlns:a16="http://schemas.microsoft.com/office/drawing/2014/main" id="{778702A1-417A-4048-8493-708F5441C6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8509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5" name="Rectangle 23">
            <a:extLst>
              <a:ext uri="{FF2B5EF4-FFF2-40B4-BE49-F238E27FC236}">
                <a16:creationId xmlns:a16="http://schemas.microsoft.com/office/drawing/2014/main" id="{630B3423-7B0B-4723-B0EB-5C17A8CBA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730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6" name="AutoShape 4">
            <a:extLst>
              <a:ext uri="{FF2B5EF4-FFF2-40B4-BE49-F238E27FC236}">
                <a16:creationId xmlns:a16="http://schemas.microsoft.com/office/drawing/2014/main" id="{DF29AF79-2A0B-4F1E-82EF-95766C35643C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4215607" y="2540794"/>
            <a:ext cx="134937" cy="6667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7" name="AutoShape 10">
            <a:extLst>
              <a:ext uri="{FF2B5EF4-FFF2-40B4-BE49-F238E27FC236}">
                <a16:creationId xmlns:a16="http://schemas.microsoft.com/office/drawing/2014/main" id="{54AE3519-C7FA-4744-A4A3-5DD4FE7FF2AC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6793707" y="2540794"/>
            <a:ext cx="134937" cy="6667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EAA850-C9FF-4FC8-91DB-27B85E61AEA4}"/>
              </a:ext>
            </a:extLst>
          </p:cNvPr>
          <p:cNvSpPr txBox="1"/>
          <p:nvPr/>
        </p:nvSpPr>
        <p:spPr>
          <a:xfrm>
            <a:off x="2331075" y="3564731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accent3"/>
                </a:solidFill>
                <a:latin typeface="Arial Black" panose="020B0A04020102020204" pitchFamily="34" charset="0"/>
              </a:rPr>
              <a:t>.html</a:t>
            </a:r>
            <a:r>
              <a:rPr lang="zh-CN" altLang="en-US" sz="3600" dirty="0">
                <a:solidFill>
                  <a:schemeClr val="accent3"/>
                </a:solidFill>
                <a:latin typeface="Arial Black" panose="020B0A04020102020204" pitchFamily="34" charset="0"/>
              </a:rPr>
              <a:t>  </a:t>
            </a:r>
            <a:r>
              <a:rPr lang="en-US" altLang="zh-CN" sz="3600" dirty="0">
                <a:solidFill>
                  <a:schemeClr val="accent3"/>
                </a:solidFill>
                <a:latin typeface="Arial Black" panose="020B0A04020102020204" pitchFamily="34" charset="0"/>
              </a:rPr>
              <a:t>.</a:t>
            </a:r>
            <a:r>
              <a:rPr lang="en-US" altLang="zh-CN" sz="3600" dirty="0" err="1">
                <a:solidFill>
                  <a:schemeClr val="accent3"/>
                </a:solidFill>
                <a:latin typeface="Arial Black" panose="020B0A04020102020204" pitchFamily="34" charset="0"/>
              </a:rPr>
              <a:t>css</a:t>
            </a:r>
            <a:r>
              <a:rPr lang="en-US" altLang="zh-CN" sz="3600" dirty="0">
                <a:solidFill>
                  <a:schemeClr val="accent3"/>
                </a:solidFill>
                <a:latin typeface="Arial Black" panose="020B0A04020102020204" pitchFamily="34" charset="0"/>
              </a:rPr>
              <a:t>   .</a:t>
            </a:r>
            <a:r>
              <a:rPr lang="en-US" altLang="zh-CN" sz="3600" dirty="0" err="1">
                <a:solidFill>
                  <a:schemeClr val="accent3"/>
                </a:solidFill>
                <a:latin typeface="Arial Black" panose="020B0A04020102020204" pitchFamily="34" charset="0"/>
              </a:rPr>
              <a:t>js</a:t>
            </a:r>
            <a:r>
              <a:rPr lang="zh-CN" altLang="en-US" sz="3600" dirty="0">
                <a:solidFill>
                  <a:schemeClr val="accent3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8E59E7-58C5-4F2C-AF06-4E7AA0B80481}"/>
              </a:ext>
            </a:extLst>
          </p:cNvPr>
          <p:cNvSpPr txBox="1"/>
          <p:nvPr/>
        </p:nvSpPr>
        <p:spPr>
          <a:xfrm>
            <a:off x="2331075" y="4709101"/>
            <a:ext cx="2613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chemeClr val="accent3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2"/>
                </a:solidFill>
              </a:rPr>
              <a:t>.c        .</a:t>
            </a:r>
            <a:r>
              <a:rPr lang="en-US" altLang="zh-CN" dirty="0" err="1">
                <a:solidFill>
                  <a:schemeClr val="accent2"/>
                </a:solidFill>
              </a:rPr>
              <a:t>py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C497B4-ABF4-4EDF-A979-C9D5C3D7FFD1}"/>
              </a:ext>
            </a:extLst>
          </p:cNvPr>
          <p:cNvSpPr txBox="1"/>
          <p:nvPr/>
        </p:nvSpPr>
        <p:spPr>
          <a:xfrm>
            <a:off x="2313613" y="2420361"/>
            <a:ext cx="5288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  <a:latin typeface="Arial Black" panose="020B0A04020102020204" pitchFamily="34" charset="0"/>
              </a:rPr>
              <a:t>.ppt</a:t>
            </a:r>
            <a:r>
              <a:rPr lang="zh-CN" altLang="en-US" sz="3600" dirty="0">
                <a:solidFill>
                  <a:srgbClr val="00B0F0"/>
                </a:solidFill>
                <a:latin typeface="Arial Black" panose="020B0A04020102020204" pitchFamily="34" charset="0"/>
              </a:rPr>
              <a:t>  </a:t>
            </a:r>
            <a:r>
              <a:rPr lang="en-US" altLang="zh-CN" sz="3600" dirty="0">
                <a:solidFill>
                  <a:srgbClr val="00B0F0"/>
                </a:solidFill>
                <a:latin typeface="Arial Black" panose="020B0A04020102020204" pitchFamily="34" charset="0"/>
              </a:rPr>
              <a:t>.</a:t>
            </a:r>
            <a:r>
              <a:rPr lang="en-US" altLang="zh-CN" sz="3600" dirty="0" err="1">
                <a:solidFill>
                  <a:srgbClr val="00B0F0"/>
                </a:solidFill>
                <a:latin typeface="Arial Black" panose="020B0A04020102020204" pitchFamily="34" charset="0"/>
              </a:rPr>
              <a:t>xls</a:t>
            </a:r>
            <a:r>
              <a:rPr lang="en-US" altLang="zh-CN" sz="3600" dirty="0">
                <a:solidFill>
                  <a:srgbClr val="00B0F0"/>
                </a:solidFill>
                <a:latin typeface="Arial Black" panose="020B0A04020102020204" pitchFamily="34" charset="0"/>
              </a:rPr>
              <a:t>   .doc</a:t>
            </a:r>
            <a:r>
              <a:rPr lang="zh-CN" altLang="en-US" sz="3600" dirty="0">
                <a:solidFill>
                  <a:srgbClr val="00B0F0"/>
                </a:solidFill>
                <a:latin typeface="Arial Black" panose="020B0A04020102020204" pitchFamily="34" charset="0"/>
              </a:rPr>
              <a:t>   </a:t>
            </a:r>
            <a:r>
              <a:rPr lang="en-US" altLang="zh-CN" sz="3600" dirty="0">
                <a:solidFill>
                  <a:srgbClr val="00B0F0"/>
                </a:solidFill>
                <a:latin typeface="Arial Black" panose="020B0A04020102020204" pitchFamily="34" charset="0"/>
              </a:rPr>
              <a:t>.md</a:t>
            </a:r>
            <a:endParaRPr lang="zh-CN" altLang="en-US" sz="36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0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5" grpId="0"/>
    </p:bldLst>
  </p:timing>
</p:sld>
</file>

<file path=ppt/theme/theme1.xml><?xml version="1.0" encoding="utf-8"?>
<a:theme xmlns:a="http://schemas.openxmlformats.org/drawingml/2006/main" name="主题1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scs_templa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18EA79AA-29D7-44A8-A764-E992C7448D9C}" vid="{572E05D6-A090-40A8-AC16-77D63E97C40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E89117"/>
      </a:dk1>
      <a:lt1>
        <a:srgbClr val="FFFFFF"/>
      </a:lt1>
      <a:dk2>
        <a:srgbClr val="000000"/>
      </a:dk2>
      <a:lt2>
        <a:srgbClr val="FEDD78"/>
      </a:lt2>
      <a:accent1>
        <a:srgbClr val="3399FF"/>
      </a:accent1>
      <a:accent2>
        <a:srgbClr val="C4D73F"/>
      </a:accent2>
      <a:accent3>
        <a:srgbClr val="AAAAAA"/>
      </a:accent3>
      <a:accent4>
        <a:srgbClr val="DADADA"/>
      </a:accent4>
      <a:accent5>
        <a:srgbClr val="ADCAFF"/>
      </a:accent5>
      <a:accent6>
        <a:srgbClr val="B1C338"/>
      </a:accent6>
      <a:hlink>
        <a:srgbClr val="004C99"/>
      </a:hlink>
      <a:folHlink>
        <a:srgbClr val="004C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157257004</TotalTime>
  <Pages>0</Pages>
  <Words>1744</Words>
  <Characters>0</Characters>
  <Application>Microsoft Office PowerPoint</Application>
  <DocSecurity>0</DocSecurity>
  <PresentationFormat>宽屏</PresentationFormat>
  <Lines>0</Lines>
  <Paragraphs>310</Paragraphs>
  <Slides>40</Slides>
  <Notes>9</Notes>
  <HiddenSlides>8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4" baseType="lpstr">
      <vt:lpstr>华文新魏</vt:lpstr>
      <vt:lpstr>宋体</vt:lpstr>
      <vt:lpstr>微软雅黑</vt:lpstr>
      <vt:lpstr>幼圆</vt:lpstr>
      <vt:lpstr>Arial</vt:lpstr>
      <vt:lpstr>Arial Black</vt:lpstr>
      <vt:lpstr>Calibri</vt:lpstr>
      <vt:lpstr>Calibri Light</vt:lpstr>
      <vt:lpstr>Constantia</vt:lpstr>
      <vt:lpstr>Mistral</vt:lpstr>
      <vt:lpstr>Times New Roman</vt:lpstr>
      <vt:lpstr>Wingdings</vt:lpstr>
      <vt:lpstr>Wingdings 2</vt:lpstr>
      <vt:lpstr>主题1</vt:lpstr>
      <vt:lpstr>PowerPoint 演示文稿</vt:lpstr>
      <vt:lpstr>目  录</vt:lpstr>
      <vt:lpstr>文件的三要素</vt:lpstr>
      <vt:lpstr>要素之一：文件存放路径</vt:lpstr>
      <vt:lpstr>要素之二：文件保存属性</vt:lpstr>
      <vt:lpstr>要素之三：文件分类</vt:lpstr>
      <vt:lpstr>要素之三：文件分类</vt:lpstr>
      <vt:lpstr>要素之三：文件分类</vt:lpstr>
      <vt:lpstr>要素之三：文件分类</vt:lpstr>
      <vt:lpstr>思考</vt:lpstr>
      <vt:lpstr>常见文件的格式及软件</vt:lpstr>
      <vt:lpstr>常见文件的格式及软件</vt:lpstr>
      <vt:lpstr>常见文件的格式及软件</vt:lpstr>
      <vt:lpstr>常见文件的格式及软件</vt:lpstr>
      <vt:lpstr>目 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  录</vt:lpstr>
      <vt:lpstr>核心：如何进行管理</vt:lpstr>
      <vt:lpstr>PowerPoint 演示文稿</vt:lpstr>
      <vt:lpstr>PowerPoint 演示文稿</vt:lpstr>
      <vt:lpstr>进行文件管理的目的</vt:lpstr>
      <vt:lpstr>No1：文件的查找</vt:lpstr>
      <vt:lpstr>文件的查找条件</vt:lpstr>
      <vt:lpstr>No2：文件空间</vt:lpstr>
      <vt:lpstr>No3：文件安全</vt:lpstr>
      <vt:lpstr>No4：文件的实用性</vt:lpstr>
      <vt:lpstr>分类管理的八部曲</vt:lpstr>
      <vt:lpstr>管理的目的</vt:lpstr>
      <vt:lpstr>PowerPoint 演示文稿</vt:lpstr>
      <vt:lpstr>“5S”管理</vt:lpstr>
      <vt:lpstr>文件管理的要求</vt:lpstr>
      <vt:lpstr>照片管理方式四部曲</vt:lpstr>
      <vt:lpstr>集中管理照片的方式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Barb</dc:creator>
  <cp:keywords/>
  <dc:description/>
  <cp:lastModifiedBy>雪婷 刘</cp:lastModifiedBy>
  <cp:revision>242</cp:revision>
  <cp:lastPrinted>1899-12-30T00:00:00Z</cp:lastPrinted>
  <dcterms:created xsi:type="dcterms:W3CDTF">2012-04-08T16:29:00Z</dcterms:created>
  <dcterms:modified xsi:type="dcterms:W3CDTF">2019-02-21T13:48:10Z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2052-8.1.0.3089</vt:lpwstr>
  </property>
</Properties>
</file>