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0"/>
  </p:notesMasterIdLst>
  <p:sldIdLst>
    <p:sldId id="256" r:id="rId2"/>
    <p:sldId id="368" r:id="rId3"/>
    <p:sldId id="451" r:id="rId4"/>
    <p:sldId id="452" r:id="rId5"/>
    <p:sldId id="457" r:id="rId6"/>
    <p:sldId id="372" r:id="rId7"/>
    <p:sldId id="373" r:id="rId8"/>
    <p:sldId id="374" r:id="rId9"/>
    <p:sldId id="375" r:id="rId10"/>
    <p:sldId id="377" r:id="rId11"/>
    <p:sldId id="378" r:id="rId12"/>
    <p:sldId id="380" r:id="rId13"/>
    <p:sldId id="382" r:id="rId14"/>
    <p:sldId id="384" r:id="rId15"/>
    <p:sldId id="453" r:id="rId16"/>
    <p:sldId id="386" r:id="rId17"/>
    <p:sldId id="390" r:id="rId18"/>
    <p:sldId id="454" r:id="rId19"/>
    <p:sldId id="392" r:id="rId20"/>
    <p:sldId id="393" r:id="rId21"/>
    <p:sldId id="395" r:id="rId22"/>
    <p:sldId id="455" r:id="rId23"/>
    <p:sldId id="397" r:id="rId24"/>
    <p:sldId id="399" r:id="rId25"/>
    <p:sldId id="458" r:id="rId26"/>
    <p:sldId id="403" r:id="rId27"/>
    <p:sldId id="434" r:id="rId28"/>
    <p:sldId id="433" r:id="rId29"/>
    <p:sldId id="435" r:id="rId30"/>
    <p:sldId id="436" r:id="rId31"/>
    <p:sldId id="437" r:id="rId32"/>
    <p:sldId id="438" r:id="rId33"/>
    <p:sldId id="442" r:id="rId34"/>
    <p:sldId id="405" r:id="rId35"/>
    <p:sldId id="406" r:id="rId36"/>
    <p:sldId id="407" r:id="rId37"/>
    <p:sldId id="443" r:id="rId38"/>
    <p:sldId id="409" r:id="rId39"/>
    <p:sldId id="411" r:id="rId40"/>
    <p:sldId id="413" r:id="rId41"/>
    <p:sldId id="425" r:id="rId42"/>
    <p:sldId id="444" r:id="rId43"/>
    <p:sldId id="445" r:id="rId44"/>
    <p:sldId id="446" r:id="rId45"/>
    <p:sldId id="447" r:id="rId46"/>
    <p:sldId id="448" r:id="rId47"/>
    <p:sldId id="449" r:id="rId48"/>
    <p:sldId id="334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8689" autoAdjust="0"/>
  </p:normalViewPr>
  <p:slideViewPr>
    <p:cSldViewPr snapToGrid="0">
      <p:cViewPr varScale="1">
        <p:scale>
          <a:sx n="49" d="100"/>
          <a:sy n="49" d="100"/>
        </p:scale>
        <p:origin x="773" y="72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2/21/2019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注：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8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51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7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相对于前面的四个属性来说，这组的四个属性，其重要性要更高。其中，根据文件的建立日期和文件大小，我们可以判断，这个文件是否被病毒感染。我们后面会详细的介绍。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命令访问某个目录，可以进入到当前目录下的某个子目录中，只能一层一层走，不能越层，如需越层，则需要</a:t>
            </a:r>
            <a:r>
              <a:rPr lang="en-US" altLang="zh-CN" dirty="0"/>
              <a:t>cd..</a:t>
            </a:r>
            <a:r>
              <a:rPr lang="zh-CN" altLang="en-US" dirty="0"/>
              <a:t>或</a:t>
            </a:r>
            <a:r>
              <a:rPr lang="en-US" altLang="zh-CN" dirty="0"/>
              <a:t>cd\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1</a:t>
            </a:r>
            <a:r>
              <a:rPr lang="zh-CN" altLang="en-US" sz="1200" dirty="0">
                <a:solidFill>
                  <a:schemeClr val="bg2"/>
                </a:solidFill>
              </a:rPr>
              <a:t>）子目录在删除前必须是空的，也就是说需要先进入该子目录，使用</a:t>
            </a:r>
            <a:r>
              <a:rPr lang="en-US" altLang="zh-CN" sz="1200" dirty="0">
                <a:solidFill>
                  <a:srgbClr val="FF0000"/>
                </a:solidFill>
              </a:rPr>
              <a:t>del</a:t>
            </a:r>
            <a:r>
              <a:rPr lang="zh-CN" altLang="en-US" sz="1200" dirty="0">
                <a:solidFill>
                  <a:schemeClr val="bg2"/>
                </a:solidFill>
              </a:rPr>
              <a:t>（删除文件的命令）将其子目录下的文件删空，然后再退回到上一级目录，用</a:t>
            </a:r>
            <a:r>
              <a:rPr lang="en-US" altLang="zh-CN" sz="1200" dirty="0" err="1">
                <a:solidFill>
                  <a:schemeClr val="bg2"/>
                </a:solidFill>
              </a:rPr>
              <a:t>rd</a:t>
            </a:r>
            <a:r>
              <a:rPr lang="zh-CN" altLang="en-US" sz="1200" dirty="0">
                <a:solidFill>
                  <a:schemeClr val="bg2"/>
                </a:solidFill>
              </a:rPr>
              <a:t>命令删除该子目录本身；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2</a:t>
            </a:r>
            <a:r>
              <a:rPr lang="zh-CN" altLang="en-US" sz="1200" dirty="0">
                <a:solidFill>
                  <a:schemeClr val="bg2"/>
                </a:solidFill>
              </a:rPr>
              <a:t>）不能删除</a:t>
            </a:r>
            <a:r>
              <a:rPr lang="zh-CN" altLang="en-US" sz="1200" dirty="0">
                <a:solidFill>
                  <a:srgbClr val="FF0000"/>
                </a:solidFill>
              </a:rPr>
              <a:t>根目录和当前目录</a:t>
            </a:r>
            <a:r>
              <a:rPr lang="zh-CN" altLang="en-US" sz="1200" dirty="0">
                <a:solidFill>
                  <a:schemeClr val="bg2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2/21/2019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2019/2/21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8" y="4941889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671958" y="387351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0600" y="387255"/>
                <a:ext cx="2841842" cy="1193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750177" y="4642634"/>
              <a:ext cx="3557307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命令提示符    </a:t>
              </a:r>
              <a:endParaRPr lang="zh-CN" altLang="en-US" sz="44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875207" y="371475"/>
            <a:ext cx="2706019" cy="723900"/>
            <a:chOff x="7350959" y="5852537"/>
            <a:chExt cx="2704981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105859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9642" y="609601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光标：所谓光标，就是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窗口中用来标志输入字符位置的一个符号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或标志，这也就是光标这个词的来源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66737" y="1973179"/>
            <a:ext cx="7263063" cy="4613359"/>
            <a:chOff x="0" y="0"/>
            <a:chExt cx="4704" cy="3045"/>
          </a:xfrm>
        </p:grpSpPr>
        <p:pic>
          <p:nvPicPr>
            <p:cNvPr id="13316" name="Picture 7" descr="E:\计算机维修与维护图片\DOS命令\DOS窗口光标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704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Line 8"/>
            <p:cNvSpPr>
              <a:spLocks noChangeShapeType="1"/>
            </p:cNvSpPr>
            <p:nvPr/>
          </p:nvSpPr>
          <p:spPr bwMode="auto">
            <a:xfrm>
              <a:off x="385" y="1387"/>
              <a:ext cx="1080" cy="73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1465" y="1965"/>
              <a:ext cx="599" cy="244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光标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ACFBCCA6-D793-49E1-B187-EDA8FDC8E6F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66893565-F510-473B-8188-36CADC3A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2DF82BB5-8CD4-4170-BA90-55864250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513348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光标：现在介绍键盘上几个控制光标的按键：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09800" y="39020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00400" y="39020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1752600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1752600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09800" y="5121275"/>
            <a:ext cx="9906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Back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5121275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5638800" cy="193899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72000" y="3895726"/>
            <a:ext cx="5638800" cy="461665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572000" y="5073651"/>
            <a:ext cx="5638800" cy="1200329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6B907679-D7CF-4402-B981-DA7EBF07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CD3397CD-10ED-486B-8495-44AF547F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ECC78DAB-ECCB-447B-A2F0-7D31785B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24733" y="1647607"/>
            <a:ext cx="10342533" cy="48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子目录的子目录。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247FE05B-569F-4D91-94A1-B1E0825FA85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6F712D5C-4E94-412A-81A3-1AECFAF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1B6B94F4-85EF-48CB-85CD-C9775589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78672" y="2098288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18435" name="Picture 3" descr="E:\计算机维修与维护图片\DOS命令\目录层次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272" y="2196593"/>
            <a:ext cx="4757737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31272" y="3698484"/>
            <a:ext cx="1295400" cy="3048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4588490"/>
            <a:ext cx="10307444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这里，“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E:\txt\doc&gt;”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的意思是：当前盘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盘，当前目录为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盘根目录下的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CA3981E1-6D64-48BF-80B8-1787FDE46C0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C627A986-4818-4A2A-8C25-D769DD00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4B41A3C3-DF23-46FF-BB7E-A137982A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146F41-9226-4A4B-9A90-26B59C30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47675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954787" y="4123847"/>
            <a:ext cx="463433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左侧是一个有三级目录从结构：根目录下，有三个子目录，分别是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的路径可以表示为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\Txt\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EEA675-2281-48F9-A67B-C8F08A8A1289}"/>
              </a:ext>
            </a:extLst>
          </p:cNvPr>
          <p:cNvGrpSpPr/>
          <p:nvPr/>
        </p:nvGrpSpPr>
        <p:grpSpPr>
          <a:xfrm>
            <a:off x="703456" y="3475818"/>
            <a:ext cx="5946388" cy="2719181"/>
            <a:chOff x="2514600" y="838200"/>
            <a:chExt cx="5943600" cy="3341132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838200"/>
              <a:ext cx="609597" cy="45380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2"/>
                  </a:solidFill>
                </a:rPr>
                <a:t>D:</a:t>
              </a:r>
              <a:r>
                <a:rPr lang="en-US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948113" y="2314575"/>
              <a:ext cx="762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472113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Game</a:t>
              </a: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7315200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Tools</a:t>
              </a: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30468" y="2705777"/>
              <a:ext cx="12932" cy="61656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5146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Doc</a:t>
              </a: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Wps</a:t>
              </a:r>
            </a:p>
          </p:txBody>
        </p:sp>
      </p:grpSp>
      <p:grpSp>
        <p:nvGrpSpPr>
          <p:cNvPr id="22" name="组合 72">
            <a:extLst>
              <a:ext uri="{FF2B5EF4-FFF2-40B4-BE49-F238E27FC236}">
                <a16:creationId xmlns:a16="http://schemas.microsoft.com/office/drawing/2014/main" id="{5CEB94CA-D9C0-493F-A37E-C6A7A33236A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3" name="图片 70">
              <a:extLst>
                <a:ext uri="{FF2B5EF4-FFF2-40B4-BE49-F238E27FC236}">
                  <a16:creationId xmlns:a16="http://schemas.microsoft.com/office/drawing/2014/main" id="{EC1AD475-E57E-4340-8844-CDAC8E5B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图片 71">
              <a:extLst>
                <a:ext uri="{FF2B5EF4-FFF2-40B4-BE49-F238E27FC236}">
                  <a16:creationId xmlns:a16="http://schemas.microsoft.com/office/drawing/2014/main" id="{FC6D2BD7-911F-4E2C-998A-3A330627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FB6233-3A7D-4D35-9047-07A65BD586B9}"/>
              </a:ext>
            </a:extLst>
          </p:cNvPr>
          <p:cNvSpPr txBox="1"/>
          <p:nvPr/>
        </p:nvSpPr>
        <p:spPr>
          <a:xfrm>
            <a:off x="1120364" y="2026268"/>
            <a:ext cx="911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是用户在磁盘上寻找文件时，所历经的文件夹线路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819" y="4243258"/>
            <a:ext cx="0" cy="38729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5717" y="1798693"/>
            <a:ext cx="10889166" cy="10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个字符的文件名。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状态下都变得面目全非，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pic>
        <p:nvPicPr>
          <p:cNvPr id="22531" name="Picture 21" descr="E:\计算机维修与维护图片\DOS命令\长文件名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973" y="3209131"/>
            <a:ext cx="4351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2" descr="E:\计算机维修与维护图片\DOS命令\长文件名_纯DO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973" y="4027666"/>
            <a:ext cx="2655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1161605" y="3228945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Win2000/</a:t>
            </a:r>
            <a:r>
              <a:rPr lang="en-US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1161605" y="4042717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长文件名在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1161605" y="5196469"/>
            <a:ext cx="9591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符号和一个一位的数字。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7CE90B73-1494-4CFA-AEA0-A300B64546D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11B5CFCF-E047-4365-B9A8-392CB5CD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64AB121B-2ECF-49F1-ABEC-AAF44BA81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40416" y="1532117"/>
            <a:ext cx="10058400" cy="483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例如：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??c???.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A010581C-F5E6-4C8F-B9A9-3C322B2AFD3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58719FCE-C153-4AD9-8353-D25CA0F5D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E127F9-5B1A-4662-8D27-4C06D757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A049F-2C9A-434C-A881-5B2F9CCD0D19}"/>
              </a:ext>
            </a:extLst>
          </p:cNvPr>
          <p:cNvSpPr txBox="1"/>
          <p:nvPr/>
        </p:nvSpPr>
        <p:spPr>
          <a:xfrm>
            <a:off x="1284586" y="2038740"/>
            <a:ext cx="9919862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文件属性可以分为两种：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第二组文件属性，是指利用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列表命令可以看到的文件特征和文件属性。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7709" y="1727271"/>
            <a:ext cx="413458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</a:p>
          <a:p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文件一旦被修改，就出现</a:t>
            </a:r>
          </a:p>
          <a:p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属性。提醒你进行备份。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这个属性一般不用理。</a:t>
            </a: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EF192-A787-4007-84AC-75486CB84F23}"/>
              </a:ext>
            </a:extLst>
          </p:cNvPr>
          <p:cNvSpPr txBox="1"/>
          <p:nvPr/>
        </p:nvSpPr>
        <p:spPr>
          <a:xfrm>
            <a:off x="6096000" y="1727271"/>
            <a:ext cx="43572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那么在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时候，就看不到，只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能利用加参数的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8E68F-B418-485F-A6FE-1B3FA7632756}"/>
              </a:ext>
            </a:extLst>
          </p:cNvPr>
          <p:cNvSpPr txBox="1"/>
          <p:nvPr/>
        </p:nvSpPr>
        <p:spPr>
          <a:xfrm>
            <a:off x="6096000" y="4380193"/>
            <a:ext cx="43188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则不能被编辑和修改。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BB00F-49C3-4C53-B504-4B4FB2F7981F}"/>
              </a:ext>
            </a:extLst>
          </p:cNvPr>
          <p:cNvSpPr txBox="1"/>
          <p:nvPr/>
        </p:nvSpPr>
        <p:spPr>
          <a:xfrm>
            <a:off x="1217709" y="3895974"/>
            <a:ext cx="4185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</a:p>
          <a:p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系统文件属性，是指这一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个文件是系统文件，在系统启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动和运行过程中可能会用到，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不能被删除，也不能被编辑和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9699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968" y="1657881"/>
            <a:ext cx="3834063" cy="47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A1EA0B2-7865-4769-B456-CB3C2A04986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7E50CF91-A670-432C-8E23-9A26FC03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B3F95C9-C606-4909-B5DA-5394D0AC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BAB89C-FB8D-4D2E-AA61-C13DDBCC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A243138-4989-4D97-8E56-3AB65D8AA9E7}"/>
              </a:ext>
            </a:extLst>
          </p:cNvPr>
          <p:cNvGrpSpPr/>
          <p:nvPr/>
        </p:nvGrpSpPr>
        <p:grpSpPr>
          <a:xfrm>
            <a:off x="1388364" y="1649984"/>
            <a:ext cx="9600382" cy="5159249"/>
            <a:chOff x="1756466" y="1296416"/>
            <a:chExt cx="9600382" cy="5159249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1756466" y="1296416"/>
              <a:ext cx="8844590" cy="2797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文件建立日期和时间；</a:t>
              </a:r>
              <a:endPara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文件大小；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文件还是目录；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文件名。</a:t>
              </a:r>
            </a:p>
          </p:txBody>
        </p:sp>
        <p:pic>
          <p:nvPicPr>
            <p:cNvPr id="31747" name="Picture 4" descr="E:\计算机维修与维护图片\DOS命令\文件属性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22848" y="2028128"/>
              <a:ext cx="5334000" cy="442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48" name="Rectangle 5"/>
            <p:cNvSpPr>
              <a:spLocks noChangeArrowheads="1"/>
            </p:cNvSpPr>
            <p:nvPr/>
          </p:nvSpPr>
          <p:spPr bwMode="auto">
            <a:xfrm>
              <a:off x="5922264" y="3179064"/>
              <a:ext cx="1752600" cy="251460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49" name="Line 6"/>
            <p:cNvSpPr>
              <a:spLocks noChangeShapeType="1"/>
            </p:cNvSpPr>
            <p:nvPr/>
          </p:nvSpPr>
          <p:spPr bwMode="auto">
            <a:xfrm flipH="1" flipV="1">
              <a:off x="5108448" y="2380488"/>
              <a:ext cx="813816" cy="79857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8894064" y="3179064"/>
              <a:ext cx="762000" cy="2895600"/>
            </a:xfrm>
            <a:prstGeom prst="rect">
              <a:avLst/>
            </a:prstGeom>
            <a:noFill/>
            <a:ln w="9525" cmpd="sng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>
              <a:off x="4034141" y="2798062"/>
              <a:ext cx="4859923" cy="914401"/>
            </a:xfrm>
            <a:prstGeom prst="line">
              <a:avLst/>
            </a:prstGeom>
            <a:noFill/>
            <a:ln w="9525" cmpd="sng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9"/>
            <p:cNvSpPr>
              <a:spLocks noChangeArrowheads="1"/>
            </p:cNvSpPr>
            <p:nvPr/>
          </p:nvSpPr>
          <p:spPr bwMode="auto">
            <a:xfrm>
              <a:off x="7903464" y="4398264"/>
              <a:ext cx="914400" cy="1295400"/>
            </a:xfrm>
            <a:prstGeom prst="rect">
              <a:avLst/>
            </a:prstGeom>
            <a:noFill/>
            <a:ln w="9525" cmpd="sng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4093464" y="3331464"/>
              <a:ext cx="3810000" cy="1524000"/>
            </a:xfrm>
            <a:prstGeom prst="line">
              <a:avLst/>
            </a:prstGeom>
            <a:noFill/>
            <a:ln w="952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9732264" y="3179064"/>
              <a:ext cx="1371600" cy="2514600"/>
            </a:xfrm>
            <a:prstGeom prst="rect">
              <a:avLst/>
            </a:prstGeom>
            <a:noFill/>
            <a:ln w="9525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5" name="Line 12"/>
            <p:cNvSpPr>
              <a:spLocks noChangeShapeType="1"/>
            </p:cNvSpPr>
            <p:nvPr/>
          </p:nvSpPr>
          <p:spPr bwMode="auto">
            <a:xfrm>
              <a:off x="3403910" y="3948998"/>
              <a:ext cx="6328354" cy="296866"/>
            </a:xfrm>
            <a:prstGeom prst="line">
              <a:avLst/>
            </a:prstGeom>
            <a:noFill/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72">
            <a:extLst>
              <a:ext uri="{FF2B5EF4-FFF2-40B4-BE49-F238E27FC236}">
                <a16:creationId xmlns:a16="http://schemas.microsoft.com/office/drawing/2014/main" id="{350C5398-670C-4BB1-9A8E-189107F9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5" name="图片 70">
              <a:extLst>
                <a:ext uri="{FF2B5EF4-FFF2-40B4-BE49-F238E27FC236}">
                  <a16:creationId xmlns:a16="http://schemas.microsoft.com/office/drawing/2014/main" id="{8559A7F6-11E7-4308-A428-E7CB83DC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71">
              <a:extLst>
                <a:ext uri="{FF2B5EF4-FFF2-40B4-BE49-F238E27FC236}">
                  <a16:creationId xmlns:a16="http://schemas.microsoft.com/office/drawing/2014/main" id="{945274EE-A3EC-4495-817B-DB6A78FF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984CF603-55A5-44FC-9C48-E5813CCE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25834" y="1601324"/>
            <a:ext cx="10178683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操作系统能够运行的文件一共有三类：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是一个文本文件，里面所记录的是一些可执行的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5BE6460-8FE5-4E4B-BC59-53663AC1023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FBB63DA-45AE-4DD0-9C8D-07737AC9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80579C60-E581-4E4C-812F-355AC418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00912" y="1275330"/>
            <a:ext cx="9790176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文件，是原来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系统下最常见的一种可执行文件。在相同代码量的情况下，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的尺寸要比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文件的上限是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文件的大小则不受限制。现在，在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下，主要的可执行文件是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下的另一类可执行文件，但它不能直接执行，而由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文件调用执行。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注：病毒感染的主要是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FA7B640D-D332-480C-8F45-A8D1D4E12FA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31B07D8D-3ED3-4E03-B97D-7BF7F067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B76988AC-7425-49C2-9AB1-897EA65F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C4FD75F-B991-4121-8F37-492D854C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979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14908" y="1630517"/>
            <a:ext cx="10692384" cy="26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切换盘符命令“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例如：我们当前盘是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盘，只需输入命令“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21T@`FRV_{KMN3{}$MD3)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61364"/>
            <a:ext cx="825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A29D952B-4573-4A6B-8E86-3C3D9C686D3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321F19-2A14-40B0-A839-CD51A05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449D6952-14B8-44A1-A756-E94259BF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776094" y="1412332"/>
            <a:ext cx="11011284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功能：改变当前目录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[path]   cd..      cd\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c:\fox\user&gt;cd..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（退回上一级根目录，注意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".."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c:\fox&gt;cd\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0K$~I4H(2LVGTD9{S(_AH~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23833"/>
            <a:ext cx="8048625" cy="140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6]9]UJ`S1~V_MM_L_$SH76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87653"/>
            <a:ext cx="8048625" cy="1213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ingleilei\AppData\Roaming\Tencent\Users\840162598\QQ\WinTemp\RichOle\SF)B979A2Q5%R)S7@7DUXG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292619"/>
            <a:ext cx="7896226" cy="259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2622EA54-4323-4166-BB17-82059F3D903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FDD5414F-91CC-48FC-91CA-873E03CB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A668DC5-AD7D-479F-AC95-438EC26F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F0772807-ABC7-4876-A350-F1561E662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50976" y="1278597"/>
            <a:ext cx="7848600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功能：创建新的子目录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2" y="3429000"/>
            <a:ext cx="4675997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6" y="3429000"/>
            <a:ext cx="4379530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49" y="5773135"/>
            <a:ext cx="7032297" cy="92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B5CC8360-89BF-4455-A387-9BF9FB88308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7CD84696-A302-4DB7-A0D0-9C853544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AA97715C-AFF3-46A2-9B0A-E32F0BA6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309C2BAD-D52D-4AB6-8F04-8EBCBE83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77496" y="1735967"/>
            <a:ext cx="10741152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．功能：从指定的磁盘删除了目录。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 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00" y="4487448"/>
            <a:ext cx="4202182" cy="101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14" y="4487448"/>
            <a:ext cx="4514739" cy="13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154" y="5693985"/>
            <a:ext cx="2883127" cy="101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6BC14B14-01D5-4EAA-9195-83F3CE3088F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8F478A95-A86E-4711-AEA5-0559C6E3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6841D39-99B1-418B-AC64-ACC4BC9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A53834FC-8AC6-4BE6-A64B-846708A1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42711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一、命令操作简介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3541832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4304792"/>
            <a:ext cx="683361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19CE2-8B52-4F40-A36F-A9936D6E76C0}"/>
              </a:ext>
            </a:extLst>
          </p:cNvPr>
          <p:cNvSpPr txBox="1"/>
          <p:nvPr/>
        </p:nvSpPr>
        <p:spPr>
          <a:xfrm>
            <a:off x="2090928" y="2205285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说起：</a:t>
            </a:r>
            <a:endParaRPr lang="zh-CN" altLang="en-US" sz="3200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219199" y="1344034"/>
            <a:ext cx="8534400" cy="316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例：要求把</a:t>
            </a:r>
            <a:r>
              <a:rPr lang="en-US" altLang="zh-CN" sz="2400" dirty="0">
                <a:solidFill>
                  <a:schemeClr val="bg2"/>
                </a:solidFill>
              </a:rPr>
              <a:t>c</a:t>
            </a:r>
            <a:r>
              <a:rPr lang="zh-CN" altLang="en-US" sz="2400" dirty="0">
                <a:solidFill>
                  <a:schemeClr val="bg2"/>
                </a:solidFill>
              </a:rPr>
              <a:t>盘</a:t>
            </a:r>
            <a:r>
              <a:rPr lang="en-US" altLang="zh-CN" sz="2400" dirty="0">
                <a:solidFill>
                  <a:schemeClr val="bg2"/>
                </a:solidFill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子目录删除，操作如下：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第一步：先将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子目录下的文件删空；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c\&gt;del c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\fox\user\*.*</a:t>
            </a:r>
            <a:r>
              <a:rPr lang="zh-CN" altLang="en-US" sz="2400" dirty="0">
                <a:solidFill>
                  <a:schemeClr val="bg2"/>
                </a:solidFill>
              </a:rPr>
              <a:t>　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（注：这样只能删除文件，仍然不能删除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目录下的文件夹）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第二步，删除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857751" y="4261867"/>
            <a:ext cx="4752975" cy="904875"/>
          </a:xfrm>
          <a:prstGeom prst="cloudCallout">
            <a:avLst>
              <a:gd name="adj1" fmla="val -57106"/>
              <a:gd name="adj2" fmla="val -83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fox\user</a:t>
            </a:r>
            <a:r>
              <a:rPr lang="zh-CN" altLang="en-US" dirty="0">
                <a:solidFill>
                  <a:schemeClr val="bg2"/>
                </a:solidFill>
              </a:rPr>
              <a:t>文件夹下仍有文件夹，这一步将不会奏效，怎样解决呢？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0" y="4895850"/>
            <a:ext cx="843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 /q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加上了一个参数</a:t>
            </a:r>
            <a:r>
              <a:rPr lang="en-US" altLang="zh-CN" sz="2400" dirty="0">
                <a:solidFill>
                  <a:srgbClr val="FF0000"/>
                </a:solidFill>
              </a:rPr>
              <a:t>/s</a:t>
            </a:r>
            <a:r>
              <a:rPr lang="zh-CN" altLang="en-US" sz="2400" dirty="0">
                <a:solidFill>
                  <a:srgbClr val="FF0000"/>
                </a:solidFill>
              </a:rPr>
              <a:t>，如果不想让系统询问是否删除，可以再加一个参数 </a:t>
            </a:r>
            <a:r>
              <a:rPr lang="en-US" altLang="zh-CN" sz="2400" dirty="0">
                <a:solidFill>
                  <a:srgbClr val="FF0000"/>
                </a:solidFill>
              </a:rPr>
              <a:t>/q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07" y="2940643"/>
            <a:ext cx="3040760" cy="149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1E61C811-041D-47DF-981E-11988BBA2D0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5FC3A82C-9BFA-488E-A57C-18A1D842B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D5EE889F-343E-4998-B82A-2DF46238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0DB6DE9F-A8C8-4B84-8912-81DAD2C9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4855812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85385" y="1614932"/>
            <a:ext cx="10021229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显示磁盘目录“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．功能：显示磁盘目录的内容。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][/p][/w][/A[[:]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的使用；当欲查看的目录太多，无法在一屏显示完屏幕会一直往上卷，不容易看清，加上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的使用：加上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只显示文件名，至于文件大小及建立的日期和时间则都省略。加上参数后，每行可以显示五个文件名。</a:t>
            </a: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8542D21D-8EE5-47D3-81C8-230FAE4B6FD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9F8AF713-949A-417B-BC67-4D6F44FB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48A1564-E4C8-4D34-815D-A663FFBF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EC1A42BB-CE94-4AA5-B5CB-E74950A1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36320" y="2224692"/>
            <a:ext cx="9851136" cy="373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737DB5D-30B6-4A55-B448-7DBB89D9BB3E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7EF99101-209B-43C6-B670-5BE8D4EB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7BAF4106-379E-42ED-A1F3-AE996FCB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2F8A2233-BF79-43F5-97A7-D56C00A4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84" y="1312410"/>
            <a:ext cx="4207191" cy="536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72">
            <a:extLst>
              <a:ext uri="{FF2B5EF4-FFF2-40B4-BE49-F238E27FC236}">
                <a16:creationId xmlns:a16="http://schemas.microsoft.com/office/drawing/2014/main" id="{0C8D6F3C-CFF0-4ED8-AE29-9D67608F8EA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2EA15296-5595-40B4-9AA1-50F523609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2185A6C7-1D7C-49F4-89E9-542C396F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912CF345-194B-4C85-85E5-D6D5EB0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24879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77824" y="1429896"/>
            <a:ext cx="1043635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一、创建小型的文本文件；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二、复制文件。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3" y="3685655"/>
            <a:ext cx="5732421" cy="265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8B0803C-7DE9-4320-9604-AAE01241C51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E00B02BE-4983-4656-BFFB-43382F88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7E3E335-987F-4836-B0D0-59120D33E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1D7A22B-7069-46CE-8E4E-8CCA7DF5D060}"/>
              </a:ext>
            </a:extLst>
          </p:cNvPr>
          <p:cNvSpPr txBox="1"/>
          <p:nvPr/>
        </p:nvSpPr>
        <p:spPr>
          <a:xfrm>
            <a:off x="877824" y="3827512"/>
            <a:ext cx="477141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con d.txt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这条命令的作用：将键盘上输入的文本信息以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文本文件中。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0EA0BF4-57C4-428E-A3B0-E6C7C6E9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96697" y="1427079"/>
            <a:ext cx="11001034" cy="51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10" y="1581585"/>
            <a:ext cx="7554455" cy="27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C9FF6663-5203-438B-A065-E62C76BB887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D3D8B477-CA30-440D-BB45-A07E2731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B0DC5DA3-45AB-419A-A68E-FA0A5CED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DAB2032-49D0-4ED7-B7A5-54B44F0A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8096" y="1502157"/>
            <a:ext cx="11045952" cy="382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3F9E6A66-FD2D-4AB1-8884-FE3C81872DB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464BF7D-053B-42E1-A5AE-F177E7FA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9B4B96A-C44D-4700-BCE7-681015C5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7BF3036F-B48D-499B-9439-EA2355A1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58240" y="1770381"/>
            <a:ext cx="7848600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．功能：更改文件名称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01" y="2272096"/>
            <a:ext cx="6345274" cy="395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7A8AB8A7-FDBA-4286-A4D3-384C700ED02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F44A1F-885A-4339-840A-B37DC171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F86F42D-4B36-42B9-81B4-47F64A1A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0888ABDA-3178-4F4E-862B-47356BC8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049506" y="1712261"/>
            <a:ext cx="8325853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3E51DDF-D2DF-4A6B-9FE8-E03F3CDB937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EE7B4B20-DA97-453E-A862-FDF24EBE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3DD47E-D79B-469B-B6C1-794A093E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EA1E96-EA50-45D6-8B2B-114A596D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02208" y="1590008"/>
            <a:ext cx="10972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这个命令的用途，是将源文件移动到目的盘或当前盘下。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58" y="5178621"/>
            <a:ext cx="8354083" cy="102968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28DE5A0-BAFB-4D11-BE9F-2BADD5AE3E1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79AD66B-01C8-4441-A987-036E96FB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8F468E2F-A121-4965-9137-84DB1225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DCBECE71-13B9-47C6-8075-32E57771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045" y="3169181"/>
            <a:ext cx="142036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6BB9EA-E1B8-4C6F-9591-AF35F9DFF0C1}"/>
              </a:ext>
            </a:extLst>
          </p:cNvPr>
          <p:cNvGrpSpPr/>
          <p:nvPr/>
        </p:nvGrpSpPr>
        <p:grpSpPr>
          <a:xfrm>
            <a:off x="5083933" y="2430148"/>
            <a:ext cx="4353070" cy="973729"/>
            <a:chOff x="3654816" y="1940159"/>
            <a:chExt cx="4353070" cy="97372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49BBFA8-1F1F-4F0F-9B78-C6A6CC6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816" y="2401824"/>
              <a:ext cx="792480" cy="51206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180FA6-268C-440B-91E7-6B68B1A3C300}"/>
                </a:ext>
              </a:extLst>
            </p:cNvPr>
            <p:cNvSpPr txBox="1"/>
            <p:nvPr/>
          </p:nvSpPr>
          <p:spPr>
            <a:xfrm>
              <a:off x="4447296" y="1940159"/>
              <a:ext cx="3560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人给机器下达命令的集合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2CC5823-D6EF-4FF0-B040-04A75F43E0DD}"/>
              </a:ext>
            </a:extLst>
          </p:cNvPr>
          <p:cNvGrpSpPr/>
          <p:nvPr/>
        </p:nvGrpSpPr>
        <p:grpSpPr>
          <a:xfrm>
            <a:off x="5083933" y="3571084"/>
            <a:ext cx="4670465" cy="959287"/>
            <a:chOff x="3654816" y="3081095"/>
            <a:chExt cx="4670465" cy="95928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2D455E6-0382-43B9-AD71-EC68664AC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4816" y="3081095"/>
              <a:ext cx="792480" cy="52832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831F38-5C7C-4D2D-AED1-87176879A7E9}"/>
                </a:ext>
              </a:extLst>
            </p:cNvPr>
            <p:cNvSpPr txBox="1"/>
            <p:nvPr/>
          </p:nvSpPr>
          <p:spPr>
            <a:xfrm>
              <a:off x="4447296" y="3578717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能有效管理各种软硬件资源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D1F52D21-37EA-42E8-8D6B-546EDEF3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100" y="3141956"/>
            <a:ext cx="374702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命令提示符</a:t>
            </a:r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67968" y="1394954"/>
            <a:ext cx="8510016" cy="554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d.txt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73" y="4560021"/>
            <a:ext cx="5596337" cy="149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99DB93CD-9FE1-4EE2-99DF-AB79E770ABF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3044D1CC-063B-42A4-82AF-39FFDE74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1FF85872-BDC2-4BD5-9591-4D5BD926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2E2996C6-74B2-4715-AE39-0186F510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784393" y="1632124"/>
            <a:ext cx="1107803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S,H,R,A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显示当前目录下所有文件的各种属性。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7" name="Picture 1" descr="C:\Users\dingleilei\AppData\Roaming\Tencent\Users\840162598\QQ\WinTemp\RichOle\PQ)YM}]_5UO{K7IN7G6{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87" y="3951766"/>
            <a:ext cx="8047493" cy="2524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87C9DA6E-9DDE-4BDC-A850-84036128063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002ADA27-F109-4A84-902C-E26FB9BB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8B4F282-0596-485F-A565-CA650BA3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8534CD9B-7C4B-493B-B687-1D90C4A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87116" y="1887915"/>
            <a:ext cx="10090484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屏幕上太乱了，或是屏幕上出现乱码了， 清除屏幕上显示内容但不影响电脑内部任何信息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S`@69T1YSYRF%(){ECJB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76" y="2927223"/>
            <a:ext cx="61150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ngleilei\AppData\Roaming\Tencent\Users\840162598\QQ\WinTemp\RichOle\C2RZUH`N7@3R}]W@J5JKR$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56" y="2633274"/>
            <a:ext cx="62103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81398CA6-CC67-4AB5-8342-19BFF7F07FF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84750125-62C3-42AF-A68D-E18F2A62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3B540269-038E-4062-B587-482CD12C0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8B84DAEB-525F-4596-B74B-70E26DA2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48076" y="1879197"/>
            <a:ext cx="1050501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显示及修改日期 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想知道或修改时间和日期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［例　　子］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09-20-1996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049" name="Picture 1" descr="C:\Users\dingleilei\AppData\Roaming\Tencent\Users\840162598\QQ\WinTemp\RichOle\BY8$(X]Z$_OJOG[CPPU2(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60" y="4340712"/>
            <a:ext cx="63912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B3E5835-8989-4C26-AD1F-5AFCD09E6BE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91ED8B1-CE01-435E-A9AF-0968B2A1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3C59BC8-BFD7-4EF1-A4A8-B88A1BD81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1447715-7AEF-402C-8DB1-5F721D13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058458" y="1712261"/>
            <a:ext cx="10499558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磁盘碎片整理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defrag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　磁盘读写次数很多，或磁盘使用时间很长了，可能需要使用这条命令整理磁盘。磁盘碎片并不是指磁盘坏了，而只是由于多次的拷贝和删除文件后，磁盘使用会很不连贯，致使速度变慢。 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C:\&gt;defrag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　　　　　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选择要整理的磁盘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UKOW~28DFVK@I8U%_]%AX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41" y="1987296"/>
            <a:ext cx="6124575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052CA28-4115-405C-AFEC-FCEEA6C6EC4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8FD003C-6141-4BEC-80A3-4AD785DC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0CB677C9-7537-4153-B65E-3F3453F1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005625D3-D1A9-4E74-BF38-0F408459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4789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932" y="1558972"/>
            <a:ext cx="107732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执行快速格式化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显示所有当前的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/all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显示所有适配器的完整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44C357B-D434-4C77-BB6F-8752E76FDBE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C8AE5711-5777-4D06-8209-7ED3A05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19096A-5BF4-47D9-B2C7-D9538920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79B0210C-571D-44FD-ADF8-1F4F1548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11500" y="131503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dingleilei\AppData\Roaming\Tencent\Users\840162598\QQ\WinTemp\RichOle\1E5SY{X{U37VRG%6}}AR5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73" y="2933494"/>
            <a:ext cx="7964443" cy="260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E1482DA-E07C-41C0-B3F6-C88DC25A2B2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FAA446A0-7348-41F5-BF16-B4866398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7D99E29F-AB19-4C6C-ABB5-AFDC1D94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9C791E08-D38C-43B6-B24B-5B9FF037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1569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048256" y="1145345"/>
            <a:ext cx="7924800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regedit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76" y="2470882"/>
            <a:ext cx="7365064" cy="376551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D55D127-ADD6-4271-843C-0EC1D024BCB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21B64D54-0578-42EF-A42F-A00E6A99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19EEC20-235D-4AF1-A9D9-DA064402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8673AE7A-04DD-42A6-825A-8FC945F1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42065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284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113589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7813675" y="41276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5260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51724" y="2065614"/>
            <a:ext cx="10344823" cy="37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，依此类推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C75F5A36-E796-4DCB-8D4B-CBEBD4DF4B6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12DBB863-89DB-48AA-9866-66E77FC0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F6703590-5F35-4247-A030-7E7A886F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2" y="2641635"/>
            <a:ext cx="8598254" cy="2006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932A70FA-8AA3-4A48-AA59-C4763C48770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6E44C997-A66A-4AB8-83A3-7A95970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B537E535-36DB-49F5-884B-E8B21BE7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73574" y="2576517"/>
            <a:ext cx="7995256" cy="5144203"/>
            <a:chOff x="0" y="0"/>
            <a:chExt cx="5015" cy="3245"/>
          </a:xfrm>
        </p:grpSpPr>
        <p:pic>
          <p:nvPicPr>
            <p:cNvPr id="11268" name="Picture 4" descr="E:\计算机维修与维护图片\DOS命令\DOS窗口盘符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5015" cy="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294" y="1435"/>
              <a:ext cx="1457" cy="18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751" y="1496"/>
              <a:ext cx="2784" cy="25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盘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，即硬盘的第一个分区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974D939E-DC75-4424-A25E-27B70479F1E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DAA64BD3-1B6D-44E6-B5B9-FB4746E9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819440ED-F410-4295-9CFD-F423B90A1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0FC249C2-BA2C-462F-9AD3-B8BA2718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B822482-62C2-4A0F-8FFE-4A930FAC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在命令窗口的表现形式：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157257890</TotalTime>
  <Pages>0</Pages>
  <Words>3597</Words>
  <Characters>0</Characters>
  <Application>Microsoft Office PowerPoint</Application>
  <DocSecurity>0</DocSecurity>
  <PresentationFormat>宽屏</PresentationFormat>
  <Lines>0</Lines>
  <Paragraphs>346</Paragraphs>
  <Slides>48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华文新魏</vt:lpstr>
      <vt:lpstr>宋体</vt:lpstr>
      <vt:lpstr>微软雅黑</vt:lpstr>
      <vt:lpstr>幼圆</vt:lpstr>
      <vt:lpstr>Arial</vt:lpstr>
      <vt:lpstr>Calibri</vt:lpstr>
      <vt:lpstr>Wingdings</vt:lpstr>
      <vt:lpstr>Wingdings 2</vt:lpstr>
      <vt:lpstr>主题1</vt:lpstr>
      <vt:lpstr>PowerPoint 演示文稿</vt:lpstr>
      <vt:lpstr>PowerPoint 演示文稿</vt:lpstr>
      <vt:lpstr>一、命令操作简介</vt:lpstr>
      <vt:lpstr>一、DOS简介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雪婷 刘</cp:lastModifiedBy>
  <cp:revision>439</cp:revision>
  <cp:lastPrinted>1899-12-30T00:00:00Z</cp:lastPrinted>
  <dcterms:created xsi:type="dcterms:W3CDTF">2012-04-08T16:29:00Z</dcterms:created>
  <dcterms:modified xsi:type="dcterms:W3CDTF">2019-02-21T13:49:23Z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