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450" r:id="rId3"/>
    <p:sldId id="452" r:id="rId4"/>
    <p:sldId id="453" r:id="rId5"/>
    <p:sldId id="451" r:id="rId6"/>
    <p:sldId id="449" r:id="rId7"/>
    <p:sldId id="458" r:id="rId8"/>
    <p:sldId id="457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7" r:id="rId17"/>
    <p:sldId id="454" r:id="rId18"/>
    <p:sldId id="468" r:id="rId19"/>
    <p:sldId id="469" r:id="rId20"/>
    <p:sldId id="470" r:id="rId21"/>
    <p:sldId id="471" r:id="rId22"/>
    <p:sldId id="477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55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456" r:id="rId48"/>
    <p:sldId id="502" r:id="rId49"/>
    <p:sldId id="503" r:id="rId50"/>
    <p:sldId id="504" r:id="rId51"/>
    <p:sldId id="505" r:id="rId52"/>
    <p:sldId id="506" r:id="rId53"/>
    <p:sldId id="508" r:id="rId54"/>
    <p:sldId id="507" r:id="rId55"/>
    <p:sldId id="509" r:id="rId56"/>
    <p:sldId id="510" r:id="rId57"/>
    <p:sldId id="511" r:id="rId58"/>
    <p:sldId id="512" r:id="rId59"/>
    <p:sldId id="513" r:id="rId60"/>
    <p:sldId id="514" r:id="rId61"/>
    <p:sldId id="515" r:id="rId62"/>
    <p:sldId id="516" r:id="rId63"/>
    <p:sldId id="334" r:id="rId6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940">
          <p15:clr>
            <a:srgbClr val="A4A3A4"/>
          </p15:clr>
        </p15:guide>
        <p15:guide id="4" orient="horz" pos="1150">
          <p15:clr>
            <a:srgbClr val="A4A3A4"/>
          </p15:clr>
        </p15:guide>
        <p15:guide id="5" pos="3771">
          <p15:clr>
            <a:srgbClr val="A4A3A4"/>
          </p15:clr>
        </p15:guide>
        <p15:guide id="6" pos="5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3502"/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2" autoAdjust="0"/>
    <p:restoredTop sz="73522" autoAdjust="0"/>
  </p:normalViewPr>
  <p:slideViewPr>
    <p:cSldViewPr snapToGrid="0">
      <p:cViewPr varScale="1">
        <p:scale>
          <a:sx n="66" d="100"/>
          <a:sy n="66" d="100"/>
        </p:scale>
        <p:origin x="120" y="60"/>
      </p:cViewPr>
      <p:guideLst>
        <p:guide orient="horz" pos="2176"/>
        <p:guide orient="horz" pos="158"/>
        <p:guide orient="horz" pos="940"/>
        <p:guide orient="horz" pos="1150"/>
        <p:guide pos="3771"/>
        <p:guide pos="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t>8/24/2018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979640.htm" TargetMode="External"/><Relationship Id="rId3" Type="http://schemas.openxmlformats.org/officeDocument/2006/relationships/hyperlink" Target="http://baike.baidu.com/subview/5819/5989803.htm" TargetMode="External"/><Relationship Id="rId7" Type="http://schemas.openxmlformats.org/officeDocument/2006/relationships/hyperlink" Target="http://baike.baidu.com/view/2353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7771.htm" TargetMode="External"/><Relationship Id="rId5" Type="http://schemas.openxmlformats.org/officeDocument/2006/relationships/hyperlink" Target="http://baike.baidu.com/view/1001933.htm" TargetMode="External"/><Relationship Id="rId4" Type="http://schemas.openxmlformats.org/officeDocument/2006/relationships/hyperlink" Target="http://baike.baidu.com/view/25393.htm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保存、另存为的区别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另存为的用途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“页面视图”可以显示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文档的打印结果外观，主要包括页眉、页脚、图形对象、分栏设置、页面边距等元素，是最接近打印结果的页面视图；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“阅读版式视图”以图书的分栏样式显示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版式视图”以网页的形式显示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文档，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版式视图适用于发送电子邮件和创建网页；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大纲视图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“大纲视图”主要用于设置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文档的设置和显示标题的层级结构，并可以方便地折叠和展开各种层级的文档。大纲视图广泛用于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长文档的快速浏览和设置；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“草稿视图”取消了页面边距、分栏、页眉页脚和图片等元素，仅显示标题和正文，是最节省计算机系统硬件资源的视图方式。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“页面视图”可以显示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文档的打印结果外观，主要包括页眉、页脚、图形对象、分栏设置、页面边距等元素，是最接近打印结果的页面视图；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“阅读版式视图”以图书的分栏样式显示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版式视图”以网页的形式显示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文档，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版式视图适用于发送电子邮件和创建网页；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大纲视图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“大纲视图”主要用于设置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文档的设置和显示标题的层级结构，并可以方便地折叠和展开各种层级的文档。大纲视图广泛用于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长文档的快速浏览和设置；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“草稿视图”取消了页面边距、分栏、页眉页脚和图片等元素，仅显示标题和正文，是最节省计算机系统硬件资源的视图方式。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>
              <a:solidFill>
                <a:srgbClr val="CF3502"/>
              </a:solidFill>
            </a:endParaRP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18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r>
              <a:rPr lang="en-US" altLang="zh-CN" dirty="0">
                <a:sym typeface="+mn-ea"/>
                <a:hlinkClick r:id="rId3"/>
              </a:rPr>
              <a:t>Office</a:t>
            </a:r>
            <a:r>
              <a:rPr lang="zh-CN" altLang="en-US" dirty="0">
                <a:sym typeface="+mn-ea"/>
              </a:rPr>
              <a:t>是办公软件的英文简称，通常包括文字处理软件、表格处理软件和演示文稿处理软件。目前流行 </a:t>
            </a:r>
            <a:r>
              <a:rPr lang="en-US" altLang="zh-CN" dirty="0">
                <a:sym typeface="+mn-ea"/>
              </a:rPr>
              <a:t>Office </a:t>
            </a:r>
            <a:r>
              <a:rPr lang="zh-CN" altLang="en-US" dirty="0">
                <a:sym typeface="+mn-ea"/>
              </a:rPr>
              <a:t>办公软件包括有 </a:t>
            </a:r>
            <a:r>
              <a:rPr lang="en-US" altLang="zh-CN" dirty="0">
                <a:sym typeface="+mn-ea"/>
                <a:hlinkClick r:id="rId4"/>
              </a:rPr>
              <a:t>Microsoft Office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  <a:hlinkClick r:id="rId5"/>
              </a:rPr>
              <a:t>Open Office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  <a:hlinkClick r:id="rId6"/>
              </a:rPr>
              <a:t>WPS Office</a:t>
            </a:r>
            <a:r>
              <a:rPr lang="en-US" altLang="zh-CN" dirty="0">
                <a:sym typeface="+mn-ea"/>
              </a:rPr>
              <a:t> </a:t>
            </a:r>
            <a:r>
              <a:rPr lang="zh-CN" altLang="en-US" dirty="0">
                <a:sym typeface="+mn-ea"/>
              </a:rPr>
              <a:t>等等。</a:t>
            </a:r>
            <a:endParaRPr lang="en-US" altLang="zh-CN" dirty="0"/>
          </a:p>
          <a:p>
            <a:pPr lvl="0" eaLnBrk="1" hangingPunct="1"/>
            <a:r>
              <a:rPr lang="en-US" altLang="zh-CN" dirty="0">
                <a:sym typeface="+mn-ea"/>
              </a:rPr>
              <a:t>Microsoft Office 2010</a:t>
            </a:r>
            <a:r>
              <a:rPr lang="zh-CN" altLang="en-US" dirty="0">
                <a:sym typeface="+mn-ea"/>
              </a:rPr>
              <a:t>，是</a:t>
            </a:r>
            <a:r>
              <a:rPr lang="zh-CN" altLang="en-US" dirty="0">
                <a:sym typeface="+mn-ea"/>
                <a:hlinkClick r:id="rId7"/>
              </a:rPr>
              <a:t>微软</a:t>
            </a:r>
            <a:r>
              <a:rPr lang="zh-CN" altLang="en-US" dirty="0">
                <a:sym typeface="+mn-ea"/>
              </a:rPr>
              <a:t>推出的新一代</a:t>
            </a:r>
            <a:r>
              <a:rPr lang="zh-CN" altLang="en-US" dirty="0">
                <a:sym typeface="+mn-ea"/>
                <a:hlinkClick r:id="rId8"/>
              </a:rPr>
              <a:t>办公软件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0"/>
            <a:endParaRPr lang="zh-CN" altLang="en-US"/>
          </a:p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2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35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48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r>
              <a:rPr lang="en-US" altLang="zh-CN" dirty="0"/>
              <a:t>Word</a:t>
            </a:r>
            <a:r>
              <a:rPr lang="zh-CN" altLang="en-US" dirty="0"/>
              <a:t>是</a:t>
            </a:r>
            <a:r>
              <a:rPr lang="en-US" altLang="zh-CN" dirty="0"/>
              <a:t>office</a:t>
            </a:r>
            <a:r>
              <a:rPr lang="zh-CN" altLang="en-US" dirty="0"/>
              <a:t>办公系列中一个非常重要的组成部分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Office2007</a:t>
            </a:r>
            <a:r>
              <a:rPr lang="zh-CN" altLang="en-US" dirty="0"/>
              <a:t>系列的各个组成部分在界面、文件格式、操作方式</a:t>
            </a:r>
            <a:r>
              <a:rPr lang="en-US" altLang="zh-CN" dirty="0"/>
              <a:t>……</a:t>
            </a:r>
            <a:r>
              <a:rPr lang="zh-CN" altLang="en-US" dirty="0"/>
              <a:t>都有相似甚至相同的地方</a:t>
            </a:r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5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eaLnBrk="1" hangingPunct="1"/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模板”是一种特殊的文件，在其他文件创建时使用它。</a:t>
            </a:r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即使在创建空白</a:t>
            </a:r>
            <a:r>
              <a:rPr lang="en-US" altLang="zh-CN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word</a:t>
            </a:r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文档时也使用了模板，使用的是</a:t>
            </a:r>
            <a:r>
              <a:rPr lang="en-US" altLang="zh-CN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Normal</a:t>
            </a:r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模板。</a:t>
            </a:r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每个模板都提供了一个样式集合，包括特定的字体格式、段落样式、页面设置、快捷键方案、宏等格式。</a:t>
            </a:r>
            <a:endParaRPr lang="zh-CN" altLang="en-US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7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Calibri Light" panose="020F0302020204030204" pitchFamily="34" charset="0"/>
              <a:buNone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8/24/2018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89CE4-ED94-4EA4-A1E1-FB9D5C3F6256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131E1-404A-446E-9149-2E4299602F11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-48684" y="-41275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 userDrawn="1"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/>
              <a:t>2018/8/24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/>
        </p:nvGrpSpPr>
        <p:grpSpPr bwMode="auto">
          <a:xfrm>
            <a:off x="232229" y="436562"/>
            <a:ext cx="11389178" cy="6049963"/>
            <a:chOff x="111317" y="387255"/>
            <a:chExt cx="8912033" cy="6050883"/>
          </a:xfrm>
        </p:grpSpPr>
        <p:grpSp>
          <p:nvGrpSpPr>
            <p:cNvPr id="3078" name="Group 5"/>
            <p:cNvGrpSpPr/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/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/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759957" y="4829820"/>
              <a:ext cx="1627142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OFFICE</a:t>
              </a:r>
              <a:endPara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75" name="组合 2"/>
          <p:cNvGrpSpPr/>
          <p:nvPr/>
        </p:nvGrpSpPr>
        <p:grpSpPr bwMode="auto">
          <a:xfrm>
            <a:off x="7979706" y="371475"/>
            <a:ext cx="2611031" cy="723900"/>
            <a:chOff x="7350959" y="5852537"/>
            <a:chExt cx="2610030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010908" cy="460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</a:t>
              </a:r>
              <a:endParaRPr lang="en-US" altLang="zh-CN" sz="2400" dirty="0">
                <a:solidFill>
                  <a:srgbClr val="EA87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保存文档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使用快捷方式ctrl+s保存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点击保存按钮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另存为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80" y="1936750"/>
            <a:ext cx="6056630" cy="446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626610" y="1936750"/>
            <a:ext cx="29845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4631690" y="2251075"/>
            <a:ext cx="29845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785" y="1541780"/>
            <a:ext cx="4847590" cy="452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084570" y="3128010"/>
            <a:ext cx="48133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194550" y="3460115"/>
            <a:ext cx="72009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保存设置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保存位置       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保存类型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Word文档（*.docx）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模板（*.dotx）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97—2003文档（*.doc）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585" y="476250"/>
            <a:ext cx="5352415" cy="377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900" y="3074353"/>
            <a:ext cx="4108450" cy="2014538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关闭文档与退出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Word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选择“文件”选项卡 |“退出”命令即可退出Word；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直接点击word窗口左上角的按钮，即可关闭当前文档。   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打开文档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双击文档名打开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使用打开对话框   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085" y="1347470"/>
            <a:ext cx="4794250" cy="490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998085" y="2389823"/>
            <a:ext cx="576263" cy="3206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视图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6185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中提供了五种视图模式，用户可以在“视图”功能区中选择需要的文档视图模式，也可以在Word文档窗口的右下方单击视图按钮选择视图。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Web版式视图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大纲视图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草稿视图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7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50" y="2744470"/>
            <a:ext cx="6936740" cy="222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295" y="5127625"/>
            <a:ext cx="5454650" cy="92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4767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7" name="TextBox 3"/>
          <p:cNvSpPr txBox="1"/>
          <p:nvPr/>
        </p:nvSpPr>
        <p:spPr>
          <a:xfrm>
            <a:off x="803910" y="1347470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7064852" y="1993400"/>
            <a:ext cx="1620837" cy="44370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5236369" y="2064837"/>
            <a:ext cx="1610995" cy="4365625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3390424" y="2064837"/>
            <a:ext cx="1563370" cy="4392613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1487012" y="2064837"/>
            <a:ext cx="1620837" cy="4365625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gray">
          <a:xfrm rot="3419336">
            <a:off x="1546225" y="626745"/>
            <a:ext cx="874395" cy="1387475"/>
          </a:xfrm>
          <a:prstGeom prst="rect">
            <a:avLst/>
          </a:prstGeom>
          <a:solidFill>
            <a:srgbClr val="FFFF00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页面视图</a:t>
            </a:r>
          </a:p>
        </p:txBody>
      </p:sp>
      <p:grpSp>
        <p:nvGrpSpPr>
          <p:cNvPr id="35861" name="Group 9"/>
          <p:cNvGrpSpPr/>
          <p:nvPr/>
        </p:nvGrpSpPr>
        <p:grpSpPr bwMode="auto">
          <a:xfrm>
            <a:off x="2802255" y="1214755"/>
            <a:ext cx="901700" cy="125095"/>
            <a:chOff x="2003" y="3439"/>
            <a:chExt cx="468" cy="244"/>
          </a:xfrm>
        </p:grpSpPr>
        <p:sp>
          <p:nvSpPr>
            <p:cNvPr id="35875" name="Oval 10"/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6" name="Rectangle 11"/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88" name="Oval 12"/>
            <p:cNvSpPr>
              <a:spLocks noChangeArrowheads="1"/>
            </p:cNvSpPr>
            <p:nvPr/>
          </p:nvSpPr>
          <p:spPr bwMode="gray">
            <a:xfrm>
              <a:off x="2400" y="3441"/>
              <a:ext cx="71" cy="236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89" name="Oval 13"/>
            <p:cNvSpPr>
              <a:spLocks noChangeArrowheads="1"/>
            </p:cNvSpPr>
            <p:nvPr/>
          </p:nvSpPr>
          <p:spPr bwMode="gray">
            <a:xfrm>
              <a:off x="2438" y="3519"/>
              <a:ext cx="20" cy="68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790" name="Rectangle 14"/>
          <p:cNvSpPr>
            <a:spLocks noChangeArrowheads="1"/>
          </p:cNvSpPr>
          <p:nvPr/>
        </p:nvSpPr>
        <p:spPr bwMode="gray">
          <a:xfrm rot="3419336">
            <a:off x="3551555" y="789940"/>
            <a:ext cx="874395" cy="121539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阅读视图</a:t>
            </a:r>
          </a:p>
        </p:txBody>
      </p:sp>
      <p:grpSp>
        <p:nvGrpSpPr>
          <p:cNvPr id="35863" name="Group 15"/>
          <p:cNvGrpSpPr/>
          <p:nvPr/>
        </p:nvGrpSpPr>
        <p:grpSpPr bwMode="auto">
          <a:xfrm>
            <a:off x="4467225" y="1214755"/>
            <a:ext cx="901700" cy="125095"/>
            <a:chOff x="2003" y="3439"/>
            <a:chExt cx="468" cy="244"/>
          </a:xfrm>
        </p:grpSpPr>
        <p:sp>
          <p:nvSpPr>
            <p:cNvPr id="35871" name="Oval 16"/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2" name="Rectangle 17"/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94" name="Oval 18"/>
            <p:cNvSpPr>
              <a:spLocks noChangeArrowheads="1"/>
            </p:cNvSpPr>
            <p:nvPr/>
          </p:nvSpPr>
          <p:spPr bwMode="gray">
            <a:xfrm>
              <a:off x="2400" y="3441"/>
              <a:ext cx="71" cy="236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95" name="Oval 19"/>
            <p:cNvSpPr>
              <a:spLocks noChangeArrowheads="1"/>
            </p:cNvSpPr>
            <p:nvPr/>
          </p:nvSpPr>
          <p:spPr bwMode="gray">
            <a:xfrm>
              <a:off x="2438" y="3519"/>
              <a:ext cx="20" cy="68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796" name="Rectangle 20"/>
          <p:cNvSpPr>
            <a:spLocks noChangeArrowheads="1"/>
          </p:cNvSpPr>
          <p:nvPr/>
        </p:nvSpPr>
        <p:spPr bwMode="gray">
          <a:xfrm rot="3419336">
            <a:off x="5258435" y="760730"/>
            <a:ext cx="874395" cy="1252855"/>
          </a:xfrm>
          <a:prstGeom prst="rect">
            <a:avLst/>
          </a:prstGeom>
          <a:solidFill>
            <a:srgbClr val="92D050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版式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gray">
          <a:xfrm>
            <a:off x="8124230" y="1214758"/>
            <a:ext cx="977592" cy="123866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865" name="Group 21"/>
          <p:cNvGrpSpPr/>
          <p:nvPr/>
        </p:nvGrpSpPr>
        <p:grpSpPr bwMode="auto">
          <a:xfrm>
            <a:off x="6132195" y="1214755"/>
            <a:ext cx="1179195" cy="125095"/>
            <a:chOff x="2003" y="3439"/>
            <a:chExt cx="468" cy="244"/>
          </a:xfrm>
        </p:grpSpPr>
        <p:sp>
          <p:nvSpPr>
            <p:cNvPr id="35867" name="Oval 22"/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68" name="Rectangle 23"/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00" name="Oval 24"/>
            <p:cNvSpPr>
              <a:spLocks noChangeArrowheads="1"/>
            </p:cNvSpPr>
            <p:nvPr/>
          </p:nvSpPr>
          <p:spPr bwMode="gray">
            <a:xfrm>
              <a:off x="2400" y="3441"/>
              <a:ext cx="71" cy="236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01" name="Oval 25"/>
            <p:cNvSpPr>
              <a:spLocks noChangeArrowheads="1"/>
            </p:cNvSpPr>
            <p:nvPr/>
          </p:nvSpPr>
          <p:spPr bwMode="gray">
            <a:xfrm>
              <a:off x="2438" y="3519"/>
              <a:ext cx="20" cy="68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802" name="Rectangle 26"/>
          <p:cNvSpPr>
            <a:spLocks noChangeArrowheads="1"/>
          </p:cNvSpPr>
          <p:nvPr/>
        </p:nvSpPr>
        <p:spPr bwMode="gray">
          <a:xfrm rot="3419336">
            <a:off x="7188200" y="705984"/>
            <a:ext cx="874395" cy="128778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大纲视图</a:t>
            </a:r>
          </a:p>
        </p:txBody>
      </p:sp>
      <p:sp>
        <p:nvSpPr>
          <p:cNvPr id="35853" name="Rectangle 31"/>
          <p:cNvSpPr>
            <a:spLocks noChangeArrowheads="1"/>
          </p:cNvSpPr>
          <p:nvPr/>
        </p:nvSpPr>
        <p:spPr bwMode="auto">
          <a:xfrm>
            <a:off x="1558449" y="2280737"/>
            <a:ext cx="14287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可以显示文档的打印结果外观，主要包括页眉、页脚、图形对象、分栏设置、页面边距等元素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54" name="Rectangle 32"/>
          <p:cNvSpPr>
            <a:spLocks noChangeArrowheads="1"/>
          </p:cNvSpPr>
          <p:nvPr/>
        </p:nvSpPr>
        <p:spPr bwMode="auto">
          <a:xfrm>
            <a:off x="3398044" y="2280737"/>
            <a:ext cx="1428750" cy="283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以图书的分栏样式显示文档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“文件”按钮、功能区等窗口元素被隐藏起来。</a:t>
            </a:r>
            <a:endParaRPr lang="en-US" altLang="zh-CN" sz="2200" b="1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55" name="Rectangle 33"/>
          <p:cNvSpPr>
            <a:spLocks noChangeArrowheads="1"/>
          </p:cNvSpPr>
          <p:nvPr/>
        </p:nvSpPr>
        <p:spPr bwMode="auto">
          <a:xfrm>
            <a:off x="5237639" y="2280737"/>
            <a:ext cx="149987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以网页的形式显示文档，</a:t>
            </a:r>
            <a:r>
              <a:rPr lang="en-US" altLang="zh-CN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版式视图适用于发送电子邮件和创建网页。</a:t>
            </a:r>
            <a:endParaRPr lang="en-US" altLang="zh-CN" sz="2200" b="1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56" name="Rectangle 34"/>
          <p:cNvSpPr>
            <a:spLocks noChangeArrowheads="1"/>
          </p:cNvSpPr>
          <p:nvPr/>
        </p:nvSpPr>
        <p:spPr bwMode="auto">
          <a:xfrm>
            <a:off x="7148353" y="2280737"/>
            <a:ext cx="161099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主要用于设置和显示标题的层级结构，并可以方便的折叠和展开各种层级的文档。广泛用于长文档的快速浏览和设置。</a:t>
            </a:r>
            <a:endParaRPr lang="en-US" altLang="zh-CN" sz="22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58" name="AutoShape 3"/>
          <p:cNvSpPr>
            <a:spLocks noChangeArrowheads="1"/>
          </p:cNvSpPr>
          <p:nvPr/>
        </p:nvSpPr>
        <p:spPr bwMode="auto">
          <a:xfrm>
            <a:off x="8912384" y="1993400"/>
            <a:ext cx="1620520" cy="44370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9" name="TextBox 40"/>
          <p:cNvSpPr txBox="1">
            <a:spLocks noChangeArrowheads="1"/>
          </p:cNvSpPr>
          <p:nvPr/>
        </p:nvSpPr>
        <p:spPr bwMode="auto">
          <a:xfrm>
            <a:off x="9059068" y="2280737"/>
            <a:ext cx="160893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取消了页面边距、分栏、页眉页脚和图片等元素，仅显示标题和正文，是最节省计算机系统硬件资源的视图方式。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 rot="3419336">
            <a:off x="9145905" y="681220"/>
            <a:ext cx="873760" cy="1395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草稿视图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gray">
          <a:xfrm rot="3419336">
            <a:off x="1568450" y="617855"/>
            <a:ext cx="874395" cy="1387475"/>
          </a:xfrm>
          <a:prstGeom prst="rect">
            <a:avLst/>
          </a:prstGeom>
          <a:solidFill>
            <a:srgbClr val="FFFF00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页面视图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9403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Word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的基本使用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启动Word应用程序；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新建Word文档： 新建空白文档、使用模板新建；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编辑文档：光标处插入文字；插入/改写状态；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保存文档：多种保存方式以及设置保存路径和文档格式；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打开已有Word文档；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视图。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040" y="5864860"/>
            <a:ext cx="2217420" cy="624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word2016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样式的使用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页面布局</a:t>
            </a: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二、元素的插入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3020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插入表格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插入图片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SmartArt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插入其他形状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170" y="2161540"/>
            <a:ext cx="672465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表格概述及应用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表格是由行和列组成的网格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行列交汇形成单元格，每个单元格是一个独立的区域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6" y="3423285"/>
            <a:ext cx="2171700" cy="122078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81626" y="3423285"/>
            <a:ext cx="2160587" cy="357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1626" y="3423285"/>
            <a:ext cx="720725" cy="121443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5276" y="3432810"/>
            <a:ext cx="720725" cy="347663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895090" y="4815205"/>
            <a:ext cx="1140460" cy="346710"/>
          </a:xfrm>
          <a:prstGeom prst="wedgeRectCallout">
            <a:avLst>
              <a:gd name="adj1" fmla="val 74474"/>
              <a:gd name="adj2" fmla="val -128667"/>
            </a:avLst>
          </a:prstGeom>
          <a:solidFill>
            <a:srgbClr val="FADBA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6"/>
                </a:solidFill>
                <a:ea typeface="楷体" panose="02010609060101010101" pitchFamily="49" charset="-122"/>
              </a:rPr>
              <a:t> 列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4238625" y="2797175"/>
            <a:ext cx="1212215" cy="429895"/>
          </a:xfrm>
          <a:prstGeom prst="wedgeRectCallout">
            <a:avLst>
              <a:gd name="adj1" fmla="val 71149"/>
              <a:gd name="adj2" fmla="val 91591"/>
            </a:avLst>
          </a:prstGeom>
          <a:solidFill>
            <a:srgbClr val="FADBA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6"/>
                </a:solidFill>
                <a:ea typeface="楷体" panose="02010609060101010101" pitchFamily="49" charset="-122"/>
              </a:rPr>
              <a:t>单元格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7294880" y="2797175"/>
            <a:ext cx="1105535" cy="376555"/>
          </a:xfrm>
          <a:prstGeom prst="wedgeRectCallout">
            <a:avLst>
              <a:gd name="adj1" fmla="val -58512"/>
              <a:gd name="adj2" fmla="val 112370"/>
            </a:avLst>
          </a:prstGeom>
          <a:solidFill>
            <a:srgbClr val="FADBA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6"/>
                </a:solidFill>
                <a:ea typeface="楷体" panose="02010609060101010101" pitchFamily="49" charset="-122"/>
              </a:rPr>
              <a:t>行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bldLvl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OFFICE 2016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8677" name="TextBox 2"/>
          <p:cNvSpPr txBox="1"/>
          <p:nvPr/>
        </p:nvSpPr>
        <p:spPr>
          <a:xfrm>
            <a:off x="2064068" y="3543300"/>
            <a:ext cx="179070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endParaRPr lang="zh-CN" altLang="en-US" sz="36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TextBox 3"/>
          <p:cNvSpPr txBox="1"/>
          <p:nvPr/>
        </p:nvSpPr>
        <p:spPr>
          <a:xfrm>
            <a:off x="3557905" y="3248025"/>
            <a:ext cx="944563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6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8679" name="椭圆 10"/>
          <p:cNvSpPr/>
          <p:nvPr/>
        </p:nvSpPr>
        <p:spPr>
          <a:xfrm>
            <a:off x="6464618" y="3082925"/>
            <a:ext cx="204787" cy="204788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Group 10"/>
          <p:cNvGrpSpPr/>
          <p:nvPr/>
        </p:nvGrpSpPr>
        <p:grpSpPr bwMode="auto">
          <a:xfrm>
            <a:off x="5016024" y="3038475"/>
            <a:ext cx="1946275" cy="1425575"/>
            <a:chOff x="-65679" y="-53757"/>
            <a:chExt cx="1571636" cy="1214446"/>
          </a:xfrm>
          <a:solidFill>
            <a:schemeClr val="tx1"/>
          </a:solidFill>
        </p:grpSpPr>
        <p:sp>
          <p:nvSpPr>
            <p:cNvPr id="8207" name="椭圆 11"/>
            <p:cNvSpPr>
              <a:spLocks noChangeArrowheads="1"/>
            </p:cNvSpPr>
            <p:nvPr/>
          </p:nvSpPr>
          <p:spPr bwMode="auto">
            <a:xfrm>
              <a:off x="108763" y="-53757"/>
              <a:ext cx="1214446" cy="1214446"/>
            </a:xfrm>
            <a:prstGeom prst="ellipse">
              <a:avLst/>
            </a:prstGeom>
            <a:grpFill/>
            <a:ln w="38100">
              <a:solidFill>
                <a:srgbClr val="0070C0"/>
              </a:solidFill>
              <a:rou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base" hangingPunct="1"/>
              <a:endParaRPr lang="zh-CN" altLang="zh-CN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08" name="TextBox 12"/>
            <p:cNvSpPr>
              <a:spLocks noChangeArrowheads="1"/>
            </p:cNvSpPr>
            <p:nvPr/>
          </p:nvSpPr>
          <p:spPr bwMode="auto">
            <a:xfrm>
              <a:off x="-65679" y="314305"/>
              <a:ext cx="1571636" cy="575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base" hangingPunct="1"/>
              <a:r>
                <a:rPr lang="en-US" altLang="zh-CN" sz="2400" b="1" strike="noStrike" noProof="1">
                  <a:solidFill>
                    <a:schemeClr val="bg2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ＥＸＣＥＬ</a:t>
              </a:r>
            </a:p>
            <a:p>
              <a:pPr algn="ctr" eaLnBrk="1" fontAlgn="base" hangingPunct="1"/>
              <a:r>
                <a:rPr lang="zh-CN" altLang="en-US" sz="1400" b="1" strike="noStrike" noProof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表格处理软件</a:t>
              </a:r>
              <a:endParaRPr lang="en-US" altLang="zh-CN" sz="1400" b="1" strike="noStrike" noProof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28681" name="椭圆 6"/>
          <p:cNvSpPr/>
          <p:nvPr/>
        </p:nvSpPr>
        <p:spPr>
          <a:xfrm>
            <a:off x="6821805" y="3289300"/>
            <a:ext cx="1866900" cy="1798638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2" name="组合 4"/>
          <p:cNvGrpSpPr/>
          <p:nvPr/>
        </p:nvGrpSpPr>
        <p:grpSpPr>
          <a:xfrm>
            <a:off x="6278880" y="1935163"/>
            <a:ext cx="1773238" cy="1354137"/>
            <a:chOff x="5186363" y="1604963"/>
            <a:chExt cx="1773237" cy="1354137"/>
          </a:xfrm>
        </p:grpSpPr>
        <p:sp>
          <p:nvSpPr>
            <p:cNvPr id="28683" name="椭圆 9"/>
            <p:cNvSpPr/>
            <p:nvPr/>
          </p:nvSpPr>
          <p:spPr>
            <a:xfrm>
              <a:off x="5343525" y="1604963"/>
              <a:ext cx="1370013" cy="1354137"/>
            </a:xfrm>
            <a:prstGeom prst="ellipse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4" name="TextBox 15"/>
            <p:cNvSpPr/>
            <p:nvPr/>
          </p:nvSpPr>
          <p:spPr>
            <a:xfrm>
              <a:off x="5186363" y="1989138"/>
              <a:ext cx="1773237" cy="6756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2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ＷＯＲＤ</a:t>
              </a:r>
            </a:p>
            <a:p>
              <a:pPr algn="ctr"/>
              <a:r>
                <a:rPr lang="zh-CN" altLang="en-US" sz="1400" b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文字处理软件</a:t>
              </a:r>
              <a:endParaRPr lang="en-US" altLang="zh-CN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8685" name="椭圆 20"/>
          <p:cNvSpPr/>
          <p:nvPr/>
        </p:nvSpPr>
        <p:spPr>
          <a:xfrm>
            <a:off x="7580630" y="3084513"/>
            <a:ext cx="204788" cy="204787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6" name="矩形 23"/>
          <p:cNvSpPr/>
          <p:nvPr/>
        </p:nvSpPr>
        <p:spPr>
          <a:xfrm>
            <a:off x="6713855" y="3849688"/>
            <a:ext cx="2016125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PowerPoin</a:t>
            </a:r>
            <a:r>
              <a:rPr lang="en-US" altLang="zh-CN" sz="2400" b="1">
                <a:latin typeface="Meiryo UI" panose="020B0604030504040204" pitchFamily="34" charset="-128"/>
                <a:ea typeface="Meiryo UI" panose="020B0604030504040204" pitchFamily="34" charset="-128"/>
              </a:rPr>
              <a:t>t</a:t>
            </a:r>
          </a:p>
          <a:p>
            <a:pPr algn="ctr"/>
            <a:r>
              <a:rPr lang="zh-CN" altLang="en-US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演示文稿图形工具</a:t>
            </a:r>
          </a:p>
        </p:txBody>
      </p:sp>
      <p:sp>
        <p:nvSpPr>
          <p:cNvPr id="28687" name="椭圆 20"/>
          <p:cNvSpPr/>
          <p:nvPr/>
        </p:nvSpPr>
        <p:spPr>
          <a:xfrm>
            <a:off x="6624955" y="3998913"/>
            <a:ext cx="204788" cy="204787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表格概述及应用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组织、显示信息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如简历、课程表、价格表、日程表、产品功能比较表……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页面布局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在页面的固定位置放置文本、图片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网页页面布局</a:t>
            </a: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插入表格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b="33861"/>
          <a:stretch>
            <a:fillRect/>
          </a:stretch>
        </p:blipFill>
        <p:spPr>
          <a:xfrm>
            <a:off x="1807845" y="1605280"/>
            <a:ext cx="6707505" cy="453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401" y="827564"/>
            <a:ext cx="6370638" cy="5503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插入表格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网格方式创建 5 ×７表格；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对话框形式创建６×５表格；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使用“绘制表格”命令绘制表格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第一、三行：3列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第二、四行：4列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35071" y="5057616"/>
            <a:ext cx="69294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这三种创建表格方式的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r>
              <a:rPr lang="zh-CN" altLang="en-US" sz="2800" b="1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800" b="1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2800" b="1">
              <a:solidFill>
                <a:srgbClr val="2626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53" y="4938554"/>
            <a:ext cx="7858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插入表格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网格方式插入表格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简单、快捷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最多只能创建10×8表格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对话框插入表格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可以设置是否固定列宽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可设置是否记忆表格尺寸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可创建某列行数不同于其他列行数的表格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可创建某行列数不同于其他行列数的表格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联机图片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屏幕截图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1347311"/>
            <a:ext cx="5327650" cy="20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联机图片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屏幕截图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429" y="1143794"/>
            <a:ext cx="6856413" cy="4570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联机图片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屏幕截图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05" y="1554956"/>
            <a:ext cx="6026150" cy="380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联机图片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屏幕截图</a:t>
            </a:r>
            <a:endParaRPr lang="zh-CN" altLang="en-US" sz="2400" dirty="0">
              <a:solidFill>
                <a:srgbClr val="CF35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007" y="1459865"/>
            <a:ext cx="5589587" cy="454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82" y="1267460"/>
            <a:ext cx="53292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图文混排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默认时，图片作为内嵌式图像插入到文档中。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此时图片在文档中就像一个大号字符。移动图片的方式和效果与移动普通文字方法相同。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若希望图片变的灵活，设置“文字环绕”效果。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此时图片转换为自由移动的对象。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word2016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样式的使用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页面布局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0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图文混排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1486218"/>
            <a:ext cx="5524500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b="26190"/>
          <a:stretch>
            <a:fillRect/>
          </a:stretch>
        </p:blipFill>
        <p:spPr>
          <a:xfrm>
            <a:off x="668655" y="1486535"/>
            <a:ext cx="6264275" cy="4853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62" y="2252028"/>
            <a:ext cx="5456237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45" y="1905000"/>
            <a:ext cx="5894070" cy="40157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803299" y="5231130"/>
            <a:ext cx="1223962" cy="21590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SmartArt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SmartArt：信息和观点的视觉表示形式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帮助业余人士轻松做出设计师标准的插图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10" y="2542858"/>
            <a:ext cx="68961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SmartArt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024063" y="1492250"/>
            <a:ext cx="428625" cy="4429125"/>
          </a:xfrm>
          <a:prstGeom prst="leftBrace">
            <a:avLst>
              <a:gd name="adj1" fmla="val 39205"/>
              <a:gd name="adj2" fmla="val 510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sz="250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427288" y="1349375"/>
            <a:ext cx="1285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列表图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52688" y="2070100"/>
            <a:ext cx="12144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2452688" y="2992438"/>
            <a:ext cx="2000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层次结构图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2452688" y="3592513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2452688" y="4371975"/>
            <a:ext cx="12858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3" name="TextBox 10"/>
          <p:cNvSpPr txBox="1">
            <a:spLocks noChangeArrowheads="1"/>
          </p:cNvSpPr>
          <p:nvPr/>
        </p:nvSpPr>
        <p:spPr bwMode="auto">
          <a:xfrm>
            <a:off x="2452688" y="4992688"/>
            <a:ext cx="13573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2452688" y="5564188"/>
            <a:ext cx="13573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棱锥图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3881438" y="1349375"/>
            <a:ext cx="5429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以图形格式显示项目列表；</a:t>
            </a:r>
            <a:endParaRPr lang="en-US" altLang="zh-CN" sz="2500" b="1">
              <a:solidFill>
                <a:srgbClr val="26267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16" name="TextBox 13"/>
          <p:cNvSpPr txBox="1">
            <a:spLocks noChangeArrowheads="1"/>
          </p:cNvSpPr>
          <p:nvPr/>
        </p:nvSpPr>
        <p:spPr bwMode="auto">
          <a:xfrm>
            <a:off x="3881438" y="2070100"/>
            <a:ext cx="6286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显示到达某个目标所经历的过程，</a:t>
            </a:r>
            <a:endParaRPr lang="en-US" altLang="zh-CN" sz="2500" b="1">
              <a:solidFill>
                <a:srgbClr val="26267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适用于一步一步的过程表达；</a:t>
            </a:r>
          </a:p>
        </p:txBody>
      </p:sp>
      <p:sp>
        <p:nvSpPr>
          <p:cNvPr id="21517" name="TextBox 14"/>
          <p:cNvSpPr txBox="1">
            <a:spLocks noChangeArrowheads="1"/>
          </p:cNvSpPr>
          <p:nvPr/>
        </p:nvSpPr>
        <p:spPr bwMode="auto">
          <a:xfrm>
            <a:off x="4452938" y="2992438"/>
            <a:ext cx="47863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显示组织结构；</a:t>
            </a:r>
          </a:p>
        </p:txBody>
      </p: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3810000" y="3592513"/>
            <a:ext cx="621506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显示一个重复过程，图的开始和结束联系在一起；</a:t>
            </a:r>
          </a:p>
        </p:txBody>
      </p:sp>
      <p:sp>
        <p:nvSpPr>
          <p:cNvPr id="21519" name="TextBox 16"/>
          <p:cNvSpPr txBox="1">
            <a:spLocks noChangeArrowheads="1"/>
          </p:cNvSpPr>
          <p:nvPr/>
        </p:nvSpPr>
        <p:spPr bwMode="auto">
          <a:xfrm>
            <a:off x="3810000" y="4371975"/>
            <a:ext cx="59293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显示一个项目与另一个项目之间的关系；</a:t>
            </a:r>
          </a:p>
        </p:txBody>
      </p:sp>
      <p:sp>
        <p:nvSpPr>
          <p:cNvPr id="21520" name="TextBox 17"/>
          <p:cNvSpPr txBox="1">
            <a:spLocks noChangeArrowheads="1"/>
          </p:cNvSpPr>
          <p:nvPr/>
        </p:nvSpPr>
        <p:spPr bwMode="auto">
          <a:xfrm>
            <a:off x="3810000" y="4992688"/>
            <a:ext cx="5286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显示整体中各个部分与整体的关系；</a:t>
            </a:r>
          </a:p>
        </p:txBody>
      </p:sp>
      <p:sp>
        <p:nvSpPr>
          <p:cNvPr id="21521" name="TextBox 18"/>
          <p:cNvSpPr txBox="1">
            <a:spLocks noChangeArrowheads="1"/>
          </p:cNvSpPr>
          <p:nvPr/>
        </p:nvSpPr>
        <p:spPr bwMode="auto">
          <a:xfrm>
            <a:off x="3810000" y="5564188"/>
            <a:ext cx="57864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显示从较大数量到较小数量的项目级别；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插入其它形状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插入”选项卡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“形状”；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设置“插入形状”的格式。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插入“形状”后，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出现“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”选项卡。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b="34389"/>
          <a:stretch>
            <a:fillRect/>
          </a:stretch>
        </p:blipFill>
        <p:spPr>
          <a:xfrm>
            <a:off x="6968490" y="1267460"/>
            <a:ext cx="3769995" cy="4499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20" y="3336290"/>
            <a:ext cx="1488440" cy="110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7590" y="3464878"/>
            <a:ext cx="276225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word2016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样式的使用</a:t>
            </a:r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页面布局</a:t>
            </a: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三、样式的使用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使用格式刷</a:t>
            </a:r>
          </a:p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使用样式</a:t>
            </a:r>
          </a:p>
          <a:p>
            <a:pPr lvl="1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样式概述</a:t>
            </a:r>
          </a:p>
          <a:p>
            <a:pPr lvl="1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使用现有样式</a:t>
            </a:r>
          </a:p>
          <a:p>
            <a:pPr lvl="1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修改样式</a:t>
            </a:r>
          </a:p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创建样式</a:t>
            </a:r>
          </a:p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删除样式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格式刷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格式刷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文本格式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从一部分复制到其它部分的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使用步骤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选中带有格式的文本（选择样式源）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双击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格式刷</a:t>
            </a:r>
          </a:p>
          <a:p>
            <a:pPr marL="1256030" lvl="3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单击格式刷则粘贴一次格式</a:t>
            </a:r>
          </a:p>
          <a:p>
            <a:pPr marL="1256030" lvl="3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双击格式刷则粘贴多次格式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拖动格式刷</a:t>
            </a:r>
            <a:r>
              <a:rPr lang="zh-CN" altLang="en-US" sz="2400" b="1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穿过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要采用所选格式的文本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30" y="376491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样式概述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636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word文档的样式？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3535" algn="l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字号、字体、字的颜色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3535" algn="l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段落缩进、行间距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3535" algn="l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样式概述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由字体格式、段落格式和标题级别格式等组成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是一系列格式的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使用样式控制文档的好处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确保某一文档中所有相同条目有相同格式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方便对文档格式进行全面修改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95588" y="5127466"/>
            <a:ext cx="7561262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提供了很多套预设样式，</a:t>
            </a:r>
            <a:r>
              <a:rPr lang="zh-CN" altLang="en-US" sz="2800" b="1" kern="0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如何快速使用这些预设样式</a:t>
            </a:r>
            <a:endParaRPr lang="en-US" altLang="zh-CN" sz="2800" b="1" kern="0" dirty="0">
              <a:solidFill>
                <a:srgbClr val="26267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149691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使用现有样式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</a:t>
            </a:r>
            <a:r>
              <a:rPr lang="zh-CN" altLang="en-US" sz="2400" b="1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”选项卡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2190750" y="5400517"/>
            <a:ext cx="2847975" cy="471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现有样式的类型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542036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78505"/>
            <a:ext cx="5686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210753"/>
            <a:ext cx="58293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613140" y="2670175"/>
            <a:ext cx="496570" cy="215900"/>
          </a:xfrm>
          <a:prstGeom prst="rect">
            <a:avLst/>
          </a:prstGeom>
          <a:noFill/>
          <a:ln w="3810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word2016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样式的使用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页面布局</a:t>
            </a: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使用现有样式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现有样式主要有包括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段落样式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强调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修改样式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在要修改的样式上单击右键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775" y="2521109"/>
            <a:ext cx="320992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180" y="476250"/>
            <a:ext cx="5025390" cy="616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重新创建样式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基于已有样式创建新样式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基于实例创建新样式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41" y="3468688"/>
            <a:ext cx="5684838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重新创建样式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适用情况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已有样式均不能满足设计要求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修改已有样式工作量大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打开“样式”窗格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根据格式化创建新样式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42" y="4374356"/>
            <a:ext cx="2579687" cy="169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135505"/>
            <a:ext cx="1386205" cy="35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74765" y="5348605"/>
            <a:ext cx="322580" cy="2933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09" y="1910398"/>
            <a:ext cx="4716463" cy="430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260465" y="2667318"/>
            <a:ext cx="647700" cy="2889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基于已有样式创建新样式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适用情况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已有样式均不能完全满足设计要求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对已有样式只需进行少量修改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打开“样式”窗格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10" y="1495425"/>
            <a:ext cx="1386205" cy="35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121525" y="4708525"/>
            <a:ext cx="322580" cy="2933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69" y="1270318"/>
            <a:ext cx="4716463" cy="430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007225" y="2027238"/>
            <a:ext cx="647700" cy="2889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基于实例创建样式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适用情况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文本已有正确格式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想把这些格式应用到其它的文本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光标定位到已有格式的文本中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创建新“样式”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为新样式命名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删除样式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在快速样式集中找到要删除的样式，单击右键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685" y="2481580"/>
            <a:ext cx="4025265" cy="2934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word2016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样式的使用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页面布局</a:t>
            </a:r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四、页面布局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设置纸张方向、文字方向和纸张大小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设置页边距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插入页眉、页脚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插入页码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设置分栏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插入分隔符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生成目录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r="23507"/>
          <a:stretch>
            <a:fillRect/>
          </a:stretch>
        </p:blipFill>
        <p:spPr>
          <a:xfrm>
            <a:off x="4118610" y="3753485"/>
            <a:ext cx="6994525" cy="142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设置纸张方向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纸张方向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纵向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横向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455" y="1688465"/>
            <a:ext cx="4140835" cy="376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一、</a:t>
            </a:r>
            <a:r>
              <a:rPr lang="en-US" altLang="zh-CN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word2016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新建文档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编辑文档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保存文档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关闭文档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打开文档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设置纸张大小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文字方向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预设纸张大小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自定义纸张大小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983740"/>
            <a:ext cx="4086860" cy="258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86431" y="4856163"/>
            <a:ext cx="799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平时复制、打印使用的纸张大小是</a:t>
            </a:r>
            <a:r>
              <a:rPr lang="en-US" altLang="zh-CN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8" y="49291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设置页边距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页边距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文档正文与页边之间的距离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可选择预设页边距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也可自定义页边距</a:t>
            </a: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时设置的页边距只适用于当前节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7893844" y="1556544"/>
            <a:ext cx="2714625" cy="3744912"/>
            <a:chOff x="5610188" y="2564904"/>
            <a:chExt cx="2756258" cy="388843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188" y="2564904"/>
              <a:ext cx="2756258" cy="3888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906" y="2877319"/>
              <a:ext cx="8953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058" y="2877319"/>
              <a:ext cx="8953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8263732" y="1889919"/>
            <a:ext cx="1984375" cy="3051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9099710" y="1742281"/>
            <a:ext cx="347662" cy="1587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9099709" y="5128419"/>
            <a:ext cx="346075" cy="0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0254457" y="3285331"/>
            <a:ext cx="354012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829392" y="3285331"/>
            <a:ext cx="425450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页眉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页脚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页眉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，一页顶部、页边距之间的一块区域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页脚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，一页底部、页边距之间的一块区域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经常把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标题、页码或日期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放在页眉或页脚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不同的节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可以有自身独特的页眉和页脚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页眉和页脚不是“插入”的，只是默认时是空白的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页眉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页脚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“插入”选项卡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选择“页眉”或“页脚”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320892"/>
            <a:ext cx="78962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2"/>
          <p:cNvSpPr txBox="1"/>
          <p:nvPr/>
        </p:nvSpPr>
        <p:spPr bwMode="auto">
          <a:xfrm>
            <a:off x="1939926" y="5020152"/>
            <a:ext cx="8229600" cy="604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提示：插入页眉或页脚后，出现“设计”选项卡</a:t>
            </a:r>
            <a:endParaRPr lang="en-US" altLang="zh-CN" sz="2500" b="1" kern="0" dirty="0">
              <a:solidFill>
                <a:srgbClr val="26267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页码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“插入”选项卡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选择“页码”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0369" y="3732530"/>
            <a:ext cx="2519363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页码在页眉上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0369" y="4119880"/>
            <a:ext cx="2519363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页码在页脚上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369" y="4597718"/>
            <a:ext cx="2519363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页码在页边距上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0369" y="4956493"/>
            <a:ext cx="3600450" cy="477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页码在光标位置上</a:t>
            </a:r>
          </a:p>
        </p:txBody>
      </p: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4985544" y="3994468"/>
            <a:ext cx="504825" cy="238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 flipV="1">
            <a:off x="4985544" y="4382135"/>
            <a:ext cx="504825" cy="168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4985544" y="4836478"/>
            <a:ext cx="504825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9" idx="1"/>
          </p:cNvCxnSpPr>
          <p:nvPr/>
        </p:nvCxnSpPr>
        <p:spPr>
          <a:xfrm>
            <a:off x="4985544" y="5096193"/>
            <a:ext cx="504825" cy="122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49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82" y="3124518"/>
            <a:ext cx="188436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设置分栏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分栏符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一栏中的文本与另一栏中的文本相分离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需要借助分节效果设置分栏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光标定位到开始分栏处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页面布局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分节符  连续，添加分节符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光标定位到结束分栏处，再次添加“连续”分节符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页面布局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分栏符  选择合适的分栏格式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插入分隔符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插入分页符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插入分节符</a:t>
            </a:r>
            <a:endParaRPr lang="en-US" altLang="zh-CN" sz="2400" dirty="0"/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插入分页符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分页符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将光标之后的内容放到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下一页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30" y="1727200"/>
            <a:ext cx="3740150" cy="381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插入分节符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分节符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用户希望改变文档某一部分的页眉、页脚、页边距、页面大小、页边框时，必须使用</a:t>
            </a:r>
            <a:r>
              <a:rPr lang="zh-CN" altLang="en-US" sz="2400" b="1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将文档分成不同的部分</a:t>
            </a:r>
          </a:p>
          <a:p>
            <a:pPr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Word能够识别的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四种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分节符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0863" y="3811271"/>
            <a:ext cx="5003800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定义新节，</a:t>
            </a:r>
            <a:r>
              <a:rPr lang="zh-CN" altLang="en-US" sz="25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强迫在</a:t>
            </a: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新页开始新节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0863" y="4428173"/>
            <a:ext cx="5003800" cy="4775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定义新节，</a:t>
            </a:r>
            <a:r>
              <a:rPr lang="zh-CN" altLang="en-US" sz="25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不强迫</a:t>
            </a: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0863" y="5044758"/>
            <a:ext cx="4859338" cy="4775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添加新页，新节在偶数页开始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0863" y="5661343"/>
            <a:ext cx="4860925" cy="4762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添加新页，新节在奇数页开始</a:t>
            </a:r>
          </a:p>
        </p:txBody>
      </p:sp>
      <p:pic>
        <p:nvPicPr>
          <p:cNvPr id="2765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3642043"/>
            <a:ext cx="2219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创建目录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更新目录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删除目录</a:t>
            </a:r>
          </a:p>
          <a:p>
            <a:pPr marL="570865" lvl="2" indent="0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新建文档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453326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新建空白文档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基于模板创建文档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模板：提供了一个样式集合，包括特定的字体格式、段落样式、页面设置、快捷键方案、宏等格式。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670" y="1616393"/>
            <a:ext cx="6015038" cy="3624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创建目录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显示特定级别的标题、更高级别的标题及相应页码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创建目录步骤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检查样式的大纲级别，确保把样式应用到所有要在目录中出现的标题段落中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光标定位到要显示目录的段落中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“引用”选项卡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选择一种需要的目录样式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更新目录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文档发生改变，目录会过时且目录不会自动更新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更新目录步骤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“引用”选项卡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“更新目录”</a:t>
            </a: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0865" lvl="2" indent="0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06" y="3929380"/>
            <a:ext cx="2295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1856" y="4000817"/>
            <a:ext cx="5148263" cy="8620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速度快，但只有页码发生改变，标题的更改及新增标题会被忽略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881" y="5153342"/>
            <a:ext cx="5148263" cy="4778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重新生成目录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2602706" y="4505642"/>
            <a:ext cx="11525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706" y="4361180"/>
            <a:ext cx="11525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755231" y="4432617"/>
            <a:ext cx="10795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422525" y="4973161"/>
            <a:ext cx="50482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删除目录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选中目录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“引用”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删除目录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0865" lvl="2" indent="0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8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5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0"/>
          <p:cNvSpPr/>
          <p:nvPr/>
        </p:nvSpPr>
        <p:spPr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6866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6867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6868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100" y="1639888"/>
            <a:ext cx="8126413" cy="4398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 bwMode="auto">
          <a:xfrm flipV="1">
            <a:off x="2227263" y="1601788"/>
            <a:ext cx="873125" cy="141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1" name="TextBox 2"/>
          <p:cNvSpPr txBox="1"/>
          <p:nvPr/>
        </p:nvSpPr>
        <p:spPr>
          <a:xfrm>
            <a:off x="3100388" y="1412875"/>
            <a:ext cx="19018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快速访问工具栏</a:t>
            </a:r>
          </a:p>
        </p:txBody>
      </p:sp>
      <p:sp>
        <p:nvSpPr>
          <p:cNvPr id="12" name="矩形 11"/>
          <p:cNvSpPr/>
          <p:nvPr/>
        </p:nvSpPr>
        <p:spPr bwMode="auto">
          <a:xfrm flipV="1">
            <a:off x="2227263" y="1760538"/>
            <a:ext cx="3962400" cy="182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3" name="TextBox 8"/>
          <p:cNvSpPr txBox="1"/>
          <p:nvPr/>
        </p:nvSpPr>
        <p:spPr>
          <a:xfrm>
            <a:off x="6218238" y="1651000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命令标签</a:t>
            </a:r>
          </a:p>
        </p:txBody>
      </p:sp>
      <p:sp>
        <p:nvSpPr>
          <p:cNvPr id="14" name="矩形 13"/>
          <p:cNvSpPr/>
          <p:nvPr/>
        </p:nvSpPr>
        <p:spPr bwMode="auto">
          <a:xfrm flipV="1">
            <a:off x="2227263" y="1951038"/>
            <a:ext cx="7480300" cy="474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4"/>
          <p:cNvSpPr txBox="1"/>
          <p:nvPr/>
        </p:nvSpPr>
        <p:spPr bwMode="auto">
          <a:xfrm>
            <a:off x="4905375" y="1901825"/>
            <a:ext cx="2517775" cy="5826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zh-CN" altLang="en-US" sz="3200" b="1" i="0" u="none" strike="noStrike" kern="1200" cap="none" spc="60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功  能  区</a:t>
            </a:r>
          </a:p>
        </p:txBody>
      </p:sp>
      <p:sp>
        <p:nvSpPr>
          <p:cNvPr id="16" name="矩形 15"/>
          <p:cNvSpPr/>
          <p:nvPr/>
        </p:nvSpPr>
        <p:spPr bwMode="auto">
          <a:xfrm flipV="1">
            <a:off x="4473575" y="2460625"/>
            <a:ext cx="355600" cy="141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7" name="TextBox 20"/>
          <p:cNvSpPr txBox="1"/>
          <p:nvPr/>
        </p:nvSpPr>
        <p:spPr>
          <a:xfrm>
            <a:off x="4905375" y="2392363"/>
            <a:ext cx="7747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光标</a:t>
            </a:r>
          </a:p>
        </p:txBody>
      </p:sp>
      <p:sp>
        <p:nvSpPr>
          <p:cNvPr id="18" name="TextBox 22"/>
          <p:cNvSpPr txBox="1"/>
          <p:nvPr/>
        </p:nvSpPr>
        <p:spPr>
          <a:xfrm>
            <a:off x="9542463" y="3775075"/>
            <a:ext cx="458787" cy="94456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滚动条</a:t>
            </a:r>
          </a:p>
        </p:txBody>
      </p:sp>
      <p:sp>
        <p:nvSpPr>
          <p:cNvPr id="19" name="TextBox 25"/>
          <p:cNvSpPr txBox="1"/>
          <p:nvPr/>
        </p:nvSpPr>
        <p:spPr bwMode="auto">
          <a:xfrm>
            <a:off x="5002213" y="3840163"/>
            <a:ext cx="312420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zh-CN" altLang="en-US" sz="3200" b="1" i="0" u="none" strike="noStrike" kern="1200" cap="none" spc="60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文档编辑区</a:t>
            </a:r>
          </a:p>
        </p:txBody>
      </p:sp>
      <p:sp>
        <p:nvSpPr>
          <p:cNvPr id="21" name="矩形 20"/>
          <p:cNvSpPr/>
          <p:nvPr/>
        </p:nvSpPr>
        <p:spPr bwMode="auto">
          <a:xfrm flipV="1">
            <a:off x="2197100" y="5856288"/>
            <a:ext cx="8126413" cy="182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22" name="TextBox 24"/>
          <p:cNvSpPr txBox="1"/>
          <p:nvPr/>
        </p:nvSpPr>
        <p:spPr>
          <a:xfrm>
            <a:off x="5672138" y="5534025"/>
            <a:ext cx="1257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状态栏</a:t>
            </a: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各区域简介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/>
      <p:bldP spid="18" grpId="0"/>
      <p:bldP spid="19" grpId="0"/>
      <p:bldP spid="21" grpId="0" bldLvl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光标（插入点）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中英输入切换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编号、项目符号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字体设置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909161"/>
            <a:ext cx="581660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83150" y="2329974"/>
            <a:ext cx="355600" cy="31908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83150" y="1472724"/>
            <a:ext cx="4918075" cy="80486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编辑文字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光标（插入点）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选择：全选    (ctrl+a)、连续选择、不连续选择；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粘贴 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剪切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 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撤销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删除：   Delete/Backspace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TextBox 4"/>
          <p:cNvSpPr txBox="1"/>
          <p:nvPr/>
        </p:nvSpPr>
        <p:spPr>
          <a:xfrm>
            <a:off x="3771900" y="3113088"/>
            <a:ext cx="136842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(ctrl+c)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TextBox 5"/>
          <p:cNvSpPr txBox="1"/>
          <p:nvPr/>
        </p:nvSpPr>
        <p:spPr>
          <a:xfrm>
            <a:off x="3772535" y="3657600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(ctrl+v)</a:t>
            </a:r>
          </a:p>
        </p:txBody>
      </p:sp>
      <p:sp>
        <p:nvSpPr>
          <p:cNvPr id="40969" name="TextBox 6"/>
          <p:cNvSpPr txBox="1"/>
          <p:nvPr/>
        </p:nvSpPr>
        <p:spPr>
          <a:xfrm>
            <a:off x="3773170" y="4201795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(ctrl+x)</a:t>
            </a:r>
          </a:p>
        </p:txBody>
      </p:sp>
      <p:sp>
        <p:nvSpPr>
          <p:cNvPr id="40970" name="TextBox 7"/>
          <p:cNvSpPr txBox="1"/>
          <p:nvPr/>
        </p:nvSpPr>
        <p:spPr>
          <a:xfrm>
            <a:off x="3773805" y="5290185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</a:t>
            </a:r>
            <a:r>
              <a:rPr lang="en-US" altLang="zh-CN" sz="28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rl+</a:t>
            </a:r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TextBox 8"/>
          <p:cNvSpPr txBox="1"/>
          <p:nvPr/>
        </p:nvSpPr>
        <p:spPr>
          <a:xfrm>
            <a:off x="3774440" y="4745990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</a:t>
            </a:r>
            <a:r>
              <a:rPr lang="en-US" altLang="zh-CN" sz="28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rl+</a:t>
            </a:r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z)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s_templat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2610</Words>
  <Application>Microsoft Office PowerPoint</Application>
  <PresentationFormat>宽屏</PresentationFormat>
  <Paragraphs>569</Paragraphs>
  <Slides>63</Slides>
  <Notes>62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Arial Unicode MS</vt:lpstr>
      <vt:lpstr>Meiryo UI</vt:lpstr>
      <vt:lpstr>黑体</vt:lpstr>
      <vt:lpstr>华文新魏</vt:lpstr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Wingdings 2</vt:lpstr>
      <vt:lpstr>scs_template</vt:lpstr>
      <vt:lpstr>PowerPoint 演示文稿</vt:lpstr>
      <vt:lpstr>PowerPoint 演示文稿</vt:lpstr>
      <vt:lpstr>目  录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</dc:creator>
  <cp:lastModifiedBy>Air</cp:lastModifiedBy>
  <cp:revision>461</cp:revision>
  <cp:lastPrinted>2411-12-30T00:00:00Z</cp:lastPrinted>
  <dcterms:created xsi:type="dcterms:W3CDTF">2012-04-08T16:29:00Z</dcterms:created>
  <dcterms:modified xsi:type="dcterms:W3CDTF">2018-08-24T02:51:06Z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