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29.jpeg" ContentType="image/jpeg"/>
  <Override PartName="/ppt/media/image24.jpeg" ContentType="image/jpeg"/>
  <Override PartName="/ppt/media/image9.png" ContentType="image/png"/>
  <Override PartName="/ppt/media/image14.jpeg" ContentType="image/jpe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6.jpeg" ContentType="image/jpeg"/>
  <Override PartName="/ppt/media/image5.jpeg" ContentType="image/jpeg"/>
  <Override PartName="/ppt/media/image4.jpeg" ContentType="image/jpe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单击鼠标移动幻灯片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单击编辑备注格式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BBB990C-AA2F-4B54-A18C-DD2C43E77942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14DEDA6-DF7B-44A4-A9E8-0CBF39882E3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96028CC-BF2E-4A8E-9933-E6FFB7E7A3A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B966936-5D72-4FE3-A761-6A788486127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13B6D2F-F109-4D8E-B787-5168AEED846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zh-C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zh-C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zh-C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hyperlink" Target="https://github.com/Tencent/matrix/wiki/Matrix-Android--data-format" TargetMode="External"/><Relationship Id="rId4" Type="http://schemas.openxmlformats.org/officeDocument/2006/relationships/hyperlink" Target="https://github.com/Tencent/matrix/wiki/Matrix-Android--data-format" TargetMode="External"/><Relationship Id="rId5" Type="http://schemas.openxmlformats.org/officeDocument/2006/relationships/hyperlink" Target="https://github.com/Tencent/matrix/wiki/Matrix-Android--data-format" TargetMode="External"/><Relationship Id="rId6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914280" y="4455000"/>
            <a:ext cx="20664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"/>
          <p:cNvSpPr/>
          <p:nvPr/>
        </p:nvSpPr>
        <p:spPr>
          <a:xfrm>
            <a:off x="2439000" y="2123280"/>
            <a:ext cx="7814880" cy="19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579" strike="noStrike">
                <a:solidFill>
                  <a:srgbClr val="262626"/>
                </a:solidFill>
                <a:latin typeface="明兰"/>
                <a:ea typeface="明兰"/>
              </a:rPr>
              <a:t>Matrix</a:t>
            </a:r>
            <a:r>
              <a:rPr b="0" lang="en-US" sz="6000" spc="579" strike="noStrike">
                <a:solidFill>
                  <a:srgbClr val="262626"/>
                </a:solidFill>
                <a:latin typeface="明兰"/>
                <a:ea typeface="明兰"/>
              </a:rPr>
              <a:t>使用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2761920" y="4119120"/>
            <a:ext cx="7751160" cy="360"/>
          </a:xfrm>
          <a:custGeom>
            <a:avLst/>
            <a:gdLst/>
            <a:ahLst/>
            <a:rect l="l" t="t" r="r" b="b"/>
            <a:pathLst>
              <a:path w="21538" h="2">
                <a:moveTo>
                  <a:pt x="21537" y="0"/>
                </a:moveTo>
                <a:lnTo>
                  <a:pt x="0" y="1"/>
                </a:lnTo>
              </a:path>
            </a:pathLst>
          </a:custGeom>
          <a:noFill/>
          <a:ln cap="rnd" w="6480">
            <a:solidFill>
              <a:srgbClr val="4a1757"/>
            </a:solidFill>
            <a:custDash>
              <a:ds d="68000000" sp="46800000"/>
            </a:custDash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10">
                                  <p:stCondLst>
                                    <p:cond delay="0"/>
                                  </p:stCondLst>
                                  <p:endCondLst>
                                    <p:cond delay="21000"/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59360" y="450360"/>
            <a:ext cx="10971720" cy="9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Android4.1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开始使用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vsync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作为绘制一帧的信号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00" name="图片 3" descr=""/>
          <p:cNvPicPr/>
          <p:nvPr/>
        </p:nvPicPr>
        <p:blipFill>
          <a:blip r:embed="rId1"/>
          <a:stretch/>
        </p:blipFill>
        <p:spPr>
          <a:xfrm>
            <a:off x="608400" y="1631520"/>
            <a:ext cx="9927360" cy="315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6" dur="indefinite" restart="never" nodeType="tmRoot">
          <p:childTnLst>
            <p:seq>
              <p:cTn id="6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763920" y="360000"/>
            <a:ext cx="1097172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如何统计方法耗时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648000" y="3960000"/>
            <a:ext cx="10972080" cy="11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预先分配的数组长度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100w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，内存占用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7.6m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数据格式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方法开始或结束的标志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方法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id+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方法耗时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303" name="图片 256" descr=""/>
          <p:cNvPicPr/>
          <p:nvPr/>
        </p:nvPicPr>
        <p:blipFill>
          <a:blip r:embed="rId1"/>
          <a:stretch/>
        </p:blipFill>
        <p:spPr>
          <a:xfrm>
            <a:off x="729360" y="1051200"/>
            <a:ext cx="10286280" cy="2620440"/>
          </a:xfrm>
          <a:prstGeom prst="rect">
            <a:avLst/>
          </a:prstGeom>
          <a:ln>
            <a:noFill/>
          </a:ln>
        </p:spPr>
      </p:pic>
      <p:pic>
        <p:nvPicPr>
          <p:cNvPr id="304" name="图片 257" descr=""/>
          <p:cNvPicPr/>
          <p:nvPr/>
        </p:nvPicPr>
        <p:blipFill>
          <a:blip r:embed="rId2"/>
          <a:stretch/>
        </p:blipFill>
        <p:spPr>
          <a:xfrm>
            <a:off x="1080000" y="4817520"/>
            <a:ext cx="6323760" cy="123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8" dur="indefinite" restart="never" nodeType="tmRoot">
          <p:childTnLst>
            <p:seq>
              <p:cTn id="6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648000" y="648000"/>
            <a:ext cx="1097208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通过另外一个线程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5ms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更新一次时间，方法执行前后直接读取时间，减少性能损耗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306" name="图片 259" descr=""/>
          <p:cNvPicPr/>
          <p:nvPr/>
        </p:nvPicPr>
        <p:blipFill>
          <a:blip r:embed="rId1"/>
          <a:stretch/>
        </p:blipFill>
        <p:spPr>
          <a:xfrm>
            <a:off x="619560" y="1216080"/>
            <a:ext cx="10972080" cy="259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0" dur="indefinite" restart="never" nodeType="tmRoot">
          <p:childTnLst>
            <p:seq>
              <p:cTn id="7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通过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asm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插入统计方法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609480" y="4896000"/>
            <a:ext cx="1097208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9" name="图片 262" descr=""/>
          <p:cNvPicPr/>
          <p:nvPr/>
        </p:nvPicPr>
        <p:blipFill>
          <a:blip r:embed="rId1"/>
          <a:stretch/>
        </p:blipFill>
        <p:spPr>
          <a:xfrm>
            <a:off x="594720" y="1394280"/>
            <a:ext cx="10780920" cy="184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2" dur="indefinite" restart="never" nodeType="tmRoot">
          <p:childTnLst>
            <p:seq>
              <p:cTn id="7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图片 3" descr=""/>
          <p:cNvPicPr/>
          <p:nvPr/>
        </p:nvPicPr>
        <p:blipFill>
          <a:blip r:embed="rId1"/>
          <a:stretch/>
        </p:blipFill>
        <p:spPr>
          <a:xfrm>
            <a:off x="576000" y="72000"/>
            <a:ext cx="10831320" cy="3384000"/>
          </a:xfrm>
          <a:prstGeom prst="rect">
            <a:avLst/>
          </a:prstGeom>
          <a:ln>
            <a:noFill/>
          </a:ln>
        </p:spPr>
      </p:pic>
      <p:pic>
        <p:nvPicPr>
          <p:cNvPr id="311" name="" descr=""/>
          <p:cNvPicPr/>
          <p:nvPr/>
        </p:nvPicPr>
        <p:blipFill>
          <a:blip r:embed="rId2"/>
          <a:stretch/>
        </p:blipFill>
        <p:spPr>
          <a:xfrm>
            <a:off x="695520" y="3600000"/>
            <a:ext cx="8448480" cy="303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4" dur="indefinite" restart="never" nodeType="tmRoot">
          <p:childTnLst>
            <p:seq>
              <p:cTn id="7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887400" y="504000"/>
            <a:ext cx="8400600" cy="1733040"/>
          </a:xfrm>
          <a:prstGeom prst="rect">
            <a:avLst/>
          </a:prstGeom>
          <a:ln>
            <a:noFill/>
          </a:ln>
        </p:spPr>
      </p:pic>
      <p:sp>
        <p:nvSpPr>
          <p:cNvPr id="313" name="TextShape 1"/>
          <p:cNvSpPr txBox="1"/>
          <p:nvPr/>
        </p:nvSpPr>
        <p:spPr>
          <a:xfrm>
            <a:off x="936000" y="2736000"/>
            <a:ext cx="597600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onActivityCreated</a:t>
            </a:r>
            <a:r>
              <a:rPr b="0" lang="en-US" sz="1800" spc="-1" strike="noStrike">
                <a:latin typeface="Arial"/>
              </a:rPr>
              <a:t>记录开始时间，通过</a:t>
            </a:r>
            <a:r>
              <a:rPr b="0" lang="en-US" sz="1800" spc="-1" strike="noStrike">
                <a:latin typeface="Arial"/>
              </a:rPr>
              <a:t>onWindowFoucsChanged</a:t>
            </a:r>
            <a:r>
              <a:rPr b="0" lang="en-US" sz="1800" spc="-1" strike="noStrike">
                <a:latin typeface="Arial"/>
              </a:rPr>
              <a:t>记录结束时间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6" dur="indefinite" restart="never" nodeType="tmRoot">
          <p:childTnLst>
            <p:seq>
              <p:cTn id="7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648000" y="4665240"/>
            <a:ext cx="10972080" cy="102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判断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activity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的子类是否已经有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onWindowFoucsChanged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方法，没有则创建并且插入统计代码，有的话直接插入统计代码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1"/>
          <a:stretch/>
        </p:blipFill>
        <p:spPr>
          <a:xfrm>
            <a:off x="648000" y="628920"/>
            <a:ext cx="11273400" cy="376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8" dur="indefinite" restart="never" nodeType="tmRoot">
          <p:childTnLst>
            <p:seq>
              <p:cTn id="7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6187680" y="3343320"/>
            <a:ext cx="174960" cy="17496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"/>
          <p:cNvSpPr/>
          <p:nvPr/>
        </p:nvSpPr>
        <p:spPr>
          <a:xfrm>
            <a:off x="6336000" y="2916000"/>
            <a:ext cx="546948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77" strike="noStrike">
                <a:solidFill>
                  <a:srgbClr val="000000"/>
                </a:solidFill>
                <a:latin typeface="明兰"/>
                <a:ea typeface="明兰"/>
              </a:rPr>
              <a:t>i</a:t>
            </a:r>
            <a:r>
              <a:rPr b="0" lang="en-US" sz="5400" spc="77" strike="noStrike">
                <a:solidFill>
                  <a:srgbClr val="000000"/>
                </a:solidFill>
                <a:latin typeface="明兰"/>
                <a:ea typeface="明兰"/>
              </a:rPr>
              <a:t>o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18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19" name="Group 4"/>
          <p:cNvGrpSpPr/>
          <p:nvPr/>
        </p:nvGrpSpPr>
        <p:grpSpPr>
          <a:xfrm>
            <a:off x="2057400" y="2703240"/>
            <a:ext cx="3868560" cy="1363320"/>
            <a:chOff x="2057400" y="2703240"/>
            <a:chExt cx="3868560" cy="1363320"/>
          </a:xfrm>
        </p:grpSpPr>
        <p:sp>
          <p:nvSpPr>
            <p:cNvPr id="320" name="CustomShape 5"/>
            <p:cNvSpPr/>
            <p:nvPr/>
          </p:nvSpPr>
          <p:spPr>
            <a:xfrm>
              <a:off x="2462760" y="2808360"/>
              <a:ext cx="87120" cy="8712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6"/>
            <p:cNvSpPr/>
            <p:nvPr/>
          </p:nvSpPr>
          <p:spPr>
            <a:xfrm>
              <a:off x="3585240" y="3172320"/>
              <a:ext cx="83880" cy="8388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7"/>
            <p:cNvSpPr/>
            <p:nvPr/>
          </p:nvSpPr>
          <p:spPr>
            <a:xfrm>
              <a:off x="4404960" y="3312720"/>
              <a:ext cx="80640" cy="8064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8"/>
            <p:cNvSpPr/>
            <p:nvPr/>
          </p:nvSpPr>
          <p:spPr>
            <a:xfrm>
              <a:off x="3570480" y="3697920"/>
              <a:ext cx="77400" cy="7740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9"/>
            <p:cNvSpPr/>
            <p:nvPr/>
          </p:nvSpPr>
          <p:spPr>
            <a:xfrm>
              <a:off x="5595480" y="3331440"/>
              <a:ext cx="74160" cy="7416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10"/>
            <p:cNvSpPr/>
            <p:nvPr/>
          </p:nvSpPr>
          <p:spPr>
            <a:xfrm>
              <a:off x="5883120" y="3524400"/>
              <a:ext cx="42840" cy="4284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1"/>
            <p:cNvSpPr/>
            <p:nvPr/>
          </p:nvSpPr>
          <p:spPr>
            <a:xfrm>
              <a:off x="4201560" y="3609000"/>
              <a:ext cx="67320" cy="6732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12"/>
            <p:cNvSpPr/>
            <p:nvPr/>
          </p:nvSpPr>
          <p:spPr>
            <a:xfrm>
              <a:off x="2442960" y="4002480"/>
              <a:ext cx="64080" cy="6408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13"/>
            <p:cNvSpPr/>
            <p:nvPr/>
          </p:nvSpPr>
          <p:spPr>
            <a:xfrm>
              <a:off x="2057400" y="2703240"/>
              <a:ext cx="60840" cy="6084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4"/>
            <p:cNvSpPr/>
            <p:nvPr/>
          </p:nvSpPr>
          <p:spPr>
            <a:xfrm>
              <a:off x="3089880" y="3704400"/>
              <a:ext cx="57600" cy="5760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15"/>
            <p:cNvSpPr/>
            <p:nvPr/>
          </p:nvSpPr>
          <p:spPr>
            <a:xfrm>
              <a:off x="2779560" y="3142440"/>
              <a:ext cx="54360" cy="5436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16"/>
            <p:cNvSpPr/>
            <p:nvPr/>
          </p:nvSpPr>
          <p:spPr>
            <a:xfrm>
              <a:off x="4971600" y="3633480"/>
              <a:ext cx="51120" cy="5112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2" name="Group 17"/>
          <p:cNvGrpSpPr/>
          <p:nvPr/>
        </p:nvGrpSpPr>
        <p:grpSpPr>
          <a:xfrm>
            <a:off x="2662560" y="2972880"/>
            <a:ext cx="2717640" cy="868680"/>
            <a:chOff x="2662560" y="2972880"/>
            <a:chExt cx="2717640" cy="868680"/>
          </a:xfrm>
        </p:grpSpPr>
        <p:sp>
          <p:nvSpPr>
            <p:cNvPr id="333" name="CustomShape 18"/>
            <p:cNvSpPr/>
            <p:nvPr/>
          </p:nvSpPr>
          <p:spPr>
            <a:xfrm>
              <a:off x="3084120" y="3043800"/>
              <a:ext cx="40320" cy="4032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19"/>
            <p:cNvSpPr/>
            <p:nvPr/>
          </p:nvSpPr>
          <p:spPr>
            <a:xfrm>
              <a:off x="4023360" y="3223440"/>
              <a:ext cx="40320" cy="4032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20"/>
            <p:cNvSpPr/>
            <p:nvPr/>
          </p:nvSpPr>
          <p:spPr>
            <a:xfrm>
              <a:off x="4822560" y="3265200"/>
              <a:ext cx="40320" cy="4032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21"/>
            <p:cNvSpPr/>
            <p:nvPr/>
          </p:nvSpPr>
          <p:spPr>
            <a:xfrm>
              <a:off x="3911040" y="3646080"/>
              <a:ext cx="40320" cy="4032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22"/>
            <p:cNvSpPr/>
            <p:nvPr/>
          </p:nvSpPr>
          <p:spPr>
            <a:xfrm>
              <a:off x="5220360" y="3316680"/>
              <a:ext cx="40320" cy="4032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23"/>
            <p:cNvSpPr/>
            <p:nvPr/>
          </p:nvSpPr>
          <p:spPr>
            <a:xfrm>
              <a:off x="5339880" y="3519000"/>
              <a:ext cx="40320" cy="4032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24"/>
            <p:cNvSpPr/>
            <p:nvPr/>
          </p:nvSpPr>
          <p:spPr>
            <a:xfrm>
              <a:off x="4643640" y="3540600"/>
              <a:ext cx="40320" cy="4032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25"/>
            <p:cNvSpPr/>
            <p:nvPr/>
          </p:nvSpPr>
          <p:spPr>
            <a:xfrm>
              <a:off x="2894400" y="3801240"/>
              <a:ext cx="40320" cy="4032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26"/>
            <p:cNvSpPr/>
            <p:nvPr/>
          </p:nvSpPr>
          <p:spPr>
            <a:xfrm>
              <a:off x="2662560" y="2972880"/>
              <a:ext cx="40320" cy="4032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27"/>
            <p:cNvSpPr/>
            <p:nvPr/>
          </p:nvSpPr>
          <p:spPr>
            <a:xfrm>
              <a:off x="3415320" y="3624480"/>
              <a:ext cx="40320" cy="4032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28"/>
            <p:cNvSpPr/>
            <p:nvPr/>
          </p:nvSpPr>
          <p:spPr>
            <a:xfrm>
              <a:off x="3211560" y="3199320"/>
              <a:ext cx="40320" cy="4032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29"/>
            <p:cNvSpPr/>
            <p:nvPr/>
          </p:nvSpPr>
          <p:spPr>
            <a:xfrm>
              <a:off x="4966200" y="3628440"/>
              <a:ext cx="40320" cy="4032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5" name="CustomShape 30"/>
          <p:cNvSpPr/>
          <p:nvPr/>
        </p:nvSpPr>
        <p:spPr>
          <a:xfrm>
            <a:off x="1306800" y="1782000"/>
            <a:ext cx="3519360" cy="18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600" spc="77" strike="noStrike">
                <a:solidFill>
                  <a:srgbClr val="000000"/>
                </a:solidFill>
                <a:latin typeface="明兰"/>
                <a:ea typeface="明兰"/>
              </a:rPr>
              <a:t>P</a:t>
            </a:r>
            <a:r>
              <a:rPr b="0" lang="en-US" sz="6600" spc="77" strike="noStrike">
                <a:solidFill>
                  <a:srgbClr val="000000"/>
                </a:solidFill>
                <a:latin typeface="明兰"/>
                <a:ea typeface="明兰"/>
              </a:rPr>
              <a:t>a</a:t>
            </a:r>
            <a:r>
              <a:rPr b="0" lang="en-US" sz="6600" spc="77" strike="noStrike">
                <a:solidFill>
                  <a:srgbClr val="000000"/>
                </a:solidFill>
                <a:latin typeface="明兰"/>
                <a:ea typeface="明兰"/>
              </a:rPr>
              <a:t>r</a:t>
            </a:r>
            <a:r>
              <a:rPr b="0" lang="en-US" sz="6600" spc="77" strike="noStrike">
                <a:solidFill>
                  <a:srgbClr val="000000"/>
                </a:solidFill>
                <a:latin typeface="明兰"/>
                <a:ea typeface="明兰"/>
              </a:rPr>
              <a:t>t</a:t>
            </a:r>
            <a:r>
              <a:rPr b="0" lang="en-US" sz="6600" spc="77" strike="noStrike">
                <a:solidFill>
                  <a:srgbClr val="000000"/>
                </a:solidFill>
                <a:latin typeface="明兰"/>
                <a:ea typeface="明兰"/>
              </a:rPr>
              <a:t> </a:t>
            </a:r>
            <a:r>
              <a:rPr b="0" lang="en-US" sz="11500" spc="77" strike="noStrike">
                <a:solidFill>
                  <a:srgbClr val="000000"/>
                </a:solidFill>
                <a:latin typeface="明兰"/>
                <a:ea typeface="明兰"/>
              </a:rPr>
              <a:t>3</a:t>
            </a:r>
            <a:endParaRPr b="0" lang="en-US" sz="11500" spc="-1" strike="noStrike">
              <a:latin typeface="Arial"/>
            </a:endParaRPr>
          </a:p>
        </p:txBody>
      </p:sp>
      <p:sp>
        <p:nvSpPr>
          <p:cNvPr id="346" name="CustomShape 31"/>
          <p:cNvSpPr/>
          <p:nvPr/>
        </p:nvSpPr>
        <p:spPr>
          <a:xfrm>
            <a:off x="6800760" y="3848400"/>
            <a:ext cx="31636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279" strike="noStrike">
                <a:solidFill>
                  <a:srgbClr val="000000"/>
                </a:solidFill>
                <a:latin typeface="微软雅黑 Light"/>
                <a:ea typeface="微软雅黑 Light"/>
              </a:rPr>
              <a:t>I</a:t>
            </a:r>
            <a:r>
              <a:rPr b="0" lang="en-US" sz="1400" spc="279" strike="noStrike">
                <a:solidFill>
                  <a:srgbClr val="000000"/>
                </a:solidFill>
                <a:latin typeface="微软雅黑 Light"/>
                <a:ea typeface="微软雅黑 Light"/>
              </a:rPr>
              <a:t>n</a:t>
            </a:r>
            <a:r>
              <a:rPr b="0" lang="en-US" sz="1400" spc="279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</a:t>
            </a:r>
            <a:r>
              <a:rPr b="0" lang="en-US" sz="1400" spc="279" strike="noStrike">
                <a:solidFill>
                  <a:srgbClr val="000000"/>
                </a:solidFill>
                <a:latin typeface="微软雅黑 Light"/>
                <a:ea typeface="微软雅黑 Light"/>
              </a:rPr>
              <a:t>r</a:t>
            </a:r>
            <a:r>
              <a:rPr b="0" lang="en-US" sz="1400" spc="279" strike="noStrike">
                <a:solidFill>
                  <a:srgbClr val="000000"/>
                </a:solidFill>
                <a:latin typeface="微软雅黑 Light"/>
                <a:ea typeface="微软雅黑 Light"/>
              </a:rPr>
              <a:t>o</a:t>
            </a:r>
            <a:r>
              <a:rPr b="0" lang="en-US" sz="1400" spc="279" strike="noStrike">
                <a:solidFill>
                  <a:srgbClr val="000000"/>
                </a:solidFill>
                <a:latin typeface="微软雅黑 Light"/>
                <a:ea typeface="微软雅黑 Light"/>
              </a:rPr>
              <a:t>d</a:t>
            </a:r>
            <a:r>
              <a:rPr b="0" lang="en-US" sz="1400" spc="279" strike="noStrike">
                <a:solidFill>
                  <a:srgbClr val="000000"/>
                </a:solidFill>
                <a:latin typeface="微软雅黑 Light"/>
                <a:ea typeface="微软雅黑 Light"/>
              </a:rPr>
              <a:t>u</a:t>
            </a:r>
            <a:r>
              <a:rPr b="0" lang="en-US" sz="1400" spc="279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</a:t>
            </a:r>
            <a:r>
              <a:rPr b="0" lang="en-US" sz="1400" spc="279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</a:t>
            </a:r>
            <a:r>
              <a:rPr b="0" lang="en-US" sz="1400" spc="279" strike="noStrike">
                <a:solidFill>
                  <a:srgbClr val="000000"/>
                </a:solidFill>
                <a:latin typeface="微软雅黑 Light"/>
                <a:ea typeface="微软雅黑 Light"/>
              </a:rPr>
              <a:t>i</a:t>
            </a:r>
            <a:r>
              <a:rPr b="0" lang="en-US" sz="1400" spc="279" strike="noStrike">
                <a:solidFill>
                  <a:srgbClr val="000000"/>
                </a:solidFill>
                <a:latin typeface="微软雅黑 Light"/>
                <a:ea typeface="微软雅黑 Light"/>
              </a:rPr>
              <a:t>o</a:t>
            </a:r>
            <a:r>
              <a:rPr b="0" lang="en-US" sz="1400" spc="279" strike="noStrike">
                <a:solidFill>
                  <a:srgbClr val="000000"/>
                </a:solidFill>
                <a:latin typeface="微软雅黑 Light"/>
                <a:ea typeface="微软雅黑 Light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80" dur="indefinite" restart="never" nodeType="tmRoot">
          <p:childTnLst>
            <p:seq>
              <p:cTn id="81" dur="indefinite" nodeType="mainSeq"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>
            <a:off x="864000" y="1368000"/>
            <a:ext cx="8629200" cy="3619080"/>
          </a:xfrm>
          <a:prstGeom prst="rect">
            <a:avLst/>
          </a:prstGeom>
          <a:ln>
            <a:noFill/>
          </a:ln>
        </p:spPr>
      </p:pic>
      <p:sp>
        <p:nvSpPr>
          <p:cNvPr id="348" name="TextShape 1"/>
          <p:cNvSpPr txBox="1"/>
          <p:nvPr/>
        </p:nvSpPr>
        <p:spPr>
          <a:xfrm>
            <a:off x="864000" y="5259240"/>
            <a:ext cx="7128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替换</a:t>
            </a:r>
            <a:r>
              <a:rPr b="0" lang="en-US" sz="1800" spc="-1" strike="noStrike">
                <a:latin typeface="Arial"/>
              </a:rPr>
              <a:t>read</a:t>
            </a:r>
            <a:r>
              <a:rPr b="0" lang="en-US" sz="1800" spc="-1" strike="noStrike">
                <a:latin typeface="Arial"/>
              </a:rPr>
              <a:t>和</a:t>
            </a:r>
            <a:r>
              <a:rPr b="0" lang="en-US" sz="1800" spc="-1" strike="noStrike">
                <a:latin typeface="Arial"/>
              </a:rPr>
              <a:t>write</a:t>
            </a:r>
            <a:r>
              <a:rPr b="0" lang="en-US" sz="1800" spc="-1" strike="noStrike">
                <a:latin typeface="Arial"/>
              </a:rPr>
              <a:t>等方法为自己的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792000" y="432000"/>
            <a:ext cx="5184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统计</a:t>
            </a:r>
            <a:r>
              <a:rPr b="0" lang="en-US" sz="1800" spc="-1" strike="noStrike">
                <a:latin typeface="Arial"/>
              </a:rPr>
              <a:t>io</a:t>
            </a:r>
            <a:r>
              <a:rPr b="0" lang="en-US" sz="1800" spc="-1" strike="noStrike">
                <a:latin typeface="Arial"/>
              </a:rPr>
              <a:t>时长、次数以及缓存大小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>
            <a:off x="936000" y="648000"/>
            <a:ext cx="7610040" cy="363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807560" y="1154520"/>
            <a:ext cx="137304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77" strike="noStrike">
                <a:solidFill>
                  <a:srgbClr val="000000"/>
                </a:solidFill>
                <a:latin typeface="明兰"/>
                <a:ea typeface="明兰"/>
              </a:rPr>
              <a:t>目录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877400" y="1908000"/>
            <a:ext cx="2860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77" strike="noStrike">
                <a:solidFill>
                  <a:srgbClr val="000000"/>
                </a:solidFill>
                <a:latin typeface="明兰"/>
                <a:ea typeface="明兰"/>
              </a:rPr>
              <a:t>Content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201" name="Group 3"/>
          <p:cNvGrpSpPr/>
          <p:nvPr/>
        </p:nvGrpSpPr>
        <p:grpSpPr>
          <a:xfrm>
            <a:off x="4741200" y="2448000"/>
            <a:ext cx="5428800" cy="717840"/>
            <a:chOff x="4741200" y="2448000"/>
            <a:chExt cx="5428800" cy="717840"/>
          </a:xfrm>
        </p:grpSpPr>
        <p:grpSp>
          <p:nvGrpSpPr>
            <p:cNvPr id="202" name="Group 4"/>
            <p:cNvGrpSpPr/>
            <p:nvPr/>
          </p:nvGrpSpPr>
          <p:grpSpPr>
            <a:xfrm>
              <a:off x="4741200" y="2448000"/>
              <a:ext cx="816120" cy="717840"/>
              <a:chOff x="4741200" y="2448000"/>
              <a:chExt cx="816120" cy="717840"/>
            </a:xfrm>
          </p:grpSpPr>
          <p:sp>
            <p:nvSpPr>
              <p:cNvPr id="203" name="CustomShape 5"/>
              <p:cNvSpPr/>
              <p:nvPr/>
            </p:nvSpPr>
            <p:spPr>
              <a:xfrm>
                <a:off x="4786560" y="2468520"/>
                <a:ext cx="770760" cy="697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4000" spc="-1" strike="noStrike">
                    <a:solidFill>
                      <a:srgbClr val="000000"/>
                    </a:solidFill>
                    <a:latin typeface="Impact"/>
                    <a:ea typeface="明兰"/>
                  </a:rPr>
                  <a:t>1</a:t>
                </a:r>
                <a:endParaRPr b="0" lang="en-US" sz="4000" spc="-1" strike="noStrike">
                  <a:latin typeface="Arial"/>
                </a:endParaRPr>
              </a:p>
            </p:txBody>
          </p:sp>
          <p:sp>
            <p:nvSpPr>
              <p:cNvPr id="204" name="Line 6"/>
              <p:cNvSpPr/>
              <p:nvPr/>
            </p:nvSpPr>
            <p:spPr>
              <a:xfrm flipH="1">
                <a:off x="4741200" y="2545920"/>
                <a:ext cx="732600" cy="252000"/>
              </a:xfrm>
              <a:prstGeom prst="line">
                <a:avLst/>
              </a:prstGeom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CustomShape 7"/>
              <p:cNvSpPr/>
              <p:nvPr/>
            </p:nvSpPr>
            <p:spPr>
              <a:xfrm>
                <a:off x="5388120" y="2448000"/>
                <a:ext cx="116280" cy="3816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" name="CustomShape 8"/>
              <p:cNvSpPr/>
              <p:nvPr/>
            </p:nvSpPr>
            <p:spPr>
              <a:xfrm>
                <a:off x="4928760" y="2792160"/>
                <a:ext cx="90360" cy="2916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" name="CustomShape 9"/>
              <p:cNvSpPr/>
              <p:nvPr/>
            </p:nvSpPr>
            <p:spPr>
              <a:xfrm>
                <a:off x="4741200" y="2654640"/>
                <a:ext cx="62280" cy="1944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8" name="CustomShape 10"/>
            <p:cNvSpPr/>
            <p:nvPr/>
          </p:nvSpPr>
          <p:spPr>
            <a:xfrm>
              <a:off x="5917680" y="2590560"/>
              <a:ext cx="4252320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800" spc="77" strike="noStrike">
                  <a:solidFill>
                    <a:srgbClr val="000000"/>
                  </a:solidFill>
                  <a:latin typeface="明兰"/>
                  <a:ea typeface="明兰"/>
                </a:rPr>
                <a:t>基本使用</a:t>
              </a:r>
              <a:endParaRPr b="0" lang="en-US" sz="2800" spc="-1" strike="noStrike">
                <a:latin typeface="Arial"/>
              </a:endParaRPr>
            </a:p>
          </p:txBody>
        </p:sp>
      </p:grpSp>
      <p:grpSp>
        <p:nvGrpSpPr>
          <p:cNvPr id="209" name="Group 11"/>
          <p:cNvGrpSpPr/>
          <p:nvPr/>
        </p:nvGrpSpPr>
        <p:grpSpPr>
          <a:xfrm>
            <a:off x="4703040" y="3456000"/>
            <a:ext cx="4438440" cy="1023840"/>
            <a:chOff x="4703040" y="3456000"/>
            <a:chExt cx="4438440" cy="1023840"/>
          </a:xfrm>
        </p:grpSpPr>
        <p:grpSp>
          <p:nvGrpSpPr>
            <p:cNvPr id="210" name="Group 12"/>
            <p:cNvGrpSpPr/>
            <p:nvPr/>
          </p:nvGrpSpPr>
          <p:grpSpPr>
            <a:xfrm>
              <a:off x="4703040" y="3456000"/>
              <a:ext cx="789120" cy="1023840"/>
              <a:chOff x="4703040" y="3456000"/>
              <a:chExt cx="789120" cy="1023840"/>
            </a:xfrm>
          </p:grpSpPr>
          <p:sp>
            <p:nvSpPr>
              <p:cNvPr id="211" name="CustomShape 13"/>
              <p:cNvSpPr/>
              <p:nvPr/>
            </p:nvSpPr>
            <p:spPr>
              <a:xfrm>
                <a:off x="4747320" y="3512160"/>
                <a:ext cx="744840" cy="697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4000" spc="-1" strike="noStrike">
                    <a:solidFill>
                      <a:srgbClr val="000000"/>
                    </a:solidFill>
                    <a:latin typeface="Impact"/>
                    <a:ea typeface="明兰"/>
                  </a:rPr>
                  <a:t>2</a:t>
                </a:r>
                <a:endParaRPr b="0" lang="en-US" sz="4000" spc="-1" strike="noStrike">
                  <a:latin typeface="Arial"/>
                </a:endParaRPr>
              </a:p>
            </p:txBody>
          </p:sp>
          <p:sp>
            <p:nvSpPr>
              <p:cNvPr id="212" name="Line 14"/>
              <p:cNvSpPr/>
              <p:nvPr/>
            </p:nvSpPr>
            <p:spPr>
              <a:xfrm flipH="1">
                <a:off x="4703040" y="3724200"/>
                <a:ext cx="708120" cy="688320"/>
              </a:xfrm>
              <a:prstGeom prst="line">
                <a:avLst/>
              </a:prstGeom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CustomShape 15"/>
              <p:cNvSpPr/>
              <p:nvPr/>
            </p:nvSpPr>
            <p:spPr>
              <a:xfrm>
                <a:off x="5328720" y="3456000"/>
                <a:ext cx="111960" cy="10764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CustomShape 16"/>
              <p:cNvSpPr/>
              <p:nvPr/>
            </p:nvSpPr>
            <p:spPr>
              <a:xfrm>
                <a:off x="4884840" y="4396320"/>
                <a:ext cx="86760" cy="8352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CustomShape 17"/>
              <p:cNvSpPr/>
              <p:nvPr/>
            </p:nvSpPr>
            <p:spPr>
              <a:xfrm>
                <a:off x="4703400" y="4018680"/>
                <a:ext cx="60480" cy="5760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6" name="CustomShape 18"/>
            <p:cNvSpPr/>
            <p:nvPr/>
          </p:nvSpPr>
          <p:spPr>
            <a:xfrm>
              <a:off x="5840280" y="3844440"/>
              <a:ext cx="3301200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800" spc="77" strike="noStrike">
                  <a:solidFill>
                    <a:srgbClr val="000000"/>
                  </a:solidFill>
                  <a:latin typeface="明兰"/>
                  <a:ea typeface="明兰"/>
                </a:rPr>
                <a:t>gradle</a:t>
              </a:r>
              <a:r>
                <a:rPr b="0" lang="en-US" sz="2800" spc="77" strike="noStrike">
                  <a:solidFill>
                    <a:srgbClr val="000000"/>
                  </a:solidFill>
                  <a:latin typeface="明兰"/>
                  <a:ea typeface="明兰"/>
                </a:rPr>
                <a:t>插件开发</a:t>
              </a:r>
              <a:endParaRPr b="0" lang="en-US" sz="2800" spc="-1" strike="noStrike">
                <a:latin typeface="Arial"/>
              </a:endParaRPr>
            </a:p>
          </p:txBody>
        </p:sp>
      </p:grpSp>
      <p:grpSp>
        <p:nvGrpSpPr>
          <p:cNvPr id="217" name="Group 19"/>
          <p:cNvGrpSpPr/>
          <p:nvPr/>
        </p:nvGrpSpPr>
        <p:grpSpPr>
          <a:xfrm>
            <a:off x="4741200" y="4824000"/>
            <a:ext cx="5048280" cy="919080"/>
            <a:chOff x="4741200" y="4824000"/>
            <a:chExt cx="5048280" cy="919080"/>
          </a:xfrm>
        </p:grpSpPr>
        <p:grpSp>
          <p:nvGrpSpPr>
            <p:cNvPr id="218" name="Group 20"/>
            <p:cNvGrpSpPr/>
            <p:nvPr/>
          </p:nvGrpSpPr>
          <p:grpSpPr>
            <a:xfrm>
              <a:off x="4741200" y="4824000"/>
              <a:ext cx="759240" cy="919080"/>
              <a:chOff x="4741200" y="4824000"/>
              <a:chExt cx="759240" cy="919080"/>
            </a:xfrm>
          </p:grpSpPr>
          <p:sp>
            <p:nvSpPr>
              <p:cNvPr id="219" name="CustomShape 21"/>
              <p:cNvSpPr/>
              <p:nvPr/>
            </p:nvSpPr>
            <p:spPr>
              <a:xfrm>
                <a:off x="4783680" y="4874400"/>
                <a:ext cx="716760" cy="697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4000" spc="-1" strike="noStrike">
                    <a:solidFill>
                      <a:srgbClr val="000000"/>
                    </a:solidFill>
                    <a:latin typeface="Impact"/>
                    <a:ea typeface="明兰"/>
                  </a:rPr>
                  <a:t>3</a:t>
                </a:r>
                <a:endParaRPr b="0" lang="en-US" sz="4000" spc="-1" strike="noStrike">
                  <a:latin typeface="Arial"/>
                </a:endParaRPr>
              </a:p>
            </p:txBody>
          </p:sp>
          <p:sp>
            <p:nvSpPr>
              <p:cNvPr id="220" name="Line 22"/>
              <p:cNvSpPr/>
              <p:nvPr/>
            </p:nvSpPr>
            <p:spPr>
              <a:xfrm flipH="1">
                <a:off x="4741200" y="5064480"/>
                <a:ext cx="681480" cy="617760"/>
              </a:xfrm>
              <a:prstGeom prst="line">
                <a:avLst/>
              </a:prstGeom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CustomShape 23"/>
              <p:cNvSpPr/>
              <p:nvPr/>
            </p:nvSpPr>
            <p:spPr>
              <a:xfrm>
                <a:off x="5342760" y="4824000"/>
                <a:ext cx="108000" cy="9648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CustomShape 24"/>
              <p:cNvSpPr/>
              <p:nvPr/>
            </p:nvSpPr>
            <p:spPr>
              <a:xfrm>
                <a:off x="4915800" y="5668200"/>
                <a:ext cx="83520" cy="7488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" name="CustomShape 25"/>
              <p:cNvSpPr/>
              <p:nvPr/>
            </p:nvSpPr>
            <p:spPr>
              <a:xfrm>
                <a:off x="4741200" y="5329800"/>
                <a:ext cx="57960" cy="5148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4" name="CustomShape 26"/>
            <p:cNvSpPr/>
            <p:nvPr/>
          </p:nvSpPr>
          <p:spPr>
            <a:xfrm>
              <a:off x="5835240" y="5142600"/>
              <a:ext cx="3954240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800" spc="77" strike="noStrike">
                  <a:solidFill>
                    <a:srgbClr val="000000"/>
                  </a:solidFill>
                  <a:latin typeface="明兰"/>
                  <a:ea typeface="明兰"/>
                </a:rPr>
                <a:t>关于编译</a:t>
              </a:r>
              <a:endParaRPr b="0" lang="en-US" sz="2800" spc="-1" strike="noStrike">
                <a:latin typeface="Arial"/>
              </a:endParaRPr>
            </a:p>
          </p:txBody>
        </p:sp>
      </p:grpSp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" descr=""/>
          <p:cNvPicPr/>
          <p:nvPr/>
        </p:nvPicPr>
        <p:blipFill>
          <a:blip r:embed="rId1"/>
          <a:stretch/>
        </p:blipFill>
        <p:spPr>
          <a:xfrm>
            <a:off x="699840" y="420840"/>
            <a:ext cx="8372160" cy="461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864000" y="576000"/>
            <a:ext cx="4752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统计未关闭的流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53" name="" descr=""/>
          <p:cNvPicPr/>
          <p:nvPr/>
        </p:nvPicPr>
        <p:blipFill>
          <a:blip r:embed="rId1"/>
          <a:stretch/>
        </p:blipFill>
        <p:spPr>
          <a:xfrm>
            <a:off x="840600" y="1130040"/>
            <a:ext cx="7943400" cy="462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466560" y="342000"/>
            <a:ext cx="33120" cy="3312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"/>
          <p:cNvSpPr/>
          <p:nvPr/>
        </p:nvSpPr>
        <p:spPr>
          <a:xfrm>
            <a:off x="2831760" y="3174840"/>
            <a:ext cx="60840" cy="6084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3"/>
          <p:cNvSpPr/>
          <p:nvPr/>
        </p:nvSpPr>
        <p:spPr>
          <a:xfrm>
            <a:off x="466560" y="1166760"/>
            <a:ext cx="131040" cy="13104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4"/>
          <p:cNvSpPr/>
          <p:nvPr/>
        </p:nvSpPr>
        <p:spPr>
          <a:xfrm>
            <a:off x="1939320" y="1233360"/>
            <a:ext cx="8626680" cy="337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7200" spc="-1" strike="noStrike">
                <a:solidFill>
                  <a:srgbClr val="262626"/>
                </a:solidFill>
                <a:latin typeface="方正正纤黑简体"/>
                <a:ea typeface="方正正纤黑简体"/>
              </a:rPr>
              <a:t>Thanks 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7200" spc="-1" strike="noStrike">
                <a:solidFill>
                  <a:srgbClr val="262626"/>
                </a:solidFill>
                <a:latin typeface="方正正纤黑简体"/>
                <a:ea typeface="方正正纤黑简体"/>
              </a:rPr>
              <a:t>敬请指正</a:t>
            </a:r>
            <a:endParaRPr b="0" lang="en-US" sz="7200" spc="-1" strike="noStrike"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withEffect" fill="hold" presetClass="entr" presetID="10">
                                  <p:stCondLst>
                                    <p:cond delay="58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nodeType="withEffect" fill="hold" presetClass="entr" presetID="10">
                                  <p:stCondLst>
                                    <p:cond delay="344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0">
                                  <p:stCondLst>
                                    <p:cond delay="334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44"/>
                            </p:stCondLst>
                            <p:childTnLst>
                              <p:par>
                                <p:cTn id="11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9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6187680" y="3343320"/>
            <a:ext cx="174960" cy="17496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"/>
          <p:cNvSpPr/>
          <p:nvPr/>
        </p:nvSpPr>
        <p:spPr>
          <a:xfrm>
            <a:off x="6796440" y="2916000"/>
            <a:ext cx="471780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77" strike="noStrike">
                <a:solidFill>
                  <a:srgbClr val="000000"/>
                </a:solidFill>
                <a:latin typeface="明兰"/>
                <a:ea typeface="明兰"/>
              </a:rPr>
              <a:t>基本使用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27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8" name="Group 4"/>
          <p:cNvGrpSpPr/>
          <p:nvPr/>
        </p:nvGrpSpPr>
        <p:grpSpPr>
          <a:xfrm>
            <a:off x="2057400" y="2703240"/>
            <a:ext cx="3868560" cy="1363320"/>
            <a:chOff x="2057400" y="2703240"/>
            <a:chExt cx="3868560" cy="1363320"/>
          </a:xfrm>
        </p:grpSpPr>
        <p:sp>
          <p:nvSpPr>
            <p:cNvPr id="229" name="CustomShape 5"/>
            <p:cNvSpPr/>
            <p:nvPr/>
          </p:nvSpPr>
          <p:spPr>
            <a:xfrm>
              <a:off x="2462760" y="2808360"/>
              <a:ext cx="87120" cy="8712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6"/>
            <p:cNvSpPr/>
            <p:nvPr/>
          </p:nvSpPr>
          <p:spPr>
            <a:xfrm>
              <a:off x="3585240" y="3172320"/>
              <a:ext cx="83880" cy="8388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7"/>
            <p:cNvSpPr/>
            <p:nvPr/>
          </p:nvSpPr>
          <p:spPr>
            <a:xfrm>
              <a:off x="4404960" y="3312720"/>
              <a:ext cx="80640" cy="8064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8"/>
            <p:cNvSpPr/>
            <p:nvPr/>
          </p:nvSpPr>
          <p:spPr>
            <a:xfrm>
              <a:off x="3570480" y="3697920"/>
              <a:ext cx="77400" cy="7740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9"/>
            <p:cNvSpPr/>
            <p:nvPr/>
          </p:nvSpPr>
          <p:spPr>
            <a:xfrm>
              <a:off x="5595480" y="3331440"/>
              <a:ext cx="74160" cy="7416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10"/>
            <p:cNvSpPr/>
            <p:nvPr/>
          </p:nvSpPr>
          <p:spPr>
            <a:xfrm>
              <a:off x="5883120" y="3524400"/>
              <a:ext cx="42840" cy="4284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11"/>
            <p:cNvSpPr/>
            <p:nvPr/>
          </p:nvSpPr>
          <p:spPr>
            <a:xfrm>
              <a:off x="4201560" y="3609000"/>
              <a:ext cx="67320" cy="6732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12"/>
            <p:cNvSpPr/>
            <p:nvPr/>
          </p:nvSpPr>
          <p:spPr>
            <a:xfrm>
              <a:off x="2442960" y="4002480"/>
              <a:ext cx="64080" cy="6408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13"/>
            <p:cNvSpPr/>
            <p:nvPr/>
          </p:nvSpPr>
          <p:spPr>
            <a:xfrm>
              <a:off x="2057400" y="2703240"/>
              <a:ext cx="60840" cy="6084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14"/>
            <p:cNvSpPr/>
            <p:nvPr/>
          </p:nvSpPr>
          <p:spPr>
            <a:xfrm>
              <a:off x="3089880" y="3704400"/>
              <a:ext cx="57600" cy="5760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15"/>
            <p:cNvSpPr/>
            <p:nvPr/>
          </p:nvSpPr>
          <p:spPr>
            <a:xfrm>
              <a:off x="2779560" y="3142440"/>
              <a:ext cx="54360" cy="5436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16"/>
            <p:cNvSpPr/>
            <p:nvPr/>
          </p:nvSpPr>
          <p:spPr>
            <a:xfrm>
              <a:off x="4971600" y="3633480"/>
              <a:ext cx="51120" cy="5112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1" name="Group 17"/>
          <p:cNvGrpSpPr/>
          <p:nvPr/>
        </p:nvGrpSpPr>
        <p:grpSpPr>
          <a:xfrm>
            <a:off x="2662560" y="2972880"/>
            <a:ext cx="2717640" cy="868680"/>
            <a:chOff x="2662560" y="2972880"/>
            <a:chExt cx="2717640" cy="868680"/>
          </a:xfrm>
        </p:grpSpPr>
        <p:sp>
          <p:nvSpPr>
            <p:cNvPr id="242" name="CustomShape 18"/>
            <p:cNvSpPr/>
            <p:nvPr/>
          </p:nvSpPr>
          <p:spPr>
            <a:xfrm>
              <a:off x="3084120" y="3043800"/>
              <a:ext cx="40320" cy="4032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19"/>
            <p:cNvSpPr/>
            <p:nvPr/>
          </p:nvSpPr>
          <p:spPr>
            <a:xfrm>
              <a:off x="4023360" y="3223440"/>
              <a:ext cx="40320" cy="4032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20"/>
            <p:cNvSpPr/>
            <p:nvPr/>
          </p:nvSpPr>
          <p:spPr>
            <a:xfrm>
              <a:off x="4822560" y="3265200"/>
              <a:ext cx="40320" cy="4032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21"/>
            <p:cNvSpPr/>
            <p:nvPr/>
          </p:nvSpPr>
          <p:spPr>
            <a:xfrm>
              <a:off x="3911040" y="3646080"/>
              <a:ext cx="40320" cy="4032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22"/>
            <p:cNvSpPr/>
            <p:nvPr/>
          </p:nvSpPr>
          <p:spPr>
            <a:xfrm>
              <a:off x="5220360" y="3316680"/>
              <a:ext cx="40320" cy="4032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23"/>
            <p:cNvSpPr/>
            <p:nvPr/>
          </p:nvSpPr>
          <p:spPr>
            <a:xfrm>
              <a:off x="5339880" y="3519000"/>
              <a:ext cx="40320" cy="4032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24"/>
            <p:cNvSpPr/>
            <p:nvPr/>
          </p:nvSpPr>
          <p:spPr>
            <a:xfrm>
              <a:off x="4643640" y="3540600"/>
              <a:ext cx="40320" cy="4032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25"/>
            <p:cNvSpPr/>
            <p:nvPr/>
          </p:nvSpPr>
          <p:spPr>
            <a:xfrm>
              <a:off x="2894400" y="3801240"/>
              <a:ext cx="40320" cy="4032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26"/>
            <p:cNvSpPr/>
            <p:nvPr/>
          </p:nvSpPr>
          <p:spPr>
            <a:xfrm>
              <a:off x="2662560" y="2972880"/>
              <a:ext cx="40320" cy="4032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27"/>
            <p:cNvSpPr/>
            <p:nvPr/>
          </p:nvSpPr>
          <p:spPr>
            <a:xfrm>
              <a:off x="3415320" y="3624480"/>
              <a:ext cx="40320" cy="4032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28"/>
            <p:cNvSpPr/>
            <p:nvPr/>
          </p:nvSpPr>
          <p:spPr>
            <a:xfrm>
              <a:off x="3211560" y="3199320"/>
              <a:ext cx="40320" cy="4032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29"/>
            <p:cNvSpPr/>
            <p:nvPr/>
          </p:nvSpPr>
          <p:spPr>
            <a:xfrm>
              <a:off x="4966200" y="3628440"/>
              <a:ext cx="40320" cy="4032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4" name="CustomShape 30"/>
          <p:cNvSpPr/>
          <p:nvPr/>
        </p:nvSpPr>
        <p:spPr>
          <a:xfrm>
            <a:off x="1306800" y="1782000"/>
            <a:ext cx="3519360" cy="18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600" spc="77" strike="noStrike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b="0" lang="en-US" sz="11500" spc="77" strike="noStrike">
                <a:solidFill>
                  <a:srgbClr val="000000"/>
                </a:solidFill>
                <a:latin typeface="明兰"/>
                <a:ea typeface="明兰"/>
              </a:rPr>
              <a:t>1</a:t>
            </a:r>
            <a:endParaRPr b="0" lang="en-US" sz="11500" spc="-1" strike="noStrike">
              <a:latin typeface="Arial"/>
            </a:endParaRPr>
          </a:p>
        </p:txBody>
      </p:sp>
      <p:sp>
        <p:nvSpPr>
          <p:cNvPr id="255" name="CustomShape 31"/>
          <p:cNvSpPr/>
          <p:nvPr/>
        </p:nvSpPr>
        <p:spPr>
          <a:xfrm>
            <a:off x="6800760" y="3848400"/>
            <a:ext cx="31636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279" strike="noStrike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0" dur="indefinite" restart="never" nodeType="tmRoot">
          <p:childTnLst>
            <p:seq>
              <p:cTn id="31" dur="indefinite" nodeType="mainSeq"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基本功能</a:t>
            </a:r>
            <a:endParaRPr b="0" lang="zh-C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7" name="图片 3" descr=""/>
          <p:cNvPicPr/>
          <p:nvPr/>
        </p:nvPicPr>
        <p:blipFill>
          <a:blip r:embed="rId1"/>
          <a:stretch/>
        </p:blipFill>
        <p:spPr>
          <a:xfrm>
            <a:off x="421200" y="1806840"/>
            <a:ext cx="11520000" cy="36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图片 3" descr=""/>
          <p:cNvPicPr/>
          <p:nvPr/>
        </p:nvPicPr>
        <p:blipFill>
          <a:blip r:embed="rId1"/>
          <a:stretch/>
        </p:blipFill>
        <p:spPr>
          <a:xfrm>
            <a:off x="872640" y="1263600"/>
            <a:ext cx="7957080" cy="4303440"/>
          </a:xfrm>
          <a:prstGeom prst="rect">
            <a:avLst/>
          </a:prstGeom>
          <a:ln>
            <a:noFill/>
          </a:ln>
        </p:spPr>
      </p:pic>
      <p:sp>
        <p:nvSpPr>
          <p:cNvPr id="259" name="CustomShape 1"/>
          <p:cNvSpPr/>
          <p:nvPr/>
        </p:nvSpPr>
        <p:spPr>
          <a:xfrm>
            <a:off x="822960" y="395640"/>
            <a:ext cx="35481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基本使用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输出结果</a:t>
            </a:r>
            <a:endParaRPr b="0" lang="zh-C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1" name="图片 3" descr=""/>
          <p:cNvPicPr/>
          <p:nvPr/>
        </p:nvPicPr>
        <p:blipFill>
          <a:blip r:embed="rId1"/>
          <a:stretch/>
        </p:blipFill>
        <p:spPr>
          <a:xfrm>
            <a:off x="609480" y="1418400"/>
            <a:ext cx="4890240" cy="3885840"/>
          </a:xfrm>
          <a:prstGeom prst="rect">
            <a:avLst/>
          </a:prstGeom>
          <a:ln>
            <a:noFill/>
          </a:ln>
        </p:spPr>
      </p:pic>
      <p:pic>
        <p:nvPicPr>
          <p:cNvPr id="262" name="图片 181" descr=""/>
          <p:cNvPicPr/>
          <p:nvPr/>
        </p:nvPicPr>
        <p:blipFill>
          <a:blip r:embed="rId2"/>
          <a:stretch/>
        </p:blipFill>
        <p:spPr>
          <a:xfrm>
            <a:off x="6420240" y="151560"/>
            <a:ext cx="3857040" cy="5975280"/>
          </a:xfrm>
          <a:prstGeom prst="rect">
            <a:avLst/>
          </a:prstGeom>
          <a:ln>
            <a:noFill/>
          </a:ln>
        </p:spPr>
      </p:pic>
      <p:sp>
        <p:nvSpPr>
          <p:cNvPr id="263" name="CustomShape 2"/>
          <p:cNvSpPr/>
          <p:nvPr/>
        </p:nvSpPr>
        <p:spPr>
          <a:xfrm>
            <a:off x="1146240" y="5757840"/>
            <a:ext cx="3520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Matrix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输出内容的含义解析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图片 179" descr=""/>
          <p:cNvPicPr/>
          <p:nvPr/>
        </p:nvPicPr>
        <p:blipFill>
          <a:blip r:embed="rId1"/>
          <a:stretch/>
        </p:blipFill>
        <p:spPr>
          <a:xfrm>
            <a:off x="729720" y="700200"/>
            <a:ext cx="8485560" cy="2323080"/>
          </a:xfrm>
          <a:prstGeom prst="rect">
            <a:avLst/>
          </a:prstGeom>
          <a:ln>
            <a:noFill/>
          </a:ln>
        </p:spPr>
      </p:pic>
      <p:sp>
        <p:nvSpPr>
          <p:cNvPr id="265" name="CustomShape 1"/>
          <p:cNvSpPr/>
          <p:nvPr/>
        </p:nvSpPr>
        <p:spPr>
          <a:xfrm>
            <a:off x="720000" y="3240000"/>
            <a:ext cx="547128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Id,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方法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accesstype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，类名，方法名，方法描述符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843720" y="599436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6187680" y="3343320"/>
            <a:ext cx="174960" cy="17496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"/>
          <p:cNvSpPr/>
          <p:nvPr/>
        </p:nvSpPr>
        <p:spPr>
          <a:xfrm>
            <a:off x="6336000" y="2916000"/>
            <a:ext cx="546948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77" strike="noStrike">
                <a:solidFill>
                  <a:srgbClr val="000000"/>
                </a:solidFill>
                <a:latin typeface="明兰"/>
                <a:ea typeface="明兰"/>
              </a:rPr>
              <a:t>卡顿分析原理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69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0" name="Group 4"/>
          <p:cNvGrpSpPr/>
          <p:nvPr/>
        </p:nvGrpSpPr>
        <p:grpSpPr>
          <a:xfrm>
            <a:off x="2057400" y="2703240"/>
            <a:ext cx="3868560" cy="1363320"/>
            <a:chOff x="2057400" y="2703240"/>
            <a:chExt cx="3868560" cy="1363320"/>
          </a:xfrm>
        </p:grpSpPr>
        <p:sp>
          <p:nvSpPr>
            <p:cNvPr id="271" name="CustomShape 5"/>
            <p:cNvSpPr/>
            <p:nvPr/>
          </p:nvSpPr>
          <p:spPr>
            <a:xfrm>
              <a:off x="2462760" y="2808360"/>
              <a:ext cx="87120" cy="8712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6"/>
            <p:cNvSpPr/>
            <p:nvPr/>
          </p:nvSpPr>
          <p:spPr>
            <a:xfrm>
              <a:off x="3585240" y="3172320"/>
              <a:ext cx="83880" cy="8388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7"/>
            <p:cNvSpPr/>
            <p:nvPr/>
          </p:nvSpPr>
          <p:spPr>
            <a:xfrm>
              <a:off x="4404960" y="3312720"/>
              <a:ext cx="80640" cy="8064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8"/>
            <p:cNvSpPr/>
            <p:nvPr/>
          </p:nvSpPr>
          <p:spPr>
            <a:xfrm>
              <a:off x="3570480" y="3697920"/>
              <a:ext cx="77400" cy="7740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9"/>
            <p:cNvSpPr/>
            <p:nvPr/>
          </p:nvSpPr>
          <p:spPr>
            <a:xfrm>
              <a:off x="5595480" y="3331440"/>
              <a:ext cx="74160" cy="7416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10"/>
            <p:cNvSpPr/>
            <p:nvPr/>
          </p:nvSpPr>
          <p:spPr>
            <a:xfrm>
              <a:off x="5883120" y="3524400"/>
              <a:ext cx="42840" cy="4284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11"/>
            <p:cNvSpPr/>
            <p:nvPr/>
          </p:nvSpPr>
          <p:spPr>
            <a:xfrm>
              <a:off x="4201560" y="3609000"/>
              <a:ext cx="67320" cy="6732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12"/>
            <p:cNvSpPr/>
            <p:nvPr/>
          </p:nvSpPr>
          <p:spPr>
            <a:xfrm>
              <a:off x="2442960" y="4002480"/>
              <a:ext cx="64080" cy="6408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13"/>
            <p:cNvSpPr/>
            <p:nvPr/>
          </p:nvSpPr>
          <p:spPr>
            <a:xfrm>
              <a:off x="2057400" y="2703240"/>
              <a:ext cx="60840" cy="6084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14"/>
            <p:cNvSpPr/>
            <p:nvPr/>
          </p:nvSpPr>
          <p:spPr>
            <a:xfrm>
              <a:off x="3089880" y="3704400"/>
              <a:ext cx="57600" cy="5760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15"/>
            <p:cNvSpPr/>
            <p:nvPr/>
          </p:nvSpPr>
          <p:spPr>
            <a:xfrm>
              <a:off x="2779560" y="3142440"/>
              <a:ext cx="54360" cy="5436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16"/>
            <p:cNvSpPr/>
            <p:nvPr/>
          </p:nvSpPr>
          <p:spPr>
            <a:xfrm>
              <a:off x="4971600" y="3633480"/>
              <a:ext cx="51120" cy="5112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3" name="Group 17"/>
          <p:cNvGrpSpPr/>
          <p:nvPr/>
        </p:nvGrpSpPr>
        <p:grpSpPr>
          <a:xfrm>
            <a:off x="2662560" y="2972880"/>
            <a:ext cx="2717640" cy="868680"/>
            <a:chOff x="2662560" y="2972880"/>
            <a:chExt cx="2717640" cy="868680"/>
          </a:xfrm>
        </p:grpSpPr>
        <p:sp>
          <p:nvSpPr>
            <p:cNvPr id="284" name="CustomShape 18"/>
            <p:cNvSpPr/>
            <p:nvPr/>
          </p:nvSpPr>
          <p:spPr>
            <a:xfrm>
              <a:off x="3084120" y="3043800"/>
              <a:ext cx="40320" cy="4032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19"/>
            <p:cNvSpPr/>
            <p:nvPr/>
          </p:nvSpPr>
          <p:spPr>
            <a:xfrm>
              <a:off x="4023360" y="3223440"/>
              <a:ext cx="40320" cy="4032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20"/>
            <p:cNvSpPr/>
            <p:nvPr/>
          </p:nvSpPr>
          <p:spPr>
            <a:xfrm>
              <a:off x="4822560" y="3265200"/>
              <a:ext cx="40320" cy="4032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21"/>
            <p:cNvSpPr/>
            <p:nvPr/>
          </p:nvSpPr>
          <p:spPr>
            <a:xfrm>
              <a:off x="3911040" y="3646080"/>
              <a:ext cx="40320" cy="4032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22"/>
            <p:cNvSpPr/>
            <p:nvPr/>
          </p:nvSpPr>
          <p:spPr>
            <a:xfrm>
              <a:off x="5220360" y="3316680"/>
              <a:ext cx="40320" cy="4032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23"/>
            <p:cNvSpPr/>
            <p:nvPr/>
          </p:nvSpPr>
          <p:spPr>
            <a:xfrm>
              <a:off x="5339880" y="3519000"/>
              <a:ext cx="40320" cy="4032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24"/>
            <p:cNvSpPr/>
            <p:nvPr/>
          </p:nvSpPr>
          <p:spPr>
            <a:xfrm>
              <a:off x="4643640" y="3540600"/>
              <a:ext cx="40320" cy="4032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25"/>
            <p:cNvSpPr/>
            <p:nvPr/>
          </p:nvSpPr>
          <p:spPr>
            <a:xfrm>
              <a:off x="2894400" y="3801240"/>
              <a:ext cx="40320" cy="4032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26"/>
            <p:cNvSpPr/>
            <p:nvPr/>
          </p:nvSpPr>
          <p:spPr>
            <a:xfrm>
              <a:off x="2662560" y="2972880"/>
              <a:ext cx="40320" cy="4032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27"/>
            <p:cNvSpPr/>
            <p:nvPr/>
          </p:nvSpPr>
          <p:spPr>
            <a:xfrm>
              <a:off x="3415320" y="3624480"/>
              <a:ext cx="40320" cy="4032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28"/>
            <p:cNvSpPr/>
            <p:nvPr/>
          </p:nvSpPr>
          <p:spPr>
            <a:xfrm>
              <a:off x="3211560" y="3199320"/>
              <a:ext cx="40320" cy="4032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29"/>
            <p:cNvSpPr/>
            <p:nvPr/>
          </p:nvSpPr>
          <p:spPr>
            <a:xfrm>
              <a:off x="4966200" y="3628440"/>
              <a:ext cx="40320" cy="4032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6" name="CustomShape 30"/>
          <p:cNvSpPr/>
          <p:nvPr/>
        </p:nvSpPr>
        <p:spPr>
          <a:xfrm>
            <a:off x="1306800" y="1782000"/>
            <a:ext cx="3519360" cy="18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600" spc="77" strike="noStrike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b="0" lang="en-US" sz="11500" spc="77" strike="noStrike">
                <a:solidFill>
                  <a:srgbClr val="000000"/>
                </a:solidFill>
                <a:latin typeface="明兰"/>
                <a:ea typeface="明兰"/>
              </a:rPr>
              <a:t>2</a:t>
            </a:r>
            <a:endParaRPr b="0" lang="en-US" sz="11500" spc="-1" strike="noStrike">
              <a:latin typeface="Arial"/>
            </a:endParaRPr>
          </a:p>
        </p:txBody>
      </p:sp>
      <p:sp>
        <p:nvSpPr>
          <p:cNvPr id="297" name="CustomShape 31"/>
          <p:cNvSpPr/>
          <p:nvPr/>
        </p:nvSpPr>
        <p:spPr>
          <a:xfrm>
            <a:off x="6800760" y="3848400"/>
            <a:ext cx="31636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279" strike="noStrike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623160" y="48528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超过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60fps,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人眼难以感知区别，所以业界以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60fps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作为标准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也就是每一帧耗时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16.67ms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出现卡顿时，可以用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traceview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等工具查看方法调用堆栈以及耗时，但是需要手动执行，比较麻烦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64" dur="indefinite" restart="never" nodeType="tmRoot">
          <p:childTnLst>
            <p:seq>
              <p:cTn id="6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7207</TotalTime>
  <Application>LibreOffice/6.0.7.3$Linux_X86_64 LibreOffice_project/00m0$Build-3</Application>
  <Words>140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2017-05-16T12:45:30Z</dcterms:created>
  <dc:creator/>
  <dc:description>http://www.ypppt.com/</dc:description>
  <dc:language>zh-CN</dc:language>
  <cp:lastModifiedBy/>
  <dcterms:modified xsi:type="dcterms:W3CDTF">2019-04-23T17:13:56Z</dcterms:modified>
  <cp:revision>223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