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1"/>
  </p:notesMasterIdLst>
  <p:sldIdLst>
    <p:sldId id="256" r:id="rId5"/>
    <p:sldId id="257" r:id="rId6"/>
    <p:sldId id="258" r:id="rId7"/>
    <p:sldId id="269" r:id="rId8"/>
    <p:sldId id="268" r:id="rId9"/>
    <p:sldId id="27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1" r:id="rId18"/>
    <p:sldId id="266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单击鼠标移动幻灯片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0880D0-B855-4F55-84F9-A980DACE28B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450978E-A6E6-4BD4-8B2E-73F758FEDA5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0EADA68-2E9D-4E66-B595-7C37F72C3A2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86C08B-6F09-4992-9C73-E48353401C8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6A5CD1B-74F1-404D-B808-1DBF747B2E7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ithub.com/Tencent/matrix/wiki/Matrix-Android--data-format" TargetMode="External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914280" y="4455000"/>
            <a:ext cx="207000" cy="20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2439000" y="2123280"/>
            <a:ext cx="7815240" cy="191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0" strike="noStrike" spc="582">
                <a:solidFill>
                  <a:srgbClr val="262626"/>
                </a:solidFill>
                <a:latin typeface="明兰"/>
                <a:ea typeface="明兰"/>
              </a:rPr>
              <a:t>Matrix使用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761920" y="4119120"/>
            <a:ext cx="7751520" cy="360"/>
          </a:xfrm>
          <a:custGeom>
            <a:avLst/>
            <a:gdLst/>
            <a:ahLst/>
            <a:cxn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w="6480" cap="rnd">
            <a:solidFill>
              <a:srgbClr val="4A1757"/>
            </a:solidFill>
            <a:custDash>
              <a:ds d="35000000" sp="24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9360" y="450360"/>
            <a:ext cx="10972080" cy="94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Android4.1开始使用vsync作为绘制一帧的信号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54" name="图片 3"/>
          <p:cNvPicPr/>
          <p:nvPr/>
        </p:nvPicPr>
        <p:blipFill>
          <a:blip r:embed="rId2"/>
          <a:stretch/>
        </p:blipFill>
        <p:spPr>
          <a:xfrm>
            <a:off x="608400" y="1631520"/>
            <a:ext cx="9927720" cy="315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763920" y="360000"/>
            <a:ext cx="1097208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如何统计方法耗时</a:t>
            </a:r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648000" y="3960000"/>
            <a:ext cx="10972440" cy="116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200" b="0" strike="noStrike" spc="-1">
                <a:solidFill>
                  <a:srgbClr val="000000"/>
                </a:solidFill>
                <a:latin typeface="Arial"/>
              </a:rPr>
              <a:t>预先分配的数组长度100w，内存占用7.6m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200" b="0" strike="noStrike" spc="-1">
                <a:solidFill>
                  <a:srgbClr val="000000"/>
                </a:solidFill>
                <a:latin typeface="Arial"/>
              </a:rPr>
              <a:t>数据格式:方法开始或结束的标志+方法id+方法耗时</a:t>
            </a:r>
          </a:p>
        </p:txBody>
      </p:sp>
      <p:pic>
        <p:nvPicPr>
          <p:cNvPr id="257" name="图片 256"/>
          <p:cNvPicPr/>
          <p:nvPr/>
        </p:nvPicPr>
        <p:blipFill>
          <a:blip r:embed="rId2"/>
          <a:stretch/>
        </p:blipFill>
        <p:spPr>
          <a:xfrm>
            <a:off x="729360" y="1051200"/>
            <a:ext cx="10286640" cy="2620800"/>
          </a:xfrm>
          <a:prstGeom prst="rect">
            <a:avLst/>
          </a:prstGeom>
          <a:ln>
            <a:noFill/>
          </a:ln>
        </p:spPr>
      </p:pic>
      <p:pic>
        <p:nvPicPr>
          <p:cNvPr id="258" name="图片 257"/>
          <p:cNvPicPr/>
          <p:nvPr/>
        </p:nvPicPr>
        <p:blipFill>
          <a:blip r:embed="rId3"/>
          <a:stretch/>
        </p:blipFill>
        <p:spPr>
          <a:xfrm>
            <a:off x="1080000" y="4817520"/>
            <a:ext cx="6324120" cy="123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48000" y="648000"/>
            <a:ext cx="10972440" cy="44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200" b="0" strike="noStrike" spc="-1">
                <a:solidFill>
                  <a:srgbClr val="000000"/>
                </a:solidFill>
                <a:latin typeface="Arial"/>
              </a:rPr>
              <a:t>通过另外一个线程5ms更新一次时间，方法执行前后直接读取时间，减少性能损耗</a:t>
            </a:r>
          </a:p>
        </p:txBody>
      </p:sp>
      <p:pic>
        <p:nvPicPr>
          <p:cNvPr id="260" name="图片 259"/>
          <p:cNvPicPr/>
          <p:nvPr/>
        </p:nvPicPr>
        <p:blipFill>
          <a:blip r:embed="rId2"/>
          <a:stretch/>
        </p:blipFill>
        <p:spPr>
          <a:xfrm>
            <a:off x="619560" y="1216080"/>
            <a:ext cx="10972440" cy="25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3600" b="0" strike="noStrike" spc="-1">
                <a:solidFill>
                  <a:srgbClr val="000000"/>
                </a:solidFill>
                <a:latin typeface="Arial"/>
              </a:rPr>
              <a:t>通过asm插入统计方法</a:t>
            </a:r>
          </a:p>
        </p:txBody>
      </p:sp>
      <p:sp>
        <p:nvSpPr>
          <p:cNvPr id="262" name="TextShape 2"/>
          <p:cNvSpPr txBox="1"/>
          <p:nvPr/>
        </p:nvSpPr>
        <p:spPr>
          <a:xfrm>
            <a:off x="609480" y="4896000"/>
            <a:ext cx="10972440" cy="6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图片 262"/>
          <p:cNvPicPr/>
          <p:nvPr/>
        </p:nvPicPr>
        <p:blipFill>
          <a:blip r:embed="rId2"/>
          <a:stretch/>
        </p:blipFill>
        <p:spPr>
          <a:xfrm>
            <a:off x="594720" y="1394280"/>
            <a:ext cx="10781280" cy="18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如何统计页面启动耗时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335545"/>
            <a:ext cx="10831717" cy="47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-543960" y="2703240"/>
            <a:ext cx="6363000" cy="1363680"/>
            <a:chOff x="-543960" y="2703240"/>
            <a:chExt cx="6363000" cy="1363680"/>
          </a:xfrm>
        </p:grpSpPr>
        <p:sp>
          <p:nvSpPr>
            <p:cNvPr id="265" name="CustomShape 2"/>
            <p:cNvSpPr/>
            <p:nvPr/>
          </p:nvSpPr>
          <p:spPr>
            <a:xfrm>
              <a:off x="5643720" y="3343320"/>
              <a:ext cx="175320" cy="175320"/>
            </a:xfrm>
            <a:prstGeom prst="ellipse">
              <a:avLst/>
            </a:prstGeom>
            <a:solidFill>
              <a:srgbClr val="0E0E0E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3"/>
            <p:cNvSpPr/>
            <p:nvPr/>
          </p:nvSpPr>
          <p:spPr>
            <a:xfrm flipV="1">
              <a:off x="-543960" y="3431880"/>
              <a:ext cx="6187320" cy="4320"/>
            </a:xfrm>
            <a:prstGeom prst="line">
              <a:avLst/>
            </a:prstGeom>
            <a:ln w="25560">
              <a:solidFill>
                <a:srgbClr val="0E0E0E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2730600" y="3467160"/>
              <a:ext cx="2609640" cy="292680"/>
            </a:xfrm>
            <a:custGeom>
              <a:avLst/>
              <a:gdLst/>
              <a:ahLst/>
              <a:cxnLst/>
              <a:rect l="l" t="t" r="r" b="b"/>
              <a:pathLst>
                <a:path w="2611980" h="295274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8" name="Group 5"/>
            <p:cNvGrpSpPr/>
            <p:nvPr/>
          </p:nvGrpSpPr>
          <p:grpSpPr>
            <a:xfrm>
              <a:off x="1513440" y="2703240"/>
              <a:ext cx="3868920" cy="1363680"/>
              <a:chOff x="1513440" y="2703240"/>
              <a:chExt cx="3868920" cy="1363680"/>
            </a:xfrm>
          </p:grpSpPr>
          <p:sp>
            <p:nvSpPr>
              <p:cNvPr id="269" name="CustomShape 6"/>
              <p:cNvSpPr/>
              <p:nvPr/>
            </p:nvSpPr>
            <p:spPr>
              <a:xfrm>
                <a:off x="1918800" y="2808360"/>
                <a:ext cx="87480" cy="8748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0" name="CustomShape 7"/>
              <p:cNvSpPr/>
              <p:nvPr/>
            </p:nvSpPr>
            <p:spPr>
              <a:xfrm>
                <a:off x="3041280" y="3172320"/>
                <a:ext cx="84240" cy="8424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CustomShape 8"/>
              <p:cNvSpPr/>
              <p:nvPr/>
            </p:nvSpPr>
            <p:spPr>
              <a:xfrm>
                <a:off x="3861000" y="3312720"/>
                <a:ext cx="81000" cy="8100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2" name="CustomShape 9"/>
              <p:cNvSpPr/>
              <p:nvPr/>
            </p:nvSpPr>
            <p:spPr>
              <a:xfrm>
                <a:off x="3026520" y="3697920"/>
                <a:ext cx="77760" cy="7776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3" name="CustomShape 10"/>
              <p:cNvSpPr/>
              <p:nvPr/>
            </p:nvSpPr>
            <p:spPr>
              <a:xfrm>
                <a:off x="5051520" y="3331440"/>
                <a:ext cx="74520" cy="7452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4" name="CustomShape 11"/>
              <p:cNvSpPr/>
              <p:nvPr/>
            </p:nvSpPr>
            <p:spPr>
              <a:xfrm>
                <a:off x="5339160" y="3524400"/>
                <a:ext cx="43200" cy="4320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5" name="CustomShape 12"/>
              <p:cNvSpPr/>
              <p:nvPr/>
            </p:nvSpPr>
            <p:spPr>
              <a:xfrm>
                <a:off x="3657600" y="3609000"/>
                <a:ext cx="67680" cy="6768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6" name="CustomShape 13"/>
              <p:cNvSpPr/>
              <p:nvPr/>
            </p:nvSpPr>
            <p:spPr>
              <a:xfrm>
                <a:off x="1899000" y="4002480"/>
                <a:ext cx="64440" cy="6444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" name="CustomShape 14"/>
              <p:cNvSpPr/>
              <p:nvPr/>
            </p:nvSpPr>
            <p:spPr>
              <a:xfrm>
                <a:off x="1513440" y="2703240"/>
                <a:ext cx="61200" cy="6120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8" name="CustomShape 15"/>
              <p:cNvSpPr/>
              <p:nvPr/>
            </p:nvSpPr>
            <p:spPr>
              <a:xfrm>
                <a:off x="2545560" y="3704400"/>
                <a:ext cx="57960" cy="5796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9" name="CustomShape 16"/>
              <p:cNvSpPr/>
              <p:nvPr/>
            </p:nvSpPr>
            <p:spPr>
              <a:xfrm>
                <a:off x="2235600" y="3142440"/>
                <a:ext cx="54720" cy="5472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0" name="CustomShape 17"/>
              <p:cNvSpPr/>
              <p:nvPr/>
            </p:nvSpPr>
            <p:spPr>
              <a:xfrm>
                <a:off x="4427640" y="3633480"/>
                <a:ext cx="51480" cy="5148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81" name="Group 18"/>
            <p:cNvGrpSpPr/>
            <p:nvPr/>
          </p:nvGrpSpPr>
          <p:grpSpPr>
            <a:xfrm>
              <a:off x="2118600" y="2972880"/>
              <a:ext cx="2718000" cy="869040"/>
              <a:chOff x="2118600" y="2972880"/>
              <a:chExt cx="2718000" cy="869040"/>
            </a:xfrm>
          </p:grpSpPr>
          <p:sp>
            <p:nvSpPr>
              <p:cNvPr id="282" name="CustomShape 19"/>
              <p:cNvSpPr/>
              <p:nvPr/>
            </p:nvSpPr>
            <p:spPr>
              <a:xfrm>
                <a:off x="2540160" y="3043800"/>
                <a:ext cx="40680" cy="4068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3" name="CustomShape 20"/>
              <p:cNvSpPr/>
              <p:nvPr/>
            </p:nvSpPr>
            <p:spPr>
              <a:xfrm>
                <a:off x="3479400" y="3223440"/>
                <a:ext cx="40680" cy="4068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4" name="CustomShape 21"/>
              <p:cNvSpPr/>
              <p:nvPr/>
            </p:nvSpPr>
            <p:spPr>
              <a:xfrm>
                <a:off x="4278600" y="3265200"/>
                <a:ext cx="40680" cy="4068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5" name="CustomShape 22"/>
              <p:cNvSpPr/>
              <p:nvPr/>
            </p:nvSpPr>
            <p:spPr>
              <a:xfrm>
                <a:off x="3367080" y="3646080"/>
                <a:ext cx="40680" cy="4068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6" name="CustomShape 23"/>
              <p:cNvSpPr/>
              <p:nvPr/>
            </p:nvSpPr>
            <p:spPr>
              <a:xfrm>
                <a:off x="4676400" y="3316680"/>
                <a:ext cx="40680" cy="4068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7" name="CustomShape 24"/>
              <p:cNvSpPr/>
              <p:nvPr/>
            </p:nvSpPr>
            <p:spPr>
              <a:xfrm>
                <a:off x="4795920" y="3519000"/>
                <a:ext cx="40680" cy="4068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8" name="CustomShape 25"/>
              <p:cNvSpPr/>
              <p:nvPr/>
            </p:nvSpPr>
            <p:spPr>
              <a:xfrm>
                <a:off x="4099680" y="3540600"/>
                <a:ext cx="40680" cy="4068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9" name="CustomShape 26"/>
              <p:cNvSpPr/>
              <p:nvPr/>
            </p:nvSpPr>
            <p:spPr>
              <a:xfrm>
                <a:off x="2350440" y="3801240"/>
                <a:ext cx="40680" cy="4068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0" name="CustomShape 27"/>
              <p:cNvSpPr/>
              <p:nvPr/>
            </p:nvSpPr>
            <p:spPr>
              <a:xfrm>
                <a:off x="2118600" y="2972880"/>
                <a:ext cx="40680" cy="4068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1" name="CustomShape 28"/>
              <p:cNvSpPr/>
              <p:nvPr/>
            </p:nvSpPr>
            <p:spPr>
              <a:xfrm>
                <a:off x="2871360" y="3624480"/>
                <a:ext cx="40680" cy="4068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2" name="CustomShape 29"/>
              <p:cNvSpPr/>
              <p:nvPr/>
            </p:nvSpPr>
            <p:spPr>
              <a:xfrm>
                <a:off x="2667600" y="3199320"/>
                <a:ext cx="40680" cy="4068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3" name="CustomShape 30"/>
              <p:cNvSpPr/>
              <p:nvPr/>
            </p:nvSpPr>
            <p:spPr>
              <a:xfrm>
                <a:off x="4422240" y="3628440"/>
                <a:ext cx="40680" cy="4068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94" name="CustomShape 31"/>
          <p:cNvSpPr/>
          <p:nvPr/>
        </p:nvSpPr>
        <p:spPr>
          <a:xfrm>
            <a:off x="6084720" y="2211120"/>
            <a:ext cx="3519720" cy="18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80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80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295" name="CustomShape 32"/>
          <p:cNvSpPr/>
          <p:nvPr/>
        </p:nvSpPr>
        <p:spPr>
          <a:xfrm>
            <a:off x="6378120" y="4002480"/>
            <a:ext cx="364788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80">
                <a:solidFill>
                  <a:srgbClr val="000000"/>
                </a:solidFill>
                <a:latin typeface="明兰"/>
                <a:ea typeface="明兰"/>
              </a:rPr>
              <a:t>关于编译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96" name="CustomShape 33"/>
          <p:cNvSpPr/>
          <p:nvPr/>
        </p:nvSpPr>
        <p:spPr>
          <a:xfrm>
            <a:off x="6440040" y="4626720"/>
            <a:ext cx="316404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82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66560" y="342000"/>
            <a:ext cx="33480" cy="3348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2831760" y="3174840"/>
            <a:ext cx="61200" cy="6120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3"/>
          <p:cNvSpPr/>
          <p:nvPr/>
        </p:nvSpPr>
        <p:spPr>
          <a:xfrm>
            <a:off x="466560" y="1166760"/>
            <a:ext cx="131400" cy="13140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4"/>
          <p:cNvSpPr/>
          <p:nvPr/>
        </p:nvSpPr>
        <p:spPr>
          <a:xfrm>
            <a:off x="1939320" y="1233360"/>
            <a:ext cx="862704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44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807560" y="1154520"/>
            <a:ext cx="1373400" cy="6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80">
                <a:solidFill>
                  <a:srgbClr val="000000"/>
                </a:solidFill>
                <a:latin typeface="明兰"/>
                <a:ea typeface="明兰"/>
              </a:rPr>
              <a:t>目录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877400" y="1908000"/>
            <a:ext cx="286128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80">
                <a:solidFill>
                  <a:srgbClr val="000000"/>
                </a:solidFill>
                <a:latin typeface="明兰"/>
                <a:ea typeface="明兰"/>
              </a:rPr>
              <a:t>Content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63" name="Group 3"/>
          <p:cNvGrpSpPr/>
          <p:nvPr/>
        </p:nvGrpSpPr>
        <p:grpSpPr>
          <a:xfrm>
            <a:off x="4741200" y="2448000"/>
            <a:ext cx="5429160" cy="718200"/>
            <a:chOff x="4741200" y="2448000"/>
            <a:chExt cx="5429160" cy="718200"/>
          </a:xfrm>
        </p:grpSpPr>
        <p:grpSp>
          <p:nvGrpSpPr>
            <p:cNvPr id="164" name="Group 4"/>
            <p:cNvGrpSpPr/>
            <p:nvPr/>
          </p:nvGrpSpPr>
          <p:grpSpPr>
            <a:xfrm>
              <a:off x="4741200" y="2448000"/>
              <a:ext cx="816480" cy="718200"/>
              <a:chOff x="4741200" y="2448000"/>
              <a:chExt cx="816480" cy="718200"/>
            </a:xfrm>
          </p:grpSpPr>
          <p:sp>
            <p:nvSpPr>
              <p:cNvPr id="165" name="CustomShape 5"/>
              <p:cNvSpPr/>
              <p:nvPr/>
            </p:nvSpPr>
            <p:spPr>
              <a:xfrm>
                <a:off x="4786560" y="2468520"/>
                <a:ext cx="771120" cy="697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166" name="Line 6"/>
              <p:cNvSpPr/>
              <p:nvPr/>
            </p:nvSpPr>
            <p:spPr>
              <a:xfrm flipH="1">
                <a:off x="4741200" y="2545920"/>
                <a:ext cx="732600" cy="252000"/>
              </a:xfrm>
              <a:prstGeom prst="line">
                <a:avLst/>
              </a:prstGeom>
              <a:ln w="12600"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7"/>
              <p:cNvSpPr/>
              <p:nvPr/>
            </p:nvSpPr>
            <p:spPr>
              <a:xfrm>
                <a:off x="5388120" y="2448000"/>
                <a:ext cx="116640" cy="385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8" name="CustomShape 8"/>
              <p:cNvSpPr/>
              <p:nvPr/>
            </p:nvSpPr>
            <p:spPr>
              <a:xfrm>
                <a:off x="4928760" y="2792160"/>
                <a:ext cx="90720" cy="295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9" name="CustomShape 9"/>
              <p:cNvSpPr/>
              <p:nvPr/>
            </p:nvSpPr>
            <p:spPr>
              <a:xfrm>
                <a:off x="4741200" y="2654640"/>
                <a:ext cx="62640" cy="198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70" name="CustomShape 10"/>
            <p:cNvSpPr/>
            <p:nvPr/>
          </p:nvSpPr>
          <p:spPr>
            <a:xfrm>
              <a:off x="5917680" y="2590560"/>
              <a:ext cx="4252680" cy="51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80">
                  <a:solidFill>
                    <a:srgbClr val="000000"/>
                  </a:solidFill>
                  <a:latin typeface="明兰"/>
                  <a:ea typeface="明兰"/>
                </a:rPr>
                <a:t>基本使用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171" name="Group 11"/>
          <p:cNvGrpSpPr/>
          <p:nvPr/>
        </p:nvGrpSpPr>
        <p:grpSpPr>
          <a:xfrm>
            <a:off x="4703040" y="3456000"/>
            <a:ext cx="4438800" cy="1024200"/>
            <a:chOff x="4703040" y="3456000"/>
            <a:chExt cx="4438800" cy="1024200"/>
          </a:xfrm>
        </p:grpSpPr>
        <p:grpSp>
          <p:nvGrpSpPr>
            <p:cNvPr id="172" name="Group 12"/>
            <p:cNvGrpSpPr/>
            <p:nvPr/>
          </p:nvGrpSpPr>
          <p:grpSpPr>
            <a:xfrm>
              <a:off x="4703040" y="3456000"/>
              <a:ext cx="789480" cy="1024200"/>
              <a:chOff x="4703040" y="3456000"/>
              <a:chExt cx="789480" cy="1024200"/>
            </a:xfrm>
          </p:grpSpPr>
          <p:sp>
            <p:nvSpPr>
              <p:cNvPr id="173" name="CustomShape 13"/>
              <p:cNvSpPr/>
              <p:nvPr/>
            </p:nvSpPr>
            <p:spPr>
              <a:xfrm>
                <a:off x="4747320" y="3512160"/>
                <a:ext cx="745200" cy="697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174" name="Line 14"/>
              <p:cNvSpPr/>
              <p:nvPr/>
            </p:nvSpPr>
            <p:spPr>
              <a:xfrm flipH="1">
                <a:off x="4703040" y="3724200"/>
                <a:ext cx="708120" cy="688320"/>
              </a:xfrm>
              <a:prstGeom prst="line">
                <a:avLst/>
              </a:prstGeom>
              <a:ln w="12600"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15"/>
              <p:cNvSpPr/>
              <p:nvPr/>
            </p:nvSpPr>
            <p:spPr>
              <a:xfrm>
                <a:off x="5328720" y="3456000"/>
                <a:ext cx="112320" cy="1080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16"/>
              <p:cNvSpPr/>
              <p:nvPr/>
            </p:nvSpPr>
            <p:spPr>
              <a:xfrm>
                <a:off x="4884840" y="4396320"/>
                <a:ext cx="87120" cy="838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17"/>
              <p:cNvSpPr/>
              <p:nvPr/>
            </p:nvSpPr>
            <p:spPr>
              <a:xfrm>
                <a:off x="4703400" y="4018680"/>
                <a:ext cx="60840" cy="579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78" name="CustomShape 18"/>
            <p:cNvSpPr/>
            <p:nvPr/>
          </p:nvSpPr>
          <p:spPr>
            <a:xfrm>
              <a:off x="5840280" y="3844440"/>
              <a:ext cx="3301560" cy="51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80">
                  <a:solidFill>
                    <a:srgbClr val="000000"/>
                  </a:solidFill>
                  <a:latin typeface="明兰"/>
                  <a:ea typeface="明兰"/>
                </a:rPr>
                <a:t>gradle插件开发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179" name="Group 19"/>
          <p:cNvGrpSpPr/>
          <p:nvPr/>
        </p:nvGrpSpPr>
        <p:grpSpPr>
          <a:xfrm>
            <a:off x="4741200" y="4824000"/>
            <a:ext cx="5048640" cy="919440"/>
            <a:chOff x="4741200" y="4824000"/>
            <a:chExt cx="5048640" cy="919440"/>
          </a:xfrm>
        </p:grpSpPr>
        <p:grpSp>
          <p:nvGrpSpPr>
            <p:cNvPr id="180" name="Group 20"/>
            <p:cNvGrpSpPr/>
            <p:nvPr/>
          </p:nvGrpSpPr>
          <p:grpSpPr>
            <a:xfrm>
              <a:off x="4741200" y="4824000"/>
              <a:ext cx="759600" cy="919440"/>
              <a:chOff x="4741200" y="4824000"/>
              <a:chExt cx="759600" cy="919440"/>
            </a:xfrm>
          </p:grpSpPr>
          <p:sp>
            <p:nvSpPr>
              <p:cNvPr id="181" name="CustomShape 21"/>
              <p:cNvSpPr/>
              <p:nvPr/>
            </p:nvSpPr>
            <p:spPr>
              <a:xfrm>
                <a:off x="4783680" y="4874400"/>
                <a:ext cx="717120" cy="697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182" name="Line 22"/>
              <p:cNvSpPr/>
              <p:nvPr/>
            </p:nvSpPr>
            <p:spPr>
              <a:xfrm flipH="1">
                <a:off x="4741200" y="5064480"/>
                <a:ext cx="681480" cy="617760"/>
              </a:xfrm>
              <a:prstGeom prst="line">
                <a:avLst/>
              </a:prstGeom>
              <a:ln w="12600"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CustomShape 23"/>
              <p:cNvSpPr/>
              <p:nvPr/>
            </p:nvSpPr>
            <p:spPr>
              <a:xfrm>
                <a:off x="5342760" y="4824000"/>
                <a:ext cx="108360" cy="968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CustomShape 24"/>
              <p:cNvSpPr/>
              <p:nvPr/>
            </p:nvSpPr>
            <p:spPr>
              <a:xfrm>
                <a:off x="4915800" y="5668200"/>
                <a:ext cx="83880" cy="75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CustomShape 25"/>
              <p:cNvSpPr/>
              <p:nvPr/>
            </p:nvSpPr>
            <p:spPr>
              <a:xfrm>
                <a:off x="4741200" y="5329800"/>
                <a:ext cx="58320" cy="518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6" name="CustomShape 26"/>
            <p:cNvSpPr/>
            <p:nvPr/>
          </p:nvSpPr>
          <p:spPr>
            <a:xfrm>
              <a:off x="5835240" y="5142600"/>
              <a:ext cx="3954600" cy="51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80">
                  <a:solidFill>
                    <a:srgbClr val="000000"/>
                  </a:solidFill>
                  <a:latin typeface="明兰"/>
                  <a:ea typeface="明兰"/>
                </a:rPr>
                <a:t>关于编译</a:t>
              </a:r>
              <a:endParaRPr lang="en-US" sz="2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87680" y="3343320"/>
            <a:ext cx="175320" cy="17532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6796440" y="2916000"/>
            <a:ext cx="4718160" cy="9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80">
                <a:solidFill>
                  <a:srgbClr val="000000"/>
                </a:solidFill>
                <a:latin typeface="明兰"/>
                <a:ea typeface="明兰"/>
              </a:rPr>
              <a:t>基本使用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89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0" name="Group 4"/>
          <p:cNvGrpSpPr/>
          <p:nvPr/>
        </p:nvGrpSpPr>
        <p:grpSpPr>
          <a:xfrm>
            <a:off x="2057400" y="2703240"/>
            <a:ext cx="3868920" cy="1363680"/>
            <a:chOff x="2057400" y="2703240"/>
            <a:chExt cx="3868920" cy="1363680"/>
          </a:xfrm>
        </p:grpSpPr>
        <p:sp>
          <p:nvSpPr>
            <p:cNvPr id="191" name="CustomShape 5"/>
            <p:cNvSpPr/>
            <p:nvPr/>
          </p:nvSpPr>
          <p:spPr>
            <a:xfrm>
              <a:off x="2462760" y="2808360"/>
              <a:ext cx="87480" cy="8748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6"/>
            <p:cNvSpPr/>
            <p:nvPr/>
          </p:nvSpPr>
          <p:spPr>
            <a:xfrm>
              <a:off x="3585240" y="3172320"/>
              <a:ext cx="84240" cy="8424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7"/>
            <p:cNvSpPr/>
            <p:nvPr/>
          </p:nvSpPr>
          <p:spPr>
            <a:xfrm>
              <a:off x="4404960" y="3312720"/>
              <a:ext cx="81000" cy="8100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8"/>
            <p:cNvSpPr/>
            <p:nvPr/>
          </p:nvSpPr>
          <p:spPr>
            <a:xfrm>
              <a:off x="3570480" y="3697920"/>
              <a:ext cx="77760" cy="777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9"/>
            <p:cNvSpPr/>
            <p:nvPr/>
          </p:nvSpPr>
          <p:spPr>
            <a:xfrm>
              <a:off x="5595480" y="3331440"/>
              <a:ext cx="74520" cy="745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10"/>
            <p:cNvSpPr/>
            <p:nvPr/>
          </p:nvSpPr>
          <p:spPr>
            <a:xfrm>
              <a:off x="5883120" y="3524400"/>
              <a:ext cx="43200" cy="4320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1"/>
            <p:cNvSpPr/>
            <p:nvPr/>
          </p:nvSpPr>
          <p:spPr>
            <a:xfrm>
              <a:off x="4201560" y="3609000"/>
              <a:ext cx="67680" cy="6768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12"/>
            <p:cNvSpPr/>
            <p:nvPr/>
          </p:nvSpPr>
          <p:spPr>
            <a:xfrm>
              <a:off x="2442960" y="4002480"/>
              <a:ext cx="64440" cy="6444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13"/>
            <p:cNvSpPr/>
            <p:nvPr/>
          </p:nvSpPr>
          <p:spPr>
            <a:xfrm>
              <a:off x="2057400" y="2703240"/>
              <a:ext cx="61200" cy="6120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14"/>
            <p:cNvSpPr/>
            <p:nvPr/>
          </p:nvSpPr>
          <p:spPr>
            <a:xfrm>
              <a:off x="3089880" y="3704400"/>
              <a:ext cx="57960" cy="57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15"/>
            <p:cNvSpPr/>
            <p:nvPr/>
          </p:nvSpPr>
          <p:spPr>
            <a:xfrm>
              <a:off x="2779560" y="3142440"/>
              <a:ext cx="54720" cy="547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6"/>
            <p:cNvSpPr/>
            <p:nvPr/>
          </p:nvSpPr>
          <p:spPr>
            <a:xfrm>
              <a:off x="4971600" y="3633480"/>
              <a:ext cx="51480" cy="5148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3" name="Group 17"/>
          <p:cNvGrpSpPr/>
          <p:nvPr/>
        </p:nvGrpSpPr>
        <p:grpSpPr>
          <a:xfrm>
            <a:off x="2662560" y="2972880"/>
            <a:ext cx="2718000" cy="869040"/>
            <a:chOff x="2662560" y="2972880"/>
            <a:chExt cx="2718000" cy="869040"/>
          </a:xfrm>
        </p:grpSpPr>
        <p:sp>
          <p:nvSpPr>
            <p:cNvPr id="204" name="CustomShape 18"/>
            <p:cNvSpPr/>
            <p:nvPr/>
          </p:nvSpPr>
          <p:spPr>
            <a:xfrm>
              <a:off x="3084120" y="3043800"/>
              <a:ext cx="40680" cy="4068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9"/>
            <p:cNvSpPr/>
            <p:nvPr/>
          </p:nvSpPr>
          <p:spPr>
            <a:xfrm>
              <a:off x="4023360" y="3223440"/>
              <a:ext cx="40680" cy="406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20"/>
            <p:cNvSpPr/>
            <p:nvPr/>
          </p:nvSpPr>
          <p:spPr>
            <a:xfrm>
              <a:off x="4822560" y="3265200"/>
              <a:ext cx="40680" cy="406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21"/>
            <p:cNvSpPr/>
            <p:nvPr/>
          </p:nvSpPr>
          <p:spPr>
            <a:xfrm>
              <a:off x="3911040" y="3646080"/>
              <a:ext cx="40680" cy="4068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22"/>
            <p:cNvSpPr/>
            <p:nvPr/>
          </p:nvSpPr>
          <p:spPr>
            <a:xfrm>
              <a:off x="5220360" y="3316680"/>
              <a:ext cx="40680" cy="4068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23"/>
            <p:cNvSpPr/>
            <p:nvPr/>
          </p:nvSpPr>
          <p:spPr>
            <a:xfrm>
              <a:off x="5339880" y="3519000"/>
              <a:ext cx="40680" cy="406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24"/>
            <p:cNvSpPr/>
            <p:nvPr/>
          </p:nvSpPr>
          <p:spPr>
            <a:xfrm>
              <a:off x="4643640" y="3540600"/>
              <a:ext cx="40680" cy="4068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25"/>
            <p:cNvSpPr/>
            <p:nvPr/>
          </p:nvSpPr>
          <p:spPr>
            <a:xfrm>
              <a:off x="2894400" y="3801240"/>
              <a:ext cx="40680" cy="406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26"/>
            <p:cNvSpPr/>
            <p:nvPr/>
          </p:nvSpPr>
          <p:spPr>
            <a:xfrm>
              <a:off x="2662560" y="2972880"/>
              <a:ext cx="40680" cy="406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27"/>
            <p:cNvSpPr/>
            <p:nvPr/>
          </p:nvSpPr>
          <p:spPr>
            <a:xfrm>
              <a:off x="3415320" y="3624480"/>
              <a:ext cx="40680" cy="4068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28"/>
            <p:cNvSpPr/>
            <p:nvPr/>
          </p:nvSpPr>
          <p:spPr>
            <a:xfrm>
              <a:off x="3211560" y="3199320"/>
              <a:ext cx="40680" cy="4068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29"/>
            <p:cNvSpPr/>
            <p:nvPr/>
          </p:nvSpPr>
          <p:spPr>
            <a:xfrm>
              <a:off x="4966200" y="3628440"/>
              <a:ext cx="40680" cy="4068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6" name="CustomShape 30"/>
          <p:cNvSpPr/>
          <p:nvPr/>
        </p:nvSpPr>
        <p:spPr>
          <a:xfrm>
            <a:off x="1306800" y="1782000"/>
            <a:ext cx="3519720" cy="18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80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80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217" name="CustomShape 31"/>
          <p:cNvSpPr/>
          <p:nvPr/>
        </p:nvSpPr>
        <p:spPr>
          <a:xfrm>
            <a:off x="6800760" y="3848400"/>
            <a:ext cx="316404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82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基本功能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0" y="1806907"/>
            <a:ext cx="11520511" cy="36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09" y="1263744"/>
            <a:ext cx="7957592" cy="43037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2941" y="395786"/>
            <a:ext cx="35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基本使用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04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输出结果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418400"/>
            <a:ext cx="4890568" cy="3886200"/>
          </a:xfrm>
          <a:prstGeom prst="rect">
            <a:avLst/>
          </a:prstGeom>
        </p:spPr>
      </p:pic>
      <p:pic>
        <p:nvPicPr>
          <p:cNvPr id="5" name="图片 181"/>
          <p:cNvPicPr/>
          <p:nvPr/>
        </p:nvPicPr>
        <p:blipFill>
          <a:blip r:embed="rId3"/>
          <a:stretch/>
        </p:blipFill>
        <p:spPr>
          <a:xfrm>
            <a:off x="6420294" y="151523"/>
            <a:ext cx="3857400" cy="5975640"/>
          </a:xfrm>
          <a:prstGeom prst="rect">
            <a:avLst/>
          </a:prstGeom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146412" y="5757831"/>
            <a:ext cx="352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Matrix </a:t>
            </a:r>
            <a:r>
              <a:rPr kumimoji="1" lang="zh-CN" altLang="en-US" dirty="0" smtClean="0">
                <a:hlinkClick r:id="rId4"/>
              </a:rPr>
              <a:t>输出内容的含义解析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图片 179"/>
          <p:cNvPicPr/>
          <p:nvPr/>
        </p:nvPicPr>
        <p:blipFill>
          <a:blip r:embed="rId2"/>
          <a:stretch/>
        </p:blipFill>
        <p:spPr>
          <a:xfrm>
            <a:off x="729720" y="700200"/>
            <a:ext cx="8485920" cy="2323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720000" y="3240000"/>
            <a:ext cx="547164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Id,方法accesstype，类名，方法名，方法描述符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3867" y="599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187680" y="3343320"/>
            <a:ext cx="175320" cy="17532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6336000" y="2916000"/>
            <a:ext cx="5469840" cy="9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80">
                <a:solidFill>
                  <a:srgbClr val="000000"/>
                </a:solidFill>
                <a:latin typeface="明兰"/>
                <a:ea typeface="明兰"/>
              </a:rPr>
              <a:t>卡顿分析原理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23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4" name="Group 4"/>
          <p:cNvGrpSpPr/>
          <p:nvPr/>
        </p:nvGrpSpPr>
        <p:grpSpPr>
          <a:xfrm>
            <a:off x="2057400" y="2703240"/>
            <a:ext cx="3868920" cy="1363680"/>
            <a:chOff x="2057400" y="2703240"/>
            <a:chExt cx="3868920" cy="1363680"/>
          </a:xfrm>
        </p:grpSpPr>
        <p:sp>
          <p:nvSpPr>
            <p:cNvPr id="225" name="CustomShape 5"/>
            <p:cNvSpPr/>
            <p:nvPr/>
          </p:nvSpPr>
          <p:spPr>
            <a:xfrm>
              <a:off x="2462760" y="2808360"/>
              <a:ext cx="87480" cy="8748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6"/>
            <p:cNvSpPr/>
            <p:nvPr/>
          </p:nvSpPr>
          <p:spPr>
            <a:xfrm>
              <a:off x="3585240" y="3172320"/>
              <a:ext cx="84240" cy="8424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7"/>
            <p:cNvSpPr/>
            <p:nvPr/>
          </p:nvSpPr>
          <p:spPr>
            <a:xfrm>
              <a:off x="4404960" y="3312720"/>
              <a:ext cx="81000" cy="8100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8"/>
            <p:cNvSpPr/>
            <p:nvPr/>
          </p:nvSpPr>
          <p:spPr>
            <a:xfrm>
              <a:off x="3570480" y="3697920"/>
              <a:ext cx="77760" cy="777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9"/>
            <p:cNvSpPr/>
            <p:nvPr/>
          </p:nvSpPr>
          <p:spPr>
            <a:xfrm>
              <a:off x="5595480" y="3331440"/>
              <a:ext cx="74520" cy="745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0"/>
            <p:cNvSpPr/>
            <p:nvPr/>
          </p:nvSpPr>
          <p:spPr>
            <a:xfrm>
              <a:off x="5883120" y="3524400"/>
              <a:ext cx="43200" cy="4320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1"/>
            <p:cNvSpPr/>
            <p:nvPr/>
          </p:nvSpPr>
          <p:spPr>
            <a:xfrm>
              <a:off x="4201560" y="3609000"/>
              <a:ext cx="67680" cy="6768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12"/>
            <p:cNvSpPr/>
            <p:nvPr/>
          </p:nvSpPr>
          <p:spPr>
            <a:xfrm>
              <a:off x="2442960" y="4002480"/>
              <a:ext cx="64440" cy="6444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13"/>
            <p:cNvSpPr/>
            <p:nvPr/>
          </p:nvSpPr>
          <p:spPr>
            <a:xfrm>
              <a:off x="2057400" y="2703240"/>
              <a:ext cx="61200" cy="6120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4"/>
            <p:cNvSpPr/>
            <p:nvPr/>
          </p:nvSpPr>
          <p:spPr>
            <a:xfrm>
              <a:off x="3089880" y="3704400"/>
              <a:ext cx="57960" cy="57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5"/>
            <p:cNvSpPr/>
            <p:nvPr/>
          </p:nvSpPr>
          <p:spPr>
            <a:xfrm>
              <a:off x="2779560" y="3142440"/>
              <a:ext cx="54720" cy="547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6"/>
            <p:cNvSpPr/>
            <p:nvPr/>
          </p:nvSpPr>
          <p:spPr>
            <a:xfrm>
              <a:off x="4971600" y="3633480"/>
              <a:ext cx="51480" cy="5148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7" name="Group 17"/>
          <p:cNvGrpSpPr/>
          <p:nvPr/>
        </p:nvGrpSpPr>
        <p:grpSpPr>
          <a:xfrm>
            <a:off x="2662560" y="2972880"/>
            <a:ext cx="2718000" cy="869040"/>
            <a:chOff x="2662560" y="2972880"/>
            <a:chExt cx="2718000" cy="869040"/>
          </a:xfrm>
        </p:grpSpPr>
        <p:sp>
          <p:nvSpPr>
            <p:cNvPr id="238" name="CustomShape 18"/>
            <p:cNvSpPr/>
            <p:nvPr/>
          </p:nvSpPr>
          <p:spPr>
            <a:xfrm>
              <a:off x="3084120" y="3043800"/>
              <a:ext cx="40680" cy="4068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19"/>
            <p:cNvSpPr/>
            <p:nvPr/>
          </p:nvSpPr>
          <p:spPr>
            <a:xfrm>
              <a:off x="4023360" y="3223440"/>
              <a:ext cx="40680" cy="406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20"/>
            <p:cNvSpPr/>
            <p:nvPr/>
          </p:nvSpPr>
          <p:spPr>
            <a:xfrm>
              <a:off x="4822560" y="3265200"/>
              <a:ext cx="40680" cy="406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21"/>
            <p:cNvSpPr/>
            <p:nvPr/>
          </p:nvSpPr>
          <p:spPr>
            <a:xfrm>
              <a:off x="3911040" y="3646080"/>
              <a:ext cx="40680" cy="4068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22"/>
            <p:cNvSpPr/>
            <p:nvPr/>
          </p:nvSpPr>
          <p:spPr>
            <a:xfrm>
              <a:off x="5220360" y="3316680"/>
              <a:ext cx="40680" cy="4068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23"/>
            <p:cNvSpPr/>
            <p:nvPr/>
          </p:nvSpPr>
          <p:spPr>
            <a:xfrm>
              <a:off x="5339880" y="3519000"/>
              <a:ext cx="40680" cy="406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24"/>
            <p:cNvSpPr/>
            <p:nvPr/>
          </p:nvSpPr>
          <p:spPr>
            <a:xfrm>
              <a:off x="4643640" y="3540600"/>
              <a:ext cx="40680" cy="4068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25"/>
            <p:cNvSpPr/>
            <p:nvPr/>
          </p:nvSpPr>
          <p:spPr>
            <a:xfrm>
              <a:off x="2894400" y="3801240"/>
              <a:ext cx="40680" cy="406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26"/>
            <p:cNvSpPr/>
            <p:nvPr/>
          </p:nvSpPr>
          <p:spPr>
            <a:xfrm>
              <a:off x="2662560" y="2972880"/>
              <a:ext cx="40680" cy="406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27"/>
            <p:cNvSpPr/>
            <p:nvPr/>
          </p:nvSpPr>
          <p:spPr>
            <a:xfrm>
              <a:off x="3415320" y="3624480"/>
              <a:ext cx="40680" cy="4068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28"/>
            <p:cNvSpPr/>
            <p:nvPr/>
          </p:nvSpPr>
          <p:spPr>
            <a:xfrm>
              <a:off x="3211560" y="3199320"/>
              <a:ext cx="40680" cy="4068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29"/>
            <p:cNvSpPr/>
            <p:nvPr/>
          </p:nvSpPr>
          <p:spPr>
            <a:xfrm>
              <a:off x="4966200" y="3628440"/>
              <a:ext cx="40680" cy="4068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0" name="CustomShape 30"/>
          <p:cNvSpPr/>
          <p:nvPr/>
        </p:nvSpPr>
        <p:spPr>
          <a:xfrm>
            <a:off x="1306800" y="1782000"/>
            <a:ext cx="3519720" cy="18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80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80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251" name="CustomShape 31"/>
          <p:cNvSpPr/>
          <p:nvPr/>
        </p:nvSpPr>
        <p:spPr>
          <a:xfrm>
            <a:off x="6800760" y="3848400"/>
            <a:ext cx="316404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82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23160" y="48528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超过60fps,人眼难以感知区别，所以业界以60fps作为标准,也就是每一帧耗时16.67ms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出现卡顿时，可以用traceview等工具查看方法调用堆栈以及耗时，但是需要手动执行，比较麻烦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7189</TotalTime>
  <Words>140</Words>
  <Application>Microsoft Macintosh PowerPoint</Application>
  <PresentationFormat>宽屏</PresentationFormat>
  <Paragraphs>38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DejaVu Sans</vt:lpstr>
      <vt:lpstr>Impact</vt:lpstr>
      <vt:lpstr>Symbol</vt:lpstr>
      <vt:lpstr>Times New Roman</vt:lpstr>
      <vt:lpstr>Wingdings</vt:lpstr>
      <vt:lpstr>方正正纤黑简体</vt:lpstr>
      <vt:lpstr>明兰</vt:lpstr>
      <vt:lpstr>微软雅黑 Light</vt:lpstr>
      <vt:lpstr>Arial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基本功能</vt:lpstr>
      <vt:lpstr>PowerPoint 演示文稿</vt:lpstr>
      <vt:lpstr>输出结果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如何统计页面启动耗时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>http://www.ypppt.com/</dc:description>
  <cp:lastModifiedBy>Microsoft Office 用户</cp:lastModifiedBy>
  <cp:revision>221</cp:revision>
  <dcterms:created xsi:type="dcterms:W3CDTF">2017-05-16T12:45:30Z</dcterms:created>
  <dcterms:modified xsi:type="dcterms:W3CDTF">2019-04-17T16:31:56Z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