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35.jpeg" ContentType="image/jpeg"/>
  <Override PartName="/ppt/media/image29.jpeg" ContentType="image/jpeg"/>
  <Override PartName="/ppt/media/image19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单击鼠标移动幻灯片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FC51CF-04C1-438C-A65B-6EEE3A4E76A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22E2E8-FD0D-433B-9B47-BDBCB6F6BE2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1A4B56-E453-489A-818D-D522EDF77A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54D822-C69C-46C6-BB0D-E8326C2A82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A5EE02-FB0C-472F-9BB0-138E0DCE6F1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B06A81-2D52-480E-8BA1-C9D94C9775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Tencent/matrix/wiki/Matrix-Android-ApkChecker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6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hyperlink" Target="https://github.com/Tencent/matrix/wiki/Matrix-Android--data-format" TargetMode="External"/><Relationship Id="rId4" Type="http://schemas.openxmlformats.org/officeDocument/2006/relationships/hyperlink" Target="https://github.com/Tencent/matrix/wiki/Matrix-Android--data-format" TargetMode="External"/><Relationship Id="rId5" Type="http://schemas.openxmlformats.org/officeDocument/2006/relationships/hyperlink" Target="https://github.com/Tencent/matrix/wiki/Matrix-Android--data-format" TargetMode="External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914280" y="4455000"/>
            <a:ext cx="206280" cy="2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2439000" y="2123280"/>
            <a:ext cx="7814520" cy="19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576" strike="noStrike">
                <a:solidFill>
                  <a:srgbClr val="262626"/>
                </a:solidFill>
                <a:latin typeface="明兰"/>
                <a:ea typeface="明兰"/>
              </a:rPr>
              <a:t>Matrix</a:t>
            </a:r>
            <a:r>
              <a:rPr b="0" lang="en-US" sz="6000" spc="576" strike="noStrike">
                <a:solidFill>
                  <a:srgbClr val="262626"/>
                </a:solidFill>
                <a:latin typeface="明兰"/>
                <a:ea typeface="明兰"/>
              </a:rPr>
              <a:t>使用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761920" y="4119120"/>
            <a:ext cx="7750800" cy="360"/>
          </a:xfrm>
          <a:custGeom>
            <a:avLst/>
            <a:gdLst/>
            <a:ah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cap="rnd" w="6480">
            <a:solidFill>
              <a:srgbClr val="4a1757"/>
            </a:solidFill>
            <a:custDash>
              <a:ds d="132200000" sp="910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936000" y="432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分析</a:t>
            </a:r>
            <a:r>
              <a:rPr b="0" lang="en-US" sz="1800" spc="-1" strike="noStrike">
                <a:latin typeface="Arial"/>
              </a:rPr>
              <a:t>apk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936000" y="1080000"/>
            <a:ext cx="59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java -jar matrix-apk-canary-0.5.1.jar --config config.json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1008000" y="1728000"/>
            <a:ext cx="1095120" cy="42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参数配置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2520000" y="1771560"/>
            <a:ext cx="7143480" cy="42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6336000" y="2916000"/>
            <a:ext cx="546912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75" strike="noStrike">
                <a:solidFill>
                  <a:srgbClr val="000000"/>
                </a:solidFill>
                <a:latin typeface="明兰"/>
                <a:ea typeface="明兰"/>
              </a:rPr>
              <a:t>卡顿分析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25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6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327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9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340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2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75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75" strike="noStrike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353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76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23160" y="48528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超过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60fps,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人眼难以感知区别，所以业界以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60fps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作为标准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也就是每一帧耗时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16.67ms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出现卡顿时，可以用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traceview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等工具查看方法调用堆栈以及耗时，但是需要手动执行，比较麻烦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9360" y="450360"/>
            <a:ext cx="1097136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Android4.1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开始使用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vsync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作为绘制一帧的信号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6" name="图片 3" descr=""/>
          <p:cNvPicPr/>
          <p:nvPr/>
        </p:nvPicPr>
        <p:blipFill>
          <a:blip r:embed="rId1"/>
          <a:stretch/>
        </p:blipFill>
        <p:spPr>
          <a:xfrm>
            <a:off x="608400" y="1631520"/>
            <a:ext cx="9927000" cy="315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63920" y="360000"/>
            <a:ext cx="1097136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如何统计方法耗时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48000" y="3960000"/>
            <a:ext cx="10971720" cy="11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预先分配的数组长度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100w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，内存占用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7.6m</a:t>
            </a:r>
            <a:endParaRPr b="0" lang="en-US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数据格式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方法开始或结束的标志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方法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id+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方法耗时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59" name="图片 256" descr=""/>
          <p:cNvPicPr/>
          <p:nvPr/>
        </p:nvPicPr>
        <p:blipFill>
          <a:blip r:embed="rId1"/>
          <a:stretch/>
        </p:blipFill>
        <p:spPr>
          <a:xfrm>
            <a:off x="729360" y="1051200"/>
            <a:ext cx="10285920" cy="2620080"/>
          </a:xfrm>
          <a:prstGeom prst="rect">
            <a:avLst/>
          </a:prstGeom>
          <a:ln>
            <a:noFill/>
          </a:ln>
        </p:spPr>
      </p:pic>
      <p:pic>
        <p:nvPicPr>
          <p:cNvPr id="360" name="图片 257" descr=""/>
          <p:cNvPicPr/>
          <p:nvPr/>
        </p:nvPicPr>
        <p:blipFill>
          <a:blip r:embed="rId2"/>
          <a:stretch/>
        </p:blipFill>
        <p:spPr>
          <a:xfrm>
            <a:off x="1080000" y="4817520"/>
            <a:ext cx="6323400" cy="122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48000" y="648000"/>
            <a:ext cx="1097172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通过另外一个线程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5ms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更新一次时间，方法执行前后直接读取时间，减少性能损耗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62" name="图片 259" descr=""/>
          <p:cNvPicPr/>
          <p:nvPr/>
        </p:nvPicPr>
        <p:blipFill>
          <a:blip r:embed="rId1"/>
          <a:stretch/>
        </p:blipFill>
        <p:spPr>
          <a:xfrm>
            <a:off x="619560" y="1216080"/>
            <a:ext cx="10971720" cy="259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通过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asm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插入统计方法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09480" y="4896000"/>
            <a:ext cx="1097172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5" name="图片 262" descr=""/>
          <p:cNvPicPr/>
          <p:nvPr/>
        </p:nvPicPr>
        <p:blipFill>
          <a:blip r:embed="rId1"/>
          <a:stretch/>
        </p:blipFill>
        <p:spPr>
          <a:xfrm>
            <a:off x="594720" y="1394280"/>
            <a:ext cx="10780560" cy="184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图片 3" descr=""/>
          <p:cNvPicPr/>
          <p:nvPr/>
        </p:nvPicPr>
        <p:blipFill>
          <a:blip r:embed="rId1"/>
          <a:stretch/>
        </p:blipFill>
        <p:spPr>
          <a:xfrm>
            <a:off x="576000" y="72000"/>
            <a:ext cx="10830960" cy="3383640"/>
          </a:xfrm>
          <a:prstGeom prst="rect">
            <a:avLst/>
          </a:prstGeom>
          <a:ln>
            <a:noFill/>
          </a:ln>
        </p:spPr>
      </p:pic>
      <p:pic>
        <p:nvPicPr>
          <p:cNvPr id="367" name="图片 310" descr=""/>
          <p:cNvPicPr/>
          <p:nvPr/>
        </p:nvPicPr>
        <p:blipFill>
          <a:blip r:embed="rId2"/>
          <a:stretch/>
        </p:blipFill>
        <p:spPr>
          <a:xfrm>
            <a:off x="695520" y="3600000"/>
            <a:ext cx="8448120" cy="303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图片 311" descr=""/>
          <p:cNvPicPr/>
          <p:nvPr/>
        </p:nvPicPr>
        <p:blipFill>
          <a:blip r:embed="rId1"/>
          <a:stretch/>
        </p:blipFill>
        <p:spPr>
          <a:xfrm>
            <a:off x="887400" y="504000"/>
            <a:ext cx="8400240" cy="1732680"/>
          </a:xfrm>
          <a:prstGeom prst="rect">
            <a:avLst/>
          </a:prstGeom>
          <a:ln>
            <a:noFill/>
          </a:ln>
        </p:spPr>
      </p:pic>
      <p:sp>
        <p:nvSpPr>
          <p:cNvPr id="369" name="CustomShape 1"/>
          <p:cNvSpPr/>
          <p:nvPr/>
        </p:nvSpPr>
        <p:spPr>
          <a:xfrm>
            <a:off x="936000" y="2736000"/>
            <a:ext cx="59756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onActivityCreated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记录开始时间，通过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onWindowFoucsChanged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记录结束时间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48000" y="4665240"/>
            <a:ext cx="10971720" cy="10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判断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activity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的子类是否已经有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onWindowFoucsChanged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方法，没有则创建并且插入统计代码，有的话直接插入统计代码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1" name="图片 314" descr=""/>
          <p:cNvPicPr/>
          <p:nvPr/>
        </p:nvPicPr>
        <p:blipFill>
          <a:blip r:embed="rId1"/>
          <a:stretch/>
        </p:blipFill>
        <p:spPr>
          <a:xfrm>
            <a:off x="648000" y="628920"/>
            <a:ext cx="11273040" cy="376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807560" y="1154520"/>
            <a:ext cx="137268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75" strike="noStrike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877400" y="1908000"/>
            <a:ext cx="2860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75" strike="noStrike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39" name="Group 3"/>
          <p:cNvGrpSpPr/>
          <p:nvPr/>
        </p:nvGrpSpPr>
        <p:grpSpPr>
          <a:xfrm>
            <a:off x="4752000" y="1984320"/>
            <a:ext cx="5249160" cy="679680"/>
            <a:chOff x="4752000" y="1984320"/>
            <a:chExt cx="5249160" cy="679680"/>
          </a:xfrm>
        </p:grpSpPr>
        <p:grpSp>
          <p:nvGrpSpPr>
            <p:cNvPr id="240" name="Group 4"/>
            <p:cNvGrpSpPr/>
            <p:nvPr/>
          </p:nvGrpSpPr>
          <p:grpSpPr>
            <a:xfrm>
              <a:off x="4752000" y="1984320"/>
              <a:ext cx="789120" cy="679680"/>
              <a:chOff x="4752000" y="1984320"/>
              <a:chExt cx="789120" cy="679680"/>
            </a:xfrm>
          </p:grpSpPr>
          <p:sp>
            <p:nvSpPr>
              <p:cNvPr id="241" name="CustomShape 5"/>
              <p:cNvSpPr/>
              <p:nvPr/>
            </p:nvSpPr>
            <p:spPr>
              <a:xfrm>
                <a:off x="4795920" y="2003400"/>
                <a:ext cx="745200" cy="660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242" name="Line 6"/>
              <p:cNvSpPr/>
              <p:nvPr/>
            </p:nvSpPr>
            <p:spPr>
              <a:xfrm flipH="1">
                <a:off x="4752000" y="2077200"/>
                <a:ext cx="708480" cy="238680"/>
              </a:xfrm>
              <a:prstGeom prst="line">
                <a:avLst/>
              </a:prstGeom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7"/>
              <p:cNvSpPr/>
              <p:nvPr/>
            </p:nvSpPr>
            <p:spPr>
              <a:xfrm>
                <a:off x="5377320" y="1984320"/>
                <a:ext cx="112320" cy="356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8"/>
              <p:cNvSpPr/>
              <p:nvPr/>
            </p:nvSpPr>
            <p:spPr>
              <a:xfrm>
                <a:off x="4933440" y="2310480"/>
                <a:ext cx="87120" cy="270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9"/>
              <p:cNvSpPr/>
              <p:nvPr/>
            </p:nvSpPr>
            <p:spPr>
              <a:xfrm>
                <a:off x="4752000" y="2180160"/>
                <a:ext cx="60120" cy="180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6" name="CustomShape 10"/>
            <p:cNvSpPr/>
            <p:nvPr/>
          </p:nvSpPr>
          <p:spPr>
            <a:xfrm>
              <a:off x="5889600" y="2119320"/>
              <a:ext cx="4111560" cy="48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75" strike="noStrike">
                  <a:solidFill>
                    <a:srgbClr val="000000"/>
                  </a:solidFill>
                  <a:latin typeface="明兰"/>
                  <a:ea typeface="明兰"/>
                </a:rPr>
                <a:t>基本使用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247" name="Group 11"/>
          <p:cNvGrpSpPr/>
          <p:nvPr/>
        </p:nvGrpSpPr>
        <p:grpSpPr>
          <a:xfrm>
            <a:off x="4777920" y="2952000"/>
            <a:ext cx="4438080" cy="864000"/>
            <a:chOff x="4777920" y="2952000"/>
            <a:chExt cx="4438080" cy="864000"/>
          </a:xfrm>
        </p:grpSpPr>
        <p:grpSp>
          <p:nvGrpSpPr>
            <p:cNvPr id="248" name="Group 12"/>
            <p:cNvGrpSpPr/>
            <p:nvPr/>
          </p:nvGrpSpPr>
          <p:grpSpPr>
            <a:xfrm>
              <a:off x="4777920" y="2952000"/>
              <a:ext cx="788760" cy="864000"/>
              <a:chOff x="4777920" y="2952000"/>
              <a:chExt cx="788760" cy="864000"/>
            </a:xfrm>
          </p:grpSpPr>
          <p:sp>
            <p:nvSpPr>
              <p:cNvPr id="249" name="CustomShape 13"/>
              <p:cNvSpPr/>
              <p:nvPr/>
            </p:nvSpPr>
            <p:spPr>
              <a:xfrm>
                <a:off x="4822200" y="2999520"/>
                <a:ext cx="744480" cy="58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250" name="Line 14"/>
              <p:cNvSpPr/>
              <p:nvPr/>
            </p:nvSpPr>
            <p:spPr>
              <a:xfrm flipH="1">
                <a:off x="4777920" y="3178440"/>
                <a:ext cx="708120" cy="581040"/>
              </a:xfrm>
              <a:prstGeom prst="line">
                <a:avLst/>
              </a:prstGeom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15"/>
              <p:cNvSpPr/>
              <p:nvPr/>
            </p:nvSpPr>
            <p:spPr>
              <a:xfrm>
                <a:off x="5403600" y="2952000"/>
                <a:ext cx="111600" cy="907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16"/>
              <p:cNvSpPr/>
              <p:nvPr/>
            </p:nvSpPr>
            <p:spPr>
              <a:xfrm>
                <a:off x="4959720" y="3745800"/>
                <a:ext cx="86400" cy="702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17"/>
              <p:cNvSpPr/>
              <p:nvPr/>
            </p:nvSpPr>
            <p:spPr>
              <a:xfrm>
                <a:off x="4778280" y="3426840"/>
                <a:ext cx="60120" cy="48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4" name="CustomShape 18"/>
            <p:cNvSpPr/>
            <p:nvPr/>
          </p:nvSpPr>
          <p:spPr>
            <a:xfrm>
              <a:off x="5915160" y="3279600"/>
              <a:ext cx="330084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75" strike="noStrike">
                  <a:solidFill>
                    <a:srgbClr val="000000"/>
                  </a:solidFill>
                  <a:latin typeface="明兰"/>
                  <a:ea typeface="明兰"/>
                </a:rPr>
                <a:t>卡顿分析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255" name="Group 19"/>
          <p:cNvGrpSpPr/>
          <p:nvPr/>
        </p:nvGrpSpPr>
        <p:grpSpPr>
          <a:xfrm>
            <a:off x="4866120" y="4824000"/>
            <a:ext cx="4853880" cy="894240"/>
            <a:chOff x="4866120" y="4824000"/>
            <a:chExt cx="4853880" cy="894240"/>
          </a:xfrm>
        </p:grpSpPr>
        <p:grpSp>
          <p:nvGrpSpPr>
            <p:cNvPr id="256" name="Group 20"/>
            <p:cNvGrpSpPr/>
            <p:nvPr/>
          </p:nvGrpSpPr>
          <p:grpSpPr>
            <a:xfrm>
              <a:off x="4866120" y="4824000"/>
              <a:ext cx="729360" cy="894240"/>
              <a:chOff x="4866120" y="4824000"/>
              <a:chExt cx="729360" cy="894240"/>
            </a:xfrm>
          </p:grpSpPr>
          <p:sp>
            <p:nvSpPr>
              <p:cNvPr id="257" name="CustomShape 21"/>
              <p:cNvSpPr/>
              <p:nvPr/>
            </p:nvSpPr>
            <p:spPr>
              <a:xfrm>
                <a:off x="4907160" y="4872960"/>
                <a:ext cx="688320" cy="67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4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258" name="Line 22"/>
              <p:cNvSpPr/>
              <p:nvPr/>
            </p:nvSpPr>
            <p:spPr>
              <a:xfrm flipH="1">
                <a:off x="4866120" y="5058000"/>
                <a:ext cx="655200" cy="601200"/>
              </a:xfrm>
              <a:prstGeom prst="line">
                <a:avLst/>
              </a:prstGeom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23"/>
              <p:cNvSpPr/>
              <p:nvPr/>
            </p:nvSpPr>
            <p:spPr>
              <a:xfrm>
                <a:off x="5444280" y="4824000"/>
                <a:ext cx="103680" cy="936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24"/>
              <p:cNvSpPr/>
              <p:nvPr/>
            </p:nvSpPr>
            <p:spPr>
              <a:xfrm>
                <a:off x="5033880" y="5645520"/>
                <a:ext cx="80280" cy="727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25"/>
              <p:cNvSpPr/>
              <p:nvPr/>
            </p:nvSpPr>
            <p:spPr>
              <a:xfrm>
                <a:off x="4866120" y="5316120"/>
                <a:ext cx="55080" cy="500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2" name="CustomShape 26"/>
            <p:cNvSpPr/>
            <p:nvPr/>
          </p:nvSpPr>
          <p:spPr>
            <a:xfrm>
              <a:off x="5918040" y="5133960"/>
              <a:ext cx="3801960" cy="50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75" strike="noStrike">
                  <a:solidFill>
                    <a:srgbClr val="000000"/>
                  </a:solidFill>
                  <a:latin typeface="明兰"/>
                  <a:ea typeface="明兰"/>
                </a:rPr>
                <a:t>内存泄露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263" name="Group 27"/>
          <p:cNvGrpSpPr/>
          <p:nvPr/>
        </p:nvGrpSpPr>
        <p:grpSpPr>
          <a:xfrm>
            <a:off x="4824000" y="3960000"/>
            <a:ext cx="5040000" cy="720000"/>
            <a:chOff x="4824000" y="3960000"/>
            <a:chExt cx="5040000" cy="720000"/>
          </a:xfrm>
        </p:grpSpPr>
        <p:grpSp>
          <p:nvGrpSpPr>
            <p:cNvPr id="264" name="Group 28"/>
            <p:cNvGrpSpPr/>
            <p:nvPr/>
          </p:nvGrpSpPr>
          <p:grpSpPr>
            <a:xfrm>
              <a:off x="4824000" y="3960000"/>
              <a:ext cx="757440" cy="720000"/>
              <a:chOff x="4824000" y="3960000"/>
              <a:chExt cx="757440" cy="720000"/>
            </a:xfrm>
          </p:grpSpPr>
          <p:sp>
            <p:nvSpPr>
              <p:cNvPr id="265" name="CustomShape 29"/>
              <p:cNvSpPr/>
              <p:nvPr/>
            </p:nvSpPr>
            <p:spPr>
              <a:xfrm>
                <a:off x="4866480" y="3999240"/>
                <a:ext cx="714960" cy="54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4000" spc="-1" strike="noStrike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b="0" lang="en-US" sz="4000" spc="-1" strike="noStrike">
                  <a:latin typeface="Arial"/>
                </a:endParaRPr>
              </a:p>
            </p:txBody>
          </p:sp>
          <p:sp>
            <p:nvSpPr>
              <p:cNvPr id="266" name="Line 30"/>
              <p:cNvSpPr/>
              <p:nvPr/>
            </p:nvSpPr>
            <p:spPr>
              <a:xfrm flipH="1">
                <a:off x="4824000" y="4148640"/>
                <a:ext cx="680400" cy="483840"/>
              </a:xfrm>
              <a:prstGeom prst="line">
                <a:avLst/>
              </a:prstGeom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31"/>
              <p:cNvSpPr/>
              <p:nvPr/>
            </p:nvSpPr>
            <p:spPr>
              <a:xfrm>
                <a:off x="5424480" y="3960000"/>
                <a:ext cx="107640" cy="75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32"/>
              <p:cNvSpPr/>
              <p:nvPr/>
            </p:nvSpPr>
            <p:spPr>
              <a:xfrm>
                <a:off x="4998240" y="4621680"/>
                <a:ext cx="83160" cy="583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33"/>
              <p:cNvSpPr/>
              <p:nvPr/>
            </p:nvSpPr>
            <p:spPr>
              <a:xfrm>
                <a:off x="4824000" y="4356360"/>
                <a:ext cx="57240" cy="399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0" name="CustomShape 34"/>
            <p:cNvSpPr/>
            <p:nvPr/>
          </p:nvSpPr>
          <p:spPr>
            <a:xfrm>
              <a:off x="5916240" y="4209480"/>
              <a:ext cx="3947760" cy="40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800" spc="75" strike="noStrike">
                  <a:solidFill>
                    <a:srgbClr val="000000"/>
                  </a:solidFill>
                  <a:latin typeface="明兰"/>
                  <a:ea typeface="明兰"/>
                </a:rPr>
                <a:t>io</a:t>
              </a:r>
              <a:r>
                <a:rPr b="0" lang="en-US" sz="2800" spc="75" strike="noStrike">
                  <a:solidFill>
                    <a:srgbClr val="000000"/>
                  </a:solidFill>
                  <a:latin typeface="明兰"/>
                  <a:ea typeface="明兰"/>
                </a:rPr>
                <a:t>分析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"/>
          <p:cNvSpPr/>
          <p:nvPr/>
        </p:nvSpPr>
        <p:spPr>
          <a:xfrm>
            <a:off x="6336000" y="2916000"/>
            <a:ext cx="546912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75" strike="noStrike">
                <a:solidFill>
                  <a:srgbClr val="000000"/>
                </a:solidFill>
                <a:latin typeface="明兰"/>
                <a:ea typeface="明兰"/>
              </a:rPr>
              <a:t>io</a:t>
            </a:r>
            <a:r>
              <a:rPr b="0" lang="en-US" sz="5400" spc="75" strike="noStrike">
                <a:solidFill>
                  <a:srgbClr val="000000"/>
                </a:solidFill>
                <a:latin typeface="明兰"/>
                <a:ea typeface="明兰"/>
              </a:rPr>
              <a:t>分析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74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5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376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8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389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1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75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75" strike="noStrike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402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76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图片 346" descr=""/>
          <p:cNvPicPr/>
          <p:nvPr/>
        </p:nvPicPr>
        <p:blipFill>
          <a:blip r:embed="rId1"/>
          <a:stretch/>
        </p:blipFill>
        <p:spPr>
          <a:xfrm>
            <a:off x="864000" y="1368000"/>
            <a:ext cx="8628840" cy="3618720"/>
          </a:xfrm>
          <a:prstGeom prst="rect">
            <a:avLst/>
          </a:prstGeom>
          <a:ln>
            <a:noFill/>
          </a:ln>
        </p:spPr>
      </p:pic>
      <p:sp>
        <p:nvSpPr>
          <p:cNvPr id="404" name="CustomShape 1"/>
          <p:cNvSpPr/>
          <p:nvPr/>
        </p:nvSpPr>
        <p:spPr>
          <a:xfrm>
            <a:off x="864000" y="5259240"/>
            <a:ext cx="7127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替换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等方法为自己的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792000" y="432000"/>
            <a:ext cx="5183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统计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时长、次数以及缓存大小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02" dur="indefinite" restart="never" nodeType="tmRoot">
          <p:childTnLst>
            <p:seq>
              <p:cTn id="1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图片 349" descr=""/>
          <p:cNvPicPr/>
          <p:nvPr/>
        </p:nvPicPr>
        <p:blipFill>
          <a:blip r:embed="rId1"/>
          <a:stretch/>
        </p:blipFill>
        <p:spPr>
          <a:xfrm>
            <a:off x="936000" y="648000"/>
            <a:ext cx="7609680" cy="36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4" dur="indefinite" restart="never" nodeType="tmRoot">
          <p:childTnLst>
            <p:seq>
              <p:cTn id="10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图片 350" descr=""/>
          <p:cNvPicPr/>
          <p:nvPr/>
        </p:nvPicPr>
        <p:blipFill>
          <a:blip r:embed="rId1"/>
          <a:stretch/>
        </p:blipFill>
        <p:spPr>
          <a:xfrm>
            <a:off x="699840" y="420840"/>
            <a:ext cx="10067760" cy="577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6" dur="indefinite" restart="never" nodeType="tmRoot">
          <p:childTnLst>
            <p:seq>
              <p:cTn id="1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64000" y="576000"/>
            <a:ext cx="4751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统计未关闭的流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9" name="图片 352" descr=""/>
          <p:cNvPicPr/>
          <p:nvPr/>
        </p:nvPicPr>
        <p:blipFill>
          <a:blip r:embed="rId1"/>
          <a:stretch/>
        </p:blipFill>
        <p:spPr>
          <a:xfrm>
            <a:off x="840600" y="1004760"/>
            <a:ext cx="10350360" cy="517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8" dur="indefinite" restart="never" nodeType="tmRoot">
          <p:childTnLst>
            <p:seq>
              <p:cTn id="1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>
            <a:off x="6264000" y="2448000"/>
            <a:ext cx="5469120" cy="12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75" strike="noStrike">
                <a:solidFill>
                  <a:srgbClr val="000000"/>
                </a:solidFill>
                <a:latin typeface="明兰"/>
                <a:ea typeface="明兰"/>
              </a:rPr>
              <a:t>内存泄漏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12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3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414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6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427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9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75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75" strike="noStrike">
                <a:solidFill>
                  <a:srgbClr val="000000"/>
                </a:solidFill>
                <a:latin typeface="明兰"/>
                <a:ea typeface="明兰"/>
              </a:rPr>
              <a:t>4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76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弱引用的对象只能存活在下一次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之前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监控生命周期，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ondestroy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时将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activity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弱引用添加到一个列表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手动触发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，判断弱引用持有的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activity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是否还存在，存在则泄漏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42" name="图片 5" descr=""/>
          <p:cNvPicPr/>
          <p:nvPr/>
        </p:nvPicPr>
        <p:blipFill>
          <a:blip r:embed="rId1"/>
          <a:stretch/>
        </p:blipFill>
        <p:spPr>
          <a:xfrm>
            <a:off x="872280" y="4592160"/>
            <a:ext cx="9408600" cy="19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9" dur="500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4" dur="500"/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如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何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找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到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泄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漏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的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cti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vit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引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用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路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径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获取当前所有堆栈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Debug.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dumpHprofData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(hprofFile.getAbsolutePath());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解析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hrpof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文件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haha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库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Matrix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基于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leakcanary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Arial"/>
              </a:rPr>
              <a:t>的优化</a:t>
            </a:r>
            <a:endParaRPr b="0" lang="zh-C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对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hprof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文件进行裁剪，减小体积后上传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将分析操作放在后台进行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66560" y="342000"/>
            <a:ext cx="32760" cy="3276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"/>
          <p:cNvSpPr/>
          <p:nvPr/>
        </p:nvSpPr>
        <p:spPr>
          <a:xfrm>
            <a:off x="2831760" y="3174840"/>
            <a:ext cx="60480" cy="6048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"/>
          <p:cNvSpPr/>
          <p:nvPr/>
        </p:nvSpPr>
        <p:spPr>
          <a:xfrm>
            <a:off x="466560" y="1166760"/>
            <a:ext cx="130680" cy="13068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"/>
          <p:cNvSpPr/>
          <p:nvPr/>
        </p:nvSpPr>
        <p:spPr>
          <a:xfrm>
            <a:off x="1939320" y="1233360"/>
            <a:ext cx="8626320" cy="33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7200" spc="-1" strike="noStrike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withEffect" fill="hold" presetClass="entr" presetID="10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0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0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844"/>
                            </p:stCondLst>
                            <p:childTnLst>
                              <p:par>
                                <p:cTn id="15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3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"/>
          <p:cNvSpPr/>
          <p:nvPr/>
        </p:nvSpPr>
        <p:spPr>
          <a:xfrm>
            <a:off x="6796440" y="2916000"/>
            <a:ext cx="471744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75" strike="noStrike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73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4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275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7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288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0" name="CustomShape 30"/>
          <p:cNvSpPr/>
          <p:nvPr/>
        </p:nvSpPr>
        <p:spPr>
          <a:xfrm>
            <a:off x="1306800" y="1782000"/>
            <a:ext cx="3519000" cy="18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75" strike="noStrike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b="0" lang="en-US" sz="11500" spc="75" strike="noStrike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301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276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基本功能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3" name="图片 3" descr=""/>
          <p:cNvPicPr/>
          <p:nvPr/>
        </p:nvPicPr>
        <p:blipFill>
          <a:blip r:embed="rId1"/>
          <a:stretch/>
        </p:blipFill>
        <p:spPr>
          <a:xfrm>
            <a:off x="421200" y="1806840"/>
            <a:ext cx="11519640" cy="362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图片 3" descr=""/>
          <p:cNvPicPr/>
          <p:nvPr/>
        </p:nvPicPr>
        <p:blipFill>
          <a:blip r:embed="rId1"/>
          <a:stretch/>
        </p:blipFill>
        <p:spPr>
          <a:xfrm>
            <a:off x="872640" y="1263600"/>
            <a:ext cx="7956720" cy="4303080"/>
          </a:xfrm>
          <a:prstGeom prst="rect">
            <a:avLst/>
          </a:prstGeom>
          <a:ln>
            <a:noFill/>
          </a:ln>
        </p:spPr>
      </p:pic>
      <p:sp>
        <p:nvSpPr>
          <p:cNvPr id="305" name="CustomShape 1"/>
          <p:cNvSpPr/>
          <p:nvPr/>
        </p:nvSpPr>
        <p:spPr>
          <a:xfrm>
            <a:off x="822960" y="395640"/>
            <a:ext cx="35478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基本使用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输出结果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7" name="图片 3" descr=""/>
          <p:cNvPicPr/>
          <p:nvPr/>
        </p:nvPicPr>
        <p:blipFill>
          <a:blip r:embed="rId1"/>
          <a:stretch/>
        </p:blipFill>
        <p:spPr>
          <a:xfrm>
            <a:off x="609480" y="1418400"/>
            <a:ext cx="4889880" cy="3885480"/>
          </a:xfrm>
          <a:prstGeom prst="rect">
            <a:avLst/>
          </a:prstGeom>
          <a:ln>
            <a:noFill/>
          </a:ln>
        </p:spPr>
      </p:pic>
      <p:pic>
        <p:nvPicPr>
          <p:cNvPr id="308" name="图片 181" descr=""/>
          <p:cNvPicPr/>
          <p:nvPr/>
        </p:nvPicPr>
        <p:blipFill>
          <a:blip r:embed="rId2"/>
          <a:stretch/>
        </p:blipFill>
        <p:spPr>
          <a:xfrm>
            <a:off x="6420240" y="151560"/>
            <a:ext cx="3856680" cy="5974920"/>
          </a:xfrm>
          <a:prstGeom prst="rect">
            <a:avLst/>
          </a:prstGeom>
          <a:ln>
            <a:noFill/>
          </a:ln>
        </p:spPr>
      </p:pic>
      <p:sp>
        <p:nvSpPr>
          <p:cNvPr id="309" name="CustomShape 2"/>
          <p:cNvSpPr/>
          <p:nvPr/>
        </p:nvSpPr>
        <p:spPr>
          <a:xfrm>
            <a:off x="1146240" y="5757840"/>
            <a:ext cx="352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Matrix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输出内容的含义解析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179" descr=""/>
          <p:cNvPicPr/>
          <p:nvPr/>
        </p:nvPicPr>
        <p:blipFill>
          <a:blip r:embed="rId1"/>
          <a:stretch/>
        </p:blipFill>
        <p:spPr>
          <a:xfrm>
            <a:off x="729720" y="700200"/>
            <a:ext cx="8485200" cy="232272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720000" y="3240000"/>
            <a:ext cx="547092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方法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accesstype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，类名，方法名，方法描述符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43720" y="59943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864000" y="360000"/>
            <a:ext cx="381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内存泄露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936000" y="1020600"/>
            <a:ext cx="5461200" cy="2219400"/>
          </a:xfrm>
          <a:prstGeom prst="rect">
            <a:avLst/>
          </a:prstGeom>
          <a:ln>
            <a:noFill/>
          </a:ln>
        </p:spPr>
      </p:pic>
      <p:sp>
        <p:nvSpPr>
          <p:cNvPr id="315" name="TextShape 2"/>
          <p:cNvSpPr txBox="1"/>
          <p:nvPr/>
        </p:nvSpPr>
        <p:spPr>
          <a:xfrm>
            <a:off x="1080000" y="3600000"/>
            <a:ext cx="6768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本地没有分析堆栈，而是将</a:t>
            </a:r>
            <a:r>
              <a:rPr b="0" lang="en-US" sz="1800" spc="-1" strike="noStrike">
                <a:latin typeface="Arial"/>
              </a:rPr>
              <a:t>hprof</a:t>
            </a:r>
            <a:r>
              <a:rPr b="0" lang="en-US" sz="1800" spc="-1" strike="noStrike">
                <a:latin typeface="Arial"/>
              </a:rPr>
              <a:t>文件上传到后台进行分析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792000" y="360000"/>
            <a:ext cx="4464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io</a:t>
            </a:r>
            <a:r>
              <a:rPr b="0" lang="en-US" sz="1800" spc="-1" strike="noStrike">
                <a:latin typeface="Arial"/>
              </a:rPr>
              <a:t>相关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963720" y="864000"/>
            <a:ext cx="4076280" cy="546696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5239440" y="388440"/>
            <a:ext cx="6136560" cy="60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</TotalTime>
  <Application>LibreOffice/6.0.7.3$Linux_X86_64 LibreOffice_project/00m0$Build-3</Application>
  <Words>233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2017-05-16T12:45:30Z</dcterms:created>
  <dc:creator/>
  <dc:description>http://www.ypppt.com/</dc:description>
  <dc:language>zh-CN</dc:language>
  <cp:lastModifiedBy/>
  <dcterms:modified xsi:type="dcterms:W3CDTF">2019-04-25T15:32:29Z</dcterms:modified>
  <cp:revision>234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