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8" r:id="rId28"/>
    <p:sldId id="280" r:id="rId29"/>
    <p:sldId id="281" r:id="rId30"/>
    <p:sldId id="27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单击鼠标移动幻灯片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BBB990C-AA2F-4B54-A18C-DD2C43E7794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B966936-5D72-4FE3-A761-6A788486127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3B6D2F-F109-4D8E-B787-5168AEED846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4DEDA6-DF7B-44A4-A9E8-0CBF39882E3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4DEDA6-DF7B-44A4-A9E8-0CBF39882E3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68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96028CC-BF2E-4A8E-9933-E6FFB7E7A3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zh-C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Tencent/matrix/wiki/Matrix-Android--data-format" TargetMode="External"/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14280" y="4455000"/>
            <a:ext cx="206640" cy="20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2439000" y="2123280"/>
            <a:ext cx="7814880" cy="19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0" strike="noStrike" spc="579">
                <a:solidFill>
                  <a:srgbClr val="262626"/>
                </a:solidFill>
                <a:latin typeface="明兰"/>
                <a:ea typeface="明兰"/>
              </a:rPr>
              <a:t>Matrix使用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761920" y="4119120"/>
            <a:ext cx="7751160" cy="360"/>
          </a:xfrm>
          <a:custGeom>
            <a:avLst/>
            <a:gdLst/>
            <a:ahLst/>
            <a:cxn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w="6480" cap="rnd">
            <a:solidFill>
              <a:srgbClr val="4A1757"/>
            </a:solidFill>
            <a:custDash>
              <a:ds d="68000000" sp="468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9360" y="450360"/>
            <a:ext cx="10971720" cy="9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Android4.1开始使用vsync作为绘制一帧的信号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00" name="图片 3"/>
          <p:cNvPicPr/>
          <p:nvPr/>
        </p:nvPicPr>
        <p:blipFill>
          <a:blip r:embed="rId2"/>
          <a:stretch/>
        </p:blipFill>
        <p:spPr>
          <a:xfrm>
            <a:off x="608400" y="1631520"/>
            <a:ext cx="9927360" cy="315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763920" y="360000"/>
            <a:ext cx="1097172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如何统计方法耗时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648000" y="3960000"/>
            <a:ext cx="1097208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预先分配的数组长度100w，内存占用7.6m</a:t>
            </a:r>
            <a:endParaRPr lang="en-US" sz="2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数据格式:方法开始或结束的标志+方法id+方法耗时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03" name="图片 256"/>
          <p:cNvPicPr/>
          <p:nvPr/>
        </p:nvPicPr>
        <p:blipFill>
          <a:blip r:embed="rId2"/>
          <a:stretch/>
        </p:blipFill>
        <p:spPr>
          <a:xfrm>
            <a:off x="729360" y="1051200"/>
            <a:ext cx="10286280" cy="2620440"/>
          </a:xfrm>
          <a:prstGeom prst="rect">
            <a:avLst/>
          </a:prstGeom>
          <a:ln>
            <a:noFill/>
          </a:ln>
        </p:spPr>
      </p:pic>
      <p:pic>
        <p:nvPicPr>
          <p:cNvPr id="304" name="图片 257"/>
          <p:cNvPicPr/>
          <p:nvPr/>
        </p:nvPicPr>
        <p:blipFill>
          <a:blip r:embed="rId3"/>
          <a:stretch/>
        </p:blipFill>
        <p:spPr>
          <a:xfrm>
            <a:off x="1080000" y="4817520"/>
            <a:ext cx="6323760" cy="12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48000" y="648000"/>
            <a:ext cx="1097208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通过另外一个线程5ms更新一次时间，方法执行前后直接读取时间，减少性能损耗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06" name="图片 259"/>
          <p:cNvPicPr/>
          <p:nvPr/>
        </p:nvPicPr>
        <p:blipFill>
          <a:blip r:embed="rId2"/>
          <a:stretch/>
        </p:blipFill>
        <p:spPr>
          <a:xfrm>
            <a:off x="619560" y="1216080"/>
            <a:ext cx="10972080" cy="259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通过asm插入统计方法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09480" y="4896000"/>
            <a:ext cx="1097208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9" name="图片 262"/>
          <p:cNvPicPr/>
          <p:nvPr/>
        </p:nvPicPr>
        <p:blipFill>
          <a:blip r:embed="rId2"/>
          <a:stretch/>
        </p:blipFill>
        <p:spPr>
          <a:xfrm>
            <a:off x="594720" y="1394280"/>
            <a:ext cx="10780920" cy="18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3"/>
          <p:cNvPicPr/>
          <p:nvPr/>
        </p:nvPicPr>
        <p:blipFill>
          <a:blip r:embed="rId2"/>
          <a:stretch/>
        </p:blipFill>
        <p:spPr>
          <a:xfrm>
            <a:off x="576000" y="72000"/>
            <a:ext cx="10831320" cy="3384000"/>
          </a:xfrm>
          <a:prstGeom prst="rect">
            <a:avLst/>
          </a:prstGeom>
          <a:ln>
            <a:noFill/>
          </a:ln>
        </p:spPr>
      </p:pic>
      <p:pic>
        <p:nvPicPr>
          <p:cNvPr id="311" name="图片 310"/>
          <p:cNvPicPr/>
          <p:nvPr/>
        </p:nvPicPr>
        <p:blipFill>
          <a:blip r:embed="rId3"/>
          <a:stretch/>
        </p:blipFill>
        <p:spPr>
          <a:xfrm>
            <a:off x="695520" y="3600000"/>
            <a:ext cx="8448480" cy="303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图片 311"/>
          <p:cNvPicPr/>
          <p:nvPr/>
        </p:nvPicPr>
        <p:blipFill>
          <a:blip r:embed="rId2"/>
          <a:stretch/>
        </p:blipFill>
        <p:spPr>
          <a:xfrm>
            <a:off x="887400" y="504000"/>
            <a:ext cx="8400600" cy="1733040"/>
          </a:xfrm>
          <a:prstGeom prst="rect">
            <a:avLst/>
          </a:prstGeom>
          <a:ln>
            <a:noFill/>
          </a:ln>
        </p:spPr>
      </p:pic>
      <p:sp>
        <p:nvSpPr>
          <p:cNvPr id="313" name="TextShape 1"/>
          <p:cNvSpPr txBox="1"/>
          <p:nvPr/>
        </p:nvSpPr>
        <p:spPr>
          <a:xfrm>
            <a:off x="936000" y="2736000"/>
            <a:ext cx="597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onActivityCreated记录开始时间，通过onWindowFoucsChanged记录结束时间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48000" y="4665240"/>
            <a:ext cx="10972080" cy="102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判断activity的子类是否已经有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onWindowFoucsChanged方法，没有则创建并且插入统计代码，有的话直接插入统计代码</a:t>
            </a:r>
          </a:p>
        </p:txBody>
      </p:sp>
      <p:pic>
        <p:nvPicPr>
          <p:cNvPr id="315" name="图片 314"/>
          <p:cNvPicPr/>
          <p:nvPr/>
        </p:nvPicPr>
        <p:blipFill>
          <a:blip r:embed="rId2"/>
          <a:stretch/>
        </p:blipFill>
        <p:spPr>
          <a:xfrm>
            <a:off x="648000" y="628920"/>
            <a:ext cx="11273400" cy="376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187680" y="3343320"/>
            <a:ext cx="174960" cy="17496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2"/>
          <p:cNvSpPr/>
          <p:nvPr/>
        </p:nvSpPr>
        <p:spPr>
          <a:xfrm>
            <a:off x="6336000" y="2916000"/>
            <a:ext cx="54694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5400" spc="77" dirty="0" err="1" smtClean="0">
                <a:solidFill>
                  <a:srgbClr val="000000"/>
                </a:solidFill>
                <a:latin typeface="明兰"/>
                <a:ea typeface="明兰"/>
              </a:rPr>
              <a:t>i</a:t>
            </a:r>
            <a:r>
              <a:rPr lang="en-US" sz="5400" b="0" strike="noStrike" spc="77" dirty="0" err="1" smtClean="0">
                <a:solidFill>
                  <a:srgbClr val="000000"/>
                </a:solidFill>
                <a:latin typeface="明兰"/>
                <a:ea typeface="明兰"/>
              </a:rPr>
              <a:t>o</a:t>
            </a:r>
            <a:r>
              <a:rPr lang="zh-CN" altLang="en-US" sz="5400" spc="77" dirty="0" smtClean="0">
                <a:solidFill>
                  <a:srgbClr val="000000"/>
                </a:solidFill>
                <a:latin typeface="明兰"/>
                <a:ea typeface="明兰"/>
              </a:rPr>
              <a:t>统计分析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18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9" name="Group 4"/>
          <p:cNvGrpSpPr/>
          <p:nvPr/>
        </p:nvGrpSpPr>
        <p:grpSpPr>
          <a:xfrm>
            <a:off x="2057400" y="2703240"/>
            <a:ext cx="3868560" cy="1363320"/>
            <a:chOff x="2057400" y="2703240"/>
            <a:chExt cx="3868560" cy="1363320"/>
          </a:xfrm>
        </p:grpSpPr>
        <p:sp>
          <p:nvSpPr>
            <p:cNvPr id="320" name="CustomShape 5"/>
            <p:cNvSpPr/>
            <p:nvPr/>
          </p:nvSpPr>
          <p:spPr>
            <a:xfrm>
              <a:off x="2462760" y="2808360"/>
              <a:ext cx="87120" cy="871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6"/>
            <p:cNvSpPr/>
            <p:nvPr/>
          </p:nvSpPr>
          <p:spPr>
            <a:xfrm>
              <a:off x="3585240" y="3172320"/>
              <a:ext cx="83880" cy="838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7"/>
            <p:cNvSpPr/>
            <p:nvPr/>
          </p:nvSpPr>
          <p:spPr>
            <a:xfrm>
              <a:off x="4404960" y="3312720"/>
              <a:ext cx="80640" cy="806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3570480" y="3697920"/>
              <a:ext cx="77400" cy="77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9"/>
            <p:cNvSpPr/>
            <p:nvPr/>
          </p:nvSpPr>
          <p:spPr>
            <a:xfrm>
              <a:off x="5595480" y="3331440"/>
              <a:ext cx="74160" cy="741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0"/>
            <p:cNvSpPr/>
            <p:nvPr/>
          </p:nvSpPr>
          <p:spPr>
            <a:xfrm>
              <a:off x="5883120" y="3524400"/>
              <a:ext cx="42840" cy="428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"/>
            <p:cNvSpPr/>
            <p:nvPr/>
          </p:nvSpPr>
          <p:spPr>
            <a:xfrm>
              <a:off x="4201560" y="3609000"/>
              <a:ext cx="67320" cy="67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"/>
            <p:cNvSpPr/>
            <p:nvPr/>
          </p:nvSpPr>
          <p:spPr>
            <a:xfrm>
              <a:off x="2442960" y="4002480"/>
              <a:ext cx="64080" cy="640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3"/>
            <p:cNvSpPr/>
            <p:nvPr/>
          </p:nvSpPr>
          <p:spPr>
            <a:xfrm>
              <a:off x="2057400" y="2703240"/>
              <a:ext cx="60840" cy="608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4"/>
            <p:cNvSpPr/>
            <p:nvPr/>
          </p:nvSpPr>
          <p:spPr>
            <a:xfrm>
              <a:off x="3089880" y="3704400"/>
              <a:ext cx="57600" cy="576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5"/>
            <p:cNvSpPr/>
            <p:nvPr/>
          </p:nvSpPr>
          <p:spPr>
            <a:xfrm>
              <a:off x="2779560" y="3142440"/>
              <a:ext cx="54360" cy="543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6"/>
            <p:cNvSpPr/>
            <p:nvPr/>
          </p:nvSpPr>
          <p:spPr>
            <a:xfrm>
              <a:off x="4971600" y="3633480"/>
              <a:ext cx="51120" cy="511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2" name="Group 17"/>
          <p:cNvGrpSpPr/>
          <p:nvPr/>
        </p:nvGrpSpPr>
        <p:grpSpPr>
          <a:xfrm>
            <a:off x="2662560" y="2972880"/>
            <a:ext cx="2717640" cy="868680"/>
            <a:chOff x="2662560" y="2972880"/>
            <a:chExt cx="2717640" cy="868680"/>
          </a:xfrm>
        </p:grpSpPr>
        <p:sp>
          <p:nvSpPr>
            <p:cNvPr id="333" name="CustomShape 18"/>
            <p:cNvSpPr/>
            <p:nvPr/>
          </p:nvSpPr>
          <p:spPr>
            <a:xfrm>
              <a:off x="3084120" y="3043800"/>
              <a:ext cx="40320" cy="403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9"/>
            <p:cNvSpPr/>
            <p:nvPr/>
          </p:nvSpPr>
          <p:spPr>
            <a:xfrm>
              <a:off x="4023360" y="3223440"/>
              <a:ext cx="40320" cy="403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20"/>
            <p:cNvSpPr/>
            <p:nvPr/>
          </p:nvSpPr>
          <p:spPr>
            <a:xfrm>
              <a:off x="4822560" y="3265200"/>
              <a:ext cx="40320" cy="403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21"/>
            <p:cNvSpPr/>
            <p:nvPr/>
          </p:nvSpPr>
          <p:spPr>
            <a:xfrm>
              <a:off x="3911040" y="3646080"/>
              <a:ext cx="40320" cy="403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22"/>
            <p:cNvSpPr/>
            <p:nvPr/>
          </p:nvSpPr>
          <p:spPr>
            <a:xfrm>
              <a:off x="5220360" y="3316680"/>
              <a:ext cx="40320" cy="403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23"/>
            <p:cNvSpPr/>
            <p:nvPr/>
          </p:nvSpPr>
          <p:spPr>
            <a:xfrm>
              <a:off x="5339880" y="3519000"/>
              <a:ext cx="40320" cy="403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24"/>
            <p:cNvSpPr/>
            <p:nvPr/>
          </p:nvSpPr>
          <p:spPr>
            <a:xfrm>
              <a:off x="4643640" y="3540600"/>
              <a:ext cx="40320" cy="40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25"/>
            <p:cNvSpPr/>
            <p:nvPr/>
          </p:nvSpPr>
          <p:spPr>
            <a:xfrm>
              <a:off x="2894400" y="3801240"/>
              <a:ext cx="40320" cy="403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26"/>
            <p:cNvSpPr/>
            <p:nvPr/>
          </p:nvSpPr>
          <p:spPr>
            <a:xfrm>
              <a:off x="2662560" y="2972880"/>
              <a:ext cx="40320" cy="403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27"/>
            <p:cNvSpPr/>
            <p:nvPr/>
          </p:nvSpPr>
          <p:spPr>
            <a:xfrm>
              <a:off x="3415320" y="3624480"/>
              <a:ext cx="40320" cy="40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28"/>
            <p:cNvSpPr/>
            <p:nvPr/>
          </p:nvSpPr>
          <p:spPr>
            <a:xfrm>
              <a:off x="3211560" y="3199320"/>
              <a:ext cx="40320" cy="403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29"/>
            <p:cNvSpPr/>
            <p:nvPr/>
          </p:nvSpPr>
          <p:spPr>
            <a:xfrm>
              <a:off x="4966200" y="3628440"/>
              <a:ext cx="40320" cy="403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5" name="CustomShape 30"/>
          <p:cNvSpPr/>
          <p:nvPr/>
        </p:nvSpPr>
        <p:spPr>
          <a:xfrm>
            <a:off x="1306800" y="1782000"/>
            <a:ext cx="3519360" cy="18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7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7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46" name="CustomShape 31"/>
          <p:cNvSpPr/>
          <p:nvPr/>
        </p:nvSpPr>
        <p:spPr>
          <a:xfrm>
            <a:off x="6800760" y="3848400"/>
            <a:ext cx="31636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9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图片 346"/>
          <p:cNvPicPr/>
          <p:nvPr/>
        </p:nvPicPr>
        <p:blipFill>
          <a:blip r:embed="rId2"/>
          <a:stretch/>
        </p:blipFill>
        <p:spPr>
          <a:xfrm>
            <a:off x="864000" y="1368000"/>
            <a:ext cx="8629200" cy="3619080"/>
          </a:xfrm>
          <a:prstGeom prst="rect">
            <a:avLst/>
          </a:prstGeom>
          <a:ln>
            <a:noFill/>
          </a:ln>
        </p:spPr>
      </p:pic>
      <p:sp>
        <p:nvSpPr>
          <p:cNvPr id="348" name="TextShape 1"/>
          <p:cNvSpPr txBox="1"/>
          <p:nvPr/>
        </p:nvSpPr>
        <p:spPr>
          <a:xfrm>
            <a:off x="864000" y="5259240"/>
            <a:ext cx="7128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替换read和write等方法为自己的</a:t>
            </a:r>
          </a:p>
        </p:txBody>
      </p:sp>
      <p:sp>
        <p:nvSpPr>
          <p:cNvPr id="349" name="TextShape 2"/>
          <p:cNvSpPr txBox="1"/>
          <p:nvPr/>
        </p:nvSpPr>
        <p:spPr>
          <a:xfrm>
            <a:off x="792000" y="432000"/>
            <a:ext cx="51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统计io时长、次数以及缓存大小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图片 349"/>
          <p:cNvPicPr/>
          <p:nvPr/>
        </p:nvPicPr>
        <p:blipFill>
          <a:blip r:embed="rId2"/>
          <a:stretch/>
        </p:blipFill>
        <p:spPr>
          <a:xfrm>
            <a:off x="936000" y="648000"/>
            <a:ext cx="7610040" cy="363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807560" y="1154520"/>
            <a:ext cx="137304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77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877400" y="1908000"/>
            <a:ext cx="2860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77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01" name="Group 3"/>
          <p:cNvGrpSpPr/>
          <p:nvPr/>
        </p:nvGrpSpPr>
        <p:grpSpPr>
          <a:xfrm>
            <a:off x="4741200" y="2448000"/>
            <a:ext cx="5428800" cy="717840"/>
            <a:chOff x="4741200" y="2448000"/>
            <a:chExt cx="5428800" cy="717840"/>
          </a:xfrm>
        </p:grpSpPr>
        <p:grpSp>
          <p:nvGrpSpPr>
            <p:cNvPr id="202" name="Group 4"/>
            <p:cNvGrpSpPr/>
            <p:nvPr/>
          </p:nvGrpSpPr>
          <p:grpSpPr>
            <a:xfrm>
              <a:off x="4741200" y="2448000"/>
              <a:ext cx="816120" cy="717840"/>
              <a:chOff x="4741200" y="2448000"/>
              <a:chExt cx="816120" cy="717840"/>
            </a:xfrm>
          </p:grpSpPr>
          <p:sp>
            <p:nvSpPr>
              <p:cNvPr id="203" name="CustomShape 5"/>
              <p:cNvSpPr/>
              <p:nvPr/>
            </p:nvSpPr>
            <p:spPr>
              <a:xfrm>
                <a:off x="4786560" y="2468520"/>
                <a:ext cx="770760" cy="697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04" name="Line 6"/>
              <p:cNvSpPr/>
              <p:nvPr/>
            </p:nvSpPr>
            <p:spPr>
              <a:xfrm flipH="1">
                <a:off x="4741200" y="2545920"/>
                <a:ext cx="732600" cy="25200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CustomShape 7"/>
              <p:cNvSpPr/>
              <p:nvPr/>
            </p:nvSpPr>
            <p:spPr>
              <a:xfrm>
                <a:off x="5388120" y="2448000"/>
                <a:ext cx="116280" cy="381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CustomShape 8"/>
              <p:cNvSpPr/>
              <p:nvPr/>
            </p:nvSpPr>
            <p:spPr>
              <a:xfrm>
                <a:off x="4928760" y="2792160"/>
                <a:ext cx="90360" cy="291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CustomShape 9"/>
              <p:cNvSpPr/>
              <p:nvPr/>
            </p:nvSpPr>
            <p:spPr>
              <a:xfrm>
                <a:off x="4741200" y="2654640"/>
                <a:ext cx="62280" cy="194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08" name="CustomShape 10"/>
            <p:cNvSpPr/>
            <p:nvPr/>
          </p:nvSpPr>
          <p:spPr>
            <a:xfrm>
              <a:off x="5917680" y="2590560"/>
              <a:ext cx="425232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7">
                  <a:solidFill>
                    <a:srgbClr val="000000"/>
                  </a:solidFill>
                  <a:latin typeface="明兰"/>
                  <a:ea typeface="明兰"/>
                </a:rPr>
                <a:t>基本使用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209" name="Group 11"/>
          <p:cNvGrpSpPr/>
          <p:nvPr/>
        </p:nvGrpSpPr>
        <p:grpSpPr>
          <a:xfrm>
            <a:off x="4703040" y="3456000"/>
            <a:ext cx="4438440" cy="1023840"/>
            <a:chOff x="4703040" y="3456000"/>
            <a:chExt cx="4438440" cy="1023840"/>
          </a:xfrm>
        </p:grpSpPr>
        <p:grpSp>
          <p:nvGrpSpPr>
            <p:cNvPr id="210" name="Group 12"/>
            <p:cNvGrpSpPr/>
            <p:nvPr/>
          </p:nvGrpSpPr>
          <p:grpSpPr>
            <a:xfrm>
              <a:off x="4703040" y="3456000"/>
              <a:ext cx="789120" cy="1023840"/>
              <a:chOff x="4703040" y="3456000"/>
              <a:chExt cx="789120" cy="1023840"/>
            </a:xfrm>
          </p:grpSpPr>
          <p:sp>
            <p:nvSpPr>
              <p:cNvPr id="211" name="CustomShape 13"/>
              <p:cNvSpPr/>
              <p:nvPr/>
            </p:nvSpPr>
            <p:spPr>
              <a:xfrm>
                <a:off x="4747320" y="3512160"/>
                <a:ext cx="744840" cy="697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12" name="Line 14"/>
              <p:cNvSpPr/>
              <p:nvPr/>
            </p:nvSpPr>
            <p:spPr>
              <a:xfrm flipH="1">
                <a:off x="4703040" y="3724200"/>
                <a:ext cx="708120" cy="68832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CustomShape 15"/>
              <p:cNvSpPr/>
              <p:nvPr/>
            </p:nvSpPr>
            <p:spPr>
              <a:xfrm>
                <a:off x="5328720" y="3456000"/>
                <a:ext cx="111960" cy="1076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CustomShape 16"/>
              <p:cNvSpPr/>
              <p:nvPr/>
            </p:nvSpPr>
            <p:spPr>
              <a:xfrm>
                <a:off x="4884840" y="4396320"/>
                <a:ext cx="86760" cy="835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CustomShape 17"/>
              <p:cNvSpPr/>
              <p:nvPr/>
            </p:nvSpPr>
            <p:spPr>
              <a:xfrm>
                <a:off x="4703400" y="4018680"/>
                <a:ext cx="60480" cy="576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6" name="CustomShape 18"/>
            <p:cNvSpPr/>
            <p:nvPr/>
          </p:nvSpPr>
          <p:spPr>
            <a:xfrm>
              <a:off x="5840280" y="3844440"/>
              <a:ext cx="33012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7">
                  <a:solidFill>
                    <a:srgbClr val="000000"/>
                  </a:solidFill>
                  <a:latin typeface="明兰"/>
                  <a:ea typeface="明兰"/>
                </a:rPr>
                <a:t>gradle插件开发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217" name="Group 19"/>
          <p:cNvGrpSpPr/>
          <p:nvPr/>
        </p:nvGrpSpPr>
        <p:grpSpPr>
          <a:xfrm>
            <a:off x="4741200" y="4824000"/>
            <a:ext cx="5048280" cy="919080"/>
            <a:chOff x="4741200" y="4824000"/>
            <a:chExt cx="5048280" cy="919080"/>
          </a:xfrm>
        </p:grpSpPr>
        <p:grpSp>
          <p:nvGrpSpPr>
            <p:cNvPr id="218" name="Group 20"/>
            <p:cNvGrpSpPr/>
            <p:nvPr/>
          </p:nvGrpSpPr>
          <p:grpSpPr>
            <a:xfrm>
              <a:off x="4741200" y="4824000"/>
              <a:ext cx="759240" cy="919080"/>
              <a:chOff x="4741200" y="4824000"/>
              <a:chExt cx="759240" cy="919080"/>
            </a:xfrm>
          </p:grpSpPr>
          <p:sp>
            <p:nvSpPr>
              <p:cNvPr id="219" name="CustomShape 21"/>
              <p:cNvSpPr/>
              <p:nvPr/>
            </p:nvSpPr>
            <p:spPr>
              <a:xfrm>
                <a:off x="4783680" y="4874400"/>
                <a:ext cx="716760" cy="697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20" name="Line 22"/>
              <p:cNvSpPr/>
              <p:nvPr/>
            </p:nvSpPr>
            <p:spPr>
              <a:xfrm flipH="1">
                <a:off x="4741200" y="5064480"/>
                <a:ext cx="681480" cy="61776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CustomShape 23"/>
              <p:cNvSpPr/>
              <p:nvPr/>
            </p:nvSpPr>
            <p:spPr>
              <a:xfrm>
                <a:off x="5342760" y="4824000"/>
                <a:ext cx="108000" cy="964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CustomShape 24"/>
              <p:cNvSpPr/>
              <p:nvPr/>
            </p:nvSpPr>
            <p:spPr>
              <a:xfrm>
                <a:off x="4915800" y="5668200"/>
                <a:ext cx="83520" cy="748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CustomShape 25"/>
              <p:cNvSpPr/>
              <p:nvPr/>
            </p:nvSpPr>
            <p:spPr>
              <a:xfrm>
                <a:off x="4741200" y="5329800"/>
                <a:ext cx="57960" cy="514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4" name="CustomShape 26"/>
            <p:cNvSpPr/>
            <p:nvPr/>
          </p:nvSpPr>
          <p:spPr>
            <a:xfrm>
              <a:off x="5835240" y="5142600"/>
              <a:ext cx="395424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7">
                  <a:solidFill>
                    <a:srgbClr val="000000"/>
                  </a:solidFill>
                  <a:latin typeface="明兰"/>
                  <a:ea typeface="明兰"/>
                </a:rPr>
                <a:t>关于编译</a:t>
              </a:r>
              <a:endParaRPr lang="en-US" sz="2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图片 350"/>
          <p:cNvPicPr/>
          <p:nvPr/>
        </p:nvPicPr>
        <p:blipFill>
          <a:blip r:embed="rId2"/>
          <a:stretch/>
        </p:blipFill>
        <p:spPr>
          <a:xfrm>
            <a:off x="699840" y="420840"/>
            <a:ext cx="10068244" cy="577524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64000" y="576000"/>
            <a:ext cx="4752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统计未关闭的流</a:t>
            </a:r>
          </a:p>
        </p:txBody>
      </p:sp>
      <p:pic>
        <p:nvPicPr>
          <p:cNvPr id="353" name="图片 352"/>
          <p:cNvPicPr/>
          <p:nvPr/>
        </p:nvPicPr>
        <p:blipFill>
          <a:blip r:embed="rId2"/>
          <a:stretch/>
        </p:blipFill>
        <p:spPr>
          <a:xfrm>
            <a:off x="840600" y="1004760"/>
            <a:ext cx="10350564" cy="51776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187680" y="3343320"/>
            <a:ext cx="174960" cy="17496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2"/>
          <p:cNvSpPr/>
          <p:nvPr/>
        </p:nvSpPr>
        <p:spPr>
          <a:xfrm>
            <a:off x="6336000" y="2156346"/>
            <a:ext cx="5469480" cy="1670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5400" spc="77" dirty="0" smtClean="0">
                <a:solidFill>
                  <a:srgbClr val="000000"/>
                </a:solidFill>
                <a:latin typeface="明兰"/>
                <a:ea typeface="明兰"/>
              </a:rPr>
              <a:t>内存泄漏以及</a:t>
            </a:r>
            <a:r>
              <a:rPr lang="en-US" altLang="zh-CN" sz="5400" spc="77" dirty="0" smtClean="0">
                <a:solidFill>
                  <a:srgbClr val="000000"/>
                </a:solidFill>
                <a:latin typeface="明兰"/>
                <a:ea typeface="明兰"/>
              </a:rPr>
              <a:t>bitmap</a:t>
            </a:r>
            <a:r>
              <a:rPr lang="zh-CN" altLang="en-US" sz="5400" spc="77" dirty="0" smtClean="0">
                <a:solidFill>
                  <a:srgbClr val="000000"/>
                </a:solidFill>
                <a:latin typeface="明兰"/>
                <a:ea typeface="明兰"/>
              </a:rPr>
              <a:t>重复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18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9" name="Group 4"/>
          <p:cNvGrpSpPr/>
          <p:nvPr/>
        </p:nvGrpSpPr>
        <p:grpSpPr>
          <a:xfrm>
            <a:off x="2057400" y="2703240"/>
            <a:ext cx="3868560" cy="1363320"/>
            <a:chOff x="2057400" y="2703240"/>
            <a:chExt cx="3868560" cy="1363320"/>
          </a:xfrm>
        </p:grpSpPr>
        <p:sp>
          <p:nvSpPr>
            <p:cNvPr id="320" name="CustomShape 5"/>
            <p:cNvSpPr/>
            <p:nvPr/>
          </p:nvSpPr>
          <p:spPr>
            <a:xfrm>
              <a:off x="2462760" y="2808360"/>
              <a:ext cx="87120" cy="871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6"/>
            <p:cNvSpPr/>
            <p:nvPr/>
          </p:nvSpPr>
          <p:spPr>
            <a:xfrm>
              <a:off x="3585240" y="3172320"/>
              <a:ext cx="83880" cy="838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7"/>
            <p:cNvSpPr/>
            <p:nvPr/>
          </p:nvSpPr>
          <p:spPr>
            <a:xfrm>
              <a:off x="4404960" y="3312720"/>
              <a:ext cx="80640" cy="806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3570480" y="3697920"/>
              <a:ext cx="77400" cy="77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9"/>
            <p:cNvSpPr/>
            <p:nvPr/>
          </p:nvSpPr>
          <p:spPr>
            <a:xfrm>
              <a:off x="5595480" y="3331440"/>
              <a:ext cx="74160" cy="741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0"/>
            <p:cNvSpPr/>
            <p:nvPr/>
          </p:nvSpPr>
          <p:spPr>
            <a:xfrm>
              <a:off x="5883120" y="3524400"/>
              <a:ext cx="42840" cy="428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"/>
            <p:cNvSpPr/>
            <p:nvPr/>
          </p:nvSpPr>
          <p:spPr>
            <a:xfrm>
              <a:off x="4201560" y="3609000"/>
              <a:ext cx="67320" cy="67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"/>
            <p:cNvSpPr/>
            <p:nvPr/>
          </p:nvSpPr>
          <p:spPr>
            <a:xfrm>
              <a:off x="2442960" y="4002480"/>
              <a:ext cx="64080" cy="640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3"/>
            <p:cNvSpPr/>
            <p:nvPr/>
          </p:nvSpPr>
          <p:spPr>
            <a:xfrm>
              <a:off x="2057400" y="2703240"/>
              <a:ext cx="60840" cy="608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4"/>
            <p:cNvSpPr/>
            <p:nvPr/>
          </p:nvSpPr>
          <p:spPr>
            <a:xfrm>
              <a:off x="3089880" y="3704400"/>
              <a:ext cx="57600" cy="576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5"/>
            <p:cNvSpPr/>
            <p:nvPr/>
          </p:nvSpPr>
          <p:spPr>
            <a:xfrm>
              <a:off x="2779560" y="3142440"/>
              <a:ext cx="54360" cy="543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6"/>
            <p:cNvSpPr/>
            <p:nvPr/>
          </p:nvSpPr>
          <p:spPr>
            <a:xfrm>
              <a:off x="4971600" y="3633480"/>
              <a:ext cx="51120" cy="511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2" name="Group 17"/>
          <p:cNvGrpSpPr/>
          <p:nvPr/>
        </p:nvGrpSpPr>
        <p:grpSpPr>
          <a:xfrm>
            <a:off x="2662560" y="2972880"/>
            <a:ext cx="2717640" cy="868680"/>
            <a:chOff x="2662560" y="2972880"/>
            <a:chExt cx="2717640" cy="868680"/>
          </a:xfrm>
        </p:grpSpPr>
        <p:sp>
          <p:nvSpPr>
            <p:cNvPr id="333" name="CustomShape 18"/>
            <p:cNvSpPr/>
            <p:nvPr/>
          </p:nvSpPr>
          <p:spPr>
            <a:xfrm>
              <a:off x="3084120" y="3043800"/>
              <a:ext cx="40320" cy="403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9"/>
            <p:cNvSpPr/>
            <p:nvPr/>
          </p:nvSpPr>
          <p:spPr>
            <a:xfrm>
              <a:off x="4023360" y="3223440"/>
              <a:ext cx="40320" cy="403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20"/>
            <p:cNvSpPr/>
            <p:nvPr/>
          </p:nvSpPr>
          <p:spPr>
            <a:xfrm>
              <a:off x="4822560" y="3265200"/>
              <a:ext cx="40320" cy="403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21"/>
            <p:cNvSpPr/>
            <p:nvPr/>
          </p:nvSpPr>
          <p:spPr>
            <a:xfrm>
              <a:off x="3911040" y="3646080"/>
              <a:ext cx="40320" cy="403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22"/>
            <p:cNvSpPr/>
            <p:nvPr/>
          </p:nvSpPr>
          <p:spPr>
            <a:xfrm>
              <a:off x="5220360" y="3316680"/>
              <a:ext cx="40320" cy="403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23"/>
            <p:cNvSpPr/>
            <p:nvPr/>
          </p:nvSpPr>
          <p:spPr>
            <a:xfrm>
              <a:off x="5339880" y="3519000"/>
              <a:ext cx="40320" cy="403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24"/>
            <p:cNvSpPr/>
            <p:nvPr/>
          </p:nvSpPr>
          <p:spPr>
            <a:xfrm>
              <a:off x="4643640" y="3540600"/>
              <a:ext cx="40320" cy="40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25"/>
            <p:cNvSpPr/>
            <p:nvPr/>
          </p:nvSpPr>
          <p:spPr>
            <a:xfrm>
              <a:off x="2894400" y="3801240"/>
              <a:ext cx="40320" cy="403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26"/>
            <p:cNvSpPr/>
            <p:nvPr/>
          </p:nvSpPr>
          <p:spPr>
            <a:xfrm>
              <a:off x="2662560" y="2972880"/>
              <a:ext cx="40320" cy="403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27"/>
            <p:cNvSpPr/>
            <p:nvPr/>
          </p:nvSpPr>
          <p:spPr>
            <a:xfrm>
              <a:off x="3415320" y="3624480"/>
              <a:ext cx="40320" cy="40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28"/>
            <p:cNvSpPr/>
            <p:nvPr/>
          </p:nvSpPr>
          <p:spPr>
            <a:xfrm>
              <a:off x="3211560" y="3199320"/>
              <a:ext cx="40320" cy="403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29"/>
            <p:cNvSpPr/>
            <p:nvPr/>
          </p:nvSpPr>
          <p:spPr>
            <a:xfrm>
              <a:off x="4966200" y="3628440"/>
              <a:ext cx="40320" cy="403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5" name="CustomShape 30"/>
          <p:cNvSpPr/>
          <p:nvPr/>
        </p:nvSpPr>
        <p:spPr>
          <a:xfrm>
            <a:off x="1306800" y="1782000"/>
            <a:ext cx="3519360" cy="18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7" dirty="0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altLang="zh-CN" sz="11500" spc="77" dirty="0">
                <a:solidFill>
                  <a:srgbClr val="000000"/>
                </a:solidFill>
                <a:latin typeface="明兰"/>
                <a:ea typeface="明兰"/>
              </a:rPr>
              <a:t>4</a:t>
            </a:r>
            <a:endParaRPr lang="en-US" sz="11500" b="0" strike="noStrike" spc="-1" dirty="0">
              <a:latin typeface="Arial"/>
            </a:endParaRPr>
          </a:p>
        </p:txBody>
      </p:sp>
      <p:sp>
        <p:nvSpPr>
          <p:cNvPr id="346" name="CustomShape 31"/>
          <p:cNvSpPr/>
          <p:nvPr/>
        </p:nvSpPr>
        <p:spPr>
          <a:xfrm>
            <a:off x="6800760" y="3848400"/>
            <a:ext cx="31636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9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345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弱引用的对象只能存活在下一次</a:t>
            </a:r>
            <a:r>
              <a:rPr kumimoji="1" lang="en-US" altLang="zh-CN" dirty="0" err="1" smtClean="0"/>
              <a:t>gc</a:t>
            </a:r>
            <a:r>
              <a:rPr kumimoji="1" lang="zh-CN" altLang="en-US" dirty="0" smtClean="0"/>
              <a:t>之前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监控生命周期，</a:t>
            </a:r>
            <a:r>
              <a:rPr kumimoji="1" lang="en-US" altLang="zh-CN" dirty="0" err="1" smtClean="0"/>
              <a:t>ondestroy</a:t>
            </a:r>
            <a:r>
              <a:rPr kumimoji="1" lang="zh-CN" altLang="en-US" dirty="0" smtClean="0"/>
              <a:t>时将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弱引用添加到一个列表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手动触发</a:t>
            </a:r>
            <a:r>
              <a:rPr kumimoji="1" lang="en-US" altLang="zh-CN" dirty="0" err="1" smtClean="0"/>
              <a:t>gc</a:t>
            </a:r>
            <a:r>
              <a:rPr kumimoji="1" lang="zh-CN" altLang="en-US" dirty="0" smtClean="0"/>
              <a:t>，判断弱引用持有的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是否还存在，存在则泄漏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07" y="4592337"/>
            <a:ext cx="9409096" cy="19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5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如何找到泄漏的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引用路径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获取当前所有堆栈</a:t>
            </a:r>
            <a:r>
              <a:rPr lang="en-US" altLang="zh-CN" dirty="0" err="1" smtClean="0"/>
              <a:t>Debug.</a:t>
            </a:r>
            <a:r>
              <a:rPr lang="en-US" altLang="zh-CN" i="1" dirty="0" err="1" smtClean="0">
                <a:effectLst/>
              </a:rPr>
              <a:t>dumpHprofData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hprofFile.getAbsolutePath</a:t>
            </a:r>
            <a:r>
              <a:rPr lang="en-US" altLang="zh-CN" dirty="0" smtClean="0"/>
              <a:t>());</a:t>
            </a:r>
          </a:p>
          <a:p>
            <a:r>
              <a:rPr kumimoji="1" lang="zh-CN" altLang="en-US" dirty="0" smtClean="0"/>
              <a:t>解析</a:t>
            </a:r>
            <a:r>
              <a:rPr kumimoji="1" lang="en-US" altLang="zh-CN" dirty="0" err="1" smtClean="0"/>
              <a:t>hrpof</a:t>
            </a:r>
            <a:r>
              <a:rPr kumimoji="1" lang="zh-CN" altLang="en-US" dirty="0" smtClean="0"/>
              <a:t>文件  </a:t>
            </a:r>
            <a:r>
              <a:rPr kumimoji="1" lang="en-US" altLang="zh-CN" dirty="0" err="1" smtClean="0"/>
              <a:t>haha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leakcanary</a:t>
            </a:r>
            <a:r>
              <a:rPr kumimoji="1" lang="zh-CN" altLang="en-US" dirty="0" smtClean="0"/>
              <a:t>的优化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err="1" smtClean="0"/>
              <a:t>hprof</a:t>
            </a:r>
            <a:r>
              <a:rPr kumimoji="1" lang="zh-CN" altLang="en-US" dirty="0" smtClean="0"/>
              <a:t>文件进行裁剪，减小体积后上传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将分析操作放在后台进行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2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66560" y="342000"/>
            <a:ext cx="33120" cy="3312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"/>
          <p:cNvSpPr/>
          <p:nvPr/>
        </p:nvSpPr>
        <p:spPr>
          <a:xfrm>
            <a:off x="2831760" y="3174840"/>
            <a:ext cx="60840" cy="6084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"/>
          <p:cNvSpPr/>
          <p:nvPr/>
        </p:nvSpPr>
        <p:spPr>
          <a:xfrm>
            <a:off x="466560" y="1166760"/>
            <a:ext cx="131040" cy="13104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4"/>
          <p:cNvSpPr/>
          <p:nvPr/>
        </p:nvSpPr>
        <p:spPr>
          <a:xfrm>
            <a:off x="1939320" y="1233360"/>
            <a:ext cx="8626680" cy="337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44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187680" y="3343320"/>
            <a:ext cx="174960" cy="17496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6796440" y="2916000"/>
            <a:ext cx="471780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7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27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8" name="Group 4"/>
          <p:cNvGrpSpPr/>
          <p:nvPr/>
        </p:nvGrpSpPr>
        <p:grpSpPr>
          <a:xfrm>
            <a:off x="2057400" y="2703240"/>
            <a:ext cx="3868560" cy="1363320"/>
            <a:chOff x="2057400" y="2703240"/>
            <a:chExt cx="3868560" cy="1363320"/>
          </a:xfrm>
        </p:grpSpPr>
        <p:sp>
          <p:nvSpPr>
            <p:cNvPr id="229" name="CustomShape 5"/>
            <p:cNvSpPr/>
            <p:nvPr/>
          </p:nvSpPr>
          <p:spPr>
            <a:xfrm>
              <a:off x="2462760" y="2808360"/>
              <a:ext cx="87120" cy="871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6"/>
            <p:cNvSpPr/>
            <p:nvPr/>
          </p:nvSpPr>
          <p:spPr>
            <a:xfrm>
              <a:off x="3585240" y="3172320"/>
              <a:ext cx="83880" cy="838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7"/>
            <p:cNvSpPr/>
            <p:nvPr/>
          </p:nvSpPr>
          <p:spPr>
            <a:xfrm>
              <a:off x="4404960" y="3312720"/>
              <a:ext cx="80640" cy="806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3570480" y="3697920"/>
              <a:ext cx="77400" cy="77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9"/>
            <p:cNvSpPr/>
            <p:nvPr/>
          </p:nvSpPr>
          <p:spPr>
            <a:xfrm>
              <a:off x="5595480" y="3331440"/>
              <a:ext cx="74160" cy="741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0"/>
            <p:cNvSpPr/>
            <p:nvPr/>
          </p:nvSpPr>
          <p:spPr>
            <a:xfrm>
              <a:off x="5883120" y="3524400"/>
              <a:ext cx="42840" cy="428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1"/>
            <p:cNvSpPr/>
            <p:nvPr/>
          </p:nvSpPr>
          <p:spPr>
            <a:xfrm>
              <a:off x="4201560" y="3609000"/>
              <a:ext cx="67320" cy="67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2"/>
            <p:cNvSpPr/>
            <p:nvPr/>
          </p:nvSpPr>
          <p:spPr>
            <a:xfrm>
              <a:off x="2442960" y="4002480"/>
              <a:ext cx="64080" cy="640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3"/>
            <p:cNvSpPr/>
            <p:nvPr/>
          </p:nvSpPr>
          <p:spPr>
            <a:xfrm>
              <a:off x="2057400" y="2703240"/>
              <a:ext cx="60840" cy="608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4"/>
            <p:cNvSpPr/>
            <p:nvPr/>
          </p:nvSpPr>
          <p:spPr>
            <a:xfrm>
              <a:off x="3089880" y="3704400"/>
              <a:ext cx="57600" cy="576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15"/>
            <p:cNvSpPr/>
            <p:nvPr/>
          </p:nvSpPr>
          <p:spPr>
            <a:xfrm>
              <a:off x="2779560" y="3142440"/>
              <a:ext cx="54360" cy="543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16"/>
            <p:cNvSpPr/>
            <p:nvPr/>
          </p:nvSpPr>
          <p:spPr>
            <a:xfrm>
              <a:off x="4971600" y="3633480"/>
              <a:ext cx="51120" cy="511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1" name="Group 17"/>
          <p:cNvGrpSpPr/>
          <p:nvPr/>
        </p:nvGrpSpPr>
        <p:grpSpPr>
          <a:xfrm>
            <a:off x="2662560" y="2972880"/>
            <a:ext cx="2717640" cy="868680"/>
            <a:chOff x="2662560" y="2972880"/>
            <a:chExt cx="2717640" cy="868680"/>
          </a:xfrm>
        </p:grpSpPr>
        <p:sp>
          <p:nvSpPr>
            <p:cNvPr id="242" name="CustomShape 18"/>
            <p:cNvSpPr/>
            <p:nvPr/>
          </p:nvSpPr>
          <p:spPr>
            <a:xfrm>
              <a:off x="3084120" y="3043800"/>
              <a:ext cx="40320" cy="403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19"/>
            <p:cNvSpPr/>
            <p:nvPr/>
          </p:nvSpPr>
          <p:spPr>
            <a:xfrm>
              <a:off x="4023360" y="3223440"/>
              <a:ext cx="40320" cy="403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20"/>
            <p:cNvSpPr/>
            <p:nvPr/>
          </p:nvSpPr>
          <p:spPr>
            <a:xfrm>
              <a:off x="4822560" y="3265200"/>
              <a:ext cx="40320" cy="403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21"/>
            <p:cNvSpPr/>
            <p:nvPr/>
          </p:nvSpPr>
          <p:spPr>
            <a:xfrm>
              <a:off x="3911040" y="3646080"/>
              <a:ext cx="40320" cy="403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22"/>
            <p:cNvSpPr/>
            <p:nvPr/>
          </p:nvSpPr>
          <p:spPr>
            <a:xfrm>
              <a:off x="5220360" y="3316680"/>
              <a:ext cx="40320" cy="403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23"/>
            <p:cNvSpPr/>
            <p:nvPr/>
          </p:nvSpPr>
          <p:spPr>
            <a:xfrm>
              <a:off x="5339880" y="3519000"/>
              <a:ext cx="40320" cy="403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24"/>
            <p:cNvSpPr/>
            <p:nvPr/>
          </p:nvSpPr>
          <p:spPr>
            <a:xfrm>
              <a:off x="4643640" y="3540600"/>
              <a:ext cx="40320" cy="40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25"/>
            <p:cNvSpPr/>
            <p:nvPr/>
          </p:nvSpPr>
          <p:spPr>
            <a:xfrm>
              <a:off x="2894400" y="3801240"/>
              <a:ext cx="40320" cy="403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26"/>
            <p:cNvSpPr/>
            <p:nvPr/>
          </p:nvSpPr>
          <p:spPr>
            <a:xfrm>
              <a:off x="2662560" y="2972880"/>
              <a:ext cx="40320" cy="403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27"/>
            <p:cNvSpPr/>
            <p:nvPr/>
          </p:nvSpPr>
          <p:spPr>
            <a:xfrm>
              <a:off x="3415320" y="3624480"/>
              <a:ext cx="40320" cy="40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28"/>
            <p:cNvSpPr/>
            <p:nvPr/>
          </p:nvSpPr>
          <p:spPr>
            <a:xfrm>
              <a:off x="3211560" y="3199320"/>
              <a:ext cx="40320" cy="403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29"/>
            <p:cNvSpPr/>
            <p:nvPr/>
          </p:nvSpPr>
          <p:spPr>
            <a:xfrm>
              <a:off x="4966200" y="3628440"/>
              <a:ext cx="40320" cy="403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4" name="CustomShape 30"/>
          <p:cNvSpPr/>
          <p:nvPr/>
        </p:nvSpPr>
        <p:spPr>
          <a:xfrm>
            <a:off x="1306800" y="1782000"/>
            <a:ext cx="3519360" cy="18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7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7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255" name="CustomShape 31"/>
          <p:cNvSpPr/>
          <p:nvPr/>
        </p:nvSpPr>
        <p:spPr>
          <a:xfrm>
            <a:off x="6800760" y="3848400"/>
            <a:ext cx="31636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9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基本功能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图片 3"/>
          <p:cNvPicPr/>
          <p:nvPr/>
        </p:nvPicPr>
        <p:blipFill>
          <a:blip r:embed="rId2"/>
          <a:stretch/>
        </p:blipFill>
        <p:spPr>
          <a:xfrm>
            <a:off x="421200" y="1806840"/>
            <a:ext cx="11520000" cy="362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图片 3"/>
          <p:cNvPicPr/>
          <p:nvPr/>
        </p:nvPicPr>
        <p:blipFill>
          <a:blip r:embed="rId2"/>
          <a:stretch/>
        </p:blipFill>
        <p:spPr>
          <a:xfrm>
            <a:off x="872640" y="1263600"/>
            <a:ext cx="7957080" cy="4303440"/>
          </a:xfrm>
          <a:prstGeom prst="rect">
            <a:avLst/>
          </a:prstGeom>
          <a:ln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822960" y="395640"/>
            <a:ext cx="35481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基本使用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输出结果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图片 3"/>
          <p:cNvPicPr/>
          <p:nvPr/>
        </p:nvPicPr>
        <p:blipFill>
          <a:blip r:embed="rId2"/>
          <a:stretch/>
        </p:blipFill>
        <p:spPr>
          <a:xfrm>
            <a:off x="609480" y="1418400"/>
            <a:ext cx="4890240" cy="3885840"/>
          </a:xfrm>
          <a:prstGeom prst="rect">
            <a:avLst/>
          </a:prstGeom>
          <a:ln>
            <a:noFill/>
          </a:ln>
        </p:spPr>
      </p:pic>
      <p:pic>
        <p:nvPicPr>
          <p:cNvPr id="262" name="图片 181"/>
          <p:cNvPicPr/>
          <p:nvPr/>
        </p:nvPicPr>
        <p:blipFill>
          <a:blip r:embed="rId3"/>
          <a:stretch/>
        </p:blipFill>
        <p:spPr>
          <a:xfrm>
            <a:off x="6420240" y="151560"/>
            <a:ext cx="3857040" cy="597528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1146240" y="5757840"/>
            <a:ext cx="3520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Matrix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输出内容的含义解析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图片 179"/>
          <p:cNvPicPr/>
          <p:nvPr/>
        </p:nvPicPr>
        <p:blipFill>
          <a:blip r:embed="rId2"/>
          <a:stretch/>
        </p:blipFill>
        <p:spPr>
          <a:xfrm>
            <a:off x="729720" y="700200"/>
            <a:ext cx="8485560" cy="232308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720000" y="3240000"/>
            <a:ext cx="547128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Id,方法accesstype，类名，方法名，方法描述符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43720" y="59943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187680" y="3343320"/>
            <a:ext cx="174960" cy="17496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"/>
          <p:cNvSpPr/>
          <p:nvPr/>
        </p:nvSpPr>
        <p:spPr>
          <a:xfrm>
            <a:off x="6336000" y="2916000"/>
            <a:ext cx="54694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7">
                <a:solidFill>
                  <a:srgbClr val="000000"/>
                </a:solidFill>
                <a:latin typeface="明兰"/>
                <a:ea typeface="明兰"/>
              </a:rPr>
              <a:t>卡顿分析原理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9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0" name="Group 4"/>
          <p:cNvGrpSpPr/>
          <p:nvPr/>
        </p:nvGrpSpPr>
        <p:grpSpPr>
          <a:xfrm>
            <a:off x="2057400" y="2703240"/>
            <a:ext cx="3868560" cy="1363320"/>
            <a:chOff x="2057400" y="2703240"/>
            <a:chExt cx="3868560" cy="1363320"/>
          </a:xfrm>
        </p:grpSpPr>
        <p:sp>
          <p:nvSpPr>
            <p:cNvPr id="271" name="CustomShape 5"/>
            <p:cNvSpPr/>
            <p:nvPr/>
          </p:nvSpPr>
          <p:spPr>
            <a:xfrm>
              <a:off x="2462760" y="2808360"/>
              <a:ext cx="87120" cy="871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"/>
            <p:cNvSpPr/>
            <p:nvPr/>
          </p:nvSpPr>
          <p:spPr>
            <a:xfrm>
              <a:off x="3585240" y="3172320"/>
              <a:ext cx="83880" cy="838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7"/>
            <p:cNvSpPr/>
            <p:nvPr/>
          </p:nvSpPr>
          <p:spPr>
            <a:xfrm>
              <a:off x="4404960" y="3312720"/>
              <a:ext cx="80640" cy="806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8"/>
            <p:cNvSpPr/>
            <p:nvPr/>
          </p:nvSpPr>
          <p:spPr>
            <a:xfrm>
              <a:off x="3570480" y="3697920"/>
              <a:ext cx="77400" cy="77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9"/>
            <p:cNvSpPr/>
            <p:nvPr/>
          </p:nvSpPr>
          <p:spPr>
            <a:xfrm>
              <a:off x="5595480" y="3331440"/>
              <a:ext cx="74160" cy="741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0"/>
            <p:cNvSpPr/>
            <p:nvPr/>
          </p:nvSpPr>
          <p:spPr>
            <a:xfrm>
              <a:off x="5883120" y="3524400"/>
              <a:ext cx="42840" cy="428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1"/>
            <p:cNvSpPr/>
            <p:nvPr/>
          </p:nvSpPr>
          <p:spPr>
            <a:xfrm>
              <a:off x="4201560" y="3609000"/>
              <a:ext cx="67320" cy="67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2"/>
            <p:cNvSpPr/>
            <p:nvPr/>
          </p:nvSpPr>
          <p:spPr>
            <a:xfrm>
              <a:off x="2442960" y="4002480"/>
              <a:ext cx="64080" cy="640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3"/>
            <p:cNvSpPr/>
            <p:nvPr/>
          </p:nvSpPr>
          <p:spPr>
            <a:xfrm>
              <a:off x="2057400" y="2703240"/>
              <a:ext cx="60840" cy="608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4"/>
            <p:cNvSpPr/>
            <p:nvPr/>
          </p:nvSpPr>
          <p:spPr>
            <a:xfrm>
              <a:off x="3089880" y="3704400"/>
              <a:ext cx="57600" cy="576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5"/>
            <p:cNvSpPr/>
            <p:nvPr/>
          </p:nvSpPr>
          <p:spPr>
            <a:xfrm>
              <a:off x="2779560" y="3142440"/>
              <a:ext cx="54360" cy="543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6"/>
            <p:cNvSpPr/>
            <p:nvPr/>
          </p:nvSpPr>
          <p:spPr>
            <a:xfrm>
              <a:off x="4971600" y="3633480"/>
              <a:ext cx="51120" cy="511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3" name="Group 17"/>
          <p:cNvGrpSpPr/>
          <p:nvPr/>
        </p:nvGrpSpPr>
        <p:grpSpPr>
          <a:xfrm>
            <a:off x="2662560" y="2972880"/>
            <a:ext cx="2717640" cy="868680"/>
            <a:chOff x="2662560" y="2972880"/>
            <a:chExt cx="2717640" cy="868680"/>
          </a:xfrm>
        </p:grpSpPr>
        <p:sp>
          <p:nvSpPr>
            <p:cNvPr id="284" name="CustomShape 18"/>
            <p:cNvSpPr/>
            <p:nvPr/>
          </p:nvSpPr>
          <p:spPr>
            <a:xfrm>
              <a:off x="3084120" y="3043800"/>
              <a:ext cx="40320" cy="403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19"/>
            <p:cNvSpPr/>
            <p:nvPr/>
          </p:nvSpPr>
          <p:spPr>
            <a:xfrm>
              <a:off x="4023360" y="3223440"/>
              <a:ext cx="40320" cy="403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0"/>
            <p:cNvSpPr/>
            <p:nvPr/>
          </p:nvSpPr>
          <p:spPr>
            <a:xfrm>
              <a:off x="4822560" y="3265200"/>
              <a:ext cx="40320" cy="403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1"/>
            <p:cNvSpPr/>
            <p:nvPr/>
          </p:nvSpPr>
          <p:spPr>
            <a:xfrm>
              <a:off x="3911040" y="3646080"/>
              <a:ext cx="40320" cy="403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2"/>
            <p:cNvSpPr/>
            <p:nvPr/>
          </p:nvSpPr>
          <p:spPr>
            <a:xfrm>
              <a:off x="5220360" y="3316680"/>
              <a:ext cx="40320" cy="403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3"/>
            <p:cNvSpPr/>
            <p:nvPr/>
          </p:nvSpPr>
          <p:spPr>
            <a:xfrm>
              <a:off x="5339880" y="3519000"/>
              <a:ext cx="40320" cy="403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24"/>
            <p:cNvSpPr/>
            <p:nvPr/>
          </p:nvSpPr>
          <p:spPr>
            <a:xfrm>
              <a:off x="4643640" y="3540600"/>
              <a:ext cx="40320" cy="40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25"/>
            <p:cNvSpPr/>
            <p:nvPr/>
          </p:nvSpPr>
          <p:spPr>
            <a:xfrm>
              <a:off x="2894400" y="3801240"/>
              <a:ext cx="40320" cy="403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6"/>
            <p:cNvSpPr/>
            <p:nvPr/>
          </p:nvSpPr>
          <p:spPr>
            <a:xfrm>
              <a:off x="2662560" y="2972880"/>
              <a:ext cx="40320" cy="403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7"/>
            <p:cNvSpPr/>
            <p:nvPr/>
          </p:nvSpPr>
          <p:spPr>
            <a:xfrm>
              <a:off x="3415320" y="3624480"/>
              <a:ext cx="40320" cy="40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28"/>
            <p:cNvSpPr/>
            <p:nvPr/>
          </p:nvSpPr>
          <p:spPr>
            <a:xfrm>
              <a:off x="3211560" y="3199320"/>
              <a:ext cx="40320" cy="403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29"/>
            <p:cNvSpPr/>
            <p:nvPr/>
          </p:nvSpPr>
          <p:spPr>
            <a:xfrm>
              <a:off x="4966200" y="3628440"/>
              <a:ext cx="40320" cy="403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6" name="CustomShape 30"/>
          <p:cNvSpPr/>
          <p:nvPr/>
        </p:nvSpPr>
        <p:spPr>
          <a:xfrm>
            <a:off x="1306800" y="1782000"/>
            <a:ext cx="3519360" cy="18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7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7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297" name="CustomShape 31"/>
          <p:cNvSpPr/>
          <p:nvPr/>
        </p:nvSpPr>
        <p:spPr>
          <a:xfrm>
            <a:off x="6800760" y="3848400"/>
            <a:ext cx="31636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9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23160" y="48528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超过60fps,人眼难以感知区别，所以业界以60fps作为标准,也就是每一帧耗时16.67ms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出现卡顿时，可以用traceview等工具查看方法调用堆栈以及耗时，但是需要手动执行，比较麻烦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7391</TotalTime>
  <Words>233</Words>
  <Application>Microsoft Macintosh PowerPoint</Application>
  <PresentationFormat>宽屏</PresentationFormat>
  <Paragraphs>55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DejaVu Sans</vt:lpstr>
      <vt:lpstr>Impact</vt:lpstr>
      <vt:lpstr>Symbol</vt:lpstr>
      <vt:lpstr>Times New Roman</vt:lpstr>
      <vt:lpstr>Wingdings</vt:lpstr>
      <vt:lpstr>方正正纤黑简体</vt:lpstr>
      <vt:lpstr>明兰</vt:lpstr>
      <vt:lpstr>微软雅黑 Light</vt:lpstr>
      <vt:lpstr>Arial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如何找到泄漏的activity引用路径</vt:lpstr>
      <vt:lpstr>Matrix基于leakcanary的优化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>http://www.ypppt.com/</dc:description>
  <cp:lastModifiedBy>Microsoft Office 用户</cp:lastModifiedBy>
  <cp:revision>230</cp:revision>
  <dcterms:created xsi:type="dcterms:W3CDTF">2017-05-16T12:45:30Z</dcterms:created>
  <dcterms:modified xsi:type="dcterms:W3CDTF">2019-04-23T16:14:06Z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