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notesMasterIdLst>
    <p:notesMasterId r:id="rId4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85" r:id="rId19"/>
    <p:sldId id="286" r:id="rId20"/>
    <p:sldId id="268" r:id="rId21"/>
    <p:sldId id="269" r:id="rId22"/>
    <p:sldId id="270" r:id="rId23"/>
    <p:sldId id="271" r:id="rId24"/>
    <p:sldId id="272" r:id="rId25"/>
    <p:sldId id="287" r:id="rId26"/>
    <p:sldId id="273" r:id="rId27"/>
    <p:sldId id="274" r:id="rId28"/>
    <p:sldId id="288" r:id="rId29"/>
    <p:sldId id="275" r:id="rId30"/>
    <p:sldId id="289" r:id="rId31"/>
    <p:sldId id="276" r:id="rId32"/>
    <p:sldId id="277" r:id="rId33"/>
    <p:sldId id="278" r:id="rId34"/>
    <p:sldId id="290" r:id="rId35"/>
    <p:sldId id="279" r:id="rId36"/>
    <p:sldId id="280" r:id="rId37"/>
    <p:sldId id="281" r:id="rId38"/>
    <p:sldId id="282" r:id="rId39"/>
    <p:sldId id="283" r:id="rId40"/>
    <p:sldId id="284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21"/>
  </p:normalViewPr>
  <p:slideViewPr>
    <p:cSldViewPr snapToGrid="0" snapToObjects="1">
      <p:cViewPr varScale="1">
        <p:scale>
          <a:sx n="91" d="100"/>
          <a:sy n="91" d="100"/>
        </p:scale>
        <p:origin x="5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单击鼠标移动幻灯片</a:t>
            </a: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单击编辑备注格式</a:t>
            </a:r>
          </a:p>
        </p:txBody>
      </p:sp>
      <p:sp>
        <p:nvSpPr>
          <p:cNvPr id="23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3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3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3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CFC51CF-04C1-438C-A65B-6EEE3A4E76A7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</p:spPr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3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9B06A81-2D52-480E-8BA1-C9D94C97754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880" cy="3083400"/>
          </a:xfrm>
          <a:prstGeom prst="rect">
            <a:avLst/>
          </a:prstGeom>
        </p:spPr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6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522E2E8-FD0D-433B-9B47-BDBCB6F6BE2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9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91A4B56-E453-489A-818D-D522EDF77A5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</p:spPr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2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654D822-C69C-46C6-BB0D-E8326C2A821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</p:spPr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5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7A5EE02-FB0C-472F-9BB0-138E0DCE6F1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0.xml"/><Relationship Id="rId13" Type="http://schemas.openxmlformats.org/officeDocument/2006/relationships/theme" Target="../theme/theme5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9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2.xml"/><Relationship Id="rId13" Type="http://schemas.openxmlformats.org/officeDocument/2006/relationships/theme" Target="../theme/theme6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8.xml"/><Relationship Id="rId9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单击鼠标编辑标题文字格式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单击鼠标编辑标题文字格式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4400" b="0" strike="noStrike" spc="-1">
                <a:solidFill>
                  <a:srgbClr val="000000"/>
                </a:solidFill>
                <a:latin typeface="Arial"/>
              </a:rPr>
              <a:t>单击鼠标编辑标题文字格式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单击鼠标编辑标题文字格式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单击鼠标编辑标题文字格式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4400" b="0" strike="noStrike" spc="-1">
                <a:solidFill>
                  <a:srgbClr val="000000"/>
                </a:solidFill>
                <a:latin typeface="Arial"/>
              </a:rPr>
              <a:t>单击鼠标编辑标题文字格式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hyperlink" Target="https://github.com/Tencent/matrix/wiki/Matrix-Android-ApkChecker" TargetMode="Externa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s://github.com/Tencent/matrix/wiki/Matrix-Android--data-format" TargetMode="External"/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914280" y="4455000"/>
            <a:ext cx="206280" cy="20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CustomShape 2"/>
          <p:cNvSpPr/>
          <p:nvPr/>
        </p:nvSpPr>
        <p:spPr>
          <a:xfrm>
            <a:off x="2439000" y="2123280"/>
            <a:ext cx="7814520" cy="191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 b="0" strike="noStrike" spc="576">
                <a:solidFill>
                  <a:srgbClr val="262626"/>
                </a:solidFill>
                <a:latin typeface="明兰"/>
                <a:ea typeface="明兰"/>
              </a:rPr>
              <a:t>Matrix使用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2761920" y="4119120"/>
            <a:ext cx="7750800" cy="360"/>
          </a:xfrm>
          <a:custGeom>
            <a:avLst/>
            <a:gdLst/>
            <a:ahLst/>
            <a:cxnLst/>
            <a:rect l="l" t="t" r="r" b="b"/>
            <a:pathLst>
              <a:path w="21538" h="2">
                <a:moveTo>
                  <a:pt x="21537" y="0"/>
                </a:moveTo>
                <a:lnTo>
                  <a:pt x="0" y="1"/>
                </a:lnTo>
              </a:path>
            </a:pathLst>
          </a:custGeom>
          <a:noFill/>
          <a:ln w="6480" cap="rnd">
            <a:solidFill>
              <a:srgbClr val="4A1757"/>
            </a:solidFill>
            <a:custDash>
              <a:ds d="132200000" sp="910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3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delay="21000"/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936000" y="432000"/>
            <a:ext cx="3960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分析apk</a:t>
            </a:r>
          </a:p>
        </p:txBody>
      </p:sp>
      <p:sp>
        <p:nvSpPr>
          <p:cNvPr id="320" name="TextShape 2"/>
          <p:cNvSpPr txBox="1"/>
          <p:nvPr/>
        </p:nvSpPr>
        <p:spPr>
          <a:xfrm>
            <a:off x="936000" y="1080000"/>
            <a:ext cx="597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java -jar matrix-apk-canary-0.5.1.jar --config config.json</a:t>
            </a:r>
          </a:p>
        </p:txBody>
      </p:sp>
      <p:sp>
        <p:nvSpPr>
          <p:cNvPr id="321" name="TextShape 3"/>
          <p:cNvSpPr txBox="1"/>
          <p:nvPr/>
        </p:nvSpPr>
        <p:spPr>
          <a:xfrm>
            <a:off x="1008000" y="1728000"/>
            <a:ext cx="1095120" cy="429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  <a:hlinkClick r:id="rId2"/>
              </a:rPr>
              <a:t>参数配置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22" name="图片 321"/>
          <p:cNvPicPr/>
          <p:nvPr/>
        </p:nvPicPr>
        <p:blipFill>
          <a:blip r:embed="rId3"/>
          <a:stretch/>
        </p:blipFill>
        <p:spPr>
          <a:xfrm>
            <a:off x="2520000" y="1771560"/>
            <a:ext cx="7143480" cy="4276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6187680" y="3343320"/>
            <a:ext cx="174600" cy="174600"/>
          </a:xfrm>
          <a:prstGeom prst="ellipse">
            <a:avLst/>
          </a:prstGeom>
          <a:solidFill>
            <a:srgbClr val="0E0E0E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CustomShape 2"/>
          <p:cNvSpPr/>
          <p:nvPr/>
        </p:nvSpPr>
        <p:spPr>
          <a:xfrm>
            <a:off x="6336000" y="2916000"/>
            <a:ext cx="5469120" cy="91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400" b="0" strike="noStrike" spc="75">
                <a:solidFill>
                  <a:srgbClr val="000000"/>
                </a:solidFill>
                <a:latin typeface="明兰"/>
                <a:ea typeface="明兰"/>
              </a:rPr>
              <a:t>卡顿分析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325" name="Line 3"/>
          <p:cNvSpPr/>
          <p:nvPr/>
        </p:nvSpPr>
        <p:spPr>
          <a:xfrm flipV="1">
            <a:off x="0" y="3431880"/>
            <a:ext cx="6187320" cy="4320"/>
          </a:xfrm>
          <a:prstGeom prst="line">
            <a:avLst/>
          </a:prstGeom>
          <a:ln w="25560">
            <a:solidFill>
              <a:srgbClr val="0E0E0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26" name="Group 4"/>
          <p:cNvGrpSpPr/>
          <p:nvPr/>
        </p:nvGrpSpPr>
        <p:grpSpPr>
          <a:xfrm>
            <a:off x="2057400" y="2703240"/>
            <a:ext cx="3868200" cy="1362960"/>
            <a:chOff x="2057400" y="2703240"/>
            <a:chExt cx="3868200" cy="1362960"/>
          </a:xfrm>
        </p:grpSpPr>
        <p:sp>
          <p:nvSpPr>
            <p:cNvPr id="327" name="CustomShape 5"/>
            <p:cNvSpPr/>
            <p:nvPr/>
          </p:nvSpPr>
          <p:spPr>
            <a:xfrm>
              <a:off x="2462760" y="2808360"/>
              <a:ext cx="86760" cy="8676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" name="CustomShape 6"/>
            <p:cNvSpPr/>
            <p:nvPr/>
          </p:nvSpPr>
          <p:spPr>
            <a:xfrm>
              <a:off x="3585240" y="3172320"/>
              <a:ext cx="83520" cy="8352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" name="CustomShape 7"/>
            <p:cNvSpPr/>
            <p:nvPr/>
          </p:nvSpPr>
          <p:spPr>
            <a:xfrm>
              <a:off x="4404960" y="3312720"/>
              <a:ext cx="80280" cy="8028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" name="CustomShape 8"/>
            <p:cNvSpPr/>
            <p:nvPr/>
          </p:nvSpPr>
          <p:spPr>
            <a:xfrm>
              <a:off x="3570480" y="3697920"/>
              <a:ext cx="77040" cy="7704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1" name="CustomShape 9"/>
            <p:cNvSpPr/>
            <p:nvPr/>
          </p:nvSpPr>
          <p:spPr>
            <a:xfrm>
              <a:off x="5595480" y="3331440"/>
              <a:ext cx="73800" cy="7380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CustomShape 10"/>
            <p:cNvSpPr/>
            <p:nvPr/>
          </p:nvSpPr>
          <p:spPr>
            <a:xfrm>
              <a:off x="5883120" y="3524400"/>
              <a:ext cx="42480" cy="4248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CustomShape 11"/>
            <p:cNvSpPr/>
            <p:nvPr/>
          </p:nvSpPr>
          <p:spPr>
            <a:xfrm>
              <a:off x="4201560" y="3609000"/>
              <a:ext cx="66960" cy="6696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CustomShape 12"/>
            <p:cNvSpPr/>
            <p:nvPr/>
          </p:nvSpPr>
          <p:spPr>
            <a:xfrm>
              <a:off x="2442960" y="4002480"/>
              <a:ext cx="63720" cy="6372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CustomShape 13"/>
            <p:cNvSpPr/>
            <p:nvPr/>
          </p:nvSpPr>
          <p:spPr>
            <a:xfrm>
              <a:off x="2057400" y="2703240"/>
              <a:ext cx="60480" cy="6048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CustomShape 14"/>
            <p:cNvSpPr/>
            <p:nvPr/>
          </p:nvSpPr>
          <p:spPr>
            <a:xfrm>
              <a:off x="3089880" y="3704400"/>
              <a:ext cx="57240" cy="5724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CustomShape 15"/>
            <p:cNvSpPr/>
            <p:nvPr/>
          </p:nvSpPr>
          <p:spPr>
            <a:xfrm>
              <a:off x="2779560" y="3142440"/>
              <a:ext cx="54000" cy="5400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CustomShape 16"/>
            <p:cNvSpPr/>
            <p:nvPr/>
          </p:nvSpPr>
          <p:spPr>
            <a:xfrm>
              <a:off x="4971600" y="3633480"/>
              <a:ext cx="50760" cy="5076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39" name="Group 17"/>
          <p:cNvGrpSpPr/>
          <p:nvPr/>
        </p:nvGrpSpPr>
        <p:grpSpPr>
          <a:xfrm>
            <a:off x="2662560" y="2972880"/>
            <a:ext cx="2717280" cy="868320"/>
            <a:chOff x="2662560" y="2972880"/>
            <a:chExt cx="2717280" cy="868320"/>
          </a:xfrm>
        </p:grpSpPr>
        <p:sp>
          <p:nvSpPr>
            <p:cNvPr id="340" name="CustomShape 18"/>
            <p:cNvSpPr/>
            <p:nvPr/>
          </p:nvSpPr>
          <p:spPr>
            <a:xfrm>
              <a:off x="3084120" y="3043800"/>
              <a:ext cx="39960" cy="3996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CustomShape 19"/>
            <p:cNvSpPr/>
            <p:nvPr/>
          </p:nvSpPr>
          <p:spPr>
            <a:xfrm>
              <a:off x="4023360" y="3223440"/>
              <a:ext cx="39960" cy="3996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CustomShape 20"/>
            <p:cNvSpPr/>
            <p:nvPr/>
          </p:nvSpPr>
          <p:spPr>
            <a:xfrm>
              <a:off x="4822560" y="3265200"/>
              <a:ext cx="39960" cy="3996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CustomShape 21"/>
            <p:cNvSpPr/>
            <p:nvPr/>
          </p:nvSpPr>
          <p:spPr>
            <a:xfrm>
              <a:off x="3911040" y="3646080"/>
              <a:ext cx="39960" cy="3996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CustomShape 22"/>
            <p:cNvSpPr/>
            <p:nvPr/>
          </p:nvSpPr>
          <p:spPr>
            <a:xfrm>
              <a:off x="5220360" y="3316680"/>
              <a:ext cx="39960" cy="3996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CustomShape 23"/>
            <p:cNvSpPr/>
            <p:nvPr/>
          </p:nvSpPr>
          <p:spPr>
            <a:xfrm>
              <a:off x="5339880" y="3519000"/>
              <a:ext cx="39960" cy="3996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CustomShape 24"/>
            <p:cNvSpPr/>
            <p:nvPr/>
          </p:nvSpPr>
          <p:spPr>
            <a:xfrm>
              <a:off x="4643640" y="3540600"/>
              <a:ext cx="39960" cy="3996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CustomShape 25"/>
            <p:cNvSpPr/>
            <p:nvPr/>
          </p:nvSpPr>
          <p:spPr>
            <a:xfrm>
              <a:off x="2894400" y="3801240"/>
              <a:ext cx="39960" cy="3996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CustomShape 26"/>
            <p:cNvSpPr/>
            <p:nvPr/>
          </p:nvSpPr>
          <p:spPr>
            <a:xfrm>
              <a:off x="2662560" y="2972880"/>
              <a:ext cx="39960" cy="3996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CustomShape 27"/>
            <p:cNvSpPr/>
            <p:nvPr/>
          </p:nvSpPr>
          <p:spPr>
            <a:xfrm>
              <a:off x="3415320" y="3624480"/>
              <a:ext cx="39960" cy="3996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CustomShape 28"/>
            <p:cNvSpPr/>
            <p:nvPr/>
          </p:nvSpPr>
          <p:spPr>
            <a:xfrm>
              <a:off x="3211560" y="3199320"/>
              <a:ext cx="39960" cy="3996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CustomShape 29"/>
            <p:cNvSpPr/>
            <p:nvPr/>
          </p:nvSpPr>
          <p:spPr>
            <a:xfrm>
              <a:off x="4966200" y="3628440"/>
              <a:ext cx="39960" cy="3996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52" name="CustomShape 30"/>
          <p:cNvSpPr/>
          <p:nvPr/>
        </p:nvSpPr>
        <p:spPr>
          <a:xfrm>
            <a:off x="1306800" y="1782000"/>
            <a:ext cx="3519000" cy="183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600" b="0" strike="noStrike" spc="75">
                <a:solidFill>
                  <a:srgbClr val="000000"/>
                </a:solidFill>
                <a:latin typeface="明兰"/>
                <a:ea typeface="明兰"/>
              </a:rPr>
              <a:t>Part </a:t>
            </a:r>
            <a:r>
              <a:rPr lang="en-US" sz="11500" b="0" strike="noStrike" spc="75">
                <a:solidFill>
                  <a:srgbClr val="000000"/>
                </a:solidFill>
                <a:latin typeface="明兰"/>
                <a:ea typeface="明兰"/>
              </a:rPr>
              <a:t>2</a:t>
            </a:r>
            <a:endParaRPr lang="en-US" sz="11500" b="0" strike="noStrike" spc="-1">
              <a:latin typeface="Arial"/>
            </a:endParaRPr>
          </a:p>
        </p:txBody>
      </p:sp>
      <p:sp>
        <p:nvSpPr>
          <p:cNvPr id="353" name="CustomShape 31"/>
          <p:cNvSpPr/>
          <p:nvPr/>
        </p:nvSpPr>
        <p:spPr>
          <a:xfrm>
            <a:off x="6800760" y="3848400"/>
            <a:ext cx="3163320" cy="3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276">
                <a:solidFill>
                  <a:srgbClr val="000000"/>
                </a:solidFill>
                <a:latin typeface="微软雅黑 Light"/>
                <a:ea typeface="微软雅黑 Light"/>
              </a:rPr>
              <a:t>Introduction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623160" y="48528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超过60fps,人眼难以感知区别，所以业界以60fps作为标准,也就是每一帧耗时16.67ms</a:t>
            </a:r>
            <a:endParaRPr lang="en-US" sz="28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出现卡顿时，可以用traceview等工具查看方法调用堆栈以及耗时，但是需要手动执行，比较麻烦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²¡æVSyncæºå¶çç»å¶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294" y="248790"/>
            <a:ext cx="8927514" cy="316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308294" y="3812345"/>
            <a:ext cx="6445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等</a:t>
            </a:r>
            <a:r>
              <a:rPr kumimoji="1" lang="en-US" altLang="zh-CN" dirty="0" err="1" smtClean="0"/>
              <a:t>cpu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gpu</a:t>
            </a:r>
            <a:r>
              <a:rPr kumimoji="1" lang="zh-CN" altLang="en-US" dirty="0" smtClean="0"/>
              <a:t>处理完一帧数据，下一帧才能显示，如果</a:t>
            </a:r>
            <a:r>
              <a:rPr kumimoji="1" lang="en-US" altLang="zh-CN" dirty="0" err="1" smtClean="0"/>
              <a:t>cpu</a:t>
            </a:r>
            <a:r>
              <a:rPr kumimoji="1" lang="zh-CN" altLang="en-US" dirty="0" smtClean="0"/>
              <a:t>或</a:t>
            </a:r>
            <a:r>
              <a:rPr kumimoji="1" lang="en-US" altLang="zh-CN" dirty="0" err="1" smtClean="0"/>
              <a:t>gpu</a:t>
            </a:r>
            <a:r>
              <a:rPr kumimoji="1" lang="zh-CN" altLang="en-US" dirty="0" smtClean="0"/>
              <a:t>有事延迟了处理，会导致后续的数据出问题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1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yncæºå¶çç»å¶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9" y="407964"/>
            <a:ext cx="715327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858129" y="2827606"/>
            <a:ext cx="5556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为了解决这个问题，</a:t>
            </a:r>
            <a:r>
              <a:rPr kumimoji="1" lang="en-US" altLang="zh-CN" dirty="0" smtClean="0"/>
              <a:t>4.1</a:t>
            </a:r>
            <a:r>
              <a:rPr kumimoji="1" lang="zh-CN" altLang="en-US" dirty="0" smtClean="0"/>
              <a:t>引入了</a:t>
            </a:r>
            <a:r>
              <a:rPr kumimoji="1" lang="en-US" altLang="zh-CN" dirty="0" err="1" smtClean="0"/>
              <a:t>vsync</a:t>
            </a:r>
            <a:r>
              <a:rPr kumimoji="1" lang="zh-CN" altLang="en-US" dirty="0" smtClean="0"/>
              <a:t>机制，类似于中断，发出该信号时，</a:t>
            </a:r>
            <a:r>
              <a:rPr kumimoji="1" lang="en-US" altLang="zh-CN" dirty="0" err="1" smtClean="0"/>
              <a:t>cpu</a:t>
            </a:r>
            <a:r>
              <a:rPr kumimoji="1" lang="zh-CN" altLang="en-US" dirty="0" smtClean="0"/>
              <a:t>就需要去处理数据</a:t>
            </a:r>
            <a:endParaRPr kumimoji="1" lang="zh-CN" altLang="en-US" dirty="0"/>
          </a:p>
        </p:txBody>
      </p:sp>
      <p:pic>
        <p:nvPicPr>
          <p:cNvPr id="2052" name="Picture 4" descr="Syncæºå¶åºç°double buffer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504" y="3812344"/>
            <a:ext cx="68199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14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图片 3"/>
          <p:cNvPicPr/>
          <p:nvPr/>
        </p:nvPicPr>
        <p:blipFill>
          <a:blip r:embed="rId2"/>
          <a:stretch/>
        </p:blipFill>
        <p:spPr>
          <a:xfrm>
            <a:off x="608400" y="1631520"/>
            <a:ext cx="9927000" cy="3157920"/>
          </a:xfrm>
          <a:prstGeom prst="rect">
            <a:avLst/>
          </a:prstGeom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787790" y="5148775"/>
            <a:ext cx="717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Frametracer</a:t>
            </a:r>
            <a:r>
              <a:rPr kumimoji="1" lang="zh-CN" altLang="en-US" dirty="0" smtClean="0"/>
              <a:t>得到两帧绘制的时间差，除以</a:t>
            </a:r>
            <a:r>
              <a:rPr kumimoji="1" lang="en-US" altLang="zh-CN" dirty="0" smtClean="0"/>
              <a:t>16.67</a:t>
            </a:r>
            <a:r>
              <a:rPr kumimoji="1" lang="zh-CN" altLang="en-US" dirty="0" smtClean="0"/>
              <a:t>，代表丢失的帧数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87790" y="508000"/>
            <a:ext cx="629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/>
              <a:t>系统的编舞者</a:t>
            </a:r>
            <a:endParaRPr kumimoji="1"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763920" y="360000"/>
            <a:ext cx="10971360" cy="64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如何统计方法耗时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648000" y="3960000"/>
            <a:ext cx="10971720" cy="116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预先分配的数组长度100w，内存占用7.6m</a:t>
            </a:r>
            <a:endParaRPr lang="en-US" sz="2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数据格式:方法开始或结束的标志+方法id+方法耗时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359" name="图片 256"/>
          <p:cNvPicPr/>
          <p:nvPr/>
        </p:nvPicPr>
        <p:blipFill>
          <a:blip r:embed="rId2"/>
          <a:stretch/>
        </p:blipFill>
        <p:spPr>
          <a:xfrm>
            <a:off x="729360" y="1051200"/>
            <a:ext cx="10285920" cy="2620080"/>
          </a:xfrm>
          <a:prstGeom prst="rect">
            <a:avLst/>
          </a:prstGeom>
          <a:ln>
            <a:noFill/>
          </a:ln>
        </p:spPr>
      </p:pic>
      <p:pic>
        <p:nvPicPr>
          <p:cNvPr id="360" name="图片 257"/>
          <p:cNvPicPr/>
          <p:nvPr/>
        </p:nvPicPr>
        <p:blipFill>
          <a:blip r:embed="rId3"/>
          <a:stretch/>
        </p:blipFill>
        <p:spPr>
          <a:xfrm>
            <a:off x="1080000" y="5003786"/>
            <a:ext cx="6323400" cy="122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648000" y="648000"/>
            <a:ext cx="10971720" cy="44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通过另外一个线程5ms更新一次时间，方法执行前后直接读取时间，减少性能损耗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362" name="图片 259"/>
          <p:cNvPicPr/>
          <p:nvPr/>
        </p:nvPicPr>
        <p:blipFill>
          <a:blip r:embed="rId2"/>
          <a:stretch/>
        </p:blipFill>
        <p:spPr>
          <a:xfrm>
            <a:off x="619560" y="1216080"/>
            <a:ext cx="10971720" cy="259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通过asm插入统计方法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609480" y="4896000"/>
            <a:ext cx="10971720" cy="68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5" name="图片 262"/>
          <p:cNvPicPr/>
          <p:nvPr/>
        </p:nvPicPr>
        <p:blipFill>
          <a:blip r:embed="rId2"/>
          <a:stretch/>
        </p:blipFill>
        <p:spPr>
          <a:xfrm>
            <a:off x="594720" y="1394280"/>
            <a:ext cx="10780560" cy="184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图片 3"/>
          <p:cNvPicPr/>
          <p:nvPr/>
        </p:nvPicPr>
        <p:blipFill>
          <a:blip r:embed="rId2"/>
          <a:stretch/>
        </p:blipFill>
        <p:spPr>
          <a:xfrm>
            <a:off x="677600" y="224399"/>
            <a:ext cx="10830960" cy="560066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807560" y="1154520"/>
            <a:ext cx="1372680" cy="69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75">
                <a:solidFill>
                  <a:srgbClr val="000000"/>
                </a:solidFill>
                <a:latin typeface="明兰"/>
                <a:ea typeface="明兰"/>
              </a:rPr>
              <a:t>目录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1877400" y="1908000"/>
            <a:ext cx="2860560" cy="3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75">
                <a:solidFill>
                  <a:srgbClr val="000000"/>
                </a:solidFill>
                <a:latin typeface="明兰"/>
                <a:ea typeface="明兰"/>
              </a:rPr>
              <a:t>Content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239" name="Group 3"/>
          <p:cNvGrpSpPr/>
          <p:nvPr/>
        </p:nvGrpSpPr>
        <p:grpSpPr>
          <a:xfrm>
            <a:off x="4752000" y="1984320"/>
            <a:ext cx="5249160" cy="679680"/>
            <a:chOff x="4752000" y="1984320"/>
            <a:chExt cx="5249160" cy="679680"/>
          </a:xfrm>
        </p:grpSpPr>
        <p:grpSp>
          <p:nvGrpSpPr>
            <p:cNvPr id="240" name="Group 4"/>
            <p:cNvGrpSpPr/>
            <p:nvPr/>
          </p:nvGrpSpPr>
          <p:grpSpPr>
            <a:xfrm>
              <a:off x="4752000" y="1984320"/>
              <a:ext cx="789120" cy="679680"/>
              <a:chOff x="4752000" y="1984320"/>
              <a:chExt cx="789120" cy="679680"/>
            </a:xfrm>
          </p:grpSpPr>
          <p:sp>
            <p:nvSpPr>
              <p:cNvPr id="241" name="CustomShape 5"/>
              <p:cNvSpPr/>
              <p:nvPr/>
            </p:nvSpPr>
            <p:spPr>
              <a:xfrm>
                <a:off x="4795920" y="2003400"/>
                <a:ext cx="745200" cy="660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4000" b="0" strike="noStrike" spc="-1">
                    <a:solidFill>
                      <a:srgbClr val="000000"/>
                    </a:solidFill>
                    <a:latin typeface="Impact"/>
                    <a:ea typeface="明兰"/>
                  </a:rPr>
                  <a:t>1</a:t>
                </a:r>
                <a:endParaRPr lang="en-US" sz="4000" b="0" strike="noStrike" spc="-1">
                  <a:latin typeface="Arial"/>
                </a:endParaRPr>
              </a:p>
            </p:txBody>
          </p:sp>
          <p:sp>
            <p:nvSpPr>
              <p:cNvPr id="242" name="Line 6"/>
              <p:cNvSpPr/>
              <p:nvPr/>
            </p:nvSpPr>
            <p:spPr>
              <a:xfrm flipH="1">
                <a:off x="4752000" y="2077200"/>
                <a:ext cx="708480" cy="238680"/>
              </a:xfrm>
              <a:prstGeom prst="line">
                <a:avLst/>
              </a:prstGeom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3" name="CustomShape 7"/>
              <p:cNvSpPr/>
              <p:nvPr/>
            </p:nvSpPr>
            <p:spPr>
              <a:xfrm>
                <a:off x="5377320" y="1984320"/>
                <a:ext cx="112320" cy="3564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4" name="CustomShape 8"/>
              <p:cNvSpPr/>
              <p:nvPr/>
            </p:nvSpPr>
            <p:spPr>
              <a:xfrm>
                <a:off x="4933440" y="2310480"/>
                <a:ext cx="87120" cy="2700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5" name="CustomShape 9"/>
              <p:cNvSpPr/>
              <p:nvPr/>
            </p:nvSpPr>
            <p:spPr>
              <a:xfrm>
                <a:off x="4752000" y="2180160"/>
                <a:ext cx="60120" cy="1800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46" name="CustomShape 10"/>
            <p:cNvSpPr/>
            <p:nvPr/>
          </p:nvSpPr>
          <p:spPr>
            <a:xfrm>
              <a:off x="5889600" y="2119320"/>
              <a:ext cx="4111560" cy="4870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b="0" strike="noStrike" spc="75">
                  <a:solidFill>
                    <a:srgbClr val="000000"/>
                  </a:solidFill>
                  <a:latin typeface="明兰"/>
                  <a:ea typeface="明兰"/>
                </a:rPr>
                <a:t>基本使用</a:t>
              </a:r>
              <a:endParaRPr lang="en-US" sz="2800" b="0" strike="noStrike" spc="-1">
                <a:latin typeface="Arial"/>
              </a:endParaRPr>
            </a:p>
          </p:txBody>
        </p:sp>
      </p:grpSp>
      <p:grpSp>
        <p:nvGrpSpPr>
          <p:cNvPr id="247" name="Group 11"/>
          <p:cNvGrpSpPr/>
          <p:nvPr/>
        </p:nvGrpSpPr>
        <p:grpSpPr>
          <a:xfrm>
            <a:off x="4777920" y="2952000"/>
            <a:ext cx="4438080" cy="864000"/>
            <a:chOff x="4777920" y="2952000"/>
            <a:chExt cx="4438080" cy="864000"/>
          </a:xfrm>
        </p:grpSpPr>
        <p:grpSp>
          <p:nvGrpSpPr>
            <p:cNvPr id="248" name="Group 12"/>
            <p:cNvGrpSpPr/>
            <p:nvPr/>
          </p:nvGrpSpPr>
          <p:grpSpPr>
            <a:xfrm>
              <a:off x="4777920" y="2952000"/>
              <a:ext cx="788760" cy="864000"/>
              <a:chOff x="4777920" y="2952000"/>
              <a:chExt cx="788760" cy="864000"/>
            </a:xfrm>
          </p:grpSpPr>
          <p:sp>
            <p:nvSpPr>
              <p:cNvPr id="249" name="CustomShape 13"/>
              <p:cNvSpPr/>
              <p:nvPr/>
            </p:nvSpPr>
            <p:spPr>
              <a:xfrm>
                <a:off x="4822200" y="2999520"/>
                <a:ext cx="744480" cy="588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4000" b="0" strike="noStrike" spc="-1">
                    <a:solidFill>
                      <a:srgbClr val="000000"/>
                    </a:solidFill>
                    <a:latin typeface="Impact"/>
                    <a:ea typeface="明兰"/>
                  </a:rPr>
                  <a:t>2</a:t>
                </a:r>
                <a:endParaRPr lang="en-US" sz="4000" b="0" strike="noStrike" spc="-1">
                  <a:latin typeface="Arial"/>
                </a:endParaRPr>
              </a:p>
            </p:txBody>
          </p:sp>
          <p:sp>
            <p:nvSpPr>
              <p:cNvPr id="250" name="Line 14"/>
              <p:cNvSpPr/>
              <p:nvPr/>
            </p:nvSpPr>
            <p:spPr>
              <a:xfrm flipH="1">
                <a:off x="4777920" y="3178440"/>
                <a:ext cx="708120" cy="581040"/>
              </a:xfrm>
              <a:prstGeom prst="line">
                <a:avLst/>
              </a:prstGeom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1" name="CustomShape 15"/>
              <p:cNvSpPr/>
              <p:nvPr/>
            </p:nvSpPr>
            <p:spPr>
              <a:xfrm>
                <a:off x="5403600" y="2952000"/>
                <a:ext cx="111600" cy="9072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2" name="CustomShape 16"/>
              <p:cNvSpPr/>
              <p:nvPr/>
            </p:nvSpPr>
            <p:spPr>
              <a:xfrm>
                <a:off x="4959720" y="3745800"/>
                <a:ext cx="86400" cy="7020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3" name="CustomShape 17"/>
              <p:cNvSpPr/>
              <p:nvPr/>
            </p:nvSpPr>
            <p:spPr>
              <a:xfrm>
                <a:off x="4778280" y="3426840"/>
                <a:ext cx="60120" cy="4824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54" name="CustomShape 18"/>
            <p:cNvSpPr/>
            <p:nvPr/>
          </p:nvSpPr>
          <p:spPr>
            <a:xfrm>
              <a:off x="5915160" y="3279600"/>
              <a:ext cx="3300840" cy="434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b="0" strike="noStrike" spc="75">
                  <a:solidFill>
                    <a:srgbClr val="000000"/>
                  </a:solidFill>
                  <a:latin typeface="明兰"/>
                  <a:ea typeface="明兰"/>
                </a:rPr>
                <a:t>卡顿分析</a:t>
              </a:r>
              <a:endParaRPr lang="en-US" sz="2800" b="0" strike="noStrike" spc="-1">
                <a:latin typeface="Arial"/>
              </a:endParaRPr>
            </a:p>
          </p:txBody>
        </p:sp>
      </p:grpSp>
      <p:grpSp>
        <p:nvGrpSpPr>
          <p:cNvPr id="255" name="Group 19"/>
          <p:cNvGrpSpPr/>
          <p:nvPr/>
        </p:nvGrpSpPr>
        <p:grpSpPr>
          <a:xfrm>
            <a:off x="4866120" y="4824000"/>
            <a:ext cx="4853880" cy="894240"/>
            <a:chOff x="4866120" y="4824000"/>
            <a:chExt cx="4853880" cy="894240"/>
          </a:xfrm>
        </p:grpSpPr>
        <p:grpSp>
          <p:nvGrpSpPr>
            <p:cNvPr id="256" name="Group 20"/>
            <p:cNvGrpSpPr/>
            <p:nvPr/>
          </p:nvGrpSpPr>
          <p:grpSpPr>
            <a:xfrm>
              <a:off x="4866120" y="4824000"/>
              <a:ext cx="729360" cy="894240"/>
              <a:chOff x="4866120" y="4824000"/>
              <a:chExt cx="729360" cy="894240"/>
            </a:xfrm>
          </p:grpSpPr>
          <p:sp>
            <p:nvSpPr>
              <p:cNvPr id="257" name="CustomShape 21"/>
              <p:cNvSpPr/>
              <p:nvPr/>
            </p:nvSpPr>
            <p:spPr>
              <a:xfrm>
                <a:off x="4907160" y="4872960"/>
                <a:ext cx="688320" cy="678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4000" b="0" strike="noStrike" spc="-1">
                    <a:solidFill>
                      <a:srgbClr val="000000"/>
                    </a:solidFill>
                    <a:latin typeface="Impact"/>
                    <a:ea typeface="明兰"/>
                  </a:rPr>
                  <a:t>4</a:t>
                </a:r>
                <a:endParaRPr lang="en-US" sz="4000" b="0" strike="noStrike" spc="-1">
                  <a:latin typeface="Arial"/>
                </a:endParaRPr>
              </a:p>
            </p:txBody>
          </p:sp>
          <p:sp>
            <p:nvSpPr>
              <p:cNvPr id="258" name="Line 22"/>
              <p:cNvSpPr/>
              <p:nvPr/>
            </p:nvSpPr>
            <p:spPr>
              <a:xfrm flipH="1">
                <a:off x="4866120" y="5058000"/>
                <a:ext cx="655200" cy="601200"/>
              </a:xfrm>
              <a:prstGeom prst="line">
                <a:avLst/>
              </a:prstGeom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9" name="CustomShape 23"/>
              <p:cNvSpPr/>
              <p:nvPr/>
            </p:nvSpPr>
            <p:spPr>
              <a:xfrm>
                <a:off x="5444280" y="4824000"/>
                <a:ext cx="103680" cy="9360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0" name="CustomShape 24"/>
              <p:cNvSpPr/>
              <p:nvPr/>
            </p:nvSpPr>
            <p:spPr>
              <a:xfrm>
                <a:off x="5033880" y="5645520"/>
                <a:ext cx="80280" cy="7272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1" name="CustomShape 25"/>
              <p:cNvSpPr/>
              <p:nvPr/>
            </p:nvSpPr>
            <p:spPr>
              <a:xfrm>
                <a:off x="4866120" y="5316120"/>
                <a:ext cx="55080" cy="5004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62" name="CustomShape 26"/>
            <p:cNvSpPr/>
            <p:nvPr/>
          </p:nvSpPr>
          <p:spPr>
            <a:xfrm>
              <a:off x="5918040" y="5133960"/>
              <a:ext cx="3801960" cy="500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b="0" strike="noStrike" spc="75">
                  <a:solidFill>
                    <a:srgbClr val="000000"/>
                  </a:solidFill>
                  <a:latin typeface="明兰"/>
                  <a:ea typeface="明兰"/>
                </a:rPr>
                <a:t>内存泄露</a:t>
              </a:r>
              <a:endParaRPr lang="en-US" sz="2800" b="0" strike="noStrike" spc="-1">
                <a:latin typeface="Arial"/>
              </a:endParaRPr>
            </a:p>
          </p:txBody>
        </p:sp>
      </p:grpSp>
      <p:grpSp>
        <p:nvGrpSpPr>
          <p:cNvPr id="263" name="Group 27"/>
          <p:cNvGrpSpPr/>
          <p:nvPr/>
        </p:nvGrpSpPr>
        <p:grpSpPr>
          <a:xfrm>
            <a:off x="4824000" y="3960000"/>
            <a:ext cx="5040000" cy="720000"/>
            <a:chOff x="4824000" y="3960000"/>
            <a:chExt cx="5040000" cy="720000"/>
          </a:xfrm>
        </p:grpSpPr>
        <p:grpSp>
          <p:nvGrpSpPr>
            <p:cNvPr id="264" name="Group 28"/>
            <p:cNvGrpSpPr/>
            <p:nvPr/>
          </p:nvGrpSpPr>
          <p:grpSpPr>
            <a:xfrm>
              <a:off x="4824000" y="3960000"/>
              <a:ext cx="757440" cy="720000"/>
              <a:chOff x="4824000" y="3960000"/>
              <a:chExt cx="757440" cy="720000"/>
            </a:xfrm>
          </p:grpSpPr>
          <p:sp>
            <p:nvSpPr>
              <p:cNvPr id="265" name="CustomShape 29"/>
              <p:cNvSpPr/>
              <p:nvPr/>
            </p:nvSpPr>
            <p:spPr>
              <a:xfrm>
                <a:off x="4866480" y="3999240"/>
                <a:ext cx="714960" cy="54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</a:pPr>
                <a:r>
                  <a:rPr lang="en-US" sz="4000" b="0" strike="noStrike" spc="-1">
                    <a:solidFill>
                      <a:srgbClr val="000000"/>
                    </a:solidFill>
                    <a:latin typeface="Impact"/>
                    <a:ea typeface="明兰"/>
                  </a:rPr>
                  <a:t>3</a:t>
                </a:r>
                <a:endParaRPr lang="en-US" sz="4000" b="0" strike="noStrike" spc="-1">
                  <a:latin typeface="Arial"/>
                </a:endParaRPr>
              </a:p>
            </p:txBody>
          </p:sp>
          <p:sp>
            <p:nvSpPr>
              <p:cNvPr id="266" name="Line 30"/>
              <p:cNvSpPr/>
              <p:nvPr/>
            </p:nvSpPr>
            <p:spPr>
              <a:xfrm flipH="1">
                <a:off x="4824000" y="4148640"/>
                <a:ext cx="680400" cy="483840"/>
              </a:xfrm>
              <a:prstGeom prst="line">
                <a:avLst/>
              </a:prstGeom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7" name="CustomShape 31"/>
              <p:cNvSpPr/>
              <p:nvPr/>
            </p:nvSpPr>
            <p:spPr>
              <a:xfrm>
                <a:off x="5424480" y="3960000"/>
                <a:ext cx="107640" cy="7524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8" name="CustomShape 32"/>
              <p:cNvSpPr/>
              <p:nvPr/>
            </p:nvSpPr>
            <p:spPr>
              <a:xfrm>
                <a:off x="4998240" y="4621680"/>
                <a:ext cx="83160" cy="5832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9" name="CustomShape 33"/>
              <p:cNvSpPr/>
              <p:nvPr/>
            </p:nvSpPr>
            <p:spPr>
              <a:xfrm>
                <a:off x="4824000" y="4356360"/>
                <a:ext cx="57240" cy="39960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70" name="CustomShape 34"/>
            <p:cNvSpPr/>
            <p:nvPr/>
          </p:nvSpPr>
          <p:spPr>
            <a:xfrm>
              <a:off x="5916240" y="4209480"/>
              <a:ext cx="3947760" cy="403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800" b="0" strike="noStrike" spc="75">
                  <a:solidFill>
                    <a:srgbClr val="000000"/>
                  </a:solidFill>
                  <a:latin typeface="明兰"/>
                  <a:ea typeface="明兰"/>
                </a:rPr>
                <a:t>io分析</a:t>
              </a:r>
              <a:endParaRPr lang="en-US" sz="28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10"/>
          <p:cNvPicPr/>
          <p:nvPr/>
        </p:nvPicPr>
        <p:blipFill>
          <a:blip r:embed="rId2"/>
          <a:stretch/>
        </p:blipFill>
        <p:spPr>
          <a:xfrm>
            <a:off x="864853" y="501199"/>
            <a:ext cx="9210480" cy="378293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98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图片 311"/>
          <p:cNvPicPr/>
          <p:nvPr/>
        </p:nvPicPr>
        <p:blipFill>
          <a:blip r:embed="rId2"/>
          <a:stretch/>
        </p:blipFill>
        <p:spPr>
          <a:xfrm>
            <a:off x="887399" y="503999"/>
            <a:ext cx="10254734" cy="2764133"/>
          </a:xfrm>
          <a:prstGeom prst="rect">
            <a:avLst/>
          </a:prstGeom>
          <a:ln>
            <a:noFill/>
          </a:ln>
        </p:spPr>
      </p:pic>
      <p:sp>
        <p:nvSpPr>
          <p:cNvPr id="369" name="CustomShape 1"/>
          <p:cNvSpPr/>
          <p:nvPr/>
        </p:nvSpPr>
        <p:spPr>
          <a:xfrm>
            <a:off x="2099700" y="4182533"/>
            <a:ext cx="5975640" cy="8442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onActivityCreated记录开始时间，通过onWindowFoucsChanged记录结束时间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648000" y="4665240"/>
            <a:ext cx="10971720" cy="102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判断activity的子类是否已经有onWindowFoucsChanged方法，没有则创建并且插入统计代码，有的话直接插入统计代码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71" name="图片 314"/>
          <p:cNvPicPr/>
          <p:nvPr/>
        </p:nvPicPr>
        <p:blipFill>
          <a:blip r:embed="rId2"/>
          <a:stretch/>
        </p:blipFill>
        <p:spPr>
          <a:xfrm>
            <a:off x="648000" y="628920"/>
            <a:ext cx="11273040" cy="3762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3" y="953450"/>
            <a:ext cx="11511727" cy="170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7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6187680" y="3343320"/>
            <a:ext cx="174600" cy="174600"/>
          </a:xfrm>
          <a:prstGeom prst="ellipse">
            <a:avLst/>
          </a:prstGeom>
          <a:solidFill>
            <a:srgbClr val="0E0E0E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2"/>
          <p:cNvSpPr/>
          <p:nvPr/>
        </p:nvSpPr>
        <p:spPr>
          <a:xfrm>
            <a:off x="6336000" y="2916000"/>
            <a:ext cx="5469120" cy="91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400" b="0" strike="noStrike" spc="75">
                <a:solidFill>
                  <a:srgbClr val="000000"/>
                </a:solidFill>
                <a:latin typeface="明兰"/>
                <a:ea typeface="明兰"/>
              </a:rPr>
              <a:t>io分析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374" name="Line 3"/>
          <p:cNvSpPr/>
          <p:nvPr/>
        </p:nvSpPr>
        <p:spPr>
          <a:xfrm flipV="1">
            <a:off x="0" y="3431880"/>
            <a:ext cx="6187320" cy="4320"/>
          </a:xfrm>
          <a:prstGeom prst="line">
            <a:avLst/>
          </a:prstGeom>
          <a:ln w="25560">
            <a:solidFill>
              <a:srgbClr val="0E0E0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75" name="Group 4"/>
          <p:cNvGrpSpPr/>
          <p:nvPr/>
        </p:nvGrpSpPr>
        <p:grpSpPr>
          <a:xfrm>
            <a:off x="2057400" y="2703240"/>
            <a:ext cx="3868200" cy="1362960"/>
            <a:chOff x="2057400" y="2703240"/>
            <a:chExt cx="3868200" cy="1362960"/>
          </a:xfrm>
        </p:grpSpPr>
        <p:sp>
          <p:nvSpPr>
            <p:cNvPr id="376" name="CustomShape 5"/>
            <p:cNvSpPr/>
            <p:nvPr/>
          </p:nvSpPr>
          <p:spPr>
            <a:xfrm>
              <a:off x="2462760" y="2808360"/>
              <a:ext cx="86760" cy="8676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7" name="CustomShape 6"/>
            <p:cNvSpPr/>
            <p:nvPr/>
          </p:nvSpPr>
          <p:spPr>
            <a:xfrm>
              <a:off x="3585240" y="3172320"/>
              <a:ext cx="83520" cy="8352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CustomShape 7"/>
            <p:cNvSpPr/>
            <p:nvPr/>
          </p:nvSpPr>
          <p:spPr>
            <a:xfrm>
              <a:off x="4404960" y="3312720"/>
              <a:ext cx="80280" cy="8028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CustomShape 8"/>
            <p:cNvSpPr/>
            <p:nvPr/>
          </p:nvSpPr>
          <p:spPr>
            <a:xfrm>
              <a:off x="3570480" y="3697920"/>
              <a:ext cx="77040" cy="7704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CustomShape 9"/>
            <p:cNvSpPr/>
            <p:nvPr/>
          </p:nvSpPr>
          <p:spPr>
            <a:xfrm>
              <a:off x="5595480" y="3331440"/>
              <a:ext cx="73800" cy="7380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CustomShape 10"/>
            <p:cNvSpPr/>
            <p:nvPr/>
          </p:nvSpPr>
          <p:spPr>
            <a:xfrm>
              <a:off x="5883120" y="3524400"/>
              <a:ext cx="42480" cy="4248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2" name="CustomShape 11"/>
            <p:cNvSpPr/>
            <p:nvPr/>
          </p:nvSpPr>
          <p:spPr>
            <a:xfrm>
              <a:off x="4201560" y="3609000"/>
              <a:ext cx="66960" cy="6696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3" name="CustomShape 12"/>
            <p:cNvSpPr/>
            <p:nvPr/>
          </p:nvSpPr>
          <p:spPr>
            <a:xfrm>
              <a:off x="2442960" y="4002480"/>
              <a:ext cx="63720" cy="6372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4" name="CustomShape 13"/>
            <p:cNvSpPr/>
            <p:nvPr/>
          </p:nvSpPr>
          <p:spPr>
            <a:xfrm>
              <a:off x="2057400" y="2703240"/>
              <a:ext cx="60480" cy="6048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5" name="CustomShape 14"/>
            <p:cNvSpPr/>
            <p:nvPr/>
          </p:nvSpPr>
          <p:spPr>
            <a:xfrm>
              <a:off x="3089880" y="3704400"/>
              <a:ext cx="57240" cy="5724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6" name="CustomShape 15"/>
            <p:cNvSpPr/>
            <p:nvPr/>
          </p:nvSpPr>
          <p:spPr>
            <a:xfrm>
              <a:off x="2779560" y="3142440"/>
              <a:ext cx="54000" cy="5400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7" name="CustomShape 16"/>
            <p:cNvSpPr/>
            <p:nvPr/>
          </p:nvSpPr>
          <p:spPr>
            <a:xfrm>
              <a:off x="4971600" y="3633480"/>
              <a:ext cx="50760" cy="5076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88" name="Group 17"/>
          <p:cNvGrpSpPr/>
          <p:nvPr/>
        </p:nvGrpSpPr>
        <p:grpSpPr>
          <a:xfrm>
            <a:off x="2662560" y="2972880"/>
            <a:ext cx="2717280" cy="868320"/>
            <a:chOff x="2662560" y="2972880"/>
            <a:chExt cx="2717280" cy="868320"/>
          </a:xfrm>
        </p:grpSpPr>
        <p:sp>
          <p:nvSpPr>
            <p:cNvPr id="389" name="CustomShape 18"/>
            <p:cNvSpPr/>
            <p:nvPr/>
          </p:nvSpPr>
          <p:spPr>
            <a:xfrm>
              <a:off x="3084120" y="3043800"/>
              <a:ext cx="39960" cy="3996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0" name="CustomShape 19"/>
            <p:cNvSpPr/>
            <p:nvPr/>
          </p:nvSpPr>
          <p:spPr>
            <a:xfrm>
              <a:off x="4023360" y="3223440"/>
              <a:ext cx="39960" cy="3996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1" name="CustomShape 20"/>
            <p:cNvSpPr/>
            <p:nvPr/>
          </p:nvSpPr>
          <p:spPr>
            <a:xfrm>
              <a:off x="4822560" y="3265200"/>
              <a:ext cx="39960" cy="3996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2" name="CustomShape 21"/>
            <p:cNvSpPr/>
            <p:nvPr/>
          </p:nvSpPr>
          <p:spPr>
            <a:xfrm>
              <a:off x="3911040" y="3646080"/>
              <a:ext cx="39960" cy="3996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3" name="CustomShape 22"/>
            <p:cNvSpPr/>
            <p:nvPr/>
          </p:nvSpPr>
          <p:spPr>
            <a:xfrm>
              <a:off x="5220360" y="3316680"/>
              <a:ext cx="39960" cy="3996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4" name="CustomShape 23"/>
            <p:cNvSpPr/>
            <p:nvPr/>
          </p:nvSpPr>
          <p:spPr>
            <a:xfrm>
              <a:off x="5339880" y="3519000"/>
              <a:ext cx="39960" cy="3996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5" name="CustomShape 24"/>
            <p:cNvSpPr/>
            <p:nvPr/>
          </p:nvSpPr>
          <p:spPr>
            <a:xfrm>
              <a:off x="4643640" y="3540600"/>
              <a:ext cx="39960" cy="3996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6" name="CustomShape 25"/>
            <p:cNvSpPr/>
            <p:nvPr/>
          </p:nvSpPr>
          <p:spPr>
            <a:xfrm>
              <a:off x="2894400" y="3801240"/>
              <a:ext cx="39960" cy="3996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7" name="CustomShape 26"/>
            <p:cNvSpPr/>
            <p:nvPr/>
          </p:nvSpPr>
          <p:spPr>
            <a:xfrm>
              <a:off x="2662560" y="2972880"/>
              <a:ext cx="39960" cy="3996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" name="CustomShape 27"/>
            <p:cNvSpPr/>
            <p:nvPr/>
          </p:nvSpPr>
          <p:spPr>
            <a:xfrm>
              <a:off x="3415320" y="3624480"/>
              <a:ext cx="39960" cy="3996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CustomShape 28"/>
            <p:cNvSpPr/>
            <p:nvPr/>
          </p:nvSpPr>
          <p:spPr>
            <a:xfrm>
              <a:off x="3211560" y="3199320"/>
              <a:ext cx="39960" cy="3996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CustomShape 29"/>
            <p:cNvSpPr/>
            <p:nvPr/>
          </p:nvSpPr>
          <p:spPr>
            <a:xfrm>
              <a:off x="4966200" y="3628440"/>
              <a:ext cx="39960" cy="3996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01" name="CustomShape 30"/>
          <p:cNvSpPr/>
          <p:nvPr/>
        </p:nvSpPr>
        <p:spPr>
          <a:xfrm>
            <a:off x="1306800" y="1782000"/>
            <a:ext cx="3519000" cy="183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600" b="0" strike="noStrike" spc="75">
                <a:solidFill>
                  <a:srgbClr val="000000"/>
                </a:solidFill>
                <a:latin typeface="明兰"/>
                <a:ea typeface="明兰"/>
              </a:rPr>
              <a:t>Part </a:t>
            </a:r>
            <a:r>
              <a:rPr lang="en-US" sz="11500" b="0" strike="noStrike" spc="75">
                <a:solidFill>
                  <a:srgbClr val="000000"/>
                </a:solidFill>
                <a:latin typeface="明兰"/>
                <a:ea typeface="明兰"/>
              </a:rPr>
              <a:t>3</a:t>
            </a:r>
            <a:endParaRPr lang="en-US" sz="11500" b="0" strike="noStrike" spc="-1">
              <a:latin typeface="Arial"/>
            </a:endParaRPr>
          </a:p>
        </p:txBody>
      </p:sp>
      <p:sp>
        <p:nvSpPr>
          <p:cNvPr id="402" name="CustomShape 31"/>
          <p:cNvSpPr/>
          <p:nvPr/>
        </p:nvSpPr>
        <p:spPr>
          <a:xfrm>
            <a:off x="6800760" y="3848400"/>
            <a:ext cx="3163320" cy="3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276">
                <a:solidFill>
                  <a:srgbClr val="000000"/>
                </a:solidFill>
                <a:latin typeface="微软雅黑 Light"/>
                <a:ea typeface="微软雅黑 Light"/>
              </a:rPr>
              <a:t>Introduction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495" y="523239"/>
            <a:ext cx="10109982" cy="562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98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图片 346"/>
          <p:cNvPicPr/>
          <p:nvPr/>
        </p:nvPicPr>
        <p:blipFill>
          <a:blip r:embed="rId2"/>
          <a:stretch/>
        </p:blipFill>
        <p:spPr>
          <a:xfrm>
            <a:off x="864000" y="1368000"/>
            <a:ext cx="8628840" cy="3618720"/>
          </a:xfrm>
          <a:prstGeom prst="rect">
            <a:avLst/>
          </a:prstGeom>
          <a:ln>
            <a:noFill/>
          </a:ln>
        </p:spPr>
      </p:pic>
      <p:sp>
        <p:nvSpPr>
          <p:cNvPr id="404" name="CustomShape 1"/>
          <p:cNvSpPr/>
          <p:nvPr/>
        </p:nvSpPr>
        <p:spPr>
          <a:xfrm>
            <a:off x="864000" y="5259240"/>
            <a:ext cx="7127640" cy="42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替换read和write等方法为自己的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5" name="CustomShape 2"/>
          <p:cNvSpPr/>
          <p:nvPr/>
        </p:nvSpPr>
        <p:spPr>
          <a:xfrm>
            <a:off x="792000" y="432000"/>
            <a:ext cx="5183640" cy="42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统计io时长、次数以及缓存大小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图片 349"/>
          <p:cNvPicPr/>
          <p:nvPr/>
        </p:nvPicPr>
        <p:blipFill>
          <a:blip r:embed="rId2"/>
          <a:stretch/>
        </p:blipFill>
        <p:spPr>
          <a:xfrm>
            <a:off x="936000" y="648000"/>
            <a:ext cx="7609680" cy="3637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图片 350"/>
          <p:cNvPicPr/>
          <p:nvPr/>
        </p:nvPicPr>
        <p:blipFill>
          <a:blip r:embed="rId2"/>
          <a:stretch/>
        </p:blipFill>
        <p:spPr>
          <a:xfrm>
            <a:off x="699840" y="420840"/>
            <a:ext cx="10067760" cy="577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8" y="839987"/>
            <a:ext cx="11816862" cy="211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7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6187680" y="3343320"/>
            <a:ext cx="174600" cy="174600"/>
          </a:xfrm>
          <a:prstGeom prst="ellipse">
            <a:avLst/>
          </a:prstGeom>
          <a:solidFill>
            <a:srgbClr val="0E0E0E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2"/>
          <p:cNvSpPr/>
          <p:nvPr/>
        </p:nvSpPr>
        <p:spPr>
          <a:xfrm>
            <a:off x="6796440" y="2916000"/>
            <a:ext cx="4717440" cy="91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400" b="0" strike="noStrike" spc="75">
                <a:solidFill>
                  <a:srgbClr val="000000"/>
                </a:solidFill>
                <a:latin typeface="明兰"/>
                <a:ea typeface="明兰"/>
              </a:rPr>
              <a:t>基本使用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73" name="Line 3"/>
          <p:cNvSpPr/>
          <p:nvPr/>
        </p:nvSpPr>
        <p:spPr>
          <a:xfrm flipV="1">
            <a:off x="0" y="3431880"/>
            <a:ext cx="6187320" cy="4320"/>
          </a:xfrm>
          <a:prstGeom prst="line">
            <a:avLst/>
          </a:prstGeom>
          <a:ln w="25560">
            <a:solidFill>
              <a:srgbClr val="0E0E0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74" name="Group 4"/>
          <p:cNvGrpSpPr/>
          <p:nvPr/>
        </p:nvGrpSpPr>
        <p:grpSpPr>
          <a:xfrm>
            <a:off x="2057400" y="2703240"/>
            <a:ext cx="3868200" cy="1362960"/>
            <a:chOff x="2057400" y="2703240"/>
            <a:chExt cx="3868200" cy="1362960"/>
          </a:xfrm>
        </p:grpSpPr>
        <p:sp>
          <p:nvSpPr>
            <p:cNvPr id="275" name="CustomShape 5"/>
            <p:cNvSpPr/>
            <p:nvPr/>
          </p:nvSpPr>
          <p:spPr>
            <a:xfrm>
              <a:off x="2462760" y="2808360"/>
              <a:ext cx="86760" cy="8676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CustomShape 6"/>
            <p:cNvSpPr/>
            <p:nvPr/>
          </p:nvSpPr>
          <p:spPr>
            <a:xfrm>
              <a:off x="3585240" y="3172320"/>
              <a:ext cx="83520" cy="8352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" name="CustomShape 7"/>
            <p:cNvSpPr/>
            <p:nvPr/>
          </p:nvSpPr>
          <p:spPr>
            <a:xfrm>
              <a:off x="4404960" y="3312720"/>
              <a:ext cx="80280" cy="8028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" name="CustomShape 8"/>
            <p:cNvSpPr/>
            <p:nvPr/>
          </p:nvSpPr>
          <p:spPr>
            <a:xfrm>
              <a:off x="3570480" y="3697920"/>
              <a:ext cx="77040" cy="7704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CustomShape 9"/>
            <p:cNvSpPr/>
            <p:nvPr/>
          </p:nvSpPr>
          <p:spPr>
            <a:xfrm>
              <a:off x="5595480" y="3331440"/>
              <a:ext cx="73800" cy="7380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" name="CustomShape 10"/>
            <p:cNvSpPr/>
            <p:nvPr/>
          </p:nvSpPr>
          <p:spPr>
            <a:xfrm>
              <a:off x="5883120" y="3524400"/>
              <a:ext cx="42480" cy="4248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CustomShape 11"/>
            <p:cNvSpPr/>
            <p:nvPr/>
          </p:nvSpPr>
          <p:spPr>
            <a:xfrm>
              <a:off x="4201560" y="3609000"/>
              <a:ext cx="66960" cy="6696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CustomShape 12"/>
            <p:cNvSpPr/>
            <p:nvPr/>
          </p:nvSpPr>
          <p:spPr>
            <a:xfrm>
              <a:off x="2442960" y="4002480"/>
              <a:ext cx="63720" cy="6372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CustomShape 13"/>
            <p:cNvSpPr/>
            <p:nvPr/>
          </p:nvSpPr>
          <p:spPr>
            <a:xfrm>
              <a:off x="2057400" y="2703240"/>
              <a:ext cx="60480" cy="6048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CustomShape 14"/>
            <p:cNvSpPr/>
            <p:nvPr/>
          </p:nvSpPr>
          <p:spPr>
            <a:xfrm>
              <a:off x="3089880" y="3704400"/>
              <a:ext cx="57240" cy="5724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CustomShape 15"/>
            <p:cNvSpPr/>
            <p:nvPr/>
          </p:nvSpPr>
          <p:spPr>
            <a:xfrm>
              <a:off x="2779560" y="3142440"/>
              <a:ext cx="54000" cy="5400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CustomShape 16"/>
            <p:cNvSpPr/>
            <p:nvPr/>
          </p:nvSpPr>
          <p:spPr>
            <a:xfrm>
              <a:off x="4971600" y="3633480"/>
              <a:ext cx="50760" cy="5076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87" name="Group 17"/>
          <p:cNvGrpSpPr/>
          <p:nvPr/>
        </p:nvGrpSpPr>
        <p:grpSpPr>
          <a:xfrm>
            <a:off x="2662560" y="2972880"/>
            <a:ext cx="2717280" cy="868320"/>
            <a:chOff x="2662560" y="2972880"/>
            <a:chExt cx="2717280" cy="868320"/>
          </a:xfrm>
        </p:grpSpPr>
        <p:sp>
          <p:nvSpPr>
            <p:cNvPr id="288" name="CustomShape 18"/>
            <p:cNvSpPr/>
            <p:nvPr/>
          </p:nvSpPr>
          <p:spPr>
            <a:xfrm>
              <a:off x="3084120" y="3043800"/>
              <a:ext cx="39960" cy="3996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CustomShape 19"/>
            <p:cNvSpPr/>
            <p:nvPr/>
          </p:nvSpPr>
          <p:spPr>
            <a:xfrm>
              <a:off x="4023360" y="3223440"/>
              <a:ext cx="39960" cy="3996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" name="CustomShape 20"/>
            <p:cNvSpPr/>
            <p:nvPr/>
          </p:nvSpPr>
          <p:spPr>
            <a:xfrm>
              <a:off x="4822560" y="3265200"/>
              <a:ext cx="39960" cy="3996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" name="CustomShape 21"/>
            <p:cNvSpPr/>
            <p:nvPr/>
          </p:nvSpPr>
          <p:spPr>
            <a:xfrm>
              <a:off x="3911040" y="3646080"/>
              <a:ext cx="39960" cy="3996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" name="CustomShape 22"/>
            <p:cNvSpPr/>
            <p:nvPr/>
          </p:nvSpPr>
          <p:spPr>
            <a:xfrm>
              <a:off x="5220360" y="3316680"/>
              <a:ext cx="39960" cy="3996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CustomShape 23"/>
            <p:cNvSpPr/>
            <p:nvPr/>
          </p:nvSpPr>
          <p:spPr>
            <a:xfrm>
              <a:off x="5339880" y="3519000"/>
              <a:ext cx="39960" cy="3996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" name="CustomShape 24"/>
            <p:cNvSpPr/>
            <p:nvPr/>
          </p:nvSpPr>
          <p:spPr>
            <a:xfrm>
              <a:off x="4643640" y="3540600"/>
              <a:ext cx="39960" cy="3996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" name="CustomShape 25"/>
            <p:cNvSpPr/>
            <p:nvPr/>
          </p:nvSpPr>
          <p:spPr>
            <a:xfrm>
              <a:off x="2894400" y="3801240"/>
              <a:ext cx="39960" cy="3996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" name="CustomShape 26"/>
            <p:cNvSpPr/>
            <p:nvPr/>
          </p:nvSpPr>
          <p:spPr>
            <a:xfrm>
              <a:off x="2662560" y="2972880"/>
              <a:ext cx="39960" cy="3996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" name="CustomShape 27"/>
            <p:cNvSpPr/>
            <p:nvPr/>
          </p:nvSpPr>
          <p:spPr>
            <a:xfrm>
              <a:off x="3415320" y="3624480"/>
              <a:ext cx="39960" cy="3996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8" name="CustomShape 28"/>
            <p:cNvSpPr/>
            <p:nvPr/>
          </p:nvSpPr>
          <p:spPr>
            <a:xfrm>
              <a:off x="3211560" y="3199320"/>
              <a:ext cx="39960" cy="3996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9" name="CustomShape 29"/>
            <p:cNvSpPr/>
            <p:nvPr/>
          </p:nvSpPr>
          <p:spPr>
            <a:xfrm>
              <a:off x="4966200" y="3628440"/>
              <a:ext cx="39960" cy="3996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00" name="CustomShape 30"/>
          <p:cNvSpPr/>
          <p:nvPr/>
        </p:nvSpPr>
        <p:spPr>
          <a:xfrm>
            <a:off x="1306800" y="1782000"/>
            <a:ext cx="3519000" cy="183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600" b="0" strike="noStrike" spc="75">
                <a:solidFill>
                  <a:srgbClr val="000000"/>
                </a:solidFill>
                <a:latin typeface="明兰"/>
                <a:ea typeface="明兰"/>
              </a:rPr>
              <a:t>Part </a:t>
            </a:r>
            <a:r>
              <a:rPr lang="en-US" sz="11500" b="0" strike="noStrike" spc="75">
                <a:solidFill>
                  <a:srgbClr val="000000"/>
                </a:solidFill>
                <a:latin typeface="明兰"/>
                <a:ea typeface="明兰"/>
              </a:rPr>
              <a:t>1</a:t>
            </a:r>
            <a:endParaRPr lang="en-US" sz="11500" b="0" strike="noStrike" spc="-1">
              <a:latin typeface="Arial"/>
            </a:endParaRPr>
          </a:p>
        </p:txBody>
      </p:sp>
      <p:sp>
        <p:nvSpPr>
          <p:cNvPr id="301" name="CustomShape 31"/>
          <p:cNvSpPr/>
          <p:nvPr/>
        </p:nvSpPr>
        <p:spPr>
          <a:xfrm>
            <a:off x="6800760" y="3848400"/>
            <a:ext cx="3163320" cy="3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276">
                <a:solidFill>
                  <a:srgbClr val="000000"/>
                </a:solidFill>
                <a:latin typeface="微软雅黑 Light"/>
                <a:ea typeface="微软雅黑 Light"/>
              </a:rPr>
              <a:t>Introduction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864000" y="576000"/>
            <a:ext cx="4751640" cy="42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统计未关闭的流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09" name="图片 352"/>
          <p:cNvPicPr/>
          <p:nvPr/>
        </p:nvPicPr>
        <p:blipFill>
          <a:blip r:embed="rId2"/>
          <a:stretch/>
        </p:blipFill>
        <p:spPr>
          <a:xfrm>
            <a:off x="840600" y="1004760"/>
            <a:ext cx="10350360" cy="5177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6187680" y="3343320"/>
            <a:ext cx="174600" cy="174600"/>
          </a:xfrm>
          <a:prstGeom prst="ellipse">
            <a:avLst/>
          </a:prstGeom>
          <a:solidFill>
            <a:srgbClr val="0E0E0E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CustomShape 2"/>
          <p:cNvSpPr/>
          <p:nvPr/>
        </p:nvSpPr>
        <p:spPr>
          <a:xfrm>
            <a:off x="6264000" y="2448000"/>
            <a:ext cx="5469120" cy="129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400" b="0" strike="noStrike" spc="75">
                <a:solidFill>
                  <a:srgbClr val="000000"/>
                </a:solidFill>
                <a:latin typeface="明兰"/>
                <a:ea typeface="明兰"/>
              </a:rPr>
              <a:t>内存泄漏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412" name="Line 3"/>
          <p:cNvSpPr/>
          <p:nvPr/>
        </p:nvSpPr>
        <p:spPr>
          <a:xfrm flipV="1">
            <a:off x="0" y="3431880"/>
            <a:ext cx="6187320" cy="4320"/>
          </a:xfrm>
          <a:prstGeom prst="line">
            <a:avLst/>
          </a:prstGeom>
          <a:ln w="25560">
            <a:solidFill>
              <a:srgbClr val="0E0E0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13" name="Group 4"/>
          <p:cNvGrpSpPr/>
          <p:nvPr/>
        </p:nvGrpSpPr>
        <p:grpSpPr>
          <a:xfrm>
            <a:off x="2057400" y="2703240"/>
            <a:ext cx="3868200" cy="1362960"/>
            <a:chOff x="2057400" y="2703240"/>
            <a:chExt cx="3868200" cy="1362960"/>
          </a:xfrm>
        </p:grpSpPr>
        <p:sp>
          <p:nvSpPr>
            <p:cNvPr id="414" name="CustomShape 5"/>
            <p:cNvSpPr/>
            <p:nvPr/>
          </p:nvSpPr>
          <p:spPr>
            <a:xfrm>
              <a:off x="2462760" y="2808360"/>
              <a:ext cx="86760" cy="8676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CustomShape 6"/>
            <p:cNvSpPr/>
            <p:nvPr/>
          </p:nvSpPr>
          <p:spPr>
            <a:xfrm>
              <a:off x="3585240" y="3172320"/>
              <a:ext cx="83520" cy="8352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CustomShape 7"/>
            <p:cNvSpPr/>
            <p:nvPr/>
          </p:nvSpPr>
          <p:spPr>
            <a:xfrm>
              <a:off x="4404960" y="3312720"/>
              <a:ext cx="80280" cy="8028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CustomShape 8"/>
            <p:cNvSpPr/>
            <p:nvPr/>
          </p:nvSpPr>
          <p:spPr>
            <a:xfrm>
              <a:off x="3570480" y="3697920"/>
              <a:ext cx="77040" cy="7704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CustomShape 9"/>
            <p:cNvSpPr/>
            <p:nvPr/>
          </p:nvSpPr>
          <p:spPr>
            <a:xfrm>
              <a:off x="5595480" y="3331440"/>
              <a:ext cx="73800" cy="7380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CustomShape 10"/>
            <p:cNvSpPr/>
            <p:nvPr/>
          </p:nvSpPr>
          <p:spPr>
            <a:xfrm>
              <a:off x="5883120" y="3524400"/>
              <a:ext cx="42480" cy="4248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CustomShape 11"/>
            <p:cNvSpPr/>
            <p:nvPr/>
          </p:nvSpPr>
          <p:spPr>
            <a:xfrm>
              <a:off x="4201560" y="3609000"/>
              <a:ext cx="66960" cy="6696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" name="CustomShape 12"/>
            <p:cNvSpPr/>
            <p:nvPr/>
          </p:nvSpPr>
          <p:spPr>
            <a:xfrm>
              <a:off x="2442960" y="4002480"/>
              <a:ext cx="63720" cy="6372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2" name="CustomShape 13"/>
            <p:cNvSpPr/>
            <p:nvPr/>
          </p:nvSpPr>
          <p:spPr>
            <a:xfrm>
              <a:off x="2057400" y="2703240"/>
              <a:ext cx="60480" cy="6048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3" name="CustomShape 14"/>
            <p:cNvSpPr/>
            <p:nvPr/>
          </p:nvSpPr>
          <p:spPr>
            <a:xfrm>
              <a:off x="3089880" y="3704400"/>
              <a:ext cx="57240" cy="5724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4" name="CustomShape 15"/>
            <p:cNvSpPr/>
            <p:nvPr/>
          </p:nvSpPr>
          <p:spPr>
            <a:xfrm>
              <a:off x="2779560" y="3142440"/>
              <a:ext cx="54000" cy="5400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5" name="CustomShape 16"/>
            <p:cNvSpPr/>
            <p:nvPr/>
          </p:nvSpPr>
          <p:spPr>
            <a:xfrm>
              <a:off x="4971600" y="3633480"/>
              <a:ext cx="50760" cy="5076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26" name="Group 17"/>
          <p:cNvGrpSpPr/>
          <p:nvPr/>
        </p:nvGrpSpPr>
        <p:grpSpPr>
          <a:xfrm>
            <a:off x="2662560" y="2972880"/>
            <a:ext cx="2717280" cy="868320"/>
            <a:chOff x="2662560" y="2972880"/>
            <a:chExt cx="2717280" cy="868320"/>
          </a:xfrm>
        </p:grpSpPr>
        <p:sp>
          <p:nvSpPr>
            <p:cNvPr id="427" name="CustomShape 18"/>
            <p:cNvSpPr/>
            <p:nvPr/>
          </p:nvSpPr>
          <p:spPr>
            <a:xfrm>
              <a:off x="3084120" y="3043800"/>
              <a:ext cx="39960" cy="3996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8" name="CustomShape 19"/>
            <p:cNvSpPr/>
            <p:nvPr/>
          </p:nvSpPr>
          <p:spPr>
            <a:xfrm>
              <a:off x="4023360" y="3223440"/>
              <a:ext cx="39960" cy="39960"/>
            </a:xfrm>
            <a:prstGeom prst="ellipse">
              <a:avLst/>
            </a:prstGeom>
            <a:solidFill>
              <a:srgbClr val="0E0E0E">
                <a:alpha val="57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9" name="CustomShape 20"/>
            <p:cNvSpPr/>
            <p:nvPr/>
          </p:nvSpPr>
          <p:spPr>
            <a:xfrm>
              <a:off x="4822560" y="3265200"/>
              <a:ext cx="39960" cy="39960"/>
            </a:xfrm>
            <a:prstGeom prst="ellipse">
              <a:avLst/>
            </a:prstGeom>
            <a:solidFill>
              <a:srgbClr val="0E0E0E">
                <a:alpha val="53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0" name="CustomShape 21"/>
            <p:cNvSpPr/>
            <p:nvPr/>
          </p:nvSpPr>
          <p:spPr>
            <a:xfrm>
              <a:off x="3911040" y="3646080"/>
              <a:ext cx="39960" cy="39960"/>
            </a:xfrm>
            <a:prstGeom prst="ellipse">
              <a:avLst/>
            </a:prstGeom>
            <a:solidFill>
              <a:srgbClr val="0E0E0E">
                <a:alpha val="5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1" name="CustomShape 22"/>
            <p:cNvSpPr/>
            <p:nvPr/>
          </p:nvSpPr>
          <p:spPr>
            <a:xfrm>
              <a:off x="5220360" y="3316680"/>
              <a:ext cx="39960" cy="39960"/>
            </a:xfrm>
            <a:prstGeom prst="ellipse">
              <a:avLst/>
            </a:prstGeom>
            <a:solidFill>
              <a:srgbClr val="0E0E0E">
                <a:alpha val="46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2" name="CustomShape 23"/>
            <p:cNvSpPr/>
            <p:nvPr/>
          </p:nvSpPr>
          <p:spPr>
            <a:xfrm>
              <a:off x="5339880" y="3519000"/>
              <a:ext cx="39960" cy="39960"/>
            </a:xfrm>
            <a:prstGeom prst="ellipse">
              <a:avLst/>
            </a:prstGeom>
            <a:solidFill>
              <a:srgbClr val="0E0E0E">
                <a:alpha val="42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3" name="CustomShape 24"/>
            <p:cNvSpPr/>
            <p:nvPr/>
          </p:nvSpPr>
          <p:spPr>
            <a:xfrm>
              <a:off x="4643640" y="3540600"/>
              <a:ext cx="39960" cy="39960"/>
            </a:xfrm>
            <a:prstGeom prst="ellipse">
              <a:avLst/>
            </a:prstGeom>
            <a:solidFill>
              <a:srgbClr val="0E0E0E">
                <a:alpha val="39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4" name="CustomShape 25"/>
            <p:cNvSpPr/>
            <p:nvPr/>
          </p:nvSpPr>
          <p:spPr>
            <a:xfrm>
              <a:off x="2894400" y="3801240"/>
              <a:ext cx="39960" cy="39960"/>
            </a:xfrm>
            <a:prstGeom prst="ellipse">
              <a:avLst/>
            </a:prstGeom>
            <a:solidFill>
              <a:srgbClr val="0E0E0E">
                <a:alpha val="35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5" name="CustomShape 26"/>
            <p:cNvSpPr/>
            <p:nvPr/>
          </p:nvSpPr>
          <p:spPr>
            <a:xfrm>
              <a:off x="2662560" y="2972880"/>
              <a:ext cx="39960" cy="39960"/>
            </a:xfrm>
            <a:prstGeom prst="ellipse">
              <a:avLst/>
            </a:prstGeom>
            <a:solidFill>
              <a:srgbClr val="0E0E0E">
                <a:alpha val="31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6" name="CustomShape 27"/>
            <p:cNvSpPr/>
            <p:nvPr/>
          </p:nvSpPr>
          <p:spPr>
            <a:xfrm>
              <a:off x="3415320" y="3624480"/>
              <a:ext cx="39960" cy="39960"/>
            </a:xfrm>
            <a:prstGeom prst="ellipse">
              <a:avLst/>
            </a:prstGeom>
            <a:solidFill>
              <a:srgbClr val="0E0E0E">
                <a:alpha val="28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7" name="CustomShape 28"/>
            <p:cNvSpPr/>
            <p:nvPr/>
          </p:nvSpPr>
          <p:spPr>
            <a:xfrm>
              <a:off x="3211560" y="3199320"/>
              <a:ext cx="39960" cy="39960"/>
            </a:xfrm>
            <a:prstGeom prst="ellipse">
              <a:avLst/>
            </a:prstGeom>
            <a:solidFill>
              <a:srgbClr val="0E0E0E">
                <a:alpha val="24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" name="CustomShape 29"/>
            <p:cNvSpPr/>
            <p:nvPr/>
          </p:nvSpPr>
          <p:spPr>
            <a:xfrm>
              <a:off x="4966200" y="3628440"/>
              <a:ext cx="39960" cy="3996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39" name="CustomShape 30"/>
          <p:cNvSpPr/>
          <p:nvPr/>
        </p:nvSpPr>
        <p:spPr>
          <a:xfrm>
            <a:off x="1306800" y="1782000"/>
            <a:ext cx="3519000" cy="183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600" b="0" strike="noStrike" spc="75">
                <a:solidFill>
                  <a:srgbClr val="000000"/>
                </a:solidFill>
                <a:latin typeface="明兰"/>
                <a:ea typeface="明兰"/>
              </a:rPr>
              <a:t>Part </a:t>
            </a:r>
            <a:r>
              <a:rPr lang="en-US" sz="11500" b="0" strike="noStrike" spc="75">
                <a:solidFill>
                  <a:srgbClr val="000000"/>
                </a:solidFill>
                <a:latin typeface="明兰"/>
                <a:ea typeface="明兰"/>
              </a:rPr>
              <a:t>4</a:t>
            </a:r>
            <a:endParaRPr lang="en-US" sz="11500" b="0" strike="noStrike" spc="-1">
              <a:latin typeface="Arial"/>
            </a:endParaRPr>
          </a:p>
        </p:txBody>
      </p:sp>
      <p:sp>
        <p:nvSpPr>
          <p:cNvPr id="440" name="CustomShape 31"/>
          <p:cNvSpPr/>
          <p:nvPr/>
        </p:nvSpPr>
        <p:spPr>
          <a:xfrm>
            <a:off x="6800760" y="3848400"/>
            <a:ext cx="3163320" cy="3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276">
                <a:solidFill>
                  <a:srgbClr val="000000"/>
                </a:solidFill>
                <a:latin typeface="微软雅黑 Light"/>
                <a:ea typeface="微软雅黑 Light"/>
              </a:rPr>
              <a:t>Introduction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Shape 1"/>
          <p:cNvSpPr txBox="1"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弱引用的对象只能存活在下一次gc之前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监控生命周期，ondestroy时将activity弱引用添加到一个列表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手动触发gc，判断弱引用持有的activity是否还存在，存在则泄漏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442" name="图片 5"/>
          <p:cNvPicPr/>
          <p:nvPr/>
        </p:nvPicPr>
        <p:blipFill>
          <a:blip r:embed="rId2"/>
          <a:stretch/>
        </p:blipFill>
        <p:spPr>
          <a:xfrm>
            <a:off x="872280" y="4592160"/>
            <a:ext cx="9408600" cy="1978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Arial"/>
                <a:ea typeface="Arial"/>
              </a:rPr>
              <a:t>如何找到泄漏的activity引用路径</a:t>
            </a:r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TextShape 2"/>
          <p:cNvSpPr txBox="1"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获取当前所有堆栈Debug.</a:t>
            </a:r>
            <a:r>
              <a:rPr lang="en-US" sz="28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dumpHprofData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hprofFile.getAbsolutePath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());</a:t>
            </a:r>
            <a:endParaRPr lang="en-US" sz="2800" b="0" strike="noStrike" spc="-1" dirty="0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解析hrpof文件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haha库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Arial"/>
                <a:ea typeface="Arial"/>
              </a:rPr>
              <a:t>Matrix基于leakcanary的优化</a:t>
            </a:r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TextShape 2"/>
          <p:cNvSpPr txBox="1"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对hprof文件进行裁剪，减小体积后上传</a:t>
            </a:r>
            <a:endParaRPr lang="en-US" sz="2800" b="0" strike="noStrike" spc="-1" dirty="0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将分析操作放在后台进行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 smtClean="0">
                <a:solidFill>
                  <a:srgbClr val="000000"/>
                </a:solidFill>
                <a:latin typeface="Arial"/>
                <a:ea typeface="DejaVu Sans"/>
              </a:rPr>
              <a:t>一天时间内的同一</a:t>
            </a:r>
            <a:r>
              <a:rPr lang="en-US" altLang="zh-CN" sz="2800" spc="-1" dirty="0" smtClean="0">
                <a:solidFill>
                  <a:srgbClr val="000000"/>
                </a:solidFill>
                <a:latin typeface="Arial"/>
                <a:ea typeface="DejaVu Sans"/>
              </a:rPr>
              <a:t>activity</a:t>
            </a:r>
            <a:r>
              <a:rPr lang="zh-CN" altLang="en-US" sz="2800" spc="-1" dirty="0" smtClean="0">
                <a:solidFill>
                  <a:srgbClr val="000000"/>
                </a:solidFill>
                <a:latin typeface="Arial"/>
                <a:ea typeface="DejaVu Sans"/>
              </a:rPr>
              <a:t>的泄漏不会重复上传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466560" y="342000"/>
            <a:ext cx="32760" cy="32760"/>
          </a:xfrm>
          <a:prstGeom prst="ellipse">
            <a:avLst/>
          </a:prstGeom>
          <a:solidFill>
            <a:srgbClr val="333333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8" name="CustomShape 2"/>
          <p:cNvSpPr/>
          <p:nvPr/>
        </p:nvSpPr>
        <p:spPr>
          <a:xfrm>
            <a:off x="2831760" y="3174840"/>
            <a:ext cx="60480" cy="60480"/>
          </a:xfrm>
          <a:prstGeom prst="ellipse">
            <a:avLst/>
          </a:prstGeom>
          <a:solidFill>
            <a:srgbClr val="333333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9" name="CustomShape 3"/>
          <p:cNvSpPr/>
          <p:nvPr/>
        </p:nvSpPr>
        <p:spPr>
          <a:xfrm>
            <a:off x="466560" y="1166760"/>
            <a:ext cx="130680" cy="130680"/>
          </a:xfrm>
          <a:prstGeom prst="ellipse">
            <a:avLst/>
          </a:prstGeom>
          <a:solidFill>
            <a:srgbClr val="333333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0" name="CustomShape 4"/>
          <p:cNvSpPr/>
          <p:nvPr/>
        </p:nvSpPr>
        <p:spPr>
          <a:xfrm>
            <a:off x="1939320" y="1233360"/>
            <a:ext cx="8626320" cy="337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50000"/>
              </a:lnSpc>
            </a:pPr>
            <a:r>
              <a:rPr lang="en-US" sz="7200" b="0" strike="noStrike" spc="-1">
                <a:solidFill>
                  <a:srgbClr val="262626"/>
                </a:solidFill>
                <a:latin typeface="方正正纤黑简体"/>
                <a:ea typeface="方正正纤黑简体"/>
              </a:rPr>
              <a:t>Thanks </a:t>
            </a:r>
            <a:endParaRPr lang="en-US" sz="72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7200" b="0" strike="noStrike" spc="-1">
                <a:solidFill>
                  <a:srgbClr val="262626"/>
                </a:solidFill>
                <a:latin typeface="方正正纤黑简体"/>
                <a:ea typeface="方正正纤黑简体"/>
              </a:rPr>
              <a:t>敬请指正</a:t>
            </a:r>
            <a:endParaRPr lang="en-US" sz="7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58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344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334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44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1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1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9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基本功能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303" name="图片 3"/>
          <p:cNvPicPr/>
          <p:nvPr/>
        </p:nvPicPr>
        <p:blipFill>
          <a:blip r:embed="rId2"/>
          <a:stretch/>
        </p:blipFill>
        <p:spPr>
          <a:xfrm>
            <a:off x="421200" y="1806840"/>
            <a:ext cx="11519640" cy="3624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图片 3"/>
          <p:cNvPicPr/>
          <p:nvPr/>
        </p:nvPicPr>
        <p:blipFill>
          <a:blip r:embed="rId2"/>
          <a:stretch/>
        </p:blipFill>
        <p:spPr>
          <a:xfrm>
            <a:off x="872640" y="1263600"/>
            <a:ext cx="7956720" cy="4303080"/>
          </a:xfrm>
          <a:prstGeom prst="rect">
            <a:avLst/>
          </a:prstGeom>
          <a:ln>
            <a:noFill/>
          </a:ln>
        </p:spPr>
      </p:pic>
      <p:sp>
        <p:nvSpPr>
          <p:cNvPr id="305" name="CustomShape 1"/>
          <p:cNvSpPr/>
          <p:nvPr/>
        </p:nvSpPr>
        <p:spPr>
          <a:xfrm>
            <a:off x="822960" y="395640"/>
            <a:ext cx="354780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基本使用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输出结果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307" name="图片 3"/>
          <p:cNvPicPr/>
          <p:nvPr/>
        </p:nvPicPr>
        <p:blipFill>
          <a:blip r:embed="rId2"/>
          <a:stretch/>
        </p:blipFill>
        <p:spPr>
          <a:xfrm>
            <a:off x="609480" y="1418400"/>
            <a:ext cx="4889880" cy="3885480"/>
          </a:xfrm>
          <a:prstGeom prst="rect">
            <a:avLst/>
          </a:prstGeom>
          <a:ln>
            <a:noFill/>
          </a:ln>
        </p:spPr>
      </p:pic>
      <p:pic>
        <p:nvPicPr>
          <p:cNvPr id="308" name="图片 181"/>
          <p:cNvPicPr/>
          <p:nvPr/>
        </p:nvPicPr>
        <p:blipFill>
          <a:blip r:embed="rId3"/>
          <a:stretch/>
        </p:blipFill>
        <p:spPr>
          <a:xfrm>
            <a:off x="6420240" y="151560"/>
            <a:ext cx="3856680" cy="5974920"/>
          </a:xfrm>
          <a:prstGeom prst="rect">
            <a:avLst/>
          </a:prstGeom>
          <a:ln>
            <a:noFill/>
          </a:ln>
        </p:spPr>
      </p:pic>
      <p:sp>
        <p:nvSpPr>
          <p:cNvPr id="309" name="CustomShape 2"/>
          <p:cNvSpPr/>
          <p:nvPr/>
        </p:nvSpPr>
        <p:spPr>
          <a:xfrm>
            <a:off x="1146240" y="5757840"/>
            <a:ext cx="35204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 Matrix 输出内容的含义解析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图片 179"/>
          <p:cNvPicPr/>
          <p:nvPr/>
        </p:nvPicPr>
        <p:blipFill>
          <a:blip r:embed="rId2"/>
          <a:stretch/>
        </p:blipFill>
        <p:spPr>
          <a:xfrm>
            <a:off x="729720" y="700200"/>
            <a:ext cx="8485200" cy="2322720"/>
          </a:xfrm>
          <a:prstGeom prst="rect">
            <a:avLst/>
          </a:prstGeom>
          <a:ln>
            <a:noFill/>
          </a:ln>
        </p:spPr>
      </p:pic>
      <p:sp>
        <p:nvSpPr>
          <p:cNvPr id="311" name="CustomShape 1"/>
          <p:cNvSpPr/>
          <p:nvPr/>
        </p:nvSpPr>
        <p:spPr>
          <a:xfrm>
            <a:off x="720000" y="3240000"/>
            <a:ext cx="5470920" cy="76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Id,方法accesstype，类名，方法名，方法描述符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3843720" y="5994360"/>
            <a:ext cx="18396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864000" y="360000"/>
            <a:ext cx="3816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内存泄露</a:t>
            </a:r>
          </a:p>
        </p:txBody>
      </p:sp>
      <p:pic>
        <p:nvPicPr>
          <p:cNvPr id="314" name="图片 313"/>
          <p:cNvPicPr/>
          <p:nvPr/>
        </p:nvPicPr>
        <p:blipFill>
          <a:blip r:embed="rId2"/>
          <a:stretch/>
        </p:blipFill>
        <p:spPr>
          <a:xfrm>
            <a:off x="936000" y="1020600"/>
            <a:ext cx="5461200" cy="2219400"/>
          </a:xfrm>
          <a:prstGeom prst="rect">
            <a:avLst/>
          </a:prstGeom>
          <a:ln>
            <a:noFill/>
          </a:ln>
        </p:spPr>
      </p:pic>
      <p:sp>
        <p:nvSpPr>
          <p:cNvPr id="315" name="TextShape 2"/>
          <p:cNvSpPr txBox="1"/>
          <p:nvPr/>
        </p:nvSpPr>
        <p:spPr>
          <a:xfrm>
            <a:off x="1080000" y="3600000"/>
            <a:ext cx="6768000" cy="767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本地没有分析堆栈，而是将hprof文件上传到后台进行分析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792000" y="360000"/>
            <a:ext cx="446400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io相关</a:t>
            </a:r>
          </a:p>
        </p:txBody>
      </p:sp>
      <p:pic>
        <p:nvPicPr>
          <p:cNvPr id="317" name="图片 316"/>
          <p:cNvPicPr/>
          <p:nvPr/>
        </p:nvPicPr>
        <p:blipFill>
          <a:blip r:embed="rId2"/>
          <a:stretch/>
        </p:blipFill>
        <p:spPr>
          <a:xfrm>
            <a:off x="963720" y="864000"/>
            <a:ext cx="4076280" cy="5466960"/>
          </a:xfrm>
          <a:prstGeom prst="rect">
            <a:avLst/>
          </a:prstGeom>
          <a:ln>
            <a:noFill/>
          </a:ln>
        </p:spPr>
      </p:pic>
      <p:pic>
        <p:nvPicPr>
          <p:cNvPr id="318" name="图片 317"/>
          <p:cNvPicPr/>
          <p:nvPr/>
        </p:nvPicPr>
        <p:blipFill>
          <a:blip r:embed="rId3"/>
          <a:stretch/>
        </p:blipFill>
        <p:spPr>
          <a:xfrm>
            <a:off x="5239440" y="388440"/>
            <a:ext cx="6136560" cy="6019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7612</TotalTime>
  <Words>276</Words>
  <Application>Microsoft Macintosh PowerPoint</Application>
  <PresentationFormat>宽屏</PresentationFormat>
  <Paragraphs>67</Paragraphs>
  <Slides>35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35</vt:i4>
      </vt:variant>
    </vt:vector>
  </HeadingPairs>
  <TitlesOfParts>
    <vt:vector size="50" baseType="lpstr">
      <vt:lpstr>DejaVu Sans</vt:lpstr>
      <vt:lpstr>Impact</vt:lpstr>
      <vt:lpstr>Symbol</vt:lpstr>
      <vt:lpstr>Times New Roman</vt:lpstr>
      <vt:lpstr>Wingdings</vt:lpstr>
      <vt:lpstr>方正正纤黑简体</vt:lpstr>
      <vt:lpstr>明兰</vt:lpstr>
      <vt:lpstr>微软雅黑 Light</vt:lpstr>
      <vt:lpstr>Arial</vt:lpstr>
      <vt:lpstr>Office Theme</vt:lpstr>
      <vt:lpstr>Office Theme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dc:description>http://www.ypppt.com/</dc:description>
  <cp:lastModifiedBy>Microsoft Office 用户</cp:lastModifiedBy>
  <cp:revision>244</cp:revision>
  <dcterms:created xsi:type="dcterms:W3CDTF">2017-05-16T12:45:30Z</dcterms:created>
  <dcterms:modified xsi:type="dcterms:W3CDTF">2019-04-26T01:37:01Z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15.0027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26</vt:i4>
  </property>
</Properties>
</file>