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4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5" r:id="rId19"/>
    <p:sldId id="286" r:id="rId20"/>
    <p:sldId id="268" r:id="rId21"/>
    <p:sldId id="269" r:id="rId22"/>
    <p:sldId id="270" r:id="rId23"/>
    <p:sldId id="271" r:id="rId24"/>
    <p:sldId id="272" r:id="rId25"/>
    <p:sldId id="287" r:id="rId26"/>
    <p:sldId id="273" r:id="rId27"/>
    <p:sldId id="274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FC51CF-04C1-438C-A65B-6EEE3A4E76A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B06A81-2D52-480E-8BA1-C9D94C97754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22E2E8-FD0D-433B-9B47-BDBCB6F6BE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1A4B56-E453-489A-818D-D522EDF77A5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54D822-C69C-46C6-BB0D-E8326C2A82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A5EE02-FB0C-472F-9BB0-138E0DCE6F1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hyperlink" Target="https://github.com/Tencent/matrix/wiki/Matrix-Android-ApkChecker" TargetMode="Externa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Tencent/matrix/wiki/Matrix-Android--data-format" TargetMode="External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914280" y="4455000"/>
            <a:ext cx="206280" cy="20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2439000" y="2123280"/>
            <a:ext cx="781452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576">
                <a:solidFill>
                  <a:srgbClr val="262626"/>
                </a:solidFill>
                <a:latin typeface="明兰"/>
                <a:ea typeface="明兰"/>
              </a:rPr>
              <a:t>Matrix使用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761920" y="4119120"/>
            <a:ext cx="7750800" cy="360"/>
          </a:xfrm>
          <a:custGeom>
            <a:avLst/>
            <a:gdLst/>
            <a:ahLst/>
            <a:cxn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w="6480" cap="rnd">
            <a:solidFill>
              <a:srgbClr val="4A1757"/>
            </a:solidFill>
            <a:custDash>
              <a:ds d="132200000" sp="910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936000" y="432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分析apk</a:t>
            </a:r>
          </a:p>
        </p:txBody>
      </p:sp>
      <p:sp>
        <p:nvSpPr>
          <p:cNvPr id="320" name="TextShape 2"/>
          <p:cNvSpPr txBox="1"/>
          <p:nvPr/>
        </p:nvSpPr>
        <p:spPr>
          <a:xfrm>
            <a:off x="936000" y="1080000"/>
            <a:ext cx="597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java -jar matrix-apk-canary-0.5.1.jar --config config.json</a:t>
            </a:r>
          </a:p>
        </p:txBody>
      </p:sp>
      <p:sp>
        <p:nvSpPr>
          <p:cNvPr id="321" name="TextShape 3"/>
          <p:cNvSpPr txBox="1"/>
          <p:nvPr/>
        </p:nvSpPr>
        <p:spPr>
          <a:xfrm>
            <a:off x="1008000" y="1728000"/>
            <a:ext cx="1095120" cy="42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参数配置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图片 321"/>
          <p:cNvPicPr/>
          <p:nvPr/>
        </p:nvPicPr>
        <p:blipFill>
          <a:blip r:embed="rId3"/>
          <a:stretch/>
        </p:blipFill>
        <p:spPr>
          <a:xfrm>
            <a:off x="2520000" y="1771560"/>
            <a:ext cx="714348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卡顿分析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25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6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27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9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40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53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23160" y="4852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超过60fps,人眼难以感知区别，所以业界以60fps作为标准,也就是每一帧耗时16.67ms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出现卡顿时，可以用traceview等工具查看方法调用堆栈以及耗时，但是需要手动执行，比较麻烦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²¡æVSyncæºå¶çç»å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4" y="248790"/>
            <a:ext cx="8927514" cy="3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08294" y="3812345"/>
            <a:ext cx="644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处理完一帧数据，下一帧才能显示，如果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有事延迟了处理，会导致后续的数据出问题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cæºå¶çç»å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" y="407964"/>
            <a:ext cx="71532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58129" y="2827606"/>
            <a:ext cx="555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为了解决这个问题，</a:t>
            </a:r>
            <a:r>
              <a:rPr kumimoji="1" lang="en-US" altLang="zh-CN" dirty="0" smtClean="0"/>
              <a:t>4.1</a:t>
            </a:r>
            <a:r>
              <a:rPr kumimoji="1" lang="zh-CN" altLang="en-US" dirty="0" smtClean="0"/>
              <a:t>引入了</a:t>
            </a:r>
            <a:r>
              <a:rPr kumimoji="1" lang="en-US" altLang="zh-CN" dirty="0" err="1" smtClean="0"/>
              <a:t>vsync</a:t>
            </a:r>
            <a:r>
              <a:rPr kumimoji="1" lang="zh-CN" altLang="en-US" dirty="0" smtClean="0"/>
              <a:t>机制，类似于中断，发出该信号时，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就需要去处理数据</a:t>
            </a:r>
            <a:endParaRPr kumimoji="1" lang="zh-CN" altLang="en-US" dirty="0"/>
          </a:p>
        </p:txBody>
      </p:sp>
      <p:pic>
        <p:nvPicPr>
          <p:cNvPr id="2052" name="Picture 4" descr="Syncæºå¶åºç°double buff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04" y="3812344"/>
            <a:ext cx="6819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图片 3"/>
          <p:cNvPicPr/>
          <p:nvPr/>
        </p:nvPicPr>
        <p:blipFill>
          <a:blip r:embed="rId2"/>
          <a:stretch/>
        </p:blipFill>
        <p:spPr>
          <a:xfrm>
            <a:off x="608400" y="1631520"/>
            <a:ext cx="9927000" cy="31579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87790" y="5148775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Frametracer</a:t>
            </a:r>
            <a:r>
              <a:rPr kumimoji="1" lang="zh-CN" altLang="en-US" dirty="0" smtClean="0"/>
              <a:t>得到两帧绘制的时间差，除以</a:t>
            </a:r>
            <a:r>
              <a:rPr kumimoji="1" lang="en-US" altLang="zh-CN" dirty="0" smtClean="0"/>
              <a:t>16.67</a:t>
            </a:r>
            <a:r>
              <a:rPr kumimoji="1" lang="zh-CN" altLang="en-US" dirty="0" smtClean="0"/>
              <a:t>，代表丢失的帧数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790" y="508000"/>
            <a:ext cx="629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系统的编舞者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63920" y="360000"/>
            <a:ext cx="10971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48000" y="3960000"/>
            <a:ext cx="10971720" cy="11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预先分配的数组长度100w，内存占用7.6m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数据格式:方法开始或结束的标志+方法id+方法耗时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59" name="图片 256"/>
          <p:cNvPicPr/>
          <p:nvPr/>
        </p:nvPicPr>
        <p:blipFill>
          <a:blip r:embed="rId2"/>
          <a:stretch/>
        </p:blipFill>
        <p:spPr>
          <a:xfrm>
            <a:off x="729360" y="1051200"/>
            <a:ext cx="10285920" cy="2620080"/>
          </a:xfrm>
          <a:prstGeom prst="rect">
            <a:avLst/>
          </a:prstGeom>
          <a:ln>
            <a:noFill/>
          </a:ln>
        </p:spPr>
      </p:pic>
      <p:pic>
        <p:nvPicPr>
          <p:cNvPr id="360" name="图片 257"/>
          <p:cNvPicPr/>
          <p:nvPr/>
        </p:nvPicPr>
        <p:blipFill>
          <a:blip r:embed="rId3"/>
          <a:stretch/>
        </p:blipFill>
        <p:spPr>
          <a:xfrm>
            <a:off x="1080000" y="5003786"/>
            <a:ext cx="6323400" cy="122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48000" y="648000"/>
            <a:ext cx="1097172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通过另外一个线程5ms更新一次时间，方法执行前后直接读取时间，减少性能损耗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62" name="图片 259"/>
          <p:cNvPicPr/>
          <p:nvPr/>
        </p:nvPicPr>
        <p:blipFill>
          <a:blip r:embed="rId2"/>
          <a:stretch/>
        </p:blipFill>
        <p:spPr>
          <a:xfrm>
            <a:off x="619560" y="1216080"/>
            <a:ext cx="10971720" cy="25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通过asm插入统计方法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09480" y="4896000"/>
            <a:ext cx="1097172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5" name="图片 262"/>
          <p:cNvPicPr/>
          <p:nvPr/>
        </p:nvPicPr>
        <p:blipFill>
          <a:blip r:embed="rId2"/>
          <a:stretch/>
        </p:blipFill>
        <p:spPr>
          <a:xfrm>
            <a:off x="594720" y="1394280"/>
            <a:ext cx="10780560" cy="18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图片 3"/>
          <p:cNvPicPr/>
          <p:nvPr/>
        </p:nvPicPr>
        <p:blipFill>
          <a:blip r:embed="rId2"/>
          <a:stretch/>
        </p:blipFill>
        <p:spPr>
          <a:xfrm>
            <a:off x="677600" y="224399"/>
            <a:ext cx="10830960" cy="56006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807560" y="1154520"/>
            <a:ext cx="13726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75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877400" y="1908000"/>
            <a:ext cx="28605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75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39" name="Group 3"/>
          <p:cNvGrpSpPr/>
          <p:nvPr/>
        </p:nvGrpSpPr>
        <p:grpSpPr>
          <a:xfrm>
            <a:off x="4752000" y="1984320"/>
            <a:ext cx="5249160" cy="679680"/>
            <a:chOff x="4752000" y="1984320"/>
            <a:chExt cx="5249160" cy="679680"/>
          </a:xfrm>
        </p:grpSpPr>
        <p:grpSp>
          <p:nvGrpSpPr>
            <p:cNvPr id="240" name="Group 4"/>
            <p:cNvGrpSpPr/>
            <p:nvPr/>
          </p:nvGrpSpPr>
          <p:grpSpPr>
            <a:xfrm>
              <a:off x="4752000" y="1984320"/>
              <a:ext cx="789120" cy="679680"/>
              <a:chOff x="4752000" y="1984320"/>
              <a:chExt cx="789120" cy="679680"/>
            </a:xfrm>
          </p:grpSpPr>
          <p:sp>
            <p:nvSpPr>
              <p:cNvPr id="241" name="CustomShape 5"/>
              <p:cNvSpPr/>
              <p:nvPr/>
            </p:nvSpPr>
            <p:spPr>
              <a:xfrm>
                <a:off x="4795920" y="2003400"/>
                <a:ext cx="745200" cy="660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42" name="Line 6"/>
              <p:cNvSpPr/>
              <p:nvPr/>
            </p:nvSpPr>
            <p:spPr>
              <a:xfrm flipH="1">
                <a:off x="4752000" y="2077200"/>
                <a:ext cx="708480" cy="23868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CustomShape 7"/>
              <p:cNvSpPr/>
              <p:nvPr/>
            </p:nvSpPr>
            <p:spPr>
              <a:xfrm>
                <a:off x="5377320" y="1984320"/>
                <a:ext cx="112320" cy="356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CustomShape 8"/>
              <p:cNvSpPr/>
              <p:nvPr/>
            </p:nvSpPr>
            <p:spPr>
              <a:xfrm>
                <a:off x="4933440" y="2310480"/>
                <a:ext cx="87120" cy="27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CustomShape 9"/>
              <p:cNvSpPr/>
              <p:nvPr/>
            </p:nvSpPr>
            <p:spPr>
              <a:xfrm>
                <a:off x="4752000" y="2180160"/>
                <a:ext cx="60120" cy="18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6" name="CustomShape 10"/>
            <p:cNvSpPr/>
            <p:nvPr/>
          </p:nvSpPr>
          <p:spPr>
            <a:xfrm>
              <a:off x="5889600" y="2119320"/>
              <a:ext cx="4111560" cy="48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47" name="Group 11"/>
          <p:cNvGrpSpPr/>
          <p:nvPr/>
        </p:nvGrpSpPr>
        <p:grpSpPr>
          <a:xfrm>
            <a:off x="4777920" y="2952000"/>
            <a:ext cx="4438080" cy="864000"/>
            <a:chOff x="4777920" y="2952000"/>
            <a:chExt cx="4438080" cy="864000"/>
          </a:xfrm>
        </p:grpSpPr>
        <p:grpSp>
          <p:nvGrpSpPr>
            <p:cNvPr id="248" name="Group 12"/>
            <p:cNvGrpSpPr/>
            <p:nvPr/>
          </p:nvGrpSpPr>
          <p:grpSpPr>
            <a:xfrm>
              <a:off x="4777920" y="2952000"/>
              <a:ext cx="788760" cy="864000"/>
              <a:chOff x="4777920" y="2952000"/>
              <a:chExt cx="788760" cy="864000"/>
            </a:xfrm>
          </p:grpSpPr>
          <p:sp>
            <p:nvSpPr>
              <p:cNvPr id="249" name="CustomShape 13"/>
              <p:cNvSpPr/>
              <p:nvPr/>
            </p:nvSpPr>
            <p:spPr>
              <a:xfrm>
                <a:off x="4822200" y="2999520"/>
                <a:ext cx="744480" cy="58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50" name="Line 14"/>
              <p:cNvSpPr/>
              <p:nvPr/>
            </p:nvSpPr>
            <p:spPr>
              <a:xfrm flipH="1">
                <a:off x="4777920" y="3178440"/>
                <a:ext cx="708120" cy="58104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CustomShape 15"/>
              <p:cNvSpPr/>
              <p:nvPr/>
            </p:nvSpPr>
            <p:spPr>
              <a:xfrm>
                <a:off x="5403600" y="2952000"/>
                <a:ext cx="111600" cy="90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16"/>
              <p:cNvSpPr/>
              <p:nvPr/>
            </p:nvSpPr>
            <p:spPr>
              <a:xfrm>
                <a:off x="4959720" y="3745800"/>
                <a:ext cx="86400" cy="70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CustomShape 17"/>
              <p:cNvSpPr/>
              <p:nvPr/>
            </p:nvSpPr>
            <p:spPr>
              <a:xfrm>
                <a:off x="4778280" y="3426840"/>
                <a:ext cx="60120" cy="48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4" name="CustomShape 18"/>
            <p:cNvSpPr/>
            <p:nvPr/>
          </p:nvSpPr>
          <p:spPr>
            <a:xfrm>
              <a:off x="5915160" y="3279600"/>
              <a:ext cx="330084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卡顿分析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55" name="Group 19"/>
          <p:cNvGrpSpPr/>
          <p:nvPr/>
        </p:nvGrpSpPr>
        <p:grpSpPr>
          <a:xfrm>
            <a:off x="4866120" y="4824000"/>
            <a:ext cx="4853880" cy="894240"/>
            <a:chOff x="4866120" y="4824000"/>
            <a:chExt cx="4853880" cy="894240"/>
          </a:xfrm>
        </p:grpSpPr>
        <p:grpSp>
          <p:nvGrpSpPr>
            <p:cNvPr id="256" name="Group 20"/>
            <p:cNvGrpSpPr/>
            <p:nvPr/>
          </p:nvGrpSpPr>
          <p:grpSpPr>
            <a:xfrm>
              <a:off x="4866120" y="4824000"/>
              <a:ext cx="729360" cy="894240"/>
              <a:chOff x="4866120" y="4824000"/>
              <a:chExt cx="729360" cy="894240"/>
            </a:xfrm>
          </p:grpSpPr>
          <p:sp>
            <p:nvSpPr>
              <p:cNvPr id="257" name="CustomShape 21"/>
              <p:cNvSpPr/>
              <p:nvPr/>
            </p:nvSpPr>
            <p:spPr>
              <a:xfrm>
                <a:off x="4907160" y="4872960"/>
                <a:ext cx="688320" cy="67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4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58" name="Line 22"/>
              <p:cNvSpPr/>
              <p:nvPr/>
            </p:nvSpPr>
            <p:spPr>
              <a:xfrm flipH="1">
                <a:off x="4866120" y="5058000"/>
                <a:ext cx="655200" cy="60120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" name="CustomShape 23"/>
              <p:cNvSpPr/>
              <p:nvPr/>
            </p:nvSpPr>
            <p:spPr>
              <a:xfrm>
                <a:off x="5444280" y="4824000"/>
                <a:ext cx="103680" cy="93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0" name="CustomShape 24"/>
              <p:cNvSpPr/>
              <p:nvPr/>
            </p:nvSpPr>
            <p:spPr>
              <a:xfrm>
                <a:off x="5033880" y="5645520"/>
                <a:ext cx="80280" cy="72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CustomShape 25"/>
              <p:cNvSpPr/>
              <p:nvPr/>
            </p:nvSpPr>
            <p:spPr>
              <a:xfrm>
                <a:off x="4866120" y="5316120"/>
                <a:ext cx="55080" cy="500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2" name="CustomShape 26"/>
            <p:cNvSpPr/>
            <p:nvPr/>
          </p:nvSpPr>
          <p:spPr>
            <a:xfrm>
              <a:off x="5918040" y="5133960"/>
              <a:ext cx="380196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内存泄露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63" name="Group 27"/>
          <p:cNvGrpSpPr/>
          <p:nvPr/>
        </p:nvGrpSpPr>
        <p:grpSpPr>
          <a:xfrm>
            <a:off x="4824000" y="3960000"/>
            <a:ext cx="5040000" cy="720000"/>
            <a:chOff x="4824000" y="3960000"/>
            <a:chExt cx="5040000" cy="720000"/>
          </a:xfrm>
        </p:grpSpPr>
        <p:grpSp>
          <p:nvGrpSpPr>
            <p:cNvPr id="264" name="Group 28"/>
            <p:cNvGrpSpPr/>
            <p:nvPr/>
          </p:nvGrpSpPr>
          <p:grpSpPr>
            <a:xfrm>
              <a:off x="4824000" y="3960000"/>
              <a:ext cx="757440" cy="720000"/>
              <a:chOff x="4824000" y="3960000"/>
              <a:chExt cx="757440" cy="720000"/>
            </a:xfrm>
          </p:grpSpPr>
          <p:sp>
            <p:nvSpPr>
              <p:cNvPr id="265" name="CustomShape 29"/>
              <p:cNvSpPr/>
              <p:nvPr/>
            </p:nvSpPr>
            <p:spPr>
              <a:xfrm>
                <a:off x="4866480" y="3999240"/>
                <a:ext cx="714960" cy="54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66" name="Line 30"/>
              <p:cNvSpPr/>
              <p:nvPr/>
            </p:nvSpPr>
            <p:spPr>
              <a:xfrm flipH="1">
                <a:off x="4824000" y="4148640"/>
                <a:ext cx="680400" cy="48384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CustomShape 31"/>
              <p:cNvSpPr/>
              <p:nvPr/>
            </p:nvSpPr>
            <p:spPr>
              <a:xfrm>
                <a:off x="5424480" y="3960000"/>
                <a:ext cx="107640" cy="75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CustomShape 32"/>
              <p:cNvSpPr/>
              <p:nvPr/>
            </p:nvSpPr>
            <p:spPr>
              <a:xfrm>
                <a:off x="4998240" y="4621680"/>
                <a:ext cx="83160" cy="583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9" name="CustomShape 33"/>
              <p:cNvSpPr/>
              <p:nvPr/>
            </p:nvSpPr>
            <p:spPr>
              <a:xfrm>
                <a:off x="4824000" y="4356360"/>
                <a:ext cx="57240" cy="39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0" name="CustomShape 34"/>
            <p:cNvSpPr/>
            <p:nvPr/>
          </p:nvSpPr>
          <p:spPr>
            <a:xfrm>
              <a:off x="5916240" y="4209480"/>
              <a:ext cx="3947760" cy="403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io分析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0"/>
          <p:cNvPicPr/>
          <p:nvPr/>
        </p:nvPicPr>
        <p:blipFill>
          <a:blip r:embed="rId2"/>
          <a:stretch/>
        </p:blipFill>
        <p:spPr>
          <a:xfrm>
            <a:off x="864853" y="501199"/>
            <a:ext cx="9210480" cy="37829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11"/>
          <p:cNvPicPr/>
          <p:nvPr/>
        </p:nvPicPr>
        <p:blipFill>
          <a:blip r:embed="rId2"/>
          <a:stretch/>
        </p:blipFill>
        <p:spPr>
          <a:xfrm>
            <a:off x="887399" y="503999"/>
            <a:ext cx="10254734" cy="2764133"/>
          </a:xfrm>
          <a:prstGeom prst="rect">
            <a:avLst/>
          </a:prstGeom>
          <a:ln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2099700" y="4182533"/>
            <a:ext cx="5975640" cy="844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onActivityCreated记录开始时间，通过onWindowFoucsChanged记录结束时间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48000" y="4665240"/>
            <a:ext cx="10971720" cy="102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判断activity的子类是否已经有onWindowFoucsChanged方法，没有则创建并且插入统计代码，有的话直接插入统计代码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1" name="图片 314"/>
          <p:cNvPicPr/>
          <p:nvPr/>
        </p:nvPicPr>
        <p:blipFill>
          <a:blip r:embed="rId2"/>
          <a:stretch/>
        </p:blipFill>
        <p:spPr>
          <a:xfrm>
            <a:off x="648000" y="628920"/>
            <a:ext cx="11273040" cy="376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953450"/>
            <a:ext cx="11511727" cy="17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io分析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74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5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76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8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89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图片 346"/>
          <p:cNvPicPr/>
          <p:nvPr/>
        </p:nvPicPr>
        <p:blipFill>
          <a:blip r:embed="rId2"/>
          <a:stretch/>
        </p:blipFill>
        <p:spPr>
          <a:xfrm>
            <a:off x="864000" y="1368000"/>
            <a:ext cx="8628840" cy="3618720"/>
          </a:xfrm>
          <a:prstGeom prst="rect">
            <a:avLst/>
          </a:prstGeom>
          <a:ln>
            <a:noFill/>
          </a:ln>
        </p:spPr>
      </p:pic>
      <p:sp>
        <p:nvSpPr>
          <p:cNvPr id="404" name="CustomShape 1"/>
          <p:cNvSpPr/>
          <p:nvPr/>
        </p:nvSpPr>
        <p:spPr>
          <a:xfrm>
            <a:off x="864000" y="5259240"/>
            <a:ext cx="7127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替换read和write等方法为自己的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92000" y="432000"/>
            <a:ext cx="5183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统计io时长、次数以及缓存大小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片 349"/>
          <p:cNvPicPr/>
          <p:nvPr/>
        </p:nvPicPr>
        <p:blipFill>
          <a:blip r:embed="rId2"/>
          <a:stretch/>
        </p:blipFill>
        <p:spPr>
          <a:xfrm>
            <a:off x="936000" y="648000"/>
            <a:ext cx="7609680" cy="363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图片 350"/>
          <p:cNvPicPr/>
          <p:nvPr/>
        </p:nvPicPr>
        <p:blipFill>
          <a:blip r:embed="rId2"/>
          <a:stretch/>
        </p:blipFill>
        <p:spPr>
          <a:xfrm>
            <a:off x="699840" y="420840"/>
            <a:ext cx="10067760" cy="57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64000" y="576000"/>
            <a:ext cx="4751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统计未关闭的流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9" name="图片 352"/>
          <p:cNvPicPr/>
          <p:nvPr/>
        </p:nvPicPr>
        <p:blipFill>
          <a:blip r:embed="rId2"/>
          <a:stretch/>
        </p:blipFill>
        <p:spPr>
          <a:xfrm>
            <a:off x="840600" y="1004760"/>
            <a:ext cx="10350360" cy="517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6264000" y="2448000"/>
            <a:ext cx="5469120" cy="12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内存泄漏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412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3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414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6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427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9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4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6796440" y="2916000"/>
            <a:ext cx="471744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73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4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275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7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288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" name="CustomShape 30"/>
          <p:cNvSpPr/>
          <p:nvPr/>
        </p:nvSpPr>
        <p:spPr>
          <a:xfrm>
            <a:off x="1306800" y="1782000"/>
            <a:ext cx="3519000" cy="18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01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弱引用的对象只能存活在下一次gc之前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监控生命周期，ondestroy时将activity弱引用添加到一个列表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手动触发gc，判断弱引用持有的activity是否还存在，存在则泄漏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42" name="图片 5"/>
          <p:cNvPicPr/>
          <p:nvPr/>
        </p:nvPicPr>
        <p:blipFill>
          <a:blip r:embed="rId2"/>
          <a:stretch/>
        </p:blipFill>
        <p:spPr>
          <a:xfrm>
            <a:off x="872280" y="4592160"/>
            <a:ext cx="9408600" cy="197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Arial"/>
              </a:rPr>
              <a:t>如何找到泄漏的activity引用路径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获取当前所有堆栈Debug.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dumpHprofData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(hprofFile.getAbsolutePath());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解析hrpof文件  haha库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Arial"/>
              </a:rPr>
              <a:t>Matrix基于leakcanary的优化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对hprof文件进行裁剪，减小体积后上传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将分析操作放在后台进行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一天时间内的同一</a:t>
            </a:r>
            <a:r>
              <a:rPr lang="en-US" altLang="zh-CN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lang="zh-CN" altLang="en-US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的泄漏不会重复上传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66560" y="342000"/>
            <a:ext cx="32760" cy="327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"/>
          <p:cNvSpPr/>
          <p:nvPr/>
        </p:nvSpPr>
        <p:spPr>
          <a:xfrm>
            <a:off x="2831760" y="3174840"/>
            <a:ext cx="60480" cy="604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"/>
          <p:cNvSpPr/>
          <p:nvPr/>
        </p:nvSpPr>
        <p:spPr>
          <a:xfrm>
            <a:off x="466560" y="1166760"/>
            <a:ext cx="130680" cy="1306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939320" y="1233360"/>
            <a:ext cx="8626320" cy="337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基本功能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3" name="图片 3"/>
          <p:cNvPicPr/>
          <p:nvPr/>
        </p:nvPicPr>
        <p:blipFill>
          <a:blip r:embed="rId2"/>
          <a:stretch/>
        </p:blipFill>
        <p:spPr>
          <a:xfrm>
            <a:off x="421200" y="1806840"/>
            <a:ext cx="11519640" cy="36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图片 3"/>
          <p:cNvPicPr/>
          <p:nvPr/>
        </p:nvPicPr>
        <p:blipFill>
          <a:blip r:embed="rId2"/>
          <a:stretch/>
        </p:blipFill>
        <p:spPr>
          <a:xfrm>
            <a:off x="872640" y="1263600"/>
            <a:ext cx="7956720" cy="430308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822960" y="395640"/>
            <a:ext cx="3547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基本使用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输出结果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7" name="图片 3"/>
          <p:cNvPicPr/>
          <p:nvPr/>
        </p:nvPicPr>
        <p:blipFill>
          <a:blip r:embed="rId2"/>
          <a:stretch/>
        </p:blipFill>
        <p:spPr>
          <a:xfrm>
            <a:off x="609480" y="1418400"/>
            <a:ext cx="4889880" cy="3885480"/>
          </a:xfrm>
          <a:prstGeom prst="rect">
            <a:avLst/>
          </a:prstGeom>
          <a:ln>
            <a:noFill/>
          </a:ln>
        </p:spPr>
      </p:pic>
      <p:pic>
        <p:nvPicPr>
          <p:cNvPr id="308" name="图片 181"/>
          <p:cNvPicPr/>
          <p:nvPr/>
        </p:nvPicPr>
        <p:blipFill>
          <a:blip r:embed="rId3"/>
          <a:stretch/>
        </p:blipFill>
        <p:spPr>
          <a:xfrm>
            <a:off x="6420240" y="151560"/>
            <a:ext cx="3856680" cy="597492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1146240" y="5757840"/>
            <a:ext cx="3520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Matrix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输出内容的含义解析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179"/>
          <p:cNvPicPr/>
          <p:nvPr/>
        </p:nvPicPr>
        <p:blipFill>
          <a:blip r:embed="rId2"/>
          <a:stretch/>
        </p:blipFill>
        <p:spPr>
          <a:xfrm>
            <a:off x="729720" y="700200"/>
            <a:ext cx="8485200" cy="232272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720000" y="3240000"/>
            <a:ext cx="5470920" cy="76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Id,方法accesstype，类名，方法名，方法描述符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43720" y="59943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64000" y="360000"/>
            <a:ext cx="381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内存泄露</a:t>
            </a:r>
          </a:p>
        </p:txBody>
      </p:sp>
      <p:pic>
        <p:nvPicPr>
          <p:cNvPr id="314" name="图片 313"/>
          <p:cNvPicPr/>
          <p:nvPr/>
        </p:nvPicPr>
        <p:blipFill>
          <a:blip r:embed="rId2"/>
          <a:stretch/>
        </p:blipFill>
        <p:spPr>
          <a:xfrm>
            <a:off x="936000" y="1020600"/>
            <a:ext cx="5461200" cy="2219400"/>
          </a:xfrm>
          <a:prstGeom prst="rect">
            <a:avLst/>
          </a:prstGeom>
          <a:ln>
            <a:noFill/>
          </a:ln>
        </p:spPr>
      </p:pic>
      <p:sp>
        <p:nvSpPr>
          <p:cNvPr id="315" name="TextShape 2"/>
          <p:cNvSpPr txBox="1"/>
          <p:nvPr/>
        </p:nvSpPr>
        <p:spPr>
          <a:xfrm>
            <a:off x="1080000" y="3600000"/>
            <a:ext cx="6768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本地没有分析堆栈，而是将hprof文件上传到后台进行分析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92000" y="360000"/>
            <a:ext cx="446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io相关</a:t>
            </a:r>
          </a:p>
        </p:txBody>
      </p:sp>
      <p:pic>
        <p:nvPicPr>
          <p:cNvPr id="317" name="图片 316"/>
          <p:cNvPicPr/>
          <p:nvPr/>
        </p:nvPicPr>
        <p:blipFill>
          <a:blip r:embed="rId2"/>
          <a:stretch/>
        </p:blipFill>
        <p:spPr>
          <a:xfrm>
            <a:off x="963720" y="864000"/>
            <a:ext cx="4076280" cy="5466960"/>
          </a:xfrm>
          <a:prstGeom prst="rect">
            <a:avLst/>
          </a:prstGeom>
          <a:ln>
            <a:noFill/>
          </a:ln>
        </p:spPr>
      </p:pic>
      <p:pic>
        <p:nvPicPr>
          <p:cNvPr id="318" name="图片 317"/>
          <p:cNvPicPr/>
          <p:nvPr/>
        </p:nvPicPr>
        <p:blipFill>
          <a:blip r:embed="rId3"/>
          <a:stretch/>
        </p:blipFill>
        <p:spPr>
          <a:xfrm>
            <a:off x="5239440" y="388440"/>
            <a:ext cx="6136560" cy="601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276</Words>
  <Application>Microsoft Macintosh PowerPoint</Application>
  <PresentationFormat>宽屏</PresentationFormat>
  <Paragraphs>67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DejaVu Sans</vt:lpstr>
      <vt:lpstr>Impact</vt:lpstr>
      <vt:lpstr>Symbol</vt:lpstr>
      <vt:lpstr>Times New Roman</vt:lpstr>
      <vt:lpstr>Wingdings</vt:lpstr>
      <vt:lpstr>方正正纤黑简体</vt:lpstr>
      <vt:lpstr>明兰</vt:lpstr>
      <vt:lpstr>微软雅黑 Light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>http://www.ypppt.com/</dc:description>
  <cp:lastModifiedBy>Microsoft Office 用户</cp:lastModifiedBy>
  <cp:revision>240</cp:revision>
  <dcterms:created xsi:type="dcterms:W3CDTF">2017-05-16T12:45:30Z</dcterms:created>
  <dcterms:modified xsi:type="dcterms:W3CDTF">2019-04-25T17:16:40Z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